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9" r:id="rId5"/>
    <p:sldId id="312" r:id="rId6"/>
    <p:sldId id="270" r:id="rId7"/>
    <p:sldId id="277" r:id="rId8"/>
    <p:sldId id="303" r:id="rId9"/>
    <p:sldId id="274" r:id="rId10"/>
    <p:sldId id="273" r:id="rId11"/>
    <p:sldId id="291" r:id="rId12"/>
    <p:sldId id="311" r:id="rId13"/>
    <p:sldId id="323" r:id="rId14"/>
    <p:sldId id="324" r:id="rId15"/>
    <p:sldId id="328" r:id="rId16"/>
    <p:sldId id="350" r:id="rId17"/>
    <p:sldId id="327" r:id="rId18"/>
    <p:sldId id="332" r:id="rId19"/>
    <p:sldId id="284" r:id="rId20"/>
    <p:sldId id="285" r:id="rId21"/>
    <p:sldId id="339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 autoAdjust="0"/>
    <p:restoredTop sz="83618" autoAdjust="0"/>
  </p:normalViewPr>
  <p:slideViewPr>
    <p:cSldViewPr snapToGrid="0">
      <p:cViewPr varScale="1">
        <p:scale>
          <a:sx n="53" d="100"/>
          <a:sy n="53" d="100"/>
        </p:scale>
        <p:origin x="145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EUX Jean-Marc (ESTAT)" userId="S::jean-marc.museux@ec.europa.eu::44bf5dfd-3612-4cf6-9e9b-9642918c5273" providerId="AD" clId="Web-{80120A54-406A-D072-EFFE-8C028EA46DD8}"/>
    <pc:docChg chg="mod">
      <pc:chgData name="MUSEUX Jean-Marc (ESTAT)" userId="S::jean-marc.museux@ec.europa.eu::44bf5dfd-3612-4cf6-9e9b-9642918c5273" providerId="AD" clId="Web-{80120A54-406A-D072-EFFE-8C028EA46DD8}" dt="2025-04-18T11:56:46.506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55C1D-0CF8-4F94-B079-E8DAA3EA3193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D8BC-45F0-4AAE-B367-3B6A2EBC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D8BC-45F0-4AAE-B367-3B6A2EBC9F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7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D8BC-45F0-4AAE-B367-3B6A2EBC9F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introduction</a:t>
            </a:r>
            <a:r>
              <a:rPr lang="nl-NL" dirty="0"/>
              <a:t> </a:t>
            </a:r>
            <a:r>
              <a:rPr lang="nl-NL" dirty="0" err="1"/>
              <a:t>respondents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told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app was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yet</a:t>
            </a:r>
            <a:r>
              <a:rPr lang="nl-NL" dirty="0"/>
              <a:t> </a:t>
            </a:r>
            <a:r>
              <a:rPr lang="nl-NL" dirty="0" err="1"/>
              <a:t>completely</a:t>
            </a:r>
            <a:r>
              <a:rPr lang="nl-NL" dirty="0"/>
              <a:t> ready (without </a:t>
            </a:r>
            <a:r>
              <a:rPr lang="nl-NL" dirty="0" err="1"/>
              <a:t>going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details).</a:t>
            </a:r>
          </a:p>
          <a:p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respondents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encouraged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think</a:t>
            </a:r>
            <a:r>
              <a:rPr lang="nl-NL" dirty="0"/>
              <a:t> aloud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share </a:t>
            </a:r>
            <a:r>
              <a:rPr lang="nl-NL" dirty="0" err="1"/>
              <a:t>any</a:t>
            </a:r>
            <a:r>
              <a:rPr lang="nl-NL" dirty="0"/>
              <a:t> feedback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have on </a:t>
            </a:r>
            <a:r>
              <a:rPr lang="nl-NL" dirty="0" err="1"/>
              <a:t>the</a:t>
            </a:r>
            <a:r>
              <a:rPr lang="nl-NL" dirty="0"/>
              <a:t> app. </a:t>
            </a:r>
          </a:p>
          <a:p>
            <a:r>
              <a:rPr lang="nl-NL" dirty="0"/>
              <a:t>For </a:t>
            </a:r>
            <a:r>
              <a:rPr lang="nl-NL" dirty="0" err="1"/>
              <a:t>the</a:t>
            </a:r>
            <a:r>
              <a:rPr lang="nl-NL" dirty="0"/>
              <a:t> first ten interviews we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asked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download </a:t>
            </a:r>
            <a:r>
              <a:rPr lang="nl-NL" dirty="0" err="1"/>
              <a:t>the</a:t>
            </a:r>
            <a:r>
              <a:rPr lang="nl-NL" dirty="0"/>
              <a:t> app </a:t>
            </a:r>
            <a:r>
              <a:rPr lang="nl-NL" dirty="0" err="1"/>
              <a:t>theoretically</a:t>
            </a:r>
            <a:r>
              <a:rPr lang="nl-NL" dirty="0"/>
              <a:t>,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second ten interviews we </a:t>
            </a:r>
            <a:r>
              <a:rPr lang="nl-NL" dirty="0" err="1"/>
              <a:t>asked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actually</a:t>
            </a:r>
            <a:r>
              <a:rPr lang="nl-NL" dirty="0"/>
              <a:t> do </a:t>
            </a:r>
            <a:r>
              <a:rPr lang="nl-NL" dirty="0" err="1"/>
              <a:t>this</a:t>
            </a:r>
            <a:r>
              <a:rPr lang="nl-NL" dirty="0"/>
              <a:t> on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phone</a:t>
            </a:r>
            <a:r>
              <a:rPr lang="nl-NL" dirty="0"/>
              <a:t>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D8BC-45F0-4AAE-B367-3B6A2EBC9F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LATER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D8BC-45F0-4AAE-B367-3B6A2EBC9F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5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B52B-9054-46F4-8817-4811D573094E}" type="datetimeFigureOut">
              <a:rPr lang="nl-NL" smtClean="0"/>
              <a:t>18-4-2025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9ACE-6C59-4479-8FE7-93D3AA3B0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60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B52B-9054-46F4-8817-4811D573094E}" type="datetimeFigureOut">
              <a:rPr lang="nl-NL" smtClean="0"/>
              <a:t>18-4-2025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9ACE-6C59-4479-8FE7-93D3AA3B0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91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B52B-9054-46F4-8817-4811D573094E}" type="datetimeFigureOut">
              <a:rPr lang="nl-NL" smtClean="0"/>
              <a:t>18-4-2025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9ACE-6C59-4479-8FE7-93D3AA3B0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07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B52B-9054-46F4-8817-4811D573094E}" type="datetimeFigureOut">
              <a:rPr lang="nl-NL" smtClean="0"/>
              <a:t>18-4-2025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9ACE-6C59-4479-8FE7-93D3AA3B0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0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B52B-9054-46F4-8817-4811D573094E}" type="datetimeFigureOut">
              <a:rPr lang="nl-NL" smtClean="0"/>
              <a:t>18-4-2025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9ACE-6C59-4479-8FE7-93D3AA3B0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88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B52B-9054-46F4-8817-4811D573094E}" type="datetimeFigureOut">
              <a:rPr lang="nl-NL" smtClean="0"/>
              <a:t>18-4-2025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9ACE-6C59-4479-8FE7-93D3AA3B0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72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B52B-9054-46F4-8817-4811D573094E}" type="datetimeFigureOut">
              <a:rPr lang="nl-NL" smtClean="0"/>
              <a:t>18-4-2025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9ACE-6C59-4479-8FE7-93D3AA3B0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03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B52B-9054-46F4-8817-4811D573094E}" type="datetimeFigureOut">
              <a:rPr lang="nl-NL" smtClean="0"/>
              <a:t>18-4-2025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9ACE-6C59-4479-8FE7-93D3AA3B0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34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B52B-9054-46F4-8817-4811D573094E}" type="datetimeFigureOut">
              <a:rPr lang="nl-NL" smtClean="0"/>
              <a:t>18-4-2025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9ACE-6C59-4479-8FE7-93D3AA3B0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95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B52B-9054-46F4-8817-4811D573094E}" type="datetimeFigureOut">
              <a:rPr lang="nl-NL" smtClean="0"/>
              <a:t>18-4-2025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9ACE-6C59-4479-8FE7-93D3AA3B0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33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B52B-9054-46F4-8817-4811D573094E}" type="datetimeFigureOut">
              <a:rPr lang="nl-NL" smtClean="0"/>
              <a:t>18-4-2025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9ACE-6C59-4479-8FE7-93D3AA3B0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9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B52B-9054-46F4-8817-4811D573094E}" type="datetimeFigureOut">
              <a:rPr lang="nl-NL" smtClean="0"/>
              <a:t>18-4-2025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89ACE-6C59-4479-8FE7-93D3AA3B0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56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cid:FF0C5DD7075E7D43BCF4E4A2C0F6F5C8@ec.europa.eu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19" y="2216330"/>
            <a:ext cx="12192000" cy="3944336"/>
          </a:xfrm>
        </p:spPr>
        <p:txBody>
          <a:bodyPr>
            <a:noAutofit/>
          </a:bodyPr>
          <a:lstStyle/>
          <a:p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r>
              <a:rPr lang="en-US" sz="4000" b="1" dirty="0">
                <a:solidFill>
                  <a:srgbClr val="0070C0"/>
                </a:solidFill>
              </a:rPr>
              <a:t>CBS test scanning function @HBS app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Presentation for SSI </a:t>
            </a:r>
            <a:r>
              <a:rPr lang="en-US" sz="2800" b="1">
                <a:solidFill>
                  <a:srgbClr val="0070C0"/>
                </a:solidFill>
              </a:rPr>
              <a:t>5</a:t>
            </a:r>
            <a:r>
              <a:rPr lang="en-US" sz="2800" b="1" baseline="30000">
                <a:solidFill>
                  <a:srgbClr val="0070C0"/>
                </a:solidFill>
              </a:rPr>
              <a:t>th</a:t>
            </a:r>
            <a:r>
              <a:rPr lang="en-US" sz="2800" b="1">
                <a:solidFill>
                  <a:srgbClr val="0070C0"/>
                </a:solidFill>
              </a:rPr>
              <a:t> informational </a:t>
            </a:r>
            <a:r>
              <a:rPr lang="en-US" sz="2800" b="1" dirty="0">
                <a:solidFill>
                  <a:srgbClr val="0070C0"/>
                </a:solidFill>
              </a:rPr>
              <a:t>meeting 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21 February 2025</a:t>
            </a:r>
            <a:br>
              <a:rPr lang="en-US" sz="4000" b="1" dirty="0">
                <a:solidFill>
                  <a:srgbClr val="0070C0"/>
                </a:solidFill>
              </a:rPr>
            </a:b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Deirdre Giesen, Daphne Debije, Janelle van den Heuvel, Jasmina Saitovic &amp; Marina Veldhuizen</a:t>
            </a:r>
            <a:br>
              <a:rPr lang="en-US" sz="2400" dirty="0">
                <a:solidFill>
                  <a:srgbClr val="0070C0"/>
                </a:solidFill>
              </a:rPr>
            </a:br>
            <a:br>
              <a:rPr lang="en-US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Smart Survey Implementation</a:t>
            </a:r>
            <a:br>
              <a:rPr lang="nl-NL" sz="2400" b="1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Grant Agreement Number: 101119594 (2023-NL-SSI)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1040" y="122973"/>
            <a:ext cx="10901680" cy="2417027"/>
            <a:chOff x="192274" y="310109"/>
            <a:chExt cx="12731673" cy="3404332"/>
          </a:xfrm>
        </p:grpSpPr>
        <p:pic>
          <p:nvPicPr>
            <p:cNvPr id="15" name="Afbeelding 4" descr="cid:FF0C5DD7075E7D43BCF4E4A2C0F6F5C8@ec.europa.eu"/>
            <p:cNvPicPr/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86" y="2174148"/>
              <a:ext cx="3187507" cy="1540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4" name="Picture 12" descr="University of Mannheim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2907" y="1341023"/>
              <a:ext cx="3050077" cy="1291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SURS - Statistical Office of Republic of Slovenia ..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74" y="712414"/>
              <a:ext cx="2959805" cy="2548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Afbeelding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5" t="2279" r="85717" b="67123"/>
            <a:stretch/>
          </p:blipFill>
          <p:spPr>
            <a:xfrm>
              <a:off x="10932308" y="310109"/>
              <a:ext cx="876424" cy="1202158"/>
            </a:xfrm>
            <a:prstGeom prst="rect">
              <a:avLst/>
            </a:prstGeom>
          </p:spPr>
        </p:pic>
        <p:pic>
          <p:nvPicPr>
            <p:cNvPr id="9" name="Afbeelding 5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164" y="551246"/>
              <a:ext cx="1840546" cy="719885"/>
            </a:xfrm>
            <a:prstGeom prst="rect">
              <a:avLst/>
            </a:prstGeom>
          </p:spPr>
        </p:pic>
        <p:pic>
          <p:nvPicPr>
            <p:cNvPr id="11" name="Afbeelding 4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607" y="544432"/>
              <a:ext cx="1511259" cy="733512"/>
            </a:xfrm>
            <a:prstGeom prst="rect">
              <a:avLst/>
            </a:prstGeom>
          </p:spPr>
        </p:pic>
        <p:pic>
          <p:nvPicPr>
            <p:cNvPr id="12" name="Afbeelding 16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01" y="476187"/>
              <a:ext cx="1886936" cy="870003"/>
            </a:xfrm>
            <a:prstGeom prst="rect">
              <a:avLst/>
            </a:prstGeom>
          </p:spPr>
        </p:pic>
        <p:pic>
          <p:nvPicPr>
            <p:cNvPr id="13" name="Afbeelding 9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815" y="401128"/>
              <a:ext cx="785055" cy="1020121"/>
            </a:xfrm>
            <a:prstGeom prst="rect">
              <a:avLst/>
            </a:prstGeom>
          </p:spPr>
        </p:pic>
        <p:pic>
          <p:nvPicPr>
            <p:cNvPr id="14" name="Afbeelding 14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359" y="1677876"/>
              <a:ext cx="2036078" cy="617858"/>
            </a:xfrm>
            <a:prstGeom prst="rect">
              <a:avLst/>
            </a:prstGeom>
          </p:spPr>
        </p:pic>
        <p:pic>
          <p:nvPicPr>
            <p:cNvPr id="3088" name="Picture 16" descr="Logo - Huisstijl - Universiteit Utrech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043" y="1618070"/>
              <a:ext cx="2327757" cy="737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Vrije Universiteit Brussel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391" y="322742"/>
              <a:ext cx="2644705" cy="1176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7093" y="951485"/>
              <a:ext cx="3106854" cy="219666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632641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Disclaimer: Views and opinions expressed are however those of the author(s) only and do not necessarily reflect those of the European Union or Eurostat. </a:t>
            </a: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Neither the European Union nor the granting authority can be held responsible for them.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6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Preferences for manual entry or scanning after experiencing both options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prefer scanning (13 Rs)</a:t>
            </a:r>
          </a:p>
          <a:p>
            <a:r>
              <a:rPr lang="en-US" dirty="0"/>
              <a:t>Some prefer a mix: manual for short receipts and scanning for long receipts (4 Rs)</a:t>
            </a:r>
          </a:p>
          <a:p>
            <a:r>
              <a:rPr lang="en-US" dirty="0"/>
              <a:t>2 prefer manual entry </a:t>
            </a:r>
          </a:p>
          <a:p>
            <a:r>
              <a:rPr lang="en-US" dirty="0"/>
              <a:t>For 1 R preference not discussed in interview</a:t>
            </a:r>
          </a:p>
        </p:txBody>
      </p:sp>
    </p:spTree>
    <p:extLst>
      <p:ext uri="{BB962C8B-B14F-4D97-AF65-F5344CB8AC3E}">
        <p14:creationId xmlns:p14="http://schemas.microsoft.com/office/powerpoint/2010/main" val="33523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Considerations for scanning or manual entry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 scanning</a:t>
            </a:r>
          </a:p>
          <a:p>
            <a:r>
              <a:rPr lang="en-US" dirty="0"/>
              <a:t>Quicker and less effort </a:t>
            </a:r>
          </a:p>
          <a:p>
            <a:r>
              <a:rPr lang="en-US" dirty="0"/>
              <a:t>Provides CBS with additional data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Pro manual</a:t>
            </a:r>
          </a:p>
          <a:p>
            <a:r>
              <a:rPr lang="en-US" dirty="0"/>
              <a:t>Long processing time for scan with errors and lots of editing not worth the time, quicker to enter manually </a:t>
            </a:r>
          </a:p>
          <a:p>
            <a:r>
              <a:rPr lang="en-US" dirty="0"/>
              <a:t>Easier than correcting scanning errors</a:t>
            </a:r>
          </a:p>
        </p:txBody>
      </p:sp>
    </p:spTree>
    <p:extLst>
      <p:ext uri="{BB962C8B-B14F-4D97-AF65-F5344CB8AC3E}">
        <p14:creationId xmlns:p14="http://schemas.microsoft.com/office/powerpoint/2010/main" val="121855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How did entering expenses go?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Rs with</a:t>
            </a:r>
            <a:r>
              <a:rPr lang="en-US" kern="100" dirty="0"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 moderate to high digital skills</a:t>
            </a:r>
            <a:r>
              <a:rPr lang="en-US" dirty="0"/>
              <a:t> can enter and edit expenses without help (manually and scanning)</a:t>
            </a:r>
          </a:p>
          <a:p>
            <a:r>
              <a:rPr lang="en-US" dirty="0"/>
              <a:t>Those with low digital skills need help</a:t>
            </a:r>
          </a:p>
          <a:p>
            <a:r>
              <a:rPr lang="en-US" dirty="0"/>
              <a:t>Steep learning curve</a:t>
            </a:r>
          </a:p>
          <a:p>
            <a:r>
              <a:rPr lang="en-US" dirty="0"/>
              <a:t>Many small and some major issues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Main issues found with entering expenses in general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Check boxes for “foreign expense” and “online expense” confusing  for many</a:t>
            </a:r>
          </a:p>
          <a:p>
            <a:r>
              <a:rPr lang="en-US" dirty="0"/>
              <a:t>Not clear what we want to know, e.g. if and how to report discounts, deposits and refunds</a:t>
            </a:r>
          </a:p>
          <a:p>
            <a:r>
              <a:rPr lang="en-US" dirty="0"/>
              <a:t>Not all receipts contain recognizable / individual product names. Even with own recent receipt R could not reproduce which price belonged to which product. These types of receipts are typical for smaller local shops and market stalls.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Main issues for entering manually 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105"/>
            <a:ext cx="10515600" cy="4928770"/>
          </a:xfrm>
        </p:spPr>
        <p:txBody>
          <a:bodyPr>
            <a:normAutofit/>
          </a:bodyPr>
          <a:lstStyle/>
          <a:p>
            <a:r>
              <a:rPr lang="en-US" dirty="0"/>
              <a:t>Product details not entered correctly (e.g. “groceries” in stead of item descriptions) or uncertainty about required level of detail. </a:t>
            </a:r>
          </a:p>
          <a:p>
            <a:r>
              <a:rPr lang="en-US" dirty="0"/>
              <a:t>Not immediately clear and some really struggle with selecting the </a:t>
            </a:r>
            <a:r>
              <a:rPr lang="en-US" dirty="0" err="1"/>
              <a:t>Storename</a:t>
            </a:r>
            <a:r>
              <a:rPr lang="en-US" dirty="0"/>
              <a:t> or Product to add it, may be due to lack of search function in prototype.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Main issues scanning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979"/>
            <a:ext cx="10515600" cy="4976896"/>
          </a:xfrm>
        </p:spPr>
        <p:txBody>
          <a:bodyPr>
            <a:normAutofit/>
          </a:bodyPr>
          <a:lstStyle/>
          <a:p>
            <a:r>
              <a:rPr lang="en-US" sz="2400" dirty="0"/>
              <a:t>Making incorrect pictures</a:t>
            </a:r>
          </a:p>
          <a:p>
            <a:pPr lvl="1"/>
            <a:r>
              <a:rPr lang="en-US" dirty="0"/>
              <a:t>Only scanning the barcode </a:t>
            </a:r>
          </a:p>
          <a:p>
            <a:pPr lvl="1"/>
            <a:r>
              <a:rPr lang="en-US" dirty="0"/>
              <a:t>Without all corners visible </a:t>
            </a:r>
          </a:p>
          <a:p>
            <a:r>
              <a:rPr lang="en-US" sz="2400" dirty="0"/>
              <a:t>Uncertainty if the picture is readable, app does not allow to check this by zooming in on the picture</a:t>
            </a:r>
          </a:p>
          <a:p>
            <a:r>
              <a:rPr lang="en-US" sz="24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Many Rs became impatient with the long processing time</a:t>
            </a:r>
          </a:p>
          <a:p>
            <a:r>
              <a:rPr lang="en-US" sz="2400" kern="100" dirty="0">
                <a:latin typeface="Aptos"/>
                <a:cs typeface="Times New Roman" panose="02020603050405020304" pitchFamily="18" charset="0"/>
              </a:rPr>
              <a:t>Several </a:t>
            </a:r>
            <a:r>
              <a:rPr lang="en-US" sz="2400" dirty="0"/>
              <a:t>Rs do not notice there are errors in scanned data and are not guided to notice and correct these</a:t>
            </a:r>
          </a:p>
          <a:p>
            <a:r>
              <a:rPr lang="en-US" sz="2400" dirty="0"/>
              <a:t>The two editing screens after scanning with different functionalities are very confusing and not functional</a:t>
            </a:r>
          </a:p>
          <a:p>
            <a:pPr marL="0" lvl="0" indent="0">
              <a:lnSpc>
                <a:spcPct val="107000"/>
              </a:lnSpc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3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Does mode of data entry matter for trust and privacy?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en-US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Scanning or manual data entry not relevant for trust and privacy </a:t>
            </a:r>
            <a:endParaRPr lang="nl-NL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But permission for audio access when scanning strange</a:t>
            </a:r>
            <a:endParaRPr lang="nl-NL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One </a:t>
            </a:r>
            <a:r>
              <a:rPr lang="en-US" sz="2800" kern="100" dirty="0">
                <a:latin typeface="Aptos"/>
                <a:ea typeface="Aptos"/>
                <a:cs typeface="Times New Roman" panose="02020603050405020304" pitchFamily="18" charset="0"/>
              </a:rPr>
              <a:t>R</a:t>
            </a:r>
            <a:r>
              <a:rPr lang="en-US" sz="2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mentions there may be sensitive data on a receipt but trusts on protection of these data because of regulations</a:t>
            </a:r>
            <a:endParaRPr lang="nl-NL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60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Does mode of data entry matter for data quality?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Several Rs think scanning is better:</a:t>
            </a:r>
            <a:endParaRPr lang="nl-NL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Better quality </a:t>
            </a:r>
            <a:endParaRPr lang="nl-NL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Less effort -&gt; higher likelihood people will do this</a:t>
            </a:r>
            <a:endParaRPr lang="nl-NL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More control of data for CBS </a:t>
            </a:r>
            <a:endParaRPr lang="nl-NL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One R thinks manual entry is better as scanning has errors and people may not make the effort to correct errors</a:t>
            </a:r>
            <a:endParaRPr lang="nl-NL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One R appreciates both modes of entry are possible, as not everybody will be able to scan receipts.</a:t>
            </a:r>
            <a:endParaRPr lang="nl-NL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One R mentions that upload of digital receipts should be added as people will forget to collect paper receipts.</a:t>
            </a:r>
            <a:endParaRPr lang="nl-NL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61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Entering expenses conclusions 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Entering expenses is easy for Rs with some digital skills and learnable for most Rs with low digital skills (if helped).</a:t>
            </a:r>
          </a:p>
          <a:p>
            <a:r>
              <a:rPr lang="en-US" dirty="0"/>
              <a:t>Rs appreciate the scanning function very much. </a:t>
            </a:r>
          </a:p>
          <a:p>
            <a:r>
              <a:rPr lang="en-US" dirty="0"/>
              <a:t>But many improvements needed to ensure response and data quality</a:t>
            </a:r>
            <a:r>
              <a:rPr lang="nl-NL" dirty="0"/>
              <a:t>.</a:t>
            </a:r>
          </a:p>
          <a:p>
            <a:pPr lvl="1"/>
            <a:r>
              <a:rPr lang="en-US" dirty="0"/>
              <a:t>Speed of scanning and the output quality of scanned data seem very important for user experience (and thus response and data quality).</a:t>
            </a:r>
          </a:p>
          <a:p>
            <a:r>
              <a:rPr lang="en-US" dirty="0"/>
              <a:t>Explanation of the response tasks should be thoroughly improved both in communication materials and within the app.</a:t>
            </a:r>
          </a:p>
          <a:p>
            <a:pPr lvl="1"/>
            <a:endParaRPr lang="en-US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93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Outline 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597024"/>
            <a:ext cx="10515600" cy="5260975"/>
          </a:xfrm>
        </p:spPr>
        <p:txBody>
          <a:bodyPr>
            <a:normAutofit/>
          </a:bodyPr>
          <a:lstStyle/>
          <a:p>
            <a:r>
              <a:rPr lang="nl-NL" dirty="0"/>
              <a:t>Goal of </a:t>
            </a:r>
            <a:r>
              <a:rPr lang="nl-NL" dirty="0" err="1"/>
              <a:t>the</a:t>
            </a:r>
            <a:r>
              <a:rPr lang="nl-NL" dirty="0"/>
              <a:t> test</a:t>
            </a:r>
          </a:p>
          <a:p>
            <a:r>
              <a:rPr lang="nl-NL" dirty="0"/>
              <a:t>Demo of app as </a:t>
            </a:r>
            <a:r>
              <a:rPr lang="nl-NL" dirty="0" err="1"/>
              <a:t>tested</a:t>
            </a:r>
            <a:r>
              <a:rPr lang="nl-NL" dirty="0"/>
              <a:t> </a:t>
            </a:r>
          </a:p>
          <a:p>
            <a:r>
              <a:rPr lang="nl-NL" dirty="0"/>
              <a:t>Focus on </a:t>
            </a:r>
            <a:r>
              <a:rPr lang="nl-NL" dirty="0" err="1"/>
              <a:t>findings</a:t>
            </a:r>
            <a:r>
              <a:rPr lang="nl-NL" dirty="0"/>
              <a:t> entering </a:t>
            </a:r>
            <a:r>
              <a:rPr lang="nl-NL" dirty="0" err="1"/>
              <a:t>expenses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6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Goals of this test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usability of the @HBS app with a focus on the scan function</a:t>
            </a:r>
          </a:p>
          <a:p>
            <a:r>
              <a:rPr lang="en-US" dirty="0"/>
              <a:t>Understand if and how scan function affects trust in the app and trust in the quality of the data collected.</a:t>
            </a:r>
          </a:p>
        </p:txBody>
      </p:sp>
    </p:spTree>
    <p:extLst>
      <p:ext uri="{BB962C8B-B14F-4D97-AF65-F5344CB8AC3E}">
        <p14:creationId xmlns:p14="http://schemas.microsoft.com/office/powerpoint/2010/main" val="4572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Tested materials 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Letter &amp; Leaflet</a:t>
            </a:r>
          </a:p>
          <a:p>
            <a:pPr marL="0" indent="0">
              <a:buNone/>
            </a:pPr>
            <a:r>
              <a:rPr lang="en-US" dirty="0"/>
              <a:t>Prototype of @HBS app on lab phone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Aptos"/>
                <a:cs typeface="Segoe UI Symbol" panose="020B0502040204020203" pitchFamily="34" charset="0"/>
              </a:rPr>
              <a:t>✔</a:t>
            </a:r>
            <a:r>
              <a:rPr lang="en-US" sz="22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Aptos"/>
                <a:cs typeface="Segoe UI Symbol" panose="020B0502040204020203" pitchFamily="34" charset="0"/>
              </a:rPr>
              <a:t> </a:t>
            </a:r>
            <a:r>
              <a:rPr lang="en-US" dirty="0"/>
              <a:t>login screen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Segoe Print" panose="02000600000000000000" pitchFamily="2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dirty="0"/>
              <a:t>general and fixed costs questionnaires (shown but not implemented)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Aptos"/>
                <a:cs typeface="Segoe UI Symbol" panose="020B0502040204020203" pitchFamily="34" charset="0"/>
              </a:rPr>
              <a:t>✔ </a:t>
            </a:r>
            <a:r>
              <a:rPr lang="en-US" dirty="0"/>
              <a:t>start questions about vacation period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Aptos"/>
                <a:cs typeface="Segoe UI Symbol" panose="020B0502040204020203" pitchFamily="34" charset="0"/>
              </a:rPr>
              <a:t>✔ </a:t>
            </a:r>
            <a:r>
              <a:rPr lang="en-US" dirty="0"/>
              <a:t>calendar and data collection period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Aptos"/>
                <a:cs typeface="Segoe UI Symbol" panose="020B0502040204020203" pitchFamily="34" charset="0"/>
              </a:rPr>
              <a:t>✔ </a:t>
            </a:r>
            <a:r>
              <a:rPr lang="en-US" dirty="0"/>
              <a:t>manual entry of expenses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effectLst/>
                <a:latin typeface="Segoe UI Symbol" panose="020B0502040204020203" pitchFamily="34" charset="0"/>
                <a:ea typeface="Aptos"/>
                <a:cs typeface="Segoe UI Symbol" panose="020B0502040204020203" pitchFamily="34" charset="0"/>
              </a:rPr>
              <a:t>✔</a:t>
            </a:r>
            <a:r>
              <a:rPr lang="en-US" b="1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Aptos"/>
                <a:cs typeface="Segoe UI Symbol" panose="020B0502040204020203" pitchFamily="34" charset="0"/>
              </a:rPr>
              <a:t> </a:t>
            </a:r>
            <a:r>
              <a:rPr lang="en-US" b="1" dirty="0">
                <a:effectLst/>
                <a:latin typeface="Segoe UI Symbol" panose="020B0502040204020203" pitchFamily="34" charset="0"/>
                <a:ea typeface="Aptos"/>
                <a:cs typeface="Segoe UI Symbol" panose="020B0502040204020203" pitchFamily="34" charset="0"/>
              </a:rPr>
              <a:t>(</a:t>
            </a:r>
            <a:r>
              <a:rPr lang="en-US" dirty="0"/>
              <a:t>simulation of) scanning function receipts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Segoe Print" panose="02000600000000000000" pitchFamily="2" charset="0"/>
              </a:rPr>
              <a:t>X </a:t>
            </a:r>
            <a:r>
              <a:rPr lang="en-US" dirty="0"/>
              <a:t>lookup tables for stores and expenditures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Segoe Print" panose="02000600000000000000" pitchFamily="2" charset="0"/>
              </a:rPr>
              <a:t>X </a:t>
            </a:r>
            <a:r>
              <a:rPr lang="en-US" dirty="0"/>
              <a:t>classification of expenditures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Segoe Print" panose="02000600000000000000" pitchFamily="2" charset="0"/>
              </a:rPr>
              <a:t>X </a:t>
            </a:r>
            <a:r>
              <a:rPr lang="en-US" dirty="0"/>
              <a:t>upload of digital receipts (not shown and not implemented)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Aptos"/>
                <a:cs typeface="Segoe UI Symbol" panose="020B0502040204020203" pitchFamily="34" charset="0"/>
              </a:rPr>
              <a:t>✔ </a:t>
            </a:r>
            <a:r>
              <a:rPr lang="en-US" dirty="0"/>
              <a:t>overview of all entered expenses  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2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Demo</a:t>
            </a:r>
            <a:endParaRPr lang="nl-NL" dirty="0"/>
          </a:p>
        </p:txBody>
      </p:sp>
      <p:pic>
        <p:nvPicPr>
          <p:cNvPr id="5" name="Tijdelijke aanduiding voor inhoud 4" descr="Afbeelding met tekst, schermopname, software, computer&#10;&#10;Automatisch gegenereerde beschrijving">
            <a:extLst>
              <a:ext uri="{FF2B5EF4-FFF2-40B4-BE49-F238E27FC236}">
                <a16:creationId xmlns:a16="http://schemas.microsoft.com/office/drawing/2014/main" id="{A75A218F-1E0A-5195-7B3C-01863CEAF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41" y="1489069"/>
            <a:ext cx="2291603" cy="4800846"/>
          </a:xfrm>
        </p:spPr>
      </p:pic>
      <p:pic>
        <p:nvPicPr>
          <p:cNvPr id="7" name="Afbeelding 6" descr="Afbeelding met tekst, schermopname, software, Webpagina&#10;&#10;Automatisch gegenereerde beschrijving">
            <a:extLst>
              <a:ext uri="{FF2B5EF4-FFF2-40B4-BE49-F238E27FC236}">
                <a16:creationId xmlns:a16="http://schemas.microsoft.com/office/drawing/2014/main" id="{29359299-095D-1930-949C-289A7FCB6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55" y="1489068"/>
            <a:ext cx="2273417" cy="4800847"/>
          </a:xfrm>
          <a:prstGeom prst="rect">
            <a:avLst/>
          </a:prstGeom>
        </p:spPr>
      </p:pic>
      <p:pic>
        <p:nvPicPr>
          <p:cNvPr id="9" name="Afbeelding 8" descr="Afbeelding met tekst, software, Computerpictogram, nummer&#10;&#10;Automatisch gegenereerde beschrijving">
            <a:extLst>
              <a:ext uri="{FF2B5EF4-FFF2-40B4-BE49-F238E27FC236}">
                <a16:creationId xmlns:a16="http://schemas.microsoft.com/office/drawing/2014/main" id="{C7D4B572-E9B9-240B-007D-69D94FBB2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84" y="1489067"/>
            <a:ext cx="2193990" cy="48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2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Test design  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3466" cy="4351338"/>
          </a:xfrm>
        </p:spPr>
        <p:txBody>
          <a:bodyPr>
            <a:normAutofit/>
          </a:bodyPr>
          <a:lstStyle/>
          <a:p>
            <a:r>
              <a:rPr lang="en-US" dirty="0"/>
              <a:t>Qualitative, small scale, 20 test respondents (Rs), diverse backgrounds. </a:t>
            </a:r>
          </a:p>
          <a:p>
            <a:r>
              <a:rPr lang="en-US" dirty="0"/>
              <a:t>Test protocol coordinated with other similar tests in SSI project.</a:t>
            </a:r>
          </a:p>
          <a:p>
            <a:r>
              <a:rPr lang="en-US" dirty="0"/>
              <a:t>In lab at CBS .</a:t>
            </a:r>
          </a:p>
          <a:p>
            <a:r>
              <a:rPr lang="en-US" dirty="0"/>
              <a:t>Test duration about 1 hour.</a:t>
            </a:r>
          </a:p>
          <a:p>
            <a:r>
              <a:rPr lang="en-US" dirty="0"/>
              <a:t>Testing period 14-29 January</a:t>
            </a:r>
            <a:r>
              <a:rPr lang="nl-NL" dirty="0"/>
              <a:t> 2025</a:t>
            </a:r>
          </a:p>
          <a:p>
            <a:r>
              <a:rPr lang="nl-NL" dirty="0"/>
              <a:t>Team of 4 </a:t>
            </a:r>
            <a:r>
              <a:rPr lang="nl-NL" dirty="0" err="1"/>
              <a:t>methodologists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1 UX expert</a:t>
            </a:r>
          </a:p>
        </p:txBody>
      </p:sp>
    </p:spTree>
    <p:extLst>
      <p:ext uri="{BB962C8B-B14F-4D97-AF65-F5344CB8AC3E}">
        <p14:creationId xmlns:p14="http://schemas.microsoft.com/office/powerpoint/2010/main" val="214729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66" y="129654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Test protocol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7489-6507-0931-D8FB-932568577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1946"/>
            <a:ext cx="105156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Introduction, informed consent</a:t>
            </a:r>
          </a:p>
          <a:p>
            <a:r>
              <a:rPr lang="en-US" sz="2900" dirty="0"/>
              <a:t>Test task (looking up a route) to practice think aloud &amp; get used to test phone </a:t>
            </a:r>
          </a:p>
          <a:p>
            <a:r>
              <a:rPr lang="en-US" sz="2900" dirty="0"/>
              <a:t>Envelop with letter and brochure -&gt; what would you do with this?</a:t>
            </a:r>
          </a:p>
          <a:p>
            <a:r>
              <a:rPr lang="en-US" sz="2900" dirty="0"/>
              <a:t>How would you download app (scan code or search in store)?</a:t>
            </a:r>
          </a:p>
          <a:p>
            <a:r>
              <a:rPr lang="en-US" sz="2900" dirty="0"/>
              <a:t>Login </a:t>
            </a:r>
          </a:p>
          <a:p>
            <a:r>
              <a:rPr lang="en-US" sz="2900" b="1" dirty="0"/>
              <a:t>Entry of first (short) test receipt: </a:t>
            </a:r>
          </a:p>
          <a:p>
            <a:pPr lvl="1"/>
            <a:r>
              <a:rPr lang="en-US" sz="2900" b="1" dirty="0"/>
              <a:t>what would you do</a:t>
            </a:r>
          </a:p>
          <a:p>
            <a:pPr lvl="1"/>
            <a:r>
              <a:rPr lang="en-US" sz="2900" b="1" dirty="0"/>
              <a:t>ask to enter manually</a:t>
            </a:r>
          </a:p>
          <a:p>
            <a:r>
              <a:rPr lang="en-US" sz="2900" b="1" dirty="0"/>
              <a:t>Scan of second (short) test receipt  (simulation, 5 second, no errors)</a:t>
            </a:r>
          </a:p>
          <a:p>
            <a:r>
              <a:rPr lang="en-US" sz="2900" b="1" dirty="0"/>
              <a:t>Scan of third (medium) test receipt (simulation, 20 seconds, some errors) + correct errors</a:t>
            </a:r>
          </a:p>
          <a:p>
            <a:r>
              <a:rPr lang="en-US" sz="2900" b="1" dirty="0"/>
              <a:t>Manual entry of personal receipt</a:t>
            </a:r>
          </a:p>
          <a:p>
            <a:r>
              <a:rPr lang="en-US" sz="2900" b="1" dirty="0"/>
              <a:t>Scan of fourth (long) test receipt (simulation, 50 seconds, some errors) + correct errors</a:t>
            </a:r>
          </a:p>
          <a:p>
            <a:r>
              <a:rPr lang="en-US" sz="2900" dirty="0"/>
              <a:t>General impression of app</a:t>
            </a:r>
          </a:p>
          <a:p>
            <a:r>
              <a:rPr lang="en-US" sz="2900" dirty="0"/>
              <a:t>Evaluation of tasks and </a:t>
            </a:r>
            <a:r>
              <a:rPr lang="en-US" sz="2900" b="1" dirty="0"/>
              <a:t>preferences for scanning or manual entry</a:t>
            </a:r>
          </a:p>
          <a:p>
            <a:r>
              <a:rPr lang="en-US" sz="2900" dirty="0"/>
              <a:t>Trust in app and </a:t>
            </a:r>
            <a:r>
              <a:rPr lang="en-US" sz="2900" b="1" dirty="0"/>
              <a:t>does this depend on mode of data entry</a:t>
            </a:r>
          </a:p>
          <a:p>
            <a:r>
              <a:rPr lang="en-US" sz="2900" dirty="0"/>
              <a:t>Trust in data collected with the app  and </a:t>
            </a:r>
            <a:r>
              <a:rPr lang="en-US" sz="2900" b="1" dirty="0"/>
              <a:t>does this depend on mode of data entry</a:t>
            </a:r>
          </a:p>
          <a:p>
            <a:r>
              <a:rPr lang="en-US" sz="2900" dirty="0"/>
              <a:t>Final ideas and comments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77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7477B-B6BF-1CEA-3EC2-513A44E9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ijdelijke aanduiding voor inhoud 4" descr="Afbeelding met tekst, computer, schermopname, person&#10;&#10;Automatisch gegenereerde beschrijving">
            <a:extLst>
              <a:ext uri="{FF2B5EF4-FFF2-40B4-BE49-F238E27FC236}">
                <a16:creationId xmlns:a16="http://schemas.microsoft.com/office/drawing/2014/main" id="{B0DF4148-5F4E-1086-19B8-461E907C0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3" y="365125"/>
            <a:ext cx="11544967" cy="6204541"/>
          </a:xfrm>
        </p:spPr>
      </p:pic>
    </p:spTree>
    <p:extLst>
      <p:ext uri="{BB962C8B-B14F-4D97-AF65-F5344CB8AC3E}">
        <p14:creationId xmlns:p14="http://schemas.microsoft.com/office/powerpoint/2010/main" val="139014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4904-BB82-0202-8859-6BD4C3E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Entering expenses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Tijdelijke aanduiding voor inhoud 4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27291BE6-939A-A242-1587-D93C14AC5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68" y="515659"/>
            <a:ext cx="2311518" cy="5139578"/>
          </a:xfrm>
        </p:spPr>
      </p:pic>
      <p:pic>
        <p:nvPicPr>
          <p:cNvPr id="7" name="Afbeelding 6" descr="Afbeelding met tekst, schermopname, software, Besturingssysteem&#10;&#10;Automatisch gegenereerde beschrijving">
            <a:extLst>
              <a:ext uri="{FF2B5EF4-FFF2-40B4-BE49-F238E27FC236}">
                <a16:creationId xmlns:a16="http://schemas.microsoft.com/office/drawing/2014/main" id="{7CEFEB16-613F-687F-4A43-752ABF5EA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281" y="515659"/>
            <a:ext cx="2311519" cy="50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531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3d7032-1759-42b7-aeb3-349477f7f68d">
      <Terms xmlns="http://schemas.microsoft.com/office/infopath/2007/PartnerControls"/>
    </lcf76f155ced4ddcb4097134ff3c332f>
    <TaxCatchAll xmlns="b7e82e9f-bf7d-4635-9009-e26dd78cad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6607488EB41B44B892757CFE82895E" ma:contentTypeVersion="15" ma:contentTypeDescription="Create a new document." ma:contentTypeScope="" ma:versionID="904fadd4b5cb3acd43d8135bf5c10431">
  <xsd:schema xmlns:xsd="http://www.w3.org/2001/XMLSchema" xmlns:xs="http://www.w3.org/2001/XMLSchema" xmlns:p="http://schemas.microsoft.com/office/2006/metadata/properties" xmlns:ns2="183d7032-1759-42b7-aeb3-349477f7f68d" xmlns:ns3="b7e82e9f-bf7d-4635-9009-e26dd78cadff" targetNamespace="http://schemas.microsoft.com/office/2006/metadata/properties" ma:root="true" ma:fieldsID="294b35057d8a9a18601dbf75e850d6b5" ns2:_="" ns3:_="">
    <xsd:import namespace="183d7032-1759-42b7-aeb3-349477f7f68d"/>
    <xsd:import namespace="b7e82e9f-bf7d-4635-9009-e26dd78cadf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d7032-1759-42b7-aeb3-349477f7f68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82e9f-bf7d-4635-9009-e26dd78cadf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fffc5b6-93d9-40e8-b8cf-5bd1236cb941}" ma:internalName="TaxCatchAll" ma:showField="CatchAllData" ma:web="b7e82e9f-bf7d-4635-9009-e26dd78cad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9A2461-2D2F-463D-A5F7-BAE55A5CD9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D2C7AE-8373-4892-BC44-525DDF41BB4F}">
  <ds:schemaRefs>
    <ds:schemaRef ds:uri="http://schemas.microsoft.com/office/2006/metadata/properties"/>
    <ds:schemaRef ds:uri="http://schemas.microsoft.com/office/infopath/2007/PartnerControls"/>
    <ds:schemaRef ds:uri="183d7032-1759-42b7-aeb3-349477f7f68d"/>
    <ds:schemaRef ds:uri="b7e82e9f-bf7d-4635-9009-e26dd78cadff"/>
  </ds:schemaRefs>
</ds:datastoreItem>
</file>

<file path=customXml/itemProps3.xml><?xml version="1.0" encoding="utf-8"?>
<ds:datastoreItem xmlns:ds="http://schemas.openxmlformats.org/officeDocument/2006/customXml" ds:itemID="{685D660F-4D1A-4891-BA7C-D7EC31F1C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3d7032-1759-42b7-aeb3-349477f7f68d"/>
    <ds:schemaRef ds:uri="b7e82e9f-bf7d-4635-9009-e26dd78cad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1133</Words>
  <Application>Microsoft Office PowerPoint</Application>
  <PresentationFormat>Widescreen</PresentationFormat>
  <Paragraphs>112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Kantoorthema</vt:lpstr>
      <vt:lpstr>        CBS test scanning function @HBS app Presentation for SSI 5th informational meeting  21 February 2025  Deirdre Giesen, Daphne Debije, Janelle van den Heuvel, Jasmina Saitovic &amp; Marina Veldhuizen  Smart Survey Implementation Grant Agreement Number: 101119594 (2023-NL-SSI)</vt:lpstr>
      <vt:lpstr>Outline </vt:lpstr>
      <vt:lpstr>Goals of this test</vt:lpstr>
      <vt:lpstr>Tested materials </vt:lpstr>
      <vt:lpstr>Demo</vt:lpstr>
      <vt:lpstr>Test design   </vt:lpstr>
      <vt:lpstr>Test protocol</vt:lpstr>
      <vt:lpstr>PowerPoint Presentation</vt:lpstr>
      <vt:lpstr>Entering expenses</vt:lpstr>
      <vt:lpstr>Preferences for manual entry or scanning after experiencing both options</vt:lpstr>
      <vt:lpstr>Considerations for scanning or manual entry</vt:lpstr>
      <vt:lpstr>How did entering expenses go?</vt:lpstr>
      <vt:lpstr>Main issues found with entering expenses in general</vt:lpstr>
      <vt:lpstr>Main issues for entering manually </vt:lpstr>
      <vt:lpstr>Main issues scanning</vt:lpstr>
      <vt:lpstr>Does mode of data entry matter for trust and privacy?</vt:lpstr>
      <vt:lpstr>Does mode of data entry matter for data quality?</vt:lpstr>
      <vt:lpstr>Entering expenses conclusions 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WP4 status</dc:title>
  <dc:creator>Marc Houben</dc:creator>
  <cp:lastModifiedBy>Giesen, I.D.N. (Deirdre)</cp:lastModifiedBy>
  <cp:revision>112</cp:revision>
  <dcterms:created xsi:type="dcterms:W3CDTF">2023-07-11T07:25:38Z</dcterms:created>
  <dcterms:modified xsi:type="dcterms:W3CDTF">2025-04-18T11:56:47Z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0x010100066607488EB41B44B892757CFE82895E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2025-04-18T11:56:46Z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1abc8ae4-aefb-4bd0-a41f-9c19b96f6a60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SIP_Label_6bd9ddd1-4d20-43f6-abfa-fc3c07406f94_Tag">
    <vt:lpwstr>10, 3, 0, 2</vt:lpwstr>
  </property>
  <property fmtid="{D5CDD505-2E9C-101B-9397-08002B2CF9AE}" pid="11" name="MediaServiceImageTags">
    <vt:lpwstr/>
  </property>
</Properties>
</file>