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8" r:id="rId5"/>
    <p:sldId id="257" r:id="rId6"/>
    <p:sldId id="648" r:id="rId7"/>
    <p:sldId id="647" r:id="rId8"/>
    <p:sldId id="642" r:id="rId9"/>
    <p:sldId id="398" r:id="rId10"/>
    <p:sldId id="400" r:id="rId11"/>
    <p:sldId id="649" r:id="rId12"/>
    <p:sldId id="650" r:id="rId13"/>
    <p:sldId id="651" r:id="rId14"/>
    <p:sldId id="345" r:id="rId15"/>
    <p:sldId id="652" r:id="rId16"/>
    <p:sldId id="284" r:id="rId17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EDC"/>
    <a:srgbClr val="B5E9D0"/>
    <a:srgbClr val="95DFBC"/>
    <a:srgbClr val="ED8D2F"/>
    <a:srgbClr val="1EC08A"/>
    <a:srgbClr val="4BC5DE"/>
    <a:srgbClr val="E6E6E6"/>
    <a:srgbClr val="84ECC9"/>
    <a:srgbClr val="0356B1"/>
    <a:srgbClr val="02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EUX Jean-Marc (ESTAT)" userId="44bf5dfd-3612-4cf6-9e9b-9642918c5273" providerId="ADAL" clId="{B4281530-E673-49F4-954B-ED31C6EE3614}"/>
    <pc:docChg chg="modSld">
      <pc:chgData name="MUSEUX Jean-Marc (ESTAT)" userId="44bf5dfd-3612-4cf6-9e9b-9642918c5273" providerId="ADAL" clId="{B4281530-E673-49F4-954B-ED31C6EE3614}" dt="2025-04-04T07:03:58.286" v="0" actId="20577"/>
      <pc:docMkLst>
        <pc:docMk/>
      </pc:docMkLst>
      <pc:sldChg chg="modSp mod">
        <pc:chgData name="MUSEUX Jean-Marc (ESTAT)" userId="44bf5dfd-3612-4cf6-9e9b-9642918c5273" providerId="ADAL" clId="{B4281530-E673-49F4-954B-ED31C6EE3614}" dt="2025-04-04T07:03:58.286" v="0" actId="20577"/>
        <pc:sldMkLst>
          <pc:docMk/>
          <pc:sldMk cId="3834178933" sldId="400"/>
        </pc:sldMkLst>
        <pc:spChg chg="mod">
          <ac:chgData name="MUSEUX Jean-Marc (ESTAT)" userId="44bf5dfd-3612-4cf6-9e9b-9642918c5273" providerId="ADAL" clId="{B4281530-E673-49F4-954B-ED31C6EE3614}" dt="2025-04-04T07:03:58.286" v="0" actId="20577"/>
          <ac:spMkLst>
            <pc:docMk/>
            <pc:sldMk cId="3834178933" sldId="400"/>
            <ac:spMk id="4" creationId="{0D0FBE48-96FD-6E64-8187-8922C963B10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26" userDrawn="1">
          <p15:clr>
            <a:srgbClr val="F26B43"/>
          </p15:clr>
        </p15:guide>
        <p15:guide id="2" pos="210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6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8BEF02-D39A-4FA3-9541-AE47CB24B5F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0027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12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013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Number of </a:t>
            </a:r>
            <a:r>
              <a:rPr lang="en-GB" err="1"/>
              <a:t>NSIs</a:t>
            </a:r>
            <a:r>
              <a:rPr lang="en-GB"/>
              <a:t> not-using smart surveys in HBS</a:t>
            </a:r>
          </a:p>
          <a:p>
            <a:r>
              <a:rPr lang="en-GB"/>
              <a:t>Number of </a:t>
            </a:r>
            <a:r>
              <a:rPr lang="en-GB" err="1"/>
              <a:t>NSIs</a:t>
            </a:r>
            <a:r>
              <a:rPr lang="en-GB"/>
              <a:t> not-running a TUS at all: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657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777194"/>
            <a:ext cx="5335270" cy="4651389"/>
          </a:xfrm>
        </p:spPr>
        <p:txBody>
          <a:bodyPr>
            <a:normAutofit/>
          </a:bodyPr>
          <a:lstStyle/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The </a:t>
            </a:r>
            <a:r>
              <a:rPr lang="en-GB" sz="1400" b="1" kern="0">
                <a:effectLst/>
                <a:latin typeface="+mn-lt"/>
                <a:ea typeface="Times New Roman" panose="02020603050405020304" pitchFamily="18" charset="0"/>
              </a:rPr>
              <a:t>mixed-mode</a:t>
            </a:r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 approach has gained consensus among the countries. </a:t>
            </a:r>
          </a:p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According to the results:</a:t>
            </a:r>
          </a:p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- nine out of 31 </a:t>
            </a:r>
            <a:r>
              <a:rPr lang="en-GB" sz="1400" kern="0" err="1">
                <a:effectLst/>
                <a:latin typeface="+mn-lt"/>
                <a:ea typeface="Times New Roman" panose="02020603050405020304" pitchFamily="18" charset="0"/>
              </a:rPr>
              <a:t>NSIs</a:t>
            </a:r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 plan to adopt a single mode for the interview and eight for the diary; </a:t>
            </a:r>
          </a:p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- the large majority opting for two or three data collection modes;</a:t>
            </a:r>
          </a:p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- while two countries (for the interview part) and one (for the diary part) will offer four different possibilities to the respondents.</a:t>
            </a:r>
          </a:p>
          <a:p>
            <a:pPr marL="228600"/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A mixed mode approach implies departing from the traditional in-person interviews and paper-based diaries, envisaging </a:t>
            </a:r>
            <a:r>
              <a:rPr lang="en-GB" sz="1400" b="1" kern="0">
                <a:effectLst/>
                <a:latin typeface="+mn-lt"/>
                <a:ea typeface="Times New Roman" panose="02020603050405020304" pitchFamily="18" charset="0"/>
              </a:rPr>
              <a:t>new</a:t>
            </a:r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 and </a:t>
            </a:r>
            <a:r>
              <a:rPr lang="en-GB" sz="1400" b="1" kern="0">
                <a:effectLst/>
                <a:latin typeface="+mn-lt"/>
                <a:ea typeface="Times New Roman" panose="02020603050405020304" pitchFamily="18" charset="0"/>
              </a:rPr>
              <a:t>innovative</a:t>
            </a:r>
            <a:r>
              <a:rPr lang="en-GB" sz="1400" kern="0">
                <a:effectLst/>
                <a:latin typeface="+mn-lt"/>
                <a:ea typeface="Times New Roman" panose="02020603050405020304" pitchFamily="18" charset="0"/>
              </a:rPr>
              <a:t> data collection modes.</a:t>
            </a:r>
            <a:endParaRPr lang="en-GB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4209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Open questions</a:t>
            </a:r>
          </a:p>
          <a:p>
            <a:r>
              <a:rPr lang="en-IE"/>
              <a:t>How to move to actual implementation?</a:t>
            </a:r>
          </a:p>
          <a:p>
            <a:r>
              <a:rPr lang="en-IE"/>
              <a:t>How to share knowledge / experience across </a:t>
            </a:r>
            <a:r>
              <a:rPr lang="en-IE" err="1"/>
              <a:t>NSIs</a:t>
            </a:r>
            <a:r>
              <a:rPr lang="en-IE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/>
              <a:t>How to narrow the maturity gap across </a:t>
            </a:r>
            <a:r>
              <a:rPr lang="en-IE" err="1"/>
              <a:t>NSIs</a:t>
            </a:r>
            <a:r>
              <a:rPr lang="en-IE"/>
              <a:t>?</a:t>
            </a:r>
          </a:p>
          <a:p>
            <a:r>
              <a:rPr lang="en-IE"/>
              <a:t>Need and possibility for guidelines?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70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DFD100-430F-C594-4C81-E78CAD04A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679" y="6290044"/>
            <a:ext cx="1254241" cy="41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471311-3F17-42AD-B066-8DB7E1A15685}"/>
              </a:ext>
            </a:extLst>
          </p:cNvPr>
          <p:cNvSpPr/>
          <p:nvPr userDrawn="1"/>
        </p:nvSpPr>
        <p:spPr>
          <a:xfrm>
            <a:off x="0" y="0"/>
            <a:ext cx="12192000" cy="8366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12963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4" y="44629"/>
            <a:ext cx="9697077" cy="742703"/>
          </a:xfrm>
        </p:spPr>
        <p:txBody>
          <a:bodyPr/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4857924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sz="2000" i="0">
                <a:solidFill>
                  <a:srgbClr val="0D3F89"/>
                </a:solidFill>
              </a:defRPr>
            </a:lvl1pPr>
            <a:lvl2pPr>
              <a:buClr>
                <a:srgbClr val="0F5494"/>
              </a:buClr>
              <a:defRPr sz="1800" b="0">
                <a:solidFill>
                  <a:srgbClr val="C00000"/>
                </a:solidFill>
              </a:defRPr>
            </a:lvl2pPr>
            <a:lvl3pPr marL="1200150" indent="-285750">
              <a:buFont typeface="Arial" pitchFamily="34" charset="0"/>
              <a:buChar char="•"/>
              <a:defRPr sz="1600">
                <a:solidFill>
                  <a:srgbClr val="00330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A04E34-B820-4092-BE3B-0DF3CAF4D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28 Sept 2018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BE8D89-21BC-4EF6-AAE4-8E44858A8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…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E7D052D-998E-4490-A652-DC80A2BA3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de-DE"/>
              <a:t>DG CONNECT page </a:t>
            </a:r>
            <a:fld id="{842FCB43-2F46-4300-BD2E-47039F188C6B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668215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>
  <p:cSld name="1_Three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>
            <a:spLocks noGrp="1"/>
          </p:cNvSpPr>
          <p:nvPr>
            <p:ph type="sldNum" idx="12"/>
          </p:nvPr>
        </p:nvSpPr>
        <p:spPr>
          <a:xfrm>
            <a:off x="697524" y="613128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1"/>
          </p:nvPr>
        </p:nvSpPr>
        <p:spPr>
          <a:xfrm>
            <a:off x="838198" y="1825626"/>
            <a:ext cx="3358489" cy="376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Google Shape;50;p27"/>
          <p:cNvSpPr txBox="1">
            <a:spLocks noGrp="1"/>
          </p:cNvSpPr>
          <p:nvPr>
            <p:ph type="body" idx="2"/>
          </p:nvPr>
        </p:nvSpPr>
        <p:spPr>
          <a:xfrm>
            <a:off x="4604979" y="1825625"/>
            <a:ext cx="3358489" cy="376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27"/>
          <p:cNvSpPr txBox="1">
            <a:spLocks noGrp="1"/>
          </p:cNvSpPr>
          <p:nvPr>
            <p:ph type="body" idx="3"/>
          </p:nvPr>
        </p:nvSpPr>
        <p:spPr>
          <a:xfrm>
            <a:off x="8371761" y="1825625"/>
            <a:ext cx="3358489" cy="376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2" name="Google Shape;52;p27"/>
          <p:cNvCxnSpPr/>
          <p:nvPr/>
        </p:nvCxnSpPr>
        <p:spPr>
          <a:xfrm flipH="1">
            <a:off x="838199" y="0"/>
            <a:ext cx="1" cy="1276357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4052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AF69D8-F97F-317B-1E5C-E73A17A62C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189" y="6205349"/>
            <a:ext cx="1254241" cy="41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BDCDC5-49DD-A755-8684-6F709D5FA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115" y="6107481"/>
            <a:ext cx="1254241" cy="41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2" r:id="rId20"/>
    <p:sldLayoutId id="2147483673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49" y="1992572"/>
            <a:ext cx="10344367" cy="2149523"/>
          </a:xfrm>
        </p:spPr>
        <p:txBody>
          <a:bodyPr>
            <a:noAutofit/>
          </a:bodyPr>
          <a:lstStyle/>
          <a:p>
            <a:r>
              <a:rPr lang="en-GB" sz="4000" b="1" noProof="0">
                <a:solidFill>
                  <a:srgbClr val="FFC000"/>
                </a:solidFill>
              </a:rPr>
              <a:t>Smart Surveys Implementation</a:t>
            </a:r>
            <a:br>
              <a:rPr lang="en-GB" sz="4000" b="1" noProof="0">
                <a:solidFill>
                  <a:srgbClr val="FFC000"/>
                </a:solidFill>
              </a:rPr>
            </a:br>
            <a:r>
              <a:rPr lang="en-GB" sz="4000" b="1" noProof="0">
                <a:solidFill>
                  <a:srgbClr val="FFC000"/>
                </a:solidFill>
              </a:rPr>
              <a:t>Future perspectives</a:t>
            </a:r>
            <a:endParaRPr lang="en-GB" sz="4400" noProof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1" y="5464824"/>
            <a:ext cx="10065224" cy="897754"/>
          </a:xfrm>
        </p:spPr>
        <p:txBody>
          <a:bodyPr/>
          <a:lstStyle/>
          <a:p>
            <a:r>
              <a:rPr lang="en-US" sz="2000" baseline="30000"/>
              <a:t>1 </a:t>
            </a:r>
            <a:r>
              <a:rPr lang="en-US" sz="1800"/>
              <a:t>Unit A5 Methodology; innovation in official statistics</a:t>
            </a:r>
            <a:endParaRPr lang="en-US" sz="2000"/>
          </a:p>
          <a:p>
            <a:r>
              <a:rPr lang="en-US" sz="2000" baseline="30000"/>
              <a:t>2 </a:t>
            </a:r>
            <a:r>
              <a:rPr lang="en-US" sz="1800"/>
              <a:t>Unit F4 Income and living conditions; quality of life</a:t>
            </a:r>
            <a:endParaRPr lang="en-US" sz="2000"/>
          </a:p>
          <a:p>
            <a:endParaRPr lang="en-GB" sz="200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378982" y="3938920"/>
            <a:ext cx="8696993" cy="897754"/>
          </a:xfrm>
        </p:spPr>
        <p:txBody>
          <a:bodyPr/>
          <a:lstStyle/>
          <a:p>
            <a:pPr algn="l"/>
            <a:r>
              <a:rPr lang="en-GB" sz="2400" noProof="0"/>
              <a:t>Jean-Marc Museux</a:t>
            </a:r>
            <a:r>
              <a:rPr lang="en-GB" sz="2400" baseline="30000" noProof="0"/>
              <a:t>1</a:t>
            </a:r>
            <a:r>
              <a:rPr lang="en-GB" sz="2400" noProof="0"/>
              <a:t>, Eniel Ninka</a:t>
            </a:r>
            <a:r>
              <a:rPr lang="en-GB" sz="2400" baseline="30000" noProof="0"/>
              <a:t>2</a:t>
            </a:r>
            <a:r>
              <a:rPr lang="en-GB" sz="2400" noProof="0"/>
              <a:t>	</a:t>
            </a:r>
          </a:p>
          <a:p>
            <a:pPr algn="l"/>
            <a:r>
              <a:rPr lang="en-GB" sz="2000" noProof="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A3107D-9622-21E0-D7BF-73DFABAD7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Gradual</a:t>
            </a:r>
            <a:r>
              <a:rPr lang="en-GB" noProof="0"/>
              <a:t> transformation required (long term perspective)</a:t>
            </a:r>
          </a:p>
          <a:p>
            <a:r>
              <a:rPr lang="en-GB" noProof="0"/>
              <a:t>Smart surveys are not the sole solution. Part of data collection revolution and citizens’ engagement for Official Statistics</a:t>
            </a:r>
          </a:p>
          <a:p>
            <a:r>
              <a:rPr lang="en-GB" noProof="0"/>
              <a:t>Balancing investment and benefits</a:t>
            </a:r>
          </a:p>
          <a:p>
            <a:r>
              <a:rPr lang="en-GB" noProof="0"/>
              <a:t>NSI management buy-in</a:t>
            </a:r>
          </a:p>
          <a:p>
            <a:r>
              <a:rPr lang="en-GB" noProof="0"/>
              <a:t>Significant organisational/operational impact in </a:t>
            </a:r>
            <a:r>
              <a:rPr lang="en-GB" noProof="0" err="1"/>
              <a:t>NSIs</a:t>
            </a:r>
            <a:endParaRPr lang="en-GB" noProof="0"/>
          </a:p>
          <a:p>
            <a:r>
              <a:rPr lang="en-GB" noProof="0"/>
              <a:t>Co-development model (cooperation, open source, …) not yet mature</a:t>
            </a:r>
          </a:p>
          <a:p>
            <a:r>
              <a:rPr lang="en-GB" noProof="0"/>
              <a:t>Varying levels of maturity across </a:t>
            </a:r>
            <a:r>
              <a:rPr lang="en-GB" noProof="0" err="1"/>
              <a:t>NSIs</a:t>
            </a:r>
            <a:r>
              <a:rPr lang="en-GB" noProof="0"/>
              <a:t> </a:t>
            </a:r>
          </a:p>
          <a:p>
            <a:r>
              <a:rPr lang="en-GB" noProof="0"/>
              <a:t>Varying levels of respondent readiness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08F744-28DB-5333-01D7-7F289DEC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321866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94B18E-16D4-C711-0F51-1D3E179154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FDEA57-C7B4-017B-286E-9A531601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</a:pPr>
            <a:r>
              <a:rPr lang="en-GB" noProof="0"/>
              <a:t>Planned modes for HBS 2026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79E74-CDD4-D786-E568-18C4756F7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0722" y="1510176"/>
            <a:ext cx="3225965" cy="2418358"/>
          </a:xfrm>
        </p:spPr>
        <p:txBody>
          <a:bodyPr/>
          <a:lstStyle/>
          <a:p>
            <a:pPr>
              <a:buSzPct val="100000"/>
            </a:pPr>
            <a:r>
              <a:rPr lang="en-GB" noProof="0"/>
              <a:t>Survey with 31 EU, EFTA and CC in June 2023</a:t>
            </a:r>
          </a:p>
          <a:p>
            <a:pPr>
              <a:buSzPct val="100000"/>
            </a:pPr>
            <a:endParaRPr lang="en-GB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E79861-554F-8443-ED58-E75D537016A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04980" y="1265218"/>
            <a:ext cx="2786380" cy="3586095"/>
          </a:xfrm>
        </p:spPr>
        <p:txBody>
          <a:bodyPr/>
          <a:lstStyle/>
          <a:p>
            <a:pPr marL="114300" indent="0">
              <a:buNone/>
            </a:pPr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08017E-0E78-ACED-0770-90318AA717EB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7666522" y="1275148"/>
            <a:ext cx="2786379" cy="3582146"/>
          </a:xfrm>
        </p:spPr>
        <p:txBody>
          <a:bodyPr/>
          <a:lstStyle/>
          <a:p>
            <a:pPr marL="114300" indent="0">
              <a:buNone/>
            </a:pPr>
            <a:endParaRPr lang="en-GB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11EDAA-BBCA-8396-011D-13416B2D8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979" y="1275148"/>
            <a:ext cx="2786380" cy="173736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6552C0-3263-5EAB-3885-DF97B42EF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979" y="3107603"/>
            <a:ext cx="2786380" cy="1743710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581A97C-DA4A-244A-2CF7-7AC8D650B6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521" y="3107603"/>
            <a:ext cx="2786380" cy="1743710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C948EE-AFB9-4708-30D1-7754A4C230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521" y="1277524"/>
            <a:ext cx="2786380" cy="1737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2227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6198E9-2AC6-18D7-EC7D-F64B38A45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noProof="0"/>
              <a:t>Capitalise on </a:t>
            </a:r>
            <a:r>
              <a:rPr lang="en-GB" sz="2800"/>
              <a:t>results </a:t>
            </a:r>
            <a:r>
              <a:rPr lang="en-GB" sz="2800" noProof="0"/>
              <a:t>and community </a:t>
            </a:r>
          </a:p>
          <a:p>
            <a:r>
              <a:rPr lang="en-GB" sz="2800"/>
              <a:t>Promote success stories at ESS level </a:t>
            </a:r>
          </a:p>
          <a:p>
            <a:r>
              <a:rPr lang="en-GB" sz="2800" noProof="0"/>
              <a:t>Communication at various levels (working groups, innovation agenda)</a:t>
            </a:r>
          </a:p>
          <a:p>
            <a:r>
              <a:rPr lang="en-GB" sz="2800" noProof="0"/>
              <a:t>Business-led implementation (</a:t>
            </a:r>
            <a:r>
              <a:rPr lang="en-GB" sz="2800"/>
              <a:t>focus on key use cases</a:t>
            </a:r>
            <a:r>
              <a:rPr lang="en-GB" sz="2800" noProof="0"/>
              <a:t>)</a:t>
            </a:r>
            <a:endParaRPr lang="en-GB" sz="2800" noProof="0">
              <a:cs typeface="Arial"/>
            </a:endParaRPr>
          </a:p>
          <a:p>
            <a:r>
              <a:rPr lang="en-GB" sz="2800" noProof="0"/>
              <a:t>Create cooperation structures for key social surveys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8900D5-470F-9C10-300A-B97F38D0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1347351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GB" sz="1050" b="1" noProof="0"/>
              <a:t>© European Union 2025</a:t>
            </a:r>
          </a:p>
          <a:p>
            <a:r>
              <a:rPr lang="en-GB" sz="1050" noProof="0"/>
              <a:t>Unless otherwise noted the reuse of this presentation is authorised under the </a:t>
            </a:r>
            <a:r>
              <a:rPr lang="en-GB" sz="1050" noProof="0">
                <a:hlinkClick r:id="rId3"/>
              </a:rPr>
              <a:t>CC BY 4.0 </a:t>
            </a:r>
            <a:r>
              <a:rPr lang="en-GB" sz="1050" noProof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GB" sz="1050" noProof="0"/>
              <a:t>Slide </a:t>
            </a:r>
            <a:r>
              <a:rPr lang="en-GB" sz="1050" noProof="0">
                <a:solidFill>
                  <a:schemeClr val="accent6"/>
                </a:solidFill>
              </a:rPr>
              <a:t>5</a:t>
            </a:r>
            <a:r>
              <a:rPr lang="en-GB" sz="1050" noProof="0"/>
              <a:t>: </a:t>
            </a:r>
            <a:r>
              <a:rPr lang="en-GB" sz="1050" noProof="0">
                <a:solidFill>
                  <a:schemeClr val="accent6"/>
                </a:solidFill>
              </a:rPr>
              <a:t>cartoon</a:t>
            </a:r>
            <a:r>
              <a:rPr lang="en-GB" sz="1050" noProof="0"/>
              <a:t>, source</a:t>
            </a:r>
            <a:r>
              <a:rPr lang="en-GB" sz="1050" noProof="0">
                <a:solidFill>
                  <a:schemeClr val="accent6"/>
                </a:solidFill>
              </a:rPr>
              <a:t>: </a:t>
            </a:r>
            <a:r>
              <a:rPr lang="en-GB" sz="1050" noProof="0" err="1">
                <a:solidFill>
                  <a:schemeClr val="accent6"/>
                </a:solidFill>
              </a:rPr>
              <a:t>INKCINCT</a:t>
            </a:r>
            <a:r>
              <a:rPr lang="en-GB" sz="1050" noProof="0"/>
              <a:t>; Slide </a:t>
            </a:r>
            <a:r>
              <a:rPr lang="en-GB" sz="1050" noProof="0">
                <a:solidFill>
                  <a:schemeClr val="accent6"/>
                </a:solidFill>
              </a:rPr>
              <a:t>2</a:t>
            </a:r>
            <a:r>
              <a:rPr lang="en-GB" sz="1050" noProof="0"/>
              <a:t>: </a:t>
            </a:r>
            <a:r>
              <a:rPr lang="en-GB" sz="1050" noProof="0" err="1">
                <a:solidFill>
                  <a:schemeClr val="accent6"/>
                </a:solidFill>
              </a:rPr>
              <a:t>diagra</a:t>
            </a:r>
            <a:r>
              <a:rPr lang="en-US" sz="1050">
                <a:solidFill>
                  <a:schemeClr val="accent6"/>
                </a:solidFill>
              </a:rPr>
              <a:t>m</a:t>
            </a:r>
            <a:r>
              <a:rPr lang="en-US" sz="1050"/>
              <a:t>, source: </a:t>
            </a:r>
            <a:r>
              <a:rPr lang="en-US" sz="1050">
                <a:solidFill>
                  <a:schemeClr val="accent6"/>
                </a:solidFill>
              </a:rPr>
              <a:t>Teach-ICT.com</a:t>
            </a:r>
            <a:endParaRPr lang="en-GB" sz="105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t>Introduction</a:t>
            </a:r>
          </a:p>
          <a:p>
            <a:r>
              <a:t>Phase 1 – Initiation of Trusted Smart Surveys</a:t>
            </a:r>
            <a:endParaRPr>
              <a:cs typeface="Arial"/>
            </a:endParaRPr>
          </a:p>
          <a:p>
            <a:r>
              <a:t>Phase 2 – Smart Surveys Implementation </a:t>
            </a:r>
            <a:endParaRPr lang="en-US"/>
          </a:p>
          <a:p>
            <a:r>
              <a:t>Overall Assessment</a:t>
            </a:r>
            <a:endParaRPr>
              <a:cs typeface="Arial"/>
            </a:endParaRPr>
          </a:p>
          <a:p>
            <a:r>
              <a:t>Success Factors</a:t>
            </a:r>
          </a:p>
          <a:p>
            <a:r>
              <a:t>Challenges</a:t>
            </a:r>
          </a:p>
          <a:p>
            <a:r>
              <a:t>Way Forward</a:t>
            </a:r>
            <a:endParaRPr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8849498" cy="41674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noProof="0">
                <a:latin typeface="Calibri" panose="020F0502020204030204" pitchFamily="34" charset="0"/>
                <a:cs typeface="Calibri" panose="020F0502020204030204" pitchFamily="34" charset="0"/>
              </a:rPr>
              <a:t>Initial agenda</a:t>
            </a:r>
            <a:r>
              <a:rPr lang="en-GB" noProof="0">
                <a:latin typeface="Calibri" panose="020F0502020204030204" pitchFamily="34" charset="0"/>
              </a:rPr>
              <a:t>…</a:t>
            </a:r>
            <a:endParaRPr lang="en-GB" noProof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Development of unifying concepts of smart surveys</a:t>
            </a: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Familiarisation with privacy-preserving technologies (trustworthiness)</a:t>
            </a: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Insights from behavioural sciences, citizen science, gamification </a:t>
            </a: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Run pilots based on existing tools for diary-based surveys (e.g. TUS, HBS)</a:t>
            </a: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Shared infrastructure, common services, functions and tools available to NSI </a:t>
            </a:r>
          </a:p>
          <a:p>
            <a:pPr lvl="1"/>
            <a:r>
              <a:rPr lang="en-GB" sz="2400" b="0" noProof="0">
                <a:latin typeface="Calibri" panose="020F0502020204030204" pitchFamily="34" charset="0"/>
                <a:cs typeface="Calibri" panose="020F0502020204030204" pitchFamily="34" charset="0"/>
              </a:rPr>
              <a:t>Requirements analysis (e.g. what to use, configure, customize, …)</a:t>
            </a:r>
          </a:p>
          <a:p>
            <a:pPr lvl="1"/>
            <a:endParaRPr lang="en-GB" b="0" noProof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>
                <a:latin typeface="Calibri" panose="020F0502020204030204" pitchFamily="34" charset="0"/>
                <a:cs typeface="Calibri" panose="020F0502020204030204" pitchFamily="34" charset="0"/>
              </a:rPr>
              <a:t>Phase 1 – Trusted Smart Surveys 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54" y="1825625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1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908370" y="5853954"/>
            <a:ext cx="6228275" cy="7078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from sensors and smart technologies + questionnaires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3899264" y="4882732"/>
            <a:ext cx="6246484" cy="922532"/>
          </a:xfrm>
          <a:prstGeom prst="roundRect">
            <a:avLst/>
          </a:prstGeom>
          <a:solidFill>
            <a:srgbClr val="5270AC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Trusted Smart Surveys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907637" y="3871645"/>
            <a:ext cx="2094890" cy="967431"/>
          </a:xfrm>
          <a:prstGeom prst="roundRect">
            <a:avLst/>
          </a:prstGeom>
          <a:solidFill>
            <a:srgbClr val="AB526E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030606" y="3871645"/>
            <a:ext cx="2032077" cy="967430"/>
          </a:xfrm>
          <a:prstGeom prst="roundRect">
            <a:avLst/>
          </a:prstGeom>
          <a:solidFill>
            <a:srgbClr val="52AC8C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HBS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909894" y="2708920"/>
            <a:ext cx="2092633" cy="1105200"/>
          </a:xfrm>
          <a:prstGeom prst="roundRect">
            <a:avLst/>
          </a:prstGeom>
          <a:solidFill>
            <a:srgbClr val="CF2F61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Enhanced TUS</a:t>
            </a:r>
          </a:p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030606" y="2708921"/>
            <a:ext cx="2032077" cy="1103449"/>
          </a:xfrm>
          <a:prstGeom prst="roundRect">
            <a:avLst/>
          </a:prstGeom>
          <a:solidFill>
            <a:srgbClr val="CF2F61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Enhanced HBS statistics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8090762" y="2708920"/>
            <a:ext cx="2045883" cy="1103448"/>
          </a:xfrm>
          <a:prstGeom prst="roundRect">
            <a:avLst/>
          </a:prstGeom>
          <a:solidFill>
            <a:srgbClr val="2FCF96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Enhanced/new …</a:t>
            </a:r>
          </a:p>
        </p:txBody>
      </p:sp>
      <p:sp>
        <p:nvSpPr>
          <p:cNvPr id="16" name="Left Brace 15"/>
          <p:cNvSpPr/>
          <p:nvPr/>
        </p:nvSpPr>
        <p:spPr bwMode="auto">
          <a:xfrm rot="5400000">
            <a:off x="5717378" y="363618"/>
            <a:ext cx="542930" cy="4147677"/>
          </a:xfrm>
          <a:prstGeom prst="leftBrace">
            <a:avLst>
              <a:gd name="adj1" fmla="val 41036"/>
              <a:gd name="adj2" fmla="val 50000"/>
            </a:avLst>
          </a:prstGeom>
          <a:ln w="19050">
            <a:solidFill>
              <a:srgbClr val="CF2F6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fontAlgn="base">
              <a:spcBef>
                <a:spcPct val="0"/>
              </a:spcBef>
              <a:spcAft>
                <a:spcPct val="0"/>
              </a:spcAft>
            </a:pPr>
            <a:endParaRPr lang="en-GB" sz="1400">
              <a:solidFill>
                <a:srgbClr val="0F54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Left Brace 16"/>
          <p:cNvSpPr/>
          <p:nvPr/>
        </p:nvSpPr>
        <p:spPr bwMode="auto">
          <a:xfrm rot="5400000">
            <a:off x="8840333" y="1416418"/>
            <a:ext cx="542930" cy="2042077"/>
          </a:xfrm>
          <a:prstGeom prst="leftBrace">
            <a:avLst>
              <a:gd name="adj1" fmla="val 41036"/>
              <a:gd name="adj2" fmla="val 50000"/>
            </a:avLst>
          </a:prstGeom>
          <a:ln w="19050">
            <a:solidFill>
              <a:srgbClr val="2FCF9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fontAlgn="base">
              <a:spcBef>
                <a:spcPct val="0"/>
              </a:spcBef>
              <a:spcAft>
                <a:spcPct val="0"/>
              </a:spcAft>
            </a:pPr>
            <a:endParaRPr lang="en-GB" sz="1400">
              <a:solidFill>
                <a:srgbClr val="0F54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10240" y="1484785"/>
            <a:ext cx="2949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Use Cases HETUS/HBS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10139" y="1485751"/>
            <a:ext cx="1603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Use Case 2 </a:t>
            </a:r>
          </a:p>
          <a:p>
            <a:pPr algn="ctr"/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(health, …)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8090759" y="3861048"/>
            <a:ext cx="1965681" cy="96743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86149" y="515719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 layer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86149" y="4057000"/>
            <a:ext cx="2028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layer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6149" y="3060589"/>
            <a:ext cx="1717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Calibri" panose="020F0502020204030204" pitchFamily="34" charset="0"/>
                <a:cs typeface="Calibri" panose="020F0502020204030204" pitchFamily="34" charset="0"/>
              </a:rPr>
              <a:t>Statistics layer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86149" y="605322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Calibri" panose="020F0502020204030204" pitchFamily="34" charset="0"/>
                <a:cs typeface="Calibri" panose="020F0502020204030204" pitchFamily="34" charset="0"/>
              </a:rPr>
              <a:t>Data layer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4454B1-3788-FDD4-64E4-3CCA819A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Trusted Smart Statistics generic model</a:t>
            </a:r>
          </a:p>
        </p:txBody>
      </p:sp>
    </p:spTree>
    <p:extLst>
      <p:ext uri="{BB962C8B-B14F-4D97-AF65-F5344CB8AC3E}">
        <p14:creationId xmlns:p14="http://schemas.microsoft.com/office/powerpoint/2010/main" val="221366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1B35176-EE1D-63B1-3236-72ED094A3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435996"/>
              </p:ext>
            </p:extLst>
          </p:nvPr>
        </p:nvGraphicFramePr>
        <p:xfrm>
          <a:off x="842038" y="1348577"/>
          <a:ext cx="9545284" cy="502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19933">
                  <a:extLst>
                    <a:ext uri="{9D8B030D-6E8A-4147-A177-3AD203B41FA5}">
                      <a16:colId xmlns:a16="http://schemas.microsoft.com/office/drawing/2014/main" val="3413119294"/>
                    </a:ext>
                  </a:extLst>
                </a:gridCol>
                <a:gridCol w="4825351">
                  <a:extLst>
                    <a:ext uri="{9D8B030D-6E8A-4147-A177-3AD203B41FA5}">
                      <a16:colId xmlns:a16="http://schemas.microsoft.com/office/drawing/2014/main" val="3553557433"/>
                    </a:ext>
                  </a:extLst>
                </a:gridCol>
              </a:tblGrid>
              <a:tr h="437494">
                <a:tc>
                  <a:txBody>
                    <a:bodyPr/>
                    <a:lstStyle/>
                    <a:p>
                      <a:r>
                        <a:rPr lang="fr-BE" sz="2400" err="1"/>
                        <a:t>ESSnet</a:t>
                      </a:r>
                      <a:r>
                        <a:rPr lang="fr-BE" sz="2400"/>
                        <a:t> </a:t>
                      </a:r>
                      <a:r>
                        <a:rPr lang="fr-BE" sz="2400" err="1"/>
                        <a:t>Trusted</a:t>
                      </a:r>
                      <a:r>
                        <a:rPr lang="fr-BE" sz="2400"/>
                        <a:t> Smart Survey</a:t>
                      </a:r>
                      <a:endParaRPr lang="en-I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2400"/>
                        <a:t>F4 Innovation </a:t>
                      </a:r>
                      <a:r>
                        <a:rPr lang="fr-BE" sz="2400" err="1"/>
                        <a:t>grants</a:t>
                      </a:r>
                      <a:endParaRPr lang="en-IE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569260"/>
                  </a:ext>
                </a:extLst>
              </a:tr>
              <a:tr h="1487480">
                <a:tc>
                  <a:txBody>
                    <a:bodyPr/>
                    <a:lstStyle/>
                    <a:p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Architecture focus (modular, reusable, evolvable and agnostic services)  -  European perspective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Business focus - ESS shareable tools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308403"/>
                  </a:ext>
                </a:extLst>
              </a:tr>
              <a:tr h="787490">
                <a:tc>
                  <a:txBody>
                    <a:bodyPr/>
                    <a:lstStyle/>
                    <a:p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Central hub / European 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National and European developments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26921"/>
                  </a:ext>
                </a:extLst>
              </a:tr>
              <a:tr h="787490">
                <a:tc>
                  <a:txBody>
                    <a:bodyPr/>
                    <a:lstStyle/>
                    <a:p>
                      <a:r>
                        <a:rPr lang="en-GB" sz="2400" baseline="0" noProof="0">
                          <a:solidFill>
                            <a:schemeClr val="tx1"/>
                          </a:solidFill>
                        </a:rPr>
                        <a:t>Fully parametrised – support various surveys</a:t>
                      </a:r>
                      <a:endParaRPr lang="en-GB" sz="240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Survey specific </a:t>
                      </a:r>
                      <a:r>
                        <a:rPr lang="en-GB" sz="2400" baseline="0" noProof="0">
                          <a:solidFill>
                            <a:schemeClr val="tx1"/>
                          </a:solidFill>
                        </a:rPr>
                        <a:t> (HBS, TUS)</a:t>
                      </a:r>
                      <a:endParaRPr lang="en-GB" sz="240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975139"/>
                  </a:ext>
                </a:extLst>
              </a:tr>
              <a:tr h="437494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noProof="0" dirty="0">
                          <a:solidFill>
                            <a:schemeClr val="tx1"/>
                          </a:solidFill>
                        </a:rPr>
                        <a:t>Privacy</a:t>
                      </a:r>
                      <a:r>
                        <a:rPr lang="en-GB" sz="2400" baseline="0" noProof="0" dirty="0">
                          <a:solidFill>
                            <a:schemeClr val="tx1"/>
                          </a:solidFill>
                        </a:rPr>
                        <a:t>, confidentiality, auditability</a:t>
                      </a:r>
                      <a:endParaRPr lang="en-GB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008354"/>
                  </a:ext>
                </a:extLst>
              </a:tr>
              <a:tr h="437494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noProof="0">
                          <a:solidFill>
                            <a:schemeClr val="tx1"/>
                          </a:solidFill>
                        </a:rPr>
                        <a:t>User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428977"/>
                  </a:ext>
                </a:extLst>
              </a:tr>
              <a:tr h="4374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 dirty="0">
                          <a:solidFill>
                            <a:schemeClr val="tx1"/>
                          </a:solidFill>
                        </a:rPr>
                        <a:t>Smart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7663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alibri"/>
                <a:ea typeface="Calibri"/>
                <a:cs typeface="Calibri"/>
              </a:rPr>
              <a:t>Parallel innovation</a:t>
            </a:r>
            <a:r>
              <a:rPr lang="en-GB" noProof="0">
                <a:latin typeface="Calibri"/>
                <a:ea typeface="Calibri"/>
                <a:cs typeface="Calibri"/>
              </a:rPr>
              <a:t> tracks</a:t>
            </a:r>
          </a:p>
        </p:txBody>
      </p:sp>
    </p:spTree>
    <p:extLst>
      <p:ext uri="{BB962C8B-B14F-4D97-AF65-F5344CB8AC3E}">
        <p14:creationId xmlns:p14="http://schemas.microsoft.com/office/powerpoint/2010/main" val="219111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B297-4797-CF98-47CC-D85FE3365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231" y="454105"/>
            <a:ext cx="10515600" cy="782357"/>
          </a:xfrm>
        </p:spPr>
        <p:txBody>
          <a:bodyPr/>
          <a:lstStyle/>
          <a:p>
            <a:r>
              <a:rPr lang="en-GB" noProof="0" dirty="0"/>
              <a:t>Phase 2 - Smart Surveys Implementation</a:t>
            </a:r>
          </a:p>
        </p:txBody>
      </p:sp>
      <p:sp>
        <p:nvSpPr>
          <p:cNvPr id="3" name="Segnaposto contenuto 1">
            <a:extLst>
              <a:ext uri="{FF2B5EF4-FFF2-40B4-BE49-F238E27FC236}">
                <a16:creationId xmlns:a16="http://schemas.microsoft.com/office/drawing/2014/main" id="{C1716F5B-78B9-2CAA-54E3-6E29149F8EA3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7858468" cy="419566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u="sng">
                <a:latin typeface="Calibri"/>
                <a:ea typeface="Calibri"/>
                <a:cs typeface="Calibri"/>
              </a:rPr>
              <a:t>Scope:</a:t>
            </a:r>
            <a:r>
              <a:rPr lang="en-US">
                <a:latin typeface="Calibri"/>
                <a:ea typeface="Calibri"/>
                <a:cs typeface="Calibri"/>
              </a:rPr>
              <a:t> Applied research to </a:t>
            </a:r>
            <a:r>
              <a:rPr lang="en-US" u="sng">
                <a:latin typeface="Calibri"/>
                <a:ea typeface="Calibri"/>
                <a:cs typeface="Calibri"/>
              </a:rPr>
              <a:t>advance, develop and demonstrate </a:t>
            </a:r>
            <a:r>
              <a:rPr lang="en-US">
                <a:latin typeface="Calibri"/>
                <a:ea typeface="Calibri"/>
                <a:cs typeface="Calibri"/>
              </a:rPr>
              <a:t>the concept of smart surveys i.e., use of smart devices combining active and interactive data collection.</a:t>
            </a:r>
          </a:p>
          <a:p>
            <a:pPr>
              <a:spcAft>
                <a:spcPts val="600"/>
              </a:spcAft>
            </a:pPr>
            <a:r>
              <a:rPr lang="en-US">
                <a:latin typeface="Calibri"/>
                <a:ea typeface="Calibri"/>
                <a:cs typeface="Calibri"/>
              </a:rPr>
              <a:t>Identify the </a:t>
            </a:r>
            <a:r>
              <a:rPr lang="en-US" u="sng">
                <a:latin typeface="Calibri"/>
                <a:ea typeface="Calibri"/>
                <a:cs typeface="Calibri"/>
              </a:rPr>
              <a:t>sharable components </a:t>
            </a:r>
            <a:r>
              <a:rPr lang="en-US">
                <a:latin typeface="Calibri"/>
                <a:ea typeface="Calibri"/>
                <a:cs typeface="Calibri"/>
              </a:rPr>
              <a:t>of the solutions that could be further developed and used among the NSIs, identify and promote good practices for privacy and communication methods for engaging respondents.</a:t>
            </a:r>
          </a:p>
          <a:p>
            <a:pPr>
              <a:spcAft>
                <a:spcPts val="600"/>
              </a:spcAft>
            </a:pPr>
            <a:r>
              <a:rPr lang="en-US">
                <a:latin typeface="Calibri"/>
                <a:ea typeface="Calibri"/>
                <a:cs typeface="Calibri"/>
              </a:rPr>
              <a:t>Mixed composition: 7 NSIs, 3 universities, one private company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441" y="2559004"/>
            <a:ext cx="3134725" cy="249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88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0FBE48-96FD-6E64-8187-8922C963B101}"/>
              </a:ext>
            </a:extLst>
          </p:cNvPr>
          <p:cNvSpPr txBox="1"/>
          <p:nvPr/>
        </p:nvSpPr>
        <p:spPr>
          <a:xfrm>
            <a:off x="817708" y="1626392"/>
            <a:ext cx="8369390" cy="39161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742950" lvl="1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PoC with an </a:t>
            </a:r>
            <a:r>
              <a:rPr lang="en-IE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end-to-end solution </a:t>
            </a: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complex smart surveys with focus on HETUS, HBS. </a:t>
            </a:r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IE" sz="2400" b="1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Respondents </a:t>
            </a:r>
            <a:r>
              <a:rPr lang="en-IE" sz="2400" b="1" dirty="0">
                <a:latin typeface="Calibri"/>
                <a:ea typeface="Times New Roman" panose="02020603050405020304" pitchFamily="18" charset="0"/>
                <a:cs typeface="Calibri"/>
              </a:rPr>
              <a:t>and</a:t>
            </a:r>
            <a:r>
              <a:rPr lang="en-IE" sz="2400" b="1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en-IE" sz="2400" b="1" dirty="0">
                <a:latin typeface="Calibri"/>
                <a:ea typeface="Times New Roman" panose="02020603050405020304" pitchFamily="18" charset="0"/>
                <a:cs typeface="Calibri"/>
              </a:rPr>
              <a:t>smart devices</a:t>
            </a:r>
            <a:r>
              <a:rPr lang="en-IE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: user centricity</a:t>
            </a:r>
            <a:r>
              <a:rPr lang="en-IE" sz="2400" dirty="0">
                <a:latin typeface="Calibri"/>
                <a:ea typeface="Times New Roman" panose="02020603050405020304" pitchFamily="18" charset="0"/>
                <a:cs typeface="Calibri"/>
              </a:rPr>
              <a:t>, </a:t>
            </a:r>
            <a:r>
              <a:rPr lang="en-IE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communication strategy, </a:t>
            </a:r>
            <a:r>
              <a:rPr lang="en-IE" sz="2400">
                <a:effectLst/>
                <a:latin typeface="Calibri"/>
                <a:ea typeface="Times New Roman" panose="02020603050405020304" pitchFamily="18" charset="0"/>
                <a:cs typeface="Calibri"/>
              </a:rPr>
              <a:t>impac</a:t>
            </a:r>
            <a:r>
              <a:rPr lang="en-IE" sz="2400">
                <a:latin typeface="Calibri"/>
                <a:ea typeface="Times New Roman" panose="02020603050405020304" pitchFamily="18" charset="0"/>
                <a:cs typeface="Calibri"/>
              </a:rPr>
              <a:t>t on survey </a:t>
            </a:r>
            <a:r>
              <a:rPr lang="en-IE" sz="2400" dirty="0">
                <a:latin typeface="Calibri"/>
                <a:ea typeface="Times New Roman" panose="02020603050405020304" pitchFamily="18" charset="0"/>
                <a:cs typeface="Calibri"/>
              </a:rPr>
              <a:t>operation (</a:t>
            </a:r>
            <a:r>
              <a:rPr lang="en-IE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role of interviewers). </a:t>
            </a:r>
          </a:p>
          <a:p>
            <a:pPr marL="742950" lvl="1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IE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Privacy </a:t>
            </a: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extremely important and goes hand in hand with the citizens participation to surveys. </a:t>
            </a:r>
            <a:r>
              <a:rPr lang="en-IE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Preparation of DPIA for smart surveys.</a:t>
            </a:r>
            <a:endParaRPr lang="en-IE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662DCD07-F89C-8CAB-EF2B-C840BEAB6593}"/>
              </a:ext>
            </a:extLst>
          </p:cNvPr>
          <p:cNvGrpSpPr>
            <a:grpSpLocks noChangeAspect="1"/>
          </p:cNvGrpSpPr>
          <p:nvPr/>
        </p:nvGrpSpPr>
        <p:grpSpPr>
          <a:xfrm>
            <a:off x="10473976" y="1662635"/>
            <a:ext cx="1658415" cy="1658415"/>
            <a:chOff x="601033" y="2855912"/>
            <a:chExt cx="2041126" cy="2041126"/>
          </a:xfrm>
        </p:grpSpPr>
        <p:sp>
          <p:nvSpPr>
            <p:cNvPr id="127" name="Circle: Hollow 151">
              <a:extLst>
                <a:ext uri="{FF2B5EF4-FFF2-40B4-BE49-F238E27FC236}">
                  <a16:creationId xmlns:a16="http://schemas.microsoft.com/office/drawing/2014/main" id="{EE6BFCD3-2FD6-D56C-4897-3A95B6C9AE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241" y="3018120"/>
              <a:ext cx="1716710" cy="1716710"/>
            </a:xfrm>
            <a:prstGeom prst="donut">
              <a:avLst>
                <a:gd name="adj" fmla="val 7139"/>
              </a:avLst>
            </a:prstGeom>
            <a:solidFill>
              <a:srgbClr val="00254C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1463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9A431280-4A64-BE15-7C6F-323F0D8D2093}"/>
                </a:ext>
              </a:extLst>
            </p:cNvPr>
            <p:cNvGrpSpPr/>
            <p:nvPr/>
          </p:nvGrpSpPr>
          <p:grpSpPr>
            <a:xfrm>
              <a:off x="1534076" y="2855912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45" name="Trapezoid 144">
                <a:extLst>
                  <a:ext uri="{FF2B5EF4-FFF2-40B4-BE49-F238E27FC236}">
                    <a16:creationId xmlns:a16="http://schemas.microsoft.com/office/drawing/2014/main" id="{A92D1127-FEB3-E870-463C-37EE417A8E4F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46" name="Trapezoid 145">
                <a:extLst>
                  <a:ext uri="{FF2B5EF4-FFF2-40B4-BE49-F238E27FC236}">
                    <a16:creationId xmlns:a16="http://schemas.microsoft.com/office/drawing/2014/main" id="{FFDA4168-16F2-17DA-6375-192E6334BBF3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043715C2-2EFB-C7F0-A571-5D27EE4AB252}"/>
                </a:ext>
              </a:extLst>
            </p:cNvPr>
            <p:cNvGrpSpPr/>
            <p:nvPr/>
          </p:nvGrpSpPr>
          <p:grpSpPr>
            <a:xfrm rot="5400000">
              <a:off x="1534076" y="2855912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D865F305-FDDE-88AE-FBC8-3EBC6326A0D9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122877D6-BEC6-A52E-9820-99AE614331F4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28CE26DA-508F-25BA-56AB-5A589BBD2771}"/>
                </a:ext>
              </a:extLst>
            </p:cNvPr>
            <p:cNvGrpSpPr/>
            <p:nvPr/>
          </p:nvGrpSpPr>
          <p:grpSpPr>
            <a:xfrm rot="1800000">
              <a:off x="1534077" y="2855912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41" name="Trapezoid 140">
                <a:extLst>
                  <a:ext uri="{FF2B5EF4-FFF2-40B4-BE49-F238E27FC236}">
                    <a16:creationId xmlns:a16="http://schemas.microsoft.com/office/drawing/2014/main" id="{7EFC0A65-3C08-4154-6F0B-8AC6B16CE026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87F1B51E-7D5D-CEB2-24E9-B0D5FB4F5678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F19F6BF9-19FF-8F95-6123-D35FA1599721}"/>
                </a:ext>
              </a:extLst>
            </p:cNvPr>
            <p:cNvGrpSpPr/>
            <p:nvPr/>
          </p:nvGrpSpPr>
          <p:grpSpPr>
            <a:xfrm rot="3600000">
              <a:off x="1534076" y="2855913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39" name="Trapezoid 138">
                <a:extLst>
                  <a:ext uri="{FF2B5EF4-FFF2-40B4-BE49-F238E27FC236}">
                    <a16:creationId xmlns:a16="http://schemas.microsoft.com/office/drawing/2014/main" id="{F3039251-EDC9-A3CD-763A-018E0A5DBB4C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40" name="Trapezoid 139">
                <a:extLst>
                  <a:ext uri="{FF2B5EF4-FFF2-40B4-BE49-F238E27FC236}">
                    <a16:creationId xmlns:a16="http://schemas.microsoft.com/office/drawing/2014/main" id="{8DAE9B2E-7A0F-768D-1AE4-16EC27CF95C8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0A091034-5031-DFA8-522E-F41000C62E39}"/>
                </a:ext>
              </a:extLst>
            </p:cNvPr>
            <p:cNvGrpSpPr/>
            <p:nvPr/>
          </p:nvGrpSpPr>
          <p:grpSpPr>
            <a:xfrm rot="7200000">
              <a:off x="1534076" y="2855913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37" name="Trapezoid 136">
                <a:extLst>
                  <a:ext uri="{FF2B5EF4-FFF2-40B4-BE49-F238E27FC236}">
                    <a16:creationId xmlns:a16="http://schemas.microsoft.com/office/drawing/2014/main" id="{33C2C5A3-C11F-85C2-3F41-D14FE63868C0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38" name="Trapezoid 137">
                <a:extLst>
                  <a:ext uri="{FF2B5EF4-FFF2-40B4-BE49-F238E27FC236}">
                    <a16:creationId xmlns:a16="http://schemas.microsoft.com/office/drawing/2014/main" id="{E3475204-AE7D-A292-0981-FFD7D89DBFF8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776CC871-3F20-0B4E-76A2-5FA33C1B6B90}"/>
                </a:ext>
              </a:extLst>
            </p:cNvPr>
            <p:cNvGrpSpPr/>
            <p:nvPr/>
          </p:nvGrpSpPr>
          <p:grpSpPr>
            <a:xfrm rot="9000000">
              <a:off x="1534077" y="2855912"/>
              <a:ext cx="175040" cy="2041126"/>
              <a:chOff x="8229799" y="2768458"/>
              <a:chExt cx="175040" cy="2041126"/>
            </a:xfrm>
            <a:solidFill>
              <a:srgbClr val="00254C"/>
            </a:solidFill>
          </p:grpSpPr>
          <p:sp>
            <p:nvSpPr>
              <p:cNvPr id="135" name="Trapezoid 134">
                <a:extLst>
                  <a:ext uri="{FF2B5EF4-FFF2-40B4-BE49-F238E27FC236}">
                    <a16:creationId xmlns:a16="http://schemas.microsoft.com/office/drawing/2014/main" id="{0AE4984A-BF2E-A287-494F-CDDAE903388E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36" name="Trapezoid 135">
                <a:extLst>
                  <a:ext uri="{FF2B5EF4-FFF2-40B4-BE49-F238E27FC236}">
                    <a16:creationId xmlns:a16="http://schemas.microsoft.com/office/drawing/2014/main" id="{A54F0C4C-7989-ABC2-6D59-D1CFBAFFE403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604D85-F157-00C2-1871-0E7687E815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5182" y="3175845"/>
              <a:ext cx="1408186" cy="1408186"/>
            </a:xfrm>
            <a:prstGeom prst="ellipse">
              <a:avLst/>
            </a:prstGeom>
            <a:solidFill>
              <a:srgbClr val="FFFFFF"/>
            </a:solidFill>
            <a:ln w="76200" cap="flat" cmpd="sng" algn="ctr">
              <a:solidFill>
                <a:srgbClr val="00254C">
                  <a:lumMod val="75000"/>
                  <a:lumOff val="25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4000" b="1" i="0" u="none" strike="noStrike" kern="0" cap="none" spc="0" normalizeH="0" baseline="0">
                <a:ln>
                  <a:noFill/>
                </a:ln>
                <a:solidFill>
                  <a:srgbClr val="00254C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</p:grpSp>
      <p:sp>
        <p:nvSpPr>
          <p:cNvPr id="147" name="Arc 146">
            <a:extLst>
              <a:ext uri="{FF2B5EF4-FFF2-40B4-BE49-F238E27FC236}">
                <a16:creationId xmlns:a16="http://schemas.microsoft.com/office/drawing/2014/main" id="{D58EA7EF-5315-CBAA-6455-ECEABBDE2945}"/>
              </a:ext>
            </a:extLst>
          </p:cNvPr>
          <p:cNvSpPr/>
          <p:nvPr/>
        </p:nvSpPr>
        <p:spPr>
          <a:xfrm>
            <a:off x="10704919" y="1405012"/>
            <a:ext cx="1196528" cy="742950"/>
          </a:xfrm>
          <a:prstGeom prst="arc">
            <a:avLst>
              <a:gd name="adj1" fmla="val 11819633"/>
              <a:gd name="adj2" fmla="val 20612193"/>
            </a:avLst>
          </a:prstGeom>
          <a:noFill/>
          <a:ln w="57150" cap="flat" cmpd="sng" algn="ctr">
            <a:solidFill>
              <a:srgbClr val="FFFFFF">
                <a:lumMod val="8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742950" eaLnBrk="1" fontAlgn="base" latinLnBrk="0" hangingPunct="1">
              <a:lnSpc>
                <a:spcPct val="100000"/>
              </a:lnSpc>
              <a:spcBef>
                <a:spcPct val="31250"/>
              </a:spcBef>
              <a:spcAft>
                <a:spcPct val="0"/>
              </a:spcAft>
              <a:buClr>
                <a:srgbClr val="00529B"/>
              </a:buClr>
              <a:buSzPct val="100000"/>
              <a:buFontTx/>
              <a:buNone/>
              <a:tabLst/>
              <a:defRPr/>
            </a:pPr>
            <a:endParaRPr kumimoji="0" lang="en-BE" sz="1463" b="0" i="0" u="none" strike="noStrike" kern="0" cap="none" spc="0" normalizeH="0" baseline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 Unicode MS"/>
              <a:cs typeface="Arial Unicode MS"/>
            </a:endParaRP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D9B00514-034C-87FC-4509-26B5DBF63D41}"/>
              </a:ext>
            </a:extLst>
          </p:cNvPr>
          <p:cNvGrpSpPr/>
          <p:nvPr/>
        </p:nvGrpSpPr>
        <p:grpSpPr>
          <a:xfrm>
            <a:off x="10959463" y="2197924"/>
            <a:ext cx="728282" cy="619799"/>
            <a:chOff x="1885412" y="3668174"/>
            <a:chExt cx="1581984" cy="1055775"/>
          </a:xfrm>
        </p:grpSpPr>
        <p:pic>
          <p:nvPicPr>
            <p:cNvPr id="149" name="Picture 13">
              <a:extLst>
                <a:ext uri="{FF2B5EF4-FFF2-40B4-BE49-F238E27FC236}">
                  <a16:creationId xmlns:a16="http://schemas.microsoft.com/office/drawing/2014/main" id="{91FE255D-3593-0FEE-0F7F-26BC552F4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8147" y="3668174"/>
              <a:ext cx="598765" cy="4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15">
              <a:extLst>
                <a:ext uri="{FF2B5EF4-FFF2-40B4-BE49-F238E27FC236}">
                  <a16:creationId xmlns:a16="http://schemas.microsoft.com/office/drawing/2014/main" id="{11450E14-FAA0-A8D8-DD42-4CAEEAD44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5412" y="4151565"/>
              <a:ext cx="736441" cy="572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" name="Picture 16">
              <a:extLst>
                <a:ext uri="{FF2B5EF4-FFF2-40B4-BE49-F238E27FC236}">
                  <a16:creationId xmlns:a16="http://schemas.microsoft.com/office/drawing/2014/main" id="{EDE1191B-B035-033F-E7A1-FD1487740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6288" y="3675253"/>
              <a:ext cx="500052" cy="390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" name="Picture 17">
              <a:extLst>
                <a:ext uri="{FF2B5EF4-FFF2-40B4-BE49-F238E27FC236}">
                  <a16:creationId xmlns:a16="http://schemas.microsoft.com/office/drawing/2014/main" id="{2440B5F5-CE9E-964B-4E47-036D9DD3B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9793" y="4152576"/>
              <a:ext cx="667603" cy="531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D941ADC3-AF51-F378-6B98-E5ECC48A88FB}"/>
              </a:ext>
            </a:extLst>
          </p:cNvPr>
          <p:cNvGrpSpPr/>
          <p:nvPr/>
        </p:nvGrpSpPr>
        <p:grpSpPr>
          <a:xfrm>
            <a:off x="10316774" y="3269708"/>
            <a:ext cx="1658415" cy="1658415"/>
            <a:chOff x="5517577" y="2855912"/>
            <a:chExt cx="2041126" cy="2041126"/>
          </a:xfrm>
        </p:grpSpPr>
        <p:sp>
          <p:nvSpPr>
            <p:cNvPr id="154" name="Circle: Hollow 342">
              <a:extLst>
                <a:ext uri="{FF2B5EF4-FFF2-40B4-BE49-F238E27FC236}">
                  <a16:creationId xmlns:a16="http://schemas.microsoft.com/office/drawing/2014/main" id="{67C272C7-BEBA-30A1-B202-11FAB71EB3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79785" y="3018120"/>
              <a:ext cx="1716710" cy="1716710"/>
            </a:xfrm>
            <a:prstGeom prst="donut">
              <a:avLst>
                <a:gd name="adj" fmla="val 7139"/>
              </a:avLst>
            </a:prstGeom>
            <a:solidFill>
              <a:srgbClr val="00A5E3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1463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8D80222-0C2C-B5C3-7322-4A8B87CD283F}"/>
                </a:ext>
              </a:extLst>
            </p:cNvPr>
            <p:cNvGrpSpPr/>
            <p:nvPr/>
          </p:nvGrpSpPr>
          <p:grpSpPr>
            <a:xfrm>
              <a:off x="6450620" y="2855912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72" name="Trapezoid 171">
                <a:extLst>
                  <a:ext uri="{FF2B5EF4-FFF2-40B4-BE49-F238E27FC236}">
                    <a16:creationId xmlns:a16="http://schemas.microsoft.com/office/drawing/2014/main" id="{542E3467-6216-6053-9404-85AABEA4D9EB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53AFA8D9-755D-164E-5ED5-C19D4ED5572B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A032D47-0BBE-662E-85AD-DD090579295F}"/>
                </a:ext>
              </a:extLst>
            </p:cNvPr>
            <p:cNvGrpSpPr/>
            <p:nvPr/>
          </p:nvGrpSpPr>
          <p:grpSpPr>
            <a:xfrm rot="5400000">
              <a:off x="6450620" y="2855912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70" name="Trapezoid 169">
                <a:extLst>
                  <a:ext uri="{FF2B5EF4-FFF2-40B4-BE49-F238E27FC236}">
                    <a16:creationId xmlns:a16="http://schemas.microsoft.com/office/drawing/2014/main" id="{873C5466-AB6A-BBCB-35BC-A0F908647F3B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71" name="Trapezoid 170">
                <a:extLst>
                  <a:ext uri="{FF2B5EF4-FFF2-40B4-BE49-F238E27FC236}">
                    <a16:creationId xmlns:a16="http://schemas.microsoft.com/office/drawing/2014/main" id="{E59EA00E-7390-95F5-1684-A5F4369C2314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70309546-9943-A052-EBBB-5BA49BBB248E}"/>
                </a:ext>
              </a:extLst>
            </p:cNvPr>
            <p:cNvGrpSpPr/>
            <p:nvPr/>
          </p:nvGrpSpPr>
          <p:grpSpPr>
            <a:xfrm rot="1800000">
              <a:off x="6450621" y="2855912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BF691517-C721-38F2-2B06-505AC6D43B3D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69" name="Trapezoid 168">
                <a:extLst>
                  <a:ext uri="{FF2B5EF4-FFF2-40B4-BE49-F238E27FC236}">
                    <a16:creationId xmlns:a16="http://schemas.microsoft.com/office/drawing/2014/main" id="{A32A06DD-D8AE-6C67-972B-9C9A55284C84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903EF425-39D5-A657-1463-5A55D445639D}"/>
                </a:ext>
              </a:extLst>
            </p:cNvPr>
            <p:cNvGrpSpPr/>
            <p:nvPr/>
          </p:nvGrpSpPr>
          <p:grpSpPr>
            <a:xfrm rot="3600000">
              <a:off x="6450620" y="2855913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66" name="Trapezoid 165">
                <a:extLst>
                  <a:ext uri="{FF2B5EF4-FFF2-40B4-BE49-F238E27FC236}">
                    <a16:creationId xmlns:a16="http://schemas.microsoft.com/office/drawing/2014/main" id="{CFE34037-E58D-85E4-6C52-E8294783B217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67" name="Trapezoid 166">
                <a:extLst>
                  <a:ext uri="{FF2B5EF4-FFF2-40B4-BE49-F238E27FC236}">
                    <a16:creationId xmlns:a16="http://schemas.microsoft.com/office/drawing/2014/main" id="{331933EE-8BE6-48C9-B9F6-86F9646F9777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B2CDE313-9EEF-7C71-B47F-8CE87C89C78C}"/>
                </a:ext>
              </a:extLst>
            </p:cNvPr>
            <p:cNvGrpSpPr/>
            <p:nvPr/>
          </p:nvGrpSpPr>
          <p:grpSpPr>
            <a:xfrm rot="7200000">
              <a:off x="6450620" y="2855913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64" name="Trapezoid 163">
                <a:extLst>
                  <a:ext uri="{FF2B5EF4-FFF2-40B4-BE49-F238E27FC236}">
                    <a16:creationId xmlns:a16="http://schemas.microsoft.com/office/drawing/2014/main" id="{970D80CC-A56C-8865-8A73-9D70D425AB4B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9696FAAA-FCDC-976E-03EF-90B626BB62CC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6B3BD791-411D-3909-4F1D-34998A2877CB}"/>
                </a:ext>
              </a:extLst>
            </p:cNvPr>
            <p:cNvGrpSpPr/>
            <p:nvPr/>
          </p:nvGrpSpPr>
          <p:grpSpPr>
            <a:xfrm rot="9000000">
              <a:off x="6450621" y="2855912"/>
              <a:ext cx="175040" cy="2041126"/>
              <a:chOff x="8229799" y="2768458"/>
              <a:chExt cx="175040" cy="2041126"/>
            </a:xfrm>
            <a:solidFill>
              <a:srgbClr val="00A5E3"/>
            </a:solidFill>
          </p:grpSpPr>
          <p:sp>
            <p:nvSpPr>
              <p:cNvPr id="162" name="Trapezoid 161">
                <a:extLst>
                  <a:ext uri="{FF2B5EF4-FFF2-40B4-BE49-F238E27FC236}">
                    <a16:creationId xmlns:a16="http://schemas.microsoft.com/office/drawing/2014/main" id="{AC8201E6-0905-954B-E158-65D65431D3CF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63" name="Trapezoid 162">
                <a:extLst>
                  <a:ext uri="{FF2B5EF4-FFF2-40B4-BE49-F238E27FC236}">
                    <a16:creationId xmlns:a16="http://schemas.microsoft.com/office/drawing/2014/main" id="{F65B9915-B362-0C6C-071A-65E2406ADCBA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23DCA8E2-16B3-96FC-8D1A-238A869DD9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31726" y="3175845"/>
              <a:ext cx="1408186" cy="1408186"/>
            </a:xfrm>
            <a:prstGeom prst="ellipse">
              <a:avLst/>
            </a:prstGeom>
            <a:solidFill>
              <a:srgbClr val="FFFFFF"/>
            </a:solidFill>
            <a:ln w="76200" cap="flat" cmpd="sng" algn="ctr">
              <a:solidFill>
                <a:srgbClr val="00A5E3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4000" b="1" i="0" u="none" strike="noStrike" kern="0" cap="none" spc="0" normalizeH="0" baseline="0">
                <a:ln>
                  <a:noFill/>
                </a:ln>
                <a:solidFill>
                  <a:srgbClr val="00A5E3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</p:grpSp>
      <p:sp>
        <p:nvSpPr>
          <p:cNvPr id="174" name="Arc 173">
            <a:extLst>
              <a:ext uri="{FF2B5EF4-FFF2-40B4-BE49-F238E27FC236}">
                <a16:creationId xmlns:a16="http://schemas.microsoft.com/office/drawing/2014/main" id="{78C883B0-41DB-2AE9-0836-6152BA761E79}"/>
              </a:ext>
            </a:extLst>
          </p:cNvPr>
          <p:cNvSpPr/>
          <p:nvPr/>
        </p:nvSpPr>
        <p:spPr>
          <a:xfrm rot="18391951" flipH="1">
            <a:off x="10146824" y="3363099"/>
            <a:ext cx="1033950" cy="742950"/>
          </a:xfrm>
          <a:prstGeom prst="arc">
            <a:avLst>
              <a:gd name="adj1" fmla="val 11819633"/>
              <a:gd name="adj2" fmla="val 20612193"/>
            </a:avLst>
          </a:prstGeom>
          <a:noFill/>
          <a:ln w="57150" cap="flat" cmpd="sng" algn="ctr">
            <a:solidFill>
              <a:srgbClr val="FFFFFF">
                <a:lumMod val="8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742950" eaLnBrk="1" fontAlgn="base" latinLnBrk="0" hangingPunct="1">
              <a:lnSpc>
                <a:spcPct val="100000"/>
              </a:lnSpc>
              <a:spcBef>
                <a:spcPct val="31250"/>
              </a:spcBef>
              <a:spcAft>
                <a:spcPct val="0"/>
              </a:spcAft>
              <a:buClr>
                <a:srgbClr val="00529B"/>
              </a:buClr>
              <a:buSzPct val="100000"/>
              <a:buFontTx/>
              <a:buNone/>
              <a:tabLst/>
              <a:defRPr/>
            </a:pPr>
            <a:endParaRPr kumimoji="0" lang="en-BE" sz="1463" b="0" i="0" u="none" strike="noStrike" kern="0" cap="none" spc="0" normalizeH="0" baseline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 Unicode MS"/>
              <a:cs typeface="Arial Unicode MS"/>
            </a:endParaRPr>
          </a:p>
        </p:txBody>
      </p:sp>
      <p:pic>
        <p:nvPicPr>
          <p:cNvPr id="175" name="Picture 174">
            <a:extLst>
              <a:ext uri="{FF2B5EF4-FFF2-40B4-BE49-F238E27FC236}">
                <a16:creationId xmlns:a16="http://schemas.microsoft.com/office/drawing/2014/main" id="{60C3E28F-9A38-CAC2-6C5B-71D3B0A763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10709945" y="3790132"/>
            <a:ext cx="848799" cy="586469"/>
          </a:xfrm>
          <a:prstGeom prst="rect">
            <a:avLst/>
          </a:prstGeom>
        </p:spPr>
      </p:pic>
      <p:grpSp>
        <p:nvGrpSpPr>
          <p:cNvPr id="177" name="Group 176">
            <a:extLst>
              <a:ext uri="{FF2B5EF4-FFF2-40B4-BE49-F238E27FC236}">
                <a16:creationId xmlns:a16="http://schemas.microsoft.com/office/drawing/2014/main" id="{B51C5D46-E691-8170-AEF7-6D5DFF3FEF3D}"/>
              </a:ext>
            </a:extLst>
          </p:cNvPr>
          <p:cNvGrpSpPr/>
          <p:nvPr/>
        </p:nvGrpSpPr>
        <p:grpSpPr>
          <a:xfrm>
            <a:off x="10091460" y="4786782"/>
            <a:ext cx="1658415" cy="1658415"/>
            <a:chOff x="7964592" y="2855911"/>
            <a:chExt cx="2041126" cy="2041126"/>
          </a:xfrm>
        </p:grpSpPr>
        <p:sp>
          <p:nvSpPr>
            <p:cNvPr id="178" name="Circle: Hollow 362">
              <a:extLst>
                <a:ext uri="{FF2B5EF4-FFF2-40B4-BE49-F238E27FC236}">
                  <a16:creationId xmlns:a16="http://schemas.microsoft.com/office/drawing/2014/main" id="{E7DCFA9E-F99D-CA08-627C-9968EB245F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26800" y="3018119"/>
              <a:ext cx="1716710" cy="1716710"/>
            </a:xfrm>
            <a:prstGeom prst="donut">
              <a:avLst>
                <a:gd name="adj" fmla="val 7139"/>
              </a:avLst>
            </a:prstGeom>
            <a:solidFill>
              <a:srgbClr val="66C9EE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1463" b="0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57E8FE20-D0A9-224F-B202-089AD818E8F4}"/>
                </a:ext>
              </a:extLst>
            </p:cNvPr>
            <p:cNvGrpSpPr/>
            <p:nvPr/>
          </p:nvGrpSpPr>
          <p:grpSpPr>
            <a:xfrm>
              <a:off x="8897635" y="2855911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96" name="Trapezoid 195">
                <a:extLst>
                  <a:ext uri="{FF2B5EF4-FFF2-40B4-BE49-F238E27FC236}">
                    <a16:creationId xmlns:a16="http://schemas.microsoft.com/office/drawing/2014/main" id="{0D353346-437D-ADDF-D557-21DDE5B7D8A1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97" name="Trapezoid 196">
                <a:extLst>
                  <a:ext uri="{FF2B5EF4-FFF2-40B4-BE49-F238E27FC236}">
                    <a16:creationId xmlns:a16="http://schemas.microsoft.com/office/drawing/2014/main" id="{5C37E8FA-55F1-74A4-D98A-4B3807A99D6C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56462C04-B350-CFA2-B097-C7CB566083B5}"/>
                </a:ext>
              </a:extLst>
            </p:cNvPr>
            <p:cNvGrpSpPr/>
            <p:nvPr/>
          </p:nvGrpSpPr>
          <p:grpSpPr>
            <a:xfrm rot="5400000">
              <a:off x="8897635" y="2855911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94" name="Trapezoid 193">
                <a:extLst>
                  <a:ext uri="{FF2B5EF4-FFF2-40B4-BE49-F238E27FC236}">
                    <a16:creationId xmlns:a16="http://schemas.microsoft.com/office/drawing/2014/main" id="{EA3F66E6-67EC-84A8-7B43-E13627598C32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95" name="Trapezoid 194">
                <a:extLst>
                  <a:ext uri="{FF2B5EF4-FFF2-40B4-BE49-F238E27FC236}">
                    <a16:creationId xmlns:a16="http://schemas.microsoft.com/office/drawing/2014/main" id="{1FA3B1FC-4192-90C4-A6E2-3BF506CBA7A9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AF617F0A-609C-B27D-BF9E-32B16E3701A2}"/>
                </a:ext>
              </a:extLst>
            </p:cNvPr>
            <p:cNvGrpSpPr/>
            <p:nvPr/>
          </p:nvGrpSpPr>
          <p:grpSpPr>
            <a:xfrm rot="1800000">
              <a:off x="8897636" y="2855911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92" name="Trapezoid 191">
                <a:extLst>
                  <a:ext uri="{FF2B5EF4-FFF2-40B4-BE49-F238E27FC236}">
                    <a16:creationId xmlns:a16="http://schemas.microsoft.com/office/drawing/2014/main" id="{804E48DF-1498-A4CB-5068-AA68C9B2FE65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93" name="Trapezoid 192">
                <a:extLst>
                  <a:ext uri="{FF2B5EF4-FFF2-40B4-BE49-F238E27FC236}">
                    <a16:creationId xmlns:a16="http://schemas.microsoft.com/office/drawing/2014/main" id="{9AD9B16D-5A36-BBFE-9B8A-FB0C5B14E0CF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EFA09481-CCAE-ECB0-3EED-5BD8E33A5A72}"/>
                </a:ext>
              </a:extLst>
            </p:cNvPr>
            <p:cNvGrpSpPr/>
            <p:nvPr/>
          </p:nvGrpSpPr>
          <p:grpSpPr>
            <a:xfrm rot="3600000">
              <a:off x="8897635" y="2855912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90" name="Trapezoid 189">
                <a:extLst>
                  <a:ext uri="{FF2B5EF4-FFF2-40B4-BE49-F238E27FC236}">
                    <a16:creationId xmlns:a16="http://schemas.microsoft.com/office/drawing/2014/main" id="{63357B43-24DC-90CE-BD8B-138701255379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91" name="Trapezoid 190">
                <a:extLst>
                  <a:ext uri="{FF2B5EF4-FFF2-40B4-BE49-F238E27FC236}">
                    <a16:creationId xmlns:a16="http://schemas.microsoft.com/office/drawing/2014/main" id="{DEB1FD01-0590-66D4-E9B2-0400D5108228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891037F6-42C7-EC14-007C-8237FCC21A15}"/>
                </a:ext>
              </a:extLst>
            </p:cNvPr>
            <p:cNvGrpSpPr/>
            <p:nvPr/>
          </p:nvGrpSpPr>
          <p:grpSpPr>
            <a:xfrm rot="7200000">
              <a:off x="8897635" y="2855912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88" name="Trapezoid 187">
                <a:extLst>
                  <a:ext uri="{FF2B5EF4-FFF2-40B4-BE49-F238E27FC236}">
                    <a16:creationId xmlns:a16="http://schemas.microsoft.com/office/drawing/2014/main" id="{C9E0E643-CABA-592D-ADBF-AC2D6AC66417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89" name="Trapezoid 188">
                <a:extLst>
                  <a:ext uri="{FF2B5EF4-FFF2-40B4-BE49-F238E27FC236}">
                    <a16:creationId xmlns:a16="http://schemas.microsoft.com/office/drawing/2014/main" id="{84800780-1C99-3825-5518-B0427220C739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35485BF4-D5B6-DE0D-3CC6-BFD99A85717C}"/>
                </a:ext>
              </a:extLst>
            </p:cNvPr>
            <p:cNvGrpSpPr/>
            <p:nvPr/>
          </p:nvGrpSpPr>
          <p:grpSpPr>
            <a:xfrm rot="9000000">
              <a:off x="8897636" y="2855911"/>
              <a:ext cx="175040" cy="2041126"/>
              <a:chOff x="8229799" y="2768458"/>
              <a:chExt cx="175040" cy="2041126"/>
            </a:xfrm>
            <a:solidFill>
              <a:srgbClr val="66C9EE"/>
            </a:solidFill>
          </p:grpSpPr>
          <p:sp>
            <p:nvSpPr>
              <p:cNvPr id="186" name="Trapezoid 185">
                <a:extLst>
                  <a:ext uri="{FF2B5EF4-FFF2-40B4-BE49-F238E27FC236}">
                    <a16:creationId xmlns:a16="http://schemas.microsoft.com/office/drawing/2014/main" id="{42FA2049-15A9-C9DA-AAB9-856E4B3599C6}"/>
                  </a:ext>
                </a:extLst>
              </p:cNvPr>
              <p:cNvSpPr/>
              <p:nvPr/>
            </p:nvSpPr>
            <p:spPr>
              <a:xfrm>
                <a:off x="8229799" y="2768458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  <p:sp>
            <p:nvSpPr>
              <p:cNvPr id="187" name="Trapezoid 186">
                <a:extLst>
                  <a:ext uri="{FF2B5EF4-FFF2-40B4-BE49-F238E27FC236}">
                    <a16:creationId xmlns:a16="http://schemas.microsoft.com/office/drawing/2014/main" id="{9622B4ED-98A3-E1E9-3EAE-803BC2111DDC}"/>
                  </a:ext>
                </a:extLst>
              </p:cNvPr>
              <p:cNvSpPr/>
              <p:nvPr/>
            </p:nvSpPr>
            <p:spPr>
              <a:xfrm rot="10800000">
                <a:off x="8229799" y="4634676"/>
                <a:ext cx="175040" cy="174908"/>
              </a:xfrm>
              <a:prstGeom prst="trapezoid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742950" eaLnBrk="1" fontAlgn="base" latinLnBrk="0" hangingPunct="1">
                  <a:lnSpc>
                    <a:spcPct val="100000"/>
                  </a:lnSpc>
                  <a:spcBef>
                    <a:spcPct val="31250"/>
                  </a:spcBef>
                  <a:spcAft>
                    <a:spcPct val="0"/>
                  </a:spcAft>
                  <a:buClr>
                    <a:srgbClr val="00529B"/>
                  </a:buClr>
                  <a:buSzPct val="100000"/>
                  <a:buFontTx/>
                  <a:buNone/>
                  <a:tabLst/>
                  <a:defRPr/>
                </a:pPr>
                <a:endParaRPr kumimoji="0" lang="en-BE" sz="1463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Arial Unicode MS"/>
                  <a:cs typeface="Arial Unicode MS"/>
                </a:endParaRPr>
              </a:p>
            </p:txBody>
          </p:sp>
        </p:grp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200CEF34-850A-B0DA-059F-DD345E47FB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78741" y="3175844"/>
              <a:ext cx="1408186" cy="1408186"/>
            </a:xfrm>
            <a:prstGeom prst="ellipse">
              <a:avLst/>
            </a:prstGeom>
            <a:solidFill>
              <a:srgbClr val="FFFFFF"/>
            </a:solidFill>
            <a:ln w="76200" cap="flat" cmpd="sng" algn="ctr">
              <a:solidFill>
                <a:srgbClr val="66C9EE">
                  <a:lumMod val="75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42950" eaLnBrk="1" fontAlgn="base" latinLnBrk="0" hangingPunct="1">
                <a:lnSpc>
                  <a:spcPct val="100000"/>
                </a:lnSpc>
                <a:spcBef>
                  <a:spcPct val="31250"/>
                </a:spcBef>
                <a:spcAft>
                  <a:spcPct val="0"/>
                </a:spcAft>
                <a:buClr>
                  <a:srgbClr val="00529B"/>
                </a:buClr>
                <a:buSzPct val="100000"/>
                <a:buFontTx/>
                <a:buNone/>
                <a:tabLst/>
                <a:defRPr/>
              </a:pPr>
              <a:endParaRPr kumimoji="0" lang="en-BE" sz="4000" b="1" i="0" u="none" strike="noStrike" kern="0" cap="none" spc="0" normalizeH="0" baseline="0">
                <a:ln>
                  <a:noFill/>
                </a:ln>
                <a:solidFill>
                  <a:srgbClr val="66C9EE"/>
                </a:solidFill>
                <a:effectLst/>
                <a:uLnTx/>
                <a:uFillTx/>
                <a:latin typeface="Arial"/>
                <a:ea typeface="Arial Unicode MS"/>
                <a:cs typeface="Arial Unicode MS"/>
              </a:endParaRPr>
            </a:p>
          </p:txBody>
        </p:sp>
      </p:grpSp>
      <p:pic>
        <p:nvPicPr>
          <p:cNvPr id="176" name="Grafik 8">
            <a:extLst>
              <a:ext uri="{FF2B5EF4-FFF2-40B4-BE49-F238E27FC236}">
                <a16:creationId xmlns:a16="http://schemas.microsoft.com/office/drawing/2014/main" id="{226BE387-E792-8D0C-2E93-C01C3BD8D8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31466" y="5252784"/>
            <a:ext cx="623374" cy="726411"/>
          </a:xfrm>
          <a:prstGeom prst="rect">
            <a:avLst/>
          </a:prstGeom>
        </p:spPr>
      </p:pic>
      <p:sp>
        <p:nvSpPr>
          <p:cNvPr id="198" name="Arc 197">
            <a:extLst>
              <a:ext uri="{FF2B5EF4-FFF2-40B4-BE49-F238E27FC236}">
                <a16:creationId xmlns:a16="http://schemas.microsoft.com/office/drawing/2014/main" id="{8B087B52-280D-2213-DDF5-463D30DD02DE}"/>
              </a:ext>
            </a:extLst>
          </p:cNvPr>
          <p:cNvSpPr/>
          <p:nvPr/>
        </p:nvSpPr>
        <p:spPr>
          <a:xfrm rot="16200000" flipV="1">
            <a:off x="11039281" y="5283948"/>
            <a:ext cx="1196528" cy="650433"/>
          </a:xfrm>
          <a:prstGeom prst="arc">
            <a:avLst>
              <a:gd name="adj1" fmla="val 11819633"/>
              <a:gd name="adj2" fmla="val 20612193"/>
            </a:avLst>
          </a:prstGeom>
          <a:noFill/>
          <a:ln w="57150" cap="flat" cmpd="sng" algn="ctr">
            <a:solidFill>
              <a:srgbClr val="FFFFFF">
                <a:lumMod val="85000"/>
              </a:srgb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742950" eaLnBrk="1" fontAlgn="base" latinLnBrk="0" hangingPunct="1">
              <a:lnSpc>
                <a:spcPct val="100000"/>
              </a:lnSpc>
              <a:spcBef>
                <a:spcPct val="31250"/>
              </a:spcBef>
              <a:spcAft>
                <a:spcPct val="0"/>
              </a:spcAft>
              <a:buClr>
                <a:srgbClr val="00529B"/>
              </a:buClr>
              <a:buSzPct val="100000"/>
              <a:buFontTx/>
              <a:buNone/>
              <a:tabLst/>
              <a:defRPr/>
            </a:pPr>
            <a:endParaRPr kumimoji="0" lang="en-BE" sz="1463" b="0" i="0" u="none" strike="noStrike" kern="0" cap="none" spc="0" normalizeH="0" baseline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Arial Unicode MS"/>
              <a:cs typeface="Arial Unicode M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4DC4EB5-2E5A-27B7-CEED-54B985A3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Smart</a:t>
            </a:r>
            <a:r>
              <a:rPr lang="en-GB" noProof="0"/>
              <a:t> Surveys Implementation: </a:t>
            </a:r>
            <a:r>
              <a:rPr lang="en-IE" u="sng"/>
              <a:t>focus </a:t>
            </a:r>
            <a:r>
              <a:rPr lang="en-IE" u="sng">
                <a:cs typeface="Calibri"/>
              </a:rPr>
              <a:t>areas</a:t>
            </a:r>
            <a:r>
              <a:rPr lang="en-IE" u="sng" noProof="0"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417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126FB-2D32-F326-2369-64C904085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noProof="0" dirty="0"/>
              <a:t>Adaptable and highly reactive project management, strong cooperation</a:t>
            </a:r>
            <a:endParaRPr lang="en-GB" noProof="0" dirty="0">
              <a:cs typeface="Arial"/>
            </a:endParaRPr>
          </a:p>
          <a:p>
            <a:r>
              <a:rPr lang="en-GB" noProof="0" dirty="0"/>
              <a:t>Concepts and baseline capabilities are in place </a:t>
            </a:r>
          </a:p>
          <a:p>
            <a:r>
              <a:rPr lang="en-GB" noProof="0" dirty="0"/>
              <a:t>Feasibility demonstrated (e.g. HBS and TUS in Germany)</a:t>
            </a:r>
          </a:p>
          <a:p>
            <a:r>
              <a:rPr lang="en-GB" dirty="0"/>
              <a:t>Micro</a:t>
            </a:r>
            <a:r>
              <a:rPr lang="en-GB" noProof="0" dirty="0"/>
              <a:t> </a:t>
            </a:r>
            <a:r>
              <a:rPr lang="en-GB" dirty="0"/>
              <a:t>service architecture is</a:t>
            </a:r>
            <a:r>
              <a:rPr lang="en-GB" noProof="0" dirty="0"/>
              <a:t> scalable </a:t>
            </a:r>
            <a:r>
              <a:rPr lang="en-GB" dirty="0"/>
              <a:t>and supporting</a:t>
            </a:r>
            <a:r>
              <a:rPr lang="en-GB" noProof="0" dirty="0"/>
              <a:t> different modes of deployment</a:t>
            </a:r>
            <a:r>
              <a:rPr lang="en-GB" dirty="0"/>
              <a:t> (MOTUS, on premises)</a:t>
            </a:r>
            <a:endParaRPr lang="en-GB" noProof="0" dirty="0">
              <a:cs typeface="Arial"/>
            </a:endParaRPr>
          </a:p>
          <a:p>
            <a:r>
              <a:rPr lang="en-GB" noProof="0" dirty="0"/>
              <a:t>Technological maturity (cloud native, containers, security …) and modular </a:t>
            </a:r>
            <a:r>
              <a:rPr lang="en-GB" dirty="0"/>
              <a:t>and components</a:t>
            </a:r>
            <a:endParaRPr lang="en-GB" noProof="0" dirty="0">
              <a:cs typeface="Arial"/>
            </a:endParaRPr>
          </a:p>
          <a:p>
            <a:r>
              <a:rPr lang="en-GB" noProof="0" dirty="0"/>
              <a:t>Sharable developments and private data protection </a:t>
            </a:r>
            <a:r>
              <a:rPr lang="en-GB" noProof="0" dirty="0" err="1"/>
              <a:t>alignement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DB45A-7D1E-0355-F35C-AB1467E9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Overall assessment </a:t>
            </a:r>
          </a:p>
        </p:txBody>
      </p:sp>
    </p:spTree>
    <p:extLst>
      <p:ext uri="{BB962C8B-B14F-4D97-AF65-F5344CB8AC3E}">
        <p14:creationId xmlns:p14="http://schemas.microsoft.com/office/powerpoint/2010/main" val="174926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330916-AE9E-05AC-0B7A-B88426C00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677401" cy="38819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noProof="0"/>
              <a:t>Multi </a:t>
            </a:r>
            <a:r>
              <a:rPr lang="en-GB" sz="2800"/>
              <a:t>facets</a:t>
            </a:r>
            <a:r>
              <a:rPr lang="en-GB" sz="2800" noProof="0"/>
              <a:t> approach: good combination of methodological/IT developments + involvement of legal and HBS-TUS domain experts</a:t>
            </a:r>
          </a:p>
          <a:p>
            <a:r>
              <a:rPr lang="en-GB" sz="2800" noProof="0"/>
              <a:t>Win-Win combination: NSIs, academia, private companies</a:t>
            </a:r>
          </a:p>
          <a:p>
            <a:r>
              <a:rPr lang="en-GB" sz="2800" noProof="0"/>
              <a:t>Mature technology</a:t>
            </a:r>
          </a:p>
          <a:p>
            <a:r>
              <a:rPr lang="en-GB" sz="2800" noProof="0"/>
              <a:t>User centricity: security, ethics, consent …</a:t>
            </a:r>
          </a:p>
          <a:p>
            <a:r>
              <a:rPr lang="en-GB" sz="2800" noProof="0"/>
              <a:t>Hybrid funding model – big multi beneficiary projects combined with smaller individual grants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89EEB9-33E5-0EBC-C1BA-3A493A51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Success factors</a:t>
            </a:r>
          </a:p>
        </p:txBody>
      </p:sp>
    </p:spTree>
    <p:extLst>
      <p:ext uri="{BB962C8B-B14F-4D97-AF65-F5344CB8AC3E}">
        <p14:creationId xmlns:p14="http://schemas.microsoft.com/office/powerpoint/2010/main" val="62671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 EC Presentation1.potx" id="{3D11BB43-3887-47A7-AAE7-2E2C2CB8B96B}" vid="{08C6B1FF-AFDD-4B4F-9ED5-8EF5EB6B0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6607488EB41B44B892757CFE82895E" ma:contentTypeVersion="14" ma:contentTypeDescription="Crée un document." ma:contentTypeScope="" ma:versionID="3e96a21684356caa00e8bf0c4ad2219d">
  <xsd:schema xmlns:xsd="http://www.w3.org/2001/XMLSchema" xmlns:xs="http://www.w3.org/2001/XMLSchema" xmlns:p="http://schemas.microsoft.com/office/2006/metadata/properties" xmlns:ns2="183d7032-1759-42b7-aeb3-349477f7f68d" xmlns:ns3="b7e82e9f-bf7d-4635-9009-e26dd78cadff" targetNamespace="http://schemas.microsoft.com/office/2006/metadata/properties" ma:root="true" ma:fieldsID="f900e293bff9735b37b2bf081d7c600b" ns2:_="" ns3:_="">
    <xsd:import namespace="183d7032-1759-42b7-aeb3-349477f7f68d"/>
    <xsd:import namespace="b7e82e9f-bf7d-4635-9009-e26dd78cadf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3d7032-1759-42b7-aeb3-349477f7f68d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82e9f-bf7d-4635-9009-e26dd78cadf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fffc5b6-93d9-40e8-b8cf-5bd1236cb941}" ma:internalName="TaxCatchAll" ma:showField="CatchAllData" ma:web="b7e82e9f-bf7d-4635-9009-e26dd78cad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83d7032-1759-42b7-aeb3-349477f7f68d">
      <Terms xmlns="http://schemas.microsoft.com/office/infopath/2007/PartnerControls"/>
    </lcf76f155ced4ddcb4097134ff3c332f>
    <TaxCatchAll xmlns="b7e82e9f-bf7d-4635-9009-e26dd78cadff" xsi:nil="true"/>
  </documentManagement>
</p:properties>
</file>

<file path=customXml/itemProps1.xml><?xml version="1.0" encoding="utf-8"?>
<ds:datastoreItem xmlns:ds="http://schemas.openxmlformats.org/officeDocument/2006/customXml" ds:itemID="{90C7B490-AE20-41FA-9241-2A61BC695B10}"/>
</file>

<file path=customXml/itemProps2.xml><?xml version="1.0" encoding="utf-8"?>
<ds:datastoreItem xmlns:ds="http://schemas.openxmlformats.org/officeDocument/2006/customXml" ds:itemID="{21550E87-B90F-4C38-BE90-59D8F00BAA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F6BC2C-C4DA-4523-B4A7-4A4B119AD9E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b7e82e9f-bf7d-4635-9009-e26dd78cadff"/>
    <ds:schemaRef ds:uri="183d7032-1759-42b7-aeb3-349477f7f68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My EC Presentation</Template>
  <TotalTime>0</TotalTime>
  <Words>864</Words>
  <Application>Microsoft Office PowerPoint</Application>
  <PresentationFormat>Widescreen</PresentationFormat>
  <Paragraphs>114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Office Theme</vt:lpstr>
      <vt:lpstr>Smart Surveys Implementation Future perspectives</vt:lpstr>
      <vt:lpstr>Outline</vt:lpstr>
      <vt:lpstr>Phase 1 – Trusted Smart Surveys  </vt:lpstr>
      <vt:lpstr>Trusted Smart Statistics generic model</vt:lpstr>
      <vt:lpstr>Parallel innovation tracks</vt:lpstr>
      <vt:lpstr>Phase 2 - Smart Surveys Implementation</vt:lpstr>
      <vt:lpstr>Smart Surveys Implementation: focus areas </vt:lpstr>
      <vt:lpstr>Overall assessment </vt:lpstr>
      <vt:lpstr>Success factors</vt:lpstr>
      <vt:lpstr>Challenges</vt:lpstr>
      <vt:lpstr>Planned modes for HBS 2026</vt:lpstr>
      <vt:lpstr>Way forward</vt:lpstr>
      <vt:lpstr>Thank you</vt:lpstr>
    </vt:vector>
  </TitlesOfParts>
  <Manager>Albrecht.Wirthmann@ec.europa.eu</Manager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Surveys Implementation - way forward</dc:title>
  <dc:creator>Jean-Marc.MUSEUX@ec.europa.eu;Eniel.NINKA@ec.europa.eu</dc:creator>
  <cp:lastModifiedBy>MUSEUX Jean-Marc (ESTAT)</cp:lastModifiedBy>
  <cp:revision>2</cp:revision>
  <cp:lastPrinted>2022-04-26T14:30:56Z</cp:lastPrinted>
  <dcterms:created xsi:type="dcterms:W3CDTF">2021-04-13T13:19:17Z</dcterms:created>
  <dcterms:modified xsi:type="dcterms:W3CDTF">2025-04-04T07:04:07Z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2023-06-27T07:11:36Z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a86d6b3e-f77d-45f7-a56b-f5bcee5c5ebe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0x010100066607488EB41B44B892757CFE82895E</vt:lpwstr>
  </property>
  <property fmtid="{D5CDD505-2E9C-101B-9397-08002B2CF9AE}" pid="10" name="MediaServiceImageTags">
    <vt:lpwstr/>
  </property>
</Properties>
</file>