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4630400" cy="8229600"/>
  <p:notesSz cx="8229600" cy="14630400"/>
  <p:embeddedFontLst>
    <p:embeddedFont>
      <p:font typeface="Corben" panose="020B0604020202020204" charset="0"/>
      <p:regular r:id="rId16"/>
    </p:embeddedFont>
    <p:embeddedFont>
      <p:font typeface="Nobile" panose="020B0604020202020204" charset="0"/>
      <p:regular r:id="rId1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FEDAD1-B155-AB65-11BE-CA4E4A3CB81E}" v="24" dt="2025-04-04T06:35:08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10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ussen, R.R. (Remco)" userId="S::r.paulussen_cbs.nl#ext#@eceuropaeu.onmicrosoft.com::a9773bb0-9873-42a2-8e73-8f9817d8518b" providerId="AD" clId="Web-{85FEDAD1-B155-AB65-11BE-CA4E4A3CB81E}"/>
    <pc:docChg chg="modSld">
      <pc:chgData name="Paulussen, R.R. (Remco)" userId="S::r.paulussen_cbs.nl#ext#@eceuropaeu.onmicrosoft.com::a9773bb0-9873-42a2-8e73-8f9817d8518b" providerId="AD" clId="Web-{85FEDAD1-B155-AB65-11BE-CA4E4A3CB81E}" dt="2025-04-04T06:35:08.680" v="22" actId="14100"/>
      <pc:docMkLst>
        <pc:docMk/>
      </pc:docMkLst>
      <pc:sldChg chg="modSp">
        <pc:chgData name="Paulussen, R.R. (Remco)" userId="S::r.paulussen_cbs.nl#ext#@eceuropaeu.onmicrosoft.com::a9773bb0-9873-42a2-8e73-8f9817d8518b" providerId="AD" clId="Web-{85FEDAD1-B155-AB65-11BE-CA4E4A3CB81E}" dt="2025-04-04T06:35:08.680" v="22" actId="14100"/>
        <pc:sldMkLst>
          <pc:docMk/>
          <pc:sldMk cId="0" sldId="256"/>
        </pc:sldMkLst>
        <pc:spChg chg="mod">
          <ac:chgData name="Paulussen, R.R. (Remco)" userId="S::r.paulussen_cbs.nl#ext#@eceuropaeu.onmicrosoft.com::a9773bb0-9873-42a2-8e73-8f9817d8518b" providerId="AD" clId="Web-{85FEDAD1-B155-AB65-11BE-CA4E4A3CB81E}" dt="2025-04-04T06:35:08.680" v="22" actId="14100"/>
          <ac:spMkLst>
            <pc:docMk/>
            <pc:sldMk cId="0" sldId="256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7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840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Smart Survey Infrastructure Governance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4180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This presentation explores governance models for the Smart Survey Infrastructure (SSI) project, which developed two key services: receipt scanning and geo-location tracking. We'll examine how NSIs can collaborate to maintain and improve these open-source services.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66547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673090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664891"/>
            <a:ext cx="2582942" cy="364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2200" b="1" dirty="0">
                <a:solidFill>
                  <a:srgbClr val="404155"/>
                </a:solidFill>
                <a:latin typeface="Nobile Bold"/>
                <a:ea typeface="Nobile Bold"/>
                <a:cs typeface="Nobile Bold" pitchFamily="34" charset="-120"/>
              </a:rPr>
              <a:t>by Menno </a:t>
            </a:r>
            <a:r>
              <a:rPr lang="en-US" sz="2200" b="1" dirty="0" err="1">
                <a:solidFill>
                  <a:srgbClr val="404155"/>
                </a:solidFill>
                <a:latin typeface="Nobile Bold"/>
                <a:ea typeface="Nobile Bold"/>
                <a:cs typeface="Nobile Bold" pitchFamily="34" charset="-120"/>
              </a:rPr>
              <a:t>Cuppen</a:t>
            </a:r>
            <a:r>
              <a:rPr lang="en-US" sz="2200" b="1" dirty="0">
                <a:solidFill>
                  <a:srgbClr val="404155"/>
                </a:solidFill>
                <a:latin typeface="Nobile Bold"/>
                <a:ea typeface="Nobile Bold"/>
                <a:cs typeface="Nobile Bold" pitchFamily="34" charset="-120"/>
              </a:rPr>
              <a:t> and Remco </a:t>
            </a:r>
            <a:r>
              <a:rPr lang="en-US" sz="2200" b="1" dirty="0" err="1">
                <a:solidFill>
                  <a:srgbClr val="404155"/>
                </a:solidFill>
                <a:latin typeface="Nobile Bold"/>
                <a:ea typeface="Nobile Bold"/>
                <a:cs typeface="Nobile Bold" pitchFamily="34" charset="-120"/>
              </a:rPr>
              <a:t>Paulussen</a:t>
            </a:r>
            <a:endParaRPr lang="en-US" sz="2200" dirty="0" err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77314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Recommended Way Forward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261306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088255" y="2223849"/>
            <a:ext cx="51437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Consortium for Central Smart Solution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088255" y="2714268"/>
            <a:ext cx="59815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Most promising approach based on </a:t>
            </a:r>
            <a:r>
              <a:rPr lang="en-US" sz="1750" u="sng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project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experiences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3814762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5895261" y="3587472"/>
            <a:ext cx="39864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Clear Governance Framework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895261" y="4077891"/>
            <a:ext cx="514516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Address roles, responsibilities, and legal aspects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4892" y="517838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6702266" y="4951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Eurostat Support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6702266" y="5441513"/>
            <a:ext cx="560736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Crucial for promoting and supporting smart surveys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94773" y="654200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500" dirty="0"/>
          </a:p>
        </p:txBody>
      </p:sp>
      <p:sp>
        <p:nvSpPr>
          <p:cNvPr id="20" name="Text 14"/>
          <p:cNvSpPr/>
          <p:nvPr/>
        </p:nvSpPr>
        <p:spPr>
          <a:xfrm>
            <a:off x="7509272" y="6314718"/>
            <a:ext cx="29738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Continued Investment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09272" y="6805136"/>
            <a:ext cx="470761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Essential as technology continues to evolve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240" y="782479"/>
            <a:ext cx="7589520" cy="138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Services Developed in the SSI Project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7240" y="2503408"/>
            <a:ext cx="3683794" cy="3071336"/>
          </a:xfrm>
          <a:prstGeom prst="roundRect">
            <a:avLst>
              <a:gd name="adj" fmla="val 303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5" name="Text 2"/>
          <p:cNvSpPr/>
          <p:nvPr/>
        </p:nvSpPr>
        <p:spPr>
          <a:xfrm>
            <a:off x="1006912" y="2733080"/>
            <a:ext cx="3224451" cy="694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Receipt Scanning Service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06912" y="3560445"/>
            <a:ext cx="3224451" cy="177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Processes receipt images to extract article names and prices. Uses machine learning models trained per country, language, and shop type.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683085" y="2503408"/>
            <a:ext cx="3683794" cy="3071336"/>
          </a:xfrm>
          <a:prstGeom prst="roundRect">
            <a:avLst>
              <a:gd name="adj" fmla="val 303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5"/>
          <p:cNvSpPr/>
          <p:nvPr/>
        </p:nvSpPr>
        <p:spPr>
          <a:xfrm>
            <a:off x="4912757" y="2733080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GEO Service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912757" y="3213378"/>
            <a:ext cx="3224451" cy="2131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Analyzes geo-points to determine routes, transportation modes, and stop motives. Developed to improve Time Use Survey data collection.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77240" y="5796796"/>
            <a:ext cx="7589520" cy="1650206"/>
          </a:xfrm>
          <a:prstGeom prst="roundRect">
            <a:avLst>
              <a:gd name="adj" fmla="val 5653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1" name="Text 8"/>
          <p:cNvSpPr/>
          <p:nvPr/>
        </p:nvSpPr>
        <p:spPr>
          <a:xfrm>
            <a:off x="1006912" y="6026468"/>
            <a:ext cx="322326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Open Source Availability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006912" y="6506766"/>
            <a:ext cx="7130177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Both services are released under EUPL v1.2 license. Anyone can freely install, use, and modify the code.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0047" y="474226"/>
            <a:ext cx="4339471" cy="538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3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Components in Scope</a:t>
            </a:r>
            <a:endParaRPr lang="en-US" sz="3350" dirty="0"/>
          </a:p>
        </p:txBody>
      </p:sp>
      <p:sp>
        <p:nvSpPr>
          <p:cNvPr id="4" name="Shape 1"/>
          <p:cNvSpPr/>
          <p:nvPr/>
        </p:nvSpPr>
        <p:spPr>
          <a:xfrm>
            <a:off x="6284000" y="1271826"/>
            <a:ext cx="22860" cy="6486049"/>
          </a:xfrm>
          <a:prstGeom prst="roundRect">
            <a:avLst>
              <a:gd name="adj" fmla="val 31688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5" name="Shape 2"/>
          <p:cNvSpPr/>
          <p:nvPr/>
        </p:nvSpPr>
        <p:spPr>
          <a:xfrm>
            <a:off x="6455152" y="1648301"/>
            <a:ext cx="517327" cy="22860"/>
          </a:xfrm>
          <a:prstGeom prst="roundRect">
            <a:avLst>
              <a:gd name="adj" fmla="val 31688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6" name="Shape 3"/>
          <p:cNvSpPr/>
          <p:nvPr/>
        </p:nvSpPr>
        <p:spPr>
          <a:xfrm>
            <a:off x="6089987" y="1465778"/>
            <a:ext cx="388025" cy="388025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 4"/>
          <p:cNvSpPr/>
          <p:nvPr/>
        </p:nvSpPr>
        <p:spPr>
          <a:xfrm>
            <a:off x="6154638" y="1498044"/>
            <a:ext cx="258604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7146369" y="1444228"/>
            <a:ext cx="2155865" cy="269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App (Front-end)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7146369" y="1817132"/>
            <a:ext cx="6880384" cy="551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Mobile applications that interact with respondents. Can be dedicated (survey-specific) or agnostic (configurable).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6455152" y="3090386"/>
            <a:ext cx="517327" cy="22860"/>
          </a:xfrm>
          <a:prstGeom prst="roundRect">
            <a:avLst>
              <a:gd name="adj" fmla="val 31688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1" name="Shape 8"/>
          <p:cNvSpPr/>
          <p:nvPr/>
        </p:nvSpPr>
        <p:spPr>
          <a:xfrm>
            <a:off x="6089987" y="2907863"/>
            <a:ext cx="388025" cy="388025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2" name="Text 9"/>
          <p:cNvSpPr/>
          <p:nvPr/>
        </p:nvSpPr>
        <p:spPr>
          <a:xfrm>
            <a:off x="6154638" y="2940129"/>
            <a:ext cx="258604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7146369" y="2886313"/>
            <a:ext cx="2155865" cy="269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Collection Platform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7146369" y="3259217"/>
            <a:ext cx="6880384" cy="551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Internal systems managing logistics around data collection. Handles respondent management and survey distribution.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6455152" y="4532471"/>
            <a:ext cx="517327" cy="22860"/>
          </a:xfrm>
          <a:prstGeom prst="roundRect">
            <a:avLst>
              <a:gd name="adj" fmla="val 31688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6" name="Shape 13"/>
          <p:cNvSpPr/>
          <p:nvPr/>
        </p:nvSpPr>
        <p:spPr>
          <a:xfrm>
            <a:off x="6089987" y="4349948"/>
            <a:ext cx="388025" cy="388025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7" name="Text 14"/>
          <p:cNvSpPr/>
          <p:nvPr/>
        </p:nvSpPr>
        <p:spPr>
          <a:xfrm>
            <a:off x="6154638" y="4382214"/>
            <a:ext cx="258604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000" dirty="0"/>
          </a:p>
        </p:txBody>
      </p:sp>
      <p:sp>
        <p:nvSpPr>
          <p:cNvPr id="18" name="Text 15"/>
          <p:cNvSpPr/>
          <p:nvPr/>
        </p:nvSpPr>
        <p:spPr>
          <a:xfrm>
            <a:off x="7146369" y="4328398"/>
            <a:ext cx="2155865" cy="269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Services (Backend)</a:t>
            </a:r>
            <a:endParaRPr lang="en-US" sz="1650" dirty="0"/>
          </a:p>
        </p:txBody>
      </p:sp>
      <p:sp>
        <p:nvSpPr>
          <p:cNvPr id="19" name="Text 16"/>
          <p:cNvSpPr/>
          <p:nvPr/>
        </p:nvSpPr>
        <p:spPr>
          <a:xfrm>
            <a:off x="7146369" y="4701302"/>
            <a:ext cx="6880384" cy="551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Packaged algorithms called by apps. Examples include receipt scanning and geo-location services.</a:t>
            </a:r>
            <a:endParaRPr lang="en-US" sz="1350" dirty="0"/>
          </a:p>
        </p:txBody>
      </p:sp>
      <p:sp>
        <p:nvSpPr>
          <p:cNvPr id="20" name="Shape 17"/>
          <p:cNvSpPr/>
          <p:nvPr/>
        </p:nvSpPr>
        <p:spPr>
          <a:xfrm>
            <a:off x="6455152" y="5974556"/>
            <a:ext cx="517327" cy="22860"/>
          </a:xfrm>
          <a:prstGeom prst="roundRect">
            <a:avLst>
              <a:gd name="adj" fmla="val 31688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1" name="Shape 18"/>
          <p:cNvSpPr/>
          <p:nvPr/>
        </p:nvSpPr>
        <p:spPr>
          <a:xfrm>
            <a:off x="6089987" y="5792033"/>
            <a:ext cx="388025" cy="388025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22" name="Text 19"/>
          <p:cNvSpPr/>
          <p:nvPr/>
        </p:nvSpPr>
        <p:spPr>
          <a:xfrm>
            <a:off x="6154638" y="5824299"/>
            <a:ext cx="258604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000" dirty="0"/>
          </a:p>
        </p:txBody>
      </p:sp>
      <p:sp>
        <p:nvSpPr>
          <p:cNvPr id="23" name="Text 20"/>
          <p:cNvSpPr/>
          <p:nvPr/>
        </p:nvSpPr>
        <p:spPr>
          <a:xfrm>
            <a:off x="7146369" y="5770483"/>
            <a:ext cx="2251710" cy="269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Methods</a:t>
            </a:r>
            <a:endParaRPr lang="en-US" sz="1650" dirty="0"/>
          </a:p>
        </p:txBody>
      </p:sp>
      <p:sp>
        <p:nvSpPr>
          <p:cNvPr id="24" name="Text 21"/>
          <p:cNvSpPr/>
          <p:nvPr/>
        </p:nvSpPr>
        <p:spPr>
          <a:xfrm>
            <a:off x="7146369" y="6143387"/>
            <a:ext cx="6880384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Algorithms (models) implemented in services. </a:t>
            </a:r>
            <a:endParaRPr lang="en-US" sz="1350" dirty="0"/>
          </a:p>
        </p:txBody>
      </p:sp>
      <p:sp>
        <p:nvSpPr>
          <p:cNvPr id="25" name="Shape 22"/>
          <p:cNvSpPr/>
          <p:nvPr/>
        </p:nvSpPr>
        <p:spPr>
          <a:xfrm>
            <a:off x="6455152" y="7140654"/>
            <a:ext cx="517327" cy="22860"/>
          </a:xfrm>
          <a:prstGeom prst="roundRect">
            <a:avLst>
              <a:gd name="adj" fmla="val 31688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6" name="Shape 23"/>
          <p:cNvSpPr/>
          <p:nvPr/>
        </p:nvSpPr>
        <p:spPr>
          <a:xfrm>
            <a:off x="6089987" y="6958132"/>
            <a:ext cx="388025" cy="388025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27" name="Text 24"/>
          <p:cNvSpPr/>
          <p:nvPr/>
        </p:nvSpPr>
        <p:spPr>
          <a:xfrm>
            <a:off x="6154638" y="6990398"/>
            <a:ext cx="258604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5</a:t>
            </a:r>
            <a:endParaRPr lang="en-US" sz="2000" dirty="0"/>
          </a:p>
        </p:txBody>
      </p:sp>
      <p:sp>
        <p:nvSpPr>
          <p:cNvPr id="28" name="Text 25"/>
          <p:cNvSpPr/>
          <p:nvPr/>
        </p:nvSpPr>
        <p:spPr>
          <a:xfrm>
            <a:off x="7146369" y="6936581"/>
            <a:ext cx="2155865" cy="269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Knowledge</a:t>
            </a:r>
            <a:endParaRPr lang="en-US" sz="1650" dirty="0"/>
          </a:p>
        </p:txBody>
      </p:sp>
      <p:sp>
        <p:nvSpPr>
          <p:cNvPr id="29" name="Text 26"/>
          <p:cNvSpPr/>
          <p:nvPr/>
        </p:nvSpPr>
        <p:spPr>
          <a:xfrm>
            <a:off x="7146369" y="7309485"/>
            <a:ext cx="6880384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Expertise about smart collection possibilities.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0506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Governance Scenario 1: </a:t>
            </a:r>
          </a:p>
          <a:p>
            <a:pPr marL="0" indent="0">
              <a:lnSpc>
                <a:spcPts val="555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NSI Completely Supports Itself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26278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056578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Full Control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546997"/>
            <a:ext cx="22919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NSI develops everything independently. May involve external providers for parts of development.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26278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4056578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On-Premise Hosting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901327"/>
            <a:ext cx="22920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NSI hosts everything locally to minimize runtime dependency and privacy risks.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262789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4056578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Minimal Central Governance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4901327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Experiences and knowledge shared between NSIs on a need basis only.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311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Governance Scenario 2: </a:t>
            </a:r>
          </a:p>
          <a:p>
            <a:pPr marL="0" indent="0">
              <a:lnSpc>
                <a:spcPts val="555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Joint Component Building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488883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7156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Code Sharing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206115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NSIs share experiences and jointly build methods and components. Less formalized organization.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158734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385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Best Effort Support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875967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Results shared and supported on a best effort basis. Similar to SNStatComp awesome list.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828586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6055400"/>
            <a:ext cx="29266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Flexible Collaboration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545818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Partners team up when facing similar problems. Per solution, governance level can be decided.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75905"/>
            <a:ext cx="12082343" cy="1383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Governance Scenario 3: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Joint Service Building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566057" y="2768679"/>
            <a:ext cx="4126435" cy="531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Individual Platform Decisions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59098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Each NSI decides on collection platform and app development approach.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6731" y="317658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768679"/>
            <a:ext cx="37952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Shared Service Development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259098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Services like receipt scanning and geo-data jointly developed as a consortium.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52604" y="356508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5221248"/>
            <a:ext cx="31901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Coordinated Integration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711666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External party may coordinate activities and handle integration of modules.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64103" y="579096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1526858" y="5221248"/>
            <a:ext cx="31656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Formalized Agreements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5711666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Requires clear roles, responsibilities, decision making, and budget allocation.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8230" y="540246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8987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Governance Scenario 4: </a:t>
            </a:r>
            <a:r>
              <a:rPr lang="en-US" sz="40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Central Smart Solution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47593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5" name="Text 2"/>
          <p:cNvSpPr/>
          <p:nvPr/>
        </p:nvSpPr>
        <p:spPr>
          <a:xfrm>
            <a:off x="6790373" y="2647593"/>
            <a:ext cx="34570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Joint End-to-End Solution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138011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Consortium jointly develops, maintains and supports a central smart end-to-end solution.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4090630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5"/>
          <p:cNvSpPr/>
          <p:nvPr/>
        </p:nvSpPr>
        <p:spPr>
          <a:xfrm>
            <a:off x="7130534" y="40906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Platform Utilization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581049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Uses existing platform (like MOTUS) that generates agnostic apps through configuration.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533668"/>
            <a:ext cx="170021" cy="1579126"/>
          </a:xfrm>
          <a:prstGeom prst="roundRect">
            <a:avLst>
              <a:gd name="adj" fmla="val 56033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1" name="Text 8"/>
          <p:cNvSpPr/>
          <p:nvPr/>
        </p:nvSpPr>
        <p:spPr>
          <a:xfrm>
            <a:off x="7470815" y="5533668"/>
            <a:ext cx="44271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Clear Division of Responsibilities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6024086"/>
            <a:ext cx="636579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External party (like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hbits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) could handle development and even hosting. NSIs manage methods and machine learning models.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9254" y="563642"/>
            <a:ext cx="10328196" cy="6242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Comparison of scenario’s</a:t>
            </a:r>
            <a:endParaRPr lang="en-US" sz="3900" dirty="0"/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8F8E9588-07F8-A9CE-FF9F-8A7F66B23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45479"/>
              </p:ext>
            </p:extLst>
          </p:nvPr>
        </p:nvGraphicFramePr>
        <p:xfrm>
          <a:off x="1024128" y="1481330"/>
          <a:ext cx="12584022" cy="5803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7196">
                  <a:extLst>
                    <a:ext uri="{9D8B030D-6E8A-4147-A177-3AD203B41FA5}">
                      <a16:colId xmlns:a16="http://schemas.microsoft.com/office/drawing/2014/main" val="698722733"/>
                    </a:ext>
                  </a:extLst>
                </a:gridCol>
                <a:gridCol w="2150619">
                  <a:extLst>
                    <a:ext uri="{9D8B030D-6E8A-4147-A177-3AD203B41FA5}">
                      <a16:colId xmlns:a16="http://schemas.microsoft.com/office/drawing/2014/main" val="3586875773"/>
                    </a:ext>
                  </a:extLst>
                </a:gridCol>
                <a:gridCol w="2152069">
                  <a:extLst>
                    <a:ext uri="{9D8B030D-6E8A-4147-A177-3AD203B41FA5}">
                      <a16:colId xmlns:a16="http://schemas.microsoft.com/office/drawing/2014/main" val="282657209"/>
                    </a:ext>
                  </a:extLst>
                </a:gridCol>
                <a:gridCol w="2152069">
                  <a:extLst>
                    <a:ext uri="{9D8B030D-6E8A-4147-A177-3AD203B41FA5}">
                      <a16:colId xmlns:a16="http://schemas.microsoft.com/office/drawing/2014/main" val="3273060895"/>
                    </a:ext>
                  </a:extLst>
                </a:gridCol>
                <a:gridCol w="2152069">
                  <a:extLst>
                    <a:ext uri="{9D8B030D-6E8A-4147-A177-3AD203B41FA5}">
                      <a16:colId xmlns:a16="http://schemas.microsoft.com/office/drawing/2014/main" val="3105982002"/>
                    </a:ext>
                  </a:extLst>
                </a:gridCol>
              </a:tblGrid>
              <a:tr h="84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kern="100" dirty="0">
                          <a:effectLst/>
                        </a:rPr>
                        <a:t>Criterium</a:t>
                      </a:r>
                      <a:endParaRPr lang="nl-NL" sz="3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1. NSI supports itself</a:t>
                      </a:r>
                      <a:endParaRPr lang="nl-NL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2. Consortium share code </a:t>
                      </a:r>
                      <a:endParaRPr lang="nl-NL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3. Consortium smart services</a:t>
                      </a:r>
                      <a:endParaRPr lang="nl-NL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4. Consortium smart solution</a:t>
                      </a:r>
                      <a:endParaRPr lang="nl-NL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7777650"/>
                  </a:ext>
                </a:extLst>
              </a:tr>
              <a:tr h="411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0" kern="100">
                          <a:effectLst/>
                        </a:rPr>
                        <a:t>Control NSI on smart solution</a:t>
                      </a:r>
                      <a:endParaRPr lang="nl-NL" sz="32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+</a:t>
                      </a:r>
                      <a:endParaRPr lang="nl-NL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+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o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o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272392"/>
                  </a:ext>
                </a:extLst>
              </a:tr>
              <a:tr h="411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kern="100" dirty="0">
                          <a:effectLst/>
                        </a:rPr>
                        <a:t>Managing smart solution</a:t>
                      </a:r>
                      <a:endParaRPr lang="nl-NL" sz="3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+</a:t>
                      </a:r>
                      <a:endParaRPr lang="nl-NL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+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o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o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6882486"/>
                  </a:ext>
                </a:extLst>
              </a:tr>
              <a:tr h="411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kern="100" dirty="0">
                          <a:effectLst/>
                        </a:rPr>
                        <a:t>Time to market</a:t>
                      </a:r>
                      <a:endParaRPr lang="nl-NL" sz="3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-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-</a:t>
                      </a:r>
                      <a:endParaRPr lang="nl-NL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-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+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8856894"/>
                  </a:ext>
                </a:extLst>
              </a:tr>
              <a:tr h="411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kern="100">
                          <a:effectLst/>
                        </a:rPr>
                        <a:t>User self-reliance</a:t>
                      </a:r>
                      <a:endParaRPr lang="nl-NL" sz="32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-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-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-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+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807178"/>
                  </a:ext>
                </a:extLst>
              </a:tr>
              <a:tr h="4337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kern="100" dirty="0">
                          <a:effectLst/>
                        </a:rPr>
                        <a:t>Knowledge of developing apps</a:t>
                      </a:r>
                      <a:endParaRPr lang="nl-NL" sz="3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-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o</a:t>
                      </a:r>
                      <a:endParaRPr lang="nl-NL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o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+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1406630"/>
                  </a:ext>
                </a:extLst>
              </a:tr>
              <a:tr h="411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kern="100" dirty="0">
                          <a:effectLst/>
                        </a:rPr>
                        <a:t>Share experiences and reuse</a:t>
                      </a:r>
                      <a:endParaRPr lang="nl-NL" sz="3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-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o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+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+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3143801"/>
                  </a:ext>
                </a:extLst>
              </a:tr>
              <a:tr h="411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kern="100">
                          <a:effectLst/>
                        </a:rPr>
                        <a:t>Output harmonization</a:t>
                      </a:r>
                      <a:endParaRPr lang="nl-NL" sz="32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-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o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+</a:t>
                      </a:r>
                      <a:endParaRPr lang="nl-NL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+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0353431"/>
                  </a:ext>
                </a:extLst>
              </a:tr>
              <a:tr h="411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kern="100" dirty="0">
                          <a:effectLst/>
                        </a:rPr>
                        <a:t>Integration with other modes</a:t>
                      </a:r>
                      <a:endParaRPr lang="nl-NL" sz="3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+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+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+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o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9552057"/>
                  </a:ext>
                </a:extLst>
              </a:tr>
              <a:tr h="411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kern="100" dirty="0">
                          <a:effectLst/>
                        </a:rPr>
                        <a:t>Legal and privacy aspects</a:t>
                      </a:r>
                      <a:endParaRPr lang="nl-NL" sz="3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+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+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o</a:t>
                      </a:r>
                      <a:endParaRPr lang="nl-NL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-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5046816"/>
                  </a:ext>
                </a:extLst>
              </a:tr>
              <a:tr h="411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kern="100" dirty="0">
                          <a:effectLst/>
                        </a:rPr>
                        <a:t>Roles and responsibilities</a:t>
                      </a:r>
                      <a:endParaRPr lang="nl-NL" sz="3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+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o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-</a:t>
                      </a:r>
                      <a:endParaRPr lang="nl-NL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-</a:t>
                      </a:r>
                      <a:endParaRPr lang="nl-NL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647306"/>
                  </a:ext>
                </a:extLst>
              </a:tr>
              <a:tr h="411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kern="100" dirty="0">
                          <a:effectLst/>
                        </a:rPr>
                        <a:t>Initial costs (capex)</a:t>
                      </a:r>
                      <a:endParaRPr lang="nl-NL" sz="3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-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-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-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o</a:t>
                      </a:r>
                      <a:endParaRPr lang="nl-NL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2552344"/>
                  </a:ext>
                </a:extLst>
              </a:tr>
              <a:tr h="411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kern="100" dirty="0">
                          <a:effectLst/>
                        </a:rPr>
                        <a:t>Operational costs (</a:t>
                      </a:r>
                      <a:r>
                        <a:rPr lang="en-GB" sz="2400" b="0" kern="100" dirty="0" err="1">
                          <a:effectLst/>
                        </a:rPr>
                        <a:t>opex</a:t>
                      </a:r>
                      <a:r>
                        <a:rPr lang="en-GB" sz="2400" b="0" kern="100" dirty="0">
                          <a:effectLst/>
                        </a:rPr>
                        <a:t>)</a:t>
                      </a:r>
                      <a:endParaRPr lang="nl-NL" sz="3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o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o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>
                          <a:effectLst/>
                        </a:rPr>
                        <a:t>o</a:t>
                      </a:r>
                      <a:endParaRPr lang="nl-NL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+</a:t>
                      </a:r>
                      <a:endParaRPr lang="nl-NL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391302"/>
                  </a:ext>
                </a:extLst>
              </a:tr>
            </a:tbl>
          </a:graphicData>
        </a:graphic>
      </p:graphicFrame>
      <p:sp>
        <p:nvSpPr>
          <p:cNvPr id="69" name="Rectangle 4">
            <a:extLst>
              <a:ext uri="{FF2B5EF4-FFF2-40B4-BE49-F238E27FC236}">
                <a16:creationId xmlns:a16="http://schemas.microsoft.com/office/drawing/2014/main" id="{27774F14-C599-6E60-D623-D7C9CC759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3641725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80855"/>
            <a:ext cx="129921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Benefits and Challenges of Consortium Approach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566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Benefits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93775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Economies of scale in development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Shared expertise and experiences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Better output harmonization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Lower operational costs per NSI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70654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Faster time to market with platform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33566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Challenges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393775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Complex roles and responsibilities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Legal and privacy concerns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Intellectual property questions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Decision-making processes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99521" y="570654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Integration with existing systems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3d7032-1759-42b7-aeb3-349477f7f68d">
      <Terms xmlns="http://schemas.microsoft.com/office/infopath/2007/PartnerControls"/>
    </lcf76f155ced4ddcb4097134ff3c332f>
    <TaxCatchAll xmlns="b7e82e9f-bf7d-4635-9009-e26dd78cadf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6607488EB41B44B892757CFE82895E" ma:contentTypeVersion="14" ma:contentTypeDescription="Crée un document." ma:contentTypeScope="" ma:versionID="3e96a21684356caa00e8bf0c4ad2219d">
  <xsd:schema xmlns:xsd="http://www.w3.org/2001/XMLSchema" xmlns:xs="http://www.w3.org/2001/XMLSchema" xmlns:p="http://schemas.microsoft.com/office/2006/metadata/properties" xmlns:ns2="183d7032-1759-42b7-aeb3-349477f7f68d" xmlns:ns3="b7e82e9f-bf7d-4635-9009-e26dd78cadff" targetNamespace="http://schemas.microsoft.com/office/2006/metadata/properties" ma:root="true" ma:fieldsID="f900e293bff9735b37b2bf081d7c600b" ns2:_="" ns3:_="">
    <xsd:import namespace="183d7032-1759-42b7-aeb3-349477f7f68d"/>
    <xsd:import namespace="b7e82e9f-bf7d-4635-9009-e26dd78cadf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d7032-1759-42b7-aeb3-349477f7f68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82e9f-bf7d-4635-9009-e26dd78cadf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fffc5b6-93d9-40e8-b8cf-5bd1236cb941}" ma:internalName="TaxCatchAll" ma:showField="CatchAllData" ma:web="b7e82e9f-bf7d-4635-9009-e26dd78cad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A0DFA2-F4FF-4BC5-B24E-E3872C27B019}">
  <ds:schemaRefs>
    <ds:schemaRef ds:uri="http://schemas.microsoft.com/office/2006/metadata/properties"/>
    <ds:schemaRef ds:uri="http://schemas.microsoft.com/office/infopath/2007/PartnerControls"/>
    <ds:schemaRef ds:uri="183d7032-1759-42b7-aeb3-349477f7f68d"/>
    <ds:schemaRef ds:uri="b7e82e9f-bf7d-4635-9009-e26dd78cadff"/>
  </ds:schemaRefs>
</ds:datastoreItem>
</file>

<file path=customXml/itemProps2.xml><?xml version="1.0" encoding="utf-8"?>
<ds:datastoreItem xmlns:ds="http://schemas.openxmlformats.org/officeDocument/2006/customXml" ds:itemID="{14B6E8B3-472D-4454-BF31-728AA3F9A3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D4A9B5-4EFD-461E-9038-FED4D4DEDFD3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678</Words>
  <Application>Microsoft Office PowerPoint</Application>
  <PresentationFormat>Custom</PresentationFormat>
  <Paragraphs>166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Paulussen, R.R. (Remco)</cp:lastModifiedBy>
  <cp:revision>10</cp:revision>
  <dcterms:created xsi:type="dcterms:W3CDTF">2025-03-09T14:08:04Z</dcterms:created>
  <dcterms:modified xsi:type="dcterms:W3CDTF">2025-04-04T06:35:10Z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0x010100066607488EB41B44B892757CFE82895E</vt:lpwstr>
  </property>
  <property fmtid="{D5CDD505-2E9C-101B-9397-08002B2CF9AE}" pid="3" name="MediaServiceImageTags">
    <vt:lpwstr/>
  </property>
</Properties>
</file>