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67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3.xml" ContentType="application/vnd.openxmlformats-officedocument.presentationml.tags+xml"/>
  <Override PartName="/ppt/tags/tag15.xml" ContentType="application/vnd.openxmlformats-officedocument.presentationml.tags+xml"/>
  <Override PartName="/ppt/tags/tag9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0.xml" ContentType="application/vnd.openxmlformats-officedocument.presentationml.tags+xml"/>
  <Override PartName="/ppt/tags/tag25.xml" ContentType="application/vnd.openxmlformats-officedocument.presentationml.tags+xml"/>
  <Override PartName="/ppt/tags/tag17.xml" ContentType="application/vnd.openxmlformats-officedocument.presentationml.tags+xml"/>
  <Override PartName="/ppt/tags/tag75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74.xml" ContentType="application/vnd.openxmlformats-officedocument.presentationml.tags+xml"/>
  <Override PartName="/ppt/tags/tag53.xml" ContentType="application/vnd.openxmlformats-officedocument.presentationml.tags+xml"/>
  <Override PartName="/ppt/tags/tag52.xml" ContentType="application/vnd.openxmlformats-officedocument.presentationml.tags+xml"/>
  <Override PartName="/ppt/tags/tag51.xml" ContentType="application/vnd.openxmlformats-officedocument.presentationml.tags+xml"/>
  <Override PartName="/ppt/tags/tag7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7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3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2.xml" ContentType="application/vnd.openxmlformats-officedocument.presentationml.tags+xml"/>
  <Override PartName="/ppt/tags/tag47.xml" ContentType="application/vnd.openxmlformats-officedocument.presentationml.tags+xml"/>
  <Override PartName="/ppt/tags/tag46.xml" ContentType="application/vnd.openxmlformats-officedocument.presentationml.tags+xml"/>
  <Override PartName="/ppt/tags/tag45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26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44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16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37" r:id="rId2"/>
    <p:sldId id="502" r:id="rId3"/>
    <p:sldId id="516" r:id="rId4"/>
    <p:sldId id="445" r:id="rId5"/>
    <p:sldId id="520" r:id="rId6"/>
    <p:sldId id="517" r:id="rId7"/>
    <p:sldId id="513" r:id="rId8"/>
    <p:sldId id="470" r:id="rId9"/>
    <p:sldId id="471" r:id="rId10"/>
    <p:sldId id="505" r:id="rId11"/>
    <p:sldId id="508" r:id="rId12"/>
    <p:sldId id="512" r:id="rId13"/>
    <p:sldId id="499" r:id="rId14"/>
    <p:sldId id="514" r:id="rId15"/>
    <p:sldId id="485" r:id="rId16"/>
    <p:sldId id="486" r:id="rId17"/>
    <p:sldId id="472" r:id="rId18"/>
    <p:sldId id="487" r:id="rId19"/>
    <p:sldId id="488" r:id="rId20"/>
    <p:sldId id="489" r:id="rId21"/>
    <p:sldId id="490" r:id="rId22"/>
    <p:sldId id="450" r:id="rId23"/>
    <p:sldId id="436" r:id="rId24"/>
  </p:sldIdLst>
  <p:sldSz cx="12195175" cy="6859588"/>
  <p:notesSz cx="6797675" cy="9928225"/>
  <p:embeddedFontLst>
    <p:embeddedFont>
      <p:font typeface="Statis Sans" panose="020B0503050000020004" pitchFamily="34" charset="0"/>
      <p:regular r:id="rId27"/>
      <p:bold r:id="rId28"/>
      <p:italic r:id="rId29"/>
      <p:boldItalic r:id="rId30"/>
    </p:embeddedFont>
    <p:embeddedFont>
      <p:font typeface="Statis Sans Light" panose="020B0403050000020004" pitchFamily="34" charset="0"/>
      <p:regular r:id="rId31"/>
      <p:italic r:id="rId32"/>
    </p:embeddedFont>
  </p:embeddedFontLst>
  <p:custDataLst>
    <p:tags r:id="rId33"/>
  </p:custDataLst>
  <p:defaultTextStyle>
    <a:defPPr>
      <a:defRPr lang="de-DE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as Friedrich" initials="MF" lastIdx="1" clrIdx="0">
    <p:extLst>
      <p:ext uri="{19B8F6BF-5375-455C-9EA6-DF929625EA0E}">
        <p15:presenceInfo xmlns:p15="http://schemas.microsoft.com/office/powerpoint/2012/main" userId="8550697cc3795f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8F0"/>
    <a:srgbClr val="96AFD0"/>
    <a:srgbClr val="ECEFF6"/>
    <a:srgbClr val="910707"/>
    <a:srgbClr val="449ADC"/>
    <a:srgbClr val="90D2FC"/>
    <a:srgbClr val="FC8D62"/>
    <a:srgbClr val="E7EAEF"/>
    <a:srgbClr val="E1E1E1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4" autoAdjust="0"/>
    <p:restoredTop sz="63810" autoAdjust="0"/>
  </p:normalViewPr>
  <p:slideViewPr>
    <p:cSldViewPr snapToGrid="0" snapToObjects="1">
      <p:cViewPr varScale="1">
        <p:scale>
          <a:sx n="69" d="100"/>
          <a:sy n="69" d="100"/>
        </p:scale>
        <p:origin x="1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1" cy="496887"/>
          </a:xfrm>
          <a:prstGeom prst="rect">
            <a:avLst/>
          </a:prstGeom>
        </p:spPr>
        <p:txBody>
          <a:bodyPr vert="horz" lIns="91756" tIns="45878" rIns="91756" bIns="45878" rtlCol="0"/>
          <a:lstStyle>
            <a:lvl1pPr algn="l">
              <a:defRPr sz="1200"/>
            </a:lvl1pPr>
          </a:lstStyle>
          <a:p>
            <a:endParaRPr lang="de-DE" dirty="0">
              <a:latin typeface="Statis Sans" panose="020B05030500000200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7" y="1"/>
            <a:ext cx="2946401" cy="496887"/>
          </a:xfrm>
          <a:prstGeom prst="rect">
            <a:avLst/>
          </a:prstGeom>
        </p:spPr>
        <p:txBody>
          <a:bodyPr vert="horz" lIns="91756" tIns="45878" rIns="91756" bIns="45878" rtlCol="0"/>
          <a:lstStyle>
            <a:lvl1pPr algn="r">
              <a:defRPr sz="1200"/>
            </a:lvl1pPr>
          </a:lstStyle>
          <a:p>
            <a:fld id="{3CF4DE4A-EBEF-48E6-8F0E-519C84312126}" type="datetimeFigureOut">
              <a:rPr lang="en-GB" smtClean="0">
                <a:latin typeface="Statis Sans" panose="020B0503050000020004" pitchFamily="34" charset="0"/>
              </a:rPr>
              <a:t>03/04/2025</a:t>
            </a:fld>
            <a:endParaRPr lang="en-GB" dirty="0">
              <a:latin typeface="Statis Sans" panose="020B05030500000200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1" cy="496887"/>
          </a:xfrm>
          <a:prstGeom prst="rect">
            <a:avLst/>
          </a:prstGeom>
        </p:spPr>
        <p:txBody>
          <a:bodyPr vert="horz" lIns="91756" tIns="45878" rIns="91756" bIns="45878" rtlCol="0" anchor="b"/>
          <a:lstStyle>
            <a:lvl1pPr algn="l">
              <a:defRPr sz="1200"/>
            </a:lvl1pPr>
          </a:lstStyle>
          <a:p>
            <a:endParaRPr lang="de-DE" dirty="0">
              <a:latin typeface="Statis Sans" panose="020B05030500000200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7" y="9429751"/>
            <a:ext cx="2946401" cy="496887"/>
          </a:xfrm>
          <a:prstGeom prst="rect">
            <a:avLst/>
          </a:prstGeom>
        </p:spPr>
        <p:txBody>
          <a:bodyPr vert="horz" lIns="91756" tIns="45878" rIns="91756" bIns="45878" rtlCol="0" anchor="b"/>
          <a:lstStyle>
            <a:lvl1pPr algn="r">
              <a:defRPr sz="1200"/>
            </a:lvl1pPr>
          </a:lstStyle>
          <a:p>
            <a:fld id="{988AD56A-E425-4921-84C1-03420AB58DAC}" type="slidenum">
              <a:rPr lang="en-GB" smtClean="0">
                <a:latin typeface="Statis Sans" panose="020B0503050000020004" pitchFamily="34" charset="0"/>
              </a:rPr>
              <a:t>‹Nr.›</a:t>
            </a:fld>
            <a:endParaRPr lang="en-GB" dirty="0">
              <a:latin typeface="Statis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0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756" tIns="45878" rIns="91756" bIns="45878" rtlCol="0"/>
          <a:lstStyle>
            <a:lvl1pPr algn="l">
              <a:defRPr sz="1200">
                <a:latin typeface="Statis Sans" panose="020B05030500000200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756" tIns="45878" rIns="91756" bIns="45878" rtlCol="0"/>
          <a:lstStyle>
            <a:lvl1pPr algn="r">
              <a:defRPr sz="1200">
                <a:latin typeface="Statis Sans" panose="020B0503050000020004" pitchFamily="34" charset="0"/>
              </a:defRPr>
            </a:lvl1pPr>
          </a:lstStyle>
          <a:p>
            <a:fld id="{8D9BBD62-E87A-4D5C-B70B-7C95F8DCB9B3}" type="datetimeFigureOut">
              <a:rPr lang="en-GB" smtClean="0"/>
              <a:pPr/>
              <a:t>03/04/2025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6" tIns="45878" rIns="91756" bIns="45878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756" tIns="45878" rIns="91756" bIns="45878" rtlCol="0"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756" tIns="45878" rIns="91756" bIns="45878" rtlCol="0" anchor="b"/>
          <a:lstStyle>
            <a:lvl1pPr algn="l">
              <a:defRPr sz="1200">
                <a:latin typeface="Statis Sans" panose="020B05030500000200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756" tIns="45878" rIns="91756" bIns="45878" rtlCol="0" anchor="b"/>
          <a:lstStyle>
            <a:lvl1pPr algn="r">
              <a:defRPr sz="1200">
                <a:latin typeface="Statis Sans" panose="020B0503050000020004" pitchFamily="34" charset="0"/>
              </a:defRPr>
            </a:lvl1pPr>
          </a:lstStyle>
          <a:p>
            <a:fld id="{74870A76-7E73-40B4-AABF-FD9679C021E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444" rtl="0" eaLnBrk="1" latinLnBrk="0" hangingPunct="1">
      <a:defRPr sz="1600" kern="1200">
        <a:solidFill>
          <a:schemeClr val="tx1"/>
        </a:solidFill>
        <a:latin typeface="Statis Sans" panose="020B05030500000200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94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287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078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489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99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849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294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698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556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111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01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505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088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257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265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34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630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451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912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61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459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937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06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7BADC4C-A79F-4080-8740-0CE2F19384BC}"/>
              </a:ext>
            </a:extLst>
          </p:cNvPr>
          <p:cNvSpPr/>
          <p:nvPr userDrawn="1"/>
        </p:nvSpPr>
        <p:spPr>
          <a:xfrm>
            <a:off x="7119145" y="4941296"/>
            <a:ext cx="3864741" cy="1918291"/>
          </a:xfrm>
          <a:custGeom>
            <a:avLst/>
            <a:gdLst>
              <a:gd name="connsiteX0" fmla="*/ 3042479 w 3864741"/>
              <a:gd name="connsiteY0" fmla="*/ 0 h 1918291"/>
              <a:gd name="connsiteX1" fmla="*/ 3805609 w 3864741"/>
              <a:gd name="connsiteY1" fmla="*/ 0 h 1918291"/>
              <a:gd name="connsiteX2" fmla="*/ 3813730 w 3864741"/>
              <a:gd name="connsiteY2" fmla="*/ 888 h 1918291"/>
              <a:gd name="connsiteX3" fmla="*/ 3824262 w 3864741"/>
              <a:gd name="connsiteY3" fmla="*/ 254 h 1918291"/>
              <a:gd name="connsiteX4" fmla="*/ 3826673 w 3864741"/>
              <a:gd name="connsiteY4" fmla="*/ 0 h 1918291"/>
              <a:gd name="connsiteX5" fmla="*/ 3864741 w 3864741"/>
              <a:gd name="connsiteY5" fmla="*/ 38068 h 1918291"/>
              <a:gd name="connsiteX6" fmla="*/ 3864741 w 3864741"/>
              <a:gd name="connsiteY6" fmla="*/ 801198 h 1918291"/>
              <a:gd name="connsiteX7" fmla="*/ 3826673 w 3864741"/>
              <a:gd name="connsiteY7" fmla="*/ 839266 h 1918291"/>
              <a:gd name="connsiteX8" fmla="*/ 3788606 w 3864741"/>
              <a:gd name="connsiteY8" fmla="*/ 801198 h 1918291"/>
              <a:gd name="connsiteX9" fmla="*/ 3788606 w 3864741"/>
              <a:gd name="connsiteY9" fmla="*/ 119660 h 1918291"/>
              <a:gd name="connsiteX10" fmla="*/ 2552801 w 3864741"/>
              <a:gd name="connsiteY10" fmla="*/ 1250778 h 1918291"/>
              <a:gd name="connsiteX11" fmla="*/ 2551024 w 3864741"/>
              <a:gd name="connsiteY11" fmla="*/ 1252428 h 1918291"/>
              <a:gd name="connsiteX12" fmla="*/ 2550390 w 3864741"/>
              <a:gd name="connsiteY12" fmla="*/ 1252935 h 1918291"/>
              <a:gd name="connsiteX13" fmla="*/ 2549121 w 3864741"/>
              <a:gd name="connsiteY13" fmla="*/ 1253950 h 1918291"/>
              <a:gd name="connsiteX14" fmla="*/ 2539731 w 3864741"/>
              <a:gd name="connsiteY14" fmla="*/ 1259788 h 1918291"/>
              <a:gd name="connsiteX15" fmla="*/ 2537701 w 3864741"/>
              <a:gd name="connsiteY15" fmla="*/ 1260676 h 1918291"/>
              <a:gd name="connsiteX16" fmla="*/ 2532117 w 3864741"/>
              <a:gd name="connsiteY16" fmla="*/ 1262199 h 1918291"/>
              <a:gd name="connsiteX17" fmla="*/ 2530214 w 3864741"/>
              <a:gd name="connsiteY17" fmla="*/ 1262452 h 1918291"/>
              <a:gd name="connsiteX18" fmla="*/ 2524884 w 3864741"/>
              <a:gd name="connsiteY18" fmla="*/ 1263214 h 1918291"/>
              <a:gd name="connsiteX19" fmla="*/ 2510038 w 3864741"/>
              <a:gd name="connsiteY19" fmla="*/ 1259914 h 1918291"/>
              <a:gd name="connsiteX20" fmla="*/ 2509657 w 3864741"/>
              <a:gd name="connsiteY20" fmla="*/ 1259788 h 1918291"/>
              <a:gd name="connsiteX21" fmla="*/ 2507627 w 3864741"/>
              <a:gd name="connsiteY21" fmla="*/ 1259026 h 1918291"/>
              <a:gd name="connsiteX22" fmla="*/ 1380569 w 3864741"/>
              <a:gd name="connsiteY22" fmla="*/ 686615 h 1918291"/>
              <a:gd name="connsiteX23" fmla="*/ 109354 w 3864741"/>
              <a:gd name="connsiteY23" fmla="*/ 1918291 h 1918291"/>
              <a:gd name="connsiteX24" fmla="*/ 0 w 3864741"/>
              <a:gd name="connsiteY24" fmla="*/ 1918291 h 1918291"/>
              <a:gd name="connsiteX25" fmla="*/ 1339202 w 3864741"/>
              <a:gd name="connsiteY25" fmla="*/ 620757 h 1918291"/>
              <a:gd name="connsiteX26" fmla="*/ 1373717 w 3864741"/>
              <a:gd name="connsiteY26" fmla="*/ 601597 h 1918291"/>
              <a:gd name="connsiteX27" fmla="*/ 1398461 w 3864741"/>
              <a:gd name="connsiteY27" fmla="*/ 610225 h 1918291"/>
              <a:gd name="connsiteX28" fmla="*/ 2518413 w 3864741"/>
              <a:gd name="connsiteY28" fmla="*/ 1178957 h 1918291"/>
              <a:gd name="connsiteX29" fmla="*/ 3723383 w 3864741"/>
              <a:gd name="connsiteY29" fmla="*/ 76135 h 1918291"/>
              <a:gd name="connsiteX30" fmla="*/ 3042479 w 3864741"/>
              <a:gd name="connsiteY30" fmla="*/ 76135 h 1918291"/>
              <a:gd name="connsiteX31" fmla="*/ 3004411 w 3864741"/>
              <a:gd name="connsiteY31" fmla="*/ 38068 h 1918291"/>
              <a:gd name="connsiteX32" fmla="*/ 3042479 w 3864741"/>
              <a:gd name="connsiteY32" fmla="*/ 0 h 19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64741" h="1918291">
                <a:moveTo>
                  <a:pt x="3042479" y="0"/>
                </a:moveTo>
                <a:lnTo>
                  <a:pt x="3805609" y="0"/>
                </a:lnTo>
                <a:cubicBezTo>
                  <a:pt x="3808401" y="0"/>
                  <a:pt x="3811066" y="381"/>
                  <a:pt x="3813730" y="888"/>
                </a:cubicBezTo>
                <a:cubicBezTo>
                  <a:pt x="3817156" y="254"/>
                  <a:pt x="3820709" y="0"/>
                  <a:pt x="3824262" y="254"/>
                </a:cubicBezTo>
                <a:cubicBezTo>
                  <a:pt x="3825151" y="127"/>
                  <a:pt x="3825912" y="0"/>
                  <a:pt x="3826673" y="0"/>
                </a:cubicBezTo>
                <a:cubicBezTo>
                  <a:pt x="3847738" y="0"/>
                  <a:pt x="3864741" y="17004"/>
                  <a:pt x="3864741" y="38068"/>
                </a:cubicBezTo>
                <a:lnTo>
                  <a:pt x="3864741" y="801198"/>
                </a:lnTo>
                <a:cubicBezTo>
                  <a:pt x="3864741" y="822263"/>
                  <a:pt x="3847738" y="839266"/>
                  <a:pt x="3826673" y="839266"/>
                </a:cubicBezTo>
                <a:cubicBezTo>
                  <a:pt x="3805609" y="839266"/>
                  <a:pt x="3788606" y="822263"/>
                  <a:pt x="3788606" y="801198"/>
                </a:cubicBezTo>
                <a:lnTo>
                  <a:pt x="3788606" y="119660"/>
                </a:lnTo>
                <a:lnTo>
                  <a:pt x="2552801" y="1250778"/>
                </a:lnTo>
                <a:cubicBezTo>
                  <a:pt x="2552293" y="1251413"/>
                  <a:pt x="2551659" y="1251793"/>
                  <a:pt x="2551024" y="1252428"/>
                </a:cubicBezTo>
                <a:lnTo>
                  <a:pt x="2550390" y="1252935"/>
                </a:lnTo>
                <a:cubicBezTo>
                  <a:pt x="2550009" y="1253316"/>
                  <a:pt x="2549502" y="1253570"/>
                  <a:pt x="2549121" y="1253950"/>
                </a:cubicBezTo>
                <a:cubicBezTo>
                  <a:pt x="2546329" y="1256361"/>
                  <a:pt x="2543157" y="1258265"/>
                  <a:pt x="2539731" y="1259788"/>
                </a:cubicBezTo>
                <a:cubicBezTo>
                  <a:pt x="2538969" y="1260041"/>
                  <a:pt x="2538335" y="1260422"/>
                  <a:pt x="2537701" y="1260676"/>
                </a:cubicBezTo>
                <a:cubicBezTo>
                  <a:pt x="2535924" y="1261310"/>
                  <a:pt x="2534021" y="1261818"/>
                  <a:pt x="2532117" y="1262199"/>
                </a:cubicBezTo>
                <a:cubicBezTo>
                  <a:pt x="2531483" y="1262325"/>
                  <a:pt x="2530848" y="1262325"/>
                  <a:pt x="2530214" y="1262452"/>
                </a:cubicBezTo>
                <a:cubicBezTo>
                  <a:pt x="2528437" y="1262706"/>
                  <a:pt x="2526661" y="1263214"/>
                  <a:pt x="2524884" y="1263214"/>
                </a:cubicBezTo>
                <a:cubicBezTo>
                  <a:pt x="2519809" y="1263214"/>
                  <a:pt x="2514860" y="1261945"/>
                  <a:pt x="2510038" y="1259914"/>
                </a:cubicBezTo>
                <a:cubicBezTo>
                  <a:pt x="2509911" y="1259914"/>
                  <a:pt x="2509784" y="1259788"/>
                  <a:pt x="2509657" y="1259788"/>
                </a:cubicBezTo>
                <a:cubicBezTo>
                  <a:pt x="2509023" y="1259534"/>
                  <a:pt x="2508262" y="1259407"/>
                  <a:pt x="2507627" y="1259026"/>
                </a:cubicBezTo>
                <a:lnTo>
                  <a:pt x="1380569" y="686615"/>
                </a:lnTo>
                <a:lnTo>
                  <a:pt x="109354" y="1918291"/>
                </a:lnTo>
                <a:lnTo>
                  <a:pt x="0" y="1918291"/>
                </a:lnTo>
                <a:lnTo>
                  <a:pt x="1339202" y="620757"/>
                </a:lnTo>
                <a:cubicBezTo>
                  <a:pt x="1346435" y="608068"/>
                  <a:pt x="1359885" y="601089"/>
                  <a:pt x="1373717" y="601597"/>
                </a:cubicBezTo>
                <a:cubicBezTo>
                  <a:pt x="1382472" y="601470"/>
                  <a:pt x="1391228" y="604388"/>
                  <a:pt x="1398461" y="610225"/>
                </a:cubicBezTo>
                <a:lnTo>
                  <a:pt x="2518413" y="1178957"/>
                </a:lnTo>
                <a:lnTo>
                  <a:pt x="3723383" y="76135"/>
                </a:lnTo>
                <a:lnTo>
                  <a:pt x="3042479" y="76135"/>
                </a:lnTo>
                <a:cubicBezTo>
                  <a:pt x="3021414" y="76135"/>
                  <a:pt x="3004411" y="59132"/>
                  <a:pt x="3004411" y="38068"/>
                </a:cubicBezTo>
                <a:cubicBezTo>
                  <a:pt x="3004411" y="17004"/>
                  <a:pt x="3021414" y="0"/>
                  <a:pt x="3042479" y="0"/>
                </a:cubicBezTo>
                <a:close/>
              </a:path>
            </a:pathLst>
          </a:custGeom>
          <a:solidFill>
            <a:srgbClr val="C3C3C3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6" name="Grafik 1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5AC7C61-FD91-43C8-B979-2200F96EBF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748" y="290561"/>
            <a:ext cx="1757615" cy="4690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810389" y="813183"/>
            <a:ext cx="9975211" cy="2423468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0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810389" y="3473549"/>
            <a:ext cx="9979973" cy="175300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="0">
                <a:solidFill>
                  <a:schemeClr val="accent4"/>
                </a:solidFill>
                <a:latin typeface="+mn-lt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57645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3E3EBBA-D243-4CDB-8947-693C2E83590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5678" y="1988360"/>
            <a:ext cx="5289923" cy="38171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BC0B060-00A8-41E3-88B5-EF6DFFAED62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0453" y="1988360"/>
            <a:ext cx="5289924" cy="38171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Contents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4EB37E-F834-4CAD-9441-9A4AFF17A63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D45B3F4-00E6-45A8-B9C8-3CD5A4EF231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7CC2905-E077-4A9E-92BB-9749C013B59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67EE67-C119-47EC-8AF4-3B03C57BD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12834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Tex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62D68EDA-619E-4539-A383-F869491E40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09776" y="1988360"/>
            <a:ext cx="3775825" cy="38171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BC0B060-00A8-41E3-88B5-EF6DFFAED62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0452" y="1988360"/>
            <a:ext cx="6804772" cy="38171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Contents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BFAE45-42CD-44F4-8C78-38F334EA5E6C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40C119-AAF7-4ADB-AD18-FA2B6F5889E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C66147-FE14-499F-9991-ACA939ECD39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03463F-62AB-43DC-B4E1-EE42AC0A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82435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Inhal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19F1EA6A-AAA0-4CB2-8B2E-395C5F29136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9201" y="1988360"/>
            <a:ext cx="3775825" cy="38171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BC0B060-00A8-41E3-88B5-EF6DFFAED62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81576" y="1988360"/>
            <a:ext cx="6804024" cy="38171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Contents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FD51E3-B4EA-47ED-A0BA-D939DF192610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AF7E846-CAE7-4330-AB5F-CF0977AED1F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C92483A-BD93-4B58-B10B-A9F15B6ADA0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5A15C9-E0DE-4199-A42D-479D3A683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89822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A6785E-C316-4AF8-8008-FDB1413E746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08D606E-AD1D-4C90-A021-5BD013751D8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AD15A47-E9D7-4B08-B8B8-2423630FD0B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76722E-AD1A-4650-A3F1-353038E56D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603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2B5176-54E6-415C-8807-CE6D7F2007EA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FF95E4E-002D-48BA-BA4C-CB3E50DB0E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B21A35-5B3A-4FF1-8928-216EFFA9EB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5305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7BADC4C-A79F-4080-8740-0CE2F19384BC}"/>
              </a:ext>
            </a:extLst>
          </p:cNvPr>
          <p:cNvSpPr/>
          <p:nvPr userDrawn="1"/>
        </p:nvSpPr>
        <p:spPr>
          <a:xfrm>
            <a:off x="7119145" y="4941296"/>
            <a:ext cx="3864741" cy="1918291"/>
          </a:xfrm>
          <a:custGeom>
            <a:avLst/>
            <a:gdLst>
              <a:gd name="connsiteX0" fmla="*/ 3042479 w 3864741"/>
              <a:gd name="connsiteY0" fmla="*/ 0 h 1918291"/>
              <a:gd name="connsiteX1" fmla="*/ 3805609 w 3864741"/>
              <a:gd name="connsiteY1" fmla="*/ 0 h 1918291"/>
              <a:gd name="connsiteX2" fmla="*/ 3813730 w 3864741"/>
              <a:gd name="connsiteY2" fmla="*/ 888 h 1918291"/>
              <a:gd name="connsiteX3" fmla="*/ 3824262 w 3864741"/>
              <a:gd name="connsiteY3" fmla="*/ 254 h 1918291"/>
              <a:gd name="connsiteX4" fmla="*/ 3826673 w 3864741"/>
              <a:gd name="connsiteY4" fmla="*/ 0 h 1918291"/>
              <a:gd name="connsiteX5" fmla="*/ 3864741 w 3864741"/>
              <a:gd name="connsiteY5" fmla="*/ 38068 h 1918291"/>
              <a:gd name="connsiteX6" fmla="*/ 3864741 w 3864741"/>
              <a:gd name="connsiteY6" fmla="*/ 801198 h 1918291"/>
              <a:gd name="connsiteX7" fmla="*/ 3826673 w 3864741"/>
              <a:gd name="connsiteY7" fmla="*/ 839266 h 1918291"/>
              <a:gd name="connsiteX8" fmla="*/ 3788606 w 3864741"/>
              <a:gd name="connsiteY8" fmla="*/ 801198 h 1918291"/>
              <a:gd name="connsiteX9" fmla="*/ 3788606 w 3864741"/>
              <a:gd name="connsiteY9" fmla="*/ 119660 h 1918291"/>
              <a:gd name="connsiteX10" fmla="*/ 2552801 w 3864741"/>
              <a:gd name="connsiteY10" fmla="*/ 1250778 h 1918291"/>
              <a:gd name="connsiteX11" fmla="*/ 2551024 w 3864741"/>
              <a:gd name="connsiteY11" fmla="*/ 1252428 h 1918291"/>
              <a:gd name="connsiteX12" fmla="*/ 2550390 w 3864741"/>
              <a:gd name="connsiteY12" fmla="*/ 1252935 h 1918291"/>
              <a:gd name="connsiteX13" fmla="*/ 2549121 w 3864741"/>
              <a:gd name="connsiteY13" fmla="*/ 1253950 h 1918291"/>
              <a:gd name="connsiteX14" fmla="*/ 2539731 w 3864741"/>
              <a:gd name="connsiteY14" fmla="*/ 1259788 h 1918291"/>
              <a:gd name="connsiteX15" fmla="*/ 2537701 w 3864741"/>
              <a:gd name="connsiteY15" fmla="*/ 1260676 h 1918291"/>
              <a:gd name="connsiteX16" fmla="*/ 2532117 w 3864741"/>
              <a:gd name="connsiteY16" fmla="*/ 1262199 h 1918291"/>
              <a:gd name="connsiteX17" fmla="*/ 2530214 w 3864741"/>
              <a:gd name="connsiteY17" fmla="*/ 1262452 h 1918291"/>
              <a:gd name="connsiteX18" fmla="*/ 2524884 w 3864741"/>
              <a:gd name="connsiteY18" fmla="*/ 1263214 h 1918291"/>
              <a:gd name="connsiteX19" fmla="*/ 2510038 w 3864741"/>
              <a:gd name="connsiteY19" fmla="*/ 1259914 h 1918291"/>
              <a:gd name="connsiteX20" fmla="*/ 2509657 w 3864741"/>
              <a:gd name="connsiteY20" fmla="*/ 1259788 h 1918291"/>
              <a:gd name="connsiteX21" fmla="*/ 2507627 w 3864741"/>
              <a:gd name="connsiteY21" fmla="*/ 1259026 h 1918291"/>
              <a:gd name="connsiteX22" fmla="*/ 1380569 w 3864741"/>
              <a:gd name="connsiteY22" fmla="*/ 686615 h 1918291"/>
              <a:gd name="connsiteX23" fmla="*/ 109354 w 3864741"/>
              <a:gd name="connsiteY23" fmla="*/ 1918291 h 1918291"/>
              <a:gd name="connsiteX24" fmla="*/ 0 w 3864741"/>
              <a:gd name="connsiteY24" fmla="*/ 1918291 h 1918291"/>
              <a:gd name="connsiteX25" fmla="*/ 1339202 w 3864741"/>
              <a:gd name="connsiteY25" fmla="*/ 620757 h 1918291"/>
              <a:gd name="connsiteX26" fmla="*/ 1373717 w 3864741"/>
              <a:gd name="connsiteY26" fmla="*/ 601597 h 1918291"/>
              <a:gd name="connsiteX27" fmla="*/ 1398461 w 3864741"/>
              <a:gd name="connsiteY27" fmla="*/ 610225 h 1918291"/>
              <a:gd name="connsiteX28" fmla="*/ 2518413 w 3864741"/>
              <a:gd name="connsiteY28" fmla="*/ 1178957 h 1918291"/>
              <a:gd name="connsiteX29" fmla="*/ 3723383 w 3864741"/>
              <a:gd name="connsiteY29" fmla="*/ 76135 h 1918291"/>
              <a:gd name="connsiteX30" fmla="*/ 3042479 w 3864741"/>
              <a:gd name="connsiteY30" fmla="*/ 76135 h 1918291"/>
              <a:gd name="connsiteX31" fmla="*/ 3004411 w 3864741"/>
              <a:gd name="connsiteY31" fmla="*/ 38068 h 1918291"/>
              <a:gd name="connsiteX32" fmla="*/ 3042479 w 3864741"/>
              <a:gd name="connsiteY32" fmla="*/ 0 h 19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64741" h="1918291">
                <a:moveTo>
                  <a:pt x="3042479" y="0"/>
                </a:moveTo>
                <a:lnTo>
                  <a:pt x="3805609" y="0"/>
                </a:lnTo>
                <a:cubicBezTo>
                  <a:pt x="3808401" y="0"/>
                  <a:pt x="3811066" y="381"/>
                  <a:pt x="3813730" y="888"/>
                </a:cubicBezTo>
                <a:cubicBezTo>
                  <a:pt x="3817156" y="254"/>
                  <a:pt x="3820709" y="0"/>
                  <a:pt x="3824262" y="254"/>
                </a:cubicBezTo>
                <a:cubicBezTo>
                  <a:pt x="3825151" y="127"/>
                  <a:pt x="3825912" y="0"/>
                  <a:pt x="3826673" y="0"/>
                </a:cubicBezTo>
                <a:cubicBezTo>
                  <a:pt x="3847738" y="0"/>
                  <a:pt x="3864741" y="17004"/>
                  <a:pt x="3864741" y="38068"/>
                </a:cubicBezTo>
                <a:lnTo>
                  <a:pt x="3864741" y="801198"/>
                </a:lnTo>
                <a:cubicBezTo>
                  <a:pt x="3864741" y="822263"/>
                  <a:pt x="3847738" y="839266"/>
                  <a:pt x="3826673" y="839266"/>
                </a:cubicBezTo>
                <a:cubicBezTo>
                  <a:pt x="3805609" y="839266"/>
                  <a:pt x="3788606" y="822263"/>
                  <a:pt x="3788606" y="801198"/>
                </a:cubicBezTo>
                <a:lnTo>
                  <a:pt x="3788606" y="119660"/>
                </a:lnTo>
                <a:lnTo>
                  <a:pt x="2552801" y="1250778"/>
                </a:lnTo>
                <a:cubicBezTo>
                  <a:pt x="2552293" y="1251413"/>
                  <a:pt x="2551659" y="1251793"/>
                  <a:pt x="2551024" y="1252428"/>
                </a:cubicBezTo>
                <a:lnTo>
                  <a:pt x="2550390" y="1252935"/>
                </a:lnTo>
                <a:cubicBezTo>
                  <a:pt x="2550009" y="1253316"/>
                  <a:pt x="2549502" y="1253570"/>
                  <a:pt x="2549121" y="1253950"/>
                </a:cubicBezTo>
                <a:cubicBezTo>
                  <a:pt x="2546329" y="1256361"/>
                  <a:pt x="2543157" y="1258265"/>
                  <a:pt x="2539731" y="1259788"/>
                </a:cubicBezTo>
                <a:cubicBezTo>
                  <a:pt x="2538969" y="1260041"/>
                  <a:pt x="2538335" y="1260422"/>
                  <a:pt x="2537701" y="1260676"/>
                </a:cubicBezTo>
                <a:cubicBezTo>
                  <a:pt x="2535924" y="1261310"/>
                  <a:pt x="2534021" y="1261818"/>
                  <a:pt x="2532117" y="1262199"/>
                </a:cubicBezTo>
                <a:cubicBezTo>
                  <a:pt x="2531483" y="1262325"/>
                  <a:pt x="2530848" y="1262325"/>
                  <a:pt x="2530214" y="1262452"/>
                </a:cubicBezTo>
                <a:cubicBezTo>
                  <a:pt x="2528437" y="1262706"/>
                  <a:pt x="2526661" y="1263214"/>
                  <a:pt x="2524884" y="1263214"/>
                </a:cubicBezTo>
                <a:cubicBezTo>
                  <a:pt x="2519809" y="1263214"/>
                  <a:pt x="2514860" y="1261945"/>
                  <a:pt x="2510038" y="1259914"/>
                </a:cubicBezTo>
                <a:cubicBezTo>
                  <a:pt x="2509911" y="1259914"/>
                  <a:pt x="2509784" y="1259788"/>
                  <a:pt x="2509657" y="1259788"/>
                </a:cubicBezTo>
                <a:cubicBezTo>
                  <a:pt x="2509023" y="1259534"/>
                  <a:pt x="2508262" y="1259407"/>
                  <a:pt x="2507627" y="1259026"/>
                </a:cubicBezTo>
                <a:lnTo>
                  <a:pt x="1380569" y="686615"/>
                </a:lnTo>
                <a:lnTo>
                  <a:pt x="109354" y="1918291"/>
                </a:lnTo>
                <a:lnTo>
                  <a:pt x="0" y="1918291"/>
                </a:lnTo>
                <a:lnTo>
                  <a:pt x="1339202" y="620757"/>
                </a:lnTo>
                <a:cubicBezTo>
                  <a:pt x="1346435" y="608068"/>
                  <a:pt x="1359885" y="601089"/>
                  <a:pt x="1373717" y="601597"/>
                </a:cubicBezTo>
                <a:cubicBezTo>
                  <a:pt x="1382472" y="601470"/>
                  <a:pt x="1391228" y="604388"/>
                  <a:pt x="1398461" y="610225"/>
                </a:cubicBezTo>
                <a:lnTo>
                  <a:pt x="2518413" y="1178957"/>
                </a:lnTo>
                <a:lnTo>
                  <a:pt x="3723383" y="76135"/>
                </a:lnTo>
                <a:lnTo>
                  <a:pt x="3042479" y="76135"/>
                </a:lnTo>
                <a:cubicBezTo>
                  <a:pt x="3021414" y="76135"/>
                  <a:pt x="3004411" y="59132"/>
                  <a:pt x="3004411" y="38068"/>
                </a:cubicBezTo>
                <a:cubicBezTo>
                  <a:pt x="3004411" y="17004"/>
                  <a:pt x="3021414" y="0"/>
                  <a:pt x="3042479" y="0"/>
                </a:cubicBezTo>
                <a:close/>
              </a:path>
            </a:pathLst>
          </a:custGeom>
          <a:solidFill>
            <a:srgbClr val="C3C3C3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6" name="Grafik 1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5AC7C61-FD91-43C8-B979-2200F96EBF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748" y="290561"/>
            <a:ext cx="1757615" cy="46905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05AE674-85F5-42FB-B4AF-6221EAD1D9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810389" y="861373"/>
            <a:ext cx="9975211" cy="1617401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0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5A6B5378-86D3-496A-B164-7393A8185E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7027" y="2729990"/>
            <a:ext cx="3864741" cy="11608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defRPr sz="2300">
                <a:latin typeface="+mn-lt"/>
              </a:defRPr>
            </a:lvl1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C26FD313-9B7C-4EF6-9408-353179C4F9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2419" y="2729991"/>
            <a:ext cx="3864741" cy="26582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defRPr sz="2300">
                <a:latin typeface="+mn-lt"/>
              </a:defRPr>
            </a:lvl1pPr>
          </a:lstStyle>
          <a:p>
            <a:pPr marL="0" marR="0" lvl="0" indent="0" algn="l" defTabSz="1219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/>
              <a:defRPr/>
            </a:pPr>
            <a:r>
              <a:rPr lang="en-GB"/>
              <a:t>Content (text)</a:t>
            </a:r>
            <a:endParaRPr lang="en-GB" dirty="0"/>
          </a:p>
        </p:txBody>
      </p:sp>
      <p:sp>
        <p:nvSpPr>
          <p:cNvPr id="10" name="Textplatzhalter 19">
            <a:extLst>
              <a:ext uri="{FF2B5EF4-FFF2-40B4-BE49-F238E27FC236}">
                <a16:creationId xmlns:a16="http://schemas.microsoft.com/office/drawing/2014/main" id="{D259C415-7CB8-4480-BE46-B9B5A4AB0C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97027" y="4191512"/>
            <a:ext cx="3864741" cy="11966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+mj-lt"/>
              <a:buNone/>
              <a:defRPr sz="23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1219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+mj-lt"/>
              <a:buNone/>
              <a:tabLst/>
              <a:defRPr/>
            </a:pPr>
            <a:r>
              <a:rPr lang="en-GB"/>
              <a:t>Content (text)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7872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7BADC4C-A79F-4080-8740-0CE2F19384BC}"/>
              </a:ext>
            </a:extLst>
          </p:cNvPr>
          <p:cNvSpPr/>
          <p:nvPr userDrawn="1"/>
        </p:nvSpPr>
        <p:spPr>
          <a:xfrm>
            <a:off x="7119145" y="4941296"/>
            <a:ext cx="3864741" cy="1918291"/>
          </a:xfrm>
          <a:custGeom>
            <a:avLst/>
            <a:gdLst>
              <a:gd name="connsiteX0" fmla="*/ 3042479 w 3864741"/>
              <a:gd name="connsiteY0" fmla="*/ 0 h 1918291"/>
              <a:gd name="connsiteX1" fmla="*/ 3805609 w 3864741"/>
              <a:gd name="connsiteY1" fmla="*/ 0 h 1918291"/>
              <a:gd name="connsiteX2" fmla="*/ 3813730 w 3864741"/>
              <a:gd name="connsiteY2" fmla="*/ 888 h 1918291"/>
              <a:gd name="connsiteX3" fmla="*/ 3824262 w 3864741"/>
              <a:gd name="connsiteY3" fmla="*/ 254 h 1918291"/>
              <a:gd name="connsiteX4" fmla="*/ 3826673 w 3864741"/>
              <a:gd name="connsiteY4" fmla="*/ 0 h 1918291"/>
              <a:gd name="connsiteX5" fmla="*/ 3864741 w 3864741"/>
              <a:gd name="connsiteY5" fmla="*/ 38068 h 1918291"/>
              <a:gd name="connsiteX6" fmla="*/ 3864741 w 3864741"/>
              <a:gd name="connsiteY6" fmla="*/ 801198 h 1918291"/>
              <a:gd name="connsiteX7" fmla="*/ 3826673 w 3864741"/>
              <a:gd name="connsiteY7" fmla="*/ 839266 h 1918291"/>
              <a:gd name="connsiteX8" fmla="*/ 3788606 w 3864741"/>
              <a:gd name="connsiteY8" fmla="*/ 801198 h 1918291"/>
              <a:gd name="connsiteX9" fmla="*/ 3788606 w 3864741"/>
              <a:gd name="connsiteY9" fmla="*/ 119660 h 1918291"/>
              <a:gd name="connsiteX10" fmla="*/ 2552801 w 3864741"/>
              <a:gd name="connsiteY10" fmla="*/ 1250778 h 1918291"/>
              <a:gd name="connsiteX11" fmla="*/ 2551024 w 3864741"/>
              <a:gd name="connsiteY11" fmla="*/ 1252428 h 1918291"/>
              <a:gd name="connsiteX12" fmla="*/ 2550390 w 3864741"/>
              <a:gd name="connsiteY12" fmla="*/ 1252935 h 1918291"/>
              <a:gd name="connsiteX13" fmla="*/ 2549121 w 3864741"/>
              <a:gd name="connsiteY13" fmla="*/ 1253950 h 1918291"/>
              <a:gd name="connsiteX14" fmla="*/ 2539731 w 3864741"/>
              <a:gd name="connsiteY14" fmla="*/ 1259788 h 1918291"/>
              <a:gd name="connsiteX15" fmla="*/ 2537701 w 3864741"/>
              <a:gd name="connsiteY15" fmla="*/ 1260676 h 1918291"/>
              <a:gd name="connsiteX16" fmla="*/ 2532117 w 3864741"/>
              <a:gd name="connsiteY16" fmla="*/ 1262199 h 1918291"/>
              <a:gd name="connsiteX17" fmla="*/ 2530214 w 3864741"/>
              <a:gd name="connsiteY17" fmla="*/ 1262452 h 1918291"/>
              <a:gd name="connsiteX18" fmla="*/ 2524884 w 3864741"/>
              <a:gd name="connsiteY18" fmla="*/ 1263214 h 1918291"/>
              <a:gd name="connsiteX19" fmla="*/ 2510038 w 3864741"/>
              <a:gd name="connsiteY19" fmla="*/ 1259914 h 1918291"/>
              <a:gd name="connsiteX20" fmla="*/ 2509657 w 3864741"/>
              <a:gd name="connsiteY20" fmla="*/ 1259788 h 1918291"/>
              <a:gd name="connsiteX21" fmla="*/ 2507627 w 3864741"/>
              <a:gd name="connsiteY21" fmla="*/ 1259026 h 1918291"/>
              <a:gd name="connsiteX22" fmla="*/ 1380569 w 3864741"/>
              <a:gd name="connsiteY22" fmla="*/ 686615 h 1918291"/>
              <a:gd name="connsiteX23" fmla="*/ 109354 w 3864741"/>
              <a:gd name="connsiteY23" fmla="*/ 1918291 h 1918291"/>
              <a:gd name="connsiteX24" fmla="*/ 0 w 3864741"/>
              <a:gd name="connsiteY24" fmla="*/ 1918291 h 1918291"/>
              <a:gd name="connsiteX25" fmla="*/ 1339202 w 3864741"/>
              <a:gd name="connsiteY25" fmla="*/ 620757 h 1918291"/>
              <a:gd name="connsiteX26" fmla="*/ 1373717 w 3864741"/>
              <a:gd name="connsiteY26" fmla="*/ 601597 h 1918291"/>
              <a:gd name="connsiteX27" fmla="*/ 1398461 w 3864741"/>
              <a:gd name="connsiteY27" fmla="*/ 610225 h 1918291"/>
              <a:gd name="connsiteX28" fmla="*/ 2518413 w 3864741"/>
              <a:gd name="connsiteY28" fmla="*/ 1178957 h 1918291"/>
              <a:gd name="connsiteX29" fmla="*/ 3723383 w 3864741"/>
              <a:gd name="connsiteY29" fmla="*/ 76135 h 1918291"/>
              <a:gd name="connsiteX30" fmla="*/ 3042479 w 3864741"/>
              <a:gd name="connsiteY30" fmla="*/ 76135 h 1918291"/>
              <a:gd name="connsiteX31" fmla="*/ 3004411 w 3864741"/>
              <a:gd name="connsiteY31" fmla="*/ 38068 h 1918291"/>
              <a:gd name="connsiteX32" fmla="*/ 3042479 w 3864741"/>
              <a:gd name="connsiteY32" fmla="*/ 0 h 19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64741" h="1918291">
                <a:moveTo>
                  <a:pt x="3042479" y="0"/>
                </a:moveTo>
                <a:lnTo>
                  <a:pt x="3805609" y="0"/>
                </a:lnTo>
                <a:cubicBezTo>
                  <a:pt x="3808401" y="0"/>
                  <a:pt x="3811066" y="381"/>
                  <a:pt x="3813730" y="888"/>
                </a:cubicBezTo>
                <a:cubicBezTo>
                  <a:pt x="3817156" y="254"/>
                  <a:pt x="3820709" y="0"/>
                  <a:pt x="3824262" y="254"/>
                </a:cubicBezTo>
                <a:cubicBezTo>
                  <a:pt x="3825151" y="127"/>
                  <a:pt x="3825912" y="0"/>
                  <a:pt x="3826673" y="0"/>
                </a:cubicBezTo>
                <a:cubicBezTo>
                  <a:pt x="3847738" y="0"/>
                  <a:pt x="3864741" y="17004"/>
                  <a:pt x="3864741" y="38068"/>
                </a:cubicBezTo>
                <a:lnTo>
                  <a:pt x="3864741" y="801198"/>
                </a:lnTo>
                <a:cubicBezTo>
                  <a:pt x="3864741" y="822263"/>
                  <a:pt x="3847738" y="839266"/>
                  <a:pt x="3826673" y="839266"/>
                </a:cubicBezTo>
                <a:cubicBezTo>
                  <a:pt x="3805609" y="839266"/>
                  <a:pt x="3788606" y="822263"/>
                  <a:pt x="3788606" y="801198"/>
                </a:cubicBezTo>
                <a:lnTo>
                  <a:pt x="3788606" y="119660"/>
                </a:lnTo>
                <a:lnTo>
                  <a:pt x="2552801" y="1250778"/>
                </a:lnTo>
                <a:cubicBezTo>
                  <a:pt x="2552293" y="1251413"/>
                  <a:pt x="2551659" y="1251793"/>
                  <a:pt x="2551024" y="1252428"/>
                </a:cubicBezTo>
                <a:lnTo>
                  <a:pt x="2550390" y="1252935"/>
                </a:lnTo>
                <a:cubicBezTo>
                  <a:pt x="2550009" y="1253316"/>
                  <a:pt x="2549502" y="1253570"/>
                  <a:pt x="2549121" y="1253950"/>
                </a:cubicBezTo>
                <a:cubicBezTo>
                  <a:pt x="2546329" y="1256361"/>
                  <a:pt x="2543157" y="1258265"/>
                  <a:pt x="2539731" y="1259788"/>
                </a:cubicBezTo>
                <a:cubicBezTo>
                  <a:pt x="2538969" y="1260041"/>
                  <a:pt x="2538335" y="1260422"/>
                  <a:pt x="2537701" y="1260676"/>
                </a:cubicBezTo>
                <a:cubicBezTo>
                  <a:pt x="2535924" y="1261310"/>
                  <a:pt x="2534021" y="1261818"/>
                  <a:pt x="2532117" y="1262199"/>
                </a:cubicBezTo>
                <a:cubicBezTo>
                  <a:pt x="2531483" y="1262325"/>
                  <a:pt x="2530848" y="1262325"/>
                  <a:pt x="2530214" y="1262452"/>
                </a:cubicBezTo>
                <a:cubicBezTo>
                  <a:pt x="2528437" y="1262706"/>
                  <a:pt x="2526661" y="1263214"/>
                  <a:pt x="2524884" y="1263214"/>
                </a:cubicBezTo>
                <a:cubicBezTo>
                  <a:pt x="2519809" y="1263214"/>
                  <a:pt x="2514860" y="1261945"/>
                  <a:pt x="2510038" y="1259914"/>
                </a:cubicBezTo>
                <a:cubicBezTo>
                  <a:pt x="2509911" y="1259914"/>
                  <a:pt x="2509784" y="1259788"/>
                  <a:pt x="2509657" y="1259788"/>
                </a:cubicBezTo>
                <a:cubicBezTo>
                  <a:pt x="2509023" y="1259534"/>
                  <a:pt x="2508262" y="1259407"/>
                  <a:pt x="2507627" y="1259026"/>
                </a:cubicBezTo>
                <a:lnTo>
                  <a:pt x="1380569" y="686615"/>
                </a:lnTo>
                <a:lnTo>
                  <a:pt x="109354" y="1918291"/>
                </a:lnTo>
                <a:lnTo>
                  <a:pt x="0" y="1918291"/>
                </a:lnTo>
                <a:lnTo>
                  <a:pt x="1339202" y="620757"/>
                </a:lnTo>
                <a:cubicBezTo>
                  <a:pt x="1346435" y="608068"/>
                  <a:pt x="1359885" y="601089"/>
                  <a:pt x="1373717" y="601597"/>
                </a:cubicBezTo>
                <a:cubicBezTo>
                  <a:pt x="1382472" y="601470"/>
                  <a:pt x="1391228" y="604388"/>
                  <a:pt x="1398461" y="610225"/>
                </a:cubicBezTo>
                <a:lnTo>
                  <a:pt x="2518413" y="1178957"/>
                </a:lnTo>
                <a:lnTo>
                  <a:pt x="3723383" y="76135"/>
                </a:lnTo>
                <a:lnTo>
                  <a:pt x="3042479" y="76135"/>
                </a:lnTo>
                <a:cubicBezTo>
                  <a:pt x="3021414" y="76135"/>
                  <a:pt x="3004411" y="59132"/>
                  <a:pt x="3004411" y="38068"/>
                </a:cubicBezTo>
                <a:cubicBezTo>
                  <a:pt x="3004411" y="17004"/>
                  <a:pt x="3021414" y="0"/>
                  <a:pt x="3042479" y="0"/>
                </a:cubicBezTo>
                <a:close/>
              </a:path>
            </a:pathLst>
          </a:custGeom>
          <a:solidFill>
            <a:srgbClr val="C3C3C3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6" name="Grafik 1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5AC7C61-FD91-43C8-B979-2200F96EBF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748" y="290561"/>
            <a:ext cx="1757615" cy="46905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05AE674-85F5-42FB-B4AF-6221EAD1D9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810389" y="861373"/>
            <a:ext cx="9975211" cy="1617401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0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097411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Piktogram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803406-CB79-4DD3-B20D-1FBA375E1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810389" y="2932092"/>
            <a:ext cx="2607012" cy="2607012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GB" dirty="0" err="1"/>
              <a:t>Pictogramm</a:t>
            </a:r>
            <a:endParaRPr lang="en-GB" dirty="0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7BADC4C-A79F-4080-8740-0CE2F19384BC}"/>
              </a:ext>
            </a:extLst>
          </p:cNvPr>
          <p:cNvSpPr/>
          <p:nvPr userDrawn="1"/>
        </p:nvSpPr>
        <p:spPr>
          <a:xfrm>
            <a:off x="7119145" y="4941296"/>
            <a:ext cx="3864741" cy="1918291"/>
          </a:xfrm>
          <a:custGeom>
            <a:avLst/>
            <a:gdLst>
              <a:gd name="connsiteX0" fmla="*/ 3042479 w 3864741"/>
              <a:gd name="connsiteY0" fmla="*/ 0 h 1918291"/>
              <a:gd name="connsiteX1" fmla="*/ 3805609 w 3864741"/>
              <a:gd name="connsiteY1" fmla="*/ 0 h 1918291"/>
              <a:gd name="connsiteX2" fmla="*/ 3813730 w 3864741"/>
              <a:gd name="connsiteY2" fmla="*/ 888 h 1918291"/>
              <a:gd name="connsiteX3" fmla="*/ 3824262 w 3864741"/>
              <a:gd name="connsiteY3" fmla="*/ 254 h 1918291"/>
              <a:gd name="connsiteX4" fmla="*/ 3826673 w 3864741"/>
              <a:gd name="connsiteY4" fmla="*/ 0 h 1918291"/>
              <a:gd name="connsiteX5" fmla="*/ 3864741 w 3864741"/>
              <a:gd name="connsiteY5" fmla="*/ 38068 h 1918291"/>
              <a:gd name="connsiteX6" fmla="*/ 3864741 w 3864741"/>
              <a:gd name="connsiteY6" fmla="*/ 801198 h 1918291"/>
              <a:gd name="connsiteX7" fmla="*/ 3826673 w 3864741"/>
              <a:gd name="connsiteY7" fmla="*/ 839266 h 1918291"/>
              <a:gd name="connsiteX8" fmla="*/ 3788606 w 3864741"/>
              <a:gd name="connsiteY8" fmla="*/ 801198 h 1918291"/>
              <a:gd name="connsiteX9" fmla="*/ 3788606 w 3864741"/>
              <a:gd name="connsiteY9" fmla="*/ 119660 h 1918291"/>
              <a:gd name="connsiteX10" fmla="*/ 2552801 w 3864741"/>
              <a:gd name="connsiteY10" fmla="*/ 1250778 h 1918291"/>
              <a:gd name="connsiteX11" fmla="*/ 2551024 w 3864741"/>
              <a:gd name="connsiteY11" fmla="*/ 1252428 h 1918291"/>
              <a:gd name="connsiteX12" fmla="*/ 2550390 w 3864741"/>
              <a:gd name="connsiteY12" fmla="*/ 1252935 h 1918291"/>
              <a:gd name="connsiteX13" fmla="*/ 2549121 w 3864741"/>
              <a:gd name="connsiteY13" fmla="*/ 1253950 h 1918291"/>
              <a:gd name="connsiteX14" fmla="*/ 2539731 w 3864741"/>
              <a:gd name="connsiteY14" fmla="*/ 1259788 h 1918291"/>
              <a:gd name="connsiteX15" fmla="*/ 2537701 w 3864741"/>
              <a:gd name="connsiteY15" fmla="*/ 1260676 h 1918291"/>
              <a:gd name="connsiteX16" fmla="*/ 2532117 w 3864741"/>
              <a:gd name="connsiteY16" fmla="*/ 1262199 h 1918291"/>
              <a:gd name="connsiteX17" fmla="*/ 2530214 w 3864741"/>
              <a:gd name="connsiteY17" fmla="*/ 1262452 h 1918291"/>
              <a:gd name="connsiteX18" fmla="*/ 2524884 w 3864741"/>
              <a:gd name="connsiteY18" fmla="*/ 1263214 h 1918291"/>
              <a:gd name="connsiteX19" fmla="*/ 2510038 w 3864741"/>
              <a:gd name="connsiteY19" fmla="*/ 1259914 h 1918291"/>
              <a:gd name="connsiteX20" fmla="*/ 2509657 w 3864741"/>
              <a:gd name="connsiteY20" fmla="*/ 1259788 h 1918291"/>
              <a:gd name="connsiteX21" fmla="*/ 2507627 w 3864741"/>
              <a:gd name="connsiteY21" fmla="*/ 1259026 h 1918291"/>
              <a:gd name="connsiteX22" fmla="*/ 1380569 w 3864741"/>
              <a:gd name="connsiteY22" fmla="*/ 686615 h 1918291"/>
              <a:gd name="connsiteX23" fmla="*/ 109354 w 3864741"/>
              <a:gd name="connsiteY23" fmla="*/ 1918291 h 1918291"/>
              <a:gd name="connsiteX24" fmla="*/ 0 w 3864741"/>
              <a:gd name="connsiteY24" fmla="*/ 1918291 h 1918291"/>
              <a:gd name="connsiteX25" fmla="*/ 1339202 w 3864741"/>
              <a:gd name="connsiteY25" fmla="*/ 620757 h 1918291"/>
              <a:gd name="connsiteX26" fmla="*/ 1373717 w 3864741"/>
              <a:gd name="connsiteY26" fmla="*/ 601597 h 1918291"/>
              <a:gd name="connsiteX27" fmla="*/ 1398461 w 3864741"/>
              <a:gd name="connsiteY27" fmla="*/ 610225 h 1918291"/>
              <a:gd name="connsiteX28" fmla="*/ 2518413 w 3864741"/>
              <a:gd name="connsiteY28" fmla="*/ 1178957 h 1918291"/>
              <a:gd name="connsiteX29" fmla="*/ 3723383 w 3864741"/>
              <a:gd name="connsiteY29" fmla="*/ 76135 h 1918291"/>
              <a:gd name="connsiteX30" fmla="*/ 3042479 w 3864741"/>
              <a:gd name="connsiteY30" fmla="*/ 76135 h 1918291"/>
              <a:gd name="connsiteX31" fmla="*/ 3004411 w 3864741"/>
              <a:gd name="connsiteY31" fmla="*/ 38068 h 1918291"/>
              <a:gd name="connsiteX32" fmla="*/ 3042479 w 3864741"/>
              <a:gd name="connsiteY32" fmla="*/ 0 h 19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64741" h="1918291">
                <a:moveTo>
                  <a:pt x="3042479" y="0"/>
                </a:moveTo>
                <a:lnTo>
                  <a:pt x="3805609" y="0"/>
                </a:lnTo>
                <a:cubicBezTo>
                  <a:pt x="3808401" y="0"/>
                  <a:pt x="3811066" y="381"/>
                  <a:pt x="3813730" y="888"/>
                </a:cubicBezTo>
                <a:cubicBezTo>
                  <a:pt x="3817156" y="254"/>
                  <a:pt x="3820709" y="0"/>
                  <a:pt x="3824262" y="254"/>
                </a:cubicBezTo>
                <a:cubicBezTo>
                  <a:pt x="3825151" y="127"/>
                  <a:pt x="3825912" y="0"/>
                  <a:pt x="3826673" y="0"/>
                </a:cubicBezTo>
                <a:cubicBezTo>
                  <a:pt x="3847738" y="0"/>
                  <a:pt x="3864741" y="17004"/>
                  <a:pt x="3864741" y="38068"/>
                </a:cubicBezTo>
                <a:lnTo>
                  <a:pt x="3864741" y="801198"/>
                </a:lnTo>
                <a:cubicBezTo>
                  <a:pt x="3864741" y="822263"/>
                  <a:pt x="3847738" y="839266"/>
                  <a:pt x="3826673" y="839266"/>
                </a:cubicBezTo>
                <a:cubicBezTo>
                  <a:pt x="3805609" y="839266"/>
                  <a:pt x="3788606" y="822263"/>
                  <a:pt x="3788606" y="801198"/>
                </a:cubicBezTo>
                <a:lnTo>
                  <a:pt x="3788606" y="119660"/>
                </a:lnTo>
                <a:lnTo>
                  <a:pt x="2552801" y="1250778"/>
                </a:lnTo>
                <a:cubicBezTo>
                  <a:pt x="2552293" y="1251413"/>
                  <a:pt x="2551659" y="1251793"/>
                  <a:pt x="2551024" y="1252428"/>
                </a:cubicBezTo>
                <a:lnTo>
                  <a:pt x="2550390" y="1252935"/>
                </a:lnTo>
                <a:cubicBezTo>
                  <a:pt x="2550009" y="1253316"/>
                  <a:pt x="2549502" y="1253570"/>
                  <a:pt x="2549121" y="1253950"/>
                </a:cubicBezTo>
                <a:cubicBezTo>
                  <a:pt x="2546329" y="1256361"/>
                  <a:pt x="2543157" y="1258265"/>
                  <a:pt x="2539731" y="1259788"/>
                </a:cubicBezTo>
                <a:cubicBezTo>
                  <a:pt x="2538969" y="1260041"/>
                  <a:pt x="2538335" y="1260422"/>
                  <a:pt x="2537701" y="1260676"/>
                </a:cubicBezTo>
                <a:cubicBezTo>
                  <a:pt x="2535924" y="1261310"/>
                  <a:pt x="2534021" y="1261818"/>
                  <a:pt x="2532117" y="1262199"/>
                </a:cubicBezTo>
                <a:cubicBezTo>
                  <a:pt x="2531483" y="1262325"/>
                  <a:pt x="2530848" y="1262325"/>
                  <a:pt x="2530214" y="1262452"/>
                </a:cubicBezTo>
                <a:cubicBezTo>
                  <a:pt x="2528437" y="1262706"/>
                  <a:pt x="2526661" y="1263214"/>
                  <a:pt x="2524884" y="1263214"/>
                </a:cubicBezTo>
                <a:cubicBezTo>
                  <a:pt x="2519809" y="1263214"/>
                  <a:pt x="2514860" y="1261945"/>
                  <a:pt x="2510038" y="1259914"/>
                </a:cubicBezTo>
                <a:cubicBezTo>
                  <a:pt x="2509911" y="1259914"/>
                  <a:pt x="2509784" y="1259788"/>
                  <a:pt x="2509657" y="1259788"/>
                </a:cubicBezTo>
                <a:cubicBezTo>
                  <a:pt x="2509023" y="1259534"/>
                  <a:pt x="2508262" y="1259407"/>
                  <a:pt x="2507627" y="1259026"/>
                </a:cubicBezTo>
                <a:lnTo>
                  <a:pt x="1380569" y="686615"/>
                </a:lnTo>
                <a:lnTo>
                  <a:pt x="109354" y="1918291"/>
                </a:lnTo>
                <a:lnTo>
                  <a:pt x="0" y="1918291"/>
                </a:lnTo>
                <a:lnTo>
                  <a:pt x="1339202" y="620757"/>
                </a:lnTo>
                <a:cubicBezTo>
                  <a:pt x="1346435" y="608068"/>
                  <a:pt x="1359885" y="601089"/>
                  <a:pt x="1373717" y="601597"/>
                </a:cubicBezTo>
                <a:cubicBezTo>
                  <a:pt x="1382472" y="601470"/>
                  <a:pt x="1391228" y="604388"/>
                  <a:pt x="1398461" y="610225"/>
                </a:cubicBezTo>
                <a:lnTo>
                  <a:pt x="2518413" y="1178957"/>
                </a:lnTo>
                <a:lnTo>
                  <a:pt x="3723383" y="76135"/>
                </a:lnTo>
                <a:lnTo>
                  <a:pt x="3042479" y="76135"/>
                </a:lnTo>
                <a:cubicBezTo>
                  <a:pt x="3021414" y="76135"/>
                  <a:pt x="3004411" y="59132"/>
                  <a:pt x="3004411" y="38068"/>
                </a:cubicBezTo>
                <a:cubicBezTo>
                  <a:pt x="3004411" y="17004"/>
                  <a:pt x="3021414" y="0"/>
                  <a:pt x="3042479" y="0"/>
                </a:cubicBezTo>
                <a:close/>
              </a:path>
            </a:pathLst>
          </a:custGeom>
          <a:solidFill>
            <a:srgbClr val="C3C3C3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6" name="Grafik 1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5AC7C61-FD91-43C8-B979-2200F96EBF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748" y="290561"/>
            <a:ext cx="1757615" cy="469057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361FC6C-EC00-4E24-8F38-577617AFF0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810389" y="861373"/>
            <a:ext cx="9975211" cy="1617401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0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984156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7BADC4C-A79F-4080-8740-0CE2F19384BC}"/>
              </a:ext>
            </a:extLst>
          </p:cNvPr>
          <p:cNvSpPr/>
          <p:nvPr userDrawn="1"/>
        </p:nvSpPr>
        <p:spPr>
          <a:xfrm>
            <a:off x="7119145" y="4941296"/>
            <a:ext cx="3864741" cy="1918291"/>
          </a:xfrm>
          <a:custGeom>
            <a:avLst/>
            <a:gdLst>
              <a:gd name="connsiteX0" fmla="*/ 3042479 w 3864741"/>
              <a:gd name="connsiteY0" fmla="*/ 0 h 1918291"/>
              <a:gd name="connsiteX1" fmla="*/ 3805609 w 3864741"/>
              <a:gd name="connsiteY1" fmla="*/ 0 h 1918291"/>
              <a:gd name="connsiteX2" fmla="*/ 3813730 w 3864741"/>
              <a:gd name="connsiteY2" fmla="*/ 888 h 1918291"/>
              <a:gd name="connsiteX3" fmla="*/ 3824262 w 3864741"/>
              <a:gd name="connsiteY3" fmla="*/ 254 h 1918291"/>
              <a:gd name="connsiteX4" fmla="*/ 3826673 w 3864741"/>
              <a:gd name="connsiteY4" fmla="*/ 0 h 1918291"/>
              <a:gd name="connsiteX5" fmla="*/ 3864741 w 3864741"/>
              <a:gd name="connsiteY5" fmla="*/ 38068 h 1918291"/>
              <a:gd name="connsiteX6" fmla="*/ 3864741 w 3864741"/>
              <a:gd name="connsiteY6" fmla="*/ 801198 h 1918291"/>
              <a:gd name="connsiteX7" fmla="*/ 3826673 w 3864741"/>
              <a:gd name="connsiteY7" fmla="*/ 839266 h 1918291"/>
              <a:gd name="connsiteX8" fmla="*/ 3788606 w 3864741"/>
              <a:gd name="connsiteY8" fmla="*/ 801198 h 1918291"/>
              <a:gd name="connsiteX9" fmla="*/ 3788606 w 3864741"/>
              <a:gd name="connsiteY9" fmla="*/ 119660 h 1918291"/>
              <a:gd name="connsiteX10" fmla="*/ 2552801 w 3864741"/>
              <a:gd name="connsiteY10" fmla="*/ 1250778 h 1918291"/>
              <a:gd name="connsiteX11" fmla="*/ 2551024 w 3864741"/>
              <a:gd name="connsiteY11" fmla="*/ 1252428 h 1918291"/>
              <a:gd name="connsiteX12" fmla="*/ 2550390 w 3864741"/>
              <a:gd name="connsiteY12" fmla="*/ 1252935 h 1918291"/>
              <a:gd name="connsiteX13" fmla="*/ 2549121 w 3864741"/>
              <a:gd name="connsiteY13" fmla="*/ 1253950 h 1918291"/>
              <a:gd name="connsiteX14" fmla="*/ 2539731 w 3864741"/>
              <a:gd name="connsiteY14" fmla="*/ 1259788 h 1918291"/>
              <a:gd name="connsiteX15" fmla="*/ 2537701 w 3864741"/>
              <a:gd name="connsiteY15" fmla="*/ 1260676 h 1918291"/>
              <a:gd name="connsiteX16" fmla="*/ 2532117 w 3864741"/>
              <a:gd name="connsiteY16" fmla="*/ 1262199 h 1918291"/>
              <a:gd name="connsiteX17" fmla="*/ 2530214 w 3864741"/>
              <a:gd name="connsiteY17" fmla="*/ 1262452 h 1918291"/>
              <a:gd name="connsiteX18" fmla="*/ 2524884 w 3864741"/>
              <a:gd name="connsiteY18" fmla="*/ 1263214 h 1918291"/>
              <a:gd name="connsiteX19" fmla="*/ 2510038 w 3864741"/>
              <a:gd name="connsiteY19" fmla="*/ 1259914 h 1918291"/>
              <a:gd name="connsiteX20" fmla="*/ 2509657 w 3864741"/>
              <a:gd name="connsiteY20" fmla="*/ 1259788 h 1918291"/>
              <a:gd name="connsiteX21" fmla="*/ 2507627 w 3864741"/>
              <a:gd name="connsiteY21" fmla="*/ 1259026 h 1918291"/>
              <a:gd name="connsiteX22" fmla="*/ 1380569 w 3864741"/>
              <a:gd name="connsiteY22" fmla="*/ 686615 h 1918291"/>
              <a:gd name="connsiteX23" fmla="*/ 109354 w 3864741"/>
              <a:gd name="connsiteY23" fmla="*/ 1918291 h 1918291"/>
              <a:gd name="connsiteX24" fmla="*/ 0 w 3864741"/>
              <a:gd name="connsiteY24" fmla="*/ 1918291 h 1918291"/>
              <a:gd name="connsiteX25" fmla="*/ 1339202 w 3864741"/>
              <a:gd name="connsiteY25" fmla="*/ 620757 h 1918291"/>
              <a:gd name="connsiteX26" fmla="*/ 1373717 w 3864741"/>
              <a:gd name="connsiteY26" fmla="*/ 601597 h 1918291"/>
              <a:gd name="connsiteX27" fmla="*/ 1398461 w 3864741"/>
              <a:gd name="connsiteY27" fmla="*/ 610225 h 1918291"/>
              <a:gd name="connsiteX28" fmla="*/ 2518413 w 3864741"/>
              <a:gd name="connsiteY28" fmla="*/ 1178957 h 1918291"/>
              <a:gd name="connsiteX29" fmla="*/ 3723383 w 3864741"/>
              <a:gd name="connsiteY29" fmla="*/ 76135 h 1918291"/>
              <a:gd name="connsiteX30" fmla="*/ 3042479 w 3864741"/>
              <a:gd name="connsiteY30" fmla="*/ 76135 h 1918291"/>
              <a:gd name="connsiteX31" fmla="*/ 3004411 w 3864741"/>
              <a:gd name="connsiteY31" fmla="*/ 38068 h 1918291"/>
              <a:gd name="connsiteX32" fmla="*/ 3042479 w 3864741"/>
              <a:gd name="connsiteY32" fmla="*/ 0 h 19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64741" h="1918291">
                <a:moveTo>
                  <a:pt x="3042479" y="0"/>
                </a:moveTo>
                <a:lnTo>
                  <a:pt x="3805609" y="0"/>
                </a:lnTo>
                <a:cubicBezTo>
                  <a:pt x="3808401" y="0"/>
                  <a:pt x="3811066" y="381"/>
                  <a:pt x="3813730" y="888"/>
                </a:cubicBezTo>
                <a:cubicBezTo>
                  <a:pt x="3817156" y="254"/>
                  <a:pt x="3820709" y="0"/>
                  <a:pt x="3824262" y="254"/>
                </a:cubicBezTo>
                <a:cubicBezTo>
                  <a:pt x="3825151" y="127"/>
                  <a:pt x="3825912" y="0"/>
                  <a:pt x="3826673" y="0"/>
                </a:cubicBezTo>
                <a:cubicBezTo>
                  <a:pt x="3847738" y="0"/>
                  <a:pt x="3864741" y="17004"/>
                  <a:pt x="3864741" y="38068"/>
                </a:cubicBezTo>
                <a:lnTo>
                  <a:pt x="3864741" y="801198"/>
                </a:lnTo>
                <a:cubicBezTo>
                  <a:pt x="3864741" y="822263"/>
                  <a:pt x="3847738" y="839266"/>
                  <a:pt x="3826673" y="839266"/>
                </a:cubicBezTo>
                <a:cubicBezTo>
                  <a:pt x="3805609" y="839266"/>
                  <a:pt x="3788606" y="822263"/>
                  <a:pt x="3788606" y="801198"/>
                </a:cubicBezTo>
                <a:lnTo>
                  <a:pt x="3788606" y="119660"/>
                </a:lnTo>
                <a:lnTo>
                  <a:pt x="2552801" y="1250778"/>
                </a:lnTo>
                <a:cubicBezTo>
                  <a:pt x="2552293" y="1251413"/>
                  <a:pt x="2551659" y="1251793"/>
                  <a:pt x="2551024" y="1252428"/>
                </a:cubicBezTo>
                <a:lnTo>
                  <a:pt x="2550390" y="1252935"/>
                </a:lnTo>
                <a:cubicBezTo>
                  <a:pt x="2550009" y="1253316"/>
                  <a:pt x="2549502" y="1253570"/>
                  <a:pt x="2549121" y="1253950"/>
                </a:cubicBezTo>
                <a:cubicBezTo>
                  <a:pt x="2546329" y="1256361"/>
                  <a:pt x="2543157" y="1258265"/>
                  <a:pt x="2539731" y="1259788"/>
                </a:cubicBezTo>
                <a:cubicBezTo>
                  <a:pt x="2538969" y="1260041"/>
                  <a:pt x="2538335" y="1260422"/>
                  <a:pt x="2537701" y="1260676"/>
                </a:cubicBezTo>
                <a:cubicBezTo>
                  <a:pt x="2535924" y="1261310"/>
                  <a:pt x="2534021" y="1261818"/>
                  <a:pt x="2532117" y="1262199"/>
                </a:cubicBezTo>
                <a:cubicBezTo>
                  <a:pt x="2531483" y="1262325"/>
                  <a:pt x="2530848" y="1262325"/>
                  <a:pt x="2530214" y="1262452"/>
                </a:cubicBezTo>
                <a:cubicBezTo>
                  <a:pt x="2528437" y="1262706"/>
                  <a:pt x="2526661" y="1263214"/>
                  <a:pt x="2524884" y="1263214"/>
                </a:cubicBezTo>
                <a:cubicBezTo>
                  <a:pt x="2519809" y="1263214"/>
                  <a:pt x="2514860" y="1261945"/>
                  <a:pt x="2510038" y="1259914"/>
                </a:cubicBezTo>
                <a:cubicBezTo>
                  <a:pt x="2509911" y="1259914"/>
                  <a:pt x="2509784" y="1259788"/>
                  <a:pt x="2509657" y="1259788"/>
                </a:cubicBezTo>
                <a:cubicBezTo>
                  <a:pt x="2509023" y="1259534"/>
                  <a:pt x="2508262" y="1259407"/>
                  <a:pt x="2507627" y="1259026"/>
                </a:cubicBezTo>
                <a:lnTo>
                  <a:pt x="1380569" y="686615"/>
                </a:lnTo>
                <a:lnTo>
                  <a:pt x="109354" y="1918291"/>
                </a:lnTo>
                <a:lnTo>
                  <a:pt x="0" y="1918291"/>
                </a:lnTo>
                <a:lnTo>
                  <a:pt x="1339202" y="620757"/>
                </a:lnTo>
                <a:cubicBezTo>
                  <a:pt x="1346435" y="608068"/>
                  <a:pt x="1359885" y="601089"/>
                  <a:pt x="1373717" y="601597"/>
                </a:cubicBezTo>
                <a:cubicBezTo>
                  <a:pt x="1382472" y="601470"/>
                  <a:pt x="1391228" y="604388"/>
                  <a:pt x="1398461" y="610225"/>
                </a:cubicBezTo>
                <a:lnTo>
                  <a:pt x="2518413" y="1178957"/>
                </a:lnTo>
                <a:lnTo>
                  <a:pt x="3723383" y="76135"/>
                </a:lnTo>
                <a:lnTo>
                  <a:pt x="3042479" y="76135"/>
                </a:lnTo>
                <a:cubicBezTo>
                  <a:pt x="3021414" y="76135"/>
                  <a:pt x="3004411" y="59132"/>
                  <a:pt x="3004411" y="38068"/>
                </a:cubicBezTo>
                <a:cubicBezTo>
                  <a:pt x="3004411" y="17004"/>
                  <a:pt x="3021414" y="0"/>
                  <a:pt x="3042479" y="0"/>
                </a:cubicBezTo>
                <a:close/>
              </a:path>
            </a:pathLst>
          </a:custGeom>
          <a:solidFill>
            <a:srgbClr val="C3C3C3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425601" y="1050180"/>
            <a:ext cx="10364761" cy="822413"/>
          </a:xfrm>
        </p:spPr>
        <p:txBody>
          <a:bodyPr lIns="0" tIns="0" rIns="0" bIns="0" anchor="b" anchorCtr="0">
            <a:noAutofit/>
          </a:bodyPr>
          <a:lstStyle>
            <a:lvl1pPr algn="l">
              <a:defRPr sz="50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BE3E3986-A2A0-43FE-859B-2577C12FB4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CFCF018-E038-4AB9-9937-D641606376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748" y="290561"/>
            <a:ext cx="1757615" cy="469057"/>
          </a:xfrm>
          <a:prstGeom prst="rect">
            <a:avLst/>
          </a:prstGeom>
        </p:spPr>
      </p:pic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0444FF5-E3F2-4F30-8A45-2A6424F92F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25601" y="2349500"/>
            <a:ext cx="10364762" cy="3050983"/>
          </a:xfrm>
        </p:spPr>
        <p:txBody>
          <a:bodyPr>
            <a:normAutofit/>
          </a:bodyPr>
          <a:lstStyle>
            <a:lvl1pPr marL="638175" indent="-638175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+mj-lt"/>
              <a:buAutoNum type="arabicParenBoth"/>
              <a:defRPr sz="2800">
                <a:latin typeface="+mn-lt"/>
              </a:defRPr>
            </a:lvl1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841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aktu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7BADC4C-A79F-4080-8740-0CE2F19384BC}"/>
              </a:ext>
            </a:extLst>
          </p:cNvPr>
          <p:cNvSpPr/>
          <p:nvPr userDrawn="1"/>
        </p:nvSpPr>
        <p:spPr>
          <a:xfrm>
            <a:off x="7119145" y="4941296"/>
            <a:ext cx="3864741" cy="1918291"/>
          </a:xfrm>
          <a:custGeom>
            <a:avLst/>
            <a:gdLst>
              <a:gd name="connsiteX0" fmla="*/ 3042479 w 3864741"/>
              <a:gd name="connsiteY0" fmla="*/ 0 h 1918291"/>
              <a:gd name="connsiteX1" fmla="*/ 3805609 w 3864741"/>
              <a:gd name="connsiteY1" fmla="*/ 0 h 1918291"/>
              <a:gd name="connsiteX2" fmla="*/ 3813730 w 3864741"/>
              <a:gd name="connsiteY2" fmla="*/ 888 h 1918291"/>
              <a:gd name="connsiteX3" fmla="*/ 3824262 w 3864741"/>
              <a:gd name="connsiteY3" fmla="*/ 254 h 1918291"/>
              <a:gd name="connsiteX4" fmla="*/ 3826673 w 3864741"/>
              <a:gd name="connsiteY4" fmla="*/ 0 h 1918291"/>
              <a:gd name="connsiteX5" fmla="*/ 3864741 w 3864741"/>
              <a:gd name="connsiteY5" fmla="*/ 38068 h 1918291"/>
              <a:gd name="connsiteX6" fmla="*/ 3864741 w 3864741"/>
              <a:gd name="connsiteY6" fmla="*/ 801198 h 1918291"/>
              <a:gd name="connsiteX7" fmla="*/ 3826673 w 3864741"/>
              <a:gd name="connsiteY7" fmla="*/ 839266 h 1918291"/>
              <a:gd name="connsiteX8" fmla="*/ 3788606 w 3864741"/>
              <a:gd name="connsiteY8" fmla="*/ 801198 h 1918291"/>
              <a:gd name="connsiteX9" fmla="*/ 3788606 w 3864741"/>
              <a:gd name="connsiteY9" fmla="*/ 119660 h 1918291"/>
              <a:gd name="connsiteX10" fmla="*/ 2552801 w 3864741"/>
              <a:gd name="connsiteY10" fmla="*/ 1250778 h 1918291"/>
              <a:gd name="connsiteX11" fmla="*/ 2551024 w 3864741"/>
              <a:gd name="connsiteY11" fmla="*/ 1252428 h 1918291"/>
              <a:gd name="connsiteX12" fmla="*/ 2550390 w 3864741"/>
              <a:gd name="connsiteY12" fmla="*/ 1252935 h 1918291"/>
              <a:gd name="connsiteX13" fmla="*/ 2549121 w 3864741"/>
              <a:gd name="connsiteY13" fmla="*/ 1253950 h 1918291"/>
              <a:gd name="connsiteX14" fmla="*/ 2539731 w 3864741"/>
              <a:gd name="connsiteY14" fmla="*/ 1259788 h 1918291"/>
              <a:gd name="connsiteX15" fmla="*/ 2537701 w 3864741"/>
              <a:gd name="connsiteY15" fmla="*/ 1260676 h 1918291"/>
              <a:gd name="connsiteX16" fmla="*/ 2532117 w 3864741"/>
              <a:gd name="connsiteY16" fmla="*/ 1262199 h 1918291"/>
              <a:gd name="connsiteX17" fmla="*/ 2530214 w 3864741"/>
              <a:gd name="connsiteY17" fmla="*/ 1262452 h 1918291"/>
              <a:gd name="connsiteX18" fmla="*/ 2524884 w 3864741"/>
              <a:gd name="connsiteY18" fmla="*/ 1263214 h 1918291"/>
              <a:gd name="connsiteX19" fmla="*/ 2510038 w 3864741"/>
              <a:gd name="connsiteY19" fmla="*/ 1259914 h 1918291"/>
              <a:gd name="connsiteX20" fmla="*/ 2509657 w 3864741"/>
              <a:gd name="connsiteY20" fmla="*/ 1259788 h 1918291"/>
              <a:gd name="connsiteX21" fmla="*/ 2507627 w 3864741"/>
              <a:gd name="connsiteY21" fmla="*/ 1259026 h 1918291"/>
              <a:gd name="connsiteX22" fmla="*/ 1380569 w 3864741"/>
              <a:gd name="connsiteY22" fmla="*/ 686615 h 1918291"/>
              <a:gd name="connsiteX23" fmla="*/ 109354 w 3864741"/>
              <a:gd name="connsiteY23" fmla="*/ 1918291 h 1918291"/>
              <a:gd name="connsiteX24" fmla="*/ 0 w 3864741"/>
              <a:gd name="connsiteY24" fmla="*/ 1918291 h 1918291"/>
              <a:gd name="connsiteX25" fmla="*/ 1339202 w 3864741"/>
              <a:gd name="connsiteY25" fmla="*/ 620757 h 1918291"/>
              <a:gd name="connsiteX26" fmla="*/ 1373717 w 3864741"/>
              <a:gd name="connsiteY26" fmla="*/ 601597 h 1918291"/>
              <a:gd name="connsiteX27" fmla="*/ 1398461 w 3864741"/>
              <a:gd name="connsiteY27" fmla="*/ 610225 h 1918291"/>
              <a:gd name="connsiteX28" fmla="*/ 2518413 w 3864741"/>
              <a:gd name="connsiteY28" fmla="*/ 1178957 h 1918291"/>
              <a:gd name="connsiteX29" fmla="*/ 3723383 w 3864741"/>
              <a:gd name="connsiteY29" fmla="*/ 76135 h 1918291"/>
              <a:gd name="connsiteX30" fmla="*/ 3042479 w 3864741"/>
              <a:gd name="connsiteY30" fmla="*/ 76135 h 1918291"/>
              <a:gd name="connsiteX31" fmla="*/ 3004411 w 3864741"/>
              <a:gd name="connsiteY31" fmla="*/ 38068 h 1918291"/>
              <a:gd name="connsiteX32" fmla="*/ 3042479 w 3864741"/>
              <a:gd name="connsiteY32" fmla="*/ 0 h 19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64741" h="1918291">
                <a:moveTo>
                  <a:pt x="3042479" y="0"/>
                </a:moveTo>
                <a:lnTo>
                  <a:pt x="3805609" y="0"/>
                </a:lnTo>
                <a:cubicBezTo>
                  <a:pt x="3808401" y="0"/>
                  <a:pt x="3811066" y="381"/>
                  <a:pt x="3813730" y="888"/>
                </a:cubicBezTo>
                <a:cubicBezTo>
                  <a:pt x="3817156" y="254"/>
                  <a:pt x="3820709" y="0"/>
                  <a:pt x="3824262" y="254"/>
                </a:cubicBezTo>
                <a:cubicBezTo>
                  <a:pt x="3825151" y="127"/>
                  <a:pt x="3825912" y="0"/>
                  <a:pt x="3826673" y="0"/>
                </a:cubicBezTo>
                <a:cubicBezTo>
                  <a:pt x="3847738" y="0"/>
                  <a:pt x="3864741" y="17004"/>
                  <a:pt x="3864741" y="38068"/>
                </a:cubicBezTo>
                <a:lnTo>
                  <a:pt x="3864741" y="801198"/>
                </a:lnTo>
                <a:cubicBezTo>
                  <a:pt x="3864741" y="822263"/>
                  <a:pt x="3847738" y="839266"/>
                  <a:pt x="3826673" y="839266"/>
                </a:cubicBezTo>
                <a:cubicBezTo>
                  <a:pt x="3805609" y="839266"/>
                  <a:pt x="3788606" y="822263"/>
                  <a:pt x="3788606" y="801198"/>
                </a:cubicBezTo>
                <a:lnTo>
                  <a:pt x="3788606" y="119660"/>
                </a:lnTo>
                <a:lnTo>
                  <a:pt x="2552801" y="1250778"/>
                </a:lnTo>
                <a:cubicBezTo>
                  <a:pt x="2552293" y="1251413"/>
                  <a:pt x="2551659" y="1251793"/>
                  <a:pt x="2551024" y="1252428"/>
                </a:cubicBezTo>
                <a:lnTo>
                  <a:pt x="2550390" y="1252935"/>
                </a:lnTo>
                <a:cubicBezTo>
                  <a:pt x="2550009" y="1253316"/>
                  <a:pt x="2549502" y="1253570"/>
                  <a:pt x="2549121" y="1253950"/>
                </a:cubicBezTo>
                <a:cubicBezTo>
                  <a:pt x="2546329" y="1256361"/>
                  <a:pt x="2543157" y="1258265"/>
                  <a:pt x="2539731" y="1259788"/>
                </a:cubicBezTo>
                <a:cubicBezTo>
                  <a:pt x="2538969" y="1260041"/>
                  <a:pt x="2538335" y="1260422"/>
                  <a:pt x="2537701" y="1260676"/>
                </a:cubicBezTo>
                <a:cubicBezTo>
                  <a:pt x="2535924" y="1261310"/>
                  <a:pt x="2534021" y="1261818"/>
                  <a:pt x="2532117" y="1262199"/>
                </a:cubicBezTo>
                <a:cubicBezTo>
                  <a:pt x="2531483" y="1262325"/>
                  <a:pt x="2530848" y="1262325"/>
                  <a:pt x="2530214" y="1262452"/>
                </a:cubicBezTo>
                <a:cubicBezTo>
                  <a:pt x="2528437" y="1262706"/>
                  <a:pt x="2526661" y="1263214"/>
                  <a:pt x="2524884" y="1263214"/>
                </a:cubicBezTo>
                <a:cubicBezTo>
                  <a:pt x="2519809" y="1263214"/>
                  <a:pt x="2514860" y="1261945"/>
                  <a:pt x="2510038" y="1259914"/>
                </a:cubicBezTo>
                <a:cubicBezTo>
                  <a:pt x="2509911" y="1259914"/>
                  <a:pt x="2509784" y="1259788"/>
                  <a:pt x="2509657" y="1259788"/>
                </a:cubicBezTo>
                <a:cubicBezTo>
                  <a:pt x="2509023" y="1259534"/>
                  <a:pt x="2508262" y="1259407"/>
                  <a:pt x="2507627" y="1259026"/>
                </a:cubicBezTo>
                <a:lnTo>
                  <a:pt x="1380569" y="686615"/>
                </a:lnTo>
                <a:lnTo>
                  <a:pt x="109354" y="1918291"/>
                </a:lnTo>
                <a:lnTo>
                  <a:pt x="0" y="1918291"/>
                </a:lnTo>
                <a:lnTo>
                  <a:pt x="1339202" y="620757"/>
                </a:lnTo>
                <a:cubicBezTo>
                  <a:pt x="1346435" y="608068"/>
                  <a:pt x="1359885" y="601089"/>
                  <a:pt x="1373717" y="601597"/>
                </a:cubicBezTo>
                <a:cubicBezTo>
                  <a:pt x="1382472" y="601470"/>
                  <a:pt x="1391228" y="604388"/>
                  <a:pt x="1398461" y="610225"/>
                </a:cubicBezTo>
                <a:lnTo>
                  <a:pt x="2518413" y="1178957"/>
                </a:lnTo>
                <a:lnTo>
                  <a:pt x="3723383" y="76135"/>
                </a:lnTo>
                <a:lnTo>
                  <a:pt x="3042479" y="76135"/>
                </a:lnTo>
                <a:cubicBezTo>
                  <a:pt x="3021414" y="76135"/>
                  <a:pt x="3004411" y="59132"/>
                  <a:pt x="3004411" y="38068"/>
                </a:cubicBezTo>
                <a:cubicBezTo>
                  <a:pt x="3004411" y="17004"/>
                  <a:pt x="3021414" y="0"/>
                  <a:pt x="3042479" y="0"/>
                </a:cubicBezTo>
                <a:close/>
              </a:path>
            </a:pathLst>
          </a:custGeom>
          <a:solidFill>
            <a:srgbClr val="C3C3C3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425601" y="1050180"/>
            <a:ext cx="10359999" cy="822413"/>
          </a:xfrm>
        </p:spPr>
        <p:txBody>
          <a:bodyPr lIns="0" tIns="0" rIns="0" bIns="0" anchor="b" anchorCtr="0">
            <a:noAutofit/>
          </a:bodyPr>
          <a:lstStyle>
            <a:lvl1pPr algn="l">
              <a:defRPr sz="50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BE3E3986-A2A0-43FE-859B-2577C12FB4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CFCF018-E038-4AB9-9937-D641606376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748" y="290561"/>
            <a:ext cx="1757615" cy="469057"/>
          </a:xfrm>
          <a:prstGeom prst="rect">
            <a:avLst/>
          </a:prstGeom>
        </p:spPr>
      </p:pic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0444FF5-E3F2-4F30-8A45-2A6424F92F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25601" y="2349500"/>
            <a:ext cx="10364761" cy="3050983"/>
          </a:xfrm>
        </p:spPr>
        <p:txBody>
          <a:bodyPr>
            <a:normAutofit/>
          </a:bodyPr>
          <a:lstStyle>
            <a:lvl1pPr marL="638175" indent="-638175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+mj-lt"/>
              <a:buAutoNum type="arabicParenBoth"/>
              <a:defRPr sz="2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8546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u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14D8478D-46B5-406F-8E99-F689FE3257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0452" y="1809306"/>
            <a:ext cx="11075148" cy="353943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CD2D89-560C-4313-B38C-EEB12FED9BC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A7CE18-4E51-4705-A7C9-37530F4664E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1267FA-818C-433A-93E1-4E52A2D7D8D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2F5BB9A-844B-4DA8-A998-AFB9A5A90F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0452" y="2349500"/>
            <a:ext cx="11075148" cy="3455988"/>
          </a:xfrm>
        </p:spPr>
        <p:txBody>
          <a:bodyPr/>
          <a:lstStyle/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06EFFB-F64C-4099-B364-910EF69DB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8107637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4B881-F928-48E8-874D-872087871C0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1863A1-721C-4BED-BB4A-62AFCAC7F21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EB5BB1-DF2C-4B5C-84C1-4F3333EC633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975E2B-8360-4CD8-9C92-232AFF6620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0452" y="2349500"/>
            <a:ext cx="11075148" cy="3455988"/>
          </a:xfrm>
        </p:spPr>
        <p:txBody>
          <a:bodyPr/>
          <a:lstStyle/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D7D596B-7FD9-442E-86BF-E6CA6B73F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9223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BC0B060-00A8-41E3-88B5-EF6DFFAED62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0452" y="1988360"/>
            <a:ext cx="11075148" cy="38171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Contents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3E1FC1-44B4-483F-8D32-3644D311230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7262C7-2384-4A84-A42D-686F68DD2D9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95786E-038E-43F9-A832-01F4057F228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BE6734-C1B9-4B3A-A19D-A21180B59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03499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BC0B060-00A8-41E3-88B5-EF6DFFAED62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0452" y="1139617"/>
            <a:ext cx="11075148" cy="46658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Contents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A1DDBC-6E29-4BD2-B7A8-987EADE97AB3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8E8219-8DB4-44AB-89DD-E403A9C95FB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18398-E3A7-4C53-A8E7-3885DFD45D0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5874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7D172F2-56A8-4214-BE2C-4A922D0610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886204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think-cell Folie" r:id="rId19" imgW="347" imgH="348" progId="TCLayout.ActiveDocument.1">
                  <p:embed/>
                </p:oleObj>
              </mc:Choice>
              <mc:Fallback>
                <p:oleObj name="think-cell Folie" r:id="rId19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A4754E0-5E52-4526-8320-B7065F1A7A1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6437" y="6368385"/>
            <a:ext cx="180000" cy="160606"/>
            <a:chOff x="1264596" y="1634247"/>
            <a:chExt cx="3242553" cy="2893196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EC4B1179-38E7-4E2E-BA19-13D7D4D5B48E}"/>
                </a:ext>
              </a:extLst>
            </p:cNvPr>
            <p:cNvSpPr/>
            <p:nvPr/>
          </p:nvSpPr>
          <p:spPr>
            <a:xfrm>
              <a:off x="1290139" y="1883661"/>
              <a:ext cx="681334" cy="1894917"/>
            </a:xfrm>
            <a:prstGeom prst="rect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D4889E4-79E8-4BB9-9BC6-44514AF35517}"/>
                </a:ext>
              </a:extLst>
            </p:cNvPr>
            <p:cNvSpPr/>
            <p:nvPr/>
          </p:nvSpPr>
          <p:spPr>
            <a:xfrm>
              <a:off x="2531376" y="2334638"/>
              <a:ext cx="681334" cy="1443940"/>
            </a:xfrm>
            <a:prstGeom prst="rect">
              <a:avLst/>
            </a:prstGeom>
            <a:solidFill>
              <a:srgbClr val="CC003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D379256A-BFC9-47D5-80C7-BA5F527234BE}"/>
                </a:ext>
              </a:extLst>
            </p:cNvPr>
            <p:cNvSpPr/>
            <p:nvPr/>
          </p:nvSpPr>
          <p:spPr>
            <a:xfrm>
              <a:off x="3772613" y="1634247"/>
              <a:ext cx="681334" cy="2144331"/>
            </a:xfrm>
            <a:prstGeom prst="rect">
              <a:avLst/>
            </a:prstGeom>
            <a:solidFill>
              <a:srgbClr val="FFCC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9479E7E-3434-462A-9623-B66E5C71DF45}"/>
                </a:ext>
              </a:extLst>
            </p:cNvPr>
            <p:cNvSpPr/>
            <p:nvPr/>
          </p:nvSpPr>
          <p:spPr>
            <a:xfrm>
              <a:off x="1264596" y="4033736"/>
              <a:ext cx="3242553" cy="493707"/>
            </a:xfrm>
            <a:prstGeom prst="rect">
              <a:avLst/>
            </a:prstGeom>
            <a:solidFill>
              <a:srgbClr val="99999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oolsToo_Slide" descr="ToolsToo_Slide">
            <a:extLst>
              <a:ext uri="{FF2B5EF4-FFF2-40B4-BE49-F238E27FC236}">
                <a16:creationId xmlns:a16="http://schemas.microsoft.com/office/drawing/2014/main" id="{7A948261-0855-4559-A4B1-7EB7DB88C4A8}"/>
              </a:ext>
            </a:extLst>
          </p:cNvPr>
          <p:cNvSpPr/>
          <p:nvPr userDrawn="1"/>
        </p:nvSpPr>
        <p:spPr>
          <a:xfrm>
            <a:off x="0" y="0"/>
            <a:ext cx="12195175" cy="68595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710452" y="1118925"/>
            <a:ext cx="11075147" cy="600146"/>
          </a:xfrm>
          <a:prstGeom prst="rect">
            <a:avLst/>
          </a:prstGeom>
        </p:spPr>
        <p:txBody>
          <a:bodyPr vert="horz" lIns="0" tIns="72000" rIns="0" bIns="72000" rtlCol="0" anchor="ctr" anchorCtr="0">
            <a:spAutoFit/>
          </a:bodyPr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710452" y="2349500"/>
            <a:ext cx="11075148" cy="34559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 bwMode="gray">
          <a:xfrm>
            <a:off x="9516742" y="6300663"/>
            <a:ext cx="1501778" cy="2635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000" b="0" smtClean="0">
                <a:solidFill>
                  <a:schemeClr val="tx2"/>
                </a:solidFill>
                <a:latin typeface="Statis Sans Light" panose="020B0403050000020004" pitchFamily="34" charset="0"/>
              </a:defRPr>
            </a:lvl1pPr>
          </a:lstStyle>
          <a:p>
            <a:r>
              <a:rPr lang="de-DE">
                <a:latin typeface="Statis Sans Light" panose="020B0403050000020004" pitchFamily="34" charset="0"/>
              </a:rPr>
              <a:t>25.01.2021</a:t>
            </a:r>
            <a:endParaRPr lang="en-GB" dirty="0">
              <a:latin typeface="Statis Sans Light" panose="020B0403050000020004" pitchFamily="34" charset="0"/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11087099" y="6300663"/>
            <a:ext cx="687235" cy="2635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000" b="0" smtClean="0">
                <a:solidFill>
                  <a:schemeClr val="tx2"/>
                </a:solidFill>
                <a:latin typeface="Statis Sans Light" panose="020B0403050000020004" pitchFamily="34" charset="0"/>
              </a:defRPr>
            </a:lvl1pPr>
          </a:lstStyle>
          <a:p>
            <a:fld id="{490D50AA-A47B-42B3-AEBF-DBC41AAA668C}" type="slidenum">
              <a:rPr lang="en-GB" smtClean="0"/>
              <a:pPr/>
              <a:t>‹Nr.›</a:t>
            </a:fld>
            <a:endParaRPr lang="en-GB" dirty="0">
              <a:latin typeface="Statis Sans Light" panose="020B0403050000020004" pitchFamily="34" charset="0"/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942976" y="6300661"/>
            <a:ext cx="8494592" cy="26352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 b="0">
                <a:solidFill>
                  <a:schemeClr val="tx1"/>
                </a:solidFill>
                <a:latin typeface="Statis Sans Light" panose="020B0403050000020004" pitchFamily="34" charset="0"/>
              </a:defRPr>
            </a:lvl1pPr>
          </a:lstStyle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dirty="0">
              <a:latin typeface="Statis Sans Light" panose="020B04030500000200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3E24834-4765-43C9-A4E2-666FDDDE9889}"/>
              </a:ext>
            </a:extLst>
          </p:cNvPr>
          <p:cNvSpPr/>
          <p:nvPr userDrawn="1"/>
        </p:nvSpPr>
        <p:spPr>
          <a:xfrm>
            <a:off x="10231148" y="561252"/>
            <a:ext cx="1557637" cy="2147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GB" sz="1600" kern="1200" dirty="0">
                <a:solidFill>
                  <a:srgbClr val="999999"/>
                </a:solidFill>
                <a:latin typeface="Statis Sans" panose="020B0503050000020004" pitchFamily="34" charset="0"/>
                <a:ea typeface="+mn-ea"/>
                <a:cs typeface="+mn-cs"/>
              </a:rPr>
              <a:t>destatis.de</a:t>
            </a:r>
          </a:p>
        </p:txBody>
      </p:sp>
    </p:spTree>
    <p:extLst>
      <p:ext uri="{BB962C8B-B14F-4D97-AF65-F5344CB8AC3E}">
        <p14:creationId xmlns:p14="http://schemas.microsoft.com/office/powerpoint/2010/main" val="345590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1" r:id="rId6"/>
    <p:sldLayoutId id="2147483657" r:id="rId7"/>
    <p:sldLayoutId id="2147483659" r:id="rId8"/>
    <p:sldLayoutId id="2147483665" r:id="rId9"/>
    <p:sldLayoutId id="2147483661" r:id="rId10"/>
    <p:sldLayoutId id="2147483664" r:id="rId11"/>
    <p:sldLayoutId id="2147483663" r:id="rId12"/>
    <p:sldLayoutId id="2147483658" r:id="rId13"/>
    <p:sldLayoutId id="2147483662" r:id="rId14"/>
    <p:sldLayoutId id="2147483682" r:id="rId15"/>
  </p:sldLayoutIdLst>
  <p:transition>
    <p:fade/>
  </p:transition>
  <p:hf hdr="0"/>
  <p:txStyles>
    <p:titleStyle>
      <a:lvl1pPr algn="l" defTabSz="1219444" rtl="0" eaLnBrk="1" latinLnBrk="0" hangingPunct="1">
        <a:lnSpc>
          <a:spcPct val="8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219444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Tx/>
        <a:buNone/>
        <a:defRPr lang="de-DE" sz="2300" b="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355600" indent="-355600" algn="l" defTabSz="1219444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SzPct val="150000"/>
        <a:buFont typeface="Statis Sans" panose="020B0500000000000000" pitchFamily="34" charset="0"/>
        <a:buChar char="»"/>
        <a:tabLst/>
        <a:defRPr sz="2000" b="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717550" indent="-361950" algn="l" defTabSz="1219444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SzPct val="150000"/>
        <a:buFont typeface="Statis Sans" panose="020B0500000000000000" pitchFamily="34" charset="0"/>
        <a:buChar char="»"/>
        <a:defRPr lang="de-DE" sz="2000" b="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990600" indent="-238125" algn="l" defTabSz="1219444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SzPct val="100000"/>
        <a:buFont typeface="Arial" panose="020B0604020202020204" pitchFamily="34" charset="0"/>
        <a:buChar char="•"/>
        <a:tabLst/>
        <a:defRPr sz="1800" b="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875008" indent="-368374" algn="l" defTabSz="1054311" rtl="0" eaLnBrk="1" latinLnBrk="0" hangingPunct="1">
        <a:lnSpc>
          <a:spcPct val="100000"/>
        </a:lnSpc>
        <a:spcBef>
          <a:spcPts val="800"/>
        </a:spcBef>
        <a:buClr>
          <a:schemeClr val="bg1"/>
        </a:buClr>
        <a:buSzPct val="80000"/>
        <a:buFont typeface="Statis Sans" pitchFamily="2" charset="2"/>
        <a:buChar char="n"/>
        <a:defRPr sz="1900" b="0" kern="1200" baseline="0">
          <a:solidFill>
            <a:schemeClr val="tx1"/>
          </a:solidFill>
          <a:latin typeface="Statis Sans Light" panose="020B0403050000020004" pitchFamily="34" charset="0"/>
          <a:ea typeface="+mn-ea"/>
          <a:cs typeface="+mn-cs"/>
        </a:defRPr>
      </a:lvl5pPr>
      <a:lvl6pPr marL="2875008" indent="-368374" algn="l" defTabSz="1219444" rtl="0" eaLnBrk="1" latinLnBrk="0" hangingPunct="1">
        <a:lnSpc>
          <a:spcPct val="100000"/>
        </a:lnSpc>
        <a:spcBef>
          <a:spcPts val="800"/>
        </a:spcBef>
        <a:buClr>
          <a:schemeClr val="bg1"/>
        </a:buClr>
        <a:buSzPct val="80000"/>
        <a:buFont typeface="Statis Sans" pitchFamily="2" charset="2"/>
        <a:buChar char="n"/>
        <a:defRPr sz="1900" b="0" kern="1200" baseline="0">
          <a:solidFill>
            <a:schemeClr val="tx1"/>
          </a:solidFill>
          <a:latin typeface="Statis Sans Light" panose="020B0403050000020004" pitchFamily="34" charset="0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Statis Sans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Statis Sans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Statis Sans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55" userDrawn="1">
          <p15:clr>
            <a:srgbClr val="F26B43"/>
          </p15:clr>
        </p15:guide>
        <p15:guide id="2" pos="439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6" orient="horz" pos="1072" userDrawn="1">
          <p15:clr>
            <a:srgbClr val="F26B43"/>
          </p15:clr>
        </p15:guide>
        <p15:guide id="7" orient="horz" pos="36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64.xml"/><Relationship Id="rId7" Type="http://schemas.openxmlformats.org/officeDocument/2006/relationships/image" Target="../media/image3.emf"/><Relationship Id="rId2" Type="http://schemas.openxmlformats.org/officeDocument/2006/relationships/tags" Target="../tags/tag6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66.xml"/><Relationship Id="rId7" Type="http://schemas.openxmlformats.org/officeDocument/2006/relationships/image" Target="../media/image3.emf"/><Relationship Id="rId2" Type="http://schemas.openxmlformats.org/officeDocument/2006/relationships/tags" Target="../tags/tag6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8.png"/><Relationship Id="rId2" Type="http://schemas.openxmlformats.org/officeDocument/2006/relationships/tags" Target="../tags/tag6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5.png"/><Relationship Id="rId2" Type="http://schemas.openxmlformats.org/officeDocument/2006/relationships/tags" Target="../tags/tag6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tags" Target="../tags/tag7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39" Type="http://schemas.openxmlformats.org/officeDocument/2006/relationships/tags" Target="../tags/tag48.xml"/><Relationship Id="rId21" Type="http://schemas.openxmlformats.org/officeDocument/2006/relationships/tags" Target="../tags/tag30.xml"/><Relationship Id="rId34" Type="http://schemas.openxmlformats.org/officeDocument/2006/relationships/tags" Target="../tags/tag43.xml"/><Relationship Id="rId42" Type="http://schemas.openxmlformats.org/officeDocument/2006/relationships/tags" Target="../tags/tag51.xml"/><Relationship Id="rId47" Type="http://schemas.openxmlformats.org/officeDocument/2006/relationships/tags" Target="../tags/tag56.xml"/><Relationship Id="rId50" Type="http://schemas.openxmlformats.org/officeDocument/2006/relationships/tags" Target="../tags/tag59.xml"/><Relationship Id="rId55" Type="http://schemas.openxmlformats.org/officeDocument/2006/relationships/notesSlide" Target="../notesSlides/notesSlide9.xml"/><Relationship Id="rId63" Type="http://schemas.openxmlformats.org/officeDocument/2006/relationships/image" Target="../media/image21.png"/><Relationship Id="rId68" Type="http://schemas.openxmlformats.org/officeDocument/2006/relationships/image" Target="../media/image11.png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9" Type="http://schemas.openxmlformats.org/officeDocument/2006/relationships/tags" Target="../tags/tag38.xml"/><Relationship Id="rId1" Type="http://schemas.openxmlformats.org/officeDocument/2006/relationships/vmlDrawing" Target="../drawings/vmlDrawing10.v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tags" Target="../tags/tag41.xml"/><Relationship Id="rId37" Type="http://schemas.openxmlformats.org/officeDocument/2006/relationships/tags" Target="../tags/tag46.xml"/><Relationship Id="rId40" Type="http://schemas.openxmlformats.org/officeDocument/2006/relationships/tags" Target="../tags/tag49.xml"/><Relationship Id="rId45" Type="http://schemas.openxmlformats.org/officeDocument/2006/relationships/tags" Target="../tags/tag54.xml"/><Relationship Id="rId53" Type="http://schemas.openxmlformats.org/officeDocument/2006/relationships/tags" Target="../tags/tag62.xml"/><Relationship Id="rId58" Type="http://schemas.openxmlformats.org/officeDocument/2006/relationships/image" Target="../media/image16.png"/><Relationship Id="rId66" Type="http://schemas.openxmlformats.org/officeDocument/2006/relationships/image" Target="../media/image24.png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36" Type="http://schemas.openxmlformats.org/officeDocument/2006/relationships/tags" Target="../tags/tag45.xml"/><Relationship Id="rId49" Type="http://schemas.openxmlformats.org/officeDocument/2006/relationships/tags" Target="../tags/tag58.xml"/><Relationship Id="rId57" Type="http://schemas.openxmlformats.org/officeDocument/2006/relationships/image" Target="../media/image3.emf"/><Relationship Id="rId61" Type="http://schemas.openxmlformats.org/officeDocument/2006/relationships/image" Target="../media/image19.png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31" Type="http://schemas.openxmlformats.org/officeDocument/2006/relationships/tags" Target="../tags/tag40.xml"/><Relationship Id="rId44" Type="http://schemas.openxmlformats.org/officeDocument/2006/relationships/tags" Target="../tags/tag53.xml"/><Relationship Id="rId52" Type="http://schemas.openxmlformats.org/officeDocument/2006/relationships/tags" Target="../tags/tag61.xml"/><Relationship Id="rId60" Type="http://schemas.openxmlformats.org/officeDocument/2006/relationships/image" Target="../media/image18.png"/><Relationship Id="rId65" Type="http://schemas.openxmlformats.org/officeDocument/2006/relationships/image" Target="../media/image23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Relationship Id="rId35" Type="http://schemas.openxmlformats.org/officeDocument/2006/relationships/tags" Target="../tags/tag44.xml"/><Relationship Id="rId43" Type="http://schemas.openxmlformats.org/officeDocument/2006/relationships/tags" Target="../tags/tag52.xml"/><Relationship Id="rId48" Type="http://schemas.openxmlformats.org/officeDocument/2006/relationships/tags" Target="../tags/tag57.xml"/><Relationship Id="rId56" Type="http://schemas.openxmlformats.org/officeDocument/2006/relationships/oleObject" Target="../embeddings/oleObject10.bin"/><Relationship Id="rId64" Type="http://schemas.openxmlformats.org/officeDocument/2006/relationships/image" Target="../media/image22.png"/><Relationship Id="rId69" Type="http://schemas.openxmlformats.org/officeDocument/2006/relationships/image" Target="../media/image25.png"/><Relationship Id="rId8" Type="http://schemas.openxmlformats.org/officeDocument/2006/relationships/tags" Target="../tags/tag17.xml"/><Relationship Id="rId51" Type="http://schemas.openxmlformats.org/officeDocument/2006/relationships/tags" Target="../tags/tag60.xml"/><Relationship Id="rId3" Type="http://schemas.openxmlformats.org/officeDocument/2006/relationships/tags" Target="../tags/tag12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tags" Target="../tags/tag42.xml"/><Relationship Id="rId38" Type="http://schemas.openxmlformats.org/officeDocument/2006/relationships/tags" Target="../tags/tag47.xml"/><Relationship Id="rId46" Type="http://schemas.openxmlformats.org/officeDocument/2006/relationships/tags" Target="../tags/tag55.xml"/><Relationship Id="rId59" Type="http://schemas.openxmlformats.org/officeDocument/2006/relationships/image" Target="../media/image17.png"/><Relationship Id="rId67" Type="http://schemas.openxmlformats.org/officeDocument/2006/relationships/image" Target="../media/image10.png"/><Relationship Id="rId20" Type="http://schemas.openxmlformats.org/officeDocument/2006/relationships/tags" Target="../tags/tag29.xml"/><Relationship Id="rId41" Type="http://schemas.openxmlformats.org/officeDocument/2006/relationships/tags" Target="../tags/tag50.xml"/><Relationship Id="rId54" Type="http://schemas.openxmlformats.org/officeDocument/2006/relationships/slideLayout" Target="../slideLayouts/slideLayout6.xml"/><Relationship Id="rId6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A43D742-AA01-41B9-B0D0-F9E5DBB5E0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4744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10389" y="591511"/>
            <a:ext cx="9975211" cy="2423468"/>
          </a:xfrm>
        </p:spPr>
        <p:txBody>
          <a:bodyPr vert="horz"/>
          <a:lstStyle/>
          <a:p>
            <a:r>
              <a:rPr lang="en-US" dirty="0"/>
              <a:t>Smart data collection: </a:t>
            </a:r>
            <a:br>
              <a:rPr lang="en-US" dirty="0"/>
            </a:br>
            <a:r>
              <a:rPr lang="en-US" dirty="0"/>
              <a:t>From research to production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10389" y="3251877"/>
            <a:ext cx="9979973" cy="1753006"/>
          </a:xfrm>
        </p:spPr>
        <p:txBody>
          <a:bodyPr/>
          <a:lstStyle/>
          <a:p>
            <a:r>
              <a:rPr lang="en-US" dirty="0"/>
              <a:t>Digital transformation and smart data collections in the domain of diary-based surveys in Germany</a:t>
            </a:r>
          </a:p>
          <a:p>
            <a:r>
              <a:rPr lang="en-US" sz="1600" dirty="0"/>
              <a:t>Smart Survey Implementation (SSI) conference on April 2</a:t>
            </a:r>
            <a:r>
              <a:rPr lang="en-US" sz="1600" baseline="30000" dirty="0"/>
              <a:t>nd</a:t>
            </a:r>
            <a:r>
              <a:rPr lang="en-US" sz="1600" dirty="0"/>
              <a:t> and 3</a:t>
            </a:r>
            <a:r>
              <a:rPr lang="en-US" sz="1600" baseline="30000" dirty="0"/>
              <a:t>rd</a:t>
            </a:r>
            <a:r>
              <a:rPr lang="en-US" sz="1600" dirty="0"/>
              <a:t>, 2025</a:t>
            </a:r>
          </a:p>
          <a:p>
            <a:r>
              <a:rPr lang="en-US" sz="1600" dirty="0"/>
              <a:t>Initially presented at the Meeting of the ESS Innovation Network (EIN) on December 10</a:t>
            </a:r>
            <a:r>
              <a:rPr lang="en-US" sz="1600" baseline="30000" dirty="0"/>
              <a:t>th</a:t>
            </a:r>
            <a:r>
              <a:rPr lang="en-US" sz="1600" dirty="0"/>
              <a:t>, 2024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67771594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0542B3B-1AB5-4987-922F-D72793F54668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597093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5" name="think-cell Folie" r:id="rId6" imgW="532" imgH="530" progId="TCLayout.ActiveDocument.1">
                  <p:embed/>
                </p:oleObj>
              </mc:Choice>
              <mc:Fallback>
                <p:oleObj name="think-cell Folie" r:id="rId6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C3A3F68-0A7D-47DF-BC6B-3D2F2CC96D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Smart data collection: From research to production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B8B0D0-38C5-47B1-888C-EF59BD9EEA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Foundational work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0085F4-3332-4941-AAA3-FF50B0E88DB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10.12.2024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6A8B6BC-DD04-4D69-9634-1AF5C0C82BE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805F2C-5F5D-4150-BD2C-E498A31771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1CD5B82-EB58-490F-ABD3-4ED42DBDF1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0452" y="2349499"/>
            <a:ext cx="5583668" cy="3897243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dirty="0"/>
              <a:t>The (not so basic) basics</a:t>
            </a:r>
          </a:p>
          <a:p>
            <a:pPr lvl="2"/>
            <a:r>
              <a:rPr lang="en-US" sz="1800" dirty="0"/>
              <a:t>Legal, data privacy, and data security </a:t>
            </a:r>
          </a:p>
          <a:p>
            <a:pPr lvl="2"/>
            <a:r>
              <a:rPr lang="en-US" sz="1800" dirty="0"/>
              <a:t>IT-infrastructure and server performance 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/>
              <a:t>Functional adaptations </a:t>
            </a:r>
          </a:p>
          <a:p>
            <a:pPr lvl="2"/>
            <a:r>
              <a:rPr lang="en-US" sz="1800" dirty="0"/>
              <a:t>Transforming a third-party app to meet specific national demands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/>
              <a:t>Mode strategy</a:t>
            </a:r>
          </a:p>
          <a:p>
            <a:pPr lvl="2"/>
            <a:r>
              <a:rPr lang="en-US" sz="1800" dirty="0"/>
              <a:t>Online only? Online first? Free choice? 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/>
              <a:t>Measurement equivalence </a:t>
            </a:r>
          </a:p>
          <a:p>
            <a:pPr lvl="2"/>
            <a:endParaRPr lang="en-US" sz="180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9FCD4D4-59BA-40B9-8A40-BAEBAB70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From research to production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36D78BA-518A-4584-BE27-96689EBA022C}"/>
              </a:ext>
            </a:extLst>
          </p:cNvPr>
          <p:cNvGrpSpPr/>
          <p:nvPr/>
        </p:nvGrpSpPr>
        <p:grpSpPr>
          <a:xfrm>
            <a:off x="5835705" y="2594735"/>
            <a:ext cx="6221080" cy="2871267"/>
            <a:chOff x="5835705" y="2594735"/>
            <a:chExt cx="6221080" cy="2871267"/>
          </a:xfrm>
        </p:grpSpPr>
        <p:pic>
          <p:nvPicPr>
            <p:cNvPr id="24" name="Inhaltsplatzhalter 9">
              <a:extLst>
                <a:ext uri="{FF2B5EF4-FFF2-40B4-BE49-F238E27FC236}">
                  <a16:creationId xmlns:a16="http://schemas.microsoft.com/office/drawing/2014/main" id="{03E2E7CD-9295-4D57-8402-B40B63BB9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5835705" y="2594735"/>
              <a:ext cx="6221080" cy="28712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4495530-6914-4E9A-ACA0-CF082DD52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0981" y="2662035"/>
              <a:ext cx="671750" cy="67175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3821810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0542B3B-1AB5-4987-922F-D72793F54668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7" name="think-cell Folie" r:id="rId6" imgW="532" imgH="530" progId="TCLayout.ActiveDocument.1">
                  <p:embed/>
                </p:oleObj>
              </mc:Choice>
              <mc:Fallback>
                <p:oleObj name="think-cell Folie" r:id="rId6" imgW="532" imgH="53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0542B3B-1AB5-4987-922F-D72793F546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C3A3F68-0A7D-47DF-BC6B-3D2F2CC96D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Smart data collection: From research to production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B8B0D0-38C5-47B1-888C-EF59BD9EEA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Fieldwork efficiency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0085F4-3332-4941-AAA3-FF50B0E88DB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10.12.2024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6A8B6BC-DD04-4D69-9634-1AF5C0C82BE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805F2C-5F5D-4150-BD2C-E498A31771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1CD5B82-EB58-490F-ABD3-4ED42DBDF1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0451" y="2349500"/>
            <a:ext cx="5387135" cy="3455988"/>
          </a:xfrm>
        </p:spPr>
        <p:txBody>
          <a:bodyPr/>
          <a:lstStyle/>
          <a:p>
            <a:r>
              <a:rPr lang="en-US" dirty="0"/>
              <a:t>Survey managers – Learning a new role</a:t>
            </a:r>
            <a:r>
              <a:rPr lang="en-US" sz="1800" dirty="0"/>
              <a:t>: 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Service-oriented subject-matter 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Technical experts </a:t>
            </a:r>
          </a:p>
          <a:p>
            <a:r>
              <a:rPr lang="de-DE" sz="2100" dirty="0">
                <a:sym typeface="Wingdings" panose="05000000000000000000" pitchFamily="2" charset="2"/>
              </a:rPr>
              <a:t> </a:t>
            </a:r>
            <a:r>
              <a:rPr lang="de-DE" sz="2100" dirty="0"/>
              <a:t>~</a:t>
            </a:r>
            <a:r>
              <a:rPr lang="en-US" sz="2100" dirty="0"/>
              <a:t>1 FTE per 700 households surveyed </a:t>
            </a:r>
          </a:p>
          <a:p>
            <a:endParaRPr lang="en-US" dirty="0"/>
          </a:p>
          <a:p>
            <a:r>
              <a:rPr lang="en-US" dirty="0"/>
              <a:t>Designing efficient service platforms</a:t>
            </a:r>
          </a:p>
          <a:p>
            <a:pPr lvl="1"/>
            <a:r>
              <a:rPr lang="en-US" dirty="0"/>
              <a:t>Opening the black box of the field phase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9FCD4D4-59BA-40B9-8A40-BAEBAB70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From research to production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8111EA2-A5CA-4414-A1A9-DBA3B774760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835"/>
          <a:stretch/>
        </p:blipFill>
        <p:spPr>
          <a:xfrm>
            <a:off x="7263273" y="2262118"/>
            <a:ext cx="4221450" cy="3939672"/>
          </a:xfrm>
          <a:prstGeom prst="roundRect">
            <a:avLst>
              <a:gd name="adj" fmla="val 528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B1B3759-03B2-4306-9065-00490654D557}"/>
              </a:ext>
            </a:extLst>
          </p:cNvPr>
          <p:cNvCxnSpPr/>
          <p:nvPr/>
        </p:nvCxnSpPr>
        <p:spPr>
          <a:xfrm>
            <a:off x="6742573" y="3018884"/>
            <a:ext cx="598311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58FB186-86FB-41CA-8232-B96E02696262}"/>
              </a:ext>
            </a:extLst>
          </p:cNvPr>
          <p:cNvCxnSpPr/>
          <p:nvPr/>
        </p:nvCxnSpPr>
        <p:spPr>
          <a:xfrm>
            <a:off x="6710293" y="5208929"/>
            <a:ext cx="598311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57064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EFAEDEC-D67F-426F-B15B-702D530354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34983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0" name="think-cell Folie" r:id="rId5" imgW="532" imgH="530" progId="TCLayout.ActiveDocument.1">
                  <p:embed/>
                </p:oleObj>
              </mc:Choice>
              <mc:Fallback>
                <p:oleObj name="think-cell Folie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5C43F6-D5CC-48BB-B9AB-48B7A23104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Smart data collection: From research to production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1785FC-59C5-4408-9E51-5449B705E4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From digital to smart surveys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257EDB9-B356-4E97-8B05-4C4BD719380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2D0F72-311F-4430-ADFB-0C8AEBC9039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B412BB0-8FCD-49E4-AA89-85BB76DC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From research to production</a:t>
            </a:r>
            <a:endParaRPr lang="de-DE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C7579C2-15EA-4A7B-A9B9-D7CF5768AEB4}"/>
              </a:ext>
            </a:extLst>
          </p:cNvPr>
          <p:cNvGrpSpPr/>
          <p:nvPr/>
        </p:nvGrpSpPr>
        <p:grpSpPr>
          <a:xfrm>
            <a:off x="574361" y="2374900"/>
            <a:ext cx="2482194" cy="4908762"/>
            <a:chOff x="544035" y="1719071"/>
            <a:chExt cx="2690834" cy="5321367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DFBBB1D-A7ED-4192-95BB-C8F62AC11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4035" y="1719071"/>
              <a:ext cx="2690834" cy="5314401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2DEC8C8-E637-49E2-9960-F8580DBC0B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4864"/>
            <a:stretch/>
          </p:blipFill>
          <p:spPr>
            <a:xfrm>
              <a:off x="687873" y="2071686"/>
              <a:ext cx="2412000" cy="4968752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247A213-FEEE-4266-9D1A-D48AA23508BC}"/>
              </a:ext>
            </a:extLst>
          </p:cNvPr>
          <p:cNvGrpSpPr/>
          <p:nvPr/>
        </p:nvGrpSpPr>
        <p:grpSpPr>
          <a:xfrm>
            <a:off x="3480287" y="2381460"/>
            <a:ext cx="2482194" cy="4986816"/>
            <a:chOff x="3373853" y="1719070"/>
            <a:chExt cx="2690834" cy="5405982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56DB999F-5BF5-47CD-9637-737679A8B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3853" y="1719070"/>
              <a:ext cx="2690834" cy="5314401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0E912621-9D54-404C-8FCA-040BA538F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07062" y="1902269"/>
              <a:ext cx="2411999" cy="5222783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7BC4769-9B84-4FB3-BAB6-65C76D1CF1DC}"/>
              </a:ext>
            </a:extLst>
          </p:cNvPr>
          <p:cNvGrpSpPr/>
          <p:nvPr/>
        </p:nvGrpSpPr>
        <p:grpSpPr>
          <a:xfrm>
            <a:off x="6386213" y="2374358"/>
            <a:ext cx="2482194" cy="4902336"/>
            <a:chOff x="6440985" y="1719069"/>
            <a:chExt cx="2690834" cy="5314401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34F8B089-91C4-45A3-988E-5C0B842FE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40985" y="1719069"/>
              <a:ext cx="2690834" cy="5314401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B4253FA-CAC4-44AC-927B-46D340536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5482"/>
            <a:stretch/>
          </p:blipFill>
          <p:spPr>
            <a:xfrm>
              <a:off x="6586851" y="2071686"/>
              <a:ext cx="2412000" cy="4936439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49224E3-D00B-42FA-AE2F-982C884CBC7A}"/>
              </a:ext>
            </a:extLst>
          </p:cNvPr>
          <p:cNvGrpSpPr/>
          <p:nvPr/>
        </p:nvGrpSpPr>
        <p:grpSpPr>
          <a:xfrm>
            <a:off x="9292140" y="2381458"/>
            <a:ext cx="2482194" cy="4986818"/>
            <a:chOff x="9261814" y="1719068"/>
            <a:chExt cx="2690834" cy="5405984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2912EB80-94C1-4D02-8F45-FCFD53E17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61814" y="1719068"/>
              <a:ext cx="2690834" cy="5314401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17DD03D6-AB08-439C-ABCD-387C5342E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4912"/>
            <a:stretch/>
          </p:blipFill>
          <p:spPr>
            <a:xfrm>
              <a:off x="9380076" y="2071686"/>
              <a:ext cx="2454310" cy="5053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080973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10668CD-5C29-45B4-BB17-3E85135DF72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417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3" name="think-cell Folie" r:id="rId5" imgW="350" imgH="350" progId="TCLayout.ActiveDocument.1">
                  <p:embed/>
                </p:oleObj>
              </mc:Choice>
              <mc:Fallback>
                <p:oleObj name="think-cell Folie" r:id="rId5" imgW="350" imgH="3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C8768F2C-4190-4A18-B21C-C3027AA469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endParaRPr lang="de-DE" dirty="0"/>
          </a:p>
        </p:txBody>
      </p:sp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51CA3C6A-2326-4B99-9AA4-78C6918693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30594" y="2629432"/>
            <a:ext cx="2052638" cy="20526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6169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C4A4946-C2F1-444A-8374-5A40A6FF86F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4" name="think-cell Folie" r:id="rId5" imgW="532" imgH="530" progId="TCLayout.ActiveDocument.1">
                  <p:embed/>
                </p:oleObj>
              </mc:Choice>
              <mc:Fallback>
                <p:oleObj name="think-cell Folie" r:id="rId5" imgW="532" imgH="53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4A4946-C2F1-444A-8374-5A40A6FF8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EDD3FE7-AA7D-4DD7-8AD8-1C2B095395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Smart data collection: From research to production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AAD18B-752E-4186-AB81-0A03EC695B0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10.12.2024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B66A7C-2C65-4AED-8B0D-37676F4D86C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1CE11-29FE-4B78-8A66-277029C2646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A28221E-18BA-4CA7-A36C-3B50389B14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816" y="2350800"/>
            <a:ext cx="11075148" cy="3152498"/>
          </a:xfrm>
        </p:spPr>
        <p:txBody>
          <a:bodyPr/>
          <a:lstStyle/>
          <a:p>
            <a:pPr lvl="1">
              <a:buClr>
                <a:schemeClr val="bg1"/>
              </a:buClr>
            </a:pPr>
            <a:r>
              <a:rPr lang="en-US" dirty="0"/>
              <a:t>Costs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IT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Project management</a:t>
            </a:r>
            <a:endParaRPr lang="en-US" dirty="0">
              <a:solidFill>
                <a:schemeClr val="accent4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dirty="0"/>
              <a:t>Methodology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Service attitude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Quality control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Change management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2733317-93DA-48FD-85DD-7EBB835C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52" y="1118925"/>
            <a:ext cx="11075147" cy="600146"/>
          </a:xfrm>
        </p:spPr>
        <p:txBody>
          <a:bodyPr vert="horz"/>
          <a:lstStyle/>
          <a:p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0550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C4A4946-C2F1-444A-8374-5A40A6FF86F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1024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2" name="think-cell Folie" r:id="rId5" imgW="532" imgH="530" progId="TCLayout.ActiveDocument.1">
                  <p:embed/>
                </p:oleObj>
              </mc:Choice>
              <mc:Fallback>
                <p:oleObj name="think-cell Folie" r:id="rId5" imgW="532" imgH="53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4A4946-C2F1-444A-8374-5A40A6FF8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41C6425-5B05-487D-A505-0CF36D29B522}"/>
              </a:ext>
            </a:extLst>
          </p:cNvPr>
          <p:cNvSpPr txBox="1">
            <a:spLocks/>
          </p:cNvSpPr>
          <p:nvPr/>
        </p:nvSpPr>
        <p:spPr bwMode="gray">
          <a:xfrm flipH="1" flipV="1">
            <a:off x="709199" y="2350800"/>
            <a:ext cx="644938" cy="3028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0"/>
              </a:spcAft>
            </a:pPr>
            <a:endParaRPr lang="en-US" sz="21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A28221E-18BA-4CA7-A36C-3B50389B14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816" y="2350800"/>
            <a:ext cx="11075148" cy="3152498"/>
          </a:xfrm>
        </p:spPr>
        <p:txBody>
          <a:bodyPr/>
          <a:lstStyle/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accent1"/>
                </a:solidFill>
              </a:rPr>
              <a:t>Costs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IT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Project management</a:t>
            </a:r>
            <a:endParaRPr lang="en-US" dirty="0">
              <a:solidFill>
                <a:schemeClr val="accent4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dirty="0"/>
              <a:t>Methodology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Service attitude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Quality control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Change management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EDD3FE7-AA7D-4DD7-8AD8-1C2B095395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Smart data collection: From research to production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AAD18B-752E-4186-AB81-0A03EC695B0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10.12.2024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B66A7C-2C65-4AED-8B0D-37676F4D86C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1CE11-29FE-4B78-8A66-277029C2646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2733317-93DA-48FD-85DD-7EBB835C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52" y="1118925"/>
            <a:ext cx="11075147" cy="600146"/>
          </a:xfrm>
        </p:spPr>
        <p:txBody>
          <a:bodyPr vert="horz"/>
          <a:lstStyle/>
          <a:p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endParaRPr lang="en-US" dirty="0"/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348533B8-D100-46A9-806B-CDAF828421B8}"/>
              </a:ext>
            </a:extLst>
          </p:cNvPr>
          <p:cNvSpPr txBox="1">
            <a:spLocks/>
          </p:cNvSpPr>
          <p:nvPr/>
        </p:nvSpPr>
        <p:spPr bwMode="gray">
          <a:xfrm>
            <a:off x="4055342" y="2653674"/>
            <a:ext cx="7730257" cy="2344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100" dirty="0"/>
              <a:t>Digitalization is often framed as a means to save money</a:t>
            </a:r>
          </a:p>
          <a:p>
            <a:pPr lvl="1">
              <a:lnSpc>
                <a:spcPct val="110000"/>
              </a:lnSpc>
            </a:pPr>
            <a:r>
              <a:rPr lang="en-US" sz="2100" dirty="0"/>
              <a:t>Ideally, this is true in the long run</a:t>
            </a:r>
          </a:p>
          <a:p>
            <a:pPr lvl="1">
              <a:lnSpc>
                <a:spcPct val="110000"/>
              </a:lnSpc>
            </a:pPr>
            <a:r>
              <a:rPr lang="en-US" sz="2100" dirty="0"/>
              <a:t>Short-term: Investment costs outweigh gains in productivity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100" dirty="0"/>
              <a:t>Process optimization and modernization are about more than the short-term costs</a:t>
            </a:r>
          </a:p>
          <a:p>
            <a:pPr lvl="1">
              <a:lnSpc>
                <a:spcPct val="110000"/>
              </a:lnSpc>
            </a:pPr>
            <a:r>
              <a:rPr lang="en-US" sz="2100" dirty="0"/>
              <a:t>They are meant to shape the future ways of working</a:t>
            </a:r>
          </a:p>
        </p:txBody>
      </p:sp>
    </p:spTree>
    <p:extLst>
      <p:ext uri="{BB962C8B-B14F-4D97-AF65-F5344CB8AC3E}">
        <p14:creationId xmlns:p14="http://schemas.microsoft.com/office/powerpoint/2010/main" val="395313014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C4A4946-C2F1-444A-8374-5A40A6FF86F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79284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6" name="think-cell Folie" r:id="rId5" imgW="532" imgH="530" progId="TCLayout.ActiveDocument.1">
                  <p:embed/>
                </p:oleObj>
              </mc:Choice>
              <mc:Fallback>
                <p:oleObj name="think-cell Folie" r:id="rId5" imgW="532" imgH="53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4A4946-C2F1-444A-8374-5A40A6FF8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8ABE8083-79CE-4B64-A98F-3320A9DCD3B1}"/>
              </a:ext>
            </a:extLst>
          </p:cNvPr>
          <p:cNvSpPr txBox="1">
            <a:spLocks/>
          </p:cNvSpPr>
          <p:nvPr/>
        </p:nvSpPr>
        <p:spPr bwMode="gray">
          <a:xfrm>
            <a:off x="709201" y="2763550"/>
            <a:ext cx="233775" cy="3028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0"/>
              </a:spcAft>
            </a:pPr>
            <a:endParaRPr lang="en-US" sz="2100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EDD3FE7-AA7D-4DD7-8AD8-1C2B095395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Smart data collection: From research to production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AAD18B-752E-4186-AB81-0A03EC695B0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10.12.2024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B66A7C-2C65-4AED-8B0D-37676F4D86C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1CE11-29FE-4B78-8A66-277029C2646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A28221E-18BA-4CA7-A36C-3B50389B14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816" y="2350800"/>
            <a:ext cx="11075148" cy="3152498"/>
          </a:xfrm>
        </p:spPr>
        <p:txBody>
          <a:bodyPr/>
          <a:lstStyle/>
          <a:p>
            <a:pPr lvl="1">
              <a:buClr>
                <a:schemeClr val="bg1"/>
              </a:buClr>
            </a:pPr>
            <a:r>
              <a:rPr lang="en-US" dirty="0"/>
              <a:t>Costs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accent1"/>
                </a:solidFill>
              </a:rPr>
              <a:t>IT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Project management</a:t>
            </a:r>
            <a:endParaRPr lang="en-US" dirty="0">
              <a:solidFill>
                <a:schemeClr val="accent4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dirty="0"/>
              <a:t>Methodology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Service attitude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Quality control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Change management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2733317-93DA-48FD-85DD-7EBB835C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52" y="1118925"/>
            <a:ext cx="11075147" cy="600146"/>
          </a:xfrm>
        </p:spPr>
        <p:txBody>
          <a:bodyPr vert="horz"/>
          <a:lstStyle/>
          <a:p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endParaRPr lang="en-US" dirty="0"/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348533B8-D100-46A9-806B-CDAF828421B8}"/>
              </a:ext>
            </a:extLst>
          </p:cNvPr>
          <p:cNvSpPr txBox="1">
            <a:spLocks/>
          </p:cNvSpPr>
          <p:nvPr/>
        </p:nvSpPr>
        <p:spPr bwMode="gray">
          <a:xfrm>
            <a:off x="4055342" y="2653674"/>
            <a:ext cx="7730257" cy="2344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800" dirty="0"/>
              <a:t>There is a demand for knowledgeable and experienced…</a:t>
            </a:r>
          </a:p>
          <a:p>
            <a:pPr lvl="1"/>
            <a:r>
              <a:rPr lang="en-US" sz="1800" dirty="0"/>
              <a:t>IT-personnel with interest in statistics</a:t>
            </a:r>
          </a:p>
          <a:p>
            <a:pPr lvl="1"/>
            <a:r>
              <a:rPr lang="en-US" sz="1800" dirty="0"/>
              <a:t>methodologists with interests in IT</a:t>
            </a:r>
          </a:p>
          <a:p>
            <a:pPr marL="0" lvl="1" indent="0">
              <a:buNone/>
            </a:pPr>
            <a:endParaRPr lang="en-US" sz="1800" dirty="0"/>
          </a:p>
          <a:p>
            <a:r>
              <a:rPr lang="en-US" sz="1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5302357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C4A4946-C2F1-444A-8374-5A40A6FF86F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92766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4" name="think-cell Folie" r:id="rId5" imgW="532" imgH="530" progId="TCLayout.ActiveDocument.1">
                  <p:embed/>
                </p:oleObj>
              </mc:Choice>
              <mc:Fallback>
                <p:oleObj name="think-cell Folie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139401BC-F86C-45F7-934A-D57A3FACEDD5}"/>
              </a:ext>
            </a:extLst>
          </p:cNvPr>
          <p:cNvSpPr txBox="1">
            <a:spLocks/>
          </p:cNvSpPr>
          <p:nvPr/>
        </p:nvSpPr>
        <p:spPr bwMode="gray">
          <a:xfrm>
            <a:off x="709201" y="3166775"/>
            <a:ext cx="2405474" cy="3028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0"/>
              </a:spcAft>
            </a:pPr>
            <a:endParaRPr lang="en-US" sz="2100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EDD3FE7-AA7D-4DD7-8AD8-1C2B095395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Smart data collection: From research to production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AAD18B-752E-4186-AB81-0A03EC695B0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10.12.2024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B66A7C-2C65-4AED-8B0D-37676F4D86C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1CE11-29FE-4B78-8A66-277029C2646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A28221E-18BA-4CA7-A36C-3B50389B14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816" y="2350800"/>
            <a:ext cx="11075148" cy="3152498"/>
          </a:xfrm>
        </p:spPr>
        <p:txBody>
          <a:bodyPr/>
          <a:lstStyle/>
          <a:p>
            <a:pPr lvl="1">
              <a:buClr>
                <a:schemeClr val="bg1"/>
              </a:buClr>
            </a:pPr>
            <a:r>
              <a:rPr lang="en-US" dirty="0"/>
              <a:t>Costs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IT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accent1"/>
                </a:solidFill>
              </a:rPr>
              <a:t>Project management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Methodology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Service attitude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Quality control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Change management</a:t>
            </a:r>
          </a:p>
          <a:p>
            <a:pPr marL="0" lvl="1" indent="0">
              <a:buClr>
                <a:schemeClr val="bg1"/>
              </a:buClr>
              <a:buNone/>
            </a:pPr>
            <a:endParaRPr lang="en-US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2733317-93DA-48FD-85DD-7EBB835C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52" y="1118925"/>
            <a:ext cx="11075147" cy="600146"/>
          </a:xfrm>
        </p:spPr>
        <p:txBody>
          <a:bodyPr vert="horz"/>
          <a:lstStyle/>
          <a:p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endParaRPr lang="en-US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B2CE8FE0-E3C7-45CC-8EB9-2A531CD32B10}"/>
              </a:ext>
            </a:extLst>
          </p:cNvPr>
          <p:cNvSpPr/>
          <p:nvPr/>
        </p:nvSpPr>
        <p:spPr>
          <a:xfrm>
            <a:off x="4055342" y="2652990"/>
            <a:ext cx="7718992" cy="234545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800"/>
              </a:spcBef>
            </a:pPr>
            <a:r>
              <a:rPr lang="en-US" sz="1800" dirty="0">
                <a:solidFill>
                  <a:schemeClr val="tx2"/>
                </a:solidFill>
              </a:rPr>
              <a:t>Experienced IT-project management needed</a:t>
            </a:r>
          </a:p>
          <a:p>
            <a:pPr marL="107828" lvl="1" indent="-361950"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</a:pPr>
            <a:r>
              <a:rPr lang="en-US" sz="1800" dirty="0">
                <a:solidFill>
                  <a:schemeClr val="tx2"/>
                </a:solidFill>
              </a:rPr>
              <a:t>Defined stop criteria, risk management, fast escalations, shared vision throughout all hierarchies</a:t>
            </a:r>
          </a:p>
          <a:p>
            <a:pPr>
              <a:spcBef>
                <a:spcPts val="800"/>
              </a:spcBef>
            </a:pPr>
            <a:r>
              <a:rPr lang="en-US" sz="1800" dirty="0">
                <a:solidFill>
                  <a:schemeClr val="tx2"/>
                </a:solidFill>
              </a:rPr>
              <a:t>Increased risk tolerance</a:t>
            </a:r>
          </a:p>
          <a:p>
            <a:pPr marL="107828" lvl="1" indent="-361950"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</a:pPr>
            <a:r>
              <a:rPr lang="en-US" sz="1800" dirty="0">
                <a:solidFill>
                  <a:schemeClr val="tx2"/>
                </a:solidFill>
              </a:rPr>
              <a:t>Involved staff must be willing to accept certain risk levels </a:t>
            </a:r>
          </a:p>
          <a:p>
            <a:pPr marL="107828" lvl="1" indent="-361950"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</a:pPr>
            <a:r>
              <a:rPr lang="en-US" sz="1800" dirty="0">
                <a:solidFill>
                  <a:schemeClr val="tx2"/>
                </a:solidFill>
              </a:rPr>
              <a:t>Clear timeline – you cannot pretest your methods forever</a:t>
            </a:r>
          </a:p>
        </p:txBody>
      </p:sp>
    </p:spTree>
    <p:extLst>
      <p:ext uri="{BB962C8B-B14F-4D97-AF65-F5344CB8AC3E}">
        <p14:creationId xmlns:p14="http://schemas.microsoft.com/office/powerpoint/2010/main" val="394149160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C4A4946-C2F1-444A-8374-5A40A6FF86F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11435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4" name="think-cell Folie" r:id="rId5" imgW="532" imgH="530" progId="TCLayout.ActiveDocument.1">
                  <p:embed/>
                </p:oleObj>
              </mc:Choice>
              <mc:Fallback>
                <p:oleObj name="think-cell Folie" r:id="rId5" imgW="532" imgH="53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4A4946-C2F1-444A-8374-5A40A6FF8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6EFC7B0B-ACB8-45F9-BE1E-973DF6DBE2CC}"/>
              </a:ext>
            </a:extLst>
          </p:cNvPr>
          <p:cNvSpPr txBox="1">
            <a:spLocks/>
          </p:cNvSpPr>
          <p:nvPr/>
        </p:nvSpPr>
        <p:spPr bwMode="gray">
          <a:xfrm>
            <a:off x="709201" y="3568256"/>
            <a:ext cx="1518062" cy="3028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0"/>
              </a:spcAft>
            </a:pPr>
            <a:endParaRPr lang="en-US" sz="2100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EDD3FE7-AA7D-4DD7-8AD8-1C2B095395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Smart data collection: From research to production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AAD18B-752E-4186-AB81-0A03EC695B0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10.12.2024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B66A7C-2C65-4AED-8B0D-37676F4D86C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1CE11-29FE-4B78-8A66-277029C2646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A28221E-18BA-4CA7-A36C-3B50389B14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815" y="2350800"/>
            <a:ext cx="11075148" cy="3152498"/>
          </a:xfrm>
        </p:spPr>
        <p:txBody>
          <a:bodyPr/>
          <a:lstStyle/>
          <a:p>
            <a:pPr lvl="1">
              <a:buClr>
                <a:schemeClr val="bg1"/>
              </a:buClr>
            </a:pPr>
            <a:r>
              <a:rPr lang="en-US" dirty="0"/>
              <a:t>Costs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IT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Project management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accent1"/>
                </a:solidFill>
              </a:rPr>
              <a:t>Methodology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Service attitude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Quality control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Change management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2733317-93DA-48FD-85DD-7EBB835C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52" y="1118925"/>
            <a:ext cx="11075147" cy="600146"/>
          </a:xfrm>
        </p:spPr>
        <p:txBody>
          <a:bodyPr vert="horz"/>
          <a:lstStyle/>
          <a:p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endParaRPr lang="en-US" dirty="0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242A062-9705-4276-A44F-D25FA0CD7790}"/>
              </a:ext>
            </a:extLst>
          </p:cNvPr>
          <p:cNvSpPr/>
          <p:nvPr/>
        </p:nvSpPr>
        <p:spPr>
          <a:xfrm>
            <a:off x="4060974" y="2652990"/>
            <a:ext cx="7718992" cy="234545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800"/>
              </a:spcBef>
            </a:pPr>
            <a:r>
              <a:rPr lang="en-US" sz="1800" dirty="0">
                <a:solidFill>
                  <a:schemeClr val="tx2"/>
                </a:solidFill>
              </a:rPr>
              <a:t>Official statistics is shaped by paper questionnaires</a:t>
            </a:r>
          </a:p>
          <a:p>
            <a:pPr marL="107828" lvl="1" indent="-361950"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</a:pPr>
            <a:r>
              <a:rPr lang="en-US" sz="1800" dirty="0">
                <a:solidFill>
                  <a:schemeClr val="tx2"/>
                </a:solidFill>
              </a:rPr>
              <a:t>Digitalization can result in “</a:t>
            </a:r>
            <a:r>
              <a:rPr lang="en-US" sz="1800" i="1" dirty="0">
                <a:solidFill>
                  <a:schemeClr val="tx2"/>
                </a:solidFill>
              </a:rPr>
              <a:t>digital</a:t>
            </a:r>
            <a:r>
              <a:rPr lang="en-US" sz="1800" dirty="0">
                <a:solidFill>
                  <a:schemeClr val="tx2"/>
                </a:solidFill>
              </a:rPr>
              <a:t> paper questionnaires”</a:t>
            </a:r>
          </a:p>
          <a:p>
            <a:pPr marL="107828" lvl="1" indent="-361950"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</a:pPr>
            <a:r>
              <a:rPr lang="en-US" sz="1800" dirty="0">
                <a:solidFill>
                  <a:schemeClr val="tx2"/>
                </a:solidFill>
              </a:rPr>
              <a:t>Take a deep dive into online survey methods</a:t>
            </a:r>
          </a:p>
          <a:p>
            <a:pPr>
              <a:spcBef>
                <a:spcPts val="800"/>
              </a:spcBef>
            </a:pPr>
            <a:r>
              <a:rPr lang="en-US" sz="1800" dirty="0">
                <a:solidFill>
                  <a:schemeClr val="tx2"/>
                </a:solidFill>
              </a:rPr>
              <a:t>Database structure, question formats</a:t>
            </a:r>
          </a:p>
          <a:p>
            <a:pPr marL="107828" lvl="1" indent="-361950"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</a:pPr>
            <a:r>
              <a:rPr lang="en-US" sz="1800" dirty="0">
                <a:solidFill>
                  <a:schemeClr val="tx2"/>
                </a:solidFill>
              </a:rPr>
              <a:t>Online will dominate – keeping PAPI and online in sync will be a challenge if old structures are recycled</a:t>
            </a:r>
          </a:p>
        </p:txBody>
      </p:sp>
    </p:spTree>
    <p:extLst>
      <p:ext uri="{BB962C8B-B14F-4D97-AF65-F5344CB8AC3E}">
        <p14:creationId xmlns:p14="http://schemas.microsoft.com/office/powerpoint/2010/main" val="97056269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C4A4946-C2F1-444A-8374-5A40A6FF86F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87474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5" name="think-cell Folie" r:id="rId5" imgW="532" imgH="530" progId="TCLayout.ActiveDocument.1">
                  <p:embed/>
                </p:oleObj>
              </mc:Choice>
              <mc:Fallback>
                <p:oleObj name="think-cell Folie" r:id="rId5" imgW="532" imgH="53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4A4946-C2F1-444A-8374-5A40A6FF8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1601265B-B847-4FAC-A761-E69B1D41C0F2}"/>
              </a:ext>
            </a:extLst>
          </p:cNvPr>
          <p:cNvSpPr txBox="1">
            <a:spLocks/>
          </p:cNvSpPr>
          <p:nvPr/>
        </p:nvSpPr>
        <p:spPr bwMode="gray">
          <a:xfrm>
            <a:off x="710451" y="3979575"/>
            <a:ext cx="1821611" cy="3028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0"/>
              </a:spcAft>
            </a:pPr>
            <a:endParaRPr lang="en-US" sz="2100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EDD3FE7-AA7D-4DD7-8AD8-1C2B095395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Smart data collection: From research to production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AAD18B-752E-4186-AB81-0A03EC695B0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10.12.2024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B66A7C-2C65-4AED-8B0D-37676F4D86C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1CE11-29FE-4B78-8A66-277029C2646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A28221E-18BA-4CA7-A36C-3B50389B14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816" y="2350800"/>
            <a:ext cx="11075148" cy="3152498"/>
          </a:xfrm>
        </p:spPr>
        <p:txBody>
          <a:bodyPr/>
          <a:lstStyle/>
          <a:p>
            <a:pPr lvl="1">
              <a:buClr>
                <a:schemeClr val="bg1"/>
              </a:buClr>
            </a:pPr>
            <a:r>
              <a:rPr lang="en-US" dirty="0"/>
              <a:t>Costs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IT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Project management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Methodology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accent1"/>
                </a:solidFill>
              </a:rPr>
              <a:t>Service attitude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Quality control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Change management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2733317-93DA-48FD-85DD-7EBB835C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52" y="1118925"/>
            <a:ext cx="11075147" cy="600146"/>
          </a:xfrm>
        </p:spPr>
        <p:txBody>
          <a:bodyPr vert="horz"/>
          <a:lstStyle/>
          <a:p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endParaRPr lang="en-US" dirty="0"/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348533B8-D100-46A9-806B-CDAF828421B8}"/>
              </a:ext>
            </a:extLst>
          </p:cNvPr>
          <p:cNvSpPr txBox="1">
            <a:spLocks/>
          </p:cNvSpPr>
          <p:nvPr/>
        </p:nvSpPr>
        <p:spPr bwMode="gray">
          <a:xfrm>
            <a:off x="4055342" y="2653674"/>
            <a:ext cx="7730257" cy="2344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800" dirty="0"/>
              <a:t>Survey Managers instead of interviewers (in DE)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Technical support is added to the subject-matter support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800" dirty="0"/>
              <a:t>Communication: A more transparent fieldwork means: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NSIs must take on a service mentality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e.g., call and offer support to inactive participants</a:t>
            </a:r>
          </a:p>
        </p:txBody>
      </p:sp>
    </p:spTree>
    <p:extLst>
      <p:ext uri="{BB962C8B-B14F-4D97-AF65-F5344CB8AC3E}">
        <p14:creationId xmlns:p14="http://schemas.microsoft.com/office/powerpoint/2010/main" val="259859008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F5A69E0-C683-4368-BB0B-CDA2210C628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1" name="think-cell Folie" r:id="rId5" imgW="532" imgH="530" progId="TCLayout.ActiveDocument.1">
                  <p:embed/>
                </p:oleObj>
              </mc:Choice>
              <mc:Fallback>
                <p:oleObj name="think-cell Folie" r:id="rId5" imgW="532" imgH="53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F5A69E0-C683-4368-BB0B-CDA2210C62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0B44079D-CEFE-436F-B476-DAB35DE819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/>
              <a:t>Agenda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67B10C-978E-4342-AB42-7920660CFE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Smart data collection: From research to production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90807E-8B6C-433B-A4AF-2122DF3A4E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HBS and TUS</a:t>
            </a:r>
          </a:p>
          <a:p>
            <a:r>
              <a:rPr lang="en-US" dirty="0"/>
              <a:t>Project – from research to production</a:t>
            </a:r>
          </a:p>
          <a:p>
            <a:r>
              <a:rPr lang="en-US" dirty="0"/>
              <a:t>Lessons learned going into 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6202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C4A4946-C2F1-444A-8374-5A40A6FF86F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6561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9" name="think-cell Folie" r:id="rId5" imgW="532" imgH="530" progId="TCLayout.ActiveDocument.1">
                  <p:embed/>
                </p:oleObj>
              </mc:Choice>
              <mc:Fallback>
                <p:oleObj name="think-cell Folie" r:id="rId5" imgW="532" imgH="53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4A4946-C2F1-444A-8374-5A40A6FF8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4B30C78-6D1B-4A56-88DE-3A3540BC4B69}"/>
              </a:ext>
            </a:extLst>
          </p:cNvPr>
          <p:cNvSpPr txBox="1">
            <a:spLocks/>
          </p:cNvSpPr>
          <p:nvPr/>
        </p:nvSpPr>
        <p:spPr bwMode="gray">
          <a:xfrm>
            <a:off x="709200" y="4382800"/>
            <a:ext cx="1755703" cy="3028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0"/>
              </a:spcAft>
            </a:pPr>
            <a:endParaRPr lang="en-US" sz="2100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EDD3FE7-AA7D-4DD7-8AD8-1C2B095395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Smart data collection: From research to production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AAD18B-752E-4186-AB81-0A03EC695B0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10.12.2024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B66A7C-2C65-4AED-8B0D-37676F4D86C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1CE11-29FE-4B78-8A66-277029C2646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2733317-93DA-48FD-85DD-7EBB835C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52" y="1118925"/>
            <a:ext cx="11075147" cy="600146"/>
          </a:xfrm>
        </p:spPr>
        <p:txBody>
          <a:bodyPr vert="horz"/>
          <a:lstStyle/>
          <a:p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endParaRPr lang="en-US" dirty="0"/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348533B8-D100-46A9-806B-CDAF828421B8}"/>
              </a:ext>
            </a:extLst>
          </p:cNvPr>
          <p:cNvSpPr txBox="1">
            <a:spLocks/>
          </p:cNvSpPr>
          <p:nvPr/>
        </p:nvSpPr>
        <p:spPr bwMode="gray">
          <a:xfrm>
            <a:off x="4055342" y="2653674"/>
            <a:ext cx="7730257" cy="2344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0" tIns="0" rIns="0" bIns="0" rtlCol="0">
            <a:normAutofit fontScale="92500" lnSpcReduction="10000"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2300" b="0" baseline="0">
                <a:solidFill>
                  <a:schemeClr val="tx2"/>
                </a:solidFill>
              </a:defRPr>
            </a:lvl1pPr>
            <a:lvl2pPr marL="355600" lvl="1" indent="-35560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1800" b="0" baseline="0">
                <a:solidFill>
                  <a:schemeClr val="tx2"/>
                </a:solidFill>
              </a:defRPr>
            </a:lvl2pPr>
            <a:lvl3pPr marL="717550" lvl="2" indent="-361950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sz="1600" b="0" baseline="0">
                <a:solidFill>
                  <a:schemeClr val="tx2"/>
                </a:solidFill>
              </a:defRPr>
            </a:lvl3pPr>
            <a:lvl4pPr marL="990600" indent="-238125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baseline="0">
                <a:solidFill>
                  <a:schemeClr val="tx2"/>
                </a:solidFill>
              </a:defRPr>
            </a:lvl4pPr>
            <a:lvl5pPr marL="2875008" indent="-368374" defTabSz="105431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baseline="0">
                <a:latin typeface="Statis Sans Light" panose="020B0403050000020004" pitchFamily="34" charset="0"/>
              </a:defRPr>
            </a:lvl5pPr>
            <a:lvl6pPr marL="2875008" indent="-368374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baseline="0">
                <a:latin typeface="Statis Sans Light" panose="020B0403050000020004" pitchFamily="34" charset="0"/>
              </a:defRPr>
            </a:lvl6pPr>
            <a:lvl7pPr marL="3963192" indent="-304861">
              <a:spcBef>
                <a:spcPct val="20000"/>
              </a:spcBef>
              <a:buFont typeface="Statis Sans" pitchFamily="34" charset="0"/>
              <a:buChar char="•"/>
              <a:defRPr sz="2700"/>
            </a:lvl7pPr>
            <a:lvl8pPr marL="4572914" indent="-304861">
              <a:spcBef>
                <a:spcPct val="20000"/>
              </a:spcBef>
              <a:buFont typeface="Statis Sans" pitchFamily="34" charset="0"/>
              <a:buChar char="•"/>
              <a:defRPr sz="2700"/>
            </a:lvl8pPr>
            <a:lvl9pPr marL="5182636" indent="-304861">
              <a:spcBef>
                <a:spcPct val="20000"/>
              </a:spcBef>
              <a:buFont typeface="Statis Sans" pitchFamily="34" charset="0"/>
              <a:buChar char="•"/>
              <a:defRPr sz="2700"/>
            </a:lvl9pPr>
          </a:lstStyle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1900" dirty="0"/>
              <a:t>Automation and trust </a:t>
            </a:r>
          </a:p>
          <a:p>
            <a:pPr lvl="1">
              <a:lnSpc>
                <a:spcPct val="110000"/>
              </a:lnSpc>
            </a:pPr>
            <a:r>
              <a:rPr lang="en-US" sz="1900" dirty="0"/>
              <a:t>85% of COICOP codes in the German HBS 2023 were results of either ML predictions or search algorithm interactions of users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1900" dirty="0"/>
              <a:t>Risk of unseen bias in the data</a:t>
            </a:r>
          </a:p>
          <a:p>
            <a:pPr lvl="1">
              <a:lnSpc>
                <a:spcPct val="110000"/>
              </a:lnSpc>
            </a:pPr>
            <a:r>
              <a:rPr lang="en-US" sz="1900" dirty="0"/>
              <a:t>Less manual work </a:t>
            </a:r>
            <a:r>
              <a:rPr lang="en-US" sz="1900" dirty="0">
                <a:sym typeface="Wingdings" panose="05000000000000000000" pitchFamily="2" charset="2"/>
              </a:rPr>
              <a:t></a:t>
            </a:r>
            <a:r>
              <a:rPr lang="en-US" sz="1900" dirty="0"/>
              <a:t> More quality control</a:t>
            </a:r>
          </a:p>
          <a:p>
            <a:pPr lvl="1">
              <a:lnSpc>
                <a:spcPct val="110000"/>
              </a:lnSpc>
            </a:pPr>
            <a:r>
              <a:rPr lang="en-US" sz="1900" dirty="0"/>
              <a:t>Stay in the loop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A28221E-18BA-4CA7-A36C-3B50389B14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816" y="2350800"/>
            <a:ext cx="11075148" cy="3152498"/>
          </a:xfrm>
        </p:spPr>
        <p:txBody>
          <a:bodyPr/>
          <a:lstStyle/>
          <a:p>
            <a:pPr lvl="1">
              <a:buClr>
                <a:schemeClr val="bg1"/>
              </a:buClr>
            </a:pPr>
            <a:r>
              <a:rPr lang="en-US" dirty="0"/>
              <a:t>Costs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IT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Project management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Methodology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Service attitude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accent1"/>
                </a:solidFill>
              </a:rPr>
              <a:t>Quality control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Change management</a:t>
            </a:r>
          </a:p>
        </p:txBody>
      </p:sp>
    </p:spTree>
    <p:extLst>
      <p:ext uri="{BB962C8B-B14F-4D97-AF65-F5344CB8AC3E}">
        <p14:creationId xmlns:p14="http://schemas.microsoft.com/office/powerpoint/2010/main" val="146839733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C4A4946-C2F1-444A-8374-5A40A6FF86F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13444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1" name="think-cell Folie" r:id="rId5" imgW="532" imgH="530" progId="TCLayout.ActiveDocument.1">
                  <p:embed/>
                </p:oleObj>
              </mc:Choice>
              <mc:Fallback>
                <p:oleObj name="think-cell Folie" r:id="rId5" imgW="532" imgH="53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4A4946-C2F1-444A-8374-5A40A6FF8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DE6F0231-57FF-4433-8AC1-DD82485FC7B1}"/>
              </a:ext>
            </a:extLst>
          </p:cNvPr>
          <p:cNvSpPr txBox="1">
            <a:spLocks/>
          </p:cNvSpPr>
          <p:nvPr/>
        </p:nvSpPr>
        <p:spPr bwMode="gray">
          <a:xfrm>
            <a:off x="710452" y="4792375"/>
            <a:ext cx="2451848" cy="3028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0"/>
              </a:spcAft>
            </a:pPr>
            <a:endParaRPr lang="en-US" sz="21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A28221E-18BA-4CA7-A36C-3B50389B14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816" y="2350800"/>
            <a:ext cx="11075148" cy="3152498"/>
          </a:xfrm>
        </p:spPr>
        <p:txBody>
          <a:bodyPr/>
          <a:lstStyle/>
          <a:p>
            <a:pPr lvl="1">
              <a:buClr>
                <a:schemeClr val="bg1"/>
              </a:buClr>
            </a:pPr>
            <a:r>
              <a:rPr lang="en-US" dirty="0"/>
              <a:t>Costs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IT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Project management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Methodology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Service attitude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Quality control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accent1"/>
                </a:solidFill>
              </a:rPr>
              <a:t>Change management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EDD3FE7-AA7D-4DD7-8AD8-1C2B095395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Smart data collection: From research to production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AAD18B-752E-4186-AB81-0A03EC695B0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10.12.2024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B66A7C-2C65-4AED-8B0D-37676F4D86C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1CE11-29FE-4B78-8A66-277029C2646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2733317-93DA-48FD-85DD-7EBB835C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52" y="1118925"/>
            <a:ext cx="11075147" cy="600146"/>
          </a:xfrm>
        </p:spPr>
        <p:txBody>
          <a:bodyPr vert="horz"/>
          <a:lstStyle/>
          <a:p>
            <a:r>
              <a:rPr lang="de-DE"/>
              <a:t>Lessons learned</a:t>
            </a:r>
            <a:endParaRPr lang="en-US" dirty="0"/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348533B8-D100-46A9-806B-CDAF828421B8}"/>
              </a:ext>
            </a:extLst>
          </p:cNvPr>
          <p:cNvSpPr txBox="1">
            <a:spLocks/>
          </p:cNvSpPr>
          <p:nvPr/>
        </p:nvSpPr>
        <p:spPr bwMode="gray">
          <a:xfrm>
            <a:off x="4055342" y="2653674"/>
            <a:ext cx="7730257" cy="2344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800" dirty="0"/>
              <a:t>All this results in change… </a:t>
            </a:r>
          </a:p>
          <a:p>
            <a:pPr lvl="1"/>
            <a:r>
              <a:rPr lang="en-US" sz="1800" dirty="0"/>
              <a:t>… and people often struggle with change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Do not neglect change management</a:t>
            </a:r>
          </a:p>
          <a:p>
            <a:pPr lvl="1"/>
            <a:r>
              <a:rPr lang="en-US" sz="1800" dirty="0"/>
              <a:t>Communicate before you impose changes</a:t>
            </a:r>
          </a:p>
          <a:p>
            <a:pPr lvl="1"/>
            <a:r>
              <a:rPr lang="en-US" sz="1800" dirty="0"/>
              <a:t>Shape the change together</a:t>
            </a:r>
          </a:p>
          <a:p>
            <a:pPr lvl="1"/>
            <a:r>
              <a:rPr lang="en-US" sz="1800" dirty="0"/>
              <a:t>Keep refining and communicating </a:t>
            </a:r>
          </a:p>
        </p:txBody>
      </p:sp>
    </p:spTree>
    <p:extLst>
      <p:ext uri="{BB962C8B-B14F-4D97-AF65-F5344CB8AC3E}">
        <p14:creationId xmlns:p14="http://schemas.microsoft.com/office/powerpoint/2010/main" val="131074441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FD791997-FC77-46BF-A5CF-7F262A4A888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47499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196918-9409-49E2-83FA-71668E813FB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dirty="0"/>
              <a:t>10.12.2024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759ED9-B43D-487A-8A2C-518B5FA99E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D7DF5A-4C98-4C8D-ACFE-C6DA66488E5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0A6F1FA-66AE-4B7E-BC2D-86FB03896B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0452" y="2350800"/>
            <a:ext cx="11075148" cy="3455988"/>
          </a:xfrm>
        </p:spPr>
        <p:txBody>
          <a:bodyPr/>
          <a:lstStyle/>
          <a:p>
            <a:r>
              <a:rPr lang="en-GB" dirty="0"/>
              <a:t>The digital transformation of TUS and HBS at Destatis is a successful project, with a lot of room for future additions and improvements</a:t>
            </a:r>
          </a:p>
          <a:p>
            <a:r>
              <a:rPr lang="en-GB" dirty="0"/>
              <a:t>Destatis will strive to…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dirty="0"/>
              <a:t>… further develop and drive digital transformation 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dirty="0"/>
              <a:t>… share practices with other NSIs and Eurostat</a:t>
            </a:r>
          </a:p>
          <a:p>
            <a:r>
              <a:rPr lang="en-GB" dirty="0"/>
              <a:t>with the aim to …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dirty="0"/>
              <a:t>… develop tools, that make participation in rather burdensome official statistics easier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dirty="0"/>
              <a:t>… increase efficiency of the production process within the NSI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9458095-3633-40E6-AC06-6133211C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Summary</a:t>
            </a:r>
            <a:endParaRPr lang="en-GB" dirty="0"/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72C4EDBE-5C8B-4AB7-A87D-95429AC027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9201" y="549056"/>
            <a:ext cx="8972682" cy="246062"/>
          </a:xfrm>
        </p:spPr>
        <p:txBody>
          <a:bodyPr/>
          <a:lstStyle/>
          <a:p>
            <a:r>
              <a:rPr lang="en-US" dirty="0"/>
              <a:t>Smart data collection: From research to production</a:t>
            </a:r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1B73337-6817-43F1-9FAE-9E8476D57F32}"/>
              </a:ext>
            </a:extLst>
          </p:cNvPr>
          <p:cNvGrpSpPr/>
          <p:nvPr/>
        </p:nvGrpSpPr>
        <p:grpSpPr>
          <a:xfrm>
            <a:off x="8596503" y="3104969"/>
            <a:ext cx="1682129" cy="1947650"/>
            <a:chOff x="9732962" y="2728470"/>
            <a:chExt cx="2052638" cy="2376643"/>
          </a:xfrm>
        </p:grpSpPr>
        <p:pic>
          <p:nvPicPr>
            <p:cNvPr id="11" name="Inhaltsplatzhalter 6">
              <a:extLst>
                <a:ext uri="{FF2B5EF4-FFF2-40B4-BE49-F238E27FC236}">
                  <a16:creationId xmlns:a16="http://schemas.microsoft.com/office/drawing/2014/main" id="{D00E5778-22BA-4D25-B998-B55512CC2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732962" y="3052475"/>
              <a:ext cx="2052638" cy="20526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Inhaltsplatzhalter 5">
              <a:extLst>
                <a:ext uri="{FF2B5EF4-FFF2-40B4-BE49-F238E27FC236}">
                  <a16:creationId xmlns:a16="http://schemas.microsoft.com/office/drawing/2014/main" id="{483A9255-A0A3-4DD5-9456-7B0A4E43C7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35" r="27723" b="68430"/>
            <a:stretch/>
          </p:blipFill>
          <p:spPr>
            <a:xfrm>
              <a:off x="10361542" y="2728470"/>
              <a:ext cx="949187" cy="648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037531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CCC3D72B-D512-4559-8706-1D73DCCEE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0389" y="861373"/>
            <a:ext cx="9975211" cy="1617401"/>
          </a:xfrm>
        </p:spPr>
        <p:txBody>
          <a:bodyPr/>
          <a:lstStyle/>
          <a:p>
            <a:r>
              <a:rPr lang="en-GB" dirty="0"/>
              <a:t>Contact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8939D16-2777-48C6-A21B-37277D82D4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97027" y="2729990"/>
            <a:ext cx="3864741" cy="116081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dirty="0" err="1"/>
              <a:t>Statistisches</a:t>
            </a:r>
            <a:r>
              <a:rPr lang="en-GB" dirty="0"/>
              <a:t> </a:t>
            </a:r>
            <a:r>
              <a:rPr lang="en-GB" dirty="0" err="1"/>
              <a:t>Bundesamt</a:t>
            </a:r>
            <a:br>
              <a:rPr lang="en-GB" dirty="0"/>
            </a:br>
            <a:r>
              <a:rPr lang="en-GB" dirty="0"/>
              <a:t>65180 Wiesbaden 	</a:t>
            </a:r>
          </a:p>
          <a:p>
            <a:r>
              <a:rPr lang="en-GB" dirty="0"/>
              <a:t>Germany</a:t>
            </a:r>
          </a:p>
          <a:p>
            <a:endParaRPr lang="en-GB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07C1761-F894-4DA7-925E-0557A13ECB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92419" y="2729991"/>
            <a:ext cx="4300271" cy="265821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dirty="0"/>
              <a:t>Contact person</a:t>
            </a:r>
          </a:p>
          <a:p>
            <a:pPr>
              <a:spcAft>
                <a:spcPts val="0"/>
              </a:spcAft>
            </a:pPr>
            <a:r>
              <a:rPr lang="en-GB" dirty="0" err="1"/>
              <a:t>Dr.</a:t>
            </a:r>
            <a:r>
              <a:rPr lang="en-GB" dirty="0"/>
              <a:t> Jerome Olsen</a:t>
            </a:r>
          </a:p>
          <a:p>
            <a:r>
              <a:rPr lang="en-GB" dirty="0"/>
              <a:t>Jerome.Olsen@destatis.de</a:t>
            </a:r>
          </a:p>
          <a:p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71694305-A723-40DC-A9D3-481DEFAC027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7027" y="4191512"/>
            <a:ext cx="3864741" cy="1196698"/>
          </a:xfrm>
        </p:spPr>
        <p:txBody>
          <a:bodyPr/>
          <a:lstStyle/>
          <a:p>
            <a:pPr lvl="0"/>
            <a:r>
              <a:rPr lang="en-GB" dirty="0"/>
              <a:t>www.destatis.de</a:t>
            </a:r>
          </a:p>
          <a:p>
            <a:pPr lvl="0"/>
            <a:r>
              <a:rPr lang="en-GB" dirty="0"/>
              <a:t>www.destatis.de/kontakt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9699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F5A69E0-C683-4368-BB0B-CDA2210C628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5" name="think-cell Folie" r:id="rId5" imgW="532" imgH="530" progId="TCLayout.ActiveDocument.1">
                  <p:embed/>
                </p:oleObj>
              </mc:Choice>
              <mc:Fallback>
                <p:oleObj name="think-cell Folie" r:id="rId5" imgW="532" imgH="53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F5A69E0-C683-4368-BB0B-CDA2210C62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0B44079D-CEFE-436F-B476-DAB35DE819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/>
              <a:t>Agenda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67B10C-978E-4342-AB42-7920660CFE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Smart data collection: From research to production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90807E-8B6C-433B-A4AF-2122DF3A4E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dirty="0">
                <a:solidFill>
                  <a:schemeClr val="accent4"/>
                </a:solidFill>
              </a:rPr>
              <a:t>HBS and TUS</a:t>
            </a:r>
          </a:p>
          <a:p>
            <a:r>
              <a:rPr lang="en-US" dirty="0"/>
              <a:t>Project – from research to production</a:t>
            </a:r>
          </a:p>
          <a:p>
            <a:r>
              <a:rPr lang="en-US" dirty="0"/>
              <a:t>Lessons learned going into 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32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E15CF92-8CF4-4B88-9CB9-CD4632C5139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0302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563661-E82D-43EB-BA44-8249FEF9CE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Smart data collection: From research to production 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549281-4580-4FDD-A812-D4DC1162E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52" y="1068399"/>
            <a:ext cx="11075147" cy="701199"/>
          </a:xfrm>
        </p:spPr>
        <p:txBody>
          <a:bodyPr vert="horz"/>
          <a:lstStyle/>
          <a:p>
            <a:r>
              <a:rPr lang="de-DE" sz="4400" dirty="0"/>
              <a:t>TUS &amp; HBS</a:t>
            </a:r>
            <a:endParaRPr lang="en-GB" sz="4400" dirty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CA2509A5-2437-4E65-9366-EBEB59AB2FC3}"/>
              </a:ext>
            </a:extLst>
          </p:cNvPr>
          <p:cNvSpPr/>
          <p:nvPr/>
        </p:nvSpPr>
        <p:spPr>
          <a:xfrm flipH="1">
            <a:off x="1572786" y="2049659"/>
            <a:ext cx="4199592" cy="1815869"/>
          </a:xfrm>
          <a:custGeom>
            <a:avLst/>
            <a:gdLst>
              <a:gd name="connsiteX0" fmla="*/ 302651 w 1815868"/>
              <a:gd name="connsiteY0" fmla="*/ 0 h 4199591"/>
              <a:gd name="connsiteX1" fmla="*/ 1513217 w 1815868"/>
              <a:gd name="connsiteY1" fmla="*/ 0 h 4199591"/>
              <a:gd name="connsiteX2" fmla="*/ 1815868 w 1815868"/>
              <a:gd name="connsiteY2" fmla="*/ 302651 h 4199591"/>
              <a:gd name="connsiteX3" fmla="*/ 1815868 w 1815868"/>
              <a:gd name="connsiteY3" fmla="*/ 4199591 h 4199591"/>
              <a:gd name="connsiteX4" fmla="*/ 1815868 w 1815868"/>
              <a:gd name="connsiteY4" fmla="*/ 4199591 h 4199591"/>
              <a:gd name="connsiteX5" fmla="*/ 0 w 1815868"/>
              <a:gd name="connsiteY5" fmla="*/ 4199591 h 4199591"/>
              <a:gd name="connsiteX6" fmla="*/ 0 w 1815868"/>
              <a:gd name="connsiteY6" fmla="*/ 4199591 h 4199591"/>
              <a:gd name="connsiteX7" fmla="*/ 0 w 1815868"/>
              <a:gd name="connsiteY7" fmla="*/ 302651 h 4199591"/>
              <a:gd name="connsiteX8" fmla="*/ 302651 w 1815868"/>
              <a:gd name="connsiteY8" fmla="*/ 0 h 419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5868" h="4199591">
                <a:moveTo>
                  <a:pt x="1815868" y="699947"/>
                </a:moveTo>
                <a:lnTo>
                  <a:pt x="1815868" y="3499644"/>
                </a:lnTo>
                <a:cubicBezTo>
                  <a:pt x="1815868" y="3886214"/>
                  <a:pt x="1757278" y="4199590"/>
                  <a:pt x="1685004" y="4199590"/>
                </a:cubicBezTo>
                <a:lnTo>
                  <a:pt x="0" y="4199590"/>
                </a:lnTo>
                <a:lnTo>
                  <a:pt x="0" y="4199590"/>
                </a:lnTo>
                <a:lnTo>
                  <a:pt x="0" y="1"/>
                </a:lnTo>
                <a:lnTo>
                  <a:pt x="0" y="1"/>
                </a:lnTo>
                <a:lnTo>
                  <a:pt x="1685004" y="1"/>
                </a:lnTo>
                <a:cubicBezTo>
                  <a:pt x="1757278" y="1"/>
                  <a:pt x="1815868" y="313377"/>
                  <a:pt x="1815868" y="699947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chemeClr val="tx1">
                <a:lumMod val="90000"/>
                <a:lumOff val="1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12469" rIns="336293" bIns="212468" numCol="1" spcCol="1270" anchor="t" anchorCtr="0">
            <a:noAutofit/>
          </a:bodyPr>
          <a:lstStyle/>
          <a:p>
            <a:pPr marL="0"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dirty="0"/>
              <a:t>Economic accounts of private households (HBS)</a:t>
            </a:r>
            <a:endParaRPr lang="de-DE" sz="1600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AEFFEDB2-2032-4B56-9527-39BD638CE4D9}"/>
              </a:ext>
            </a:extLst>
          </p:cNvPr>
          <p:cNvSpPr/>
          <p:nvPr/>
        </p:nvSpPr>
        <p:spPr>
          <a:xfrm>
            <a:off x="6011480" y="2049659"/>
            <a:ext cx="4690144" cy="4011182"/>
          </a:xfrm>
          <a:prstGeom prst="roundRect">
            <a:avLst>
              <a:gd name="adj" fmla="val 12588"/>
            </a:avLst>
          </a:prstGeom>
          <a:ln w="12700"/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12469" rIns="336293" bIns="212468" numCol="1" spcCol="1270" anchor="ctr" anchorCtr="0">
            <a:noAutofit/>
          </a:bodyPr>
          <a:lstStyle/>
          <a:p>
            <a:pPr marL="0" lvl="1" algn="ctr" defTabSz="711200">
              <a:lnSpc>
                <a:spcPct val="90000"/>
              </a:lnSpc>
              <a:spcBef>
                <a:spcPct val="0"/>
              </a:spcBef>
            </a:pPr>
            <a:r>
              <a:rPr lang="en-US" sz="1600" dirty="0"/>
              <a:t>Diary-based household surveys</a:t>
            </a:r>
          </a:p>
          <a:p>
            <a:pPr marL="1077913" lvl="3">
              <a:spcBef>
                <a:spcPts val="800"/>
              </a:spcBef>
              <a:buClr>
                <a:schemeClr val="accent1"/>
              </a:buClr>
              <a:buSzPct val="150000"/>
              <a:tabLst>
                <a:tab pos="1250950" algn="l"/>
                <a:tab pos="1885950" algn="l"/>
              </a:tabLst>
            </a:pPr>
            <a:endParaRPr lang="de-DE" sz="1600" dirty="0"/>
          </a:p>
          <a:p>
            <a:pPr marL="0"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dirty="0"/>
              <a:t>Many free-text data entries</a:t>
            </a:r>
          </a:p>
          <a:p>
            <a:pPr marL="0"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dirty="0"/>
              <a:t>Resource-intensive data processing</a:t>
            </a:r>
          </a:p>
          <a:p>
            <a:pPr marL="0"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de-DE" sz="1600" dirty="0"/>
          </a:p>
          <a:p>
            <a:pPr marL="182563"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b="1" dirty="0"/>
              <a:t>Previous surveys were conducted entirely on paper mode (PAPI)</a:t>
            </a:r>
            <a:endParaRPr lang="de-DE" sz="1600" b="1" dirty="0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62F887E0-7EBA-492A-80D4-65F3A2CA7AE9}"/>
              </a:ext>
            </a:extLst>
          </p:cNvPr>
          <p:cNvSpPr/>
          <p:nvPr/>
        </p:nvSpPr>
        <p:spPr>
          <a:xfrm flipH="1">
            <a:off x="1572786" y="4244972"/>
            <a:ext cx="4199592" cy="1815869"/>
          </a:xfrm>
          <a:custGeom>
            <a:avLst/>
            <a:gdLst>
              <a:gd name="connsiteX0" fmla="*/ 302651 w 1815868"/>
              <a:gd name="connsiteY0" fmla="*/ 0 h 4199591"/>
              <a:gd name="connsiteX1" fmla="*/ 1513217 w 1815868"/>
              <a:gd name="connsiteY1" fmla="*/ 0 h 4199591"/>
              <a:gd name="connsiteX2" fmla="*/ 1815868 w 1815868"/>
              <a:gd name="connsiteY2" fmla="*/ 302651 h 4199591"/>
              <a:gd name="connsiteX3" fmla="*/ 1815868 w 1815868"/>
              <a:gd name="connsiteY3" fmla="*/ 4199591 h 4199591"/>
              <a:gd name="connsiteX4" fmla="*/ 1815868 w 1815868"/>
              <a:gd name="connsiteY4" fmla="*/ 4199591 h 4199591"/>
              <a:gd name="connsiteX5" fmla="*/ 0 w 1815868"/>
              <a:gd name="connsiteY5" fmla="*/ 4199591 h 4199591"/>
              <a:gd name="connsiteX6" fmla="*/ 0 w 1815868"/>
              <a:gd name="connsiteY6" fmla="*/ 4199591 h 4199591"/>
              <a:gd name="connsiteX7" fmla="*/ 0 w 1815868"/>
              <a:gd name="connsiteY7" fmla="*/ 302651 h 4199591"/>
              <a:gd name="connsiteX8" fmla="*/ 302651 w 1815868"/>
              <a:gd name="connsiteY8" fmla="*/ 0 h 419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5868" h="4199591">
                <a:moveTo>
                  <a:pt x="1815868" y="699947"/>
                </a:moveTo>
                <a:lnTo>
                  <a:pt x="1815868" y="3499644"/>
                </a:lnTo>
                <a:cubicBezTo>
                  <a:pt x="1815868" y="3886214"/>
                  <a:pt x="1757278" y="4199590"/>
                  <a:pt x="1685004" y="4199590"/>
                </a:cubicBezTo>
                <a:lnTo>
                  <a:pt x="0" y="4199590"/>
                </a:lnTo>
                <a:lnTo>
                  <a:pt x="0" y="4199590"/>
                </a:lnTo>
                <a:lnTo>
                  <a:pt x="0" y="1"/>
                </a:lnTo>
                <a:lnTo>
                  <a:pt x="0" y="1"/>
                </a:lnTo>
                <a:lnTo>
                  <a:pt x="1685004" y="1"/>
                </a:lnTo>
                <a:cubicBezTo>
                  <a:pt x="1757278" y="1"/>
                  <a:pt x="1815868" y="313377"/>
                  <a:pt x="1815868" y="699947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chemeClr val="tx1">
                <a:lumMod val="90000"/>
                <a:lumOff val="1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12469" rIns="336293" bIns="212468" numCol="1" spcCol="1270" anchor="t" anchorCtr="0">
            <a:noAutofit/>
          </a:bodyPr>
          <a:lstStyle/>
          <a:p>
            <a:pPr marL="0"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dirty="0"/>
              <a:t>Time use (TUS)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11386CFC-E235-48D3-9DDE-08D2C266F492}"/>
              </a:ext>
            </a:extLst>
          </p:cNvPr>
          <p:cNvSpPr/>
          <p:nvPr/>
        </p:nvSpPr>
        <p:spPr>
          <a:xfrm>
            <a:off x="5523001" y="1748094"/>
            <a:ext cx="976958" cy="4546488"/>
          </a:xfrm>
          <a:prstGeom prst="roundRect">
            <a:avLst/>
          </a:prstGeom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90814" tIns="150809" rIns="190814" bIns="1508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dirty="0"/>
              <a:t>Methodological features</a:t>
            </a:r>
            <a:endParaRPr lang="en-US" sz="2100" kern="12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3440DAC-43C0-4245-97CC-DF8AA14D3E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7285"/>
          <a:stretch/>
        </p:blipFill>
        <p:spPr>
          <a:xfrm>
            <a:off x="2588052" y="2798729"/>
            <a:ext cx="867527" cy="9144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AAF6637-4560-46B9-94E0-8053F01819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7870" y="2798729"/>
            <a:ext cx="875409" cy="86278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D06C772-4772-46D2-ABA7-5F6EFE530C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98" y="4910030"/>
            <a:ext cx="817868" cy="817868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8267C04D-6300-4668-9240-44B4330F304B}"/>
              </a:ext>
            </a:extLst>
          </p:cNvPr>
          <p:cNvCxnSpPr>
            <a:cxnSpLocks/>
          </p:cNvCxnSpPr>
          <p:nvPr/>
        </p:nvCxnSpPr>
        <p:spPr>
          <a:xfrm>
            <a:off x="7477171" y="3600380"/>
            <a:ext cx="18595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04E8B2E4-571E-41A0-AF7B-B7F6F1B1C231}"/>
              </a:ext>
            </a:extLst>
          </p:cNvPr>
          <p:cNvCxnSpPr>
            <a:cxnSpLocks/>
          </p:cNvCxnSpPr>
          <p:nvPr/>
        </p:nvCxnSpPr>
        <p:spPr>
          <a:xfrm>
            <a:off x="7477171" y="4378211"/>
            <a:ext cx="18595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umsplatzhalter 4">
            <a:extLst>
              <a:ext uri="{FF2B5EF4-FFF2-40B4-BE49-F238E27FC236}">
                <a16:creationId xmlns:a16="http://schemas.microsoft.com/office/drawing/2014/main" id="{027AE816-9AA2-4CC0-846E-8230DB16C82B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516742" y="6300663"/>
            <a:ext cx="1501778" cy="263521"/>
          </a:xfrm>
        </p:spPr>
        <p:txBody>
          <a:bodyPr/>
          <a:lstStyle/>
          <a:p>
            <a:r>
              <a:rPr lang="de-DE" dirty="0"/>
              <a:t>10.12.2024</a:t>
            </a:r>
            <a:endParaRPr lang="en-GB" dirty="0"/>
          </a:p>
        </p:txBody>
      </p:sp>
      <p:sp>
        <p:nvSpPr>
          <p:cNvPr id="19" name="Fußzeilenplatzhalter 5">
            <a:extLst>
              <a:ext uri="{FF2B5EF4-FFF2-40B4-BE49-F238E27FC236}">
                <a16:creationId xmlns:a16="http://schemas.microsoft.com/office/drawing/2014/main" id="{80F7CAEB-CEA0-4EA2-84F4-7DD1328FB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942976" y="6300661"/>
            <a:ext cx="8494592" cy="263521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(Destatis)</a:t>
            </a:r>
            <a:endParaRPr lang="en-GB" sz="1200" dirty="0"/>
          </a:p>
        </p:txBody>
      </p:sp>
      <p:sp>
        <p:nvSpPr>
          <p:cNvPr id="20" name="Foliennummernplatzhalter 6">
            <a:extLst>
              <a:ext uri="{FF2B5EF4-FFF2-40B4-BE49-F238E27FC236}">
                <a16:creationId xmlns:a16="http://schemas.microsoft.com/office/drawing/2014/main" id="{01709BE5-6608-4A9F-B838-9420284FB0A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087099" y="6300663"/>
            <a:ext cx="687235" cy="263521"/>
          </a:xfrm>
        </p:spPr>
        <p:txBody>
          <a:bodyPr/>
          <a:lstStyle/>
          <a:p>
            <a:fld id="{490D50AA-A47B-42B3-AEBF-DBC41AAA668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7549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E15CF92-8CF4-4B88-9CB9-CD4632C5139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56484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0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15CF92-8CF4-4B88-9CB9-CD4632C513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563661-E82D-43EB-BA44-8249FEF9CE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Smart data collection: From research to production 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549281-4580-4FDD-A812-D4DC1162E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52" y="1068399"/>
            <a:ext cx="11075147" cy="701199"/>
          </a:xfrm>
        </p:spPr>
        <p:txBody>
          <a:bodyPr vert="horz"/>
          <a:lstStyle/>
          <a:p>
            <a:r>
              <a:rPr lang="en-US" sz="4400" dirty="0"/>
              <a:t>Decision process towards digitalization</a:t>
            </a:r>
            <a:endParaRPr lang="en-GB" sz="4400" dirty="0"/>
          </a:p>
        </p:txBody>
      </p:sp>
      <p:sp>
        <p:nvSpPr>
          <p:cNvPr id="18" name="Datumsplatzhalter 4">
            <a:extLst>
              <a:ext uri="{FF2B5EF4-FFF2-40B4-BE49-F238E27FC236}">
                <a16:creationId xmlns:a16="http://schemas.microsoft.com/office/drawing/2014/main" id="{027AE816-9AA2-4CC0-846E-8230DB16C82B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516742" y="6300663"/>
            <a:ext cx="1501778" cy="263521"/>
          </a:xfrm>
        </p:spPr>
        <p:txBody>
          <a:bodyPr/>
          <a:lstStyle/>
          <a:p>
            <a:r>
              <a:rPr lang="de-DE" dirty="0"/>
              <a:t>10.12.2024</a:t>
            </a:r>
            <a:endParaRPr lang="en-GB" dirty="0"/>
          </a:p>
        </p:txBody>
      </p:sp>
      <p:sp>
        <p:nvSpPr>
          <p:cNvPr id="20" name="Foliennummernplatzhalter 6">
            <a:extLst>
              <a:ext uri="{FF2B5EF4-FFF2-40B4-BE49-F238E27FC236}">
                <a16:creationId xmlns:a16="http://schemas.microsoft.com/office/drawing/2014/main" id="{01709BE5-6608-4A9F-B838-9420284FB0A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087099" y="6300663"/>
            <a:ext cx="687235" cy="263521"/>
          </a:xfrm>
        </p:spPr>
        <p:txBody>
          <a:bodyPr/>
          <a:lstStyle/>
          <a:p>
            <a:fld id="{490D50AA-A47B-42B3-AEBF-DBC41AAA668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167E661E-A3C5-4A29-9154-A030A3189FA9}"/>
              </a:ext>
            </a:extLst>
          </p:cNvPr>
          <p:cNvSpPr txBox="1">
            <a:spLocks/>
          </p:cNvSpPr>
          <p:nvPr/>
        </p:nvSpPr>
        <p:spPr bwMode="gray">
          <a:xfrm>
            <a:off x="710452" y="2042879"/>
            <a:ext cx="11075148" cy="435315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Statis Sans" panose="020B0500000000000000" pitchFamily="34" charset="0"/>
              <a:buNone/>
            </a:pPr>
            <a:r>
              <a:rPr lang="en-GB" dirty="0"/>
              <a:t>Declining trend in voluntary participation rates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de-DE" dirty="0">
                <a:sym typeface="Wingdings" panose="05000000000000000000" pitchFamily="2" charset="2"/>
              </a:rPr>
              <a:t> Wiesbaden Memorandum in 2011</a:t>
            </a:r>
          </a:p>
          <a:p>
            <a:pPr marL="0" lvl="1" indent="0">
              <a:buFont typeface="Statis Sans" panose="020B0500000000000000" pitchFamily="34" charset="0"/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lvl="1" indent="0">
              <a:buFont typeface="Statis Sans" panose="020B0500000000000000" pitchFamily="34" charset="0"/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lvl="1" indent="0">
              <a:buFont typeface="Statis Sans" panose="020B0500000000000000" pitchFamily="34" charset="0"/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lvl="1" indent="0">
              <a:buFont typeface="Statis Sans" panose="020B0500000000000000" pitchFamily="34" charset="0"/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lvl="1" indent="0">
              <a:buFont typeface="Statis Sans" panose="020B0500000000000000" pitchFamily="34" charset="0"/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lvl="1" indent="0">
              <a:buFont typeface="Statis Sans" panose="020B0500000000000000" pitchFamily="34" charset="0"/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lvl="1" indent="0">
              <a:buFont typeface="Statis Sans" panose="020B0500000000000000" pitchFamily="34" charset="0"/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lvl="1" indent="0">
              <a:buFont typeface="Statis Sans" panose="020B0500000000000000" pitchFamily="34" charset="0"/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lvl="1" indent="0">
              <a:buFont typeface="Statis Sans" panose="020B0500000000000000" pitchFamily="34" charset="0"/>
              <a:buNone/>
            </a:pP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de-DE" dirty="0">
                <a:sym typeface="Wingdings" panose="05000000000000000000" pitchFamily="2" charset="2"/>
              </a:rPr>
              <a:t>Eurostat and NSIs </a:t>
            </a:r>
            <a:r>
              <a:rPr lang="en-US" dirty="0">
                <a:sym typeface="Wingdings" panose="05000000000000000000" pitchFamily="2" charset="2"/>
              </a:rPr>
              <a:t>decided to develop and implement new data collection modes to call a hold on declining participation rates and increase data quality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968DD4A5-6C97-486F-8081-5050954F9FC5}"/>
              </a:ext>
            </a:extLst>
          </p:cNvPr>
          <p:cNvSpPr/>
          <p:nvPr/>
        </p:nvSpPr>
        <p:spPr>
          <a:xfrm rot="5400000">
            <a:off x="6010303" y="4043956"/>
            <a:ext cx="193620" cy="163858"/>
          </a:xfrm>
          <a:prstGeom prst="roundRect">
            <a:avLst/>
          </a:prstGeom>
          <a:solidFill>
            <a:srgbClr val="72A6E4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90814" tIns="150809" rIns="190814" bIns="1508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 dirty="0"/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25BA451B-2637-4BEE-8CEC-42D4C6641D3F}"/>
              </a:ext>
            </a:extLst>
          </p:cNvPr>
          <p:cNvSpPr/>
          <p:nvPr/>
        </p:nvSpPr>
        <p:spPr>
          <a:xfrm>
            <a:off x="2232884" y="2559247"/>
            <a:ext cx="3756409" cy="2679504"/>
          </a:xfrm>
          <a:prstGeom prst="roundRect">
            <a:avLst>
              <a:gd name="adj" fmla="val 12588"/>
            </a:avLst>
          </a:prstGeom>
          <a:ln w="12700"/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08000" rIns="336293" bIns="212468" numCol="1" spcCol="1270" anchor="ctr" anchorCtr="0">
            <a:noAutofit/>
          </a:bodyPr>
          <a:lstStyle/>
          <a:p>
            <a:pPr marL="0" lvl="1" algn="ctr" defTabSz="711200">
              <a:lnSpc>
                <a:spcPct val="90000"/>
              </a:lnSpc>
              <a:spcBef>
                <a:spcPct val="0"/>
              </a:spcBef>
            </a:pPr>
            <a:r>
              <a:rPr lang="de-DE" sz="2000" b="1" dirty="0">
                <a:solidFill>
                  <a:schemeClr val="tx2"/>
                </a:solidFill>
              </a:rPr>
              <a:t>Push-</a:t>
            </a:r>
            <a:r>
              <a:rPr lang="de-DE" sz="2000" b="1" dirty="0" err="1">
                <a:solidFill>
                  <a:schemeClr val="tx2"/>
                </a:solidFill>
              </a:rPr>
              <a:t>factors</a:t>
            </a:r>
            <a:endParaRPr lang="de-DE" sz="2000" b="1" dirty="0">
              <a:solidFill>
                <a:schemeClr val="tx2"/>
              </a:solidFill>
            </a:endParaRPr>
          </a:p>
          <a:p>
            <a:pPr marL="0" lvl="1" algn="ctr" defTabSz="711200">
              <a:lnSpc>
                <a:spcPct val="90000"/>
              </a:lnSpc>
              <a:spcBef>
                <a:spcPct val="0"/>
              </a:spcBef>
            </a:pPr>
            <a:r>
              <a:rPr lang="en-GB" sz="2000" dirty="0">
                <a:solidFill>
                  <a:schemeClr val="tx2"/>
                </a:solidFill>
              </a:rPr>
              <a:t>Diary-based researches</a:t>
            </a:r>
          </a:p>
          <a:p>
            <a:pPr marL="209428" lvl="1" indent="-457200"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</a:pPr>
            <a:r>
              <a:rPr lang="en-US" sz="2000" dirty="0">
                <a:solidFill>
                  <a:schemeClr val="tx2"/>
                </a:solidFill>
              </a:rPr>
              <a:t>Demanding and burdensome </a:t>
            </a:r>
          </a:p>
          <a:p>
            <a:pPr marL="209428" lvl="1" indent="-457200"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</a:pPr>
            <a:r>
              <a:rPr lang="en-US" sz="2000" dirty="0">
                <a:solidFill>
                  <a:schemeClr val="tx2"/>
                </a:solidFill>
              </a:rPr>
              <a:t>Participants expect a digital option</a:t>
            </a:r>
            <a:endParaRPr lang="de-DE" sz="1600" b="1" dirty="0"/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F963E680-D612-4FA0-80CD-8136F16537F7}"/>
              </a:ext>
            </a:extLst>
          </p:cNvPr>
          <p:cNvSpPr/>
          <p:nvPr/>
        </p:nvSpPr>
        <p:spPr>
          <a:xfrm>
            <a:off x="6214806" y="2559247"/>
            <a:ext cx="3756409" cy="2679504"/>
          </a:xfrm>
          <a:prstGeom prst="roundRect">
            <a:avLst>
              <a:gd name="adj" fmla="val 12588"/>
            </a:avLst>
          </a:prstGeom>
          <a:ln w="12700"/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324000" rIns="336293" bIns="212468" numCol="1" spcCol="1270" anchor="ctr" anchorCtr="0">
            <a:noAutofit/>
          </a:bodyPr>
          <a:lstStyle/>
          <a:p>
            <a:pPr marL="0" lvl="1" algn="ctr" defTabSz="711200">
              <a:lnSpc>
                <a:spcPct val="90000"/>
              </a:lnSpc>
              <a:spcBef>
                <a:spcPct val="0"/>
              </a:spcBef>
            </a:pPr>
            <a:r>
              <a:rPr lang="de-DE" sz="2000" b="1" dirty="0">
                <a:solidFill>
                  <a:schemeClr val="tx2"/>
                </a:solidFill>
              </a:rPr>
              <a:t>Pull-</a:t>
            </a:r>
            <a:r>
              <a:rPr lang="de-DE" sz="2000" b="1" dirty="0" err="1">
                <a:solidFill>
                  <a:schemeClr val="tx2"/>
                </a:solidFill>
              </a:rPr>
              <a:t>factors</a:t>
            </a:r>
            <a:endParaRPr lang="de-DE" sz="2000" b="1" dirty="0">
              <a:solidFill>
                <a:schemeClr val="tx2"/>
              </a:solidFill>
            </a:endParaRPr>
          </a:p>
          <a:p>
            <a:pPr marL="0" lvl="1" algn="ctr" defTabSz="711200">
              <a:lnSpc>
                <a:spcPct val="90000"/>
              </a:lnSpc>
              <a:spcBef>
                <a:spcPct val="0"/>
              </a:spcBef>
            </a:pPr>
            <a:r>
              <a:rPr lang="en-GB" sz="2000" dirty="0">
                <a:solidFill>
                  <a:schemeClr val="tx2"/>
                </a:solidFill>
              </a:rPr>
              <a:t>App-based researches offer:</a:t>
            </a:r>
          </a:p>
          <a:p>
            <a:pPr marL="209428" lvl="1" indent="-457200"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</a:pPr>
            <a:r>
              <a:rPr lang="en-US" sz="2000" dirty="0">
                <a:solidFill>
                  <a:schemeClr val="tx2"/>
                </a:solidFill>
              </a:rPr>
              <a:t>… ways to minimize effort for respondents</a:t>
            </a:r>
          </a:p>
          <a:p>
            <a:pPr marL="209428" lvl="1" indent="-457200"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</a:pPr>
            <a:r>
              <a:rPr lang="en-US" sz="2000" dirty="0">
                <a:solidFill>
                  <a:schemeClr val="tx2"/>
                </a:solidFill>
              </a:rPr>
              <a:t>… insights during field phase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106E5FD-BDBF-416F-BD1B-8533AB9BD0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215" y="3681983"/>
            <a:ext cx="1806221" cy="155676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D1107FB-0B63-457D-A7C9-76C7711872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3679733"/>
            <a:ext cx="1823309" cy="15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3362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F5A69E0-C683-4368-BB0B-CDA2210C628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9" name="think-cell Folie" r:id="rId5" imgW="532" imgH="530" progId="TCLayout.ActiveDocument.1">
                  <p:embed/>
                </p:oleObj>
              </mc:Choice>
              <mc:Fallback>
                <p:oleObj name="think-cell Folie" r:id="rId5" imgW="532" imgH="53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F5A69E0-C683-4368-BB0B-CDA2210C62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0B44079D-CEFE-436F-B476-DAB35DE819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/>
              <a:t>Agenda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67B10C-978E-4342-AB42-7920660CFE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Smart data collection: From research to production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90807E-8B6C-433B-A4AF-2122DF3A4E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HBS and TUS</a:t>
            </a: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chemeClr val="accent4"/>
                </a:solidFill>
              </a:rPr>
              <a:t>Project – from research to production</a:t>
            </a:r>
          </a:p>
          <a:p>
            <a:r>
              <a:rPr lang="en-US" dirty="0"/>
              <a:t>Lessons learned going into 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118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10668CD-5C29-45B4-BB17-3E85135DF72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97837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2" name="think-cell Folie" r:id="rId5" imgW="350" imgH="350" progId="TCLayout.ActiveDocument.1">
                  <p:embed/>
                </p:oleObj>
              </mc:Choice>
              <mc:Fallback>
                <p:oleObj name="think-cell Folie" r:id="rId5" imgW="350" imgH="35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0668CD-5C29-45B4-BB17-3E85135DF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C8768F2C-4190-4A18-B21C-C3027AA469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production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7FAF746-C94C-4711-B515-0D3B36F94FC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68" y="4683726"/>
            <a:ext cx="2052638" cy="2052638"/>
          </a:xfrm>
          <a:prstGeom prst="rect">
            <a:avLst/>
          </a:prstGeo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C364EB3-71F7-4F43-899F-0B0B8B550B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06555" y="3354496"/>
            <a:ext cx="2052638" cy="20526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4826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E15CF92-8CF4-4B88-9CB9-CD4632C5139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4599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6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15CF92-8CF4-4B88-9CB9-CD4632C513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9B7A7EED-AEBC-440A-B0A5-A2788C5AF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155" y="428473"/>
            <a:ext cx="5734436" cy="1965512"/>
          </a:xfrm>
        </p:spPr>
        <p:txBody>
          <a:bodyPr vert="horz"/>
          <a:lstStyle/>
          <a:p>
            <a:r>
              <a:rPr lang="en-GB" dirty="0"/>
              <a:t>Software MOTUS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2610E2E-3821-4FC5-A41F-8E99268738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6818" y="3278437"/>
            <a:ext cx="2861587" cy="30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79087B6-A0E8-46FC-BC63-6A630FEEA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00000">
            <a:off x="5895711" y="3005610"/>
            <a:ext cx="4701068" cy="2280056"/>
          </a:xfrm>
          <a:prstGeom prst="roundRect">
            <a:avLst>
              <a:gd name="adj" fmla="val 348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AC4A775-E56B-4FE4-AD73-9E1365D58E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5274" y="3291061"/>
            <a:ext cx="6329060" cy="30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B3C54A0-D8D6-44C5-95F4-867AA1E35D0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869"/>
          <a:stretch/>
        </p:blipFill>
        <p:spPr>
          <a:xfrm>
            <a:off x="9502268" y="1705787"/>
            <a:ext cx="2363245" cy="462530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58613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085EA889-07CE-47A3-A9E4-36FD0F317637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6267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9" name="think-cell Folie" r:id="rId56" imgW="532" imgH="530" progId="TCLayout.ActiveDocument.1">
                  <p:embed/>
                </p:oleObj>
              </mc:Choice>
              <mc:Fallback>
                <p:oleObj name="think-cell Folie" r:id="rId56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8A24EE-01B3-434C-B07D-2EC1E2D192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Smart data collection: From research to production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8FCDAC-3A23-4C08-9167-DE4CA70C7D6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dirty="0"/>
              <a:t>10.12.2024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C3F7DB2-79B8-48F5-BFD4-7AA9B7F01BC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923019" y="6300661"/>
            <a:ext cx="8494592" cy="263521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CA447-D8E7-4150-97FE-507D8ABECB5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E51B974F-59B1-4D62-9417-3E665E0E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Timeline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AF07F4E6-F1F9-490B-967A-2B9E4394DA6B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711200" y="2835275"/>
            <a:ext cx="10163175" cy="695325"/>
          </a:xfrm>
          <a:prstGeom prst="rect">
            <a:avLst/>
          </a:prstGeom>
          <a:solidFill>
            <a:srgbClr val="DFE5EF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68" name="Textplatzhalter 2">
            <a:extLst>
              <a:ext uri="{FF2B5EF4-FFF2-40B4-BE49-F238E27FC236}">
                <a16:creationId xmlns:a16="http://schemas.microsoft.com/office/drawing/2014/main" id="{8C8B6866-F591-461E-B55A-C48C469655D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865313" y="2314575"/>
            <a:ext cx="112553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20A403F-394D-4B7E-9B09-EBD6C812EF26}" type="datetime'''''''''2''''''''''''''0''''''1''8'''''''''''''''">
              <a:rPr lang="de-DE" altLang="en-US" sz="1400" b="1" smtClean="0"/>
              <a:pPr/>
              <a:t>2018</a:t>
            </a:fld>
            <a:endParaRPr lang="en-GB" sz="1400" b="1" dirty="0"/>
          </a:p>
        </p:txBody>
      </p:sp>
      <p:sp>
        <p:nvSpPr>
          <p:cNvPr id="69" name="Textplatzhalter 2">
            <a:extLst>
              <a:ext uri="{FF2B5EF4-FFF2-40B4-BE49-F238E27FC236}">
                <a16:creationId xmlns:a16="http://schemas.microsoft.com/office/drawing/2014/main" id="{E3686694-6E5F-4A08-8066-4E79BC30BA05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990850" y="2314575"/>
            <a:ext cx="112553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A0EFA1E-14DB-466B-9052-93ABF7D92B95}" type="datetime'''''''''''''''''''2''''''''''0''''''1''''''''''9'''''''''''">
              <a:rPr lang="de-DE" altLang="en-US" sz="1400" b="1" smtClean="0"/>
              <a:pPr/>
              <a:t>2019</a:t>
            </a:fld>
            <a:endParaRPr lang="en-GB" sz="1400" b="1" dirty="0"/>
          </a:p>
        </p:txBody>
      </p:sp>
      <p:sp>
        <p:nvSpPr>
          <p:cNvPr id="70" name="Textplatzhalter 2">
            <a:extLst>
              <a:ext uri="{FF2B5EF4-FFF2-40B4-BE49-F238E27FC236}">
                <a16:creationId xmlns:a16="http://schemas.microsoft.com/office/drawing/2014/main" id="{9820EA2A-79DF-4BFC-BAD2-DDAA4E66312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116388" y="2314575"/>
            <a:ext cx="11287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0FC567D-3881-46B7-B5B3-8C3D2C7ADD98}" type="datetime'''''''2''''''''''''0''''''''20'''''''''''''''''''''">
              <a:rPr lang="de-DE" altLang="en-US" sz="1400" b="1" smtClean="0"/>
              <a:pPr/>
              <a:t>2020</a:t>
            </a:fld>
            <a:endParaRPr lang="en-GB" sz="1400" b="1" dirty="0"/>
          </a:p>
        </p:txBody>
      </p:sp>
      <p:sp>
        <p:nvSpPr>
          <p:cNvPr id="71" name="Textplatzhalter 2">
            <a:extLst>
              <a:ext uri="{FF2B5EF4-FFF2-40B4-BE49-F238E27FC236}">
                <a16:creationId xmlns:a16="http://schemas.microsoft.com/office/drawing/2014/main" id="{0C8C09A5-DE45-471A-A58E-0CBDF630526B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245100" y="2314575"/>
            <a:ext cx="112553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EF76929-207C-4BB0-8BAE-5AB223F39037}" type="datetime'''''''''''''2''''''''''''''0''''''''''2''''''''''''1'''''''''">
              <a:rPr lang="de-DE" altLang="en-US" sz="1400" b="1" smtClean="0"/>
              <a:pPr/>
              <a:t>2021</a:t>
            </a:fld>
            <a:endParaRPr lang="en-GB" sz="1400" b="1" dirty="0"/>
          </a:p>
        </p:txBody>
      </p:sp>
      <p:sp>
        <p:nvSpPr>
          <p:cNvPr id="72" name="Textplatzhalter 2">
            <a:extLst>
              <a:ext uri="{FF2B5EF4-FFF2-40B4-BE49-F238E27FC236}">
                <a16:creationId xmlns:a16="http://schemas.microsoft.com/office/drawing/2014/main" id="{9E060AB9-3260-4389-BEE4-0F5D925C11D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370638" y="2314575"/>
            <a:ext cx="112395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0AE15DB-6688-4AB4-8BF0-6E621A494ED9}" type="datetime'20''''''22'''''''''''''''''''''''''">
              <a:rPr lang="de-DE" altLang="en-US" sz="1400" b="1" smtClean="0"/>
              <a:pPr/>
              <a:t>2022</a:t>
            </a:fld>
            <a:endParaRPr lang="en-GB" sz="1400" b="1" dirty="0"/>
          </a:p>
        </p:txBody>
      </p:sp>
      <p:sp>
        <p:nvSpPr>
          <p:cNvPr id="73" name="Textplatzhalter 2">
            <a:extLst>
              <a:ext uri="{FF2B5EF4-FFF2-40B4-BE49-F238E27FC236}">
                <a16:creationId xmlns:a16="http://schemas.microsoft.com/office/drawing/2014/main" id="{EC068F6D-E097-474B-8F9F-6941F099C9F0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494588" y="2314575"/>
            <a:ext cx="112553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48432E6-B883-4C94-96BA-9C516B1BE8D2}" type="datetime'''''''2''''''0''''''''''''''''''''2''''''''3'''''''">
              <a:rPr lang="de-DE" altLang="en-US" sz="1400" b="1" smtClean="0"/>
              <a:pPr/>
              <a:t>2023</a:t>
            </a:fld>
            <a:endParaRPr lang="en-GB" sz="1400" b="1" dirty="0"/>
          </a:p>
        </p:txBody>
      </p:sp>
      <p:sp>
        <p:nvSpPr>
          <p:cNvPr id="74" name="Textplatzhalter 2">
            <a:extLst>
              <a:ext uri="{FF2B5EF4-FFF2-40B4-BE49-F238E27FC236}">
                <a16:creationId xmlns:a16="http://schemas.microsoft.com/office/drawing/2014/main" id="{62C203FF-22E8-4F4A-B32F-093E579DDCD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620125" y="2314575"/>
            <a:ext cx="11287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A6E18BA-E4AB-4DA5-9373-C1AE3253428D}" type="datetime'''''''''''''''''''2''''0''''''''''''''''''''2''4'''">
              <a:rPr lang="de-DE" altLang="en-US" sz="1400" b="1" smtClean="0"/>
              <a:pPr/>
              <a:t>2024</a:t>
            </a:fld>
            <a:endParaRPr lang="en-GB" sz="1400" b="1" dirty="0"/>
          </a:p>
        </p:txBody>
      </p:sp>
      <p:sp>
        <p:nvSpPr>
          <p:cNvPr id="75" name="Textplatzhalter 2">
            <a:extLst>
              <a:ext uri="{FF2B5EF4-FFF2-40B4-BE49-F238E27FC236}">
                <a16:creationId xmlns:a16="http://schemas.microsoft.com/office/drawing/2014/main" id="{CCAE90C7-5BD8-45F7-B9F6-666862B8671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748838" y="2314575"/>
            <a:ext cx="112553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A9E2578-A761-48C3-9506-72EA0A099D16}" type="datetime'''2''''''''''''''''''''''''''''''''''''02''''''''5'''''''''">
              <a:rPr lang="de-DE" altLang="en-US" sz="1400" b="1" smtClean="0"/>
              <a:pPr/>
              <a:t>2025</a:t>
            </a:fld>
            <a:endParaRPr lang="en-GB" sz="1400" b="1" dirty="0"/>
          </a:p>
        </p:txBody>
      </p:sp>
      <p:sp>
        <p:nvSpPr>
          <p:cNvPr id="76" name="Textplatzhalter 2">
            <a:extLst>
              <a:ext uri="{FF2B5EF4-FFF2-40B4-BE49-F238E27FC236}">
                <a16:creationId xmlns:a16="http://schemas.microsoft.com/office/drawing/2014/main" id="{8DAF0256-9045-4572-BFB0-9DB08EE963CD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865313" y="2574925"/>
            <a:ext cx="2778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8DE5D20-5E63-48B0-839F-2E98E6E66C81}" type="datetime'''''''''''''''''''''''Q1'''''''''''">
              <a:rPr lang="en-GB" altLang="en-US" sz="1400" b="1" smtClean="0"/>
              <a:pPr/>
              <a:t>Q1</a:t>
            </a:fld>
            <a:endParaRPr lang="en-GB" sz="1400" b="1" dirty="0"/>
          </a:p>
        </p:txBody>
      </p:sp>
      <p:sp>
        <p:nvSpPr>
          <p:cNvPr id="77" name="Textplatzhalter 2">
            <a:extLst>
              <a:ext uri="{FF2B5EF4-FFF2-40B4-BE49-F238E27FC236}">
                <a16:creationId xmlns:a16="http://schemas.microsoft.com/office/drawing/2014/main" id="{F2AEB21C-3CED-4F4F-865D-D0020D1C82D4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143125" y="2574925"/>
            <a:ext cx="28098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E6EC745-9930-4684-B4F6-7C97B372CAE9}" type="datetime'Q''''2'''''''''''''''''''''''''''''''''''''''''''">
              <a:rPr lang="en-GB" altLang="en-US" sz="1400" b="1" smtClean="0"/>
              <a:pPr/>
              <a:t>Q2</a:t>
            </a:fld>
            <a:endParaRPr lang="en-GB" sz="1400" b="1" dirty="0"/>
          </a:p>
        </p:txBody>
      </p:sp>
      <p:sp>
        <p:nvSpPr>
          <p:cNvPr id="78" name="Textplatzhalter 2">
            <a:extLst>
              <a:ext uri="{FF2B5EF4-FFF2-40B4-BE49-F238E27FC236}">
                <a16:creationId xmlns:a16="http://schemas.microsoft.com/office/drawing/2014/main" id="{9F20DD08-25B5-45E1-B463-84C44EA38636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424113" y="2574925"/>
            <a:ext cx="2825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AE667FB-0B21-4633-AF22-A481671015B3}" type="datetime'''''''''''''Q3'">
              <a:rPr lang="en-GB" altLang="en-US" sz="1400" b="1" smtClean="0"/>
              <a:pPr/>
              <a:t>Q3</a:t>
            </a:fld>
            <a:endParaRPr lang="en-GB" sz="1400" b="1" dirty="0"/>
          </a:p>
        </p:txBody>
      </p:sp>
      <p:sp>
        <p:nvSpPr>
          <p:cNvPr id="79" name="Textplatzhalter 2">
            <a:extLst>
              <a:ext uri="{FF2B5EF4-FFF2-40B4-BE49-F238E27FC236}">
                <a16:creationId xmlns:a16="http://schemas.microsoft.com/office/drawing/2014/main" id="{53789245-163A-4267-8701-6B7D125B9B55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706689" y="2574925"/>
            <a:ext cx="2841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4EEA161-EC39-4E7A-872D-EE6DF81761D0}" type="datetime'''''''''''Q''''''4'''''''''">
              <a:rPr lang="en-GB" altLang="en-US" sz="1400" b="1" smtClean="0"/>
              <a:pPr/>
              <a:t>Q4</a:t>
            </a:fld>
            <a:endParaRPr lang="en-GB" sz="1400" b="1" dirty="0"/>
          </a:p>
        </p:txBody>
      </p:sp>
      <p:sp>
        <p:nvSpPr>
          <p:cNvPr id="80" name="Textplatzhalter 2">
            <a:extLst>
              <a:ext uri="{FF2B5EF4-FFF2-40B4-BE49-F238E27FC236}">
                <a16:creationId xmlns:a16="http://schemas.microsoft.com/office/drawing/2014/main" id="{0CD6278C-1CED-43F7-8FC6-A41C60FED64F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2990850" y="2574925"/>
            <a:ext cx="2778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4C5084F-A26C-48C3-9EE5-256C7785ADE5}" type="datetime'''''''Q''''''''''1'''''''">
              <a:rPr lang="en-GB" altLang="en-US" sz="1400" b="1" smtClean="0"/>
              <a:pPr/>
              <a:t>Q1</a:t>
            </a:fld>
            <a:endParaRPr lang="en-GB" sz="1400" b="1" dirty="0"/>
          </a:p>
        </p:txBody>
      </p:sp>
      <p:sp>
        <p:nvSpPr>
          <p:cNvPr id="81" name="Textplatzhalter 2">
            <a:extLst>
              <a:ext uri="{FF2B5EF4-FFF2-40B4-BE49-F238E27FC236}">
                <a16:creationId xmlns:a16="http://schemas.microsoft.com/office/drawing/2014/main" id="{5E373FC9-1E40-45F3-9494-8669AF93F725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3268663" y="2574925"/>
            <a:ext cx="27940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807F498-A76F-4BCA-91D9-12B576C9F6F3}" type="datetime'''''''''''''''''''''''''''''''''''''Q''''''2'''">
              <a:rPr lang="en-GB" altLang="en-US" sz="1400" b="1" smtClean="0"/>
              <a:pPr/>
              <a:t>Q2</a:t>
            </a:fld>
            <a:endParaRPr lang="en-GB" sz="1400" b="1" dirty="0"/>
          </a:p>
        </p:txBody>
      </p:sp>
      <p:sp>
        <p:nvSpPr>
          <p:cNvPr id="82" name="Textplatzhalter 2">
            <a:extLst>
              <a:ext uri="{FF2B5EF4-FFF2-40B4-BE49-F238E27FC236}">
                <a16:creationId xmlns:a16="http://schemas.microsoft.com/office/drawing/2014/main" id="{4A52A70E-CA4A-468D-B562-E84E1694D4DE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3548063" y="2574925"/>
            <a:ext cx="2841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08319E9-2A20-47A0-9576-C56D72B8CDAC}" type="datetime'''''''''Q''''''''''''''''''''3'''''''''''''''''">
              <a:rPr lang="en-GB" altLang="en-US" sz="1400" b="1" smtClean="0"/>
              <a:pPr/>
              <a:t>Q3</a:t>
            </a:fld>
            <a:endParaRPr lang="en-GB" sz="1400" b="1" dirty="0"/>
          </a:p>
        </p:txBody>
      </p:sp>
      <p:sp>
        <p:nvSpPr>
          <p:cNvPr id="83" name="Textplatzhalter 2">
            <a:extLst>
              <a:ext uri="{FF2B5EF4-FFF2-40B4-BE49-F238E27FC236}">
                <a16:creationId xmlns:a16="http://schemas.microsoft.com/office/drawing/2014/main" id="{82B9B184-93A2-480D-99F3-A6F7D33D998B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3832226" y="2574925"/>
            <a:ext cx="2841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918841E-794E-4088-ACA8-F1628044177A}" type="datetime'''''''''''''''''Q''''''''''''''4'''''''''''''''''">
              <a:rPr lang="en-GB" altLang="en-US" sz="1400" b="1" smtClean="0"/>
              <a:pPr/>
              <a:t>Q4</a:t>
            </a:fld>
            <a:endParaRPr lang="en-GB" sz="1400" b="1" dirty="0"/>
          </a:p>
        </p:txBody>
      </p:sp>
      <p:sp>
        <p:nvSpPr>
          <p:cNvPr id="84" name="Textplatzhalter 2">
            <a:extLst>
              <a:ext uri="{FF2B5EF4-FFF2-40B4-BE49-F238E27FC236}">
                <a16:creationId xmlns:a16="http://schemas.microsoft.com/office/drawing/2014/main" id="{928A861D-8334-4103-B194-9365DE69AE55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4116388" y="2574925"/>
            <a:ext cx="28098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2B3DF26-9EA8-4CB2-BAFF-F2A53E117767}" type="datetime'''''''''''''''''''''''''''''''''''''''''''''''''Q''''1'">
              <a:rPr lang="en-GB" altLang="en-US" sz="1400" b="1" smtClean="0"/>
              <a:pPr/>
              <a:t>Q1</a:t>
            </a:fld>
            <a:endParaRPr lang="en-GB" sz="1400" b="1" dirty="0"/>
          </a:p>
        </p:txBody>
      </p:sp>
      <p:sp>
        <p:nvSpPr>
          <p:cNvPr id="85" name="Textplatzhalter 2">
            <a:extLst>
              <a:ext uri="{FF2B5EF4-FFF2-40B4-BE49-F238E27FC236}">
                <a16:creationId xmlns:a16="http://schemas.microsoft.com/office/drawing/2014/main" id="{B75520D6-0A9A-4D68-A22B-784A3B5034D1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4397375" y="2574925"/>
            <a:ext cx="27940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D2890DA-FB96-417B-9138-9F4E28792999}" type="datetime'Q''''''''''''''''''''''''''''''''''''''''''''2'''''''''">
              <a:rPr lang="en-GB" altLang="en-US" sz="1400" b="1" smtClean="0"/>
              <a:pPr/>
              <a:t>Q2</a:t>
            </a:fld>
            <a:endParaRPr lang="en-GB" sz="1400" b="1" dirty="0"/>
          </a:p>
        </p:txBody>
      </p:sp>
      <p:sp>
        <p:nvSpPr>
          <p:cNvPr id="86" name="Textplatzhalter 2">
            <a:extLst>
              <a:ext uri="{FF2B5EF4-FFF2-40B4-BE49-F238E27FC236}">
                <a16:creationId xmlns:a16="http://schemas.microsoft.com/office/drawing/2014/main" id="{FE9CCE4A-239F-4821-B11B-7CA5E93F19E4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4676775" y="2574925"/>
            <a:ext cx="2841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63BF233-6CDC-46F2-803A-C69B266F5009}" type="datetime'''''''''''''''Q''''''''''3'''''''''">
              <a:rPr lang="en-GB" altLang="en-US" sz="1400" b="1" smtClean="0"/>
              <a:pPr/>
              <a:t>Q3</a:t>
            </a:fld>
            <a:endParaRPr lang="en-GB" sz="1400" b="1" dirty="0"/>
          </a:p>
        </p:txBody>
      </p:sp>
      <p:sp>
        <p:nvSpPr>
          <p:cNvPr id="87" name="Textplatzhalter 2">
            <a:extLst>
              <a:ext uri="{FF2B5EF4-FFF2-40B4-BE49-F238E27FC236}">
                <a16:creationId xmlns:a16="http://schemas.microsoft.com/office/drawing/2014/main" id="{AEB6A598-9E02-4FB6-9270-CD3F5AF71DA2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4960939" y="2574925"/>
            <a:ext cx="2841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0B11FEA-23B7-4489-BD30-7077C52EE4E5}" type="datetime'''''''''''''''''''''''''Q''''4'''''''''''''''''''''">
              <a:rPr lang="en-GB" altLang="en-US" sz="1400" b="1" smtClean="0"/>
              <a:pPr/>
              <a:t>Q4</a:t>
            </a:fld>
            <a:endParaRPr lang="en-GB" sz="1400" b="1" dirty="0"/>
          </a:p>
        </p:txBody>
      </p:sp>
      <p:sp>
        <p:nvSpPr>
          <p:cNvPr id="88" name="Textplatzhalter 2">
            <a:extLst>
              <a:ext uri="{FF2B5EF4-FFF2-40B4-BE49-F238E27FC236}">
                <a16:creationId xmlns:a16="http://schemas.microsoft.com/office/drawing/2014/main" id="{B6DAF26B-2779-486D-BA93-F8B9806790E7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5245100" y="2574925"/>
            <a:ext cx="2762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46232E2-A2F5-4755-907E-10E467052EBC}" type="datetime'''''''''''''''''''''''''''''''''Q''''''''1'''''''''''''''">
              <a:rPr lang="en-GB" altLang="en-US" sz="1400" b="1" smtClean="0"/>
              <a:pPr/>
              <a:t>Q1</a:t>
            </a:fld>
            <a:endParaRPr lang="en-GB" sz="1400" b="1" dirty="0"/>
          </a:p>
        </p:txBody>
      </p:sp>
      <p:sp>
        <p:nvSpPr>
          <p:cNvPr id="89" name="Textplatzhalter 2">
            <a:extLst>
              <a:ext uri="{FF2B5EF4-FFF2-40B4-BE49-F238E27FC236}">
                <a16:creationId xmlns:a16="http://schemas.microsoft.com/office/drawing/2014/main" id="{95150AB3-9046-4E43-9DF2-5489E6558567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5521325" y="2574925"/>
            <a:ext cx="28098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E83BF3F-A7BB-4A12-B0D6-DBFD20FB932D}" type="datetime'''''''''''Q''''''''''''''''''''''''''''2'''''''''''''''">
              <a:rPr lang="en-GB" altLang="en-US" sz="1400" b="1" smtClean="0"/>
              <a:pPr/>
              <a:t>Q2</a:t>
            </a:fld>
            <a:endParaRPr lang="en-GB" sz="1400" b="1" dirty="0"/>
          </a:p>
        </p:txBody>
      </p:sp>
      <p:sp>
        <p:nvSpPr>
          <p:cNvPr id="90" name="Textplatzhalter 2">
            <a:extLst>
              <a:ext uri="{FF2B5EF4-FFF2-40B4-BE49-F238E27FC236}">
                <a16:creationId xmlns:a16="http://schemas.microsoft.com/office/drawing/2014/main" id="{F503E006-F11D-489B-8AFA-30B2D8ED4DA5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5802313" y="2574925"/>
            <a:ext cx="2841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EE2F8EA-5C19-411D-B9FA-3314DF17395B}" type="datetime'Q''''''''3'''''''''''''''''''''''''''''">
              <a:rPr lang="en-GB" altLang="en-US" sz="1400" b="1" smtClean="0"/>
              <a:pPr/>
              <a:t>Q3</a:t>
            </a:fld>
            <a:endParaRPr lang="en-GB" sz="1400" b="1" dirty="0"/>
          </a:p>
        </p:txBody>
      </p:sp>
      <p:sp>
        <p:nvSpPr>
          <p:cNvPr id="91" name="Textplatzhalter 2">
            <a:extLst>
              <a:ext uri="{FF2B5EF4-FFF2-40B4-BE49-F238E27FC236}">
                <a16:creationId xmlns:a16="http://schemas.microsoft.com/office/drawing/2014/main" id="{A0639583-DCD4-4372-A0E4-4A813040383A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6086475" y="2574925"/>
            <a:ext cx="2841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E3573C2-1B45-45DB-A1F8-A9050B97F173}" type="datetime'''''''''''''''Q''''''''''''4'''">
              <a:rPr lang="en-GB" altLang="en-US" sz="1400" b="1" smtClean="0"/>
              <a:pPr/>
              <a:t>Q4</a:t>
            </a:fld>
            <a:endParaRPr lang="en-GB" sz="1400" b="1" dirty="0"/>
          </a:p>
        </p:txBody>
      </p:sp>
      <p:sp>
        <p:nvSpPr>
          <p:cNvPr id="92" name="Textplatzhalter 2">
            <a:extLst>
              <a:ext uri="{FF2B5EF4-FFF2-40B4-BE49-F238E27FC236}">
                <a16:creationId xmlns:a16="http://schemas.microsoft.com/office/drawing/2014/main" id="{17B9B00C-D645-4F42-AADB-A1EDEB622479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6370639" y="2574925"/>
            <a:ext cx="2762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660F51C-FC74-4D54-9D0D-D7670FFEDE18}" type="datetime'''''''''''''''Q''''''1'''''''''''">
              <a:rPr lang="en-GB" altLang="en-US" sz="1400" b="1" smtClean="0"/>
              <a:pPr/>
              <a:t>Q1</a:t>
            </a:fld>
            <a:endParaRPr lang="en-GB" sz="1400" b="1" dirty="0"/>
          </a:p>
        </p:txBody>
      </p:sp>
      <p:sp>
        <p:nvSpPr>
          <p:cNvPr id="93" name="Textplatzhalter 2">
            <a:extLst>
              <a:ext uri="{FF2B5EF4-FFF2-40B4-BE49-F238E27FC236}">
                <a16:creationId xmlns:a16="http://schemas.microsoft.com/office/drawing/2014/main" id="{E24A90BF-A55E-4471-85C4-020FC53E758C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6646863" y="2574925"/>
            <a:ext cx="28098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4AB6CC4-0931-48E9-9F9C-494009BD59E7}" type="datetime'''Q2'''''''''''''''''''''''''''''''''''''''">
              <a:rPr lang="en-GB" altLang="en-US" sz="1400" b="1" smtClean="0"/>
              <a:pPr/>
              <a:t>Q2</a:t>
            </a:fld>
            <a:endParaRPr lang="en-GB" sz="1400" b="1" dirty="0"/>
          </a:p>
        </p:txBody>
      </p:sp>
      <p:sp>
        <p:nvSpPr>
          <p:cNvPr id="94" name="Textplatzhalter 2">
            <a:extLst>
              <a:ext uri="{FF2B5EF4-FFF2-40B4-BE49-F238E27FC236}">
                <a16:creationId xmlns:a16="http://schemas.microsoft.com/office/drawing/2014/main" id="{4AA5E9F9-4B92-4C19-B4D4-0E5F43949666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6927851" y="2574925"/>
            <a:ext cx="2841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E5BF1DF-EABF-4FF6-9D83-5ABFEF0A0220}" type="datetime'''Q''''''''''''''''''''''''''''''''''''''''''''3'''''''''''''">
              <a:rPr lang="en-GB" altLang="en-US" sz="1400" b="1" smtClean="0"/>
              <a:pPr/>
              <a:t>Q3</a:t>
            </a:fld>
            <a:endParaRPr lang="en-GB" sz="1400" b="1" dirty="0"/>
          </a:p>
        </p:txBody>
      </p:sp>
      <p:sp>
        <p:nvSpPr>
          <p:cNvPr id="95" name="Textplatzhalter 2">
            <a:extLst>
              <a:ext uri="{FF2B5EF4-FFF2-40B4-BE49-F238E27FC236}">
                <a16:creationId xmlns:a16="http://schemas.microsoft.com/office/drawing/2014/main" id="{641B1DBE-44F2-4B29-97FC-3AAEB1CE7DE9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7212013" y="2574925"/>
            <a:ext cx="2825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B8FDF98-9ECC-4942-B76E-8356E35EE7EC}" type="datetime'''''''''Q4'''''''''''''''''''''''">
              <a:rPr lang="en-GB" altLang="en-US" sz="1400" b="1" smtClean="0"/>
              <a:pPr/>
              <a:t>Q4</a:t>
            </a:fld>
            <a:endParaRPr lang="en-GB" sz="1400" b="1" dirty="0"/>
          </a:p>
        </p:txBody>
      </p:sp>
      <p:sp>
        <p:nvSpPr>
          <p:cNvPr id="96" name="Textplatzhalter 2">
            <a:extLst>
              <a:ext uri="{FF2B5EF4-FFF2-40B4-BE49-F238E27FC236}">
                <a16:creationId xmlns:a16="http://schemas.microsoft.com/office/drawing/2014/main" id="{DA84CC3D-99F7-49D0-9AF9-C8C702C1E03D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7494589" y="2574925"/>
            <a:ext cx="2778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1EC911C-D977-4E83-884E-96D8F5B1D775}" type="datetime'Q''''''1'''''''''''''''''''''''''''''''''''">
              <a:rPr lang="en-GB" altLang="en-US" sz="1400" b="1" smtClean="0"/>
              <a:pPr/>
              <a:t>Q1</a:t>
            </a:fld>
            <a:endParaRPr lang="en-GB" sz="1400" b="1" dirty="0"/>
          </a:p>
        </p:txBody>
      </p:sp>
      <p:sp>
        <p:nvSpPr>
          <p:cNvPr id="97" name="Textplatzhalter 2">
            <a:extLst>
              <a:ext uri="{FF2B5EF4-FFF2-40B4-BE49-F238E27FC236}">
                <a16:creationId xmlns:a16="http://schemas.microsoft.com/office/drawing/2014/main" id="{05054F08-8CF5-4E6A-BBC2-68CF4815E20D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7772400" y="2574925"/>
            <a:ext cx="28098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12385C8-001D-48B6-89A3-8443EBFD3565}" type="datetime'''''''''Q''''''''2'''''''''''''''">
              <a:rPr lang="en-GB" altLang="en-US" sz="1400" b="1" smtClean="0"/>
              <a:pPr/>
              <a:t>Q2</a:t>
            </a:fld>
            <a:endParaRPr lang="en-GB" sz="1400" b="1" dirty="0"/>
          </a:p>
        </p:txBody>
      </p:sp>
      <p:sp>
        <p:nvSpPr>
          <p:cNvPr id="98" name="Textplatzhalter 2">
            <a:extLst>
              <a:ext uri="{FF2B5EF4-FFF2-40B4-BE49-F238E27FC236}">
                <a16:creationId xmlns:a16="http://schemas.microsoft.com/office/drawing/2014/main" id="{085F5E49-8B52-4353-AB44-FD7B0FE9C238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8053389" y="2574925"/>
            <a:ext cx="2841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D863F0F-3EB1-4BBF-9321-0EB9A286CA8E}" type="datetime'Q''''''''''''''''''''''''''''''''''3'''''''''''''''''''''''">
              <a:rPr lang="en-GB" altLang="en-US" sz="1400" b="1" smtClean="0"/>
              <a:pPr/>
              <a:t>Q3</a:t>
            </a:fld>
            <a:endParaRPr lang="en-GB" sz="1400" b="1" dirty="0"/>
          </a:p>
        </p:txBody>
      </p:sp>
      <p:sp>
        <p:nvSpPr>
          <p:cNvPr id="99" name="Textplatzhalter 2">
            <a:extLst>
              <a:ext uri="{FF2B5EF4-FFF2-40B4-BE49-F238E27FC236}">
                <a16:creationId xmlns:a16="http://schemas.microsoft.com/office/drawing/2014/main" id="{CD6E22A3-225A-4B98-93A7-F93014C10045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8337550" y="2574925"/>
            <a:ext cx="2825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55A5D7F-026F-4C28-85E8-6C6CB0619119}" type="datetime'''''Q4'''''''''''''''''''''''''''''''''''''''''''''''''">
              <a:rPr lang="en-GB" altLang="en-US" sz="1400" b="1" smtClean="0"/>
              <a:pPr/>
              <a:t>Q4</a:t>
            </a:fld>
            <a:endParaRPr lang="en-GB" sz="1400" b="1" dirty="0"/>
          </a:p>
        </p:txBody>
      </p:sp>
      <p:sp>
        <p:nvSpPr>
          <p:cNvPr id="100" name="Textplatzhalter 2">
            <a:extLst>
              <a:ext uri="{FF2B5EF4-FFF2-40B4-BE49-F238E27FC236}">
                <a16:creationId xmlns:a16="http://schemas.microsoft.com/office/drawing/2014/main" id="{F8EC6DCD-3DC7-4EA3-9953-DC845F09AC12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8620125" y="2574925"/>
            <a:ext cx="28098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0B9CCCA-B62A-4319-98E9-60FF89971192}" type="datetime'''''''''''''''''''''''Q''''''''''''''''''''''''1'''''">
              <a:rPr lang="en-GB" altLang="en-US" sz="1400" b="1" smtClean="0"/>
              <a:pPr/>
              <a:t>Q1</a:t>
            </a:fld>
            <a:endParaRPr lang="en-GB" sz="1400" b="1" dirty="0"/>
          </a:p>
        </p:txBody>
      </p:sp>
      <p:sp>
        <p:nvSpPr>
          <p:cNvPr id="101" name="Textplatzhalter 2">
            <a:extLst>
              <a:ext uri="{FF2B5EF4-FFF2-40B4-BE49-F238E27FC236}">
                <a16:creationId xmlns:a16="http://schemas.microsoft.com/office/drawing/2014/main" id="{A98ABF18-0603-401A-AD7A-A0CDD095F7C7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8901113" y="2574925"/>
            <a:ext cx="28098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521626D-182A-47AE-A612-6019FC3D0535}" type="datetime'''''''''Q''''''''''''''''''''2'''''''''''''''''''">
              <a:rPr lang="en-GB" altLang="en-US" sz="1400" b="1" smtClean="0"/>
              <a:pPr/>
              <a:t>Q2</a:t>
            </a:fld>
            <a:endParaRPr lang="en-GB" sz="1400" b="1" dirty="0"/>
          </a:p>
        </p:txBody>
      </p:sp>
      <p:sp>
        <p:nvSpPr>
          <p:cNvPr id="102" name="Textplatzhalter 2">
            <a:extLst>
              <a:ext uri="{FF2B5EF4-FFF2-40B4-BE49-F238E27FC236}">
                <a16:creationId xmlns:a16="http://schemas.microsoft.com/office/drawing/2014/main" id="{D5570845-1594-4351-9709-665AC34B2F71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9182101" y="2574925"/>
            <a:ext cx="2825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36D915E-B887-4D4E-A05B-537AFAB21433}" type="datetime'''''''''''''''''''''''''''Q''''''''''''''''''''3'''''''''''">
              <a:rPr lang="en-GB" altLang="en-US" sz="1400" b="1" smtClean="0"/>
              <a:pPr/>
              <a:t>Q3</a:t>
            </a:fld>
            <a:endParaRPr lang="en-GB" sz="1400" b="1" dirty="0"/>
          </a:p>
        </p:txBody>
      </p:sp>
      <p:sp>
        <p:nvSpPr>
          <p:cNvPr id="103" name="Textplatzhalter 2">
            <a:extLst>
              <a:ext uri="{FF2B5EF4-FFF2-40B4-BE49-F238E27FC236}">
                <a16:creationId xmlns:a16="http://schemas.microsoft.com/office/drawing/2014/main" id="{98D0F67A-2268-4AAD-8E55-F53453A97711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9464675" y="2574925"/>
            <a:ext cx="2841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63C741B-B48A-42F8-92A7-09835044622F}" type="datetime'''''Q''''''''''''''''''''''''''''4'''''''''''''''''''''''''">
              <a:rPr lang="en-GB" altLang="en-US" sz="1400" b="1" smtClean="0"/>
              <a:pPr/>
              <a:t>Q4</a:t>
            </a:fld>
            <a:endParaRPr lang="en-GB" sz="1400" b="1" dirty="0"/>
          </a:p>
        </p:txBody>
      </p:sp>
      <p:sp>
        <p:nvSpPr>
          <p:cNvPr id="104" name="Textplatzhalter 2">
            <a:extLst>
              <a:ext uri="{FF2B5EF4-FFF2-40B4-BE49-F238E27FC236}">
                <a16:creationId xmlns:a16="http://schemas.microsoft.com/office/drawing/2014/main" id="{A8558C2B-E45B-48DA-953B-978B34DBAC84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9748839" y="2574925"/>
            <a:ext cx="2778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9FA479C-A1BE-475D-831B-F47D50114B5D}" type="datetime'''''''''''''''''''''Q''1'''''''''''''''''''''''''''''">
              <a:rPr lang="en-GB" altLang="en-US" sz="1400" b="1" smtClean="0"/>
              <a:pPr/>
              <a:t>Q1</a:t>
            </a:fld>
            <a:endParaRPr lang="en-GB" sz="1400" b="1" dirty="0"/>
          </a:p>
        </p:txBody>
      </p:sp>
      <p:sp>
        <p:nvSpPr>
          <p:cNvPr id="105" name="Textplatzhalter 2">
            <a:extLst>
              <a:ext uri="{FF2B5EF4-FFF2-40B4-BE49-F238E27FC236}">
                <a16:creationId xmlns:a16="http://schemas.microsoft.com/office/drawing/2014/main" id="{DE770011-5957-4B8F-BE4D-04EB7A0631FD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10026650" y="2574925"/>
            <a:ext cx="28098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53AAC63-F132-4869-8200-E1793679B5B4}" type="datetime'''''''''''''''''''''''''''''''Q''''''''''2'''''''''">
              <a:rPr lang="en-GB" altLang="en-US" sz="1400" b="1" smtClean="0"/>
              <a:pPr/>
              <a:t>Q2</a:t>
            </a:fld>
            <a:endParaRPr lang="en-GB" sz="1400" b="1" dirty="0"/>
          </a:p>
        </p:txBody>
      </p:sp>
      <p:sp>
        <p:nvSpPr>
          <p:cNvPr id="106" name="Textplatzhalter 2">
            <a:extLst>
              <a:ext uri="{FF2B5EF4-FFF2-40B4-BE49-F238E27FC236}">
                <a16:creationId xmlns:a16="http://schemas.microsoft.com/office/drawing/2014/main" id="{F567E0E4-C095-4195-8AD9-5D94CEE548BB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0307639" y="2574925"/>
            <a:ext cx="2825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799BDBC-E29D-461A-9DF9-75041B1B97A5}" type="datetime'''''''''''''''''Q''''''''''''''''''''''''''3'''''''">
              <a:rPr lang="en-GB" altLang="en-US" sz="1400" b="1" smtClean="0"/>
              <a:pPr/>
              <a:t>Q3</a:t>
            </a:fld>
            <a:endParaRPr lang="en-GB" sz="1400" b="1" dirty="0"/>
          </a:p>
        </p:txBody>
      </p:sp>
      <p:sp>
        <p:nvSpPr>
          <p:cNvPr id="107" name="Textplatzhalter 2">
            <a:extLst>
              <a:ext uri="{FF2B5EF4-FFF2-40B4-BE49-F238E27FC236}">
                <a16:creationId xmlns:a16="http://schemas.microsoft.com/office/drawing/2014/main" id="{FBF05476-5E94-4BE9-8F49-5E64C65792A7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10590213" y="2574925"/>
            <a:ext cx="2841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EF6C227-7620-4FA0-B605-DADB27480752}" type="datetime'''''Q''''''''''''''''4'''''''''''''''''''''">
              <a:rPr lang="en-GB" altLang="en-US" sz="1400" b="1" smtClean="0"/>
              <a:pPr/>
              <a:t>Q4</a:t>
            </a:fld>
            <a:endParaRPr lang="en-GB" sz="1400" b="1" dirty="0"/>
          </a:p>
        </p:txBody>
      </p:sp>
      <p:cxnSp>
        <p:nvCxnSpPr>
          <p:cNvPr id="108" name="Gerader Verbinder 107">
            <a:extLst>
              <a:ext uri="{FF2B5EF4-FFF2-40B4-BE49-F238E27FC236}">
                <a16:creationId xmlns:a16="http://schemas.microsoft.com/office/drawing/2014/main" id="{F3BC0976-49D0-4702-8F4D-365F0F36504B}"/>
              </a:ext>
            </a:extLst>
          </p:cNvPr>
          <p:cNvCxnSpPr>
            <a:cxnSpLocks/>
          </p:cNvCxnSpPr>
          <p:nvPr>
            <p:custDataLst>
              <p:tags r:id="rId45"/>
            </p:custDataLst>
          </p:nvPr>
        </p:nvCxnSpPr>
        <p:spPr bwMode="auto">
          <a:xfrm>
            <a:off x="711200" y="2835275"/>
            <a:ext cx="0" cy="192881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Gerader Verbinder 108">
            <a:extLst>
              <a:ext uri="{FF2B5EF4-FFF2-40B4-BE49-F238E27FC236}">
                <a16:creationId xmlns:a16="http://schemas.microsoft.com/office/drawing/2014/main" id="{F17B70D8-4DA5-48AC-B0B7-3AA2FAE635D4}"/>
              </a:ext>
            </a:extLst>
          </p:cNvPr>
          <p:cNvCxnSpPr>
            <a:cxnSpLocks/>
          </p:cNvCxnSpPr>
          <p:nvPr>
            <p:custDataLst>
              <p:tags r:id="rId46"/>
            </p:custDataLst>
          </p:nvPr>
        </p:nvCxnSpPr>
        <p:spPr bwMode="auto">
          <a:xfrm>
            <a:off x="1865313" y="2835275"/>
            <a:ext cx="0" cy="192881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Gerader Verbinder 109">
            <a:extLst>
              <a:ext uri="{FF2B5EF4-FFF2-40B4-BE49-F238E27FC236}">
                <a16:creationId xmlns:a16="http://schemas.microsoft.com/office/drawing/2014/main" id="{040247EB-ADBC-410E-8D70-BE9A6227491A}"/>
              </a:ext>
            </a:extLst>
          </p:cNvPr>
          <p:cNvCxnSpPr>
            <a:cxnSpLocks/>
          </p:cNvCxnSpPr>
          <p:nvPr>
            <p:custDataLst>
              <p:tags r:id="rId47"/>
            </p:custDataLst>
          </p:nvPr>
        </p:nvCxnSpPr>
        <p:spPr bwMode="auto">
          <a:xfrm>
            <a:off x="10874375" y="2835275"/>
            <a:ext cx="0" cy="192881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Gerader Verbinder 110">
            <a:extLst>
              <a:ext uri="{FF2B5EF4-FFF2-40B4-BE49-F238E27FC236}">
                <a16:creationId xmlns:a16="http://schemas.microsoft.com/office/drawing/2014/main" id="{DDB0161A-5EC5-4A9D-863F-1929F63A603C}"/>
              </a:ext>
            </a:extLst>
          </p:cNvPr>
          <p:cNvCxnSpPr/>
          <p:nvPr>
            <p:custDataLst>
              <p:tags r:id="rId48"/>
            </p:custDataLst>
          </p:nvPr>
        </p:nvCxnSpPr>
        <p:spPr bwMode="auto">
          <a:xfrm>
            <a:off x="711200" y="3530600"/>
            <a:ext cx="101631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Gerader Verbinder 112">
            <a:extLst>
              <a:ext uri="{FF2B5EF4-FFF2-40B4-BE49-F238E27FC236}">
                <a16:creationId xmlns:a16="http://schemas.microsoft.com/office/drawing/2014/main" id="{ED1087F3-E29D-41B6-910A-CBBC79DC69DA}"/>
              </a:ext>
            </a:extLst>
          </p:cNvPr>
          <p:cNvCxnSpPr>
            <a:cxnSpLocks/>
          </p:cNvCxnSpPr>
          <p:nvPr>
            <p:custDataLst>
              <p:tags r:id="rId49"/>
            </p:custDataLst>
          </p:nvPr>
        </p:nvCxnSpPr>
        <p:spPr bwMode="auto">
          <a:xfrm>
            <a:off x="711200" y="4764088"/>
            <a:ext cx="1016317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3A2F0A8C-0906-448D-842A-8E1D3FA504EA}"/>
              </a:ext>
            </a:extLst>
          </p:cNvPr>
          <p:cNvCxnSpPr/>
          <p:nvPr>
            <p:custDataLst>
              <p:tags r:id="rId50"/>
            </p:custDataLst>
          </p:nvPr>
        </p:nvCxnSpPr>
        <p:spPr bwMode="auto">
          <a:xfrm>
            <a:off x="711200" y="2835275"/>
            <a:ext cx="1016317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Textplatzhalter 2">
            <a:extLst>
              <a:ext uri="{FF2B5EF4-FFF2-40B4-BE49-F238E27FC236}">
                <a16:creationId xmlns:a16="http://schemas.microsoft.com/office/drawing/2014/main" id="{B8705730-4AC3-4018-BCE4-7E6D2B49DA7F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782637" y="3076575"/>
            <a:ext cx="10112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/>
              <a:t>Milestones   </a:t>
            </a:r>
            <a:endParaRPr lang="en-GB" sz="1400" dirty="0"/>
          </a:p>
        </p:txBody>
      </p:sp>
      <p:sp>
        <p:nvSpPr>
          <p:cNvPr id="115" name="Textplatzhalter 2">
            <a:extLst>
              <a:ext uri="{FF2B5EF4-FFF2-40B4-BE49-F238E27FC236}">
                <a16:creationId xmlns:a16="http://schemas.microsoft.com/office/drawing/2014/main" id="{93CC2328-1234-4162-9A17-DA9F50ED2AEC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782638" y="3773488"/>
            <a:ext cx="7159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1400" dirty="0"/>
              <a:t>Germany</a:t>
            </a:r>
          </a:p>
        </p:txBody>
      </p:sp>
      <p:sp>
        <p:nvSpPr>
          <p:cNvPr id="116" name="Textplatzhalter 2">
            <a:extLst>
              <a:ext uri="{FF2B5EF4-FFF2-40B4-BE49-F238E27FC236}">
                <a16:creationId xmlns:a16="http://schemas.microsoft.com/office/drawing/2014/main" id="{A56C68DA-1C9F-4D61-993E-62810DD7B64F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782637" y="4310063"/>
            <a:ext cx="787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50000"/>
              <a:buFont typeface="Statis Sans" panose="020B0500000000000000" pitchFamily="34" charset="0"/>
              <a:buChar char="»"/>
              <a:tabLst/>
              <a:defRPr sz="2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7550" indent="-36195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50000"/>
              <a:buFont typeface="Statis Sans" panose="020B0500000000000000" pitchFamily="34" charset="0"/>
              <a:buChar char="»"/>
              <a:defRPr lang="de-DE" sz="20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90600" indent="-23812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Statis Sans" pitchFamily="2" charset="2"/>
              <a:buChar char="n"/>
              <a:defRPr sz="1900" b="0" kern="1200" baseline="0">
                <a:solidFill>
                  <a:schemeClr val="tx1"/>
                </a:solidFill>
                <a:latin typeface="Statis Sans Light" panose="020B0403050000020004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Statis Sans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sz="1400" dirty="0"/>
              <a:t>EU Grants</a:t>
            </a:r>
          </a:p>
        </p:txBody>
      </p:sp>
      <p:sp>
        <p:nvSpPr>
          <p:cNvPr id="122" name="Rechteck: abgerundete Ecken 121">
            <a:extLst>
              <a:ext uri="{FF2B5EF4-FFF2-40B4-BE49-F238E27FC236}">
                <a16:creationId xmlns:a16="http://schemas.microsoft.com/office/drawing/2014/main" id="{4820EB3A-4258-47F9-A7B0-BA201AC6BCA2}"/>
              </a:ext>
            </a:extLst>
          </p:cNvPr>
          <p:cNvSpPr/>
          <p:nvPr/>
        </p:nvSpPr>
        <p:spPr>
          <a:xfrm>
            <a:off x="6083300" y="2841625"/>
            <a:ext cx="1698625" cy="1930400"/>
          </a:xfrm>
          <a:prstGeom prst="roundRect">
            <a:avLst>
              <a:gd name="adj" fmla="val 2565"/>
            </a:avLst>
          </a:prstGeom>
          <a:solidFill>
            <a:schemeClr val="accent1">
              <a:alpha val="1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-1588" algn="r"/>
            <a:endParaRPr lang="en-GB" sz="700" spc="10" dirty="0">
              <a:solidFill>
                <a:schemeClr val="accent1"/>
              </a:solidFill>
            </a:endParaRPr>
          </a:p>
        </p:txBody>
      </p:sp>
      <p:sp>
        <p:nvSpPr>
          <p:cNvPr id="123" name="Rechteck: abgerundete Ecken 122">
            <a:extLst>
              <a:ext uri="{FF2B5EF4-FFF2-40B4-BE49-F238E27FC236}">
                <a16:creationId xmlns:a16="http://schemas.microsoft.com/office/drawing/2014/main" id="{2BF93710-892B-4D23-B440-9E82624BAFA0}"/>
              </a:ext>
            </a:extLst>
          </p:cNvPr>
          <p:cNvSpPr/>
          <p:nvPr/>
        </p:nvSpPr>
        <p:spPr>
          <a:xfrm>
            <a:off x="7212013" y="2841625"/>
            <a:ext cx="2006600" cy="1928813"/>
          </a:xfrm>
          <a:prstGeom prst="roundRect">
            <a:avLst>
              <a:gd name="adj" fmla="val 2941"/>
            </a:avLst>
          </a:prstGeom>
          <a:solidFill>
            <a:srgbClr val="EC4E60">
              <a:alpha val="1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-1588" algn="r"/>
            <a:endParaRPr lang="en-GB" sz="700" spc="10" dirty="0">
              <a:solidFill>
                <a:schemeClr val="accent1"/>
              </a:solidFill>
            </a:endParaRPr>
          </a:p>
        </p:txBody>
      </p:sp>
      <p:sp>
        <p:nvSpPr>
          <p:cNvPr id="124" name="Rechteck: abgerundete Ecken 123">
            <a:extLst>
              <a:ext uri="{FF2B5EF4-FFF2-40B4-BE49-F238E27FC236}">
                <a16:creationId xmlns:a16="http://schemas.microsoft.com/office/drawing/2014/main" id="{ADF324CD-9E9A-45FE-B11D-565EA8ACFA9D}"/>
              </a:ext>
            </a:extLst>
          </p:cNvPr>
          <p:cNvSpPr/>
          <p:nvPr/>
        </p:nvSpPr>
        <p:spPr>
          <a:xfrm>
            <a:off x="8285164" y="2846388"/>
            <a:ext cx="2589213" cy="1909763"/>
          </a:xfrm>
          <a:prstGeom prst="roundRect">
            <a:avLst>
              <a:gd name="adj" fmla="val 4162"/>
            </a:avLst>
          </a:prstGeom>
          <a:solidFill>
            <a:srgbClr val="E4D022">
              <a:alpha val="1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-1588" algn="r"/>
            <a:endParaRPr lang="en-GB" sz="700" spc="10" dirty="0">
              <a:solidFill>
                <a:schemeClr val="accent1"/>
              </a:solidFill>
            </a:endParaRPr>
          </a:p>
        </p:txBody>
      </p:sp>
      <p:sp>
        <p:nvSpPr>
          <p:cNvPr id="129" name="Rechteck: abgerundete Ecken 128">
            <a:extLst>
              <a:ext uri="{FF2B5EF4-FFF2-40B4-BE49-F238E27FC236}">
                <a16:creationId xmlns:a16="http://schemas.microsoft.com/office/drawing/2014/main" id="{3F49B84C-EB46-427D-A538-48C7C69F760A}"/>
              </a:ext>
            </a:extLst>
          </p:cNvPr>
          <p:cNvSpPr/>
          <p:nvPr/>
        </p:nvSpPr>
        <p:spPr>
          <a:xfrm>
            <a:off x="1905001" y="3664163"/>
            <a:ext cx="2691759" cy="324000"/>
          </a:xfrm>
          <a:prstGeom prst="roundRect">
            <a:avLst>
              <a:gd name="adj" fmla="val 10250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spc="10" dirty="0">
                <a:solidFill>
                  <a:schemeClr val="accent1"/>
                </a:solidFill>
              </a:rPr>
              <a:t>Preparing for “an App”</a:t>
            </a:r>
          </a:p>
        </p:txBody>
      </p:sp>
      <p:pic>
        <p:nvPicPr>
          <p:cNvPr id="131" name="Grafik 130">
            <a:extLst>
              <a:ext uri="{FF2B5EF4-FFF2-40B4-BE49-F238E27FC236}">
                <a16:creationId xmlns:a16="http://schemas.microsoft.com/office/drawing/2014/main" id="{4F167BFA-B67D-4CBD-A2C6-B4A07FB3A018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91" y="2950959"/>
            <a:ext cx="402108" cy="396000"/>
          </a:xfrm>
          <a:prstGeom prst="rect">
            <a:avLst/>
          </a:prstGeom>
          <a:ln>
            <a:solidFill>
              <a:schemeClr val="accent2"/>
            </a:solidFill>
          </a:ln>
          <a:effectLst/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9DAF881-462E-4C68-A244-B62808FECECB}"/>
              </a:ext>
            </a:extLst>
          </p:cNvPr>
          <p:cNvGrpSpPr/>
          <p:nvPr/>
        </p:nvGrpSpPr>
        <p:grpSpPr>
          <a:xfrm>
            <a:off x="5281613" y="3664163"/>
            <a:ext cx="962025" cy="324000"/>
            <a:chOff x="5281613" y="3725128"/>
            <a:chExt cx="962025" cy="324000"/>
          </a:xfrm>
        </p:grpSpPr>
        <p:sp>
          <p:nvSpPr>
            <p:cNvPr id="138" name="Rechteck: abgerundete Ecken 137">
              <a:extLst>
                <a:ext uri="{FF2B5EF4-FFF2-40B4-BE49-F238E27FC236}">
                  <a16:creationId xmlns:a16="http://schemas.microsoft.com/office/drawing/2014/main" id="{B9C971DD-C144-459F-B4CD-2B943EFAF2FB}"/>
                </a:ext>
              </a:extLst>
            </p:cNvPr>
            <p:cNvSpPr/>
            <p:nvPr/>
          </p:nvSpPr>
          <p:spPr>
            <a:xfrm>
              <a:off x="5281613" y="3725128"/>
              <a:ext cx="962025" cy="324000"/>
            </a:xfrm>
            <a:prstGeom prst="roundRect">
              <a:avLst>
                <a:gd name="adj" fmla="val 10250"/>
              </a:avLst>
            </a:prstGeom>
            <a:solidFill>
              <a:schemeClr val="accent1">
                <a:alpha val="15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488" indent="-1588" algn="r"/>
              <a:r>
                <a:rPr lang="en-GB" sz="700" spc="10" dirty="0">
                  <a:solidFill>
                    <a:schemeClr val="accent1"/>
                  </a:solidFill>
                </a:rPr>
                <a:t>Development for DE-TUS</a:t>
              </a:r>
            </a:p>
          </p:txBody>
        </p:sp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F9B18244-DA48-485F-94D1-CAAE52C2F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15004" y="3774793"/>
              <a:ext cx="217127" cy="216555"/>
            </a:xfrm>
            <a:prstGeom prst="rect">
              <a:avLst/>
            </a:prstGeom>
          </p:spPr>
        </p:pic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A4641F19-D71D-47B8-9D7B-D025C317D543}"/>
              </a:ext>
            </a:extLst>
          </p:cNvPr>
          <p:cNvGrpSpPr/>
          <p:nvPr/>
        </p:nvGrpSpPr>
        <p:grpSpPr>
          <a:xfrm>
            <a:off x="6786564" y="3664163"/>
            <a:ext cx="715963" cy="324000"/>
            <a:chOff x="6785423" y="3028592"/>
            <a:chExt cx="782938" cy="367434"/>
          </a:xfrm>
        </p:grpSpPr>
        <p:sp>
          <p:nvSpPr>
            <p:cNvPr id="140" name="Rechteck: abgerundete Ecken 139">
              <a:extLst>
                <a:ext uri="{FF2B5EF4-FFF2-40B4-BE49-F238E27FC236}">
                  <a16:creationId xmlns:a16="http://schemas.microsoft.com/office/drawing/2014/main" id="{A352CCD5-496E-430D-AF94-4EDCF770AAF6}"/>
                </a:ext>
              </a:extLst>
            </p:cNvPr>
            <p:cNvSpPr/>
            <p:nvPr/>
          </p:nvSpPr>
          <p:spPr>
            <a:xfrm>
              <a:off x="6785423" y="3028592"/>
              <a:ext cx="782938" cy="367434"/>
            </a:xfrm>
            <a:prstGeom prst="roundRect">
              <a:avLst>
                <a:gd name="adj" fmla="val 10250"/>
              </a:avLst>
            </a:prstGeom>
            <a:solidFill>
              <a:schemeClr val="accent2">
                <a:alpha val="15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8900" algn="r"/>
              <a:r>
                <a:rPr lang="en-GB" sz="700" spc="10" dirty="0">
                  <a:solidFill>
                    <a:schemeClr val="accent5"/>
                  </a:solidFill>
                </a:rPr>
                <a:t>Develop-</a:t>
              </a:r>
              <a:r>
                <a:rPr lang="en-GB" sz="700" spc="10" dirty="0" err="1">
                  <a:solidFill>
                    <a:schemeClr val="accent5"/>
                  </a:solidFill>
                </a:rPr>
                <a:t>ment</a:t>
              </a:r>
              <a:r>
                <a:rPr lang="en-GB" sz="700" spc="10" dirty="0">
                  <a:solidFill>
                    <a:schemeClr val="accent5"/>
                  </a:solidFill>
                </a:rPr>
                <a:t> for DE-HBS</a:t>
              </a:r>
            </a:p>
          </p:txBody>
        </p:sp>
        <p:pic>
          <p:nvPicPr>
            <p:cNvPr id="141" name="Grafik 140">
              <a:extLst>
                <a:ext uri="{FF2B5EF4-FFF2-40B4-BE49-F238E27FC236}">
                  <a16:creationId xmlns:a16="http://schemas.microsoft.com/office/drawing/2014/main" id="{31667115-5DA2-4F35-B67A-A8EA708C1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88933" y="3076073"/>
              <a:ext cx="241200" cy="247108"/>
            </a:xfrm>
            <a:prstGeom prst="rect">
              <a:avLst/>
            </a:prstGeom>
          </p:spPr>
        </p:pic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3222DB8F-F1EB-4498-849F-396775B815B9}"/>
              </a:ext>
            </a:extLst>
          </p:cNvPr>
          <p:cNvGrpSpPr/>
          <p:nvPr/>
        </p:nvGrpSpPr>
        <p:grpSpPr>
          <a:xfrm>
            <a:off x="6473826" y="3664163"/>
            <a:ext cx="271463" cy="324000"/>
            <a:chOff x="6474524" y="3030670"/>
            <a:chExt cx="310899" cy="371942"/>
          </a:xfrm>
          <a:solidFill>
            <a:schemeClr val="accent1">
              <a:alpha val="5000"/>
            </a:schemeClr>
          </a:solidFill>
        </p:grpSpPr>
        <p:sp>
          <p:nvSpPr>
            <p:cNvPr id="143" name="Rechteck: abgerundete Ecken 142">
              <a:extLst>
                <a:ext uri="{FF2B5EF4-FFF2-40B4-BE49-F238E27FC236}">
                  <a16:creationId xmlns:a16="http://schemas.microsoft.com/office/drawing/2014/main" id="{D45859BA-470B-43C8-A069-42922FE04C49}"/>
                </a:ext>
              </a:extLst>
            </p:cNvPr>
            <p:cNvSpPr/>
            <p:nvPr/>
          </p:nvSpPr>
          <p:spPr>
            <a:xfrm>
              <a:off x="6474524" y="3030670"/>
              <a:ext cx="310899" cy="371942"/>
            </a:xfrm>
            <a:prstGeom prst="roundRect">
              <a:avLst>
                <a:gd name="adj" fmla="val 10250"/>
              </a:avLst>
            </a:prstGeom>
            <a:solidFill>
              <a:schemeClr val="accent2">
                <a:alpha val="15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488" indent="-1588" algn="ctr"/>
              <a:endParaRPr lang="en-GB" sz="700" spc="10" dirty="0">
                <a:solidFill>
                  <a:schemeClr val="accent1"/>
                </a:solidFill>
              </a:endParaRPr>
            </a:p>
          </p:txBody>
        </p:sp>
        <p:pic>
          <p:nvPicPr>
            <p:cNvPr id="144" name="Grafik 143">
              <a:extLst>
                <a:ext uri="{FF2B5EF4-FFF2-40B4-BE49-F238E27FC236}">
                  <a16:creationId xmlns:a16="http://schemas.microsoft.com/office/drawing/2014/main" id="{CD673346-6A92-4718-9E42-2A13E1482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/>
            <a:stretch>
              <a:fillRect/>
            </a:stretch>
          </p:blipFill>
          <p:spPr>
            <a:xfrm>
              <a:off x="6500884" y="3083930"/>
              <a:ext cx="271781" cy="271781"/>
            </a:xfrm>
            <a:prstGeom prst="rect">
              <a:avLst/>
            </a:prstGeom>
            <a:noFill/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BE79CF9-E7C1-43FD-98E4-ED91BD04107E}"/>
              </a:ext>
            </a:extLst>
          </p:cNvPr>
          <p:cNvGrpSpPr/>
          <p:nvPr/>
        </p:nvGrpSpPr>
        <p:grpSpPr>
          <a:xfrm>
            <a:off x="4662488" y="3664163"/>
            <a:ext cx="646114" cy="324000"/>
            <a:chOff x="4662488" y="3725603"/>
            <a:chExt cx="646114" cy="324000"/>
          </a:xfrm>
        </p:grpSpPr>
        <p:sp>
          <p:nvSpPr>
            <p:cNvPr id="126" name="Rechteck: abgerundete Ecken 125">
              <a:extLst>
                <a:ext uri="{FF2B5EF4-FFF2-40B4-BE49-F238E27FC236}">
                  <a16:creationId xmlns:a16="http://schemas.microsoft.com/office/drawing/2014/main" id="{C8622E91-3579-4A1A-8A8B-71755BFBE769}"/>
                </a:ext>
              </a:extLst>
            </p:cNvPr>
            <p:cNvSpPr/>
            <p:nvPr/>
          </p:nvSpPr>
          <p:spPr>
            <a:xfrm>
              <a:off x="4736128" y="3725603"/>
              <a:ext cx="517608" cy="324000"/>
            </a:xfrm>
            <a:prstGeom prst="roundRect">
              <a:avLst>
                <a:gd name="adj" fmla="val 10250"/>
              </a:avLst>
            </a:prstGeom>
            <a:solidFill>
              <a:schemeClr val="accent1">
                <a:alpha val="15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488" indent="-1588" algn="ctr"/>
              <a:endParaRPr lang="en-GB" sz="700" spc="10" dirty="0">
                <a:solidFill>
                  <a:schemeClr val="accent1"/>
                </a:solidFill>
              </a:endParaRP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E549B91F-1521-4F71-8835-E47F8047FFE9}"/>
                </a:ext>
              </a:extLst>
            </p:cNvPr>
            <p:cNvSpPr txBox="1"/>
            <p:nvPr/>
          </p:nvSpPr>
          <p:spPr>
            <a:xfrm>
              <a:off x="4662488" y="3747865"/>
              <a:ext cx="6461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algn="r"/>
              <a:r>
                <a:rPr lang="en-GB" sz="400" dirty="0">
                  <a:solidFill>
                    <a:schemeClr val="accent1"/>
                  </a:solidFill>
                </a:rPr>
                <a:t>German require-</a:t>
              </a:r>
              <a:r>
                <a:rPr lang="en-GB" sz="400" dirty="0" err="1">
                  <a:solidFill>
                    <a:schemeClr val="accent1"/>
                  </a:solidFill>
                </a:rPr>
                <a:t>ments</a:t>
              </a:r>
              <a:endParaRPr lang="en-GB" sz="400" dirty="0">
                <a:solidFill>
                  <a:schemeClr val="accent1"/>
                </a:solidFill>
              </a:endParaRPr>
            </a:p>
          </p:txBody>
        </p:sp>
        <p:pic>
          <p:nvPicPr>
            <p:cNvPr id="145" name="Grafik 144">
              <a:extLst>
                <a:ext uri="{FF2B5EF4-FFF2-40B4-BE49-F238E27FC236}">
                  <a16:creationId xmlns:a16="http://schemas.microsoft.com/office/drawing/2014/main" id="{C2DBB6D6-59C3-421F-BC63-426A4E340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/>
            <a:stretch>
              <a:fillRect/>
            </a:stretch>
          </p:blipFill>
          <p:spPr>
            <a:xfrm>
              <a:off x="4760912" y="3781197"/>
              <a:ext cx="222250" cy="222250"/>
            </a:xfrm>
            <a:prstGeom prst="rect">
              <a:avLst/>
            </a:prstGeom>
          </p:spPr>
        </p:pic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F34FBD0F-EE47-4E86-B45B-9F6794C08687}"/>
              </a:ext>
            </a:extLst>
          </p:cNvPr>
          <p:cNvGrpSpPr/>
          <p:nvPr/>
        </p:nvGrpSpPr>
        <p:grpSpPr>
          <a:xfrm>
            <a:off x="7507288" y="3664163"/>
            <a:ext cx="277813" cy="324000"/>
            <a:chOff x="7502619" y="2980673"/>
            <a:chExt cx="323375" cy="379876"/>
          </a:xfrm>
          <a:noFill/>
        </p:grpSpPr>
        <p:sp>
          <p:nvSpPr>
            <p:cNvPr id="147" name="Rechteck: abgerundete Ecken 146">
              <a:extLst>
                <a:ext uri="{FF2B5EF4-FFF2-40B4-BE49-F238E27FC236}">
                  <a16:creationId xmlns:a16="http://schemas.microsoft.com/office/drawing/2014/main" id="{D71E8157-CACF-4549-8C0A-BEBEDD565130}"/>
                </a:ext>
              </a:extLst>
            </p:cNvPr>
            <p:cNvSpPr/>
            <p:nvPr/>
          </p:nvSpPr>
          <p:spPr>
            <a:xfrm>
              <a:off x="7502619" y="2980673"/>
              <a:ext cx="323375" cy="379876"/>
            </a:xfrm>
            <a:prstGeom prst="roundRect">
              <a:avLst>
                <a:gd name="adj" fmla="val 10250"/>
              </a:avLst>
            </a:prstGeom>
            <a:solidFill>
              <a:schemeClr val="accent3">
                <a:alpha val="15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488" indent="-1588" algn="ctr"/>
              <a:endParaRPr lang="en-GB" sz="700" spc="10" dirty="0">
                <a:solidFill>
                  <a:schemeClr val="accent1"/>
                </a:solidFill>
              </a:endParaRPr>
            </a:p>
          </p:txBody>
        </p:sp>
        <p:pic>
          <p:nvPicPr>
            <p:cNvPr id="148" name="Grafik 147">
              <a:extLst>
                <a:ext uri="{FF2B5EF4-FFF2-40B4-BE49-F238E27FC236}">
                  <a16:creationId xmlns:a16="http://schemas.microsoft.com/office/drawing/2014/main" id="{8F76C64C-F38E-41D4-AF0A-383A75C5C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/>
            <a:stretch>
              <a:fillRect/>
            </a:stretch>
          </p:blipFill>
          <p:spPr>
            <a:xfrm>
              <a:off x="7531361" y="3036303"/>
              <a:ext cx="271781" cy="271781"/>
            </a:xfrm>
            <a:prstGeom prst="rect">
              <a:avLst/>
            </a:prstGeom>
            <a:noFill/>
          </p:spPr>
        </p:pic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8EE5D9B9-8D3F-48AA-90EF-822191B1F580}"/>
              </a:ext>
            </a:extLst>
          </p:cNvPr>
          <p:cNvGrpSpPr/>
          <p:nvPr/>
        </p:nvGrpSpPr>
        <p:grpSpPr>
          <a:xfrm>
            <a:off x="7802563" y="3664163"/>
            <a:ext cx="782638" cy="324000"/>
            <a:chOff x="7819962" y="2992594"/>
            <a:chExt cx="782728" cy="323318"/>
          </a:xfrm>
          <a:solidFill>
            <a:schemeClr val="accent2">
              <a:alpha val="15000"/>
            </a:schemeClr>
          </a:solidFill>
        </p:grpSpPr>
        <p:sp>
          <p:nvSpPr>
            <p:cNvPr id="157" name="Rechteck: abgerundete Ecken 156">
              <a:extLst>
                <a:ext uri="{FF2B5EF4-FFF2-40B4-BE49-F238E27FC236}">
                  <a16:creationId xmlns:a16="http://schemas.microsoft.com/office/drawing/2014/main" id="{0083FB50-9FCF-4E01-9B41-DA1B24D90733}"/>
                </a:ext>
              </a:extLst>
            </p:cNvPr>
            <p:cNvSpPr/>
            <p:nvPr/>
          </p:nvSpPr>
          <p:spPr>
            <a:xfrm>
              <a:off x="7819962" y="2992594"/>
              <a:ext cx="782728" cy="323318"/>
            </a:xfrm>
            <a:prstGeom prst="roundRect">
              <a:avLst>
                <a:gd name="adj" fmla="val 10250"/>
              </a:avLst>
            </a:prstGeom>
            <a:solidFill>
              <a:schemeClr val="accent3">
                <a:alpha val="15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 sz="400" spc="10" dirty="0">
                <a:solidFill>
                  <a:schemeClr val="accent1"/>
                </a:solidFill>
              </a:endParaRPr>
            </a:p>
          </p:txBody>
        </p:sp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4AEA9DD4-F993-4B1F-A9E6-DDCF56090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6115" y="3037755"/>
              <a:ext cx="219949" cy="219600"/>
            </a:xfrm>
            <a:prstGeom prst="rect">
              <a:avLst/>
            </a:prstGeom>
            <a:noFill/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8A83DA0-1802-4530-B5CD-12E5DF25778F}"/>
              </a:ext>
            </a:extLst>
          </p:cNvPr>
          <p:cNvGrpSpPr/>
          <p:nvPr/>
        </p:nvGrpSpPr>
        <p:grpSpPr>
          <a:xfrm>
            <a:off x="8915400" y="3664163"/>
            <a:ext cx="736600" cy="324000"/>
            <a:chOff x="8915400" y="3717188"/>
            <a:chExt cx="736600" cy="324000"/>
          </a:xfrm>
        </p:grpSpPr>
        <p:sp>
          <p:nvSpPr>
            <p:cNvPr id="149" name="Rechteck: abgerundete Ecken 148">
              <a:extLst>
                <a:ext uri="{FF2B5EF4-FFF2-40B4-BE49-F238E27FC236}">
                  <a16:creationId xmlns:a16="http://schemas.microsoft.com/office/drawing/2014/main" id="{B303A7CA-D322-45A4-BDAB-F5427D3F642D}"/>
                </a:ext>
              </a:extLst>
            </p:cNvPr>
            <p:cNvSpPr/>
            <p:nvPr/>
          </p:nvSpPr>
          <p:spPr>
            <a:xfrm>
              <a:off x="8915400" y="3717188"/>
              <a:ext cx="736600" cy="324000"/>
            </a:xfrm>
            <a:prstGeom prst="roundRect">
              <a:avLst>
                <a:gd name="adj" fmla="val 10250"/>
              </a:avLst>
            </a:prstGeom>
            <a:solidFill>
              <a:schemeClr val="accent3">
                <a:alpha val="15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 sz="400" spc="10" dirty="0">
                <a:solidFill>
                  <a:schemeClr val="accent1"/>
                </a:solidFill>
              </a:endParaRPr>
            </a:p>
          </p:txBody>
        </p:sp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DD9FCEBB-B7EA-41AA-85AD-E643E8B26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85276" y="3767210"/>
              <a:ext cx="219959" cy="219075"/>
            </a:xfrm>
            <a:prstGeom prst="rect">
              <a:avLst/>
            </a:prstGeom>
          </p:spPr>
        </p:pic>
      </p:grpSp>
      <p:pic>
        <p:nvPicPr>
          <p:cNvPr id="182" name="Grafik 181">
            <a:extLst>
              <a:ext uri="{FF2B5EF4-FFF2-40B4-BE49-F238E27FC236}">
                <a16:creationId xmlns:a16="http://schemas.microsoft.com/office/drawing/2014/main" id="{1CABE80C-D822-49FB-9639-815CC3B49917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88" y="2949069"/>
            <a:ext cx="398124" cy="394860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pic>
        <p:nvPicPr>
          <p:cNvPr id="183" name="Grafik 182">
            <a:extLst>
              <a:ext uri="{FF2B5EF4-FFF2-40B4-BE49-F238E27FC236}">
                <a16:creationId xmlns:a16="http://schemas.microsoft.com/office/drawing/2014/main" id="{1785C2FC-60D8-42BB-BAEF-9446C24E98AC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710" y="2953982"/>
            <a:ext cx="402953" cy="396000"/>
          </a:xfrm>
          <a:prstGeom prst="rect">
            <a:avLst/>
          </a:prstGeom>
          <a:ln>
            <a:solidFill>
              <a:schemeClr val="accent3"/>
            </a:solidFill>
          </a:ln>
          <a:effectLst/>
        </p:spPr>
      </p:pic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57699D58-0E8F-4942-B9F0-644628C6DDB4}"/>
              </a:ext>
            </a:extLst>
          </p:cNvPr>
          <p:cNvGrpSpPr/>
          <p:nvPr/>
        </p:nvGrpSpPr>
        <p:grpSpPr>
          <a:xfrm>
            <a:off x="4610101" y="3006005"/>
            <a:ext cx="454025" cy="324000"/>
            <a:chOff x="4609920" y="2392125"/>
            <a:chExt cx="454584" cy="324388"/>
          </a:xfrm>
        </p:grpSpPr>
        <p:grpSp>
          <p:nvGrpSpPr>
            <p:cNvPr id="185" name="Gruppieren 184">
              <a:extLst>
                <a:ext uri="{FF2B5EF4-FFF2-40B4-BE49-F238E27FC236}">
                  <a16:creationId xmlns:a16="http://schemas.microsoft.com/office/drawing/2014/main" id="{06B08C40-9BAC-4DD8-862E-92ABD76C261F}"/>
                </a:ext>
              </a:extLst>
            </p:cNvPr>
            <p:cNvGrpSpPr/>
            <p:nvPr/>
          </p:nvGrpSpPr>
          <p:grpSpPr>
            <a:xfrm>
              <a:off x="4828271" y="2411661"/>
              <a:ext cx="236233" cy="243770"/>
              <a:chOff x="4562786" y="2736029"/>
              <a:chExt cx="236233" cy="243770"/>
            </a:xfrm>
          </p:grpSpPr>
          <p:pic>
            <p:nvPicPr>
              <p:cNvPr id="189" name="Grafik 188">
                <a:extLst>
                  <a:ext uri="{FF2B5EF4-FFF2-40B4-BE49-F238E27FC236}">
                    <a16:creationId xmlns:a16="http://schemas.microsoft.com/office/drawing/2014/main" id="{2D6C8355-0304-4A35-98C1-0C1E1ABEFD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3"/>
              <a:srcRect l="11294" t="6505" b="-1"/>
              <a:stretch/>
            </p:blipFill>
            <p:spPr>
              <a:xfrm>
                <a:off x="4583834" y="2736029"/>
                <a:ext cx="215185" cy="226800"/>
              </a:xfrm>
              <a:prstGeom prst="rect">
                <a:avLst/>
              </a:prstGeom>
            </p:spPr>
          </p:pic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AAC0C73E-BEDF-4513-A203-221900F57A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460"/>
              <a:stretch/>
            </p:blipFill>
            <p:spPr>
              <a:xfrm>
                <a:off x="4562786" y="2844608"/>
                <a:ext cx="125102" cy="13519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186" name="Gruppieren 185">
              <a:extLst>
                <a:ext uri="{FF2B5EF4-FFF2-40B4-BE49-F238E27FC236}">
                  <a16:creationId xmlns:a16="http://schemas.microsoft.com/office/drawing/2014/main" id="{7A6DA8C8-04EB-4A24-812A-99F93CCA8151}"/>
                </a:ext>
              </a:extLst>
            </p:cNvPr>
            <p:cNvGrpSpPr/>
            <p:nvPr/>
          </p:nvGrpSpPr>
          <p:grpSpPr>
            <a:xfrm>
              <a:off x="4609920" y="2392125"/>
              <a:ext cx="448165" cy="324388"/>
              <a:chOff x="4609920" y="3293814"/>
              <a:chExt cx="478934" cy="346659"/>
            </a:xfrm>
          </p:grpSpPr>
          <p:pic>
            <p:nvPicPr>
              <p:cNvPr id="187" name="Grafik 186">
                <a:extLst>
                  <a:ext uri="{FF2B5EF4-FFF2-40B4-BE49-F238E27FC236}">
                    <a16:creationId xmlns:a16="http://schemas.microsoft.com/office/drawing/2014/main" id="{8FAC103C-E29B-4A55-A8D4-6ED5D9135F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3"/>
              <a:srcRect l="11294" t="6505" b="-1"/>
              <a:stretch/>
            </p:blipFill>
            <p:spPr>
              <a:xfrm>
                <a:off x="4628220" y="3314689"/>
                <a:ext cx="230331" cy="242764"/>
              </a:xfrm>
              <a:prstGeom prst="rect">
                <a:avLst/>
              </a:prstGeom>
            </p:spPr>
          </p:pic>
          <p:sp>
            <p:nvSpPr>
              <p:cNvPr id="188" name="Rechteck: abgerundete Ecken 187">
                <a:extLst>
                  <a:ext uri="{FF2B5EF4-FFF2-40B4-BE49-F238E27FC236}">
                    <a16:creationId xmlns:a16="http://schemas.microsoft.com/office/drawing/2014/main" id="{AEDF7CA6-F4FB-4CC7-9112-36E67BE49DE1}"/>
                  </a:ext>
                </a:extLst>
              </p:cNvPr>
              <p:cNvSpPr/>
              <p:nvPr/>
            </p:nvSpPr>
            <p:spPr>
              <a:xfrm>
                <a:off x="4609920" y="3293814"/>
                <a:ext cx="478934" cy="346659"/>
              </a:xfrm>
              <a:prstGeom prst="roundRect">
                <a:avLst>
                  <a:gd name="adj" fmla="val 10250"/>
                </a:avLst>
              </a:prstGeom>
              <a:no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500" spc="10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91" name="Gruppieren 190">
            <a:extLst>
              <a:ext uri="{FF2B5EF4-FFF2-40B4-BE49-F238E27FC236}">
                <a16:creationId xmlns:a16="http://schemas.microsoft.com/office/drawing/2014/main" id="{3B32F5E6-C06C-402A-AD6B-6AA2E48CA4B7}"/>
              </a:ext>
            </a:extLst>
          </p:cNvPr>
          <p:cNvGrpSpPr/>
          <p:nvPr/>
        </p:nvGrpSpPr>
        <p:grpSpPr>
          <a:xfrm>
            <a:off x="8574088" y="3663124"/>
            <a:ext cx="354013" cy="326078"/>
            <a:chOff x="6453094" y="3028592"/>
            <a:chExt cx="353758" cy="326142"/>
          </a:xfrm>
          <a:solidFill>
            <a:schemeClr val="accent3">
              <a:alpha val="5000"/>
            </a:schemeClr>
          </a:solidFill>
        </p:grpSpPr>
        <p:grpSp>
          <p:nvGrpSpPr>
            <p:cNvPr id="192" name="Gruppieren 191">
              <a:extLst>
                <a:ext uri="{FF2B5EF4-FFF2-40B4-BE49-F238E27FC236}">
                  <a16:creationId xmlns:a16="http://schemas.microsoft.com/office/drawing/2014/main" id="{8F9F800D-C8DE-4F8B-A210-39A3F212DABB}"/>
                </a:ext>
              </a:extLst>
            </p:cNvPr>
            <p:cNvGrpSpPr/>
            <p:nvPr/>
          </p:nvGrpSpPr>
          <p:grpSpPr>
            <a:xfrm>
              <a:off x="6453094" y="3028592"/>
              <a:ext cx="353758" cy="326142"/>
              <a:chOff x="4621045" y="3026513"/>
              <a:chExt cx="491253" cy="326142"/>
            </a:xfrm>
            <a:grpFill/>
          </p:grpSpPr>
          <p:sp>
            <p:nvSpPr>
              <p:cNvPr id="194" name="Rechteck: abgerundete Ecken 193">
                <a:extLst>
                  <a:ext uri="{FF2B5EF4-FFF2-40B4-BE49-F238E27FC236}">
                    <a16:creationId xmlns:a16="http://schemas.microsoft.com/office/drawing/2014/main" id="{CC71CAB8-0BED-49EB-979D-91AAE29D98AA}"/>
                  </a:ext>
                </a:extLst>
              </p:cNvPr>
              <p:cNvSpPr/>
              <p:nvPr/>
            </p:nvSpPr>
            <p:spPr>
              <a:xfrm>
                <a:off x="4650806" y="3028592"/>
                <a:ext cx="431736" cy="324063"/>
              </a:xfrm>
              <a:prstGeom prst="roundRect">
                <a:avLst>
                  <a:gd name="adj" fmla="val 10250"/>
                </a:avLst>
              </a:prstGeom>
              <a:solidFill>
                <a:schemeClr val="accent3">
                  <a:alpha val="15000"/>
                </a:schemeClr>
              </a:solid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0488" indent="-1588" algn="ctr"/>
                <a:endParaRPr lang="en-GB" sz="700" spc="1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5" name="Textfeld 194">
                <a:extLst>
                  <a:ext uri="{FF2B5EF4-FFF2-40B4-BE49-F238E27FC236}">
                    <a16:creationId xmlns:a16="http://schemas.microsoft.com/office/drawing/2014/main" id="{48D72287-B05D-4140-8520-77FC774A45C3}"/>
                  </a:ext>
                </a:extLst>
              </p:cNvPr>
              <p:cNvSpPr txBox="1"/>
              <p:nvPr/>
            </p:nvSpPr>
            <p:spPr>
              <a:xfrm>
                <a:off x="4621045" y="3026513"/>
                <a:ext cx="491253" cy="1692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l"/>
                <a:endParaRPr lang="en-GB" sz="500" dirty="0"/>
              </a:p>
            </p:txBody>
          </p:sp>
        </p:grpSp>
        <p:pic>
          <p:nvPicPr>
            <p:cNvPr id="193" name="Grafik 192">
              <a:extLst>
                <a:ext uri="{FF2B5EF4-FFF2-40B4-BE49-F238E27FC236}">
                  <a16:creationId xmlns:a16="http://schemas.microsoft.com/office/drawing/2014/main" id="{F726BF5D-43B1-403F-A3E4-9C88F9322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/>
            <a:stretch>
              <a:fillRect/>
            </a:stretch>
          </p:blipFill>
          <p:spPr>
            <a:xfrm>
              <a:off x="6513924" y="3073317"/>
              <a:ext cx="235533" cy="235533"/>
            </a:xfrm>
            <a:prstGeom prst="rect">
              <a:avLst/>
            </a:prstGeom>
            <a:noFill/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6780BEE-E6F2-4B83-B73A-750BADCA541D}"/>
              </a:ext>
            </a:extLst>
          </p:cNvPr>
          <p:cNvGrpSpPr/>
          <p:nvPr/>
        </p:nvGrpSpPr>
        <p:grpSpPr>
          <a:xfrm>
            <a:off x="9674224" y="3664163"/>
            <a:ext cx="311150" cy="324000"/>
            <a:chOff x="9674224" y="3714013"/>
            <a:chExt cx="311150" cy="324000"/>
          </a:xfrm>
        </p:grpSpPr>
        <p:sp>
          <p:nvSpPr>
            <p:cNvPr id="196" name="Rechteck: abgerundete Ecken 195">
              <a:extLst>
                <a:ext uri="{FF2B5EF4-FFF2-40B4-BE49-F238E27FC236}">
                  <a16:creationId xmlns:a16="http://schemas.microsoft.com/office/drawing/2014/main" id="{6DD7D4CE-2D28-4DB2-9E1D-113573BE5B0A}"/>
                </a:ext>
              </a:extLst>
            </p:cNvPr>
            <p:cNvSpPr/>
            <p:nvPr/>
          </p:nvSpPr>
          <p:spPr>
            <a:xfrm>
              <a:off x="9674224" y="3714013"/>
              <a:ext cx="311150" cy="324000"/>
            </a:xfrm>
            <a:prstGeom prst="roundRect">
              <a:avLst>
                <a:gd name="adj" fmla="val 10250"/>
              </a:avLst>
            </a:prstGeom>
            <a:solidFill>
              <a:srgbClr val="E4D022">
                <a:alpha val="15000"/>
              </a:srgb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488" indent="-1588" algn="ctr"/>
              <a:endParaRPr lang="en-GB" sz="700" spc="10" dirty="0">
                <a:solidFill>
                  <a:schemeClr val="accent1"/>
                </a:solidFill>
              </a:endParaRPr>
            </a:p>
          </p:txBody>
        </p:sp>
        <p:pic>
          <p:nvPicPr>
            <p:cNvPr id="197" name="Grafik 196">
              <a:extLst>
                <a:ext uri="{FF2B5EF4-FFF2-40B4-BE49-F238E27FC236}">
                  <a16:creationId xmlns:a16="http://schemas.microsoft.com/office/drawing/2014/main" id="{B6861E9E-B19C-47CB-8258-D33E300D9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/>
            <a:stretch>
              <a:fillRect/>
            </a:stretch>
          </p:blipFill>
          <p:spPr>
            <a:xfrm>
              <a:off x="9702799" y="3762448"/>
              <a:ext cx="234950" cy="234950"/>
            </a:xfrm>
            <a:prstGeom prst="rect">
              <a:avLst/>
            </a:prstGeom>
            <a:noFill/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0DE8829E-6A06-4C91-965B-D362C3E5BC6B}"/>
              </a:ext>
            </a:extLst>
          </p:cNvPr>
          <p:cNvGrpSpPr/>
          <p:nvPr/>
        </p:nvGrpSpPr>
        <p:grpSpPr>
          <a:xfrm>
            <a:off x="9996489" y="3664163"/>
            <a:ext cx="798513" cy="324000"/>
            <a:chOff x="9996489" y="3717188"/>
            <a:chExt cx="798513" cy="324000"/>
          </a:xfrm>
        </p:grpSpPr>
        <p:sp>
          <p:nvSpPr>
            <p:cNvPr id="198" name="Rechteck: abgerundete Ecken 197">
              <a:extLst>
                <a:ext uri="{FF2B5EF4-FFF2-40B4-BE49-F238E27FC236}">
                  <a16:creationId xmlns:a16="http://schemas.microsoft.com/office/drawing/2014/main" id="{3BB51433-1B1A-4BCA-8C9F-83DA7738EB49}"/>
                </a:ext>
              </a:extLst>
            </p:cNvPr>
            <p:cNvSpPr/>
            <p:nvPr/>
          </p:nvSpPr>
          <p:spPr>
            <a:xfrm>
              <a:off x="9996489" y="3717188"/>
              <a:ext cx="798513" cy="324000"/>
            </a:xfrm>
            <a:prstGeom prst="roundRect">
              <a:avLst>
                <a:gd name="adj" fmla="val 10250"/>
              </a:avLst>
            </a:prstGeom>
            <a:solidFill>
              <a:schemeClr val="accent3">
                <a:alpha val="20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 sz="400" spc="10" dirty="0">
                <a:solidFill>
                  <a:schemeClr val="accent1"/>
                </a:solidFill>
              </a:endParaRPr>
            </a:p>
          </p:txBody>
        </p:sp>
        <p:pic>
          <p:nvPicPr>
            <p:cNvPr id="199" name="Grafik 198">
              <a:extLst>
                <a:ext uri="{FF2B5EF4-FFF2-40B4-BE49-F238E27FC236}">
                  <a16:creationId xmlns:a16="http://schemas.microsoft.com/office/drawing/2014/main" id="{CBCEE24A-11FC-4100-936F-6F37414FE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298114" y="3764035"/>
              <a:ext cx="219959" cy="219075"/>
            </a:xfrm>
            <a:prstGeom prst="rect">
              <a:avLst/>
            </a:prstGeom>
          </p:spPr>
        </p:pic>
      </p:grpSp>
      <p:pic>
        <p:nvPicPr>
          <p:cNvPr id="204" name="Grafik 203">
            <a:extLst>
              <a:ext uri="{FF2B5EF4-FFF2-40B4-BE49-F238E27FC236}">
                <a16:creationId xmlns:a16="http://schemas.microsoft.com/office/drawing/2014/main" id="{16D70941-155C-42E6-927B-D3446F80EF00}"/>
              </a:ext>
            </a:extLst>
          </p:cNvPr>
          <p:cNvPicPr>
            <a:picLocks noChangeAspect="1"/>
          </p:cNvPicPr>
          <p:nvPr/>
        </p:nvPicPr>
        <p:blipFill>
          <a:blip r:embed="rId6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1213" y="3123479"/>
            <a:ext cx="136525" cy="136525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1EEE832-A46F-44D2-9899-9D0570201740}"/>
              </a:ext>
            </a:extLst>
          </p:cNvPr>
          <p:cNvGrpSpPr/>
          <p:nvPr/>
        </p:nvGrpSpPr>
        <p:grpSpPr>
          <a:xfrm>
            <a:off x="3859030" y="4069096"/>
            <a:ext cx="3243706" cy="365340"/>
            <a:chOff x="3859030" y="4083919"/>
            <a:chExt cx="3243706" cy="374624"/>
          </a:xfrm>
        </p:grpSpPr>
        <p:pic>
          <p:nvPicPr>
            <p:cNvPr id="212" name="Picture 63" descr="https://upload.wikimedia.org/wikipedia/commons/f/f6/Eurostat_Newlogo.png">
              <a:extLst>
                <a:ext uri="{FF2B5EF4-FFF2-40B4-BE49-F238E27FC236}">
                  <a16:creationId xmlns:a16="http://schemas.microsoft.com/office/drawing/2014/main" id="{ADF141C7-5E6F-4901-A50E-BDBA802858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5414" y="4115415"/>
              <a:ext cx="489446" cy="155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3" name="Rechteck: abgerundete Ecken 212">
              <a:extLst>
                <a:ext uri="{FF2B5EF4-FFF2-40B4-BE49-F238E27FC236}">
                  <a16:creationId xmlns:a16="http://schemas.microsoft.com/office/drawing/2014/main" id="{78728F51-D05D-45E3-8A64-BDC33CE4E9AA}"/>
                </a:ext>
              </a:extLst>
            </p:cNvPr>
            <p:cNvSpPr/>
            <p:nvPr/>
          </p:nvSpPr>
          <p:spPr>
            <a:xfrm>
              <a:off x="3859030" y="4083919"/>
              <a:ext cx="3243706" cy="332233"/>
            </a:xfrm>
            <a:prstGeom prst="roundRect">
              <a:avLst/>
            </a:prstGeom>
            <a:noFill/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00" dirty="0">
                <a:solidFill>
                  <a:schemeClr val="accent1"/>
                </a:solidFill>
              </a:endParaRPr>
            </a:p>
          </p:txBody>
        </p:sp>
        <p:sp>
          <p:nvSpPr>
            <p:cNvPr id="214" name="Textfeld 213">
              <a:extLst>
                <a:ext uri="{FF2B5EF4-FFF2-40B4-BE49-F238E27FC236}">
                  <a16:creationId xmlns:a16="http://schemas.microsoft.com/office/drawing/2014/main" id="{858322F6-E064-490D-9ECA-704E1B223769}"/>
                </a:ext>
              </a:extLst>
            </p:cNvPr>
            <p:cNvSpPr txBox="1"/>
            <p:nvPr/>
          </p:nvSpPr>
          <p:spPr>
            <a:xfrm>
              <a:off x="5197734" y="4237624"/>
              <a:ext cx="563120" cy="22091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accent1"/>
                  </a:solidFill>
                </a:rPr>
                <a:t>CR</a:t>
              </a:r>
              <a:r>
                <a:rPr lang="en-GB" sz="800" dirty="0">
                  <a:solidFill>
                    <a:schemeClr val="accent5"/>
                  </a:solidFill>
                </a:rPr>
                <a:t>ŒSS</a:t>
              </a:r>
              <a:endParaRPr lang="de-DE" sz="2300" dirty="0" err="1">
                <a:solidFill>
                  <a:schemeClr val="accent5"/>
                </a:solidFill>
              </a:endParaRPr>
            </a:p>
          </p:txBody>
        </p:sp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19764FC8-D4DC-410D-A7E5-82AFB1CEC4D6}"/>
              </a:ext>
            </a:extLst>
          </p:cNvPr>
          <p:cNvGrpSpPr/>
          <p:nvPr/>
        </p:nvGrpSpPr>
        <p:grpSpPr>
          <a:xfrm>
            <a:off x="4123518" y="4408641"/>
            <a:ext cx="2136403" cy="337843"/>
            <a:chOff x="4123518" y="4413093"/>
            <a:chExt cx="2136403" cy="337843"/>
          </a:xfrm>
        </p:grpSpPr>
        <p:pic>
          <p:nvPicPr>
            <p:cNvPr id="216" name="Picture 63" descr="https://upload.wikimedia.org/wikipedia/commons/f/f6/Eurostat_Newlogo.png">
              <a:extLst>
                <a:ext uri="{FF2B5EF4-FFF2-40B4-BE49-F238E27FC236}">
                  <a16:creationId xmlns:a16="http://schemas.microsoft.com/office/drawing/2014/main" id="{592117C7-AFEF-4ABC-B00B-50CB9060A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746" y="4415277"/>
              <a:ext cx="448599" cy="154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7" name="Rechteck: abgerundete Ecken 216">
              <a:extLst>
                <a:ext uri="{FF2B5EF4-FFF2-40B4-BE49-F238E27FC236}">
                  <a16:creationId xmlns:a16="http://schemas.microsoft.com/office/drawing/2014/main" id="{FDFD8CAC-BB9B-4367-9F47-580AABF17C01}"/>
                </a:ext>
              </a:extLst>
            </p:cNvPr>
            <p:cNvSpPr/>
            <p:nvPr/>
          </p:nvSpPr>
          <p:spPr>
            <a:xfrm>
              <a:off x="4123518" y="4413093"/>
              <a:ext cx="2136403" cy="324001"/>
            </a:xfrm>
            <a:prstGeom prst="roundRect">
              <a:avLst/>
            </a:prstGeom>
            <a:no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00" dirty="0">
                <a:solidFill>
                  <a:schemeClr val="accent1"/>
                </a:solidFill>
              </a:endParaRPr>
            </a:p>
          </p:txBody>
        </p:sp>
        <p:sp>
          <p:nvSpPr>
            <p:cNvPr id="218" name="Textfeld 217">
              <a:extLst>
                <a:ext uri="{FF2B5EF4-FFF2-40B4-BE49-F238E27FC236}">
                  <a16:creationId xmlns:a16="http://schemas.microsoft.com/office/drawing/2014/main" id="{FC617A74-6438-455E-A8F9-BB7AA66B22A2}"/>
                </a:ext>
              </a:extLst>
            </p:cNvPr>
            <p:cNvSpPr txBox="1"/>
            <p:nvPr/>
          </p:nvSpPr>
          <p:spPr>
            <a:xfrm>
              <a:off x="4538835" y="4535492"/>
              <a:ext cx="1269585" cy="21544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solidFill>
                    <a:srgbClr val="7030A0"/>
                  </a:solidFill>
                </a:rPr>
                <a:t>Trusted Smart Surveys</a:t>
              </a:r>
              <a:endParaRPr lang="de-DE" sz="2300" dirty="0" err="1">
                <a:solidFill>
                  <a:srgbClr val="7030A0"/>
                </a:solidFill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A20F9BC-9B86-4DFD-9594-1C6769C15238}"/>
              </a:ext>
            </a:extLst>
          </p:cNvPr>
          <p:cNvGrpSpPr/>
          <p:nvPr/>
        </p:nvGrpSpPr>
        <p:grpSpPr>
          <a:xfrm>
            <a:off x="3017133" y="4415562"/>
            <a:ext cx="830870" cy="324000"/>
            <a:chOff x="3017133" y="4268434"/>
            <a:chExt cx="830870" cy="324000"/>
          </a:xfrm>
        </p:grpSpPr>
        <p:pic>
          <p:nvPicPr>
            <p:cNvPr id="220" name="Picture 63" descr="https://upload.wikimedia.org/wikipedia/commons/f/f6/Eurostat_Newlogo.png">
              <a:extLst>
                <a:ext uri="{FF2B5EF4-FFF2-40B4-BE49-F238E27FC236}">
                  <a16:creationId xmlns:a16="http://schemas.microsoft.com/office/drawing/2014/main" id="{657224C6-425C-45B0-BAAC-51DE0E92F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851" y="4272663"/>
              <a:ext cx="489445" cy="155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1" name="Rechteck: abgerundete Ecken 220">
              <a:extLst>
                <a:ext uri="{FF2B5EF4-FFF2-40B4-BE49-F238E27FC236}">
                  <a16:creationId xmlns:a16="http://schemas.microsoft.com/office/drawing/2014/main" id="{40B66DCA-08C6-4AD1-9C4F-6D01ADE48D04}"/>
                </a:ext>
              </a:extLst>
            </p:cNvPr>
            <p:cNvSpPr/>
            <p:nvPr/>
          </p:nvSpPr>
          <p:spPr>
            <a:xfrm>
              <a:off x="3017133" y="4268434"/>
              <a:ext cx="830870" cy="324000"/>
            </a:xfrm>
            <a:prstGeom prst="round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 dirty="0">
                <a:solidFill>
                  <a:schemeClr val="accent1"/>
                </a:solidFill>
              </a:endParaRPr>
            </a:p>
            <a:p>
              <a:pPr algn="ctr"/>
              <a:r>
                <a:rPr lang="de-DE" sz="800" dirty="0">
                  <a:solidFill>
                    <a:schemeClr val="accent1"/>
                  </a:solidFill>
                </a:rPr>
                <a:t>Source TM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271FD2B-BB11-47E3-B48C-C49AB3A857C5}"/>
              </a:ext>
            </a:extLst>
          </p:cNvPr>
          <p:cNvGrpSpPr/>
          <p:nvPr/>
        </p:nvGrpSpPr>
        <p:grpSpPr>
          <a:xfrm>
            <a:off x="7983257" y="4066757"/>
            <a:ext cx="2124351" cy="339260"/>
            <a:chOff x="7983257" y="4066757"/>
            <a:chExt cx="2124351" cy="339260"/>
          </a:xfrm>
        </p:grpSpPr>
        <p:pic>
          <p:nvPicPr>
            <p:cNvPr id="224" name="Picture 63" descr="https://upload.wikimedia.org/wikipedia/commons/f/f6/Eurostat_Newlogo.png">
              <a:extLst>
                <a:ext uri="{FF2B5EF4-FFF2-40B4-BE49-F238E27FC236}">
                  <a16:creationId xmlns:a16="http://schemas.microsoft.com/office/drawing/2014/main" id="{BF1DF6A8-7010-4476-BF08-8061E5A43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70" y="4068941"/>
              <a:ext cx="448599" cy="154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" name="Rechteck: abgerundete Ecken 224">
              <a:extLst>
                <a:ext uri="{FF2B5EF4-FFF2-40B4-BE49-F238E27FC236}">
                  <a16:creationId xmlns:a16="http://schemas.microsoft.com/office/drawing/2014/main" id="{C0A5B1BB-88ED-463B-9ECF-F6F5E967CB04}"/>
                </a:ext>
              </a:extLst>
            </p:cNvPr>
            <p:cNvSpPr/>
            <p:nvPr/>
          </p:nvSpPr>
          <p:spPr>
            <a:xfrm>
              <a:off x="7983257" y="4066757"/>
              <a:ext cx="2124351" cy="324000"/>
            </a:xfrm>
            <a:prstGeom prst="roundRect">
              <a:avLst/>
            </a:prstGeom>
            <a:no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00" dirty="0">
                <a:solidFill>
                  <a:schemeClr val="accent1"/>
                </a:solidFill>
              </a:endParaRPr>
            </a:p>
          </p:txBody>
        </p:sp>
        <p:sp>
          <p:nvSpPr>
            <p:cNvPr id="226" name="Textfeld 225">
              <a:extLst>
                <a:ext uri="{FF2B5EF4-FFF2-40B4-BE49-F238E27FC236}">
                  <a16:creationId xmlns:a16="http://schemas.microsoft.com/office/drawing/2014/main" id="{359A7B1F-48FD-4998-AE9E-4B33C3EAB82A}"/>
                </a:ext>
              </a:extLst>
            </p:cNvPr>
            <p:cNvSpPr txBox="1"/>
            <p:nvPr/>
          </p:nvSpPr>
          <p:spPr>
            <a:xfrm>
              <a:off x="8290419" y="4190573"/>
              <a:ext cx="1698625" cy="21544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solidFill>
                    <a:srgbClr val="7030A0"/>
                  </a:solidFill>
                </a:rPr>
                <a:t>Smart Survey Implementation</a:t>
              </a:r>
              <a:endParaRPr lang="de-DE" sz="2300" dirty="0" err="1">
                <a:solidFill>
                  <a:srgbClr val="7030A0"/>
                </a:solidFill>
              </a:endParaRPr>
            </a:p>
          </p:txBody>
        </p:sp>
      </p:grp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6AA7D112-6EAB-4A95-9044-D49EAACBC0F9}"/>
              </a:ext>
            </a:extLst>
          </p:cNvPr>
          <p:cNvGrpSpPr/>
          <p:nvPr/>
        </p:nvGrpSpPr>
        <p:grpSpPr>
          <a:xfrm>
            <a:off x="9349064" y="4407932"/>
            <a:ext cx="2353192" cy="339260"/>
            <a:chOff x="3932769" y="3401218"/>
            <a:chExt cx="3137975" cy="431357"/>
          </a:xfrm>
        </p:grpSpPr>
        <p:pic>
          <p:nvPicPr>
            <p:cNvPr id="228" name="Picture 63" descr="https://upload.wikimedia.org/wikipedia/commons/f/f6/Eurostat_Newlogo.png">
              <a:extLst>
                <a:ext uri="{FF2B5EF4-FFF2-40B4-BE49-F238E27FC236}">
                  <a16:creationId xmlns:a16="http://schemas.microsoft.com/office/drawing/2014/main" id="{D6D6B9CB-08EA-4E04-829F-D6AC5A952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272" y="3403995"/>
              <a:ext cx="598206" cy="196849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9" name="Rechteck: abgerundete Ecken 228">
              <a:extLst>
                <a:ext uri="{FF2B5EF4-FFF2-40B4-BE49-F238E27FC236}">
                  <a16:creationId xmlns:a16="http://schemas.microsoft.com/office/drawing/2014/main" id="{0D909FA5-047D-4274-8585-A12FF1A3E4FA}"/>
                </a:ext>
              </a:extLst>
            </p:cNvPr>
            <p:cNvSpPr/>
            <p:nvPr/>
          </p:nvSpPr>
          <p:spPr>
            <a:xfrm>
              <a:off x="4138145" y="3401218"/>
              <a:ext cx="2932599" cy="411954"/>
            </a:xfrm>
            <a:prstGeom prst="roundRect">
              <a:avLst/>
            </a:prstGeom>
            <a:noFill/>
            <a:ln w="63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600" dirty="0">
                <a:solidFill>
                  <a:schemeClr val="accent1"/>
                </a:solidFill>
              </a:endParaRPr>
            </a:p>
          </p:txBody>
        </p:sp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32069DD8-5D24-4732-AC2D-60DB7DA7690E}"/>
                </a:ext>
              </a:extLst>
            </p:cNvPr>
            <p:cNvSpPr txBox="1"/>
            <p:nvPr/>
          </p:nvSpPr>
          <p:spPr>
            <a:xfrm>
              <a:off x="3932769" y="3558646"/>
              <a:ext cx="2265112" cy="273929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HBS 2026 – Implementation</a:t>
              </a:r>
              <a:endParaRPr lang="de-DE" sz="2300" dirty="0" err="1"/>
            </a:p>
          </p:txBody>
        </p: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ECA44E1C-4D7A-4FBB-BE58-33E57AD701CE}"/>
              </a:ext>
            </a:extLst>
          </p:cNvPr>
          <p:cNvSpPr/>
          <p:nvPr/>
        </p:nvSpPr>
        <p:spPr>
          <a:xfrm>
            <a:off x="10890304" y="3928202"/>
            <a:ext cx="1081046" cy="117254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0AB645BE-39A1-4AAD-BE88-0C7A962C8861}"/>
              </a:ext>
            </a:extLst>
          </p:cNvPr>
          <p:cNvGrpSpPr/>
          <p:nvPr/>
        </p:nvGrpSpPr>
        <p:grpSpPr>
          <a:xfrm>
            <a:off x="1865314" y="4800460"/>
            <a:ext cx="3388424" cy="1006127"/>
            <a:chOff x="1865314" y="4800460"/>
            <a:chExt cx="3388424" cy="1006127"/>
          </a:xfrm>
          <a:noFill/>
        </p:grpSpPr>
        <p:grpSp>
          <p:nvGrpSpPr>
            <p:cNvPr id="238" name="Gruppieren 237">
              <a:extLst>
                <a:ext uri="{FF2B5EF4-FFF2-40B4-BE49-F238E27FC236}">
                  <a16:creationId xmlns:a16="http://schemas.microsoft.com/office/drawing/2014/main" id="{A3CB2CDF-C69D-44D0-BD07-B8C0059C5608}"/>
                </a:ext>
              </a:extLst>
            </p:cNvPr>
            <p:cNvGrpSpPr/>
            <p:nvPr/>
          </p:nvGrpSpPr>
          <p:grpSpPr>
            <a:xfrm>
              <a:off x="1865314" y="4800460"/>
              <a:ext cx="3388424" cy="663473"/>
              <a:chOff x="1865314" y="4800460"/>
              <a:chExt cx="3388424" cy="663473"/>
            </a:xfrm>
            <a:grpFill/>
          </p:grpSpPr>
          <p:sp>
            <p:nvSpPr>
              <p:cNvPr id="232" name="Geschweifte Klammer links 231">
                <a:extLst>
                  <a:ext uri="{FF2B5EF4-FFF2-40B4-BE49-F238E27FC236}">
                    <a16:creationId xmlns:a16="http://schemas.microsoft.com/office/drawing/2014/main" id="{C2CC1A53-AAF1-4EA6-A789-EA6C153AFFE5}"/>
                  </a:ext>
                </a:extLst>
              </p:cNvPr>
              <p:cNvSpPr/>
              <p:nvPr/>
            </p:nvSpPr>
            <p:spPr>
              <a:xfrm rot="16200000">
                <a:off x="3481796" y="3183978"/>
                <a:ext cx="155459" cy="3388424"/>
              </a:xfrm>
              <a:prstGeom prst="leftBrace">
                <a:avLst/>
              </a:prstGeom>
              <a:solidFill>
                <a:srgbClr val="96AFD0"/>
              </a:solidFill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2"/>
                  </a:solidFill>
                </a:endParaRPr>
              </a:p>
            </p:txBody>
          </p:sp>
          <p:sp>
            <p:nvSpPr>
              <p:cNvPr id="234" name="Textfeld 233">
                <a:extLst>
                  <a:ext uri="{FF2B5EF4-FFF2-40B4-BE49-F238E27FC236}">
                    <a16:creationId xmlns:a16="http://schemas.microsoft.com/office/drawing/2014/main" id="{C592703A-7B10-400E-AECA-996F88AAE249}"/>
                  </a:ext>
                </a:extLst>
              </p:cNvPr>
              <p:cNvSpPr txBox="1"/>
              <p:nvPr/>
            </p:nvSpPr>
            <p:spPr>
              <a:xfrm>
                <a:off x="2417159" y="5002268"/>
                <a:ext cx="228473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>
                    <a:solidFill>
                      <a:schemeClr val="tx2"/>
                    </a:solidFill>
                  </a:rPr>
                  <a:t>3 </a:t>
                </a:r>
                <a:r>
                  <a:rPr lang="de-DE" sz="1200" dirty="0" err="1">
                    <a:solidFill>
                      <a:schemeClr val="tx2"/>
                    </a:solidFill>
                  </a:rPr>
                  <a:t>years</a:t>
                </a:r>
                <a:r>
                  <a:rPr lang="de-DE" sz="1200" dirty="0">
                    <a:solidFill>
                      <a:schemeClr val="tx2"/>
                    </a:solidFill>
                  </a:rPr>
                  <a:t> </a:t>
                </a:r>
              </a:p>
              <a:p>
                <a:pPr algn="ctr"/>
                <a:r>
                  <a:rPr lang="de-DE" sz="1200" dirty="0">
                    <a:solidFill>
                      <a:schemeClr val="tx2"/>
                    </a:solidFill>
                  </a:rPr>
                  <a:t>„Can </a:t>
                </a:r>
                <a:r>
                  <a:rPr lang="de-DE" sz="1200" dirty="0" err="1">
                    <a:solidFill>
                      <a:schemeClr val="tx2"/>
                    </a:solidFill>
                  </a:rPr>
                  <a:t>it</a:t>
                </a:r>
                <a:r>
                  <a:rPr lang="de-DE" sz="1200" dirty="0">
                    <a:solidFill>
                      <a:schemeClr val="tx2"/>
                    </a:solidFill>
                  </a:rPr>
                  <a:t> </a:t>
                </a:r>
                <a:r>
                  <a:rPr lang="de-DE" sz="1200" dirty="0" err="1">
                    <a:solidFill>
                      <a:schemeClr val="tx2"/>
                    </a:solidFill>
                  </a:rPr>
                  <a:t>work</a:t>
                </a:r>
                <a:r>
                  <a:rPr lang="de-DE" sz="1200" dirty="0">
                    <a:solidFill>
                      <a:schemeClr val="tx2"/>
                    </a:solidFill>
                  </a:rPr>
                  <a:t>?“</a:t>
                </a:r>
              </a:p>
            </p:txBody>
          </p:sp>
        </p:grpSp>
        <p:pic>
          <p:nvPicPr>
            <p:cNvPr id="244" name="Grafik 243">
              <a:extLst>
                <a:ext uri="{FF2B5EF4-FFF2-40B4-BE49-F238E27FC236}">
                  <a16:creationId xmlns:a16="http://schemas.microsoft.com/office/drawing/2014/main" id="{93C93FF3-80B1-4E3F-97E3-4C7BFA04F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1903" y="5426029"/>
              <a:ext cx="380558" cy="380558"/>
            </a:xfrm>
            <a:prstGeom prst="rect">
              <a:avLst/>
            </a:prstGeom>
            <a:grpFill/>
          </p:spPr>
        </p:pic>
      </p:grp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B969BCF7-70D9-487C-849C-5ACB32A2C992}"/>
              </a:ext>
            </a:extLst>
          </p:cNvPr>
          <p:cNvGrpSpPr/>
          <p:nvPr/>
        </p:nvGrpSpPr>
        <p:grpSpPr>
          <a:xfrm>
            <a:off x="4627204" y="4798873"/>
            <a:ext cx="2284732" cy="1008756"/>
            <a:chOff x="4627204" y="4798873"/>
            <a:chExt cx="2284732" cy="1008756"/>
          </a:xfrm>
        </p:grpSpPr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0540265D-6608-4D88-88A6-6B8F313DE69D}"/>
                </a:ext>
              </a:extLst>
            </p:cNvPr>
            <p:cNvGrpSpPr/>
            <p:nvPr/>
          </p:nvGrpSpPr>
          <p:grpSpPr>
            <a:xfrm>
              <a:off x="4627204" y="4798873"/>
              <a:ext cx="2284732" cy="682435"/>
              <a:chOff x="4627204" y="4798873"/>
              <a:chExt cx="2284732" cy="682435"/>
            </a:xfrm>
          </p:grpSpPr>
          <p:sp>
            <p:nvSpPr>
              <p:cNvPr id="233" name="Geschweifte Klammer links 232">
                <a:extLst>
                  <a:ext uri="{FF2B5EF4-FFF2-40B4-BE49-F238E27FC236}">
                    <a16:creationId xmlns:a16="http://schemas.microsoft.com/office/drawing/2014/main" id="{C0F3BCDE-BED2-46A2-8B75-0746E2EA1050}"/>
                  </a:ext>
                </a:extLst>
              </p:cNvPr>
              <p:cNvSpPr/>
              <p:nvPr/>
            </p:nvSpPr>
            <p:spPr>
              <a:xfrm rot="16200000">
                <a:off x="5686210" y="4394276"/>
                <a:ext cx="152831" cy="962025"/>
              </a:xfrm>
              <a:prstGeom prst="leftBrace">
                <a:avLst/>
              </a:prstGeom>
              <a:solidFill>
                <a:srgbClr val="96AFD0"/>
              </a:solidFill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5" name="Textfeld 234">
                <a:extLst>
                  <a:ext uri="{FF2B5EF4-FFF2-40B4-BE49-F238E27FC236}">
                    <a16:creationId xmlns:a16="http://schemas.microsoft.com/office/drawing/2014/main" id="{AE42BBB7-FDAA-470D-B9D8-23331DA9A44B}"/>
                  </a:ext>
                </a:extLst>
              </p:cNvPr>
              <p:cNvSpPr txBox="1"/>
              <p:nvPr/>
            </p:nvSpPr>
            <p:spPr>
              <a:xfrm>
                <a:off x="4627204" y="5019643"/>
                <a:ext cx="2284732" cy="461665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>
                    <a:solidFill>
                      <a:schemeClr val="tx2"/>
                    </a:solidFill>
                  </a:rPr>
                  <a:t>&lt; 1 </a:t>
                </a:r>
                <a:r>
                  <a:rPr lang="de-DE" sz="1200" dirty="0" err="1">
                    <a:solidFill>
                      <a:schemeClr val="tx2"/>
                    </a:solidFill>
                  </a:rPr>
                  <a:t>year</a:t>
                </a:r>
                <a:endParaRPr lang="de-DE" sz="1200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de-DE" sz="1200" dirty="0">
                    <a:solidFill>
                      <a:schemeClr val="tx2"/>
                    </a:solidFill>
                  </a:rPr>
                  <a:t>„Will </a:t>
                </a:r>
                <a:r>
                  <a:rPr lang="de-DE" sz="1200" dirty="0" err="1">
                    <a:solidFill>
                      <a:schemeClr val="tx2"/>
                    </a:solidFill>
                  </a:rPr>
                  <a:t>it</a:t>
                </a:r>
                <a:r>
                  <a:rPr lang="de-DE" sz="1200" dirty="0">
                    <a:solidFill>
                      <a:schemeClr val="tx2"/>
                    </a:solidFill>
                  </a:rPr>
                  <a:t> </a:t>
                </a:r>
                <a:r>
                  <a:rPr lang="de-DE" sz="1200" dirty="0" err="1">
                    <a:solidFill>
                      <a:schemeClr val="tx2"/>
                    </a:solidFill>
                  </a:rPr>
                  <a:t>work</a:t>
                </a:r>
                <a:r>
                  <a:rPr lang="de-DE" sz="1200" dirty="0">
                    <a:solidFill>
                      <a:schemeClr val="tx2"/>
                    </a:solidFill>
                  </a:rPr>
                  <a:t>?“</a:t>
                </a:r>
              </a:p>
            </p:txBody>
          </p:sp>
        </p:grpSp>
        <p:pic>
          <p:nvPicPr>
            <p:cNvPr id="247" name="Grafik 246">
              <a:extLst>
                <a:ext uri="{FF2B5EF4-FFF2-40B4-BE49-F238E27FC236}">
                  <a16:creationId xmlns:a16="http://schemas.microsoft.com/office/drawing/2014/main" id="{AE67159D-30C0-407B-B2B4-6E997D2C8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513" y="5426029"/>
              <a:ext cx="381600" cy="381600"/>
            </a:xfrm>
            <a:prstGeom prst="rect">
              <a:avLst/>
            </a:prstGeom>
          </p:spPr>
        </p:pic>
      </p:grpSp>
      <p:grpSp>
        <p:nvGrpSpPr>
          <p:cNvPr id="251" name="Gruppieren 250">
            <a:extLst>
              <a:ext uri="{FF2B5EF4-FFF2-40B4-BE49-F238E27FC236}">
                <a16:creationId xmlns:a16="http://schemas.microsoft.com/office/drawing/2014/main" id="{F09E7301-B716-445A-A0CD-2B7E7F52590A}"/>
              </a:ext>
            </a:extLst>
          </p:cNvPr>
          <p:cNvGrpSpPr/>
          <p:nvPr/>
        </p:nvGrpSpPr>
        <p:grpSpPr>
          <a:xfrm>
            <a:off x="6130251" y="4799194"/>
            <a:ext cx="4664753" cy="1026247"/>
            <a:chOff x="6130251" y="4799194"/>
            <a:chExt cx="4664753" cy="1026247"/>
          </a:xfrm>
        </p:grpSpPr>
        <p:grpSp>
          <p:nvGrpSpPr>
            <p:cNvPr id="241" name="Gruppieren 240">
              <a:extLst>
                <a:ext uri="{FF2B5EF4-FFF2-40B4-BE49-F238E27FC236}">
                  <a16:creationId xmlns:a16="http://schemas.microsoft.com/office/drawing/2014/main" id="{9A7DD840-9BE8-4219-B735-F0867108C427}"/>
                </a:ext>
              </a:extLst>
            </p:cNvPr>
            <p:cNvGrpSpPr/>
            <p:nvPr/>
          </p:nvGrpSpPr>
          <p:grpSpPr>
            <a:xfrm>
              <a:off x="6130251" y="4799194"/>
              <a:ext cx="4664753" cy="711463"/>
              <a:chOff x="6130251" y="4799194"/>
              <a:chExt cx="4664753" cy="711463"/>
            </a:xfrm>
          </p:grpSpPr>
          <p:sp>
            <p:nvSpPr>
              <p:cNvPr id="236" name="Geschweifte Klammer links 235">
                <a:extLst>
                  <a:ext uri="{FF2B5EF4-FFF2-40B4-BE49-F238E27FC236}">
                    <a16:creationId xmlns:a16="http://schemas.microsoft.com/office/drawing/2014/main" id="{63270CAD-B7E6-4A8D-9734-611A69CA95AC}"/>
                  </a:ext>
                </a:extLst>
              </p:cNvPr>
              <p:cNvSpPr/>
              <p:nvPr/>
            </p:nvSpPr>
            <p:spPr>
              <a:xfrm rot="16200000">
                <a:off x="8386373" y="2543072"/>
                <a:ext cx="152510" cy="4664753"/>
              </a:xfrm>
              <a:prstGeom prst="leftBrac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13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6"/>
                  </a:gs>
                </a:gsLst>
                <a:lin ang="5400000" scaled="0"/>
                <a:tileRect/>
              </a:gradFill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7" name="Textfeld 236">
                <a:extLst>
                  <a:ext uri="{FF2B5EF4-FFF2-40B4-BE49-F238E27FC236}">
                    <a16:creationId xmlns:a16="http://schemas.microsoft.com/office/drawing/2014/main" id="{798D480C-EB8A-4F09-9514-57339AF3C118}"/>
                  </a:ext>
                </a:extLst>
              </p:cNvPr>
              <p:cNvSpPr txBox="1"/>
              <p:nvPr/>
            </p:nvSpPr>
            <p:spPr>
              <a:xfrm>
                <a:off x="7322145" y="5048992"/>
                <a:ext cx="2284732" cy="461665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 err="1">
                    <a:solidFill>
                      <a:schemeClr val="tx2"/>
                    </a:solidFill>
                  </a:rPr>
                  <a:t>stages</a:t>
                </a:r>
                <a:r>
                  <a:rPr lang="de-DE" sz="1200" dirty="0">
                    <a:solidFill>
                      <a:schemeClr val="tx2"/>
                    </a:solidFill>
                  </a:rPr>
                  <a:t> of </a:t>
                </a:r>
              </a:p>
              <a:p>
                <a:pPr algn="ctr"/>
                <a:r>
                  <a:rPr lang="de-DE" sz="1200" dirty="0">
                    <a:solidFill>
                      <a:schemeClr val="tx2"/>
                    </a:solidFill>
                  </a:rPr>
                  <a:t>„</a:t>
                </a:r>
                <a:r>
                  <a:rPr lang="de-DE" sz="1200" dirty="0" err="1">
                    <a:solidFill>
                      <a:schemeClr val="tx2"/>
                    </a:solidFill>
                  </a:rPr>
                  <a:t>working</a:t>
                </a:r>
                <a:r>
                  <a:rPr lang="de-DE" sz="1200" dirty="0">
                    <a:solidFill>
                      <a:schemeClr val="tx2"/>
                    </a:solidFill>
                  </a:rPr>
                  <a:t>“</a:t>
                </a:r>
              </a:p>
            </p:txBody>
          </p:sp>
        </p:grpSp>
        <p:pic>
          <p:nvPicPr>
            <p:cNvPr id="250" name="Grafik 249">
              <a:extLst>
                <a:ext uri="{FF2B5EF4-FFF2-40B4-BE49-F238E27FC236}">
                  <a16:creationId xmlns:a16="http://schemas.microsoft.com/office/drawing/2014/main" id="{87EC243C-48EE-4806-86A9-76211930B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711" y="5443841"/>
              <a:ext cx="381600" cy="381600"/>
            </a:xfrm>
            <a:prstGeom prst="rect">
              <a:avLst/>
            </a:prstGeom>
          </p:spPr>
        </p:pic>
      </p:grpSp>
      <p:sp>
        <p:nvSpPr>
          <p:cNvPr id="252" name="Textplatzhalter 2">
            <a:extLst>
              <a:ext uri="{FF2B5EF4-FFF2-40B4-BE49-F238E27FC236}">
                <a16:creationId xmlns:a16="http://schemas.microsoft.com/office/drawing/2014/main" id="{E99F911E-A97A-4C96-B958-001BCD8A10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452" y="6012609"/>
            <a:ext cx="11075148" cy="263525"/>
          </a:xfrm>
        </p:spPr>
        <p:txBody>
          <a:bodyPr/>
          <a:lstStyle/>
          <a:p>
            <a:r>
              <a:rPr lang="de-DE" dirty="0"/>
              <a:t>Sources: </a:t>
            </a:r>
          </a:p>
          <a:p>
            <a:r>
              <a:rPr lang="de-DE" dirty="0"/>
              <a:t>https://www.flaticon.com/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41645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10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80.6|18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xKhjk1OWGyRsATmO2hA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PU6MMk35HY5XtNAbrED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cZTHNBW0NJwXXYwQVhR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APnbF319aP1rf5pXbDm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RjE71klnkfSZmE4oEN6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1tu_ZSfsYJqlIbPEFlG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J48F.ep4JIDhr8Y3V5V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jzYu7a5WPJGF5aELdEc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ojU0eRZ6dWNiyq0Cjmv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czvQ0VDeghlz5S1mBmr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MLW0Al2tpZuDHjy0S9R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HSSeuBSFdoDoFt8EWkt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0c12rccEZvjJoFTYaPYZ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9Stn2gtpVmcf0HURGNp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4EIrwqYqoInRF6yUJ8gX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zD7ZqkyX8mf6fTqcvHh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jYBwAlJNYpYWkjYCEZ2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QGvNJ.PhNjIw7bYOHXW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_ClCRlnX5RpJS1qRgoaZ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k_8sPV1M2s8B_EvgE7G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rbJQdtP3pBCDvKTObx5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k29uc4sd0Yfh6w9USQY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vs1YWgguPrfBsqSn1yC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IRHuQXBwpeMK3cDl9V0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4mfefM9K0jFb2NdNg1r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8mWz84uvwpvrhwOae7Um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UzfbEkQ8IrKcH0DMi3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oNpP_NFfZcaPCV74Odh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2Zw7UfcfHloapFZxB6BB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fnhC1lbEUeiPlGvflr8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cv3cKIiQ709niKXYcDGX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Ey7bbs23Ghs0PSX0CqO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j3bscTvKvamDo63n1J9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8ulw5U3ERp_GEIVfOVOU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qEiZTbwlRnNyCdfPxat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.El2p68_Ep4.G_N7PuC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L1EC9XjvFKC9MyPRCdL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_QtnFsEKlD0kOpLXGJ7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18Rwxh9O5FUtptBeOgE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VmFGAeTMaEw4esehLD6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xaAo1xPn_nRVhUjKUgD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xEn3GUE.FhgLP69mv8e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rxqMMr7JxZ5NvfdmmEe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.v4H4M_UasqNQhCGoR5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_l_aIYm3E1z.rCCUHsu0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wtXwUEb2Esswq1qgtIm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hMYUcsse2V1r6e6Kg9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KYXhkj15ADWX7Fjodkt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Jwe0nN0_9EUQe8hbeYy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WrFtqMTnY4RV4TTS2oq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|20.3|2|23.6|20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statis_PP_Master_16x9_deutsch_2018">
  <a:themeElements>
    <a:clrScheme name="Statis">
      <a:dk1>
        <a:srgbClr val="1E1E1E"/>
      </a:dk1>
      <a:lt1>
        <a:sysClr val="window" lastClr="FFFFFF"/>
      </a:lt1>
      <a:dk2>
        <a:srgbClr val="4B4B4B"/>
      </a:dk2>
      <a:lt2>
        <a:srgbClr val="90D2FC"/>
      </a:lt2>
      <a:accent1>
        <a:srgbClr val="006298"/>
      </a:accent1>
      <a:accent2>
        <a:srgbClr val="EC4E60"/>
      </a:accent2>
      <a:accent3>
        <a:srgbClr val="E4D022"/>
      </a:accent3>
      <a:accent4>
        <a:srgbClr val="449ADC"/>
      </a:accent4>
      <a:accent5>
        <a:srgbClr val="A02438"/>
      </a:accent5>
      <a:accent6>
        <a:srgbClr val="00B288"/>
      </a:accent6>
      <a:hlink>
        <a:srgbClr val="2C74B5"/>
      </a:hlink>
      <a:folHlink>
        <a:srgbClr val="093261"/>
      </a:folHlink>
    </a:clrScheme>
    <a:fontScheme name="Statis">
      <a:majorFont>
        <a:latin typeface="Statis Sans"/>
        <a:ea typeface=""/>
        <a:cs typeface=""/>
      </a:majorFont>
      <a:minorFont>
        <a:latin typeface="Stati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</a:spPr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rtlCol="0">
        <a:spAutoFit/>
      </a:bodyPr>
      <a:lstStyle>
        <a:defPPr algn="l">
          <a:defRPr sz="23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atisSans_Destatis_PPT_Master_16x9_englisch_2021__MF2021_01_12.pptx" id="{3E6B6A87-AB33-49F8-A46A-89FA3B53122F}" vid="{8BF115E7-3C2B-4E9B-A039-97C8163AC0F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tatis Sans"/>
        <a:font script="Hebr" typeface="Statis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tatis Sans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tatis Sans"/>
        <a:font script="Hebr" typeface="Statis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tatis Sans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6607488EB41B44B892757CFE82895E" ma:contentTypeVersion="14" ma:contentTypeDescription="Crée un document." ma:contentTypeScope="" ma:versionID="3e96a21684356caa00e8bf0c4ad2219d">
  <xsd:schema xmlns:xsd="http://www.w3.org/2001/XMLSchema" xmlns:xs="http://www.w3.org/2001/XMLSchema" xmlns:p="http://schemas.microsoft.com/office/2006/metadata/properties" xmlns:ns2="183d7032-1759-42b7-aeb3-349477f7f68d" xmlns:ns3="b7e82e9f-bf7d-4635-9009-e26dd78cadff" targetNamespace="http://schemas.microsoft.com/office/2006/metadata/properties" ma:root="true" ma:fieldsID="f900e293bff9735b37b2bf081d7c600b" ns2:_="" ns3:_="">
    <xsd:import namespace="183d7032-1759-42b7-aeb3-349477f7f68d"/>
    <xsd:import namespace="b7e82e9f-bf7d-4635-9009-e26dd78cadf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d7032-1759-42b7-aeb3-349477f7f68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82e9f-bf7d-4635-9009-e26dd78cadf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fffc5b6-93d9-40e8-b8cf-5bd1236cb941}" ma:internalName="TaxCatchAll" ma:showField="CatchAllData" ma:web="b7e82e9f-bf7d-4635-9009-e26dd78cad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3d7032-1759-42b7-aeb3-349477f7f68d">
      <Terms xmlns="http://schemas.microsoft.com/office/infopath/2007/PartnerControls"/>
    </lcf76f155ced4ddcb4097134ff3c332f>
    <TaxCatchAll xmlns="b7e82e9f-bf7d-4635-9009-e26dd78cadff" xsi:nil="true"/>
  </documentManagement>
</p:properties>
</file>

<file path=customXml/itemProps1.xml><?xml version="1.0" encoding="utf-8"?>
<ds:datastoreItem xmlns:ds="http://schemas.openxmlformats.org/officeDocument/2006/customXml" ds:itemID="{8C8BC224-9F19-4479-9301-3915AF636964}"/>
</file>

<file path=customXml/itemProps2.xml><?xml version="1.0" encoding="utf-8"?>
<ds:datastoreItem xmlns:ds="http://schemas.openxmlformats.org/officeDocument/2006/customXml" ds:itemID="{9DB972F7-FAE4-4EF6-95B1-B81199A4723E}"/>
</file>

<file path=customXml/itemProps3.xml><?xml version="1.0" encoding="utf-8"?>
<ds:datastoreItem xmlns:ds="http://schemas.openxmlformats.org/officeDocument/2006/customXml" ds:itemID="{EC288CED-67DD-46DD-8ADD-1259A7208AD9}"/>
</file>

<file path=docProps/app.xml><?xml version="1.0" encoding="utf-8"?>
<Properties xmlns="http://schemas.openxmlformats.org/officeDocument/2006/extended-properties" xmlns:vt="http://schemas.openxmlformats.org/officeDocument/2006/docPropsVTypes">
  <Template>StatisSans_Destatis_PPT_Master_16x9_englisch_2021__MF2021_01_12</Template>
  <TotalTime>0</TotalTime>
  <Words>1172</Words>
  <Application>Microsoft Office PowerPoint</Application>
  <PresentationFormat>Benutzerdefiniert</PresentationFormat>
  <Paragraphs>331</Paragraphs>
  <Slides>23</Slides>
  <Notes>23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Wingdings</vt:lpstr>
      <vt:lpstr>Arial</vt:lpstr>
      <vt:lpstr>Statis Sans</vt:lpstr>
      <vt:lpstr>Statis Sans Light</vt:lpstr>
      <vt:lpstr>Destatis_PP_Master_16x9_deutsch_2018</vt:lpstr>
      <vt:lpstr>think-cell Folie</vt:lpstr>
      <vt:lpstr>Smart data collection:  From research to production </vt:lpstr>
      <vt:lpstr>Agenda</vt:lpstr>
      <vt:lpstr>Agenda</vt:lpstr>
      <vt:lpstr>TUS &amp; HBS</vt:lpstr>
      <vt:lpstr>Decision process towards digitalization</vt:lpstr>
      <vt:lpstr>Agenda</vt:lpstr>
      <vt:lpstr>From research to production</vt:lpstr>
      <vt:lpstr>Software MOTUS</vt:lpstr>
      <vt:lpstr>Timeline</vt:lpstr>
      <vt:lpstr>From research to production</vt:lpstr>
      <vt:lpstr>From research to production</vt:lpstr>
      <vt:lpstr>From research to production</vt:lpstr>
      <vt:lpstr>Lessons learned</vt:lpstr>
      <vt:lpstr>Lessons learned</vt:lpstr>
      <vt:lpstr>Lessons learned</vt:lpstr>
      <vt:lpstr>Lessons learned</vt:lpstr>
      <vt:lpstr>Lessons learned</vt:lpstr>
      <vt:lpstr>Lessons learned</vt:lpstr>
      <vt:lpstr>Lessons learned</vt:lpstr>
      <vt:lpstr>Lessons learned</vt:lpstr>
      <vt:lpstr>Lessons learned</vt:lpstr>
      <vt:lpstr>Summary</vt:lpstr>
      <vt:lpstr>Contact</vt:lpstr>
    </vt:vector>
  </TitlesOfParts>
  <Company>ZIVIT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Gabriele.Bentele@destatis.de</dc:creator>
  <cp:lastModifiedBy>Olsen, Jerome (F31)</cp:lastModifiedBy>
  <cp:revision>187</cp:revision>
  <cp:lastPrinted>2025-04-02T10:00:41Z</cp:lastPrinted>
  <dcterms:created xsi:type="dcterms:W3CDTF">2021-01-25T13:27:52Z</dcterms:created>
  <dcterms:modified xsi:type="dcterms:W3CDTF">2025-04-03T09:19:50Z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0x010100066607488EB41B44B892757CFE82895E</vt:lpwstr>
  </property>
</Properties>
</file>