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5">
  <p:sldMasterIdLst>
    <p:sldMasterId id="2147483652" r:id="rId1"/>
  </p:sldMasterIdLst>
  <p:notesMasterIdLst>
    <p:notesMasterId r:id="rId30"/>
  </p:notesMasterIdLst>
  <p:sldIdLst>
    <p:sldId id="256" r:id="rId2"/>
    <p:sldId id="257" r:id="rId3"/>
    <p:sldId id="278" r:id="rId4"/>
    <p:sldId id="283" r:id="rId5"/>
    <p:sldId id="279" r:id="rId6"/>
    <p:sldId id="284" r:id="rId7"/>
    <p:sldId id="285" r:id="rId8"/>
    <p:sldId id="286" r:id="rId9"/>
    <p:sldId id="290" r:id="rId10"/>
    <p:sldId id="287" r:id="rId11"/>
    <p:sldId id="288" r:id="rId12"/>
    <p:sldId id="289" r:id="rId13"/>
    <p:sldId id="280" r:id="rId14"/>
    <p:sldId id="293" r:id="rId15"/>
    <p:sldId id="281" r:id="rId16"/>
    <p:sldId id="291" r:id="rId17"/>
    <p:sldId id="292" r:id="rId18"/>
    <p:sldId id="295" r:id="rId19"/>
    <p:sldId id="299" r:id="rId20"/>
    <p:sldId id="296" r:id="rId21"/>
    <p:sldId id="297" r:id="rId22"/>
    <p:sldId id="298" r:id="rId23"/>
    <p:sldId id="304" r:id="rId24"/>
    <p:sldId id="300" r:id="rId25"/>
    <p:sldId id="282" r:id="rId26"/>
    <p:sldId id="266" r:id="rId27"/>
    <p:sldId id="303" r:id="rId28"/>
    <p:sldId id="277" r:id="rId2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  <a:srgbClr val="4D4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8862" autoAdjust="0"/>
  </p:normalViewPr>
  <p:slideViewPr>
    <p:cSldViewPr>
      <p:cViewPr varScale="1">
        <p:scale>
          <a:sx n="130" d="100"/>
          <a:sy n="130" d="100"/>
        </p:scale>
        <p:origin x="94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4-4-2025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5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3A42249-F564-5778-1654-16C427ADC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6F7495-1E22-3F8A-2F70-90F9CA3D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555A7-D8BA-42BC-1F03-8ABE626CE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8064896" cy="50405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Homewizard</a:t>
            </a:r>
            <a:r>
              <a:rPr lang="en-US" dirty="0"/>
              <a:t> App: Connect with Dongle (1)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FA97210-250B-FD26-8C07-37F3E036B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5F9326-2A4B-0472-3809-2625B735A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7574"/>
            <a:ext cx="168301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83CE37-EB67-0723-71E2-8FA6DCF89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8A3291-02E3-B21F-9919-989422C86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58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3A42249-F564-5778-1654-16C427ADC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6F7495-1E22-3F8A-2F70-90F9CA3D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555A7-D8BA-42BC-1F03-8ABE626CE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992888" cy="50405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Homewizard</a:t>
            </a:r>
            <a:r>
              <a:rPr lang="en-US" dirty="0"/>
              <a:t> App: Connect with Dongle (2)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0BEC38-1F22-6335-A331-0F05A85EE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8981D6-7F46-8A22-B7E0-AA909F941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ABBE4A7-6150-553F-6DC1-08A7DCB37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r="9831" b="22219"/>
          <a:stretch/>
        </p:blipFill>
        <p:spPr bwMode="auto">
          <a:xfrm>
            <a:off x="755576" y="987574"/>
            <a:ext cx="2731616" cy="3752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8F3A8E0-C0BA-99FF-0777-1300EF35E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8814"/>
            <a:ext cx="1684980" cy="374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21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3A42249-F564-5778-1654-16C427ADC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6F7495-1E22-3F8A-2F70-90F9CA3D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555A7-D8BA-42BC-1F03-8ABE626CE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Homewizard</a:t>
            </a:r>
            <a:r>
              <a:rPr lang="en-US" dirty="0"/>
              <a:t> App: Get Subscription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3D1F8E06-A0D7-6240-8377-1E6E09F81399}"/>
              </a:ext>
            </a:extLst>
          </p:cNvPr>
          <p:cNvGrpSpPr/>
          <p:nvPr/>
        </p:nvGrpSpPr>
        <p:grpSpPr>
          <a:xfrm>
            <a:off x="1837112" y="987573"/>
            <a:ext cx="1683564" cy="3720679"/>
            <a:chOff x="-956930" y="2254102"/>
            <a:chExt cx="2519680" cy="5602605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04B7769-94C6-C16A-6838-D88C03747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6930" y="2254102"/>
              <a:ext cx="2519680" cy="5602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77D265C-A3F4-101F-91BA-7418808F03E8}"/>
                </a:ext>
              </a:extLst>
            </p:cNvPr>
            <p:cNvSpPr/>
            <p:nvPr/>
          </p:nvSpPr>
          <p:spPr>
            <a:xfrm>
              <a:off x="1265496" y="2485829"/>
              <a:ext cx="297254" cy="2764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7EE4DED5-3C8F-6B56-6EED-79637079E50E}"/>
              </a:ext>
            </a:extLst>
          </p:cNvPr>
          <p:cNvGrpSpPr/>
          <p:nvPr/>
        </p:nvGrpSpPr>
        <p:grpSpPr>
          <a:xfrm>
            <a:off x="3565304" y="987862"/>
            <a:ext cx="1683564" cy="3744128"/>
            <a:chOff x="0" y="0"/>
            <a:chExt cx="2519680" cy="5602605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A001F15F-378F-A0DE-507D-F68FFC502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19680" cy="5602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7587E31-991B-B9A1-B18A-772665FCE8C8}"/>
                </a:ext>
              </a:extLst>
            </p:cNvPr>
            <p:cNvSpPr/>
            <p:nvPr/>
          </p:nvSpPr>
          <p:spPr>
            <a:xfrm>
              <a:off x="444352" y="2783516"/>
              <a:ext cx="967563" cy="2764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E9CA76A-BFA9-6152-FF39-216C61550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96" y="988814"/>
            <a:ext cx="1683564" cy="374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15D61B-ADF0-A363-36DF-9E00A5D86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en-GB" sz="1200" noProof="0" smtClean="0"/>
              <a:pPr algn="ctr"/>
              <a:t>13</a:t>
            </a:fld>
            <a:endParaRPr lang="en-GB" sz="1200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7668A0-742B-FA13-C101-9D3D1E5773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A5E5424-92E7-2C43-B7B3-685B99CD04D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67544" y="808425"/>
            <a:ext cx="8136904" cy="39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200" noProof="0" dirty="0"/>
              <a:t>Ease of use: 10 out of 11 found installation </a:t>
            </a:r>
            <a:r>
              <a:rPr lang="en-GB" sz="2200" dirty="0"/>
              <a:t>(very) easy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200" noProof="0" dirty="0"/>
              <a:t>Technical issues: 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dirty="0">
                <a:solidFill>
                  <a:srgbClr val="271D6C"/>
                </a:solidFill>
              </a:rPr>
              <a:t>One participant needed an extra USB-C cable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200" noProof="0" dirty="0"/>
              <a:t>Behavioural insight:</a:t>
            </a:r>
          </a:p>
          <a:p>
            <a:pPr marL="800100" marR="0" lvl="1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noProof="0" dirty="0">
                <a:solidFill>
                  <a:srgbClr val="271D6C"/>
                </a:solidFill>
              </a:rPr>
              <a:t>Participants can become more aware of their usage</a:t>
            </a:r>
          </a:p>
          <a:p>
            <a:pPr marL="800100" marR="0" lvl="1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noProof="0" dirty="0">
                <a:solidFill>
                  <a:srgbClr val="271D6C"/>
                </a:solidFill>
              </a:rPr>
              <a:t>3 people adjusted their behaviour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200" dirty="0"/>
              <a:t>Data quality issues: </a:t>
            </a:r>
          </a:p>
          <a:p>
            <a:pPr marL="800100" marR="0" lvl="1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71D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participant provided daily data instead of 15-minute data</a:t>
            </a:r>
            <a:endParaRPr lang="en-GB" sz="22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200" noProof="0" dirty="0"/>
              <a:t>Burden: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  <a:defRPr/>
            </a:pPr>
            <a:r>
              <a:rPr lang="en-GB" sz="2000" dirty="0">
                <a:solidFill>
                  <a:srgbClr val="271D6C"/>
                </a:solidFill>
                <a:latin typeface="Calibri"/>
              </a:rPr>
              <a:t>One participant explicitly mentioned that it was burdensome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200" noProof="0" dirty="0"/>
              <a:t>Privacy Issues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  <a:defRPr/>
            </a:pPr>
            <a:r>
              <a:rPr lang="en-GB" sz="2000" dirty="0">
                <a:solidFill>
                  <a:srgbClr val="271D6C"/>
                </a:solidFill>
                <a:latin typeface="Calibri"/>
              </a:rPr>
              <a:t>Half of the participants raised concerns about privacy</a:t>
            </a:r>
          </a:p>
        </p:txBody>
      </p:sp>
    </p:spTree>
    <p:extLst>
      <p:ext uri="{BB962C8B-B14F-4D97-AF65-F5344CB8AC3E}">
        <p14:creationId xmlns:p14="http://schemas.microsoft.com/office/powerpoint/2010/main" val="35099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B766BA8-253E-FE30-BB8E-02108CBC1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AAA059-A86C-9317-D2DD-9DFC72F2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63" y="0"/>
            <a:ext cx="6992674" cy="51435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15060C-BA59-FAEF-E193-C31B8DE68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BCA29B-52F8-98C1-3600-50D17540CD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46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0BD6-A8BA-2E1E-D2DE-FB06FC018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7EAABF-8F9D-3E52-761E-113BF184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1238"/>
            <a:ext cx="6984776" cy="4372800"/>
          </a:xfrm>
          <a:prstGeom prst="rect">
            <a:avLst/>
          </a:prstGeom>
          <a:noFill/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DAC6C27-7C0C-A82C-0ECC-552B59C92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en-GB" sz="1200" noProof="0" smtClean="0"/>
              <a:pPr algn="ctr"/>
              <a:t>15</a:t>
            </a:fld>
            <a:endParaRPr lang="en-GB" sz="1200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4E62BE-8FED-61F9-3BC9-DACD43742E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Energy Saving Measures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829C40-BF62-E999-3355-4A4A3DBD87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11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6C6EEFA-87CA-C323-FA18-8B36C117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7056784" cy="4418066"/>
          </a:xfrm>
          <a:prstGeom prst="rect">
            <a:avLst/>
          </a:prstGeom>
          <a:noFill/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DCE721-F82B-F224-99F1-311AB8316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A934B1-9144-3A15-5DA1-805922A77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20C55D-D3C7-F8A6-1F2B-E1B5F7A02C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for energy saving measures</a:t>
            </a:r>
          </a:p>
        </p:txBody>
      </p:sp>
    </p:spTree>
    <p:extLst>
      <p:ext uri="{BB962C8B-B14F-4D97-AF65-F5344CB8AC3E}">
        <p14:creationId xmlns:p14="http://schemas.microsoft.com/office/powerpoint/2010/main" val="103018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807CC95-16D2-9300-47A0-5F5172B28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DC2153-A45A-F7DD-B31D-2F0AF21FF9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B1955A-8D59-AFF2-319D-AF72D77D0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9DE4D5-D968-4D54-9CAE-A5D88FD8E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1" y="129641"/>
            <a:ext cx="7925829" cy="4962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53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8EB258B-729D-9B11-FE8A-678C76808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4650CA-FDAB-39E3-E9FA-8B34E4A8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63" y="0"/>
            <a:ext cx="6992674" cy="51435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67FD62-124A-C555-3708-B98F23159C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C6929D-DAAB-FE27-DC0E-D4C51A6A3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78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21C0C00-2207-A5A2-6C01-0E88724FC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19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85FD37-74D2-EFBB-D815-B15258BB8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E5484F-37D9-112B-B4E4-1D8E34F8FA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lijn, Perceel&#10;&#10;Door AI gegenereerde inhoud is mogelijk onjuist.">
            <a:extLst>
              <a:ext uri="{FF2B5EF4-FFF2-40B4-BE49-F238E27FC236}">
                <a16:creationId xmlns:a16="http://schemas.microsoft.com/office/drawing/2014/main" id="{42D044F9-C883-B52B-B21B-B14F94C4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Smart Survey Implementation Conference, Heerlen</a:t>
            </a:r>
          </a:p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04-04-2025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SSI Energy Use: Dongle Pilot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39552" y="3064268"/>
            <a:ext cx="7992690" cy="792088"/>
          </a:xfrm>
        </p:spPr>
        <p:txBody>
          <a:bodyPr/>
          <a:lstStyle/>
          <a:p>
            <a:r>
              <a:rPr lang="en-GB" noProof="0" dirty="0"/>
              <a:t>Jeldrik Bakker, Maaike </a:t>
            </a:r>
            <a:r>
              <a:rPr lang="en-GB" noProof="0" dirty="0" err="1"/>
              <a:t>Kompier</a:t>
            </a:r>
            <a:r>
              <a:rPr lang="en-GB" noProof="0" dirty="0"/>
              <a:t>, Barry Schouten, Remco </a:t>
            </a:r>
            <a:r>
              <a:rPr lang="en-GB" noProof="0" dirty="0" err="1"/>
              <a:t>Paulussen</a:t>
            </a:r>
            <a:r>
              <a:rPr lang="en-GB" noProof="0" dirty="0"/>
              <a:t>, Daphne </a:t>
            </a:r>
            <a:r>
              <a:rPr lang="en-GB" noProof="0" dirty="0" err="1"/>
              <a:t>Debije</a:t>
            </a:r>
            <a:r>
              <a:rPr lang="en-GB" noProof="0" dirty="0"/>
              <a:t>, Noël </a:t>
            </a:r>
            <a:r>
              <a:rPr lang="en-GB" noProof="0" dirty="0" err="1"/>
              <a:t>Mingels</a:t>
            </a:r>
            <a:r>
              <a:rPr lang="en-GB" noProof="0" dirty="0"/>
              <a:t> &amp; Gaston Hayen </a:t>
            </a:r>
          </a:p>
        </p:txBody>
      </p:sp>
    </p:spTree>
    <p:extLst>
      <p:ext uri="{BB962C8B-B14F-4D97-AF65-F5344CB8AC3E}">
        <p14:creationId xmlns:p14="http://schemas.microsoft.com/office/powerpoint/2010/main" val="280173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71323BC-ED46-D8B1-D2C8-0C7FD4C26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20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6D2B41-82E2-F388-CEB6-74BD87AC3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017731-31F8-A341-EEB8-950961A4C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Perceel, lijn&#10;&#10;Door AI gegenereerde inhoud is mogelijk onjuist.">
            <a:extLst>
              <a:ext uri="{FF2B5EF4-FFF2-40B4-BE49-F238E27FC236}">
                <a16:creationId xmlns:a16="http://schemas.microsoft.com/office/drawing/2014/main" id="{5ADDD3E2-FEF4-1E13-867F-5EAFAFAB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472CD18-2740-CBC7-F3A2-C35006DAC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21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84E3E2-BE74-C3C6-3806-A72424AAA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6A9BAC-C0C6-5FB3-9402-F1DDC17D9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Perceel, Lettertype&#10;&#10;Door AI gegenereerde inhoud is mogelijk onjuist.">
            <a:extLst>
              <a:ext uri="{FF2B5EF4-FFF2-40B4-BE49-F238E27FC236}">
                <a16:creationId xmlns:a16="http://schemas.microsoft.com/office/drawing/2014/main" id="{2C2822E1-3F82-AE82-9D12-B541F9D4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9A76744-C483-70BE-317F-0DB19E6B3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22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C9F26A-0A3A-CBBD-503F-580789009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D580DA-3CB2-95B1-7787-FED052707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lijn, Perceel&#10;&#10;Door AI gegenereerde inhoud is mogelijk onjuist.">
            <a:extLst>
              <a:ext uri="{FF2B5EF4-FFF2-40B4-BE49-F238E27FC236}">
                <a16:creationId xmlns:a16="http://schemas.microsoft.com/office/drawing/2014/main" id="{C17F6969-D4B9-0169-7940-79E89CDB2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8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7A78A97-A3CF-B8D6-3A44-33223D0A4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23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DE6951-6148-F966-62AF-17E57C219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5BA667-1938-52D8-D470-0D5FFDCEF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Afbeelding 5" descr="Afbeelding met tekst, schermopname, Perceel, lijn&#10;&#10;Door AI gegenereerde inhoud is mogelijk onjuist.">
            <a:extLst>
              <a:ext uri="{FF2B5EF4-FFF2-40B4-BE49-F238E27FC236}">
                <a16:creationId xmlns:a16="http://schemas.microsoft.com/office/drawing/2014/main" id="{A467DE12-39CE-C3A2-9A9A-47D5EECE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1280FE4-708A-B8A2-7562-6F8F382F8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24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1FD05-15F8-5B95-3500-5AE475AFB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C28C84-8F8B-15D4-616D-533B45D12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27660422-630E-378E-3B18-6480A8DAB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0AD7528-ABDD-4B54-9AFE-E0239BF54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en-GB" sz="1200" noProof="0" smtClean="0"/>
              <a:pPr algn="ctr"/>
              <a:t>25</a:t>
            </a:fld>
            <a:endParaRPr lang="en-GB" sz="1200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4F7779-9C78-1EA7-436F-6367F2097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Lessons Learned &amp; Future Outlook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8FAC987-B7AE-1A68-275E-65C82A610B4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67544" y="727818"/>
            <a:ext cx="8195898" cy="41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2200" noProof="0" dirty="0"/>
              <a:t>What works well: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Passive collection is feasible and low-burden (once installed)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Real-time insight is valuable to participants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2200" noProof="0" dirty="0"/>
              <a:t>Limitations: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Very small pilot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15-minute data not detailed enough to identify devices automatically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Diaries still needed for context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dirty="0">
                <a:solidFill>
                  <a:srgbClr val="271D6C"/>
                </a:solidFill>
              </a:rPr>
              <a:t>Help might be needed for both installation and sending data back</a:t>
            </a:r>
            <a:endParaRPr lang="en-GB" sz="2000" noProof="0" dirty="0">
              <a:solidFill>
                <a:srgbClr val="271D6C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2200" noProof="0" dirty="0"/>
              <a:t>Future study ideas: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Develop secure microservice for data retrieval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Consider energy panel for gas, electricity, water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Need better onboarding strategy (possibly using interviewers)</a:t>
            </a:r>
          </a:p>
          <a:p>
            <a:pPr marL="800100" lvl="1" indent="-34290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en-GB" sz="2000" noProof="0" dirty="0">
                <a:solidFill>
                  <a:srgbClr val="271D6C"/>
                </a:solidFill>
              </a:rPr>
              <a:t>Devices as incentive: appreciated, but costs need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41382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Water </a:t>
            </a:r>
            <a:r>
              <a:rPr lang="en-US" dirty="0" err="1"/>
              <a:t>cyclus</a:t>
            </a:r>
            <a:r>
              <a:rPr lang="en-US" dirty="0"/>
              <a:t> within a household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3" y="822773"/>
            <a:ext cx="7185864" cy="42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788403" y="822773"/>
            <a:ext cx="1656184" cy="2181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elijkbenige driehoek 13"/>
          <p:cNvSpPr/>
          <p:nvPr/>
        </p:nvSpPr>
        <p:spPr>
          <a:xfrm rot="5400000">
            <a:off x="1688503" y="1671650"/>
            <a:ext cx="1944216" cy="432048"/>
          </a:xfrm>
          <a:prstGeom prst="triangle">
            <a:avLst>
              <a:gd name="adj" fmla="val 390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/>
          <p:cNvSpPr/>
          <p:nvPr/>
        </p:nvSpPr>
        <p:spPr>
          <a:xfrm>
            <a:off x="356355" y="3003798"/>
            <a:ext cx="209661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hoek 15"/>
          <p:cNvSpPr/>
          <p:nvPr/>
        </p:nvSpPr>
        <p:spPr>
          <a:xfrm>
            <a:off x="1657169" y="3863702"/>
            <a:ext cx="1348916" cy="36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1" r="87702" b="28697"/>
          <a:stretch/>
        </p:blipFill>
        <p:spPr bwMode="auto">
          <a:xfrm>
            <a:off x="1652499" y="3003798"/>
            <a:ext cx="883685" cy="8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17"/>
          <p:cNvSpPr txBox="1"/>
          <p:nvPr/>
        </p:nvSpPr>
        <p:spPr>
          <a:xfrm>
            <a:off x="251520" y="4845809"/>
            <a:ext cx="1405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/>
              <a:t>Froehlich</a:t>
            </a:r>
            <a:r>
              <a:rPr lang="nl-NL" sz="1000" dirty="0"/>
              <a:t> et al. (2009)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4350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nl-NL" dirty="0"/>
              <a:t>Smart watermeter </a:t>
            </a:r>
            <a:r>
              <a:rPr lang="nl-NL" dirty="0" err="1"/>
              <a:t>measurments</a:t>
            </a:r>
            <a:endParaRPr lang="nl-NL" dirty="0"/>
          </a:p>
        </p:txBody>
      </p:sp>
      <p:pic>
        <p:nvPicPr>
          <p:cNvPr id="8" name="Afbeelding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5275616" cy="284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28" y="1844456"/>
            <a:ext cx="4747632" cy="147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28" y="3312941"/>
            <a:ext cx="4747632" cy="1476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153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442D5D7-A0E2-C59C-6260-856FC3E91C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5038" y="4708525"/>
            <a:ext cx="588962" cy="323850"/>
          </a:xfrm>
        </p:spPr>
        <p:txBody>
          <a:bodyPr/>
          <a:lstStyle/>
          <a:p>
            <a:pPr algn="ctr"/>
            <a:fld id="{845CA951-4815-4987-9CD6-BB5D6648C0B5}" type="slidenum">
              <a:rPr lang="en-GB" sz="1200" noProof="0" smtClean="0"/>
              <a:pPr algn="ctr"/>
              <a:t>28</a:t>
            </a:fld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241302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34099DC-DDE9-BABA-998D-7129335DF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b="1" noProof="0" dirty="0"/>
              <a:t>Context</a:t>
            </a:r>
            <a:r>
              <a:rPr lang="en-GB" noProof="0" dirty="0"/>
              <a:t>: Learn how to build, test and evaluate a smart energy survey while considering methodology, IT, logistics and legal aspects</a:t>
            </a:r>
          </a:p>
          <a:p>
            <a:pPr marL="342900" indent="-342900">
              <a:buFontTx/>
              <a:buChar char="-"/>
            </a:pPr>
            <a:r>
              <a:rPr lang="en-GB" b="1" noProof="0" dirty="0"/>
              <a:t>Problems</a:t>
            </a:r>
            <a:r>
              <a:rPr lang="en-GB" noProof="0" dirty="0"/>
              <a:t>: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en-GB" sz="2400" dirty="0">
                <a:solidFill>
                  <a:srgbClr val="271D6C"/>
                </a:solidFill>
              </a:rPr>
              <a:t>Traditional surveys are burdensome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en-GB" sz="2400" dirty="0">
                <a:solidFill>
                  <a:srgbClr val="271D6C"/>
                </a:solidFill>
              </a:rPr>
              <a:t>Response rates are declining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en-GB" sz="2400" dirty="0">
                <a:solidFill>
                  <a:srgbClr val="271D6C"/>
                </a:solidFill>
              </a:rPr>
              <a:t>Information requirements/desires are increasing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F975D0-7720-6C7F-1794-7FEE7847B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5640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989206F-D2DD-47D6-7625-5AD9ED5F5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9945CE-C069-2FC6-73D5-E6527FD46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6A92EF-2E80-91D7-D359-5467CD076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Energy Information Requirements &amp; Desires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C8FAD02-467A-CC65-9AEB-E3BCEB27E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12118"/>
              </p:ext>
            </p:extLst>
          </p:nvPr>
        </p:nvGraphicFramePr>
        <p:xfrm>
          <a:off x="446725" y="843558"/>
          <a:ext cx="7886699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905">
                  <a:extLst>
                    <a:ext uri="{9D8B030D-6E8A-4147-A177-3AD203B41FA5}">
                      <a16:colId xmlns:a16="http://schemas.microsoft.com/office/drawing/2014/main" val="420285830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961098180"/>
                    </a:ext>
                  </a:extLst>
                </a:gridCol>
                <a:gridCol w="2916410">
                  <a:extLst>
                    <a:ext uri="{9D8B030D-6E8A-4147-A177-3AD203B41FA5}">
                      <a16:colId xmlns:a16="http://schemas.microsoft.com/office/drawing/2014/main" val="3757361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 dirty="0">
                          <a:effectLst/>
                          <a:latin typeface="+mj-lt"/>
                        </a:rPr>
                        <a:t>Dimension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 dirty="0">
                          <a:effectLst/>
                          <a:latin typeface="+mj-lt"/>
                        </a:rPr>
                        <a:t>Must-Have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 dirty="0">
                          <a:effectLst/>
                          <a:latin typeface="+mj-lt"/>
                          <a:ea typeface="Aptos"/>
                        </a:rPr>
                        <a:t>Should-Have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709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00" noProof="0" dirty="0">
                          <a:effectLst/>
                          <a:latin typeface="+mj-lt"/>
                        </a:rPr>
                        <a:t>1. Acceleration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Yearly data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Monthly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5944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00" noProof="0" dirty="0">
                          <a:effectLst/>
                          <a:latin typeface="+mj-lt"/>
                        </a:rPr>
                        <a:t>2. Detail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Electricity: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Transportation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</a:t>
                      </a:r>
                      <a:r>
                        <a:rPr lang="en-US" sz="1800" kern="1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Heating</a:t>
                      </a:r>
                      <a:br>
                        <a:rPr lang="en-US" sz="1800" kern="100" noProof="0" dirty="0">
                          <a:effectLst/>
                          <a:latin typeface="+mj-lt"/>
                        </a:rPr>
                      </a:b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Cooling</a:t>
                      </a:r>
                      <a:br>
                        <a:rPr lang="en-US" sz="1800" kern="100" noProof="0" dirty="0">
                          <a:effectLst/>
                          <a:latin typeface="+mj-lt"/>
                        </a:rPr>
                      </a:b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Cooking</a:t>
                      </a:r>
                      <a:br>
                        <a:rPr lang="en-US" sz="1800" kern="100" noProof="0" dirty="0">
                          <a:effectLst/>
                          <a:latin typeface="+mj-lt"/>
                        </a:rPr>
                      </a:b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Hot water</a:t>
                      </a:r>
                      <a:br>
                        <a:rPr lang="en-US" sz="1800" kern="100" noProof="0" dirty="0">
                          <a:effectLst/>
                          <a:latin typeface="+mj-lt"/>
                        </a:rPr>
                      </a:b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Lighting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Gas: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Heating</a:t>
                      </a:r>
                      <a:br>
                        <a:rPr lang="en-US" sz="1800" kern="100" noProof="0" dirty="0">
                          <a:effectLst/>
                          <a:latin typeface="+mj-lt"/>
                        </a:rPr>
                      </a:b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Cooking</a:t>
                      </a:r>
                      <a:br>
                        <a:rPr lang="en-US" sz="1800" kern="100" noProof="0" dirty="0">
                          <a:effectLst/>
                          <a:latin typeface="+mj-lt"/>
                        </a:rPr>
                      </a:br>
                      <a:r>
                        <a:rPr lang="en-US" sz="1800" kern="100" noProof="0" dirty="0">
                          <a:effectLst/>
                          <a:latin typeface="+mj-lt"/>
                        </a:rPr>
                        <a:t>• Hot water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HETUS Activities (from the Time Use Survey) 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414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00" noProof="0" dirty="0">
                          <a:effectLst/>
                          <a:latin typeface="+mj-lt"/>
                        </a:rPr>
                        <a:t>3. Broadening</a:t>
                      </a: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Solar panel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00" noProof="0" dirty="0">
                          <a:effectLst/>
                          <a:latin typeface="+mj-lt"/>
                        </a:rPr>
                        <a:t>Heat pumps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kern="1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/>
                          <a:cs typeface="+mn-cs"/>
                        </a:rPr>
                        <a:t>Indoor temperature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800" kern="100" noProof="0" dirty="0">
                        <a:effectLst/>
                        <a:latin typeface="+mj-lt"/>
                        <a:ea typeface="Apto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20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19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5302E-D7B3-1701-0CB7-E85ABD0E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B18BAA6-A716-37F8-607B-50A7BB920A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en-GB" noProof="0" dirty="0"/>
              <a:t>Participants: 13 CBS colleagues recruited; 11 completed the pilot.</a:t>
            </a:r>
          </a:p>
          <a:p>
            <a:pPr marL="342900" indent="-342900">
              <a:buFontTx/>
              <a:buChar char="-"/>
            </a:pPr>
            <a:r>
              <a:rPr lang="en-GB" noProof="0" dirty="0"/>
              <a:t>What we did: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Start questionnaire at the beginning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Installed a </a:t>
            </a:r>
            <a:r>
              <a:rPr lang="en-GB" sz="2200" noProof="0" dirty="0" err="1">
                <a:solidFill>
                  <a:srgbClr val="271D6C"/>
                </a:solidFill>
              </a:rPr>
              <a:t>Homewizard</a:t>
            </a:r>
            <a:r>
              <a:rPr lang="en-GB" sz="2200" noProof="0" dirty="0">
                <a:solidFill>
                  <a:srgbClr val="271D6C"/>
                </a:solidFill>
              </a:rPr>
              <a:t> P1 dongle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Collected data for 8 + 22 days per 15 minutes (electricity, gas, solar export, peak power)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Respondents kept an energy diary for the first 8 days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Evaluation questionnaire at the end</a:t>
            </a:r>
          </a:p>
          <a:p>
            <a:pPr marL="342900" indent="-342900">
              <a:buFontTx/>
              <a:buChar char="-"/>
            </a:pPr>
            <a:r>
              <a:rPr lang="en-GB" noProof="0" dirty="0"/>
              <a:t>Why this setup?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Quick to implement and no need to develop ourselves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Compare passive measurements to reported behaviour</a:t>
            </a:r>
          </a:p>
          <a:p>
            <a:pPr marL="800100" lvl="1" indent="-342900">
              <a:buFontTx/>
              <a:buChar char="-"/>
            </a:pPr>
            <a:r>
              <a:rPr lang="en-GB" sz="2200" noProof="0" dirty="0">
                <a:solidFill>
                  <a:srgbClr val="271D6C"/>
                </a:solidFill>
              </a:rPr>
              <a:t>Assess feasibility, user experience</a:t>
            </a:r>
            <a:r>
              <a:rPr lang="en-GB" sz="2200" dirty="0">
                <a:solidFill>
                  <a:srgbClr val="271D6C"/>
                </a:solidFill>
              </a:rPr>
              <a:t> and data quality</a:t>
            </a:r>
            <a:endParaRPr lang="en-GB" sz="2200" noProof="0" dirty="0">
              <a:solidFill>
                <a:srgbClr val="271D6C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E395E35-8B9D-064A-C687-D996B7A96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Study Design &amp; Method</a:t>
            </a:r>
          </a:p>
        </p:txBody>
      </p:sp>
    </p:spTree>
    <p:extLst>
      <p:ext uri="{BB962C8B-B14F-4D97-AF65-F5344CB8AC3E}">
        <p14:creationId xmlns:p14="http://schemas.microsoft.com/office/powerpoint/2010/main" val="69348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A1E2643-C3BA-6883-1AB2-487431B59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9D61F4-9AF6-F40F-4F6E-3FB99980B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CBA4E7-F317-967D-9A0F-FE92BD4373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Homewizard</a:t>
            </a:r>
            <a:r>
              <a:rPr lang="en-US" dirty="0"/>
              <a:t> P1 Dongle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FE0F9B-BD9F-8201-9295-3A11FA942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70644"/>
            <a:ext cx="4896544" cy="368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Afbeelding 3">
            <a:extLst>
              <a:ext uri="{FF2B5EF4-FFF2-40B4-BE49-F238E27FC236}">
                <a16:creationId xmlns:a16="http://schemas.microsoft.com/office/drawing/2014/main" id="{7729B548-DD11-2BFE-AAC3-D4D3E48A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9" b="22414"/>
          <a:stretch>
            <a:fillRect/>
          </a:stretch>
        </p:blipFill>
        <p:spPr bwMode="auto">
          <a:xfrm>
            <a:off x="0" y="0"/>
            <a:ext cx="2819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4">
            <a:extLst>
              <a:ext uri="{FF2B5EF4-FFF2-40B4-BE49-F238E27FC236}">
                <a16:creationId xmlns:a16="http://schemas.microsoft.com/office/drawing/2014/main" id="{DF004A98-C0EF-5D67-6561-EC7AD1AE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2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5F2370B-5AE4-57E3-83F6-AE93F134B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980272-F622-8A63-16CB-3742CDECD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BAB43D-7E7E-6044-C268-E7BFA7D01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Installation of the Dongle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643B65-0BDC-B5B8-2CCB-455ABEC9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0" b="22413"/>
          <a:stretch/>
        </p:blipFill>
        <p:spPr bwMode="auto">
          <a:xfrm>
            <a:off x="0" y="987574"/>
            <a:ext cx="3190863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30005B-BE49-E249-7982-75C1F2119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54" y="960093"/>
            <a:ext cx="2800014" cy="3716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2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3A42249-F564-5778-1654-16C427ADC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6F7495-1E22-3F8A-2F70-90F9CA3D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555A7-D8BA-42BC-1F03-8ABE626CE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Homewizard</a:t>
            </a:r>
            <a:r>
              <a:rPr lang="en-US" dirty="0"/>
              <a:t> App: Create Account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14DE6E-D070-CE24-F16D-5A40BD763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1683565" cy="374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0126F6-3336-B977-6471-BD26DE89A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7573"/>
            <a:ext cx="1683565" cy="374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51503B-3A6F-E5D8-1CEB-70DE4CFBE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986621"/>
            <a:ext cx="1684555" cy="374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A11823F-1656-FAE1-61AA-E01ECC0E9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6621"/>
            <a:ext cx="1683993" cy="374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5475342-B5E6-8AEA-A2F5-2891214DE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986303"/>
            <a:ext cx="1684555" cy="3744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3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3A42249-F564-5778-1654-16C427ADC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6F7495-1E22-3F8A-2F70-90F9CA3D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555A7-D8BA-42BC-1F03-8ABE626CE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Homewizard</a:t>
            </a:r>
            <a:r>
              <a:rPr lang="en-US" dirty="0"/>
              <a:t> App: Add your House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DD8B862-7035-C458-905D-D739EF162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65F5DF7-2D9F-9A06-FAC4-B3FCD075F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F0F649-DD50-B38C-97B0-294020F1A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7574"/>
            <a:ext cx="1683564" cy="374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423699"/>
      </p:ext>
    </p:extLst>
  </p:cSld>
  <p:clrMapOvr>
    <a:masterClrMapping/>
  </p:clrMapOvr>
</p:sld>
</file>

<file path=ppt/theme/theme1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607488EB41B44B892757CFE82895E" ma:contentTypeVersion="14" ma:contentTypeDescription="Crée un document." ma:contentTypeScope="" ma:versionID="3e96a21684356caa00e8bf0c4ad2219d">
  <xsd:schema xmlns:xsd="http://www.w3.org/2001/XMLSchema" xmlns:xs="http://www.w3.org/2001/XMLSchema" xmlns:p="http://schemas.microsoft.com/office/2006/metadata/properties" xmlns:ns2="183d7032-1759-42b7-aeb3-349477f7f68d" xmlns:ns3="b7e82e9f-bf7d-4635-9009-e26dd78cadff" targetNamespace="http://schemas.microsoft.com/office/2006/metadata/properties" ma:root="true" ma:fieldsID="f900e293bff9735b37b2bf081d7c600b" ns2:_="" ns3:_="">
    <xsd:import namespace="183d7032-1759-42b7-aeb3-349477f7f68d"/>
    <xsd:import namespace="b7e82e9f-bf7d-4635-9009-e26dd78cadf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d7032-1759-42b7-aeb3-349477f7f68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82e9f-bf7d-4635-9009-e26dd78cadf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fffc5b6-93d9-40e8-b8cf-5bd1236cb941}" ma:internalName="TaxCatchAll" ma:showField="CatchAllData" ma:web="b7e82e9f-bf7d-4635-9009-e26dd78ca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d7032-1759-42b7-aeb3-349477f7f68d">
      <Terms xmlns="http://schemas.microsoft.com/office/infopath/2007/PartnerControls"/>
    </lcf76f155ced4ddcb4097134ff3c332f>
    <TaxCatchAll xmlns="b7e82e9f-bf7d-4635-9009-e26dd78cadff" xsi:nil="true"/>
  </documentManagement>
</p:properties>
</file>

<file path=customXml/itemProps1.xml><?xml version="1.0" encoding="utf-8"?>
<ds:datastoreItem xmlns:ds="http://schemas.openxmlformats.org/officeDocument/2006/customXml" ds:itemID="{F36A10B7-F8CE-421E-B47A-CB296DDB6FBA}"/>
</file>

<file path=customXml/itemProps2.xml><?xml version="1.0" encoding="utf-8"?>
<ds:datastoreItem xmlns:ds="http://schemas.openxmlformats.org/officeDocument/2006/customXml" ds:itemID="{A96C9EA6-408B-4D0E-BAE1-0A7D2D0B7B23}"/>
</file>

<file path=customXml/itemProps3.xml><?xml version="1.0" encoding="utf-8"?>
<ds:datastoreItem xmlns:ds="http://schemas.openxmlformats.org/officeDocument/2006/customXml" ds:itemID="{E29CC659-85CC-443E-97F5-2F5F12F49B4A}"/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2105</TotalTime>
  <Words>496</Words>
  <Application>Microsoft Office PowerPoint</Application>
  <PresentationFormat>Diavoorstelling (16:9)</PresentationFormat>
  <Paragraphs>104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Bakker, J. (Jeldrik, secundair Productie)</dc:creator>
  <cp:lastModifiedBy>Bakker, J. (Jeldrik)</cp:lastModifiedBy>
  <cp:revision>64</cp:revision>
  <dcterms:created xsi:type="dcterms:W3CDTF">2019-07-17T07:43:05Z</dcterms:created>
  <dcterms:modified xsi:type="dcterms:W3CDTF">2025-04-04T06:53:35Z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0x010100066607488EB41B44B892757CFE82895E</vt:lpwstr>
  </property>
</Properties>
</file>