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9" r:id="rId7"/>
    <p:sldId id="260" r:id="rId8"/>
    <p:sldId id="261" r:id="rId9"/>
    <p:sldId id="266" r:id="rId10"/>
    <p:sldId id="262" r:id="rId11"/>
    <p:sldId id="264" r:id="rId12"/>
    <p:sldId id="268" r:id="rId13"/>
    <p:sldId id="265"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A53DE8-63FA-EFCD-9A68-9B55D9CD2A48}" v="10" dt="2025-04-03T07:28:58.181"/>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27102A9-8310-4765-A935-A1911B00CA55}" styleName="Stile chiaro 1 - Colore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D083AE6-46FA-4A59-8FB0-9F97EB10719F}" styleName="Stile chiaro 3 - Colore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FD0F851-EC5A-4D38-B0AD-8093EC10F338}" styleName="Stile chiaro 1 - Colore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2838BEF-8BB2-4498-84A7-C5851F593DF1}" styleName="Stile medio 4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Stile medio 4 - Colore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Stile medio 4 - Color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9" d="100"/>
          <a:sy n="109" d="100"/>
        </p:scale>
        <p:origin x="6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ale Renato Fazio" userId="S::nafazio_istat.it#ext#@eceuropaeu.onmicrosoft.com::ce31b58c-baea-4a93-83a8-0c65fc1eafb8" providerId="AD" clId="Web-{2FA53DE8-63FA-EFCD-9A68-9B55D9CD2A48}"/>
    <pc:docChg chg="modSld">
      <pc:chgData name="Natale Renato Fazio" userId="S::nafazio_istat.it#ext#@eceuropaeu.onmicrosoft.com::ce31b58c-baea-4a93-83a8-0c65fc1eafb8" providerId="AD" clId="Web-{2FA53DE8-63FA-EFCD-9A68-9B55D9CD2A48}" dt="2025-04-03T07:28:55.978" v="8" actId="20577"/>
      <pc:docMkLst>
        <pc:docMk/>
      </pc:docMkLst>
      <pc:sldChg chg="modSp">
        <pc:chgData name="Natale Renato Fazio" userId="S::nafazio_istat.it#ext#@eceuropaeu.onmicrosoft.com::ce31b58c-baea-4a93-83a8-0c65fc1eafb8" providerId="AD" clId="Web-{2FA53DE8-63FA-EFCD-9A68-9B55D9CD2A48}" dt="2025-04-03T07:28:55.978" v="8" actId="20577"/>
        <pc:sldMkLst>
          <pc:docMk/>
          <pc:sldMk cId="110011658" sldId="259"/>
        </pc:sldMkLst>
        <pc:spChg chg="mod">
          <ac:chgData name="Natale Renato Fazio" userId="S::nafazio_istat.it#ext#@eceuropaeu.onmicrosoft.com::ce31b58c-baea-4a93-83a8-0c65fc1eafb8" providerId="AD" clId="Web-{2FA53DE8-63FA-EFCD-9A68-9B55D9CD2A48}" dt="2025-04-03T07:28:55.978" v="8" actId="20577"/>
          <ac:spMkLst>
            <pc:docMk/>
            <pc:sldMk cId="110011658" sldId="259"/>
            <ac:spMk id="2" creationId="{DAB5C9F3-7DC5-EB25-465F-BE1DE10C8EE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F0A96635-1D11-4540-8220-4B69EAD3C8EE}" type="datetimeFigureOut">
              <a:rPr lang="it-IT" smtClean="0"/>
              <a:t>03/04/2025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2DF9B25-7A17-4D45-8ECC-10D4F7A94230}" type="slidenum">
              <a:rPr lang="it-IT" smtClean="0"/>
              <a:t>‹N›</a:t>
            </a:fld>
            <a:endParaRPr lang="it-IT"/>
          </a:p>
        </p:txBody>
      </p:sp>
    </p:spTree>
    <p:extLst>
      <p:ext uri="{BB962C8B-B14F-4D97-AF65-F5344CB8AC3E}">
        <p14:creationId xmlns:p14="http://schemas.microsoft.com/office/powerpoint/2010/main" val="839060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F0A96635-1D11-4540-8220-4B69EAD3C8EE}" type="datetimeFigureOut">
              <a:rPr lang="it-IT" smtClean="0"/>
              <a:t>03/04/2025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2DF9B25-7A17-4D45-8ECC-10D4F7A94230}" type="slidenum">
              <a:rPr lang="it-IT" smtClean="0"/>
              <a:t>‹N›</a:t>
            </a:fld>
            <a:endParaRPr lang="it-IT"/>
          </a:p>
        </p:txBody>
      </p:sp>
    </p:spTree>
    <p:extLst>
      <p:ext uri="{BB962C8B-B14F-4D97-AF65-F5344CB8AC3E}">
        <p14:creationId xmlns:p14="http://schemas.microsoft.com/office/powerpoint/2010/main" val="1326126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0A96635-1D11-4540-8220-4B69EAD3C8EE}" type="datetimeFigureOut">
              <a:rPr lang="it-IT" smtClean="0"/>
              <a:t>03/04/2025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2DF9B25-7A17-4D45-8ECC-10D4F7A94230}" type="slidenum">
              <a:rPr lang="it-IT" smtClean="0"/>
              <a:t>‹N›</a:t>
            </a:fld>
            <a:endParaRPr lang="it-IT"/>
          </a:p>
        </p:txBody>
      </p:sp>
    </p:spTree>
    <p:extLst>
      <p:ext uri="{BB962C8B-B14F-4D97-AF65-F5344CB8AC3E}">
        <p14:creationId xmlns:p14="http://schemas.microsoft.com/office/powerpoint/2010/main" val="26276316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a:t>Fare clic per modificare lo stile del titolo dello schema</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a:t>Fare clic per modificare gli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0A96635-1D11-4540-8220-4B69EAD3C8EE}" type="datetimeFigureOut">
              <a:rPr lang="it-IT" smtClean="0"/>
              <a:t>03/04/2025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2DF9B25-7A17-4D45-8ECC-10D4F7A94230}" type="slidenum">
              <a:rPr lang="it-IT" smtClean="0"/>
              <a:t>‹N›</a:t>
            </a:fld>
            <a:endParaRPr lang="it-IT"/>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2224255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0A96635-1D11-4540-8220-4B69EAD3C8EE}" type="datetimeFigureOut">
              <a:rPr lang="it-IT" smtClean="0"/>
              <a:t>03/04/2025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2DF9B25-7A17-4D45-8ECC-10D4F7A94230}" type="slidenum">
              <a:rPr lang="it-IT" smtClean="0"/>
              <a:t>‹N›</a:t>
            </a:fld>
            <a:endParaRPr lang="it-IT"/>
          </a:p>
        </p:txBody>
      </p:sp>
    </p:spTree>
    <p:extLst>
      <p:ext uri="{BB962C8B-B14F-4D97-AF65-F5344CB8AC3E}">
        <p14:creationId xmlns:p14="http://schemas.microsoft.com/office/powerpoint/2010/main" val="24322861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0A96635-1D11-4540-8220-4B69EAD3C8EE}" type="datetimeFigureOut">
              <a:rPr lang="it-IT" smtClean="0"/>
              <a:t>03/04/2025</a:t>
            </a:fld>
            <a:endParaRPr lang="it-IT"/>
          </a:p>
        </p:txBody>
      </p:sp>
      <p:sp>
        <p:nvSpPr>
          <p:cNvPr id="4"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2DF9B25-7A17-4D45-8ECC-10D4F7A94230}" type="slidenum">
              <a:rPr lang="it-IT" smtClean="0"/>
              <a:t>‹N›</a:t>
            </a:fld>
            <a:endParaRPr lang="it-IT"/>
          </a:p>
        </p:txBody>
      </p:sp>
    </p:spTree>
    <p:extLst>
      <p:ext uri="{BB962C8B-B14F-4D97-AF65-F5344CB8AC3E}">
        <p14:creationId xmlns:p14="http://schemas.microsoft.com/office/powerpoint/2010/main" val="22705726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0A96635-1D11-4540-8220-4B69EAD3C8EE}" type="datetimeFigureOut">
              <a:rPr lang="it-IT" smtClean="0"/>
              <a:t>03/04/2025</a:t>
            </a:fld>
            <a:endParaRPr lang="it-IT"/>
          </a:p>
        </p:txBody>
      </p:sp>
      <p:sp>
        <p:nvSpPr>
          <p:cNvPr id="4"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2DF9B25-7A17-4D45-8ECC-10D4F7A94230}" type="slidenum">
              <a:rPr lang="it-IT" smtClean="0"/>
              <a:t>‹N›</a:t>
            </a:fld>
            <a:endParaRPr lang="it-IT"/>
          </a:p>
        </p:txBody>
      </p:sp>
    </p:spTree>
    <p:extLst>
      <p:ext uri="{BB962C8B-B14F-4D97-AF65-F5344CB8AC3E}">
        <p14:creationId xmlns:p14="http://schemas.microsoft.com/office/powerpoint/2010/main" val="14207538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0A96635-1D11-4540-8220-4B69EAD3C8EE}" type="datetimeFigureOut">
              <a:rPr lang="it-IT" smtClean="0"/>
              <a:t>03/04/2025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2DF9B25-7A17-4D45-8ECC-10D4F7A94230}" type="slidenum">
              <a:rPr lang="it-IT" smtClean="0"/>
              <a:t>‹N›</a:t>
            </a:fld>
            <a:endParaRPr lang="it-IT"/>
          </a:p>
        </p:txBody>
      </p:sp>
    </p:spTree>
    <p:extLst>
      <p:ext uri="{BB962C8B-B14F-4D97-AF65-F5344CB8AC3E}">
        <p14:creationId xmlns:p14="http://schemas.microsoft.com/office/powerpoint/2010/main" val="35338020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F0A96635-1D11-4540-8220-4B69EAD3C8EE}" type="datetimeFigureOut">
              <a:rPr lang="it-IT" smtClean="0"/>
              <a:t>03/04/2025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2DF9B25-7A17-4D45-8ECC-10D4F7A94230}" type="slidenum">
              <a:rPr lang="it-IT" smtClean="0"/>
              <a:t>‹N›</a:t>
            </a:fld>
            <a:endParaRPr lang="it-IT"/>
          </a:p>
        </p:txBody>
      </p:sp>
    </p:spTree>
    <p:extLst>
      <p:ext uri="{BB962C8B-B14F-4D97-AF65-F5344CB8AC3E}">
        <p14:creationId xmlns:p14="http://schemas.microsoft.com/office/powerpoint/2010/main" val="3733094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p>
            <a:fld id="{F0A96635-1D11-4540-8220-4B69EAD3C8EE}" type="datetimeFigureOut">
              <a:rPr lang="it-IT" smtClean="0"/>
              <a:t>03/04/2025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2DF9B25-7A17-4D45-8ECC-10D4F7A94230}" type="slidenum">
              <a:rPr lang="it-IT" smtClean="0"/>
              <a:t>‹N›</a:t>
            </a:fld>
            <a:endParaRPr lang="it-IT"/>
          </a:p>
        </p:txBody>
      </p:sp>
    </p:spTree>
    <p:extLst>
      <p:ext uri="{BB962C8B-B14F-4D97-AF65-F5344CB8AC3E}">
        <p14:creationId xmlns:p14="http://schemas.microsoft.com/office/powerpoint/2010/main" val="35326285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F0A96635-1D11-4540-8220-4B69EAD3C8EE}" type="datetimeFigureOut">
              <a:rPr lang="it-IT" smtClean="0"/>
              <a:t>03/04/2025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2DF9B25-7A17-4D45-8ECC-10D4F7A94230}" type="slidenum">
              <a:rPr lang="it-IT" smtClean="0"/>
              <a:t>‹N›</a:t>
            </a:fld>
            <a:endParaRPr lang="it-IT"/>
          </a:p>
        </p:txBody>
      </p:sp>
    </p:spTree>
    <p:extLst>
      <p:ext uri="{BB962C8B-B14F-4D97-AF65-F5344CB8AC3E}">
        <p14:creationId xmlns:p14="http://schemas.microsoft.com/office/powerpoint/2010/main" val="1685896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F0A96635-1D11-4540-8220-4B69EAD3C8EE}" type="datetimeFigureOut">
              <a:rPr lang="it-IT" smtClean="0"/>
              <a:t>03/04/2025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2DF9B25-7A17-4D45-8ECC-10D4F7A94230}" type="slidenum">
              <a:rPr lang="it-IT" smtClean="0"/>
              <a:t>‹N›</a:t>
            </a:fld>
            <a:endParaRPr lang="it-IT"/>
          </a:p>
        </p:txBody>
      </p:sp>
    </p:spTree>
    <p:extLst>
      <p:ext uri="{BB962C8B-B14F-4D97-AF65-F5344CB8AC3E}">
        <p14:creationId xmlns:p14="http://schemas.microsoft.com/office/powerpoint/2010/main" val="1318926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F0A96635-1D11-4540-8220-4B69EAD3C8EE}" type="datetimeFigureOut">
              <a:rPr lang="it-IT" smtClean="0"/>
              <a:t>03/04/2025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62DF9B25-7A17-4D45-8ECC-10D4F7A94230}" type="slidenum">
              <a:rPr lang="it-IT" smtClean="0"/>
              <a:t>‹N›</a:t>
            </a:fld>
            <a:endParaRPr lang="it-IT"/>
          </a:p>
        </p:txBody>
      </p:sp>
    </p:spTree>
    <p:extLst>
      <p:ext uri="{BB962C8B-B14F-4D97-AF65-F5344CB8AC3E}">
        <p14:creationId xmlns:p14="http://schemas.microsoft.com/office/powerpoint/2010/main" val="163351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7" name="Date Placeholder 2"/>
          <p:cNvSpPr>
            <a:spLocks noGrp="1"/>
          </p:cNvSpPr>
          <p:nvPr>
            <p:ph type="dt" sz="half" idx="10"/>
          </p:nvPr>
        </p:nvSpPr>
        <p:spPr/>
        <p:txBody>
          <a:bodyPr/>
          <a:lstStyle/>
          <a:p>
            <a:fld id="{F0A96635-1D11-4540-8220-4B69EAD3C8EE}" type="datetimeFigureOut">
              <a:rPr lang="it-IT" smtClean="0"/>
              <a:t>03/04/2025</a:t>
            </a:fld>
            <a:endParaRPr lang="it-IT"/>
          </a:p>
        </p:txBody>
      </p:sp>
      <p:sp>
        <p:nvSpPr>
          <p:cNvPr id="5" name="Footer Placeholder 3"/>
          <p:cNvSpPr>
            <a:spLocks noGrp="1"/>
          </p:cNvSpPr>
          <p:nvPr>
            <p:ph type="ftr" sz="quarter" idx="11"/>
          </p:nvPr>
        </p:nvSpPr>
        <p:spPr/>
        <p:txBody>
          <a:bodyPr/>
          <a:lstStyle/>
          <a:p>
            <a:endParaRPr lang="it-IT"/>
          </a:p>
        </p:txBody>
      </p:sp>
      <p:sp>
        <p:nvSpPr>
          <p:cNvPr id="6" name="Slide Number Placeholder 4"/>
          <p:cNvSpPr>
            <a:spLocks noGrp="1"/>
          </p:cNvSpPr>
          <p:nvPr>
            <p:ph type="sldNum" sz="quarter" idx="12"/>
          </p:nvPr>
        </p:nvSpPr>
        <p:spPr/>
        <p:txBody>
          <a:bodyPr/>
          <a:lstStyle/>
          <a:p>
            <a:fld id="{62DF9B25-7A17-4D45-8ECC-10D4F7A94230}" type="slidenum">
              <a:rPr lang="it-IT" smtClean="0"/>
              <a:t>‹N›</a:t>
            </a:fld>
            <a:endParaRPr lang="it-IT"/>
          </a:p>
        </p:txBody>
      </p:sp>
    </p:spTree>
    <p:extLst>
      <p:ext uri="{BB962C8B-B14F-4D97-AF65-F5344CB8AC3E}">
        <p14:creationId xmlns:p14="http://schemas.microsoft.com/office/powerpoint/2010/main" val="3934673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0A96635-1D11-4540-8220-4B69EAD3C8EE}" type="datetimeFigureOut">
              <a:rPr lang="it-IT" smtClean="0"/>
              <a:t>03/04/2025</a:t>
            </a:fld>
            <a:endParaRPr lang="it-IT"/>
          </a:p>
        </p:txBody>
      </p:sp>
      <p:sp>
        <p:nvSpPr>
          <p:cNvPr id="5" name="Footer Placeholder 2"/>
          <p:cNvSpPr>
            <a:spLocks noGrp="1"/>
          </p:cNvSpPr>
          <p:nvPr>
            <p:ph type="ftr" sz="quarter" idx="11"/>
          </p:nvPr>
        </p:nvSpPr>
        <p:spPr/>
        <p:txBody>
          <a:bodyPr/>
          <a:lstStyle/>
          <a:p>
            <a:endParaRPr lang="it-IT"/>
          </a:p>
        </p:txBody>
      </p:sp>
      <p:sp>
        <p:nvSpPr>
          <p:cNvPr id="6" name="Slide Number Placeholder 3"/>
          <p:cNvSpPr>
            <a:spLocks noGrp="1"/>
          </p:cNvSpPr>
          <p:nvPr>
            <p:ph type="sldNum" sz="quarter" idx="12"/>
          </p:nvPr>
        </p:nvSpPr>
        <p:spPr/>
        <p:txBody>
          <a:bodyPr/>
          <a:lstStyle/>
          <a:p>
            <a:fld id="{62DF9B25-7A17-4D45-8ECC-10D4F7A94230}" type="slidenum">
              <a:rPr lang="it-IT" smtClean="0"/>
              <a:t>‹N›</a:t>
            </a:fld>
            <a:endParaRPr lang="it-IT"/>
          </a:p>
        </p:txBody>
      </p:sp>
    </p:spTree>
    <p:extLst>
      <p:ext uri="{BB962C8B-B14F-4D97-AF65-F5344CB8AC3E}">
        <p14:creationId xmlns:p14="http://schemas.microsoft.com/office/powerpoint/2010/main" val="2050897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7" name="Date Placeholder 4"/>
          <p:cNvSpPr>
            <a:spLocks noGrp="1"/>
          </p:cNvSpPr>
          <p:nvPr>
            <p:ph type="dt" sz="half" idx="10"/>
          </p:nvPr>
        </p:nvSpPr>
        <p:spPr/>
        <p:txBody>
          <a:bodyPr/>
          <a:lstStyle/>
          <a:p>
            <a:fld id="{F0A96635-1D11-4540-8220-4B69EAD3C8EE}" type="datetimeFigureOut">
              <a:rPr lang="it-IT" smtClean="0"/>
              <a:t>03/04/2025</a:t>
            </a:fld>
            <a:endParaRPr lang="it-IT"/>
          </a:p>
        </p:txBody>
      </p:sp>
      <p:sp>
        <p:nvSpPr>
          <p:cNvPr id="5" name="Footer Placeholder 5"/>
          <p:cNvSpPr>
            <a:spLocks noGrp="1"/>
          </p:cNvSpPr>
          <p:nvPr>
            <p:ph type="ftr" sz="quarter" idx="11"/>
          </p:nvPr>
        </p:nvSpPr>
        <p:spPr/>
        <p:txBody>
          <a:bodyPr/>
          <a:lstStyle/>
          <a:p>
            <a:endParaRPr lang="it-IT"/>
          </a:p>
        </p:txBody>
      </p:sp>
      <p:sp>
        <p:nvSpPr>
          <p:cNvPr id="6" name="Slide Number Placeholder 6"/>
          <p:cNvSpPr>
            <a:spLocks noGrp="1"/>
          </p:cNvSpPr>
          <p:nvPr>
            <p:ph type="sldNum" sz="quarter" idx="12"/>
          </p:nvPr>
        </p:nvSpPr>
        <p:spPr/>
        <p:txBody>
          <a:bodyPr/>
          <a:lstStyle/>
          <a:p>
            <a:fld id="{62DF9B25-7A17-4D45-8ECC-10D4F7A94230}" type="slidenum">
              <a:rPr lang="it-IT" smtClean="0"/>
              <a:t>‹N›</a:t>
            </a:fld>
            <a:endParaRPr lang="it-IT"/>
          </a:p>
        </p:txBody>
      </p:sp>
    </p:spTree>
    <p:extLst>
      <p:ext uri="{BB962C8B-B14F-4D97-AF65-F5344CB8AC3E}">
        <p14:creationId xmlns:p14="http://schemas.microsoft.com/office/powerpoint/2010/main" val="3546391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F0A96635-1D11-4540-8220-4B69EAD3C8EE}" type="datetimeFigureOut">
              <a:rPr lang="it-IT" smtClean="0"/>
              <a:t>03/04/2025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2DF9B25-7A17-4D45-8ECC-10D4F7A94230}" type="slidenum">
              <a:rPr lang="it-IT" smtClean="0"/>
              <a:t>‹N›</a:t>
            </a:fld>
            <a:endParaRPr lang="it-IT"/>
          </a:p>
        </p:txBody>
      </p:sp>
    </p:spTree>
    <p:extLst>
      <p:ext uri="{BB962C8B-B14F-4D97-AF65-F5344CB8AC3E}">
        <p14:creationId xmlns:p14="http://schemas.microsoft.com/office/powerpoint/2010/main" val="856491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0A96635-1D11-4540-8220-4B69EAD3C8EE}" type="datetimeFigureOut">
              <a:rPr lang="it-IT" smtClean="0"/>
              <a:t>03/04/2025</a:t>
            </a:fld>
            <a:endParaRPr lang="it-IT"/>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it-IT"/>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2DF9B25-7A17-4D45-8ECC-10D4F7A94230}" type="slidenum">
              <a:rPr lang="it-IT" smtClean="0"/>
              <a:t>‹N›</a:t>
            </a:fld>
            <a:endParaRPr lang="it-IT"/>
          </a:p>
        </p:txBody>
      </p:sp>
    </p:spTree>
    <p:extLst>
      <p:ext uri="{BB962C8B-B14F-4D97-AF65-F5344CB8AC3E}">
        <p14:creationId xmlns:p14="http://schemas.microsoft.com/office/powerpoint/2010/main" val="73325131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669F09-8199-D599-98D1-0FF977CEA0DD}"/>
              </a:ext>
            </a:extLst>
          </p:cNvPr>
          <p:cNvSpPr>
            <a:spLocks noGrp="1"/>
          </p:cNvSpPr>
          <p:nvPr>
            <p:ph type="ctrTitle"/>
          </p:nvPr>
        </p:nvSpPr>
        <p:spPr>
          <a:xfrm>
            <a:off x="1215914" y="553720"/>
            <a:ext cx="9919445" cy="3329581"/>
          </a:xfrm>
        </p:spPr>
        <p:txBody>
          <a:bodyPr/>
          <a:lstStyle/>
          <a:p>
            <a:r>
              <a:rPr lang="it-IT" dirty="0">
                <a:solidFill>
                  <a:schemeClr val="bg2">
                    <a:lumMod val="20000"/>
                    <a:lumOff val="80000"/>
                  </a:schemeClr>
                </a:solidFill>
                <a:latin typeface="Candara" panose="020E0502030303020204" pitchFamily="34" charset="0"/>
              </a:rPr>
              <a:t>DPIA for smart surveys: </a:t>
            </a:r>
            <a:br>
              <a:rPr lang="it-IT" dirty="0">
                <a:solidFill>
                  <a:schemeClr val="bg2">
                    <a:lumMod val="20000"/>
                    <a:lumOff val="80000"/>
                  </a:schemeClr>
                </a:solidFill>
                <a:latin typeface="Candara" panose="020E0502030303020204" pitchFamily="34" charset="0"/>
              </a:rPr>
            </a:br>
            <a:r>
              <a:rPr lang="it-IT" dirty="0">
                <a:solidFill>
                  <a:schemeClr val="bg2">
                    <a:lumMod val="20000"/>
                    <a:lumOff val="80000"/>
                  </a:schemeClr>
                </a:solidFill>
                <a:latin typeface="Candara" panose="020E0502030303020204" pitchFamily="34" charset="0"/>
              </a:rPr>
              <a:t>a modular strategy</a:t>
            </a:r>
          </a:p>
        </p:txBody>
      </p:sp>
      <p:sp>
        <p:nvSpPr>
          <p:cNvPr id="4" name="CasellaDiTesto 3">
            <a:extLst>
              <a:ext uri="{FF2B5EF4-FFF2-40B4-BE49-F238E27FC236}">
                <a16:creationId xmlns:a16="http://schemas.microsoft.com/office/drawing/2014/main" id="{01B7E0FD-2BD6-A2E8-5128-6F6E97F82DD0}"/>
              </a:ext>
            </a:extLst>
          </p:cNvPr>
          <p:cNvSpPr txBox="1"/>
          <p:nvPr/>
        </p:nvSpPr>
        <p:spPr>
          <a:xfrm>
            <a:off x="8954954" y="4624308"/>
            <a:ext cx="2180405" cy="400110"/>
          </a:xfrm>
          <a:prstGeom prst="rect">
            <a:avLst/>
          </a:prstGeom>
          <a:noFill/>
        </p:spPr>
        <p:txBody>
          <a:bodyPr wrap="none" rtlCol="0">
            <a:spAutoFit/>
          </a:bodyPr>
          <a:lstStyle/>
          <a:p>
            <a:r>
              <a:rPr lang="it-IT" sz="2000" b="1" dirty="0">
                <a:solidFill>
                  <a:schemeClr val="bg2">
                    <a:lumMod val="20000"/>
                    <a:lumOff val="80000"/>
                  </a:schemeClr>
                </a:solidFill>
              </a:rPr>
              <a:t>Lino Fazio (WP5)</a:t>
            </a:r>
          </a:p>
        </p:txBody>
      </p:sp>
    </p:spTree>
    <p:extLst>
      <p:ext uri="{BB962C8B-B14F-4D97-AF65-F5344CB8AC3E}">
        <p14:creationId xmlns:p14="http://schemas.microsoft.com/office/powerpoint/2010/main" val="1542444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EAD2F9-5EF4-246E-20C6-5CE3EBEA69A0}"/>
            </a:ext>
          </a:extLst>
        </p:cNvPr>
        <p:cNvGrpSpPr/>
        <p:nvPr/>
      </p:nvGrpSpPr>
      <p:grpSpPr>
        <a:xfrm>
          <a:off x="0" y="0"/>
          <a:ext cx="0" cy="0"/>
          <a:chOff x="0" y="0"/>
          <a:chExt cx="0" cy="0"/>
        </a:xfrm>
      </p:grpSpPr>
      <p:sp>
        <p:nvSpPr>
          <p:cNvPr id="23" name="CasellaDiTesto 22">
            <a:extLst>
              <a:ext uri="{FF2B5EF4-FFF2-40B4-BE49-F238E27FC236}">
                <a16:creationId xmlns:a16="http://schemas.microsoft.com/office/drawing/2014/main" id="{F8C56011-DE08-5703-17AB-24705838F1DB}"/>
              </a:ext>
            </a:extLst>
          </p:cNvPr>
          <p:cNvSpPr txBox="1"/>
          <p:nvPr/>
        </p:nvSpPr>
        <p:spPr>
          <a:xfrm>
            <a:off x="564596" y="233264"/>
            <a:ext cx="4334841" cy="523220"/>
          </a:xfrm>
          <a:prstGeom prst="rect">
            <a:avLst/>
          </a:prstGeom>
          <a:noFill/>
        </p:spPr>
        <p:txBody>
          <a:bodyPr wrap="none" rtlCol="0">
            <a:spAutoFit/>
          </a:bodyPr>
          <a:lstStyle/>
          <a:p>
            <a:r>
              <a:rPr lang="it-IT" sz="2800" b="1" dirty="0">
                <a:solidFill>
                  <a:schemeClr val="tx2"/>
                </a:solidFill>
                <a:latin typeface="Candara" panose="020E0502030303020204" pitchFamily="34" charset="0"/>
                <a:ea typeface="+mj-ea"/>
                <a:cs typeface="+mj-cs"/>
              </a:rPr>
              <a:t>Conclusions and next steps</a:t>
            </a:r>
          </a:p>
        </p:txBody>
      </p:sp>
      <p:sp>
        <p:nvSpPr>
          <p:cNvPr id="2" name="Content Placeholder 2">
            <a:extLst>
              <a:ext uri="{FF2B5EF4-FFF2-40B4-BE49-F238E27FC236}">
                <a16:creationId xmlns:a16="http://schemas.microsoft.com/office/drawing/2014/main" id="{CE1E8B94-CD75-B7F7-AF5E-D49F949102A7}"/>
              </a:ext>
            </a:extLst>
          </p:cNvPr>
          <p:cNvSpPr>
            <a:spLocks noGrp="1"/>
          </p:cNvSpPr>
          <p:nvPr/>
        </p:nvSpPr>
        <p:spPr>
          <a:xfrm>
            <a:off x="838200" y="1253330"/>
            <a:ext cx="10515600" cy="537140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Candara" panose="020E0502030303020204" pitchFamily="34" charset="0"/>
              </a:rPr>
              <a:t>A modular strategy has been elaborated based on the smart features’ classification, user tests, pilots and field tests, discussion with WG legal and CBS ethical committee.</a:t>
            </a:r>
          </a:p>
          <a:p>
            <a:endParaRPr lang="en-US" dirty="0">
              <a:latin typeface="Candara" panose="020E0502030303020204" pitchFamily="34" charset="0"/>
            </a:endParaRPr>
          </a:p>
          <a:p>
            <a:r>
              <a:rPr lang="en-US" dirty="0">
                <a:latin typeface="Candara" panose="020E0502030303020204" pitchFamily="34" charset="0"/>
              </a:rPr>
              <a:t>To test the modular strategy, we applied it to HBS, TUS and Energy data donation. Results show us that accuracy gap vs output gap and the collaborative role of respondent are the core of modular strategy.</a:t>
            </a:r>
          </a:p>
          <a:p>
            <a:endParaRPr lang="en-US" dirty="0">
              <a:latin typeface="Candara" panose="020E0502030303020204" pitchFamily="34" charset="0"/>
            </a:endParaRPr>
          </a:p>
          <a:p>
            <a:r>
              <a:rPr lang="en-US" dirty="0">
                <a:latin typeface="Candara" panose="020E0502030303020204" pitchFamily="34" charset="0"/>
              </a:rPr>
              <a:t>It is time to try to use it, checking strengths and weaknesses in the field, populating the different sub-modules and analyses, possibly sharing them among NSIs or between the DPOs of different NSIs</a:t>
            </a:r>
          </a:p>
          <a:p>
            <a:endParaRPr lang="en-US" dirty="0">
              <a:latin typeface="Candara" panose="020E0502030303020204" pitchFamily="34" charset="0"/>
            </a:endParaRPr>
          </a:p>
          <a:p>
            <a:endParaRPr lang="nl-NL" dirty="0">
              <a:latin typeface="Candara" panose="020E0502030303020204" pitchFamily="34" charset="0"/>
            </a:endParaRPr>
          </a:p>
          <a:p>
            <a:endParaRPr lang="nl-NL" dirty="0"/>
          </a:p>
        </p:txBody>
      </p:sp>
    </p:spTree>
    <p:extLst>
      <p:ext uri="{BB962C8B-B14F-4D97-AF65-F5344CB8AC3E}">
        <p14:creationId xmlns:p14="http://schemas.microsoft.com/office/powerpoint/2010/main" val="3942374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9213D6-86BD-A205-3F32-2417BE33277B}"/>
            </a:ext>
          </a:extLst>
        </p:cNvPr>
        <p:cNvGrpSpPr/>
        <p:nvPr/>
      </p:nvGrpSpPr>
      <p:grpSpPr>
        <a:xfrm>
          <a:off x="0" y="0"/>
          <a:ext cx="0" cy="0"/>
          <a:chOff x="0" y="0"/>
          <a:chExt cx="0" cy="0"/>
        </a:xfrm>
      </p:grpSpPr>
      <p:sp>
        <p:nvSpPr>
          <p:cNvPr id="23" name="CasellaDiTesto 22">
            <a:extLst>
              <a:ext uri="{FF2B5EF4-FFF2-40B4-BE49-F238E27FC236}">
                <a16:creationId xmlns:a16="http://schemas.microsoft.com/office/drawing/2014/main" id="{EC7E6278-9D7A-8ACC-AB0A-DB6875D6D82E}"/>
              </a:ext>
            </a:extLst>
          </p:cNvPr>
          <p:cNvSpPr txBox="1"/>
          <p:nvPr/>
        </p:nvSpPr>
        <p:spPr>
          <a:xfrm>
            <a:off x="564596" y="233264"/>
            <a:ext cx="9595191" cy="523220"/>
          </a:xfrm>
          <a:prstGeom prst="rect">
            <a:avLst/>
          </a:prstGeom>
          <a:noFill/>
        </p:spPr>
        <p:txBody>
          <a:bodyPr wrap="none" rtlCol="0">
            <a:spAutoFit/>
          </a:bodyPr>
          <a:lstStyle/>
          <a:p>
            <a:r>
              <a:rPr lang="it-IT" sz="2800" b="1" dirty="0">
                <a:solidFill>
                  <a:schemeClr val="tx2"/>
                </a:solidFill>
                <a:latin typeface="Candara" panose="020E0502030303020204" pitchFamily="34" charset="0"/>
                <a:ea typeface="+mj-ea"/>
                <a:cs typeface="+mj-cs"/>
              </a:rPr>
              <a:t>Workshop: focusing on smart feature on a concrete use case</a:t>
            </a:r>
          </a:p>
        </p:txBody>
      </p:sp>
      <p:sp>
        <p:nvSpPr>
          <p:cNvPr id="2" name="Content Placeholder 2">
            <a:extLst>
              <a:ext uri="{FF2B5EF4-FFF2-40B4-BE49-F238E27FC236}">
                <a16:creationId xmlns:a16="http://schemas.microsoft.com/office/drawing/2014/main" id="{E8BF5C95-B93D-222D-AEC4-697FC737BCAA}"/>
              </a:ext>
            </a:extLst>
          </p:cNvPr>
          <p:cNvSpPr>
            <a:spLocks noGrp="1"/>
          </p:cNvSpPr>
          <p:nvPr/>
        </p:nvSpPr>
        <p:spPr>
          <a:xfrm>
            <a:off x="838200" y="1253330"/>
            <a:ext cx="10515600" cy="537140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nl-NL" dirty="0">
              <a:latin typeface="Candara" panose="020E0502030303020204" pitchFamily="34" charset="0"/>
            </a:endParaRPr>
          </a:p>
          <a:p>
            <a:endParaRPr lang="nl-NL" dirty="0"/>
          </a:p>
        </p:txBody>
      </p:sp>
      <p:graphicFrame>
        <p:nvGraphicFramePr>
          <p:cNvPr id="4" name="Tabella 3">
            <a:extLst>
              <a:ext uri="{FF2B5EF4-FFF2-40B4-BE49-F238E27FC236}">
                <a16:creationId xmlns:a16="http://schemas.microsoft.com/office/drawing/2014/main" id="{AD72BD9A-2726-8FF3-6701-396DC056F40E}"/>
              </a:ext>
            </a:extLst>
          </p:cNvPr>
          <p:cNvGraphicFramePr>
            <a:graphicFrameLocks noGrp="1"/>
          </p:cNvGraphicFramePr>
          <p:nvPr>
            <p:extLst>
              <p:ext uri="{D42A27DB-BD31-4B8C-83A1-F6EECF244321}">
                <p14:modId xmlns:p14="http://schemas.microsoft.com/office/powerpoint/2010/main" val="3943465484"/>
              </p:ext>
            </p:extLst>
          </p:nvPr>
        </p:nvGraphicFramePr>
        <p:xfrm>
          <a:off x="564596" y="1093543"/>
          <a:ext cx="5310911" cy="5149205"/>
        </p:xfrm>
        <a:graphic>
          <a:graphicData uri="http://schemas.openxmlformats.org/drawingml/2006/table">
            <a:tbl>
              <a:tblPr firstRow="1" bandRow="1">
                <a:tableStyleId>{C4B1156A-380E-4F78-BDF5-A606A8083BF9}</a:tableStyleId>
              </a:tblPr>
              <a:tblGrid>
                <a:gridCol w="2616349">
                  <a:extLst>
                    <a:ext uri="{9D8B030D-6E8A-4147-A177-3AD203B41FA5}">
                      <a16:colId xmlns:a16="http://schemas.microsoft.com/office/drawing/2014/main" val="1248575580"/>
                    </a:ext>
                  </a:extLst>
                </a:gridCol>
                <a:gridCol w="1809344">
                  <a:extLst>
                    <a:ext uri="{9D8B030D-6E8A-4147-A177-3AD203B41FA5}">
                      <a16:colId xmlns:a16="http://schemas.microsoft.com/office/drawing/2014/main" val="828392071"/>
                    </a:ext>
                  </a:extLst>
                </a:gridCol>
                <a:gridCol w="885218">
                  <a:extLst>
                    <a:ext uri="{9D8B030D-6E8A-4147-A177-3AD203B41FA5}">
                      <a16:colId xmlns:a16="http://schemas.microsoft.com/office/drawing/2014/main" val="861755239"/>
                    </a:ext>
                  </a:extLst>
                </a:gridCol>
              </a:tblGrid>
              <a:tr h="609217">
                <a:tc>
                  <a:txBody>
                    <a:bodyPr/>
                    <a:lstStyle/>
                    <a:p>
                      <a:r>
                        <a:rPr lang="it-IT" sz="2000" b="1" dirty="0">
                          <a:solidFill>
                            <a:schemeClr val="bg2"/>
                          </a:solidFill>
                          <a:latin typeface="Candara" panose="020E0502030303020204" pitchFamily="34" charset="0"/>
                        </a:rPr>
                        <a:t>FOLLOW DATA</a:t>
                      </a:r>
                    </a:p>
                  </a:txBody>
                  <a:tcPr/>
                </a:tc>
                <a:tc>
                  <a:txBody>
                    <a:bodyPr/>
                    <a:lstStyle/>
                    <a:p>
                      <a:r>
                        <a:rPr lang="it-IT" sz="2000" dirty="0">
                          <a:solidFill>
                            <a:schemeClr val="bg2"/>
                          </a:solidFill>
                          <a:latin typeface="Candara" panose="020E0502030303020204" pitchFamily="34" charset="0"/>
                        </a:rPr>
                        <a:t>Draw a data flow</a:t>
                      </a:r>
                    </a:p>
                  </a:txBody>
                  <a:tcPr/>
                </a:tc>
                <a:tc>
                  <a:txBody>
                    <a:bodyPr/>
                    <a:lstStyle/>
                    <a:p>
                      <a:endParaRPr lang="it-IT" sz="2000" dirty="0">
                        <a:solidFill>
                          <a:schemeClr val="bg2"/>
                        </a:solidFill>
                        <a:latin typeface="Candara" panose="020E0502030303020204" pitchFamily="34" charset="0"/>
                      </a:endParaRPr>
                    </a:p>
                  </a:txBody>
                  <a:tcPr/>
                </a:tc>
                <a:extLst>
                  <a:ext uri="{0D108BD9-81ED-4DB2-BD59-A6C34878D82A}">
                    <a16:rowId xmlns:a16="http://schemas.microsoft.com/office/drawing/2014/main" val="2554796011"/>
                  </a:ext>
                </a:extLst>
              </a:tr>
              <a:tr h="609217">
                <a:tc>
                  <a:txBody>
                    <a:bodyPr/>
                    <a:lstStyle/>
                    <a:p>
                      <a:r>
                        <a:rPr lang="it-IT" sz="2000" b="1" dirty="0">
                          <a:solidFill>
                            <a:schemeClr val="bg2"/>
                          </a:solidFill>
                          <a:latin typeface="Candara" panose="020E0502030303020204" pitchFamily="34" charset="0"/>
                        </a:rPr>
                        <a:t>IDENTIFY ACTORS</a:t>
                      </a:r>
                    </a:p>
                  </a:txBody>
                  <a:tcPr/>
                </a:tc>
                <a:tc>
                  <a:txBody>
                    <a:bodyPr/>
                    <a:lstStyle/>
                    <a:p>
                      <a:r>
                        <a:rPr lang="it-IT" sz="2000" b="1" dirty="0">
                          <a:solidFill>
                            <a:schemeClr val="bg2"/>
                          </a:solidFill>
                          <a:latin typeface="Candara" panose="020E0502030303020204" pitchFamily="34" charset="0"/>
                        </a:rPr>
                        <a:t>DP, DC, JCs</a:t>
                      </a:r>
                    </a:p>
                  </a:txBody>
                  <a:tcPr/>
                </a:tc>
                <a:tc>
                  <a:txBody>
                    <a:bodyPr/>
                    <a:lstStyle/>
                    <a:p>
                      <a:r>
                        <a:rPr lang="it-IT" sz="2000" b="1" dirty="0">
                          <a:solidFill>
                            <a:schemeClr val="bg2"/>
                          </a:solidFill>
                          <a:latin typeface="Candara" panose="020E0502030303020204" pitchFamily="34" charset="0"/>
                        </a:rPr>
                        <a:t>A</a:t>
                      </a:r>
                    </a:p>
                  </a:txBody>
                  <a:tcPr/>
                </a:tc>
                <a:extLst>
                  <a:ext uri="{0D108BD9-81ED-4DB2-BD59-A6C34878D82A}">
                    <a16:rowId xmlns:a16="http://schemas.microsoft.com/office/drawing/2014/main" val="1931642181"/>
                  </a:ext>
                </a:extLst>
              </a:tr>
              <a:tr h="609217">
                <a:tc>
                  <a:txBody>
                    <a:bodyPr/>
                    <a:lstStyle/>
                    <a:p>
                      <a:r>
                        <a:rPr lang="it-IT" sz="2000" b="1" dirty="0">
                          <a:solidFill>
                            <a:schemeClr val="bg2"/>
                          </a:solidFill>
                          <a:latin typeface="Candara" panose="020E0502030303020204" pitchFamily="34" charset="0"/>
                        </a:rPr>
                        <a:t>HANDLING</a:t>
                      </a:r>
                    </a:p>
                  </a:txBody>
                  <a:tcPr/>
                </a:tc>
                <a:tc>
                  <a:txBody>
                    <a:bodyPr/>
                    <a:lstStyle/>
                    <a:p>
                      <a:r>
                        <a:rPr lang="it-IT" sz="2000" b="1" dirty="0">
                          <a:solidFill>
                            <a:schemeClr val="bg2"/>
                          </a:solidFill>
                          <a:latin typeface="Candara" panose="020E0502030303020204" pitchFamily="34" charset="0"/>
                        </a:rPr>
                        <a:t>IN-DEVICE/IN-HOUSE</a:t>
                      </a:r>
                    </a:p>
                  </a:txBody>
                  <a:tcPr/>
                </a:tc>
                <a:tc>
                  <a:txBody>
                    <a:bodyPr/>
                    <a:lstStyle/>
                    <a:p>
                      <a:r>
                        <a:rPr lang="it-IT" sz="2000" b="1" dirty="0">
                          <a:solidFill>
                            <a:schemeClr val="bg2"/>
                          </a:solidFill>
                          <a:latin typeface="Candara" panose="020E0502030303020204" pitchFamily="34" charset="0"/>
                        </a:rPr>
                        <a:t>B</a:t>
                      </a:r>
                    </a:p>
                  </a:txBody>
                  <a:tcPr/>
                </a:tc>
                <a:extLst>
                  <a:ext uri="{0D108BD9-81ED-4DB2-BD59-A6C34878D82A}">
                    <a16:rowId xmlns:a16="http://schemas.microsoft.com/office/drawing/2014/main" val="3095199173"/>
                  </a:ext>
                </a:extLst>
              </a:tr>
              <a:tr h="609217">
                <a:tc>
                  <a:txBody>
                    <a:bodyPr/>
                    <a:lstStyle/>
                    <a:p>
                      <a:r>
                        <a:rPr lang="it-IT" sz="2000" b="1" dirty="0">
                          <a:solidFill>
                            <a:schemeClr val="bg2"/>
                          </a:solidFill>
                          <a:latin typeface="Candara" panose="020E0502030303020204" pitchFamily="34" charset="0"/>
                        </a:rPr>
                        <a:t>ACCURACY GAP</a:t>
                      </a:r>
                    </a:p>
                  </a:txBody>
                  <a:tcPr/>
                </a:tc>
                <a:tc>
                  <a:txBody>
                    <a:bodyPr/>
                    <a:lstStyle/>
                    <a:p>
                      <a:r>
                        <a:rPr lang="it-IT" sz="2000" b="1" dirty="0">
                          <a:solidFill>
                            <a:schemeClr val="bg2"/>
                          </a:solidFill>
                          <a:latin typeface="Candara" panose="020E0502030303020204" pitchFamily="34" charset="0"/>
                        </a:rPr>
                        <a:t>HIGH/LOW</a:t>
                      </a:r>
                    </a:p>
                  </a:txBody>
                  <a:tcPr/>
                </a:tc>
                <a:tc>
                  <a:txBody>
                    <a:bodyPr/>
                    <a:lstStyle/>
                    <a:p>
                      <a:r>
                        <a:rPr lang="it-IT" sz="2000" b="1" dirty="0">
                          <a:solidFill>
                            <a:schemeClr val="bg2"/>
                          </a:solidFill>
                          <a:latin typeface="Candara" panose="020E0502030303020204" pitchFamily="34" charset="0"/>
                        </a:rPr>
                        <a:t>C</a:t>
                      </a:r>
                    </a:p>
                  </a:txBody>
                  <a:tcPr/>
                </a:tc>
                <a:extLst>
                  <a:ext uri="{0D108BD9-81ED-4DB2-BD59-A6C34878D82A}">
                    <a16:rowId xmlns:a16="http://schemas.microsoft.com/office/drawing/2014/main" val="2073720712"/>
                  </a:ext>
                </a:extLst>
              </a:tr>
              <a:tr h="609217">
                <a:tc>
                  <a:txBody>
                    <a:bodyPr/>
                    <a:lstStyle/>
                    <a:p>
                      <a:r>
                        <a:rPr lang="it-IT" sz="2000" b="1" dirty="0">
                          <a:solidFill>
                            <a:schemeClr val="bg2"/>
                          </a:solidFill>
                          <a:latin typeface="Candara" panose="020E0502030303020204" pitchFamily="34" charset="0"/>
                        </a:rPr>
                        <a:t>OUTPUT GAP</a:t>
                      </a:r>
                    </a:p>
                  </a:txBody>
                  <a:tcPr/>
                </a:tc>
                <a:tc>
                  <a:txBody>
                    <a:bodyPr/>
                    <a:lstStyle/>
                    <a:p>
                      <a:r>
                        <a:rPr lang="it-IT" sz="2000" b="1" dirty="0">
                          <a:solidFill>
                            <a:schemeClr val="bg2"/>
                          </a:solidFill>
                          <a:latin typeface="Candara" panose="020E0502030303020204" pitchFamily="34" charset="0"/>
                        </a:rPr>
                        <a:t>HIGH/LOW</a:t>
                      </a:r>
                    </a:p>
                  </a:txBody>
                  <a:tcPr/>
                </a:tc>
                <a:tc>
                  <a:txBody>
                    <a:bodyPr/>
                    <a:lstStyle/>
                    <a:p>
                      <a:r>
                        <a:rPr lang="it-IT" sz="2000" b="1" dirty="0">
                          <a:solidFill>
                            <a:schemeClr val="bg2"/>
                          </a:solidFill>
                          <a:latin typeface="Candara" panose="020E0502030303020204" pitchFamily="34" charset="0"/>
                        </a:rPr>
                        <a:t>D</a:t>
                      </a:r>
                    </a:p>
                  </a:txBody>
                  <a:tcPr/>
                </a:tc>
                <a:extLst>
                  <a:ext uri="{0D108BD9-81ED-4DB2-BD59-A6C34878D82A}">
                    <a16:rowId xmlns:a16="http://schemas.microsoft.com/office/drawing/2014/main" val="1108000034"/>
                  </a:ext>
                </a:extLst>
              </a:tr>
              <a:tr h="609217">
                <a:tc>
                  <a:txBody>
                    <a:bodyPr/>
                    <a:lstStyle/>
                    <a:p>
                      <a:r>
                        <a:rPr lang="it-IT" sz="2000" b="1" dirty="0">
                          <a:solidFill>
                            <a:schemeClr val="bg2"/>
                          </a:solidFill>
                          <a:latin typeface="Candara" panose="020E0502030303020204" pitchFamily="34" charset="0"/>
                        </a:rPr>
                        <a:t>ALTERNATIVES</a:t>
                      </a:r>
                    </a:p>
                  </a:txBody>
                  <a:tcPr/>
                </a:tc>
                <a:tc>
                  <a:txBody>
                    <a:bodyPr/>
                    <a:lstStyle/>
                    <a:p>
                      <a:r>
                        <a:rPr lang="it-IT" sz="2000" b="1" dirty="0">
                          <a:solidFill>
                            <a:schemeClr val="bg2"/>
                          </a:solidFill>
                          <a:latin typeface="Candara" panose="020E0502030303020204" pitchFamily="34" charset="0"/>
                        </a:rPr>
                        <a:t>Y/N</a:t>
                      </a:r>
                    </a:p>
                  </a:txBody>
                  <a:tcPr/>
                </a:tc>
                <a:tc>
                  <a:txBody>
                    <a:bodyPr/>
                    <a:lstStyle/>
                    <a:p>
                      <a:r>
                        <a:rPr lang="it-IT" sz="2000" b="1" dirty="0">
                          <a:solidFill>
                            <a:schemeClr val="bg2"/>
                          </a:solidFill>
                          <a:latin typeface="Candara" panose="020E0502030303020204" pitchFamily="34" charset="0"/>
                        </a:rPr>
                        <a:t>E</a:t>
                      </a:r>
                    </a:p>
                  </a:txBody>
                  <a:tcPr/>
                </a:tc>
                <a:extLst>
                  <a:ext uri="{0D108BD9-81ED-4DB2-BD59-A6C34878D82A}">
                    <a16:rowId xmlns:a16="http://schemas.microsoft.com/office/drawing/2014/main" val="4247728154"/>
                  </a:ext>
                </a:extLst>
              </a:tr>
              <a:tr h="609217">
                <a:tc>
                  <a:txBody>
                    <a:bodyPr/>
                    <a:lstStyle/>
                    <a:p>
                      <a:r>
                        <a:rPr lang="it-IT" sz="2000" b="1" dirty="0">
                          <a:solidFill>
                            <a:schemeClr val="bg2"/>
                          </a:solidFill>
                          <a:latin typeface="Candara" panose="020E0502030303020204" pitchFamily="34" charset="0"/>
                        </a:rPr>
                        <a:t>BURDEN PERCEIVED</a:t>
                      </a:r>
                    </a:p>
                  </a:txBody>
                  <a:tcPr/>
                </a:tc>
                <a:tc>
                  <a:txBody>
                    <a:bodyPr/>
                    <a:lstStyle/>
                    <a:p>
                      <a:r>
                        <a:rPr lang="it-IT" sz="2000" b="1" dirty="0">
                          <a:solidFill>
                            <a:schemeClr val="bg2"/>
                          </a:solidFill>
                          <a:latin typeface="Candara" panose="020E0502030303020204" pitchFamily="34" charset="0"/>
                        </a:rPr>
                        <a:t>HIGH/LOW</a:t>
                      </a:r>
                    </a:p>
                  </a:txBody>
                  <a:tcPr/>
                </a:tc>
                <a:tc>
                  <a:txBody>
                    <a:bodyPr/>
                    <a:lstStyle/>
                    <a:p>
                      <a:r>
                        <a:rPr lang="it-IT" sz="2000" b="1" dirty="0">
                          <a:solidFill>
                            <a:schemeClr val="bg2"/>
                          </a:solidFill>
                          <a:latin typeface="Candara" panose="020E0502030303020204" pitchFamily="34" charset="0"/>
                        </a:rPr>
                        <a:t>F</a:t>
                      </a:r>
                    </a:p>
                  </a:txBody>
                  <a:tcPr/>
                </a:tc>
                <a:extLst>
                  <a:ext uri="{0D108BD9-81ED-4DB2-BD59-A6C34878D82A}">
                    <a16:rowId xmlns:a16="http://schemas.microsoft.com/office/drawing/2014/main" val="4078590409"/>
                  </a:ext>
                </a:extLst>
              </a:tr>
              <a:tr h="609217">
                <a:tc>
                  <a:txBody>
                    <a:bodyPr/>
                    <a:lstStyle/>
                    <a:p>
                      <a:r>
                        <a:rPr lang="it-IT" sz="2000" b="1" dirty="0">
                          <a:solidFill>
                            <a:schemeClr val="bg2"/>
                          </a:solidFill>
                          <a:latin typeface="Candara" panose="020E0502030303020204" pitchFamily="34" charset="0"/>
                        </a:rPr>
                        <a:t>ETHICAL DIMENSION</a:t>
                      </a:r>
                    </a:p>
                  </a:txBody>
                  <a:tcPr/>
                </a:tc>
                <a:tc>
                  <a:txBody>
                    <a:bodyPr/>
                    <a:lstStyle/>
                    <a:p>
                      <a:r>
                        <a:rPr lang="it-IT" sz="2000" b="1" dirty="0">
                          <a:solidFill>
                            <a:schemeClr val="bg2"/>
                          </a:solidFill>
                          <a:latin typeface="Candara" panose="020E0502030303020204" pitchFamily="34" charset="0"/>
                        </a:rPr>
                        <a:t>Country dependent</a:t>
                      </a:r>
                    </a:p>
                  </a:txBody>
                  <a:tcPr/>
                </a:tc>
                <a:tc>
                  <a:txBody>
                    <a:bodyPr/>
                    <a:lstStyle/>
                    <a:p>
                      <a:r>
                        <a:rPr lang="it-IT" sz="2000" b="1" dirty="0">
                          <a:solidFill>
                            <a:schemeClr val="bg2"/>
                          </a:solidFill>
                          <a:latin typeface="Candara" panose="020E0502030303020204" pitchFamily="34" charset="0"/>
                        </a:rPr>
                        <a:t>G</a:t>
                      </a:r>
                    </a:p>
                  </a:txBody>
                  <a:tcPr/>
                </a:tc>
                <a:extLst>
                  <a:ext uri="{0D108BD9-81ED-4DB2-BD59-A6C34878D82A}">
                    <a16:rowId xmlns:a16="http://schemas.microsoft.com/office/drawing/2014/main" val="2384330284"/>
                  </a:ext>
                </a:extLst>
              </a:tr>
            </a:tbl>
          </a:graphicData>
        </a:graphic>
      </p:graphicFrame>
      <p:graphicFrame>
        <p:nvGraphicFramePr>
          <p:cNvPr id="5" name="Tabella 4">
            <a:extLst>
              <a:ext uri="{FF2B5EF4-FFF2-40B4-BE49-F238E27FC236}">
                <a16:creationId xmlns:a16="http://schemas.microsoft.com/office/drawing/2014/main" id="{A98864BA-C147-CD8B-BDAB-B0E9FEB33443}"/>
              </a:ext>
            </a:extLst>
          </p:cNvPr>
          <p:cNvGraphicFramePr>
            <a:graphicFrameLocks noGrp="1"/>
          </p:cNvGraphicFramePr>
          <p:nvPr>
            <p:extLst>
              <p:ext uri="{D42A27DB-BD31-4B8C-83A1-F6EECF244321}">
                <p14:modId xmlns:p14="http://schemas.microsoft.com/office/powerpoint/2010/main" val="3093266354"/>
              </p:ext>
            </p:extLst>
          </p:nvPr>
        </p:nvGraphicFramePr>
        <p:xfrm>
          <a:off x="6916366" y="1441408"/>
          <a:ext cx="4854105" cy="4801340"/>
        </p:xfrm>
        <a:graphic>
          <a:graphicData uri="http://schemas.openxmlformats.org/drawingml/2006/table">
            <a:tbl>
              <a:tblPr firstRow="1" bandRow="1">
                <a:tableStyleId>{0505E3EF-67EA-436B-97B2-0124C06EBD24}</a:tableStyleId>
              </a:tblPr>
              <a:tblGrid>
                <a:gridCol w="1838528">
                  <a:extLst>
                    <a:ext uri="{9D8B030D-6E8A-4147-A177-3AD203B41FA5}">
                      <a16:colId xmlns:a16="http://schemas.microsoft.com/office/drawing/2014/main" val="1272722198"/>
                    </a:ext>
                  </a:extLst>
                </a:gridCol>
                <a:gridCol w="3015577">
                  <a:extLst>
                    <a:ext uri="{9D8B030D-6E8A-4147-A177-3AD203B41FA5}">
                      <a16:colId xmlns:a16="http://schemas.microsoft.com/office/drawing/2014/main" val="3185786647"/>
                    </a:ext>
                  </a:extLst>
                </a:gridCol>
              </a:tblGrid>
              <a:tr h="679852">
                <a:tc>
                  <a:txBody>
                    <a:bodyPr/>
                    <a:lstStyle/>
                    <a:p>
                      <a:pPr marL="0" algn="l" defTabSz="457200" rtl="0" eaLnBrk="1" latinLnBrk="0" hangingPunct="1"/>
                      <a:r>
                        <a:rPr lang="it-IT" sz="2000" b="1" kern="1200" dirty="0">
                          <a:solidFill>
                            <a:schemeClr val="bg2"/>
                          </a:solidFill>
                          <a:latin typeface="Candara" panose="020E0502030303020204" pitchFamily="34" charset="0"/>
                          <a:ea typeface="+mn-ea"/>
                          <a:cs typeface="+mn-cs"/>
                        </a:rPr>
                        <a:t>A, D</a:t>
                      </a:r>
                    </a:p>
                  </a:txBody>
                  <a:tcPr/>
                </a:tc>
                <a:tc>
                  <a:txBody>
                    <a:bodyPr/>
                    <a:lstStyle/>
                    <a:p>
                      <a:pPr marL="0" algn="l" defTabSz="457200" rtl="0" eaLnBrk="1" latinLnBrk="0" hangingPunct="1"/>
                      <a:r>
                        <a:rPr lang="it-IT" sz="2000" b="1" kern="1200" dirty="0">
                          <a:solidFill>
                            <a:schemeClr val="bg2"/>
                          </a:solidFill>
                          <a:latin typeface="Candara" panose="020E0502030303020204" pitchFamily="34" charset="0"/>
                          <a:ea typeface="+mn-ea"/>
                          <a:cs typeface="+mn-cs"/>
                        </a:rPr>
                        <a:t>LAWFULNESS AND PURPOSE LIMITATION</a:t>
                      </a:r>
                    </a:p>
                  </a:txBody>
                  <a:tcPr/>
                </a:tc>
                <a:extLst>
                  <a:ext uri="{0D108BD9-81ED-4DB2-BD59-A6C34878D82A}">
                    <a16:rowId xmlns:a16="http://schemas.microsoft.com/office/drawing/2014/main" val="995351044"/>
                  </a:ext>
                </a:extLst>
              </a:tr>
              <a:tr h="679852">
                <a:tc>
                  <a:txBody>
                    <a:bodyPr/>
                    <a:lstStyle/>
                    <a:p>
                      <a:pPr marL="0" algn="l" defTabSz="457200" rtl="0" eaLnBrk="1" latinLnBrk="0" hangingPunct="1"/>
                      <a:r>
                        <a:rPr lang="it-IT" sz="2000" b="1" kern="1200" dirty="0">
                          <a:solidFill>
                            <a:schemeClr val="bg2"/>
                          </a:solidFill>
                          <a:latin typeface="Candara" panose="020E0502030303020204" pitchFamily="34" charset="0"/>
                          <a:ea typeface="+mn-ea"/>
                          <a:cs typeface="+mn-cs"/>
                        </a:rPr>
                        <a:t>E, F, G</a:t>
                      </a:r>
                    </a:p>
                  </a:txBody>
                  <a:tcPr/>
                </a:tc>
                <a:tc>
                  <a:txBody>
                    <a:bodyPr/>
                    <a:lstStyle/>
                    <a:p>
                      <a:pPr marL="0" algn="l" defTabSz="457200" rtl="0" eaLnBrk="1" latinLnBrk="0" hangingPunct="1"/>
                      <a:r>
                        <a:rPr lang="it-IT" sz="2000" b="1" kern="1200" dirty="0">
                          <a:solidFill>
                            <a:schemeClr val="bg2"/>
                          </a:solidFill>
                          <a:latin typeface="Candara" panose="020E0502030303020204" pitchFamily="34" charset="0"/>
                          <a:ea typeface="+mn-ea"/>
                          <a:cs typeface="+mn-cs"/>
                        </a:rPr>
                        <a:t>FAIRNESS</a:t>
                      </a:r>
                    </a:p>
                  </a:txBody>
                  <a:tcPr/>
                </a:tc>
                <a:extLst>
                  <a:ext uri="{0D108BD9-81ED-4DB2-BD59-A6C34878D82A}">
                    <a16:rowId xmlns:a16="http://schemas.microsoft.com/office/drawing/2014/main" val="1195735273"/>
                  </a:ext>
                </a:extLst>
              </a:tr>
              <a:tr h="679852">
                <a:tc>
                  <a:txBody>
                    <a:bodyPr/>
                    <a:lstStyle/>
                    <a:p>
                      <a:pPr marL="0" algn="l" defTabSz="457200" rtl="0" eaLnBrk="1" latinLnBrk="0" hangingPunct="1"/>
                      <a:r>
                        <a:rPr lang="it-IT" sz="2000" b="1" kern="1200" dirty="0">
                          <a:solidFill>
                            <a:schemeClr val="bg2"/>
                          </a:solidFill>
                          <a:latin typeface="Candara" panose="020E0502030303020204" pitchFamily="34" charset="0"/>
                          <a:ea typeface="+mn-ea"/>
                          <a:cs typeface="+mn-cs"/>
                        </a:rPr>
                        <a:t>C, D, B</a:t>
                      </a:r>
                    </a:p>
                  </a:txBody>
                  <a:tcPr/>
                </a:tc>
                <a:tc>
                  <a:txBody>
                    <a:bodyPr/>
                    <a:lstStyle/>
                    <a:p>
                      <a:pPr marL="0" algn="l" defTabSz="457200" rtl="0" eaLnBrk="1" latinLnBrk="0" hangingPunct="1"/>
                      <a:r>
                        <a:rPr lang="it-IT" sz="2000" b="1" kern="1200" dirty="0">
                          <a:solidFill>
                            <a:schemeClr val="bg2"/>
                          </a:solidFill>
                          <a:latin typeface="Candara" panose="020E0502030303020204" pitchFamily="34" charset="0"/>
                          <a:ea typeface="+mn-ea"/>
                          <a:cs typeface="+mn-cs"/>
                        </a:rPr>
                        <a:t>MINIMIZATION</a:t>
                      </a:r>
                    </a:p>
                  </a:txBody>
                  <a:tcPr/>
                </a:tc>
                <a:extLst>
                  <a:ext uri="{0D108BD9-81ED-4DB2-BD59-A6C34878D82A}">
                    <a16:rowId xmlns:a16="http://schemas.microsoft.com/office/drawing/2014/main" val="3170539885"/>
                  </a:ext>
                </a:extLst>
              </a:tr>
              <a:tr h="679852">
                <a:tc>
                  <a:txBody>
                    <a:bodyPr/>
                    <a:lstStyle/>
                    <a:p>
                      <a:pPr marL="0" algn="l" defTabSz="457200" rtl="0" eaLnBrk="1" latinLnBrk="0" hangingPunct="1"/>
                      <a:r>
                        <a:rPr lang="it-IT" sz="2000" b="1" kern="1200" dirty="0">
                          <a:solidFill>
                            <a:schemeClr val="bg2"/>
                          </a:solidFill>
                          <a:latin typeface="Candara" panose="020E0502030303020204" pitchFamily="34" charset="0"/>
                          <a:ea typeface="+mn-ea"/>
                          <a:cs typeface="+mn-cs"/>
                        </a:rPr>
                        <a:t>D, E</a:t>
                      </a:r>
                    </a:p>
                  </a:txBody>
                  <a:tcPr/>
                </a:tc>
                <a:tc>
                  <a:txBody>
                    <a:bodyPr/>
                    <a:lstStyle/>
                    <a:p>
                      <a:pPr marL="0" algn="l" defTabSz="457200" rtl="0" eaLnBrk="1" latinLnBrk="0" hangingPunct="1"/>
                      <a:r>
                        <a:rPr lang="it-IT" sz="2000" b="1" kern="1200" dirty="0">
                          <a:solidFill>
                            <a:schemeClr val="bg2"/>
                          </a:solidFill>
                          <a:latin typeface="Candara" panose="020E0502030303020204" pitchFamily="34" charset="0"/>
                          <a:ea typeface="+mn-ea"/>
                          <a:cs typeface="+mn-cs"/>
                        </a:rPr>
                        <a:t>TRANSPARENCY</a:t>
                      </a:r>
                    </a:p>
                  </a:txBody>
                  <a:tcPr/>
                </a:tc>
                <a:extLst>
                  <a:ext uri="{0D108BD9-81ED-4DB2-BD59-A6C34878D82A}">
                    <a16:rowId xmlns:a16="http://schemas.microsoft.com/office/drawing/2014/main" val="3606371185"/>
                  </a:ext>
                </a:extLst>
              </a:tr>
              <a:tr h="679852">
                <a:tc>
                  <a:txBody>
                    <a:bodyPr/>
                    <a:lstStyle/>
                    <a:p>
                      <a:pPr marL="0" algn="l" defTabSz="457200" rtl="0" eaLnBrk="1" latinLnBrk="0" hangingPunct="1"/>
                      <a:r>
                        <a:rPr lang="it-IT" sz="2000" b="1" kern="1200" dirty="0">
                          <a:solidFill>
                            <a:schemeClr val="bg2"/>
                          </a:solidFill>
                          <a:latin typeface="Candara" panose="020E0502030303020204" pitchFamily="34" charset="0"/>
                          <a:ea typeface="+mn-ea"/>
                          <a:cs typeface="+mn-cs"/>
                        </a:rPr>
                        <a:t>C, D</a:t>
                      </a:r>
                    </a:p>
                  </a:txBody>
                  <a:tcPr/>
                </a:tc>
                <a:tc>
                  <a:txBody>
                    <a:bodyPr/>
                    <a:lstStyle/>
                    <a:p>
                      <a:pPr marL="0" algn="l" defTabSz="457200" rtl="0" eaLnBrk="1" latinLnBrk="0" hangingPunct="1"/>
                      <a:r>
                        <a:rPr lang="it-IT" sz="2000" b="1" kern="1200" dirty="0">
                          <a:solidFill>
                            <a:schemeClr val="bg2"/>
                          </a:solidFill>
                          <a:latin typeface="Candara" panose="020E0502030303020204" pitchFamily="34" charset="0"/>
                          <a:ea typeface="+mn-ea"/>
                          <a:cs typeface="+mn-cs"/>
                        </a:rPr>
                        <a:t>ACCURACY</a:t>
                      </a:r>
                    </a:p>
                  </a:txBody>
                  <a:tcPr/>
                </a:tc>
                <a:extLst>
                  <a:ext uri="{0D108BD9-81ED-4DB2-BD59-A6C34878D82A}">
                    <a16:rowId xmlns:a16="http://schemas.microsoft.com/office/drawing/2014/main" val="3622726962"/>
                  </a:ext>
                </a:extLst>
              </a:tr>
              <a:tr h="679852">
                <a:tc>
                  <a:txBody>
                    <a:bodyPr/>
                    <a:lstStyle/>
                    <a:p>
                      <a:pPr marL="0" algn="l" defTabSz="457200" rtl="0" eaLnBrk="1" latinLnBrk="0" hangingPunct="1"/>
                      <a:r>
                        <a:rPr lang="it-IT" sz="2000" b="1" kern="1200" dirty="0">
                          <a:solidFill>
                            <a:schemeClr val="bg2"/>
                          </a:solidFill>
                          <a:latin typeface="Candara" panose="020E0502030303020204" pitchFamily="34" charset="0"/>
                          <a:ea typeface="+mn-ea"/>
                          <a:cs typeface="+mn-cs"/>
                        </a:rPr>
                        <a:t>C, D, B</a:t>
                      </a:r>
                    </a:p>
                  </a:txBody>
                  <a:tcPr/>
                </a:tc>
                <a:tc>
                  <a:txBody>
                    <a:bodyPr/>
                    <a:lstStyle/>
                    <a:p>
                      <a:pPr marL="0" algn="l" defTabSz="457200" rtl="0" eaLnBrk="1" latinLnBrk="0" hangingPunct="1"/>
                      <a:r>
                        <a:rPr lang="it-IT" sz="2000" b="1" kern="1200" dirty="0">
                          <a:solidFill>
                            <a:schemeClr val="bg2"/>
                          </a:solidFill>
                          <a:latin typeface="Candara" panose="020E0502030303020204" pitchFamily="34" charset="0"/>
                          <a:ea typeface="+mn-ea"/>
                          <a:cs typeface="+mn-cs"/>
                        </a:rPr>
                        <a:t>STORAGE LIMITATION</a:t>
                      </a:r>
                    </a:p>
                  </a:txBody>
                  <a:tcPr/>
                </a:tc>
                <a:extLst>
                  <a:ext uri="{0D108BD9-81ED-4DB2-BD59-A6C34878D82A}">
                    <a16:rowId xmlns:a16="http://schemas.microsoft.com/office/drawing/2014/main" val="450601855"/>
                  </a:ext>
                </a:extLst>
              </a:tr>
              <a:tr h="679852">
                <a:tc>
                  <a:txBody>
                    <a:bodyPr/>
                    <a:lstStyle/>
                    <a:p>
                      <a:pPr marL="0" algn="l" defTabSz="457200" rtl="0" eaLnBrk="1" latinLnBrk="0" hangingPunct="1"/>
                      <a:r>
                        <a:rPr lang="it-IT" sz="2000" b="1" kern="1200" dirty="0">
                          <a:solidFill>
                            <a:schemeClr val="bg2"/>
                          </a:solidFill>
                          <a:latin typeface="Candara" panose="020E0502030303020204" pitchFamily="34" charset="0"/>
                          <a:ea typeface="+mn-ea"/>
                          <a:cs typeface="+mn-cs"/>
                        </a:rPr>
                        <a:t>A, C, D, B</a:t>
                      </a:r>
                    </a:p>
                  </a:txBody>
                  <a:tcPr/>
                </a:tc>
                <a:tc>
                  <a:txBody>
                    <a:bodyPr/>
                    <a:lstStyle/>
                    <a:p>
                      <a:pPr marL="0" algn="l" defTabSz="457200" rtl="0" eaLnBrk="1" latinLnBrk="0" hangingPunct="1"/>
                      <a:r>
                        <a:rPr lang="it-IT" sz="2000" b="1" kern="1200" dirty="0">
                          <a:solidFill>
                            <a:schemeClr val="bg2"/>
                          </a:solidFill>
                          <a:latin typeface="Candara" panose="020E0502030303020204" pitchFamily="34" charset="0"/>
                          <a:ea typeface="+mn-ea"/>
                          <a:cs typeface="+mn-cs"/>
                        </a:rPr>
                        <a:t>INTEGRITY AND CONFIDENTIALITY</a:t>
                      </a:r>
                    </a:p>
                  </a:txBody>
                  <a:tcPr/>
                </a:tc>
                <a:extLst>
                  <a:ext uri="{0D108BD9-81ED-4DB2-BD59-A6C34878D82A}">
                    <a16:rowId xmlns:a16="http://schemas.microsoft.com/office/drawing/2014/main" val="3728066672"/>
                  </a:ext>
                </a:extLst>
              </a:tr>
            </a:tbl>
          </a:graphicData>
        </a:graphic>
      </p:graphicFrame>
    </p:spTree>
    <p:extLst>
      <p:ext uri="{BB962C8B-B14F-4D97-AF65-F5344CB8AC3E}">
        <p14:creationId xmlns:p14="http://schemas.microsoft.com/office/powerpoint/2010/main" val="480002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2752D8A-232A-0E77-854A-E9F3937C3DDD}"/>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A802919-F839-C70D-4500-4FE9125680CA}"/>
              </a:ext>
            </a:extLst>
          </p:cNvPr>
          <p:cNvSpPr>
            <a:spLocks noGrp="1"/>
          </p:cNvSpPr>
          <p:nvPr>
            <p:ph type="ctrTitle"/>
          </p:nvPr>
        </p:nvSpPr>
        <p:spPr>
          <a:xfrm>
            <a:off x="1361009" y="1219199"/>
            <a:ext cx="9737386" cy="3752283"/>
          </a:xfrm>
        </p:spPr>
        <p:txBody>
          <a:bodyPr>
            <a:normAutofit/>
          </a:bodyPr>
          <a:lstStyle/>
          <a:p>
            <a:pPr algn="l"/>
            <a:r>
              <a:rPr lang="it-IT" sz="2800" dirty="0">
                <a:latin typeface="Candara" panose="020E0502030303020204" pitchFamily="34" charset="0"/>
              </a:rPr>
              <a:t>- DPIA for smart surveys should be considered mandatory</a:t>
            </a:r>
            <a:br>
              <a:rPr lang="it-IT" sz="2800" dirty="0">
                <a:latin typeface="Candara" panose="020E0502030303020204" pitchFamily="34" charset="0"/>
              </a:rPr>
            </a:br>
            <a:br>
              <a:rPr lang="it-IT" sz="2800" dirty="0">
                <a:latin typeface="Candara" panose="020E0502030303020204" pitchFamily="34" charset="0"/>
              </a:rPr>
            </a:br>
            <a:r>
              <a:rPr lang="it-IT" sz="2800" dirty="0">
                <a:latin typeface="Candara" panose="020E0502030303020204" pitchFamily="34" charset="0"/>
              </a:rPr>
              <a:t>- Regulation and guidelines to be followed</a:t>
            </a:r>
            <a:br>
              <a:rPr lang="it-IT" sz="2800" dirty="0">
                <a:latin typeface="Candara" panose="020E0502030303020204" pitchFamily="34" charset="0"/>
              </a:rPr>
            </a:br>
            <a:br>
              <a:rPr lang="it-IT" sz="2800" dirty="0">
                <a:latin typeface="Candara" panose="020E0502030303020204" pitchFamily="34" charset="0"/>
              </a:rPr>
            </a:br>
            <a:r>
              <a:rPr lang="it-IT" sz="2800" dirty="0">
                <a:latin typeface="Candara" panose="020E0502030303020204" pitchFamily="34" charset="0"/>
              </a:rPr>
              <a:t>- A relatively new field for several NSIs</a:t>
            </a:r>
            <a:br>
              <a:rPr lang="it-IT" sz="2800" dirty="0">
                <a:latin typeface="Candara" panose="020E0502030303020204" pitchFamily="34" charset="0"/>
              </a:rPr>
            </a:br>
            <a:br>
              <a:rPr lang="it-IT" sz="2800" dirty="0">
                <a:latin typeface="Candara" panose="020E0502030303020204" pitchFamily="34" charset="0"/>
              </a:rPr>
            </a:br>
            <a:r>
              <a:rPr lang="it-IT" sz="2800" dirty="0">
                <a:latin typeface="Candara" panose="020E0502030303020204" pitchFamily="34" charset="0"/>
              </a:rPr>
              <a:t>- </a:t>
            </a:r>
            <a:r>
              <a:rPr lang="en-US" sz="2800" dirty="0">
                <a:latin typeface="Candara" panose="020E0502030303020204" pitchFamily="34" charset="0"/>
              </a:rPr>
              <a:t>Involves different actors and different professions</a:t>
            </a:r>
            <a:endParaRPr lang="it-IT" sz="2800" dirty="0">
              <a:latin typeface="+mn-lt"/>
            </a:endParaRPr>
          </a:p>
        </p:txBody>
      </p:sp>
      <p:sp>
        <p:nvSpPr>
          <p:cNvPr id="4" name="CasellaDiTesto 3">
            <a:extLst>
              <a:ext uri="{FF2B5EF4-FFF2-40B4-BE49-F238E27FC236}">
                <a16:creationId xmlns:a16="http://schemas.microsoft.com/office/drawing/2014/main" id="{4071CA4E-AF32-4050-B81C-E117F065AD53}"/>
              </a:ext>
            </a:extLst>
          </p:cNvPr>
          <p:cNvSpPr txBox="1"/>
          <p:nvPr/>
        </p:nvSpPr>
        <p:spPr>
          <a:xfrm>
            <a:off x="564596" y="233264"/>
            <a:ext cx="3587842" cy="523220"/>
          </a:xfrm>
          <a:prstGeom prst="rect">
            <a:avLst/>
          </a:prstGeom>
          <a:noFill/>
        </p:spPr>
        <p:txBody>
          <a:bodyPr wrap="none" rtlCol="0">
            <a:spAutoFit/>
          </a:bodyPr>
          <a:lstStyle/>
          <a:p>
            <a:r>
              <a:rPr lang="it-IT" sz="2800" b="1" dirty="0">
                <a:solidFill>
                  <a:schemeClr val="tx2"/>
                </a:solidFill>
                <a:latin typeface="Candara" panose="020E0502030303020204" pitchFamily="34" charset="0"/>
                <a:ea typeface="+mj-ea"/>
                <a:cs typeface="+mj-cs"/>
              </a:rPr>
              <a:t>Needs and constraints</a:t>
            </a:r>
          </a:p>
        </p:txBody>
      </p:sp>
    </p:spTree>
    <p:extLst>
      <p:ext uri="{BB962C8B-B14F-4D97-AF65-F5344CB8AC3E}">
        <p14:creationId xmlns:p14="http://schemas.microsoft.com/office/powerpoint/2010/main" val="3695489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35C04B-935F-6891-BB04-26516A3105D7}"/>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DAB5C9F3-7DC5-EB25-465F-BE1DE10C8EEC}"/>
              </a:ext>
            </a:extLst>
          </p:cNvPr>
          <p:cNvSpPr>
            <a:spLocks noGrp="1"/>
          </p:cNvSpPr>
          <p:nvPr>
            <p:ph type="ctrTitle"/>
          </p:nvPr>
        </p:nvSpPr>
        <p:spPr>
          <a:xfrm>
            <a:off x="1222443" y="1300264"/>
            <a:ext cx="9144000" cy="5194572"/>
          </a:xfrm>
        </p:spPr>
        <p:txBody>
          <a:bodyPr>
            <a:normAutofit fontScale="90000"/>
          </a:bodyPr>
          <a:lstStyle/>
          <a:p>
            <a:r>
              <a:rPr lang="en-US" sz="3100" dirty="0">
                <a:latin typeface="Candara"/>
              </a:rPr>
              <a:t>Use of smart survey classification for:</a:t>
            </a:r>
            <a:br>
              <a:rPr lang="en-US" sz="3100" dirty="0">
                <a:latin typeface="Candara" panose="020E0502030303020204" pitchFamily="34" charset="0"/>
              </a:rPr>
            </a:br>
            <a:br>
              <a:rPr lang="en-US" sz="3100" dirty="0">
                <a:latin typeface="Candara" panose="020E0502030303020204" pitchFamily="34" charset="0"/>
              </a:rPr>
            </a:br>
            <a:r>
              <a:rPr lang="en-US" sz="3100" dirty="0">
                <a:latin typeface="Candara"/>
              </a:rPr>
              <a:t>- Extract key elements to be analysed</a:t>
            </a:r>
            <a:br>
              <a:rPr lang="en-US" sz="3100" dirty="0">
                <a:latin typeface="Candara" panose="020E0502030303020204" pitchFamily="34" charset="0"/>
              </a:rPr>
            </a:br>
            <a:br>
              <a:rPr lang="en-US" sz="3100" dirty="0">
                <a:latin typeface="Candara" panose="020E0502030303020204" pitchFamily="34" charset="0"/>
              </a:rPr>
            </a:br>
            <a:r>
              <a:rPr lang="en-US" sz="3100" dirty="0">
                <a:latin typeface="Candara"/>
              </a:rPr>
              <a:t>- On these key elements propose a modular strategy that extracts all the ethical legal issues related to the use of smart features.</a:t>
            </a:r>
            <a:br>
              <a:rPr lang="en-US" sz="3100" dirty="0">
                <a:latin typeface="Candara" panose="020E0502030303020204" pitchFamily="34" charset="0"/>
              </a:rPr>
            </a:br>
            <a:br>
              <a:rPr lang="en-US" sz="3100" dirty="0">
                <a:latin typeface="Candara" panose="020E0502030303020204" pitchFamily="34" charset="0"/>
              </a:rPr>
            </a:br>
            <a:r>
              <a:rPr lang="en-US" sz="3100" dirty="0">
                <a:latin typeface="Candara"/>
              </a:rPr>
              <a:t>Application of the modular strategy with interviews and proposals for improvement of the classification itself. </a:t>
            </a:r>
            <a:br>
              <a:rPr lang="en-US" sz="3100" dirty="0">
                <a:latin typeface="Candara" panose="020E0502030303020204" pitchFamily="34" charset="0"/>
              </a:rPr>
            </a:br>
            <a:br>
              <a:rPr lang="en-US" sz="3100" dirty="0">
                <a:latin typeface="Candara" panose="020E0502030303020204" pitchFamily="34" charset="0"/>
              </a:rPr>
            </a:br>
            <a:r>
              <a:rPr lang="en-US" sz="3100" dirty="0">
                <a:latin typeface="Candara"/>
              </a:rPr>
              <a:t>Development of guide questions to be integrated into the DPIA of a survey</a:t>
            </a:r>
            <a:endParaRPr lang="it-IT" sz="3100" dirty="0">
              <a:latin typeface="Century Gothic" panose="020B0502020202020204"/>
            </a:endParaRPr>
          </a:p>
        </p:txBody>
      </p:sp>
      <p:sp>
        <p:nvSpPr>
          <p:cNvPr id="3" name="CasellaDiTesto 2">
            <a:extLst>
              <a:ext uri="{FF2B5EF4-FFF2-40B4-BE49-F238E27FC236}">
                <a16:creationId xmlns:a16="http://schemas.microsoft.com/office/drawing/2014/main" id="{38EECE1D-925A-BC9C-B2A9-E77E582C048F}"/>
              </a:ext>
            </a:extLst>
          </p:cNvPr>
          <p:cNvSpPr txBox="1"/>
          <p:nvPr/>
        </p:nvSpPr>
        <p:spPr>
          <a:xfrm>
            <a:off x="564596" y="233264"/>
            <a:ext cx="3918060" cy="523220"/>
          </a:xfrm>
          <a:prstGeom prst="rect">
            <a:avLst/>
          </a:prstGeom>
          <a:noFill/>
        </p:spPr>
        <p:txBody>
          <a:bodyPr wrap="none" rtlCol="0">
            <a:spAutoFit/>
          </a:bodyPr>
          <a:lstStyle/>
          <a:p>
            <a:r>
              <a:rPr lang="it-IT" sz="2800" b="1" dirty="0">
                <a:solidFill>
                  <a:schemeClr val="tx2"/>
                </a:solidFill>
                <a:latin typeface="Candara" panose="020E0502030303020204" pitchFamily="34" charset="0"/>
                <a:ea typeface="+mj-ea"/>
                <a:cs typeface="+mj-cs"/>
              </a:rPr>
              <a:t>From idea to production</a:t>
            </a:r>
          </a:p>
        </p:txBody>
      </p:sp>
    </p:spTree>
    <p:extLst>
      <p:ext uri="{BB962C8B-B14F-4D97-AF65-F5344CB8AC3E}">
        <p14:creationId xmlns:p14="http://schemas.microsoft.com/office/powerpoint/2010/main" val="110011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4D9768-BB1F-7E1F-0F95-CA7C2DD140C0}"/>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EF4BCF1C-0587-2975-5FA1-9692DA1E4D53}"/>
              </a:ext>
            </a:extLst>
          </p:cNvPr>
          <p:cNvSpPr>
            <a:spLocks noGrp="1"/>
          </p:cNvSpPr>
          <p:nvPr>
            <p:ph type="ctrTitle"/>
          </p:nvPr>
        </p:nvSpPr>
        <p:spPr>
          <a:xfrm>
            <a:off x="824543" y="2236929"/>
            <a:ext cx="10217286" cy="4519680"/>
          </a:xfrm>
        </p:spPr>
        <p:txBody>
          <a:bodyPr>
            <a:normAutofit fontScale="90000"/>
          </a:bodyPr>
          <a:lstStyle/>
          <a:p>
            <a:pPr algn="l">
              <a:lnSpc>
                <a:spcPts val="2300"/>
              </a:lnSpc>
            </a:pPr>
            <a:br>
              <a:rPr lang="it-IT" sz="4000" dirty="0">
                <a:latin typeface="Candara" panose="020E0502030303020204" pitchFamily="34" charset="0"/>
              </a:rPr>
            </a:br>
            <a:r>
              <a:rPr lang="en-US" sz="3100" dirty="0">
                <a:latin typeface="Candara" panose="020E0502030303020204" pitchFamily="34" charset="0"/>
              </a:rPr>
              <a:t>Accuracy gap (AG): distance between ideal smart data and smart data as obtained in practice -&gt; data need to be adjusted</a:t>
            </a:r>
            <a:br>
              <a:rPr lang="en-US" sz="3100" dirty="0">
                <a:latin typeface="Candara" panose="020E0502030303020204" pitchFamily="34" charset="0"/>
              </a:rPr>
            </a:br>
            <a:br>
              <a:rPr lang="en-US" sz="3100" dirty="0">
                <a:latin typeface="Candara" panose="020E0502030303020204" pitchFamily="34" charset="0"/>
              </a:rPr>
            </a:br>
            <a:r>
              <a:rPr lang="en-US" sz="3100" dirty="0">
                <a:latin typeface="Candara" panose="020E0502030303020204" pitchFamily="34" charset="0"/>
              </a:rPr>
              <a:t>Output gap (OG): distance between desired data and ideal smart data -&gt; data need to be supplemented</a:t>
            </a:r>
            <a:br>
              <a:rPr lang="en-US" sz="3100" dirty="0">
                <a:latin typeface="Candara" panose="020E0502030303020204" pitchFamily="34" charset="0"/>
              </a:rPr>
            </a:br>
            <a:br>
              <a:rPr lang="en-US" sz="3100" dirty="0">
                <a:latin typeface="Candara" panose="020E0502030303020204" pitchFamily="34" charset="0"/>
              </a:rPr>
            </a:br>
            <a:r>
              <a:rPr lang="en-US" sz="3100" dirty="0">
                <a:latin typeface="Candara" panose="020E0502030303020204" pitchFamily="34" charset="0"/>
              </a:rPr>
              <a:t>Application dependent (AD) and Application independent (AI)</a:t>
            </a:r>
            <a:br>
              <a:rPr lang="en-US" sz="3100" dirty="0">
                <a:latin typeface="Candara" panose="020E0502030303020204" pitchFamily="34" charset="0"/>
              </a:rPr>
            </a:br>
            <a:br>
              <a:rPr lang="en-US" sz="3100" dirty="0">
                <a:latin typeface="Candara" panose="020E0502030303020204" pitchFamily="34" charset="0"/>
              </a:rPr>
            </a:br>
            <a:r>
              <a:rPr lang="en-US" sz="3100" dirty="0">
                <a:latin typeface="Candara" panose="020E0502030303020204" pitchFamily="34" charset="0"/>
              </a:rPr>
              <a:t>Φ</a:t>
            </a:r>
            <a:r>
              <a:rPr lang="en-US" sz="3100" baseline="-25000" dirty="0">
                <a:latin typeface="Candara" panose="020E0502030303020204" pitchFamily="34" charset="0"/>
              </a:rPr>
              <a:t>U</a:t>
            </a:r>
            <a:r>
              <a:rPr lang="en-US" sz="3100" dirty="0">
                <a:latin typeface="Candara" panose="020E0502030303020204" pitchFamily="34" charset="0"/>
              </a:rPr>
              <a:t>= set of feature/survey present but not documented in taxonomy</a:t>
            </a:r>
            <a:br>
              <a:rPr lang="en-US" sz="3100" dirty="0">
                <a:latin typeface="Candara" panose="020E0502030303020204" pitchFamily="34" charset="0"/>
              </a:rPr>
            </a:br>
            <a:br>
              <a:rPr lang="en-US" sz="3100" dirty="0">
                <a:latin typeface="Candara" panose="020E0502030303020204" pitchFamily="34" charset="0"/>
              </a:rPr>
            </a:br>
            <a:r>
              <a:rPr lang="en-US" sz="3100" dirty="0">
                <a:latin typeface="Candara" panose="020E0502030303020204" pitchFamily="34" charset="0"/>
              </a:rPr>
              <a:t>Φ</a:t>
            </a:r>
            <a:r>
              <a:rPr lang="en-US" sz="3100" baseline="-25000" dirty="0">
                <a:latin typeface="Candara" panose="020E0502030303020204" pitchFamily="34" charset="0"/>
              </a:rPr>
              <a:t>D </a:t>
            </a:r>
            <a:r>
              <a:rPr lang="en-US" sz="3100" dirty="0">
                <a:latin typeface="Candara" panose="020E0502030303020204" pitchFamily="34" charset="0"/>
              </a:rPr>
              <a:t>= set of feature/survey present and documented in taxonomy</a:t>
            </a:r>
            <a:br>
              <a:rPr lang="en-US" sz="3100" dirty="0">
                <a:latin typeface="Candara" panose="020E0502030303020204" pitchFamily="34" charset="0"/>
              </a:rPr>
            </a:br>
            <a:br>
              <a:rPr lang="en-US" sz="3100" dirty="0">
                <a:latin typeface="Candara" panose="020E0502030303020204" pitchFamily="34" charset="0"/>
              </a:rPr>
            </a:br>
            <a:r>
              <a:rPr lang="en-US" sz="3100" dirty="0">
                <a:latin typeface="Candara" panose="020E0502030303020204" pitchFamily="34" charset="0"/>
              </a:rPr>
              <a:t>PA = Presence of alternatives</a:t>
            </a:r>
            <a:br>
              <a:rPr lang="en-US" sz="3100" dirty="0">
                <a:latin typeface="Candara" panose="020E0502030303020204" pitchFamily="34" charset="0"/>
              </a:rPr>
            </a:br>
            <a:br>
              <a:rPr lang="en-US" sz="3100" dirty="0">
                <a:latin typeface="Candara" panose="020E0502030303020204" pitchFamily="34" charset="0"/>
              </a:rPr>
            </a:br>
            <a:r>
              <a:rPr lang="en-US" sz="3100" dirty="0">
                <a:latin typeface="Candara" panose="020E0502030303020204" pitchFamily="34" charset="0"/>
              </a:rPr>
              <a:t>Principles of data protection by design and by default = Lawfulness and purpose limitation, Fairness, Minimization, Transparency, Accuracy, Storage limitation, Integrity and confidentiality</a:t>
            </a:r>
            <a:endParaRPr lang="it-IT" sz="3100" dirty="0">
              <a:latin typeface="+mn-lt"/>
            </a:endParaRPr>
          </a:p>
        </p:txBody>
      </p:sp>
      <p:sp>
        <p:nvSpPr>
          <p:cNvPr id="3" name="CasellaDiTesto 2">
            <a:extLst>
              <a:ext uri="{FF2B5EF4-FFF2-40B4-BE49-F238E27FC236}">
                <a16:creationId xmlns:a16="http://schemas.microsoft.com/office/drawing/2014/main" id="{1D6C8E69-48C1-B083-14CA-86158109FF2B}"/>
              </a:ext>
            </a:extLst>
          </p:cNvPr>
          <p:cNvSpPr txBox="1"/>
          <p:nvPr/>
        </p:nvSpPr>
        <p:spPr>
          <a:xfrm>
            <a:off x="564596" y="233264"/>
            <a:ext cx="2789546" cy="523220"/>
          </a:xfrm>
          <a:prstGeom prst="rect">
            <a:avLst/>
          </a:prstGeom>
          <a:noFill/>
        </p:spPr>
        <p:txBody>
          <a:bodyPr wrap="none" rtlCol="0">
            <a:spAutoFit/>
          </a:bodyPr>
          <a:lstStyle/>
          <a:p>
            <a:r>
              <a:rPr lang="it-IT" sz="2800" b="1" dirty="0">
                <a:solidFill>
                  <a:schemeClr val="tx2"/>
                </a:solidFill>
                <a:latin typeface="Candara" panose="020E0502030303020204" pitchFamily="34" charset="0"/>
                <a:ea typeface="+mj-ea"/>
                <a:cs typeface="+mj-cs"/>
              </a:rPr>
              <a:t>Some definitions</a:t>
            </a:r>
          </a:p>
        </p:txBody>
      </p:sp>
    </p:spTree>
    <p:extLst>
      <p:ext uri="{BB962C8B-B14F-4D97-AF65-F5344CB8AC3E}">
        <p14:creationId xmlns:p14="http://schemas.microsoft.com/office/powerpoint/2010/main" val="922699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aborazione 3">
            <a:extLst>
              <a:ext uri="{FF2B5EF4-FFF2-40B4-BE49-F238E27FC236}">
                <a16:creationId xmlns:a16="http://schemas.microsoft.com/office/drawing/2014/main" id="{0934B3E6-85B5-9C7A-C61E-B79CC4FE1DE8}"/>
              </a:ext>
            </a:extLst>
          </p:cNvPr>
          <p:cNvSpPr/>
          <p:nvPr/>
        </p:nvSpPr>
        <p:spPr>
          <a:xfrm>
            <a:off x="366087" y="3763108"/>
            <a:ext cx="839574" cy="846306"/>
          </a:xfrm>
          <a:prstGeom prst="flowChartProcess">
            <a:avLst/>
          </a:prstGeom>
          <a:solidFill>
            <a:schemeClr val="accent4"/>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it-IT"/>
          </a:p>
        </p:txBody>
      </p:sp>
      <p:sp>
        <p:nvSpPr>
          <p:cNvPr id="5" name="Decisione 4">
            <a:extLst>
              <a:ext uri="{FF2B5EF4-FFF2-40B4-BE49-F238E27FC236}">
                <a16:creationId xmlns:a16="http://schemas.microsoft.com/office/drawing/2014/main" id="{BA05AA86-F74B-BFD1-E751-92F599B22AF1}"/>
              </a:ext>
            </a:extLst>
          </p:cNvPr>
          <p:cNvSpPr/>
          <p:nvPr/>
        </p:nvSpPr>
        <p:spPr>
          <a:xfrm>
            <a:off x="2632453" y="3684726"/>
            <a:ext cx="846307" cy="1021404"/>
          </a:xfrm>
          <a:prstGeom prst="flowChartDecision">
            <a:avLst/>
          </a:prstGeom>
          <a:solidFill>
            <a:schemeClr val="accent4"/>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Elaborazione 5">
            <a:extLst>
              <a:ext uri="{FF2B5EF4-FFF2-40B4-BE49-F238E27FC236}">
                <a16:creationId xmlns:a16="http://schemas.microsoft.com/office/drawing/2014/main" id="{B092EEE5-C36B-016C-78BF-1C1BE966A0FA}"/>
              </a:ext>
            </a:extLst>
          </p:cNvPr>
          <p:cNvSpPr/>
          <p:nvPr/>
        </p:nvSpPr>
        <p:spPr>
          <a:xfrm>
            <a:off x="3734989" y="2751189"/>
            <a:ext cx="1170563" cy="846306"/>
          </a:xfrm>
          <a:prstGeom prst="flowChartProcess">
            <a:avLst/>
          </a:prstGeom>
          <a:solidFill>
            <a:schemeClr val="accent4"/>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it-IT" dirty="0"/>
          </a:p>
        </p:txBody>
      </p:sp>
      <p:sp>
        <p:nvSpPr>
          <p:cNvPr id="7" name="Elaborazione 6">
            <a:extLst>
              <a:ext uri="{FF2B5EF4-FFF2-40B4-BE49-F238E27FC236}">
                <a16:creationId xmlns:a16="http://schemas.microsoft.com/office/drawing/2014/main" id="{5E17A342-7B92-409C-471D-D8297255421B}"/>
              </a:ext>
            </a:extLst>
          </p:cNvPr>
          <p:cNvSpPr/>
          <p:nvPr/>
        </p:nvSpPr>
        <p:spPr>
          <a:xfrm>
            <a:off x="3734989" y="4926943"/>
            <a:ext cx="1170563" cy="846306"/>
          </a:xfrm>
          <a:prstGeom prst="flowChartProcess">
            <a:avLst/>
          </a:prstGeom>
          <a:solidFill>
            <a:schemeClr val="accent4"/>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it-IT"/>
          </a:p>
        </p:txBody>
      </p:sp>
      <p:sp>
        <p:nvSpPr>
          <p:cNvPr id="9" name="Elaborazione 8">
            <a:extLst>
              <a:ext uri="{FF2B5EF4-FFF2-40B4-BE49-F238E27FC236}">
                <a16:creationId xmlns:a16="http://schemas.microsoft.com/office/drawing/2014/main" id="{23D3AE22-14FF-E600-5194-49285F15E25C}"/>
              </a:ext>
            </a:extLst>
          </p:cNvPr>
          <p:cNvSpPr/>
          <p:nvPr/>
        </p:nvSpPr>
        <p:spPr>
          <a:xfrm>
            <a:off x="7852898" y="2742763"/>
            <a:ext cx="1170563" cy="846306"/>
          </a:xfrm>
          <a:prstGeom prst="flowChartProcess">
            <a:avLst/>
          </a:prstGeom>
          <a:solidFill>
            <a:schemeClr val="accent4"/>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it-IT"/>
          </a:p>
        </p:txBody>
      </p:sp>
      <p:sp>
        <p:nvSpPr>
          <p:cNvPr id="10" name="Elaborazione 9">
            <a:extLst>
              <a:ext uri="{FF2B5EF4-FFF2-40B4-BE49-F238E27FC236}">
                <a16:creationId xmlns:a16="http://schemas.microsoft.com/office/drawing/2014/main" id="{3759B2F7-17FC-5ED9-7DAE-068BC1A4A777}"/>
              </a:ext>
            </a:extLst>
          </p:cNvPr>
          <p:cNvSpPr/>
          <p:nvPr/>
        </p:nvSpPr>
        <p:spPr>
          <a:xfrm>
            <a:off x="7852898" y="4918517"/>
            <a:ext cx="1170563" cy="846306"/>
          </a:xfrm>
          <a:prstGeom prst="flowChartProcess">
            <a:avLst/>
          </a:prstGeom>
          <a:solidFill>
            <a:schemeClr val="accent4"/>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it-IT"/>
          </a:p>
        </p:txBody>
      </p:sp>
      <p:sp>
        <p:nvSpPr>
          <p:cNvPr id="11" name="Elaborazione 10">
            <a:extLst>
              <a:ext uri="{FF2B5EF4-FFF2-40B4-BE49-F238E27FC236}">
                <a16:creationId xmlns:a16="http://schemas.microsoft.com/office/drawing/2014/main" id="{0C07A627-4F21-CBB5-E516-7D020129D27C}"/>
              </a:ext>
            </a:extLst>
          </p:cNvPr>
          <p:cNvSpPr/>
          <p:nvPr/>
        </p:nvSpPr>
        <p:spPr>
          <a:xfrm>
            <a:off x="5237846" y="3772274"/>
            <a:ext cx="1141378" cy="846306"/>
          </a:xfrm>
          <a:prstGeom prst="flowChartProcess">
            <a:avLst/>
          </a:prstGeom>
          <a:solidFill>
            <a:schemeClr val="accent4"/>
          </a:solidFill>
        </p:spPr>
        <p:style>
          <a:lnRef idx="3">
            <a:schemeClr val="lt1"/>
          </a:lnRef>
          <a:fillRef idx="1">
            <a:schemeClr val="accent2"/>
          </a:fillRef>
          <a:effectRef idx="1">
            <a:schemeClr val="accent2"/>
          </a:effectRef>
          <a:fontRef idx="minor">
            <a:schemeClr val="lt1"/>
          </a:fontRef>
        </p:style>
        <p:txBody>
          <a:bodyPr rtlCol="0" anchor="ctr"/>
          <a:lstStyle/>
          <a:p>
            <a:pPr algn="ctr"/>
            <a:r>
              <a:rPr lang="it-IT" dirty="0"/>
              <a:t>Classify OG &amp; PA</a:t>
            </a:r>
          </a:p>
        </p:txBody>
      </p:sp>
      <p:sp>
        <p:nvSpPr>
          <p:cNvPr id="12" name="CasellaDiTesto 11">
            <a:extLst>
              <a:ext uri="{FF2B5EF4-FFF2-40B4-BE49-F238E27FC236}">
                <a16:creationId xmlns:a16="http://schemas.microsoft.com/office/drawing/2014/main" id="{054FFFC5-7E48-C4A0-8347-56830F31E110}"/>
              </a:ext>
            </a:extLst>
          </p:cNvPr>
          <p:cNvSpPr txBox="1"/>
          <p:nvPr/>
        </p:nvSpPr>
        <p:spPr>
          <a:xfrm>
            <a:off x="3981424" y="1664933"/>
            <a:ext cx="420308" cy="369332"/>
          </a:xfrm>
          <a:prstGeom prst="rect">
            <a:avLst/>
          </a:prstGeom>
          <a:noFill/>
        </p:spPr>
        <p:txBody>
          <a:bodyPr wrap="none" rtlCol="0">
            <a:spAutoFit/>
          </a:bodyPr>
          <a:lstStyle/>
          <a:p>
            <a:r>
              <a:rPr lang="it-IT" b="1" dirty="0"/>
              <a:t>AI</a:t>
            </a:r>
          </a:p>
        </p:txBody>
      </p:sp>
      <p:sp>
        <p:nvSpPr>
          <p:cNvPr id="13" name="CasellaDiTesto 12">
            <a:extLst>
              <a:ext uri="{FF2B5EF4-FFF2-40B4-BE49-F238E27FC236}">
                <a16:creationId xmlns:a16="http://schemas.microsoft.com/office/drawing/2014/main" id="{DD0B4FE2-A497-5FF3-1950-5A679A61D9E8}"/>
              </a:ext>
            </a:extLst>
          </p:cNvPr>
          <p:cNvSpPr txBox="1"/>
          <p:nvPr/>
        </p:nvSpPr>
        <p:spPr>
          <a:xfrm>
            <a:off x="8105293" y="1708707"/>
            <a:ext cx="527709" cy="369332"/>
          </a:xfrm>
          <a:prstGeom prst="rect">
            <a:avLst/>
          </a:prstGeom>
          <a:noFill/>
        </p:spPr>
        <p:txBody>
          <a:bodyPr wrap="none" rtlCol="0">
            <a:spAutoFit/>
          </a:bodyPr>
          <a:lstStyle/>
          <a:p>
            <a:r>
              <a:rPr lang="it-IT" b="1" dirty="0"/>
              <a:t>AD</a:t>
            </a:r>
          </a:p>
        </p:txBody>
      </p:sp>
      <p:sp>
        <p:nvSpPr>
          <p:cNvPr id="14" name="Elaborazione 13">
            <a:extLst>
              <a:ext uri="{FF2B5EF4-FFF2-40B4-BE49-F238E27FC236}">
                <a16:creationId xmlns:a16="http://schemas.microsoft.com/office/drawing/2014/main" id="{0BDE021E-340F-1300-76EA-6AF2F79C5FA6}"/>
              </a:ext>
            </a:extLst>
          </p:cNvPr>
          <p:cNvSpPr/>
          <p:nvPr/>
        </p:nvSpPr>
        <p:spPr>
          <a:xfrm>
            <a:off x="9204610" y="3859823"/>
            <a:ext cx="1195380" cy="846306"/>
          </a:xfrm>
          <a:prstGeom prst="flowChartProcess">
            <a:avLst/>
          </a:prstGeom>
          <a:solidFill>
            <a:schemeClr val="accent4"/>
          </a:solidFill>
        </p:spPr>
        <p:style>
          <a:lnRef idx="3">
            <a:schemeClr val="lt1"/>
          </a:lnRef>
          <a:fillRef idx="1">
            <a:schemeClr val="accent2"/>
          </a:fillRef>
          <a:effectRef idx="1">
            <a:schemeClr val="accent2"/>
          </a:effectRef>
          <a:fontRef idx="minor">
            <a:schemeClr val="lt1"/>
          </a:fontRef>
        </p:style>
        <p:txBody>
          <a:bodyPr rtlCol="0" anchor="ctr"/>
          <a:lstStyle/>
          <a:p>
            <a:pPr algn="ctr"/>
            <a:r>
              <a:rPr lang="it-IT" dirty="0"/>
              <a:t>Check modules</a:t>
            </a:r>
          </a:p>
        </p:txBody>
      </p:sp>
      <p:sp>
        <p:nvSpPr>
          <p:cNvPr id="16" name="CasellaDiTesto 15">
            <a:extLst>
              <a:ext uri="{FF2B5EF4-FFF2-40B4-BE49-F238E27FC236}">
                <a16:creationId xmlns:a16="http://schemas.microsoft.com/office/drawing/2014/main" id="{898900C8-0538-E4DA-EBD4-B015035FCEEB}"/>
              </a:ext>
            </a:extLst>
          </p:cNvPr>
          <p:cNvSpPr txBox="1"/>
          <p:nvPr/>
        </p:nvSpPr>
        <p:spPr>
          <a:xfrm>
            <a:off x="3734989" y="2805010"/>
            <a:ext cx="464496" cy="369332"/>
          </a:xfrm>
          <a:prstGeom prst="rect">
            <a:avLst/>
          </a:prstGeom>
          <a:noFill/>
        </p:spPr>
        <p:txBody>
          <a:bodyPr wrap="square">
            <a:spAutoFit/>
          </a:bodyPr>
          <a:lstStyle/>
          <a:p>
            <a:r>
              <a:rPr lang="en-US" sz="1800" dirty="0">
                <a:latin typeface="Candara" panose="020E0502030303020204" pitchFamily="34" charset="0"/>
              </a:rPr>
              <a:t>Φ</a:t>
            </a:r>
            <a:r>
              <a:rPr lang="en-US" sz="1800" baseline="-25000" dirty="0">
                <a:latin typeface="Candara" panose="020E0502030303020204" pitchFamily="34" charset="0"/>
              </a:rPr>
              <a:t>D</a:t>
            </a:r>
            <a:endParaRPr lang="it-IT" dirty="0"/>
          </a:p>
        </p:txBody>
      </p:sp>
      <p:sp>
        <p:nvSpPr>
          <p:cNvPr id="17" name="CasellaDiTesto 16">
            <a:extLst>
              <a:ext uri="{FF2B5EF4-FFF2-40B4-BE49-F238E27FC236}">
                <a16:creationId xmlns:a16="http://schemas.microsoft.com/office/drawing/2014/main" id="{2D8FE28F-6693-B4CF-87EF-13E569E29DD5}"/>
              </a:ext>
            </a:extLst>
          </p:cNvPr>
          <p:cNvSpPr txBox="1"/>
          <p:nvPr/>
        </p:nvSpPr>
        <p:spPr>
          <a:xfrm>
            <a:off x="7852898" y="2778113"/>
            <a:ext cx="464496" cy="369332"/>
          </a:xfrm>
          <a:prstGeom prst="rect">
            <a:avLst/>
          </a:prstGeom>
          <a:noFill/>
        </p:spPr>
        <p:txBody>
          <a:bodyPr wrap="square">
            <a:spAutoFit/>
          </a:bodyPr>
          <a:lstStyle/>
          <a:p>
            <a:r>
              <a:rPr lang="en-US" sz="1800" dirty="0">
                <a:latin typeface="Candara" panose="020E0502030303020204" pitchFamily="34" charset="0"/>
              </a:rPr>
              <a:t>Φ</a:t>
            </a:r>
            <a:r>
              <a:rPr lang="en-US" sz="1800" baseline="-25000" dirty="0">
                <a:latin typeface="Candara" panose="020E0502030303020204" pitchFamily="34" charset="0"/>
              </a:rPr>
              <a:t>D</a:t>
            </a:r>
            <a:endParaRPr lang="it-IT" dirty="0"/>
          </a:p>
        </p:txBody>
      </p:sp>
      <p:sp>
        <p:nvSpPr>
          <p:cNvPr id="18" name="CasellaDiTesto 17">
            <a:extLst>
              <a:ext uri="{FF2B5EF4-FFF2-40B4-BE49-F238E27FC236}">
                <a16:creationId xmlns:a16="http://schemas.microsoft.com/office/drawing/2014/main" id="{9410B9EF-0889-857F-DB3B-9581354CE111}"/>
              </a:ext>
            </a:extLst>
          </p:cNvPr>
          <p:cNvSpPr txBox="1"/>
          <p:nvPr/>
        </p:nvSpPr>
        <p:spPr>
          <a:xfrm>
            <a:off x="3749176" y="4926943"/>
            <a:ext cx="464496" cy="369332"/>
          </a:xfrm>
          <a:prstGeom prst="rect">
            <a:avLst/>
          </a:prstGeom>
          <a:noFill/>
        </p:spPr>
        <p:txBody>
          <a:bodyPr wrap="square">
            <a:spAutoFit/>
          </a:bodyPr>
          <a:lstStyle/>
          <a:p>
            <a:r>
              <a:rPr lang="en-US" sz="1800" dirty="0">
                <a:latin typeface="Candara" panose="020E0502030303020204" pitchFamily="34" charset="0"/>
              </a:rPr>
              <a:t>Φ</a:t>
            </a:r>
            <a:r>
              <a:rPr lang="en-US" baseline="-25000" dirty="0">
                <a:latin typeface="Candara" panose="020E0502030303020204" pitchFamily="34" charset="0"/>
              </a:rPr>
              <a:t>U</a:t>
            </a:r>
            <a:endParaRPr lang="it-IT" dirty="0"/>
          </a:p>
        </p:txBody>
      </p:sp>
      <p:sp>
        <p:nvSpPr>
          <p:cNvPr id="19" name="CasellaDiTesto 18">
            <a:extLst>
              <a:ext uri="{FF2B5EF4-FFF2-40B4-BE49-F238E27FC236}">
                <a16:creationId xmlns:a16="http://schemas.microsoft.com/office/drawing/2014/main" id="{C01C0BA7-EC42-A331-2719-BC8FE0BDBB85}"/>
              </a:ext>
            </a:extLst>
          </p:cNvPr>
          <p:cNvSpPr txBox="1"/>
          <p:nvPr/>
        </p:nvSpPr>
        <p:spPr>
          <a:xfrm>
            <a:off x="7875468" y="4889334"/>
            <a:ext cx="464496" cy="369332"/>
          </a:xfrm>
          <a:prstGeom prst="rect">
            <a:avLst/>
          </a:prstGeom>
          <a:noFill/>
        </p:spPr>
        <p:txBody>
          <a:bodyPr wrap="square">
            <a:spAutoFit/>
          </a:bodyPr>
          <a:lstStyle/>
          <a:p>
            <a:r>
              <a:rPr lang="en-US" sz="1800" dirty="0">
                <a:latin typeface="Candara" panose="020E0502030303020204" pitchFamily="34" charset="0"/>
              </a:rPr>
              <a:t>Φ</a:t>
            </a:r>
            <a:r>
              <a:rPr lang="en-US" baseline="-25000" dirty="0">
                <a:latin typeface="Candara" panose="020E0502030303020204" pitchFamily="34" charset="0"/>
              </a:rPr>
              <a:t>U</a:t>
            </a:r>
            <a:endParaRPr lang="it-IT" dirty="0"/>
          </a:p>
        </p:txBody>
      </p:sp>
      <p:sp>
        <p:nvSpPr>
          <p:cNvPr id="20" name="Elaborazione 19">
            <a:extLst>
              <a:ext uri="{FF2B5EF4-FFF2-40B4-BE49-F238E27FC236}">
                <a16:creationId xmlns:a16="http://schemas.microsoft.com/office/drawing/2014/main" id="{C47B65FB-F4BC-969A-8333-72C8DFC64345}"/>
              </a:ext>
            </a:extLst>
          </p:cNvPr>
          <p:cNvSpPr/>
          <p:nvPr/>
        </p:nvSpPr>
        <p:spPr>
          <a:xfrm>
            <a:off x="10669117" y="3859823"/>
            <a:ext cx="1288811" cy="846306"/>
          </a:xfrm>
          <a:prstGeom prst="flowChartProcess">
            <a:avLst/>
          </a:prstGeom>
          <a:solidFill>
            <a:schemeClr val="accent4"/>
          </a:solidFill>
        </p:spPr>
        <p:style>
          <a:lnRef idx="3">
            <a:schemeClr val="lt1"/>
          </a:lnRef>
          <a:fillRef idx="1">
            <a:schemeClr val="accent2"/>
          </a:fillRef>
          <a:effectRef idx="1">
            <a:schemeClr val="accent2"/>
          </a:effectRef>
          <a:fontRef idx="minor">
            <a:schemeClr val="lt1"/>
          </a:fontRef>
        </p:style>
        <p:txBody>
          <a:bodyPr rtlCol="0" anchor="ctr"/>
          <a:lstStyle/>
          <a:p>
            <a:pPr algn="ctr"/>
            <a:r>
              <a:rPr lang="it-IT" dirty="0"/>
              <a:t>Reiterate period.</a:t>
            </a:r>
          </a:p>
        </p:txBody>
      </p:sp>
      <p:sp>
        <p:nvSpPr>
          <p:cNvPr id="21" name="CasellaDiTesto 20">
            <a:extLst>
              <a:ext uri="{FF2B5EF4-FFF2-40B4-BE49-F238E27FC236}">
                <a16:creationId xmlns:a16="http://schemas.microsoft.com/office/drawing/2014/main" id="{C5532C8F-3C97-3181-D4A6-0C34E60A368F}"/>
              </a:ext>
            </a:extLst>
          </p:cNvPr>
          <p:cNvSpPr txBox="1"/>
          <p:nvPr/>
        </p:nvSpPr>
        <p:spPr>
          <a:xfrm>
            <a:off x="3935691" y="2318309"/>
            <a:ext cx="558166" cy="369332"/>
          </a:xfrm>
          <a:prstGeom prst="rect">
            <a:avLst/>
          </a:prstGeom>
          <a:noFill/>
        </p:spPr>
        <p:txBody>
          <a:bodyPr wrap="none" rtlCol="0">
            <a:spAutoFit/>
          </a:bodyPr>
          <a:lstStyle/>
          <a:p>
            <a:r>
              <a:rPr lang="it-IT" dirty="0"/>
              <a:t>AG</a:t>
            </a:r>
          </a:p>
        </p:txBody>
      </p:sp>
      <p:sp>
        <p:nvSpPr>
          <p:cNvPr id="22" name="CasellaDiTesto 21">
            <a:extLst>
              <a:ext uri="{FF2B5EF4-FFF2-40B4-BE49-F238E27FC236}">
                <a16:creationId xmlns:a16="http://schemas.microsoft.com/office/drawing/2014/main" id="{A7C7311E-0729-8781-2120-4D8DF3F75427}"/>
              </a:ext>
            </a:extLst>
          </p:cNvPr>
          <p:cNvSpPr txBox="1"/>
          <p:nvPr/>
        </p:nvSpPr>
        <p:spPr>
          <a:xfrm>
            <a:off x="8038311" y="2301139"/>
            <a:ext cx="1023037" cy="369332"/>
          </a:xfrm>
          <a:prstGeom prst="rect">
            <a:avLst/>
          </a:prstGeom>
          <a:noFill/>
        </p:spPr>
        <p:txBody>
          <a:bodyPr wrap="none" rtlCol="0">
            <a:spAutoFit/>
          </a:bodyPr>
          <a:lstStyle/>
          <a:p>
            <a:r>
              <a:rPr lang="it-IT" dirty="0"/>
              <a:t>OG, PA</a:t>
            </a:r>
          </a:p>
        </p:txBody>
      </p:sp>
      <p:sp>
        <p:nvSpPr>
          <p:cNvPr id="23" name="CasellaDiTesto 22">
            <a:extLst>
              <a:ext uri="{FF2B5EF4-FFF2-40B4-BE49-F238E27FC236}">
                <a16:creationId xmlns:a16="http://schemas.microsoft.com/office/drawing/2014/main" id="{A6DE9FC1-A21B-53FC-1AC4-E81475A72B2D}"/>
              </a:ext>
            </a:extLst>
          </p:cNvPr>
          <p:cNvSpPr txBox="1"/>
          <p:nvPr/>
        </p:nvSpPr>
        <p:spPr>
          <a:xfrm>
            <a:off x="564596" y="233264"/>
            <a:ext cx="5347939" cy="523220"/>
          </a:xfrm>
          <a:prstGeom prst="rect">
            <a:avLst/>
          </a:prstGeom>
          <a:noFill/>
        </p:spPr>
        <p:txBody>
          <a:bodyPr wrap="none" rtlCol="0">
            <a:spAutoFit/>
          </a:bodyPr>
          <a:lstStyle/>
          <a:p>
            <a:r>
              <a:rPr lang="it-IT" sz="2800" b="1" dirty="0">
                <a:solidFill>
                  <a:schemeClr val="tx2"/>
                </a:solidFill>
                <a:latin typeface="Candara" panose="020E0502030303020204" pitchFamily="34" charset="0"/>
                <a:ea typeface="+mj-ea"/>
                <a:cs typeface="+mj-cs"/>
              </a:rPr>
              <a:t>Decision tree of modular strategy</a:t>
            </a:r>
          </a:p>
        </p:txBody>
      </p:sp>
      <p:cxnSp>
        <p:nvCxnSpPr>
          <p:cNvPr id="25" name="Connettore diritto 24">
            <a:extLst>
              <a:ext uri="{FF2B5EF4-FFF2-40B4-BE49-F238E27FC236}">
                <a16:creationId xmlns:a16="http://schemas.microsoft.com/office/drawing/2014/main" id="{5ABB15C9-FF4F-46AD-7EC1-71F00A3FCCF9}"/>
              </a:ext>
            </a:extLst>
          </p:cNvPr>
          <p:cNvCxnSpPr>
            <a:cxnSpLocks/>
            <a:stCxn id="60" idx="3"/>
            <a:endCxn id="34" idx="1"/>
          </p:cNvCxnSpPr>
          <p:nvPr/>
        </p:nvCxnSpPr>
        <p:spPr>
          <a:xfrm flipV="1">
            <a:off x="1197954" y="4195427"/>
            <a:ext cx="276834" cy="6614"/>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sp>
        <p:nvSpPr>
          <p:cNvPr id="28" name="Decisione 27">
            <a:extLst>
              <a:ext uri="{FF2B5EF4-FFF2-40B4-BE49-F238E27FC236}">
                <a16:creationId xmlns:a16="http://schemas.microsoft.com/office/drawing/2014/main" id="{35C04D8D-9F7B-6B30-11BD-338812BCC7A9}"/>
              </a:ext>
            </a:extLst>
          </p:cNvPr>
          <p:cNvSpPr/>
          <p:nvPr/>
        </p:nvSpPr>
        <p:spPr>
          <a:xfrm>
            <a:off x="6737093" y="3684726"/>
            <a:ext cx="846307" cy="1021404"/>
          </a:xfrm>
          <a:prstGeom prst="flowChartDecision">
            <a:avLst/>
          </a:prstGeom>
          <a:solidFill>
            <a:schemeClr val="accent4"/>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30" name="Connettore a gomito 29">
            <a:extLst>
              <a:ext uri="{FF2B5EF4-FFF2-40B4-BE49-F238E27FC236}">
                <a16:creationId xmlns:a16="http://schemas.microsoft.com/office/drawing/2014/main" id="{13DFA83F-A927-0F60-554C-39D1D61647D1}"/>
              </a:ext>
            </a:extLst>
          </p:cNvPr>
          <p:cNvCxnSpPr>
            <a:cxnSpLocks/>
            <a:stCxn id="5" idx="0"/>
            <a:endCxn id="6" idx="1"/>
          </p:cNvCxnSpPr>
          <p:nvPr/>
        </p:nvCxnSpPr>
        <p:spPr>
          <a:xfrm rot="5400000" flipH="1" flipV="1">
            <a:off x="3140106" y="3089843"/>
            <a:ext cx="510384" cy="679382"/>
          </a:xfrm>
          <a:prstGeom prst="bentConnector2">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32" name="Connettore a gomito 31">
            <a:extLst>
              <a:ext uri="{FF2B5EF4-FFF2-40B4-BE49-F238E27FC236}">
                <a16:creationId xmlns:a16="http://schemas.microsoft.com/office/drawing/2014/main" id="{9F2BE9FB-DF7C-D1A1-183D-EC5A1ACB33A1}"/>
              </a:ext>
            </a:extLst>
          </p:cNvPr>
          <p:cNvCxnSpPr>
            <a:cxnSpLocks/>
            <a:stCxn id="7" idx="1"/>
            <a:endCxn id="5" idx="2"/>
          </p:cNvCxnSpPr>
          <p:nvPr/>
        </p:nvCxnSpPr>
        <p:spPr>
          <a:xfrm rot="10800000">
            <a:off x="3055607" y="4706130"/>
            <a:ext cx="679382" cy="643966"/>
          </a:xfrm>
          <a:prstGeom prst="bentConnector2">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35" name="Connettore a gomito 34">
            <a:extLst>
              <a:ext uri="{FF2B5EF4-FFF2-40B4-BE49-F238E27FC236}">
                <a16:creationId xmlns:a16="http://schemas.microsoft.com/office/drawing/2014/main" id="{F5317B18-ADCE-3799-E5EE-AE2CA2E7A212}"/>
              </a:ext>
            </a:extLst>
          </p:cNvPr>
          <p:cNvCxnSpPr>
            <a:cxnSpLocks/>
            <a:stCxn id="11" idx="2"/>
            <a:endCxn id="7" idx="3"/>
          </p:cNvCxnSpPr>
          <p:nvPr/>
        </p:nvCxnSpPr>
        <p:spPr>
          <a:xfrm rot="5400000">
            <a:off x="4991286" y="4532847"/>
            <a:ext cx="731516" cy="902983"/>
          </a:xfrm>
          <a:prstGeom prst="bentConnector2">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38" name="Connettore a gomito 37">
            <a:extLst>
              <a:ext uri="{FF2B5EF4-FFF2-40B4-BE49-F238E27FC236}">
                <a16:creationId xmlns:a16="http://schemas.microsoft.com/office/drawing/2014/main" id="{F8199598-D175-0556-DEE5-81B9F8050EFA}"/>
              </a:ext>
            </a:extLst>
          </p:cNvPr>
          <p:cNvCxnSpPr>
            <a:cxnSpLocks/>
            <a:stCxn id="11" idx="0"/>
            <a:endCxn id="6" idx="3"/>
          </p:cNvCxnSpPr>
          <p:nvPr/>
        </p:nvCxnSpPr>
        <p:spPr>
          <a:xfrm rot="16200000" flipV="1">
            <a:off x="5058078" y="3021816"/>
            <a:ext cx="597932" cy="902983"/>
          </a:xfrm>
          <a:prstGeom prst="bentConnector2">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41" name="Connettore diritto 40">
            <a:extLst>
              <a:ext uri="{FF2B5EF4-FFF2-40B4-BE49-F238E27FC236}">
                <a16:creationId xmlns:a16="http://schemas.microsoft.com/office/drawing/2014/main" id="{DA4A8CFA-EED9-D22B-EE07-A1907FCFBD28}"/>
              </a:ext>
            </a:extLst>
          </p:cNvPr>
          <p:cNvCxnSpPr>
            <a:cxnSpLocks/>
            <a:stCxn id="11" idx="3"/>
            <a:endCxn id="28" idx="1"/>
          </p:cNvCxnSpPr>
          <p:nvPr/>
        </p:nvCxnSpPr>
        <p:spPr>
          <a:xfrm>
            <a:off x="6379224" y="4195427"/>
            <a:ext cx="357869" cy="1"/>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44" name="Connettore a gomito 43">
            <a:extLst>
              <a:ext uri="{FF2B5EF4-FFF2-40B4-BE49-F238E27FC236}">
                <a16:creationId xmlns:a16="http://schemas.microsoft.com/office/drawing/2014/main" id="{CE7333D1-D047-681C-4E0F-D4ACFF925893}"/>
              </a:ext>
            </a:extLst>
          </p:cNvPr>
          <p:cNvCxnSpPr>
            <a:cxnSpLocks/>
            <a:stCxn id="28" idx="0"/>
            <a:endCxn id="9" idx="1"/>
          </p:cNvCxnSpPr>
          <p:nvPr/>
        </p:nvCxnSpPr>
        <p:spPr>
          <a:xfrm rot="5400000" flipH="1" flipV="1">
            <a:off x="7247167" y="3078996"/>
            <a:ext cx="518810" cy="692651"/>
          </a:xfrm>
          <a:prstGeom prst="bentConnector2">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47" name="Connettore a gomito 46">
            <a:extLst>
              <a:ext uri="{FF2B5EF4-FFF2-40B4-BE49-F238E27FC236}">
                <a16:creationId xmlns:a16="http://schemas.microsoft.com/office/drawing/2014/main" id="{9EB0FC41-4469-049E-077A-A8D133D0CA1F}"/>
              </a:ext>
            </a:extLst>
          </p:cNvPr>
          <p:cNvCxnSpPr>
            <a:cxnSpLocks/>
            <a:stCxn id="10" idx="1"/>
            <a:endCxn id="28" idx="2"/>
          </p:cNvCxnSpPr>
          <p:nvPr/>
        </p:nvCxnSpPr>
        <p:spPr>
          <a:xfrm rot="10800000">
            <a:off x="7160248" y="4706130"/>
            <a:ext cx="692651" cy="635540"/>
          </a:xfrm>
          <a:prstGeom prst="bentConnector2">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50" name="Connettore a gomito 49">
            <a:extLst>
              <a:ext uri="{FF2B5EF4-FFF2-40B4-BE49-F238E27FC236}">
                <a16:creationId xmlns:a16="http://schemas.microsoft.com/office/drawing/2014/main" id="{A50BBE77-4079-0B0D-AA1F-E2BEA11DFFF5}"/>
              </a:ext>
            </a:extLst>
          </p:cNvPr>
          <p:cNvCxnSpPr>
            <a:cxnSpLocks/>
            <a:stCxn id="14" idx="0"/>
            <a:endCxn id="9" idx="3"/>
          </p:cNvCxnSpPr>
          <p:nvPr/>
        </p:nvCxnSpPr>
        <p:spPr>
          <a:xfrm rot="16200000" flipV="1">
            <a:off x="9065928" y="3123450"/>
            <a:ext cx="693907" cy="778839"/>
          </a:xfrm>
          <a:prstGeom prst="bentConnector2">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53" name="Connettore a gomito 52">
            <a:extLst>
              <a:ext uri="{FF2B5EF4-FFF2-40B4-BE49-F238E27FC236}">
                <a16:creationId xmlns:a16="http://schemas.microsoft.com/office/drawing/2014/main" id="{012BA6B4-7185-C0A6-14C5-45B6EBC090D4}"/>
              </a:ext>
            </a:extLst>
          </p:cNvPr>
          <p:cNvCxnSpPr>
            <a:cxnSpLocks/>
            <a:stCxn id="14" idx="2"/>
            <a:endCxn id="10" idx="3"/>
          </p:cNvCxnSpPr>
          <p:nvPr/>
        </p:nvCxnSpPr>
        <p:spPr>
          <a:xfrm rot="5400000">
            <a:off x="9095111" y="4634480"/>
            <a:ext cx="635541" cy="778839"/>
          </a:xfrm>
          <a:prstGeom prst="bentConnector2">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56" name="Connettore diritto 55">
            <a:extLst>
              <a:ext uri="{FF2B5EF4-FFF2-40B4-BE49-F238E27FC236}">
                <a16:creationId xmlns:a16="http://schemas.microsoft.com/office/drawing/2014/main" id="{075D8784-1DE7-14AA-591F-756A19AE433E}"/>
              </a:ext>
            </a:extLst>
          </p:cNvPr>
          <p:cNvCxnSpPr>
            <a:cxnSpLocks/>
            <a:stCxn id="14" idx="3"/>
            <a:endCxn id="20" idx="1"/>
          </p:cNvCxnSpPr>
          <p:nvPr/>
        </p:nvCxnSpPr>
        <p:spPr>
          <a:xfrm>
            <a:off x="10399990" y="4282976"/>
            <a:ext cx="269127" cy="0"/>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sp>
        <p:nvSpPr>
          <p:cNvPr id="60" name="CasellaDiTesto 59">
            <a:extLst>
              <a:ext uri="{FF2B5EF4-FFF2-40B4-BE49-F238E27FC236}">
                <a16:creationId xmlns:a16="http://schemas.microsoft.com/office/drawing/2014/main" id="{E7142ADC-9266-B052-2A77-E8B1A81BBE34}"/>
              </a:ext>
            </a:extLst>
          </p:cNvPr>
          <p:cNvSpPr txBox="1"/>
          <p:nvPr/>
        </p:nvSpPr>
        <p:spPr>
          <a:xfrm>
            <a:off x="513125" y="4017375"/>
            <a:ext cx="684829" cy="369332"/>
          </a:xfrm>
          <a:prstGeom prst="rect">
            <a:avLst/>
          </a:prstGeom>
          <a:noFill/>
        </p:spPr>
        <p:txBody>
          <a:bodyPr wrap="square" rtlCol="0">
            <a:spAutoFit/>
          </a:bodyPr>
          <a:lstStyle/>
          <a:p>
            <a:r>
              <a:rPr lang="it-IT" dirty="0"/>
              <a:t>∀ SF</a:t>
            </a:r>
          </a:p>
        </p:txBody>
      </p:sp>
      <p:sp>
        <p:nvSpPr>
          <p:cNvPr id="34" name="Elaborazione 33">
            <a:extLst>
              <a:ext uri="{FF2B5EF4-FFF2-40B4-BE49-F238E27FC236}">
                <a16:creationId xmlns:a16="http://schemas.microsoft.com/office/drawing/2014/main" id="{0934B3E6-85B5-9C7A-C61E-B79CC4FE1DE8}"/>
              </a:ext>
            </a:extLst>
          </p:cNvPr>
          <p:cNvSpPr/>
          <p:nvPr/>
        </p:nvSpPr>
        <p:spPr>
          <a:xfrm>
            <a:off x="1474788" y="3772274"/>
            <a:ext cx="1034858" cy="846306"/>
          </a:xfrm>
          <a:prstGeom prst="flowChartProcess">
            <a:avLst/>
          </a:prstGeom>
          <a:solidFill>
            <a:schemeClr val="accent4"/>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it-IT"/>
          </a:p>
        </p:txBody>
      </p:sp>
      <p:sp>
        <p:nvSpPr>
          <p:cNvPr id="36" name="CasellaDiTesto 35">
            <a:extLst>
              <a:ext uri="{FF2B5EF4-FFF2-40B4-BE49-F238E27FC236}">
                <a16:creationId xmlns:a16="http://schemas.microsoft.com/office/drawing/2014/main" id="{E7142ADC-9266-B052-2A77-E8B1A81BBE34}"/>
              </a:ext>
            </a:extLst>
          </p:cNvPr>
          <p:cNvSpPr txBox="1"/>
          <p:nvPr/>
        </p:nvSpPr>
        <p:spPr>
          <a:xfrm>
            <a:off x="1509030" y="3878876"/>
            <a:ext cx="988860" cy="646331"/>
          </a:xfrm>
          <a:prstGeom prst="rect">
            <a:avLst/>
          </a:prstGeom>
          <a:noFill/>
        </p:spPr>
        <p:txBody>
          <a:bodyPr wrap="square" rtlCol="0">
            <a:spAutoFit/>
          </a:bodyPr>
          <a:lstStyle/>
          <a:p>
            <a:pPr algn="ctr"/>
            <a:r>
              <a:rPr lang="it-IT" dirty="0"/>
              <a:t>Classify</a:t>
            </a:r>
          </a:p>
          <a:p>
            <a:pPr algn="ctr"/>
            <a:r>
              <a:rPr lang="it-IT" dirty="0"/>
              <a:t>AG</a:t>
            </a:r>
          </a:p>
        </p:txBody>
      </p:sp>
      <p:cxnSp>
        <p:nvCxnSpPr>
          <p:cNvPr id="39" name="Connettore diritto 38">
            <a:extLst>
              <a:ext uri="{FF2B5EF4-FFF2-40B4-BE49-F238E27FC236}">
                <a16:creationId xmlns:a16="http://schemas.microsoft.com/office/drawing/2014/main" id="{5ABB15C9-FF4F-46AD-7EC1-71F00A3FCCF9}"/>
              </a:ext>
            </a:extLst>
          </p:cNvPr>
          <p:cNvCxnSpPr>
            <a:cxnSpLocks/>
            <a:stCxn id="34" idx="3"/>
            <a:endCxn id="5" idx="1"/>
          </p:cNvCxnSpPr>
          <p:nvPr/>
        </p:nvCxnSpPr>
        <p:spPr>
          <a:xfrm>
            <a:off x="2509646" y="4195427"/>
            <a:ext cx="122807" cy="1"/>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284605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4D9768-BB1F-7E1F-0F95-CA7C2DD140C0}"/>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EF4BCF1C-0587-2975-5FA1-9692DA1E4D53}"/>
              </a:ext>
            </a:extLst>
          </p:cNvPr>
          <p:cNvSpPr>
            <a:spLocks noGrp="1"/>
          </p:cNvSpPr>
          <p:nvPr>
            <p:ph type="ctrTitle"/>
          </p:nvPr>
        </p:nvSpPr>
        <p:spPr>
          <a:xfrm>
            <a:off x="1413627" y="923192"/>
            <a:ext cx="10217286" cy="1143000"/>
          </a:xfrm>
        </p:spPr>
        <p:txBody>
          <a:bodyPr>
            <a:normAutofit/>
          </a:bodyPr>
          <a:lstStyle/>
          <a:p>
            <a:pPr algn="l"/>
            <a:r>
              <a:rPr lang="en-US" sz="2800" dirty="0">
                <a:latin typeface="Candara" panose="020E0502030303020204" pitchFamily="34" charset="0"/>
              </a:rPr>
              <a:t>We applied modular strategy to HBS, TUS, Energy data donation </a:t>
            </a:r>
            <a:br>
              <a:rPr lang="en-US" sz="2800" dirty="0">
                <a:latin typeface="Candara" panose="020E0502030303020204" pitchFamily="34" charset="0"/>
              </a:rPr>
            </a:br>
            <a:endParaRPr lang="it-IT" sz="2800" dirty="0">
              <a:latin typeface="+mn-lt"/>
            </a:endParaRPr>
          </a:p>
        </p:txBody>
      </p:sp>
      <p:sp>
        <p:nvSpPr>
          <p:cNvPr id="3" name="CasellaDiTesto 2">
            <a:extLst>
              <a:ext uri="{FF2B5EF4-FFF2-40B4-BE49-F238E27FC236}">
                <a16:creationId xmlns:a16="http://schemas.microsoft.com/office/drawing/2014/main" id="{1D6C8E69-48C1-B083-14CA-86158109FF2B}"/>
              </a:ext>
            </a:extLst>
          </p:cNvPr>
          <p:cNvSpPr txBox="1"/>
          <p:nvPr/>
        </p:nvSpPr>
        <p:spPr>
          <a:xfrm>
            <a:off x="564596" y="233264"/>
            <a:ext cx="6418745" cy="523220"/>
          </a:xfrm>
          <a:prstGeom prst="rect">
            <a:avLst/>
          </a:prstGeom>
          <a:noFill/>
        </p:spPr>
        <p:txBody>
          <a:bodyPr wrap="none" rtlCol="0">
            <a:spAutoFit/>
          </a:bodyPr>
          <a:lstStyle/>
          <a:p>
            <a:r>
              <a:rPr lang="en-US" sz="2800" b="1" dirty="0">
                <a:latin typeface="Candara" panose="020E0502030303020204" pitchFamily="34" charset="0"/>
              </a:rPr>
              <a:t>Modular strategy and  three case studies</a:t>
            </a:r>
            <a:endParaRPr lang="it-IT" sz="2800" b="1" dirty="0">
              <a:solidFill>
                <a:schemeClr val="tx2"/>
              </a:solidFill>
              <a:latin typeface="Candara" panose="020E0502030303020204" pitchFamily="34" charset="0"/>
              <a:ea typeface="+mj-ea"/>
              <a:cs typeface="+mj-cs"/>
            </a:endParaRPr>
          </a:p>
        </p:txBody>
      </p:sp>
      <p:graphicFrame>
        <p:nvGraphicFramePr>
          <p:cNvPr id="7" name="Tabella 6"/>
          <p:cNvGraphicFramePr>
            <a:graphicFrameLocks noGrp="1"/>
          </p:cNvGraphicFramePr>
          <p:nvPr>
            <p:extLst>
              <p:ext uri="{D42A27DB-BD31-4B8C-83A1-F6EECF244321}">
                <p14:modId xmlns:p14="http://schemas.microsoft.com/office/powerpoint/2010/main" val="3749128781"/>
              </p:ext>
            </p:extLst>
          </p:nvPr>
        </p:nvGraphicFramePr>
        <p:xfrm>
          <a:off x="1557216" y="2602177"/>
          <a:ext cx="9345248" cy="3068860"/>
        </p:xfrm>
        <a:graphic>
          <a:graphicData uri="http://schemas.openxmlformats.org/drawingml/2006/table">
            <a:tbl>
              <a:tblPr firstRow="1" bandRow="1">
                <a:tableStyleId>{00A15C55-8517-42AA-B614-E9B94910E393}</a:tableStyleId>
              </a:tblPr>
              <a:tblGrid>
                <a:gridCol w="2336312">
                  <a:extLst>
                    <a:ext uri="{9D8B030D-6E8A-4147-A177-3AD203B41FA5}">
                      <a16:colId xmlns:a16="http://schemas.microsoft.com/office/drawing/2014/main" val="1573568750"/>
                    </a:ext>
                  </a:extLst>
                </a:gridCol>
                <a:gridCol w="2336312">
                  <a:extLst>
                    <a:ext uri="{9D8B030D-6E8A-4147-A177-3AD203B41FA5}">
                      <a16:colId xmlns:a16="http://schemas.microsoft.com/office/drawing/2014/main" val="1986014913"/>
                    </a:ext>
                  </a:extLst>
                </a:gridCol>
                <a:gridCol w="2336312">
                  <a:extLst>
                    <a:ext uri="{9D8B030D-6E8A-4147-A177-3AD203B41FA5}">
                      <a16:colId xmlns:a16="http://schemas.microsoft.com/office/drawing/2014/main" val="624682860"/>
                    </a:ext>
                  </a:extLst>
                </a:gridCol>
                <a:gridCol w="2336312">
                  <a:extLst>
                    <a:ext uri="{9D8B030D-6E8A-4147-A177-3AD203B41FA5}">
                      <a16:colId xmlns:a16="http://schemas.microsoft.com/office/drawing/2014/main" val="2887590131"/>
                    </a:ext>
                  </a:extLst>
                </a:gridCol>
              </a:tblGrid>
              <a:tr h="767215">
                <a:tc>
                  <a:txBody>
                    <a:bodyPr/>
                    <a:lstStyle/>
                    <a:p>
                      <a:endParaRPr lang="it-IT" dirty="0"/>
                    </a:p>
                  </a:txBody>
                  <a:tcPr/>
                </a:tc>
                <a:tc>
                  <a:txBody>
                    <a:bodyPr/>
                    <a:lstStyle/>
                    <a:p>
                      <a:pPr algn="ctr"/>
                      <a:r>
                        <a:rPr lang="it-IT" dirty="0"/>
                        <a:t>Accuracy gap</a:t>
                      </a:r>
                    </a:p>
                  </a:txBody>
                  <a:tcPr/>
                </a:tc>
                <a:tc>
                  <a:txBody>
                    <a:bodyPr/>
                    <a:lstStyle/>
                    <a:p>
                      <a:pPr algn="ctr"/>
                      <a:r>
                        <a:rPr lang="it-IT" dirty="0"/>
                        <a:t>Output gap</a:t>
                      </a:r>
                    </a:p>
                  </a:txBody>
                  <a:tcPr/>
                </a:tc>
                <a:tc>
                  <a:txBody>
                    <a:bodyPr/>
                    <a:lstStyle/>
                    <a:p>
                      <a:pPr algn="ctr"/>
                      <a:r>
                        <a:rPr lang="it-IT" dirty="0"/>
                        <a:t>Alternatives</a:t>
                      </a:r>
                    </a:p>
                  </a:txBody>
                  <a:tcPr/>
                </a:tc>
                <a:extLst>
                  <a:ext uri="{0D108BD9-81ED-4DB2-BD59-A6C34878D82A}">
                    <a16:rowId xmlns:a16="http://schemas.microsoft.com/office/drawing/2014/main" val="1162643733"/>
                  </a:ext>
                </a:extLst>
              </a:tr>
              <a:tr h="767215">
                <a:tc>
                  <a:txBody>
                    <a:bodyPr/>
                    <a:lstStyle/>
                    <a:p>
                      <a:r>
                        <a:rPr lang="it-IT" b="1" dirty="0">
                          <a:solidFill>
                            <a:schemeClr val="bg2"/>
                          </a:solidFill>
                        </a:rPr>
                        <a:t>HBS</a:t>
                      </a:r>
                    </a:p>
                  </a:txBody>
                  <a:tcPr/>
                </a:tc>
                <a:tc>
                  <a:txBody>
                    <a:bodyPr/>
                    <a:lstStyle/>
                    <a:p>
                      <a:endParaRPr lang="it-IT" dirty="0"/>
                    </a:p>
                    <a:p>
                      <a:endParaRPr lang="it-IT" dirty="0"/>
                    </a:p>
                  </a:txBody>
                  <a:tcPr/>
                </a:tc>
                <a:tc>
                  <a:txBody>
                    <a:bodyPr/>
                    <a:lstStyle/>
                    <a:p>
                      <a:endParaRPr lang="it-IT" dirty="0"/>
                    </a:p>
                  </a:txBody>
                  <a:tcPr/>
                </a:tc>
                <a:tc>
                  <a:txBody>
                    <a:bodyPr/>
                    <a:lstStyle/>
                    <a:p>
                      <a:endParaRPr lang="it-IT" dirty="0"/>
                    </a:p>
                  </a:txBody>
                  <a:tcPr/>
                </a:tc>
                <a:extLst>
                  <a:ext uri="{0D108BD9-81ED-4DB2-BD59-A6C34878D82A}">
                    <a16:rowId xmlns:a16="http://schemas.microsoft.com/office/drawing/2014/main" val="2247157923"/>
                  </a:ext>
                </a:extLst>
              </a:tr>
              <a:tr h="767215">
                <a:tc>
                  <a:txBody>
                    <a:bodyPr/>
                    <a:lstStyle/>
                    <a:p>
                      <a:r>
                        <a:rPr lang="it-IT" b="1" dirty="0">
                          <a:solidFill>
                            <a:schemeClr val="bg2"/>
                          </a:solidFill>
                        </a:rPr>
                        <a:t>TUS</a:t>
                      </a:r>
                    </a:p>
                  </a:txBody>
                  <a:tcPr/>
                </a:tc>
                <a:tc>
                  <a:txBody>
                    <a:bodyPr/>
                    <a:lstStyle/>
                    <a:p>
                      <a:endParaRPr lang="it-IT" dirty="0"/>
                    </a:p>
                  </a:txBody>
                  <a:tcPr/>
                </a:tc>
                <a:tc>
                  <a:txBody>
                    <a:bodyPr/>
                    <a:lstStyle/>
                    <a:p>
                      <a:endParaRPr lang="it-IT" dirty="0"/>
                    </a:p>
                  </a:txBody>
                  <a:tcPr/>
                </a:tc>
                <a:tc>
                  <a:txBody>
                    <a:bodyPr/>
                    <a:lstStyle/>
                    <a:p>
                      <a:endParaRPr lang="it-IT" dirty="0"/>
                    </a:p>
                  </a:txBody>
                  <a:tcPr/>
                </a:tc>
                <a:extLst>
                  <a:ext uri="{0D108BD9-81ED-4DB2-BD59-A6C34878D82A}">
                    <a16:rowId xmlns:a16="http://schemas.microsoft.com/office/drawing/2014/main" val="2909714396"/>
                  </a:ext>
                </a:extLst>
              </a:tr>
              <a:tr h="767215">
                <a:tc>
                  <a:txBody>
                    <a:bodyPr/>
                    <a:lstStyle/>
                    <a:p>
                      <a:r>
                        <a:rPr lang="it-IT" b="1" dirty="0">
                          <a:solidFill>
                            <a:schemeClr val="bg2"/>
                          </a:solidFill>
                        </a:rPr>
                        <a:t>Energy data</a:t>
                      </a:r>
                    </a:p>
                  </a:txBody>
                  <a:tcPr/>
                </a:tc>
                <a:tc>
                  <a:txBody>
                    <a:bodyPr/>
                    <a:lstStyle/>
                    <a:p>
                      <a:endParaRPr lang="it-IT" dirty="0"/>
                    </a:p>
                  </a:txBody>
                  <a:tcPr/>
                </a:tc>
                <a:tc>
                  <a:txBody>
                    <a:bodyPr/>
                    <a:lstStyle/>
                    <a:p>
                      <a:endParaRPr lang="it-IT" dirty="0"/>
                    </a:p>
                  </a:txBody>
                  <a:tcPr/>
                </a:tc>
                <a:tc>
                  <a:txBody>
                    <a:bodyPr/>
                    <a:lstStyle/>
                    <a:p>
                      <a:endParaRPr lang="it-IT" dirty="0"/>
                    </a:p>
                  </a:txBody>
                  <a:tcPr/>
                </a:tc>
                <a:extLst>
                  <a:ext uri="{0D108BD9-81ED-4DB2-BD59-A6C34878D82A}">
                    <a16:rowId xmlns:a16="http://schemas.microsoft.com/office/drawing/2014/main" val="1362569025"/>
                  </a:ext>
                </a:extLst>
              </a:tr>
            </a:tbl>
          </a:graphicData>
        </a:graphic>
      </p:graphicFrame>
      <p:sp>
        <p:nvSpPr>
          <p:cNvPr id="8" name="Ovale 7"/>
          <p:cNvSpPr/>
          <p:nvPr/>
        </p:nvSpPr>
        <p:spPr>
          <a:xfrm>
            <a:off x="5209443" y="3604846"/>
            <a:ext cx="307731" cy="272562"/>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it-IT"/>
          </a:p>
        </p:txBody>
      </p:sp>
      <p:cxnSp>
        <p:nvCxnSpPr>
          <p:cNvPr id="12" name="Connettore diritto 11"/>
          <p:cNvCxnSpPr/>
          <p:nvPr/>
        </p:nvCxnSpPr>
        <p:spPr>
          <a:xfrm>
            <a:off x="4114800" y="3481754"/>
            <a:ext cx="0" cy="518746"/>
          </a:xfrm>
          <a:prstGeom prst="line">
            <a:avLst/>
          </a:prstGeom>
        </p:spPr>
        <p:style>
          <a:lnRef idx="3">
            <a:schemeClr val="accent3"/>
          </a:lnRef>
          <a:fillRef idx="0">
            <a:schemeClr val="accent3"/>
          </a:fillRef>
          <a:effectRef idx="2">
            <a:schemeClr val="accent3"/>
          </a:effectRef>
          <a:fontRef idx="minor">
            <a:schemeClr val="tx1"/>
          </a:fontRef>
        </p:style>
      </p:cxnSp>
      <p:sp>
        <p:nvSpPr>
          <p:cNvPr id="13" name="Freccia a destra 12"/>
          <p:cNvSpPr/>
          <p:nvPr/>
        </p:nvSpPr>
        <p:spPr>
          <a:xfrm rot="10800000">
            <a:off x="4185873" y="3938954"/>
            <a:ext cx="368542" cy="61546"/>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p:cxnSp>
        <p:nvCxnSpPr>
          <p:cNvPr id="14" name="Connettore diritto 13"/>
          <p:cNvCxnSpPr/>
          <p:nvPr/>
        </p:nvCxnSpPr>
        <p:spPr>
          <a:xfrm>
            <a:off x="6417041" y="3481754"/>
            <a:ext cx="0" cy="518746"/>
          </a:xfrm>
          <a:prstGeom prst="line">
            <a:avLst/>
          </a:prstGeom>
        </p:spPr>
        <p:style>
          <a:lnRef idx="3">
            <a:schemeClr val="accent3"/>
          </a:lnRef>
          <a:fillRef idx="0">
            <a:schemeClr val="accent3"/>
          </a:fillRef>
          <a:effectRef idx="2">
            <a:schemeClr val="accent3"/>
          </a:effectRef>
          <a:fontRef idx="minor">
            <a:schemeClr val="tx1"/>
          </a:fontRef>
        </p:style>
      </p:cxnSp>
      <p:sp>
        <p:nvSpPr>
          <p:cNvPr id="15" name="Freccia a destra 14"/>
          <p:cNvSpPr/>
          <p:nvPr/>
        </p:nvSpPr>
        <p:spPr>
          <a:xfrm rot="10800000">
            <a:off x="6488114" y="3938954"/>
            <a:ext cx="368542" cy="61546"/>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p:sp>
        <p:nvSpPr>
          <p:cNvPr id="16" name="Ovale 15"/>
          <p:cNvSpPr/>
          <p:nvPr/>
        </p:nvSpPr>
        <p:spPr>
          <a:xfrm>
            <a:off x="7276308" y="3604846"/>
            <a:ext cx="307731" cy="272562"/>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it-IT"/>
          </a:p>
        </p:txBody>
      </p:sp>
      <p:sp>
        <p:nvSpPr>
          <p:cNvPr id="17" name="Ovale 16"/>
          <p:cNvSpPr/>
          <p:nvPr/>
        </p:nvSpPr>
        <p:spPr>
          <a:xfrm>
            <a:off x="9538862" y="3604846"/>
            <a:ext cx="307731" cy="272562"/>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it-IT"/>
          </a:p>
        </p:txBody>
      </p:sp>
      <p:cxnSp>
        <p:nvCxnSpPr>
          <p:cNvPr id="18" name="Connettore diritto 17"/>
          <p:cNvCxnSpPr/>
          <p:nvPr/>
        </p:nvCxnSpPr>
        <p:spPr>
          <a:xfrm>
            <a:off x="4114799" y="4223238"/>
            <a:ext cx="0" cy="518746"/>
          </a:xfrm>
          <a:prstGeom prst="line">
            <a:avLst/>
          </a:prstGeom>
        </p:spPr>
        <p:style>
          <a:lnRef idx="3">
            <a:schemeClr val="accent3"/>
          </a:lnRef>
          <a:fillRef idx="0">
            <a:schemeClr val="accent3"/>
          </a:fillRef>
          <a:effectRef idx="2">
            <a:schemeClr val="accent3"/>
          </a:effectRef>
          <a:fontRef idx="minor">
            <a:schemeClr val="tx1"/>
          </a:fontRef>
        </p:style>
      </p:cxnSp>
      <p:sp>
        <p:nvSpPr>
          <p:cNvPr id="19" name="Freccia a destra 18"/>
          <p:cNvSpPr/>
          <p:nvPr/>
        </p:nvSpPr>
        <p:spPr>
          <a:xfrm rot="10800000">
            <a:off x="4185873" y="4328746"/>
            <a:ext cx="368542" cy="61546"/>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p:cxnSp>
        <p:nvCxnSpPr>
          <p:cNvPr id="20" name="Connettore diritto 19"/>
          <p:cNvCxnSpPr/>
          <p:nvPr/>
        </p:nvCxnSpPr>
        <p:spPr>
          <a:xfrm>
            <a:off x="6417041" y="4223238"/>
            <a:ext cx="0" cy="518746"/>
          </a:xfrm>
          <a:prstGeom prst="line">
            <a:avLst/>
          </a:prstGeom>
        </p:spPr>
        <p:style>
          <a:lnRef idx="3">
            <a:schemeClr val="accent3"/>
          </a:lnRef>
          <a:fillRef idx="0">
            <a:schemeClr val="accent3"/>
          </a:fillRef>
          <a:effectRef idx="2">
            <a:schemeClr val="accent3"/>
          </a:effectRef>
          <a:fontRef idx="minor">
            <a:schemeClr val="tx1"/>
          </a:fontRef>
        </p:style>
      </p:cxnSp>
      <p:sp>
        <p:nvSpPr>
          <p:cNvPr id="21" name="Freccia a destra 20"/>
          <p:cNvSpPr/>
          <p:nvPr/>
        </p:nvSpPr>
        <p:spPr>
          <a:xfrm rot="10800000">
            <a:off x="6488115" y="4328746"/>
            <a:ext cx="368542" cy="61546"/>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p:sp>
        <p:nvSpPr>
          <p:cNvPr id="22" name="Ovale 21"/>
          <p:cNvSpPr/>
          <p:nvPr/>
        </p:nvSpPr>
        <p:spPr>
          <a:xfrm>
            <a:off x="5209442" y="4346330"/>
            <a:ext cx="307731" cy="272562"/>
          </a:xfrm>
          <a:prstGeom prst="ellipse">
            <a:avLst/>
          </a:prstGeom>
          <a:solidFill>
            <a:schemeClr val="accent2">
              <a:lumMod val="60000"/>
              <a:lumOff val="40000"/>
            </a:schemeClr>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it-IT"/>
          </a:p>
        </p:txBody>
      </p:sp>
      <p:sp>
        <p:nvSpPr>
          <p:cNvPr id="23" name="Ovale 22"/>
          <p:cNvSpPr/>
          <p:nvPr/>
        </p:nvSpPr>
        <p:spPr>
          <a:xfrm>
            <a:off x="7258722" y="4346330"/>
            <a:ext cx="307731" cy="272562"/>
          </a:xfrm>
          <a:prstGeom prst="ellipse">
            <a:avLst/>
          </a:prstGeom>
          <a:solidFill>
            <a:schemeClr val="accent1">
              <a:lumMod val="60000"/>
              <a:lumOff val="40000"/>
            </a:schemeClr>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it-IT"/>
          </a:p>
        </p:txBody>
      </p:sp>
      <p:sp>
        <p:nvSpPr>
          <p:cNvPr id="24" name="Ovale 23"/>
          <p:cNvSpPr/>
          <p:nvPr/>
        </p:nvSpPr>
        <p:spPr>
          <a:xfrm>
            <a:off x="9543258" y="4346329"/>
            <a:ext cx="307731" cy="272562"/>
          </a:xfrm>
          <a:prstGeom prst="ellipse">
            <a:avLst/>
          </a:prstGeom>
          <a:solidFill>
            <a:schemeClr val="accent2">
              <a:lumMod val="60000"/>
              <a:lumOff val="40000"/>
            </a:schemeClr>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it-IT"/>
          </a:p>
        </p:txBody>
      </p:sp>
      <p:cxnSp>
        <p:nvCxnSpPr>
          <p:cNvPr id="25" name="Connettore diritto 24"/>
          <p:cNvCxnSpPr/>
          <p:nvPr/>
        </p:nvCxnSpPr>
        <p:spPr>
          <a:xfrm>
            <a:off x="4114800" y="4970585"/>
            <a:ext cx="0" cy="518746"/>
          </a:xfrm>
          <a:prstGeom prst="line">
            <a:avLst/>
          </a:prstGeom>
        </p:spPr>
        <p:style>
          <a:lnRef idx="3">
            <a:schemeClr val="accent3"/>
          </a:lnRef>
          <a:fillRef idx="0">
            <a:schemeClr val="accent3"/>
          </a:fillRef>
          <a:effectRef idx="2">
            <a:schemeClr val="accent3"/>
          </a:effectRef>
          <a:fontRef idx="minor">
            <a:schemeClr val="tx1"/>
          </a:fontRef>
        </p:style>
      </p:cxnSp>
      <p:sp>
        <p:nvSpPr>
          <p:cNvPr id="26" name="Freccia a destra 25"/>
          <p:cNvSpPr/>
          <p:nvPr/>
        </p:nvSpPr>
        <p:spPr>
          <a:xfrm rot="10800000">
            <a:off x="4185873" y="5427785"/>
            <a:ext cx="368542" cy="61546"/>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p:sp>
        <p:nvSpPr>
          <p:cNvPr id="27" name="Ovale 26"/>
          <p:cNvSpPr/>
          <p:nvPr/>
        </p:nvSpPr>
        <p:spPr>
          <a:xfrm>
            <a:off x="5209442" y="5114191"/>
            <a:ext cx="307731" cy="272562"/>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it-IT"/>
          </a:p>
        </p:txBody>
      </p:sp>
      <p:cxnSp>
        <p:nvCxnSpPr>
          <p:cNvPr id="28" name="Connettore diritto 27"/>
          <p:cNvCxnSpPr/>
          <p:nvPr/>
        </p:nvCxnSpPr>
        <p:spPr>
          <a:xfrm>
            <a:off x="6443417" y="4999892"/>
            <a:ext cx="0" cy="518746"/>
          </a:xfrm>
          <a:prstGeom prst="line">
            <a:avLst/>
          </a:prstGeom>
        </p:spPr>
        <p:style>
          <a:lnRef idx="3">
            <a:schemeClr val="accent3"/>
          </a:lnRef>
          <a:fillRef idx="0">
            <a:schemeClr val="accent3"/>
          </a:fillRef>
          <a:effectRef idx="2">
            <a:schemeClr val="accent3"/>
          </a:effectRef>
          <a:fontRef idx="minor">
            <a:schemeClr val="tx1"/>
          </a:fontRef>
        </p:style>
      </p:cxnSp>
      <p:sp>
        <p:nvSpPr>
          <p:cNvPr id="29" name="Freccia a destra 28"/>
          <p:cNvSpPr/>
          <p:nvPr/>
        </p:nvSpPr>
        <p:spPr>
          <a:xfrm rot="10800000">
            <a:off x="6514491" y="5105400"/>
            <a:ext cx="368542" cy="61546"/>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it-IT"/>
          </a:p>
        </p:txBody>
      </p:sp>
      <p:sp>
        <p:nvSpPr>
          <p:cNvPr id="30" name="Ovale 29"/>
          <p:cNvSpPr/>
          <p:nvPr/>
        </p:nvSpPr>
        <p:spPr>
          <a:xfrm>
            <a:off x="7276307" y="5114191"/>
            <a:ext cx="307731" cy="272562"/>
          </a:xfrm>
          <a:prstGeom prst="ellipse">
            <a:avLst/>
          </a:prstGeom>
          <a:solidFill>
            <a:schemeClr val="accent1">
              <a:lumMod val="60000"/>
              <a:lumOff val="40000"/>
            </a:schemeClr>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it-IT"/>
          </a:p>
        </p:txBody>
      </p:sp>
      <p:sp>
        <p:nvSpPr>
          <p:cNvPr id="31" name="Ovale 30"/>
          <p:cNvSpPr/>
          <p:nvPr/>
        </p:nvSpPr>
        <p:spPr>
          <a:xfrm>
            <a:off x="9538862" y="5136173"/>
            <a:ext cx="307731" cy="272562"/>
          </a:xfrm>
          <a:prstGeom prst="ellipse">
            <a:avLst/>
          </a:prstGeom>
          <a:solidFill>
            <a:schemeClr val="accent2">
              <a:lumMod val="60000"/>
              <a:lumOff val="40000"/>
            </a:schemeClr>
          </a:solidFill>
        </p:spPr>
        <p:style>
          <a:lnRef idx="1">
            <a:schemeClr val="accent4"/>
          </a:lnRef>
          <a:fillRef idx="3">
            <a:schemeClr val="accent4"/>
          </a:fillRef>
          <a:effectRef idx="2">
            <a:schemeClr val="accent4"/>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495168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1091BE-7E81-9C33-C10A-54FCE196A328}"/>
            </a:ext>
          </a:extLst>
        </p:cNvPr>
        <p:cNvGrpSpPr/>
        <p:nvPr/>
      </p:nvGrpSpPr>
      <p:grpSpPr>
        <a:xfrm>
          <a:off x="0" y="0"/>
          <a:ext cx="0" cy="0"/>
          <a:chOff x="0" y="0"/>
          <a:chExt cx="0" cy="0"/>
        </a:xfrm>
      </p:grpSpPr>
      <p:sp>
        <p:nvSpPr>
          <p:cNvPr id="23" name="CasellaDiTesto 22">
            <a:extLst>
              <a:ext uri="{FF2B5EF4-FFF2-40B4-BE49-F238E27FC236}">
                <a16:creationId xmlns:a16="http://schemas.microsoft.com/office/drawing/2014/main" id="{6738B762-0EF3-0B92-F74C-80A9B19360EB}"/>
              </a:ext>
            </a:extLst>
          </p:cNvPr>
          <p:cNvSpPr txBox="1"/>
          <p:nvPr/>
        </p:nvSpPr>
        <p:spPr>
          <a:xfrm>
            <a:off x="564596" y="233264"/>
            <a:ext cx="3156633" cy="523220"/>
          </a:xfrm>
          <a:prstGeom prst="rect">
            <a:avLst/>
          </a:prstGeom>
          <a:noFill/>
        </p:spPr>
        <p:txBody>
          <a:bodyPr wrap="none" rtlCol="0">
            <a:spAutoFit/>
          </a:bodyPr>
          <a:lstStyle/>
          <a:p>
            <a:r>
              <a:rPr lang="it-IT" sz="2800" b="1" dirty="0">
                <a:solidFill>
                  <a:schemeClr val="tx2"/>
                </a:solidFill>
                <a:latin typeface="Candara" panose="020E0502030303020204" pitchFamily="34" charset="0"/>
                <a:ea typeface="+mj-ea"/>
                <a:cs typeface="+mj-cs"/>
              </a:rPr>
              <a:t>DPIA smart module</a:t>
            </a:r>
          </a:p>
        </p:txBody>
      </p:sp>
      <p:sp>
        <p:nvSpPr>
          <p:cNvPr id="15" name="Content Placeholder 2">
            <a:extLst>
              <a:ext uri="{FF2B5EF4-FFF2-40B4-BE49-F238E27FC236}">
                <a16:creationId xmlns:a16="http://schemas.microsoft.com/office/drawing/2014/main" id="{BB3F8728-7625-02DB-DCB9-DFCA6D0F2637}"/>
              </a:ext>
            </a:extLst>
          </p:cNvPr>
          <p:cNvSpPr>
            <a:spLocks noGrp="1"/>
          </p:cNvSpPr>
          <p:nvPr/>
        </p:nvSpPr>
        <p:spPr>
          <a:xfrm>
            <a:off x="838200" y="1253330"/>
            <a:ext cx="10515600" cy="5371406"/>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000" dirty="0">
                <a:latin typeface="Candara" panose="020E0502030303020204" pitchFamily="34" charset="0"/>
              </a:rPr>
              <a:t>Starting from the results of applying the modular strategy to the use cases found through documentation and interviews, a list of guide questions was designed to integrate a DPIA developed only for a traditional survey</a:t>
            </a:r>
          </a:p>
          <a:p>
            <a:endParaRPr lang="en-US" sz="3000" dirty="0">
              <a:latin typeface="Candara" panose="020E0502030303020204" pitchFamily="34" charset="0"/>
            </a:endParaRPr>
          </a:p>
          <a:p>
            <a:r>
              <a:rPr lang="en-US" sz="3000" dirty="0">
                <a:latin typeface="Candara" panose="020E0502030303020204" pitchFamily="34" charset="0"/>
              </a:rPr>
              <a:t>The basic idea is to convert the applied questions in the modular strategy into the respective privacy-by-design and by-default principles as reported by the EDPB guidelines on art.25 ..</a:t>
            </a:r>
          </a:p>
          <a:p>
            <a:endParaRPr lang="en-US" sz="3000" dirty="0">
              <a:latin typeface="Candara" panose="020E0502030303020204" pitchFamily="34" charset="0"/>
            </a:endParaRPr>
          </a:p>
          <a:p>
            <a:r>
              <a:rPr lang="en-US" sz="3000" dirty="0">
                <a:latin typeface="Candara" panose="020E0502030303020204" pitchFamily="34" charset="0"/>
              </a:rPr>
              <a:t>.. creating a DPIA building block for smart features that can be called up within the GSBPM at the time of specifying needs and designing a new smart survey, but also in evaluation phase to review it </a:t>
            </a:r>
          </a:p>
          <a:p>
            <a:endParaRPr lang="en-US" dirty="0"/>
          </a:p>
          <a:p>
            <a:endParaRPr lang="en-US" dirty="0"/>
          </a:p>
          <a:p>
            <a:endParaRPr lang="nl-NL" dirty="0"/>
          </a:p>
          <a:p>
            <a:endParaRPr lang="nl-NL" dirty="0"/>
          </a:p>
        </p:txBody>
      </p:sp>
    </p:spTree>
    <p:extLst>
      <p:ext uri="{BB962C8B-B14F-4D97-AF65-F5344CB8AC3E}">
        <p14:creationId xmlns:p14="http://schemas.microsoft.com/office/powerpoint/2010/main" val="342555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FCF209-6D6D-E4B4-8489-8E23B88F84C8}"/>
            </a:ext>
          </a:extLst>
        </p:cNvPr>
        <p:cNvGrpSpPr/>
        <p:nvPr/>
      </p:nvGrpSpPr>
      <p:grpSpPr>
        <a:xfrm>
          <a:off x="0" y="0"/>
          <a:ext cx="0" cy="0"/>
          <a:chOff x="0" y="0"/>
          <a:chExt cx="0" cy="0"/>
        </a:xfrm>
      </p:grpSpPr>
      <p:sp>
        <p:nvSpPr>
          <p:cNvPr id="23" name="CasellaDiTesto 22">
            <a:extLst>
              <a:ext uri="{FF2B5EF4-FFF2-40B4-BE49-F238E27FC236}">
                <a16:creationId xmlns:a16="http://schemas.microsoft.com/office/drawing/2014/main" id="{A39E595C-4575-D6E9-33DF-4D68E6A21E44}"/>
              </a:ext>
            </a:extLst>
          </p:cNvPr>
          <p:cNvSpPr txBox="1"/>
          <p:nvPr/>
        </p:nvSpPr>
        <p:spPr>
          <a:xfrm>
            <a:off x="564596" y="233264"/>
            <a:ext cx="6389891" cy="523220"/>
          </a:xfrm>
          <a:prstGeom prst="rect">
            <a:avLst/>
          </a:prstGeom>
          <a:noFill/>
        </p:spPr>
        <p:txBody>
          <a:bodyPr wrap="none" rtlCol="0">
            <a:spAutoFit/>
          </a:bodyPr>
          <a:lstStyle/>
          <a:p>
            <a:r>
              <a:rPr lang="it-IT" sz="2800" b="1" dirty="0">
                <a:solidFill>
                  <a:schemeClr val="tx2"/>
                </a:solidFill>
                <a:latin typeface="Candara" panose="020E0502030303020204" pitchFamily="34" charset="0"/>
                <a:ea typeface="+mj-ea"/>
                <a:cs typeface="+mj-cs"/>
              </a:rPr>
              <a:t>Risk assessment  in the evaluation phase</a:t>
            </a:r>
          </a:p>
        </p:txBody>
      </p:sp>
      <p:sp>
        <p:nvSpPr>
          <p:cNvPr id="2" name="Content Placeholder 2">
            <a:extLst>
              <a:ext uri="{FF2B5EF4-FFF2-40B4-BE49-F238E27FC236}">
                <a16:creationId xmlns:a16="http://schemas.microsoft.com/office/drawing/2014/main" id="{43A6892A-0A1A-438D-CD45-C1E84DE50AF7}"/>
              </a:ext>
            </a:extLst>
          </p:cNvPr>
          <p:cNvSpPr>
            <a:spLocks noGrp="1"/>
          </p:cNvSpPr>
          <p:nvPr/>
        </p:nvSpPr>
        <p:spPr>
          <a:xfrm>
            <a:off x="995419" y="1266093"/>
            <a:ext cx="10515600" cy="9144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latin typeface="Candara" panose="020E0502030303020204" pitchFamily="34" charset="0"/>
              </a:rPr>
              <a:t>Three events may occur during the lifetime of a smart survey application that require a renewed look at the DPIA</a:t>
            </a:r>
            <a:endParaRPr lang="en-US" dirty="0"/>
          </a:p>
          <a:p>
            <a:endParaRPr lang="nl-NL" dirty="0"/>
          </a:p>
          <a:p>
            <a:pPr marL="0" indent="0">
              <a:buNone/>
            </a:pPr>
            <a:endParaRPr lang="nl-NL" dirty="0"/>
          </a:p>
        </p:txBody>
      </p:sp>
      <p:graphicFrame>
        <p:nvGraphicFramePr>
          <p:cNvPr id="5" name="Tabella 4"/>
          <p:cNvGraphicFramePr>
            <a:graphicFrameLocks noGrp="1"/>
          </p:cNvGraphicFramePr>
          <p:nvPr>
            <p:extLst>
              <p:ext uri="{D42A27DB-BD31-4B8C-83A1-F6EECF244321}">
                <p14:modId xmlns:p14="http://schemas.microsoft.com/office/powerpoint/2010/main" val="182921791"/>
              </p:ext>
            </p:extLst>
          </p:nvPr>
        </p:nvGraphicFramePr>
        <p:xfrm>
          <a:off x="1125414" y="2180493"/>
          <a:ext cx="9880602" cy="4537079"/>
        </p:xfrm>
        <a:graphic>
          <a:graphicData uri="http://schemas.openxmlformats.org/drawingml/2006/table">
            <a:tbl>
              <a:tblPr firstRow="1" bandRow="1">
                <a:tableStyleId>{5C22544A-7EE6-4342-B048-85BDC9FD1C3A}</a:tableStyleId>
              </a:tblPr>
              <a:tblGrid>
                <a:gridCol w="2189883">
                  <a:extLst>
                    <a:ext uri="{9D8B030D-6E8A-4147-A177-3AD203B41FA5}">
                      <a16:colId xmlns:a16="http://schemas.microsoft.com/office/drawing/2014/main" val="1021138866"/>
                    </a:ext>
                  </a:extLst>
                </a:gridCol>
                <a:gridCol w="1762358">
                  <a:extLst>
                    <a:ext uri="{9D8B030D-6E8A-4147-A177-3AD203B41FA5}">
                      <a16:colId xmlns:a16="http://schemas.microsoft.com/office/drawing/2014/main" val="1758551965"/>
                    </a:ext>
                  </a:extLst>
                </a:gridCol>
                <a:gridCol w="2254902">
                  <a:extLst>
                    <a:ext uri="{9D8B030D-6E8A-4147-A177-3AD203B41FA5}">
                      <a16:colId xmlns:a16="http://schemas.microsoft.com/office/drawing/2014/main" val="4289444800"/>
                    </a:ext>
                  </a:extLst>
                </a:gridCol>
                <a:gridCol w="1697339">
                  <a:extLst>
                    <a:ext uri="{9D8B030D-6E8A-4147-A177-3AD203B41FA5}">
                      <a16:colId xmlns:a16="http://schemas.microsoft.com/office/drawing/2014/main" val="3293024362"/>
                    </a:ext>
                  </a:extLst>
                </a:gridCol>
                <a:gridCol w="1976120">
                  <a:extLst>
                    <a:ext uri="{9D8B030D-6E8A-4147-A177-3AD203B41FA5}">
                      <a16:colId xmlns:a16="http://schemas.microsoft.com/office/drawing/2014/main" val="1699139383"/>
                    </a:ext>
                  </a:extLst>
                </a:gridCol>
              </a:tblGrid>
              <a:tr h="970919">
                <a:tc>
                  <a:txBody>
                    <a:bodyPr/>
                    <a:lstStyle/>
                    <a:p>
                      <a:endParaRPr lang="it-IT" dirty="0"/>
                    </a:p>
                  </a:txBody>
                  <a:tcPr>
                    <a:solidFill>
                      <a:schemeClr val="accent4"/>
                    </a:solidFill>
                  </a:tcPr>
                </a:tc>
                <a:tc>
                  <a:txBody>
                    <a:bodyPr/>
                    <a:lstStyle/>
                    <a:p>
                      <a:r>
                        <a:rPr lang="it-IT" dirty="0"/>
                        <a:t>Risks</a:t>
                      </a:r>
                    </a:p>
                  </a:txBody>
                  <a:tcPr>
                    <a:solidFill>
                      <a:schemeClr val="accent4"/>
                    </a:solidFill>
                  </a:tcPr>
                </a:tc>
                <a:tc>
                  <a:txBody>
                    <a:bodyPr/>
                    <a:lstStyle/>
                    <a:p>
                      <a:r>
                        <a:rPr lang="it-IT" dirty="0"/>
                        <a:t>Accuracy gap</a:t>
                      </a:r>
                    </a:p>
                  </a:txBody>
                  <a:tcPr>
                    <a:solidFill>
                      <a:schemeClr val="accent4"/>
                    </a:solidFill>
                  </a:tcPr>
                </a:tc>
                <a:tc>
                  <a:txBody>
                    <a:bodyPr/>
                    <a:lstStyle/>
                    <a:p>
                      <a:r>
                        <a:rPr lang="it-IT" dirty="0"/>
                        <a:t>Output gap</a:t>
                      </a:r>
                    </a:p>
                    <a:p>
                      <a:endParaRPr lang="it-IT" dirty="0"/>
                    </a:p>
                  </a:txBody>
                  <a:tcPr>
                    <a:solidFill>
                      <a:schemeClr val="accent4"/>
                    </a:solidFill>
                  </a:tcPr>
                </a:tc>
                <a:tc>
                  <a:txBody>
                    <a:bodyPr/>
                    <a:lstStyle/>
                    <a:p>
                      <a:r>
                        <a:rPr lang="it-IT" dirty="0"/>
                        <a:t>Alternatives</a:t>
                      </a:r>
                    </a:p>
                  </a:txBody>
                  <a:tcPr>
                    <a:solidFill>
                      <a:schemeClr val="accent4"/>
                    </a:solidFill>
                  </a:tcPr>
                </a:tc>
                <a:extLst>
                  <a:ext uri="{0D108BD9-81ED-4DB2-BD59-A6C34878D82A}">
                    <a16:rowId xmlns:a16="http://schemas.microsoft.com/office/drawing/2014/main" val="752933771"/>
                  </a:ext>
                </a:extLst>
              </a:tr>
              <a:tr h="901422">
                <a:tc>
                  <a:txBody>
                    <a:bodyPr/>
                    <a:lstStyle/>
                    <a:p>
                      <a:r>
                        <a:rPr lang="it-IT" b="1" dirty="0">
                          <a:solidFill>
                            <a:schemeClr val="bg2"/>
                          </a:solidFill>
                        </a:rPr>
                        <a:t>Maturity</a:t>
                      </a:r>
                    </a:p>
                  </a:txBody>
                  <a:tcPr>
                    <a:solidFill>
                      <a:schemeClr val="accent4">
                        <a:lumMod val="40000"/>
                        <a:lumOff val="60000"/>
                      </a:schemeClr>
                    </a:solidFill>
                  </a:tcPr>
                </a:tc>
                <a:tc>
                  <a:txBody>
                    <a:bodyPr/>
                    <a:lstStyle/>
                    <a:p>
                      <a:r>
                        <a:rPr lang="it-IT" dirty="0">
                          <a:latin typeface="Candara" panose="020E0502030303020204" pitchFamily="34" charset="0"/>
                        </a:rPr>
                        <a:t>More effective mitigation measures?</a:t>
                      </a:r>
                    </a:p>
                  </a:txBody>
                  <a:tcPr>
                    <a:solidFill>
                      <a:schemeClr val="accent4">
                        <a:lumMod val="40000"/>
                        <a:lumOff val="60000"/>
                      </a:schemeClr>
                    </a:solidFill>
                  </a:tcPr>
                </a:tc>
                <a:tc>
                  <a:txBody>
                    <a:bodyPr/>
                    <a:lstStyle/>
                    <a:p>
                      <a:r>
                        <a:rPr lang="it-IT" sz="1800" kern="1200" dirty="0">
                          <a:solidFill>
                            <a:schemeClr val="dk1"/>
                          </a:solidFill>
                          <a:latin typeface="Candara" panose="020E0502030303020204" pitchFamily="34" charset="0"/>
                          <a:ea typeface="+mn-ea"/>
                          <a:cs typeface="+mn-cs"/>
                        </a:rPr>
                        <a:t>Accuracy gap smaller? Improvement ML?</a:t>
                      </a:r>
                    </a:p>
                  </a:txBody>
                  <a:tcPr>
                    <a:solidFill>
                      <a:schemeClr val="accent4">
                        <a:lumMod val="40000"/>
                        <a:lumOff val="60000"/>
                      </a:schemeClr>
                    </a:solidFill>
                  </a:tcPr>
                </a:tc>
                <a:tc>
                  <a:txBody>
                    <a:bodyPr/>
                    <a:lstStyle/>
                    <a:p>
                      <a:r>
                        <a:rPr lang="it-IT" sz="1800" kern="1200" dirty="0">
                          <a:solidFill>
                            <a:schemeClr val="dk1"/>
                          </a:solidFill>
                          <a:latin typeface="Candara" panose="020E0502030303020204" pitchFamily="34" charset="0"/>
                          <a:ea typeface="+mn-ea"/>
                          <a:cs typeface="+mn-cs"/>
                        </a:rPr>
                        <a:t>Output gap smaller?</a:t>
                      </a:r>
                    </a:p>
                  </a:txBody>
                  <a:tcPr>
                    <a:solidFill>
                      <a:schemeClr val="accent4">
                        <a:lumMod val="40000"/>
                        <a:lumOff val="60000"/>
                      </a:schemeClr>
                    </a:solidFill>
                  </a:tcPr>
                </a:tc>
                <a:tc>
                  <a:txBody>
                    <a:bodyPr/>
                    <a:lstStyle/>
                    <a:p>
                      <a:r>
                        <a:rPr lang="it-IT" sz="1800" kern="1200" dirty="0">
                          <a:solidFill>
                            <a:schemeClr val="dk1"/>
                          </a:solidFill>
                          <a:latin typeface="Candara" panose="020E0502030303020204" pitchFamily="34" charset="0"/>
                          <a:ea typeface="+mn-ea"/>
                          <a:cs typeface="+mn-cs"/>
                        </a:rPr>
                        <a:t>NA</a:t>
                      </a:r>
                    </a:p>
                  </a:txBody>
                  <a:tcPr>
                    <a:solidFill>
                      <a:schemeClr val="accent4">
                        <a:lumMod val="40000"/>
                        <a:lumOff val="60000"/>
                      </a:schemeClr>
                    </a:solidFill>
                  </a:tcPr>
                </a:tc>
                <a:extLst>
                  <a:ext uri="{0D108BD9-81ED-4DB2-BD59-A6C34878D82A}">
                    <a16:rowId xmlns:a16="http://schemas.microsoft.com/office/drawing/2014/main" val="3464086316"/>
                  </a:ext>
                </a:extLst>
              </a:tr>
              <a:tr h="901422">
                <a:tc>
                  <a:txBody>
                    <a:bodyPr/>
                    <a:lstStyle/>
                    <a:p>
                      <a:r>
                        <a:rPr lang="it-IT" b="1" dirty="0">
                          <a:solidFill>
                            <a:schemeClr val="bg2"/>
                          </a:solidFill>
                        </a:rPr>
                        <a:t>Maintenance</a:t>
                      </a:r>
                    </a:p>
                  </a:txBody>
                  <a:tcPr>
                    <a:solidFill>
                      <a:schemeClr val="accent4">
                        <a:lumMod val="60000"/>
                        <a:lumOff val="40000"/>
                      </a:schemeClr>
                    </a:solidFill>
                  </a:tcPr>
                </a:tc>
                <a:tc>
                  <a:txBody>
                    <a:bodyPr/>
                    <a:lstStyle/>
                    <a:p>
                      <a:r>
                        <a:rPr lang="it-IT" sz="1800" kern="1200" dirty="0">
                          <a:solidFill>
                            <a:schemeClr val="dk1"/>
                          </a:solidFill>
                          <a:latin typeface="Candara" panose="020E0502030303020204" pitchFamily="34" charset="0"/>
                          <a:ea typeface="+mn-ea"/>
                          <a:cs typeface="+mn-cs"/>
                        </a:rPr>
                        <a:t>Is frequent default maintenance performed?</a:t>
                      </a:r>
                    </a:p>
                  </a:txBody>
                  <a:tcPr>
                    <a:solidFill>
                      <a:schemeClr val="accent4">
                        <a:lumMod val="60000"/>
                        <a:lumOff val="40000"/>
                      </a:schemeClr>
                    </a:solidFill>
                  </a:tcPr>
                </a:tc>
                <a:tc>
                  <a:txBody>
                    <a:bodyPr/>
                    <a:lstStyle/>
                    <a:p>
                      <a:r>
                        <a:rPr lang="it-IT" sz="1800" kern="1200" dirty="0">
                          <a:solidFill>
                            <a:schemeClr val="dk1"/>
                          </a:solidFill>
                          <a:latin typeface="Candara" panose="020E0502030303020204" pitchFamily="34" charset="0"/>
                          <a:ea typeface="+mn-ea"/>
                          <a:cs typeface="+mn-cs"/>
                        </a:rPr>
                        <a:t>Changes in missing smart data? </a:t>
                      </a:r>
                      <a:r>
                        <a:rPr lang="en-US" sz="1800" kern="1200" dirty="0">
                          <a:solidFill>
                            <a:schemeClr val="dk1"/>
                          </a:solidFill>
                          <a:latin typeface="Candara" panose="020E0502030303020204" pitchFamily="34" charset="0"/>
                          <a:ea typeface="+mn-ea"/>
                          <a:cs typeface="+mn-cs"/>
                        </a:rPr>
                        <a:t>Changes in measurement errors or outliers in smart data?</a:t>
                      </a:r>
                      <a:endParaRPr lang="it-IT" sz="1800" kern="1200" dirty="0">
                        <a:solidFill>
                          <a:schemeClr val="dk1"/>
                        </a:solidFill>
                        <a:latin typeface="Candara" panose="020E0502030303020204" pitchFamily="34" charset="0"/>
                        <a:ea typeface="+mn-ea"/>
                        <a:cs typeface="+mn-cs"/>
                      </a:endParaRPr>
                    </a:p>
                  </a:txBody>
                  <a:tcPr>
                    <a:solidFill>
                      <a:schemeClr val="accent4">
                        <a:lumMod val="60000"/>
                        <a:lumOff val="40000"/>
                      </a:schemeClr>
                    </a:solidFill>
                  </a:tcPr>
                </a:tc>
                <a:tc>
                  <a:txBody>
                    <a:bodyPr/>
                    <a:lstStyle/>
                    <a:p>
                      <a:r>
                        <a:rPr lang="it-IT" sz="1800" kern="1200" dirty="0">
                          <a:solidFill>
                            <a:schemeClr val="dk1"/>
                          </a:solidFill>
                          <a:latin typeface="Candara" panose="020E0502030303020204" pitchFamily="34" charset="0"/>
                          <a:ea typeface="+mn-ea"/>
                          <a:cs typeface="+mn-cs"/>
                        </a:rPr>
                        <a:t>Has surplus of information in smart data changed?</a:t>
                      </a:r>
                    </a:p>
                  </a:txBody>
                  <a:tcPr>
                    <a:solidFill>
                      <a:schemeClr val="accent4">
                        <a:lumMod val="60000"/>
                        <a:lumOff val="40000"/>
                      </a:schemeClr>
                    </a:solidFill>
                  </a:tcPr>
                </a:tc>
                <a:tc>
                  <a:txBody>
                    <a:bodyPr/>
                    <a:lstStyle/>
                    <a:p>
                      <a:r>
                        <a:rPr lang="it-IT" sz="1800" kern="1200" dirty="0">
                          <a:solidFill>
                            <a:schemeClr val="dk1"/>
                          </a:solidFill>
                          <a:latin typeface="Candara" panose="020E0502030303020204" pitchFamily="34" charset="0"/>
                          <a:ea typeface="+mn-ea"/>
                          <a:cs typeface="+mn-cs"/>
                        </a:rPr>
                        <a:t>NA</a:t>
                      </a:r>
                    </a:p>
                  </a:txBody>
                  <a:tcPr>
                    <a:solidFill>
                      <a:schemeClr val="accent4">
                        <a:lumMod val="60000"/>
                        <a:lumOff val="40000"/>
                      </a:schemeClr>
                    </a:solidFill>
                  </a:tcPr>
                </a:tc>
                <a:extLst>
                  <a:ext uri="{0D108BD9-81ED-4DB2-BD59-A6C34878D82A}">
                    <a16:rowId xmlns:a16="http://schemas.microsoft.com/office/drawing/2014/main" val="921470830"/>
                  </a:ext>
                </a:extLst>
              </a:tr>
              <a:tr h="901422">
                <a:tc>
                  <a:txBody>
                    <a:bodyPr/>
                    <a:lstStyle/>
                    <a:p>
                      <a:r>
                        <a:rPr lang="it-IT" b="1" dirty="0">
                          <a:solidFill>
                            <a:schemeClr val="bg2"/>
                          </a:solidFill>
                        </a:rPr>
                        <a:t>Innovation</a:t>
                      </a:r>
                    </a:p>
                  </a:txBody>
                  <a:tcPr>
                    <a:solidFill>
                      <a:schemeClr val="accent4">
                        <a:lumMod val="40000"/>
                        <a:lumOff val="60000"/>
                      </a:schemeClr>
                    </a:solidFill>
                  </a:tcPr>
                </a:tc>
                <a:tc>
                  <a:txBody>
                    <a:bodyPr/>
                    <a:lstStyle/>
                    <a:p>
                      <a:r>
                        <a:rPr lang="it-IT" sz="1800" kern="1200" dirty="0">
                          <a:solidFill>
                            <a:schemeClr val="dk1"/>
                          </a:solidFill>
                          <a:latin typeface="Candara" panose="020E0502030303020204" pitchFamily="34" charset="0"/>
                          <a:ea typeface="+mn-ea"/>
                          <a:cs typeface="+mn-cs"/>
                        </a:rPr>
                        <a:t>Have you new risks emerged?</a:t>
                      </a:r>
                    </a:p>
                  </a:txBody>
                  <a:tcPr>
                    <a:solidFill>
                      <a:schemeClr val="accent4">
                        <a:lumMod val="40000"/>
                        <a:lumOff val="60000"/>
                      </a:schemeClr>
                    </a:solidFill>
                  </a:tcPr>
                </a:tc>
                <a:tc>
                  <a:txBody>
                    <a:bodyPr/>
                    <a:lstStyle/>
                    <a:p>
                      <a:r>
                        <a:rPr lang="it-IT" sz="1800" kern="1200" dirty="0">
                          <a:solidFill>
                            <a:schemeClr val="dk1"/>
                          </a:solidFill>
                          <a:latin typeface="Candara" panose="020E0502030303020204" pitchFamily="34" charset="0"/>
                          <a:ea typeface="+mn-ea"/>
                          <a:cs typeface="+mn-cs"/>
                        </a:rPr>
                        <a:t>Has the smart feature changed categorization?</a:t>
                      </a:r>
                    </a:p>
                  </a:txBody>
                  <a:tcPr>
                    <a:solidFill>
                      <a:schemeClr val="accent4">
                        <a:lumMod val="40000"/>
                        <a:lumOff val="60000"/>
                      </a:schemeClr>
                    </a:solidFill>
                  </a:tcPr>
                </a:tc>
                <a:tc>
                  <a:txBody>
                    <a:bodyPr/>
                    <a:lstStyle/>
                    <a:p>
                      <a:r>
                        <a:rPr lang="it-IT" sz="1800" kern="1200" dirty="0">
                          <a:solidFill>
                            <a:schemeClr val="dk1"/>
                          </a:solidFill>
                          <a:latin typeface="Candara" panose="020E0502030303020204" pitchFamily="34" charset="0"/>
                          <a:ea typeface="+mn-ea"/>
                          <a:cs typeface="+mn-cs"/>
                        </a:rPr>
                        <a:t>Has the output need changed?</a:t>
                      </a:r>
                    </a:p>
                  </a:txBody>
                  <a:tcPr>
                    <a:solidFill>
                      <a:schemeClr val="accent4">
                        <a:lumMod val="40000"/>
                        <a:lumOff val="60000"/>
                      </a:schemeClr>
                    </a:solidFill>
                  </a:tcPr>
                </a:tc>
                <a:tc>
                  <a:txBody>
                    <a:bodyPr/>
                    <a:lstStyle/>
                    <a:p>
                      <a:r>
                        <a:rPr lang="it-IT" sz="1800" kern="1200" dirty="0">
                          <a:solidFill>
                            <a:schemeClr val="dk1"/>
                          </a:solidFill>
                          <a:latin typeface="Candara" panose="020E0502030303020204" pitchFamily="34" charset="0"/>
                          <a:ea typeface="+mn-ea"/>
                          <a:cs typeface="+mn-cs"/>
                        </a:rPr>
                        <a:t>New alternative emerged? Alternatives devaluated?</a:t>
                      </a:r>
                    </a:p>
                  </a:txBody>
                  <a:tcPr>
                    <a:solidFill>
                      <a:schemeClr val="accent4">
                        <a:lumMod val="40000"/>
                        <a:lumOff val="60000"/>
                      </a:schemeClr>
                    </a:solidFill>
                  </a:tcPr>
                </a:tc>
                <a:extLst>
                  <a:ext uri="{0D108BD9-81ED-4DB2-BD59-A6C34878D82A}">
                    <a16:rowId xmlns:a16="http://schemas.microsoft.com/office/drawing/2014/main" val="3566056459"/>
                  </a:ext>
                </a:extLst>
              </a:tr>
            </a:tbl>
          </a:graphicData>
        </a:graphic>
      </p:graphicFrame>
    </p:spTree>
    <p:extLst>
      <p:ext uri="{BB962C8B-B14F-4D97-AF65-F5344CB8AC3E}">
        <p14:creationId xmlns:p14="http://schemas.microsoft.com/office/powerpoint/2010/main" val="1286355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FCF209-6D6D-E4B4-8489-8E23B88F84C8}"/>
            </a:ext>
          </a:extLst>
        </p:cNvPr>
        <p:cNvGrpSpPr/>
        <p:nvPr/>
      </p:nvGrpSpPr>
      <p:grpSpPr>
        <a:xfrm>
          <a:off x="0" y="0"/>
          <a:ext cx="0" cy="0"/>
          <a:chOff x="0" y="0"/>
          <a:chExt cx="0" cy="0"/>
        </a:xfrm>
      </p:grpSpPr>
      <p:sp>
        <p:nvSpPr>
          <p:cNvPr id="23" name="CasellaDiTesto 22">
            <a:extLst>
              <a:ext uri="{FF2B5EF4-FFF2-40B4-BE49-F238E27FC236}">
                <a16:creationId xmlns:a16="http://schemas.microsoft.com/office/drawing/2014/main" id="{A39E595C-4575-D6E9-33DF-4D68E6A21E44}"/>
              </a:ext>
            </a:extLst>
          </p:cNvPr>
          <p:cNvSpPr txBox="1"/>
          <p:nvPr/>
        </p:nvSpPr>
        <p:spPr>
          <a:xfrm>
            <a:off x="564596" y="233264"/>
            <a:ext cx="7367723" cy="523220"/>
          </a:xfrm>
          <a:prstGeom prst="rect">
            <a:avLst/>
          </a:prstGeom>
          <a:noFill/>
        </p:spPr>
        <p:txBody>
          <a:bodyPr wrap="none" rtlCol="0">
            <a:spAutoFit/>
          </a:bodyPr>
          <a:lstStyle/>
          <a:p>
            <a:r>
              <a:rPr lang="it-IT" sz="2800" b="1" dirty="0">
                <a:solidFill>
                  <a:schemeClr val="tx2"/>
                </a:solidFill>
                <a:latin typeface="Candara" panose="020E0502030303020204" pitchFamily="34" charset="0"/>
                <a:ea typeface="+mj-ea"/>
                <a:cs typeface="+mj-cs"/>
              </a:rPr>
              <a:t>Data processors, third parties, joint-controllers</a:t>
            </a:r>
          </a:p>
        </p:txBody>
      </p:sp>
      <p:sp>
        <p:nvSpPr>
          <p:cNvPr id="2" name="Content Placeholder 2">
            <a:extLst>
              <a:ext uri="{FF2B5EF4-FFF2-40B4-BE49-F238E27FC236}">
                <a16:creationId xmlns:a16="http://schemas.microsoft.com/office/drawing/2014/main" id="{43A6892A-0A1A-438D-CD45-C1E84DE50AF7}"/>
              </a:ext>
            </a:extLst>
          </p:cNvPr>
          <p:cNvSpPr>
            <a:spLocks noGrp="1"/>
          </p:cNvSpPr>
          <p:nvPr/>
        </p:nvSpPr>
        <p:spPr>
          <a:xfrm>
            <a:off x="838200" y="1253330"/>
            <a:ext cx="10515600" cy="490362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Candara" panose="020E0502030303020204" pitchFamily="34" charset="0"/>
              </a:rPr>
              <a:t>Processor: who processes personal data on behalf of the controller</a:t>
            </a:r>
          </a:p>
          <a:p>
            <a:r>
              <a:rPr lang="en-US" dirty="0">
                <a:latin typeface="Candara" panose="020E0502030303020204" pitchFamily="34" charset="0"/>
              </a:rPr>
              <a:t>Third party: who, for own purposes, processes data without being a data subject, a controller, a processor</a:t>
            </a:r>
          </a:p>
          <a:p>
            <a:r>
              <a:rPr lang="en-US" dirty="0">
                <a:latin typeface="Candara" panose="020E0502030303020204" pitchFamily="34" charset="0"/>
              </a:rPr>
              <a:t>Joint controllers: determine in a "joint" manner the purposes and means of the processing itself</a:t>
            </a:r>
          </a:p>
          <a:p>
            <a:endParaRPr lang="en-US" dirty="0">
              <a:latin typeface="Candara" panose="020E0502030303020204" pitchFamily="34" charset="0"/>
            </a:endParaRPr>
          </a:p>
          <a:p>
            <a:r>
              <a:rPr lang="en-US" dirty="0">
                <a:latin typeface="Candara" panose="020E0502030303020204" pitchFamily="34" charset="0"/>
              </a:rPr>
              <a:t>In the development of a DPIA there is a need to involve all the actors who process data.  (“follow the data”)</a:t>
            </a:r>
          </a:p>
          <a:p>
            <a:endParaRPr lang="en-US" dirty="0"/>
          </a:p>
          <a:p>
            <a:endParaRPr lang="en-US" dirty="0"/>
          </a:p>
          <a:p>
            <a:pPr marL="0" indent="0">
              <a:buNone/>
            </a:pPr>
            <a:endParaRPr lang="nl-NL" dirty="0"/>
          </a:p>
          <a:p>
            <a:endParaRPr lang="nl-NL" dirty="0"/>
          </a:p>
        </p:txBody>
      </p:sp>
    </p:spTree>
    <p:extLst>
      <p:ext uri="{BB962C8B-B14F-4D97-AF65-F5344CB8AC3E}">
        <p14:creationId xmlns:p14="http://schemas.microsoft.com/office/powerpoint/2010/main" val="2618718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66607488EB41B44B892757CFE82895E" ma:contentTypeVersion="14" ma:contentTypeDescription="Crée un document." ma:contentTypeScope="" ma:versionID="3e96a21684356caa00e8bf0c4ad2219d">
  <xsd:schema xmlns:xsd="http://www.w3.org/2001/XMLSchema" xmlns:xs="http://www.w3.org/2001/XMLSchema" xmlns:p="http://schemas.microsoft.com/office/2006/metadata/properties" xmlns:ns2="183d7032-1759-42b7-aeb3-349477f7f68d" xmlns:ns3="b7e82e9f-bf7d-4635-9009-e26dd78cadff" targetNamespace="http://schemas.microsoft.com/office/2006/metadata/properties" ma:root="true" ma:fieldsID="f900e293bff9735b37b2bf081d7c600b" ns2:_="" ns3:_="">
    <xsd:import namespace="183d7032-1759-42b7-aeb3-349477f7f68d"/>
    <xsd:import namespace="b7e82e9f-bf7d-4635-9009-e26dd78cadff"/>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ObjectDetectorVersions" minOccurs="0"/>
                <xsd:element ref="ns2:MediaServiceOCR" minOccurs="0"/>
                <xsd:element ref="ns2:MediaServiceGenerationTime" minOccurs="0"/>
                <xsd:element ref="ns2:MediaServiceEventHashCode" minOccurs="0"/>
                <xsd:element ref="ns2:MediaLengthInSeconds" minOccurs="0"/>
                <xsd:element ref="ns2:MediaServiceDateTaken"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3d7032-1759-42b7-aeb3-349477f7f68d"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Balises d’images" ma:readOnly="false" ma:fieldId="{5cf76f15-5ced-4ddc-b409-7134ff3c332f}" ma:taxonomyMulti="true" ma:sspId="22b2fad6-9d2c-441c-a321-3f5f1e9bd928"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7e82e9f-bf7d-4635-9009-e26dd78cadff"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2fffc5b6-93d9-40e8-b8cf-5bd1236cb941}" ma:internalName="TaxCatchAll" ma:showField="CatchAllData" ma:web="b7e82e9f-bf7d-4635-9009-e26dd78cadff">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183d7032-1759-42b7-aeb3-349477f7f68d">
      <Terms xmlns="http://schemas.microsoft.com/office/infopath/2007/PartnerControls"/>
    </lcf76f155ced4ddcb4097134ff3c332f>
    <TaxCatchAll xmlns="b7e82e9f-bf7d-4635-9009-e26dd78cadf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94655F5-E07D-4D4C-9799-E6B07F917745}"/>
</file>

<file path=customXml/itemProps2.xml><?xml version="1.0" encoding="utf-8"?>
<ds:datastoreItem xmlns:ds="http://schemas.openxmlformats.org/officeDocument/2006/customXml" ds:itemID="{A9F0968B-815C-4F16-A12C-11D280A31CB0}">
  <ds:schemaRefs>
    <ds:schemaRef ds:uri="http://schemas.microsoft.com/office/2006/metadata/properties"/>
    <ds:schemaRef ds:uri="http://schemas.microsoft.com/office/infopath/2007/PartnerControls"/>
    <ds:schemaRef ds:uri="183d7032-1759-42b7-aeb3-349477f7f68d"/>
    <ds:schemaRef ds:uri="b7e82e9f-bf7d-4635-9009-e26dd78cadff"/>
  </ds:schemaRefs>
</ds:datastoreItem>
</file>

<file path=customXml/itemProps3.xml><?xml version="1.0" encoding="utf-8"?>
<ds:datastoreItem xmlns:ds="http://schemas.openxmlformats.org/officeDocument/2006/customXml" ds:itemID="{F2ABFBCC-129C-4ECE-A662-AC3F5F66D8B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Ion</Template>
  <TotalTime>111</TotalTime>
  <Words>815</Words>
  <Application>Microsoft Office PowerPoint</Application>
  <PresentationFormat>Widescreen</PresentationFormat>
  <Paragraphs>113</Paragraphs>
  <Slides>11</Slides>
  <Notes>0</Notes>
  <HiddenSlides>0</HiddenSlides>
  <MMClips>0</MMClips>
  <ScaleCrop>false</ScaleCrop>
  <HeadingPairs>
    <vt:vector size="4" baseType="variant">
      <vt:variant>
        <vt:lpstr>Tema</vt:lpstr>
      </vt:variant>
      <vt:variant>
        <vt:i4>1</vt:i4>
      </vt:variant>
      <vt:variant>
        <vt:lpstr>Titoli diapositive</vt:lpstr>
      </vt:variant>
      <vt:variant>
        <vt:i4>11</vt:i4>
      </vt:variant>
    </vt:vector>
  </HeadingPairs>
  <TitlesOfParts>
    <vt:vector size="12" baseType="lpstr">
      <vt:lpstr>Ione</vt:lpstr>
      <vt:lpstr>DPIA for smart surveys:  a modular strategy</vt:lpstr>
      <vt:lpstr>- DPIA for smart surveys should be considered mandatory  - Regulation and guidelines to be followed  - A relatively new field for several NSIs  - Involves different actors and different professions</vt:lpstr>
      <vt:lpstr>Use of smart survey classification for:  - Extract key elements to be analysed  - On these key elements propose a modular strategy that extracts all the ethical legal issues related to the use of smart features.  Application of the modular strategy with interviews and proposals for improvement of the classification itself.   Development of guide questions to be integrated into the DPIA of a survey</vt:lpstr>
      <vt:lpstr> Accuracy gap (AG): distance between ideal smart data and smart data as obtained in practice -&gt; data need to be adjusted  Output gap (OG): distance between desired data and ideal smart data -&gt; data need to be supplemented  Application dependent (AD) and Application independent (AI)  ΦU= set of feature/survey present but not documented in taxonomy  ΦD = set of feature/survey present and documented in taxonomy  PA = Presence of alternatives  Principles of data protection by design and by default = Lawfulness and purpose limitation, Fairness, Minimization, Transparency, Accuracy, Storage limitation, Integrity and confidentiality</vt:lpstr>
      <vt:lpstr>Presentazione standard di PowerPoint</vt:lpstr>
      <vt:lpstr>We applied modular strategy to HBS, TUS, Energy data donation  </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DPIA for smart surveys:  a modular strategy</dc:title>
  <dc:creator>Natale Renato Fazio</dc:creator>
  <cp:lastModifiedBy>Lino Fazio</cp:lastModifiedBy>
  <cp:revision>50</cp:revision>
  <dcterms:created xsi:type="dcterms:W3CDTF">2025-03-30T08:27:34Z</dcterms:created>
  <dcterms:modified xsi:type="dcterms:W3CDTF">2025-04-03T07:29:03Z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0x010100066607488EB41B44B892757CFE82895E</vt:lpwstr>
  </property>
  <property fmtid="{D5CDD505-2E9C-101B-9397-08002B2CF9AE}" pid="3" name="MediaServiceImageTags">
    <vt:lpwstr/>
  </property>
</Properties>
</file>