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9"/>
  </p:notesMasterIdLst>
  <p:sldIdLst>
    <p:sldId id="269" r:id="rId6"/>
    <p:sldId id="307" r:id="rId7"/>
    <p:sldId id="332" r:id="rId8"/>
    <p:sldId id="336" r:id="rId9"/>
    <p:sldId id="333" r:id="rId10"/>
    <p:sldId id="308" r:id="rId11"/>
    <p:sldId id="310" r:id="rId12"/>
    <p:sldId id="318" r:id="rId13"/>
    <p:sldId id="309" r:id="rId14"/>
    <p:sldId id="313" r:id="rId15"/>
    <p:sldId id="312" r:id="rId16"/>
    <p:sldId id="314" r:id="rId17"/>
    <p:sldId id="319" r:id="rId18"/>
    <p:sldId id="315" r:id="rId19"/>
    <p:sldId id="338" r:id="rId20"/>
    <p:sldId id="337" r:id="rId21"/>
    <p:sldId id="331" r:id="rId22"/>
    <p:sldId id="306" r:id="rId23"/>
    <p:sldId id="328" r:id="rId24"/>
    <p:sldId id="288" r:id="rId25"/>
    <p:sldId id="321" r:id="rId26"/>
    <p:sldId id="329" r:id="rId27"/>
    <p:sldId id="327" r:id="rId28"/>
    <p:sldId id="323" r:id="rId29"/>
    <p:sldId id="324" r:id="rId30"/>
    <p:sldId id="340" r:id="rId31"/>
    <p:sldId id="342" r:id="rId32"/>
    <p:sldId id="341" r:id="rId33"/>
    <p:sldId id="335" r:id="rId34"/>
    <p:sldId id="326" r:id="rId35"/>
    <p:sldId id="339" r:id="rId36"/>
    <p:sldId id="305" r:id="rId37"/>
    <p:sldId id="334" r:id="rId38"/>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7"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E3A6588-ECA4-4092-86FD-CE74EFB90590}" type="datetimeFigureOut">
              <a:rPr lang="nl-NL" smtClean="0"/>
              <a:t>28-3-2025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6D5B1B-1B1C-410B-9A1C-800D24DBFD57}" type="slidenum">
              <a:rPr lang="nl-NL" smtClean="0"/>
              <a:t>‹nr.›</a:t>
            </a:fld>
            <a:endParaRPr lang="nl-NL"/>
          </a:p>
        </p:txBody>
      </p:sp>
    </p:spTree>
    <p:extLst>
      <p:ext uri="{BB962C8B-B14F-4D97-AF65-F5344CB8AC3E}">
        <p14:creationId xmlns:p14="http://schemas.microsoft.com/office/powerpoint/2010/main" val="1820871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FDFCFD-9008-4E7C-B360-539B2E096F74}" type="slidenum">
              <a:rPr lang="nl-NL" smtClean="0"/>
              <a:t>20</a:t>
            </a:fld>
            <a:endParaRPr lang="nl-NL"/>
          </a:p>
        </p:txBody>
      </p:sp>
    </p:spTree>
    <p:extLst>
      <p:ext uri="{BB962C8B-B14F-4D97-AF65-F5344CB8AC3E}">
        <p14:creationId xmlns:p14="http://schemas.microsoft.com/office/powerpoint/2010/main" val="3173467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39FDFCFD-9008-4E7C-B360-539B2E096F74}" type="slidenum">
              <a:rPr lang="nl-NL" smtClean="0"/>
              <a:t>32</a:t>
            </a:fld>
            <a:endParaRPr lang="nl-NL"/>
          </a:p>
        </p:txBody>
      </p:sp>
    </p:spTree>
    <p:extLst>
      <p:ext uri="{BB962C8B-B14F-4D97-AF65-F5344CB8AC3E}">
        <p14:creationId xmlns:p14="http://schemas.microsoft.com/office/powerpoint/2010/main" val="17062603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28-3-2025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3330603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28-3-2025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29469128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28-3-2025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440079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28-3-2025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366609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AD36B52B-9054-46F4-8817-4811D573094E}" type="datetimeFigureOut">
              <a:rPr lang="nl-NL" smtClean="0"/>
              <a:t>28-3-2025</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2200882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AD36B52B-9054-46F4-8817-4811D573094E}" type="datetimeFigureOut">
              <a:rPr lang="nl-NL" smtClean="0"/>
              <a:t>28-3-2025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3627725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AD36B52B-9054-46F4-8817-4811D573094E}" type="datetimeFigureOut">
              <a:rPr lang="nl-NL" smtClean="0"/>
              <a:t>28-3-2025</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2509034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AD36B52B-9054-46F4-8817-4811D573094E}" type="datetimeFigureOut">
              <a:rPr lang="nl-NL" smtClean="0"/>
              <a:t>28-3-2025</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2003341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AD36B52B-9054-46F4-8817-4811D573094E}" type="datetimeFigureOut">
              <a:rPr lang="nl-NL" smtClean="0"/>
              <a:t>28-3-2025</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214895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D36B52B-9054-46F4-8817-4811D573094E}" type="datetimeFigureOut">
              <a:rPr lang="nl-NL" smtClean="0"/>
              <a:t>28-3-2025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27273331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AD36B52B-9054-46F4-8817-4811D573094E}" type="datetimeFigureOut">
              <a:rPr lang="nl-NL" smtClean="0"/>
              <a:t>28-3-2025</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689ACE-6C59-4479-8FE7-93D3AA3B078F}" type="slidenum">
              <a:rPr lang="nl-NL" smtClean="0"/>
              <a:t>‹nr.›</a:t>
            </a:fld>
            <a:endParaRPr lang="nl-NL"/>
          </a:p>
        </p:txBody>
      </p:sp>
    </p:spTree>
    <p:extLst>
      <p:ext uri="{BB962C8B-B14F-4D97-AF65-F5344CB8AC3E}">
        <p14:creationId xmlns:p14="http://schemas.microsoft.com/office/powerpoint/2010/main" val="3392920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6B52B-9054-46F4-8817-4811D573094E}" type="datetimeFigureOut">
              <a:rPr lang="nl-NL" smtClean="0"/>
              <a:t>28-3-2025</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689ACE-6C59-4479-8FE7-93D3AA3B078F}" type="slidenum">
              <a:rPr lang="nl-NL" smtClean="0"/>
              <a:t>‹nr.›</a:t>
            </a:fld>
            <a:endParaRPr lang="nl-NL"/>
          </a:p>
        </p:txBody>
      </p:sp>
    </p:spTree>
    <p:extLst>
      <p:ext uri="{BB962C8B-B14F-4D97-AF65-F5344CB8AC3E}">
        <p14:creationId xmlns:p14="http://schemas.microsoft.com/office/powerpoint/2010/main" val="9525601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cid:FF0C5DD7075E7D43BCF4E4A2C0F6F5C8@ec.europa.eu"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mailto:maren.fritz@uni-mannheim.de"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cid:FF0C5DD7075E7D43BCF4E4A2C0F6F5C8@ec.europa.eu" TargetMode="External"/><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mailto:maren.fritz@uni-mannheim.de"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180"/>
            <a:ext cx="12192000" cy="2502204"/>
          </a:xfrm>
        </p:spPr>
        <p:txBody>
          <a:bodyPr>
            <a:noAutofit/>
          </a:bodyPr>
          <a:lstStyle/>
          <a:p>
            <a:r>
              <a:rPr lang="en-GB" sz="4400" b="1" dirty="0">
                <a:solidFill>
                  <a:srgbClr val="0070C0"/>
                </a:solidFill>
              </a:rPr>
              <a:t>Smart Survey Implementation</a:t>
            </a:r>
            <a:br>
              <a:rPr lang="nl-NL" sz="4400" b="1" dirty="0">
                <a:solidFill>
                  <a:srgbClr val="0070C0"/>
                </a:solidFill>
              </a:rPr>
            </a:br>
            <a:r>
              <a:rPr lang="en-GB" sz="2000" dirty="0">
                <a:solidFill>
                  <a:srgbClr val="0070C0"/>
                </a:solidFill>
              </a:rPr>
              <a:t>Grant Agreement Number: 101119594 (2023-NL-SSI)</a:t>
            </a:r>
            <a:br>
              <a:rPr lang="en-GB" sz="2000" dirty="0">
                <a:solidFill>
                  <a:srgbClr val="0070C0"/>
                </a:solidFill>
              </a:rPr>
            </a:br>
            <a:br>
              <a:rPr lang="nl-NL" sz="2800" dirty="0"/>
            </a:br>
            <a:r>
              <a:rPr lang="nl-NL" sz="4000" b="1" dirty="0" err="1">
                <a:solidFill>
                  <a:srgbClr val="0070C0"/>
                </a:solidFill>
              </a:rPr>
              <a:t>Workpackage</a:t>
            </a:r>
            <a:r>
              <a:rPr lang="nl-NL" sz="4000" b="1" dirty="0">
                <a:solidFill>
                  <a:srgbClr val="0070C0"/>
                </a:solidFill>
              </a:rPr>
              <a:t> 4: </a:t>
            </a:r>
            <a:r>
              <a:rPr lang="en-US" sz="4000" b="1" dirty="0">
                <a:solidFill>
                  <a:srgbClr val="0070C0"/>
                </a:solidFill>
              </a:rPr>
              <a:t>Business process perspective</a:t>
            </a:r>
            <a:br>
              <a:rPr lang="en-US" sz="4000" b="1" dirty="0">
                <a:solidFill>
                  <a:srgbClr val="0070C0"/>
                </a:solidFill>
              </a:rPr>
            </a:br>
            <a:endParaRPr lang="en-US" sz="2000" b="1" dirty="0">
              <a:solidFill>
                <a:srgbClr val="0070C0"/>
              </a:solidFill>
            </a:endParaRPr>
          </a:p>
        </p:txBody>
      </p:sp>
      <p:grpSp>
        <p:nvGrpSpPr>
          <p:cNvPr id="7" name="Group 6"/>
          <p:cNvGrpSpPr/>
          <p:nvPr/>
        </p:nvGrpSpPr>
        <p:grpSpPr>
          <a:xfrm>
            <a:off x="207022" y="133133"/>
            <a:ext cx="12731673" cy="3404332"/>
            <a:chOff x="192274" y="310109"/>
            <a:chExt cx="12731673" cy="3404332"/>
          </a:xfrm>
        </p:grpSpPr>
        <p:pic>
          <p:nvPicPr>
            <p:cNvPr id="15" name="Afbeelding 4" descr="cid:FF0C5DD7075E7D43BCF4E4A2C0F6F5C8@ec.europa.e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350086" y="2174148"/>
              <a:ext cx="3187507" cy="1540293"/>
            </a:xfrm>
            <a:prstGeom prst="rect">
              <a:avLst/>
            </a:prstGeom>
            <a:noFill/>
            <a:ln>
              <a:noFill/>
            </a:ln>
          </p:spPr>
        </p:pic>
        <p:pic>
          <p:nvPicPr>
            <p:cNvPr id="3084" name="Picture 12" descr="University of Mannhei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907" y="1341023"/>
              <a:ext cx="3050077" cy="12915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RS - Statistical Office of Republic of Sloveni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74" y="712414"/>
              <a:ext cx="2959805" cy="254878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5"/>
            <p:cNvPicPr>
              <a:picLocks noChangeAspect="1"/>
            </p:cNvPicPr>
            <p:nvPr/>
          </p:nvPicPr>
          <p:blipFill rotWithShape="1">
            <a:blip r:embed="rId6" cstate="print">
              <a:extLst>
                <a:ext uri="{28A0092B-C50C-407E-A947-70E740481C1C}">
                  <a14:useLocalDpi xmlns:a14="http://schemas.microsoft.com/office/drawing/2010/main" val="0"/>
                </a:ext>
              </a:extLst>
            </a:blip>
            <a:srcRect l="1735" t="2279" r="85717" b="67123"/>
            <a:stretch/>
          </p:blipFill>
          <p:spPr>
            <a:xfrm>
              <a:off x="10932308" y="310109"/>
              <a:ext cx="876424" cy="1202158"/>
            </a:xfrm>
            <a:prstGeom prst="rect">
              <a:avLst/>
            </a:prstGeom>
          </p:spPr>
        </p:pic>
        <p:pic>
          <p:nvPicPr>
            <p:cNvPr id="9" name="Afbeelding 5"/>
            <p:cNvPicPr/>
            <p:nvPr/>
          </p:nvPicPr>
          <p:blipFill>
            <a:blip r:embed="rId7">
              <a:extLst>
                <a:ext uri="{28A0092B-C50C-407E-A947-70E740481C1C}">
                  <a14:useLocalDpi xmlns:a14="http://schemas.microsoft.com/office/drawing/2010/main" val="0"/>
                </a:ext>
              </a:extLst>
            </a:blip>
            <a:stretch>
              <a:fillRect/>
            </a:stretch>
          </p:blipFill>
          <p:spPr>
            <a:xfrm>
              <a:off x="4642164" y="551246"/>
              <a:ext cx="1840546" cy="719885"/>
            </a:xfrm>
            <a:prstGeom prst="rect">
              <a:avLst/>
            </a:prstGeom>
          </p:spPr>
        </p:pic>
        <p:pic>
          <p:nvPicPr>
            <p:cNvPr id="11" name="Afbeelding 4"/>
            <p:cNvPicPr/>
            <p:nvPr/>
          </p:nvPicPr>
          <p:blipFill>
            <a:blip r:embed="rId8" cstate="print">
              <a:extLst>
                <a:ext uri="{28A0092B-C50C-407E-A947-70E740481C1C}">
                  <a14:useLocalDpi xmlns:a14="http://schemas.microsoft.com/office/drawing/2010/main" val="0"/>
                </a:ext>
              </a:extLst>
            </a:blip>
            <a:stretch>
              <a:fillRect/>
            </a:stretch>
          </p:blipFill>
          <p:spPr>
            <a:xfrm>
              <a:off x="2571607" y="544432"/>
              <a:ext cx="1511259" cy="733512"/>
            </a:xfrm>
            <a:prstGeom prst="rect">
              <a:avLst/>
            </a:prstGeom>
          </p:spPr>
        </p:pic>
        <p:pic>
          <p:nvPicPr>
            <p:cNvPr id="12" name="Afbeelding 16"/>
            <p:cNvPicPr/>
            <p:nvPr/>
          </p:nvPicPr>
          <p:blipFill>
            <a:blip r:embed="rId9" cstate="print">
              <a:extLst>
                <a:ext uri="{28A0092B-C50C-407E-A947-70E740481C1C}">
                  <a14:useLocalDpi xmlns:a14="http://schemas.microsoft.com/office/drawing/2010/main" val="0"/>
                </a:ext>
              </a:extLst>
            </a:blip>
            <a:stretch>
              <a:fillRect/>
            </a:stretch>
          </p:blipFill>
          <p:spPr>
            <a:xfrm>
              <a:off x="401901" y="476187"/>
              <a:ext cx="1886936" cy="870003"/>
            </a:xfrm>
            <a:prstGeom prst="rect">
              <a:avLst/>
            </a:prstGeom>
          </p:spPr>
        </p:pic>
        <p:pic>
          <p:nvPicPr>
            <p:cNvPr id="13" name="Afbeelding 9"/>
            <p:cNvPicPr/>
            <p:nvPr/>
          </p:nvPicPr>
          <p:blipFill>
            <a:blip r:embed="rId10" cstate="print">
              <a:extLst>
                <a:ext uri="{28A0092B-C50C-407E-A947-70E740481C1C}">
                  <a14:useLocalDpi xmlns:a14="http://schemas.microsoft.com/office/drawing/2010/main" val="0"/>
                </a:ext>
              </a:extLst>
            </a:blip>
            <a:stretch>
              <a:fillRect/>
            </a:stretch>
          </p:blipFill>
          <p:spPr>
            <a:xfrm>
              <a:off x="9837815" y="401128"/>
              <a:ext cx="785055" cy="1020121"/>
            </a:xfrm>
            <a:prstGeom prst="rect">
              <a:avLst/>
            </a:prstGeom>
          </p:spPr>
        </p:pic>
        <p:pic>
          <p:nvPicPr>
            <p:cNvPr id="14" name="Afbeelding 14"/>
            <p:cNvPicPr/>
            <p:nvPr/>
          </p:nvPicPr>
          <p:blipFill>
            <a:blip r:embed="rId11" cstate="print">
              <a:extLst>
                <a:ext uri="{28A0092B-C50C-407E-A947-70E740481C1C}">
                  <a14:useLocalDpi xmlns:a14="http://schemas.microsoft.com/office/drawing/2010/main" val="0"/>
                </a:ext>
              </a:extLst>
            </a:blip>
            <a:stretch>
              <a:fillRect/>
            </a:stretch>
          </p:blipFill>
          <p:spPr>
            <a:xfrm>
              <a:off x="3526359" y="1677876"/>
              <a:ext cx="2036078" cy="617858"/>
            </a:xfrm>
            <a:prstGeom prst="rect">
              <a:avLst/>
            </a:prstGeom>
          </p:spPr>
        </p:pic>
        <p:pic>
          <p:nvPicPr>
            <p:cNvPr id="3088" name="Picture 16" descr="Logo - Huisstijl - Universiteit Utrech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02043" y="1618070"/>
              <a:ext cx="2327757" cy="73747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Vrije Universiteit Brussel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38391" y="322742"/>
              <a:ext cx="2644705" cy="1176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17093" y="951485"/>
              <a:ext cx="3106854" cy="2196666"/>
            </a:xfrm>
            <a:prstGeom prst="rect">
              <a:avLst/>
            </a:prstGeom>
          </p:spPr>
        </p:pic>
      </p:grpSp>
      <p:sp>
        <p:nvSpPr>
          <p:cNvPr id="6" name="Rectangle 5"/>
          <p:cNvSpPr/>
          <p:nvPr/>
        </p:nvSpPr>
        <p:spPr>
          <a:xfrm>
            <a:off x="0" y="6326415"/>
            <a:ext cx="12192000" cy="523220"/>
          </a:xfrm>
          <a:prstGeom prst="rect">
            <a:avLst/>
          </a:prstGeom>
        </p:spPr>
        <p:txBody>
          <a:bodyPr wrap="square">
            <a:spAutoFit/>
          </a:bodyPr>
          <a:lstStyle/>
          <a:p>
            <a:pPr algn="ctr">
              <a:spcAft>
                <a:spcPts val="0"/>
              </a:spcAft>
              <a:tabLst>
                <a:tab pos="2865755" algn="ctr"/>
                <a:tab pos="5731510" algn="r"/>
              </a:tabLst>
            </a:pPr>
            <a:r>
              <a:rPr lang="en-US" sz="1400" i="1" dirty="0">
                <a:latin typeface="Calibri" panose="020F0502020204030204" pitchFamily="34" charset="0"/>
                <a:ea typeface="Calibri" panose="020F0502020204030204" pitchFamily="34" charset="0"/>
                <a:cs typeface="Times New Roman" panose="02020603050405020304" pitchFamily="18" charset="0"/>
              </a:rPr>
              <a:t>Disclaimer: Views and opinions expressed are however those of the author(s) only and do not necessarily reflect those of the European Union or Eurostat. </a:t>
            </a:r>
          </a:p>
          <a:p>
            <a:pPr algn="ctr">
              <a:spcAft>
                <a:spcPts val="0"/>
              </a:spcAft>
              <a:tabLst>
                <a:tab pos="2865755" algn="ctr"/>
                <a:tab pos="5731510" algn="r"/>
              </a:tabLst>
            </a:pPr>
            <a:r>
              <a:rPr lang="en-US" sz="1400" i="1" dirty="0">
                <a:latin typeface="Calibri" panose="020F0502020204030204" pitchFamily="34" charset="0"/>
                <a:ea typeface="Calibri" panose="020F0502020204030204" pitchFamily="34" charset="0"/>
                <a:cs typeface="Times New Roman" panose="02020603050405020304" pitchFamily="18" charset="0"/>
              </a:rPr>
              <a:t>Neither the European Union nor the granting authority can be held responsible for them.</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8536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7160DA-50F9-FE0A-6E90-0E0C69B07DDB}"/>
              </a:ext>
            </a:extLst>
          </p:cNvPr>
          <p:cNvSpPr>
            <a:spLocks noGrp="1"/>
          </p:cNvSpPr>
          <p:nvPr>
            <p:ph type="title"/>
          </p:nvPr>
        </p:nvSpPr>
        <p:spPr/>
        <p:txBody>
          <a:bodyPr/>
          <a:lstStyle/>
          <a:p>
            <a:r>
              <a:rPr lang="nl-NL" dirty="0" err="1"/>
              <a:t>Other</a:t>
            </a:r>
            <a:r>
              <a:rPr lang="nl-NL" dirty="0"/>
              <a:t> </a:t>
            </a:r>
            <a:r>
              <a:rPr lang="nl-NL" dirty="0" err="1"/>
              <a:t>examples</a:t>
            </a:r>
            <a:endParaRPr lang="nl-NL" dirty="0"/>
          </a:p>
        </p:txBody>
      </p:sp>
      <p:pic>
        <p:nvPicPr>
          <p:cNvPr id="5" name="Tijdelijke aanduiding voor inhoud 4" descr="Afbeelding met tekst, schermopname, Lettertype, Rechthoek">
            <a:extLst>
              <a:ext uri="{FF2B5EF4-FFF2-40B4-BE49-F238E27FC236}">
                <a16:creationId xmlns:a16="http://schemas.microsoft.com/office/drawing/2014/main" id="{074DF80B-6933-8955-C391-8FC7F6AC055D}"/>
              </a:ext>
            </a:extLst>
          </p:cNvPr>
          <p:cNvPicPr>
            <a:picLocks noGrp="1" noChangeAspect="1"/>
          </p:cNvPicPr>
          <p:nvPr>
            <p:ph idx="1"/>
          </p:nvPr>
        </p:nvPicPr>
        <p:blipFill>
          <a:blip r:embed="rId2"/>
          <a:stretch>
            <a:fillRect/>
          </a:stretch>
        </p:blipFill>
        <p:spPr>
          <a:xfrm>
            <a:off x="2820862" y="1989307"/>
            <a:ext cx="6706596" cy="3683905"/>
          </a:xfrm>
        </p:spPr>
      </p:pic>
    </p:spTree>
    <p:extLst>
      <p:ext uri="{BB962C8B-B14F-4D97-AF65-F5344CB8AC3E}">
        <p14:creationId xmlns:p14="http://schemas.microsoft.com/office/powerpoint/2010/main" val="4293522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7BD82B-E046-4E95-07DA-C1FE66868A88}"/>
              </a:ext>
            </a:extLst>
          </p:cNvPr>
          <p:cNvSpPr>
            <a:spLocks noGrp="1"/>
          </p:cNvSpPr>
          <p:nvPr>
            <p:ph type="title"/>
          </p:nvPr>
        </p:nvSpPr>
        <p:spPr/>
        <p:txBody>
          <a:bodyPr/>
          <a:lstStyle/>
          <a:p>
            <a:r>
              <a:rPr lang="nl-NL" dirty="0"/>
              <a:t>Scope of </a:t>
            </a:r>
            <a:r>
              <a:rPr lang="nl-NL" dirty="0" err="1"/>
              <a:t>the</a:t>
            </a:r>
            <a:r>
              <a:rPr lang="nl-NL" dirty="0"/>
              <a:t> ‘</a:t>
            </a:r>
            <a:r>
              <a:rPr lang="nl-NL" dirty="0" err="1"/>
              <a:t>library</a:t>
            </a:r>
            <a:r>
              <a:rPr lang="nl-NL" dirty="0"/>
              <a:t>’</a:t>
            </a:r>
          </a:p>
        </p:txBody>
      </p:sp>
      <p:sp>
        <p:nvSpPr>
          <p:cNvPr id="3" name="Tijdelijke aanduiding voor inhoud 2">
            <a:extLst>
              <a:ext uri="{FF2B5EF4-FFF2-40B4-BE49-F238E27FC236}">
                <a16:creationId xmlns:a16="http://schemas.microsoft.com/office/drawing/2014/main" id="{12F3AD51-F396-89E0-E4CC-CAAC2BDE5C60}"/>
              </a:ext>
            </a:extLst>
          </p:cNvPr>
          <p:cNvSpPr>
            <a:spLocks noGrp="1"/>
          </p:cNvSpPr>
          <p:nvPr>
            <p:ph idx="1"/>
          </p:nvPr>
        </p:nvSpPr>
        <p:spPr/>
        <p:txBody>
          <a:bodyPr>
            <a:normAutofit fontScale="92500" lnSpcReduction="10000"/>
          </a:bodyPr>
          <a:lstStyle/>
          <a:p>
            <a:pPr marL="0" indent="0">
              <a:buNone/>
            </a:pPr>
            <a:r>
              <a:rPr lang="nl-NL" sz="2000" dirty="0" err="1"/>
              <a:t>Two</a:t>
            </a:r>
            <a:r>
              <a:rPr lang="nl-NL" sz="2000" dirty="0"/>
              <a:t> types:</a:t>
            </a:r>
          </a:p>
          <a:p>
            <a:pPr>
              <a:lnSpc>
                <a:spcPct val="120000"/>
              </a:lnSpc>
              <a:buFont typeface="Wingdings" panose="05000000000000000000" pitchFamily="2" charset="2"/>
              <a:buChar char="Ø"/>
            </a:pPr>
            <a:r>
              <a:rPr lang="nl-NL" sz="2000" dirty="0" err="1"/>
              <a:t>it’s</a:t>
            </a:r>
            <a:r>
              <a:rPr lang="nl-NL" sz="2000" dirty="0"/>
              <a:t> a </a:t>
            </a:r>
            <a:r>
              <a:rPr lang="nl-NL" sz="2000" dirty="0" err="1"/>
              <a:t>process</a:t>
            </a:r>
            <a:r>
              <a:rPr lang="nl-NL" sz="2000" dirty="0"/>
              <a:t> </a:t>
            </a:r>
            <a:r>
              <a:rPr lang="nl-NL" sz="2000" dirty="0" err="1"/>
              <a:t>activity</a:t>
            </a:r>
            <a:r>
              <a:rPr lang="nl-NL" sz="2000" dirty="0"/>
              <a:t> </a:t>
            </a:r>
            <a:r>
              <a:rPr lang="nl-NL" sz="2000" dirty="0" err="1"/>
              <a:t>that</a:t>
            </a:r>
            <a:r>
              <a:rPr lang="nl-NL" sz="2000" dirty="0"/>
              <a:t> is </a:t>
            </a:r>
            <a:r>
              <a:rPr lang="nl-NL" sz="2000" b="1" dirty="0"/>
              <a:t>new</a:t>
            </a:r>
            <a:r>
              <a:rPr lang="nl-NL" sz="2000" dirty="0"/>
              <a:t>; </a:t>
            </a:r>
            <a:r>
              <a:rPr lang="nl-NL" sz="2000" dirty="0" err="1"/>
              <a:t>so</a:t>
            </a:r>
            <a:r>
              <a:rPr lang="nl-NL" sz="2000" dirty="0"/>
              <a:t> </a:t>
            </a:r>
            <a:r>
              <a:rPr lang="nl-NL" sz="2000" b="1" dirty="0"/>
              <a:t>non-</a:t>
            </a:r>
            <a:r>
              <a:rPr lang="nl-NL" sz="2000" b="1" dirty="0" err="1"/>
              <a:t>existing</a:t>
            </a:r>
            <a:r>
              <a:rPr lang="nl-NL" sz="2000" b="1" dirty="0"/>
              <a:t> </a:t>
            </a:r>
            <a:r>
              <a:rPr lang="nl-NL" sz="2000" b="1" dirty="0" err="1"/>
              <a:t>for</a:t>
            </a:r>
            <a:r>
              <a:rPr lang="nl-NL" sz="2000" b="1" dirty="0"/>
              <a:t> non-smart surveys</a:t>
            </a:r>
            <a:r>
              <a:rPr lang="nl-NL" sz="2000" dirty="0"/>
              <a:t>. </a:t>
            </a:r>
          </a:p>
          <a:p>
            <a:pPr marL="0" indent="0">
              <a:lnSpc>
                <a:spcPct val="120000"/>
              </a:lnSpc>
              <a:buNone/>
            </a:pPr>
            <a:r>
              <a:rPr lang="nl-NL" sz="2000" dirty="0"/>
              <a:t>			</a:t>
            </a:r>
            <a:r>
              <a:rPr lang="nl-NL" sz="1700" dirty="0"/>
              <a:t>E.g. ‘</a:t>
            </a:r>
            <a:r>
              <a:rPr lang="nl-NL" sz="1700" dirty="0" err="1"/>
              <a:t>Develop</a:t>
            </a:r>
            <a:r>
              <a:rPr lang="nl-NL" sz="1700" dirty="0"/>
              <a:t> app’ </a:t>
            </a:r>
            <a:endParaRPr lang="nl-NL" sz="2000" dirty="0"/>
          </a:p>
          <a:p>
            <a:pPr>
              <a:lnSpc>
                <a:spcPct val="120000"/>
              </a:lnSpc>
              <a:buFont typeface="Wingdings" panose="05000000000000000000" pitchFamily="2" charset="2"/>
              <a:buChar char="Ø"/>
            </a:pPr>
            <a:r>
              <a:rPr lang="nl-NL" sz="2000" dirty="0" err="1"/>
              <a:t>it’s</a:t>
            </a:r>
            <a:r>
              <a:rPr lang="nl-NL" sz="2000" dirty="0"/>
              <a:t> a </a:t>
            </a:r>
            <a:r>
              <a:rPr lang="nl-NL" sz="2000" dirty="0" err="1"/>
              <a:t>process</a:t>
            </a:r>
            <a:r>
              <a:rPr lang="nl-NL" sz="2000" dirty="0"/>
              <a:t> </a:t>
            </a:r>
            <a:r>
              <a:rPr lang="nl-NL" sz="2000" dirty="0" err="1"/>
              <a:t>activity</a:t>
            </a:r>
            <a:r>
              <a:rPr lang="nl-NL" sz="2000" dirty="0"/>
              <a:t> </a:t>
            </a:r>
            <a:r>
              <a:rPr lang="nl-NL" sz="2000" dirty="0" err="1"/>
              <a:t>that</a:t>
            </a:r>
            <a:r>
              <a:rPr lang="nl-NL" sz="2000" dirty="0"/>
              <a:t> is </a:t>
            </a:r>
            <a:r>
              <a:rPr lang="nl-NL" sz="2000" b="1" dirty="0" err="1"/>
              <a:t>not</a:t>
            </a:r>
            <a:r>
              <a:rPr lang="nl-NL" sz="2000" b="1" dirty="0"/>
              <a:t> </a:t>
            </a:r>
            <a:r>
              <a:rPr lang="nl-NL" sz="2000" b="1" dirty="0" err="1"/>
              <a:t>specific</a:t>
            </a:r>
            <a:r>
              <a:rPr lang="nl-NL" sz="2000" b="1" dirty="0"/>
              <a:t> as </a:t>
            </a:r>
            <a:r>
              <a:rPr lang="nl-NL" sz="2000" b="1" dirty="0" err="1"/>
              <a:t>such</a:t>
            </a:r>
            <a:r>
              <a:rPr lang="nl-NL" sz="2000" b="1" dirty="0"/>
              <a:t> </a:t>
            </a:r>
            <a:r>
              <a:rPr lang="nl-NL" sz="2000" b="1" dirty="0" err="1"/>
              <a:t>for</a:t>
            </a:r>
            <a:r>
              <a:rPr lang="nl-NL" sz="2000" b="1" dirty="0"/>
              <a:t> a smart survey</a:t>
            </a:r>
            <a:r>
              <a:rPr lang="nl-NL" sz="2000" dirty="0"/>
              <a:t>, but </a:t>
            </a:r>
            <a:r>
              <a:rPr lang="nl-NL" sz="2000" dirty="0" err="1"/>
              <a:t>needs</a:t>
            </a:r>
            <a:r>
              <a:rPr lang="nl-NL" sz="2000" dirty="0"/>
              <a:t> extra attention. </a:t>
            </a:r>
          </a:p>
          <a:p>
            <a:pPr marL="2286000" lvl="5" indent="0">
              <a:buNone/>
            </a:pPr>
            <a:r>
              <a:rPr lang="nl-NL" dirty="0"/>
              <a:t>	E.g. ‘Train helpdesk employees’</a:t>
            </a:r>
          </a:p>
          <a:p>
            <a:pPr marL="0" indent="0">
              <a:buNone/>
            </a:pPr>
            <a:endParaRPr lang="nl-NL" sz="2000" dirty="0"/>
          </a:p>
          <a:p>
            <a:pPr marL="0" indent="0">
              <a:buNone/>
            </a:pPr>
            <a:r>
              <a:rPr lang="nl-NL" sz="2000" dirty="0"/>
              <a:t>Type of smart solution:</a:t>
            </a:r>
          </a:p>
          <a:p>
            <a:pPr>
              <a:lnSpc>
                <a:spcPct val="120000"/>
              </a:lnSpc>
              <a:buFont typeface="Wingdings" panose="05000000000000000000" pitchFamily="2" charset="2"/>
              <a:buChar char="Ø"/>
            </a:pPr>
            <a:r>
              <a:rPr lang="nl-NL" sz="2000" dirty="0" err="1"/>
              <a:t>Some</a:t>
            </a:r>
            <a:r>
              <a:rPr lang="nl-NL" sz="2000" dirty="0"/>
              <a:t> </a:t>
            </a:r>
            <a:r>
              <a:rPr lang="nl-NL" sz="2000" dirty="0" err="1"/>
              <a:t>process</a:t>
            </a:r>
            <a:r>
              <a:rPr lang="nl-NL" sz="2000" dirty="0"/>
              <a:t> </a:t>
            </a:r>
            <a:r>
              <a:rPr lang="nl-NL" sz="2000" dirty="0" err="1"/>
              <a:t>activities</a:t>
            </a:r>
            <a:r>
              <a:rPr lang="nl-NL" sz="2000" dirty="0"/>
              <a:t> are </a:t>
            </a:r>
            <a:r>
              <a:rPr lang="nl-NL" sz="2000" dirty="0" err="1"/>
              <a:t>general</a:t>
            </a:r>
            <a:r>
              <a:rPr lang="nl-NL" sz="2000" dirty="0"/>
              <a:t> </a:t>
            </a:r>
            <a:r>
              <a:rPr lang="nl-NL" sz="2000" dirty="0" err="1"/>
              <a:t>usable</a:t>
            </a:r>
            <a:r>
              <a:rPr lang="nl-NL" sz="2000" dirty="0"/>
              <a:t>/</a:t>
            </a:r>
            <a:r>
              <a:rPr lang="nl-NL" sz="2000" dirty="0" err="1"/>
              <a:t>applicable</a:t>
            </a:r>
            <a:r>
              <a:rPr lang="nl-NL" sz="2000" dirty="0"/>
              <a:t>, </a:t>
            </a:r>
            <a:r>
              <a:rPr lang="nl-NL" sz="2000" dirty="0" err="1"/>
              <a:t>thus</a:t>
            </a:r>
            <a:r>
              <a:rPr lang="nl-NL" sz="2000" dirty="0"/>
              <a:t> </a:t>
            </a:r>
            <a:r>
              <a:rPr lang="nl-NL" sz="2000" b="1" dirty="0" err="1"/>
              <a:t>not</a:t>
            </a:r>
            <a:r>
              <a:rPr lang="nl-NL" sz="2000" b="1" dirty="0"/>
              <a:t> </a:t>
            </a:r>
            <a:r>
              <a:rPr lang="nl-NL" sz="2000" b="1" dirty="0" err="1"/>
              <a:t>specific</a:t>
            </a:r>
            <a:r>
              <a:rPr lang="nl-NL" sz="2000" b="1" dirty="0"/>
              <a:t> </a:t>
            </a:r>
            <a:r>
              <a:rPr lang="nl-NL" sz="2000" b="1" dirty="0" err="1"/>
              <a:t>to</a:t>
            </a:r>
            <a:r>
              <a:rPr lang="nl-NL" sz="2000" b="1" dirty="0"/>
              <a:t> </a:t>
            </a:r>
            <a:r>
              <a:rPr lang="nl-NL" sz="2000" b="1" dirty="0" err="1"/>
              <a:t>the</a:t>
            </a:r>
            <a:r>
              <a:rPr lang="nl-NL" sz="2000" b="1" dirty="0"/>
              <a:t> type of smart solution</a:t>
            </a:r>
          </a:p>
          <a:p>
            <a:pPr>
              <a:lnSpc>
                <a:spcPct val="120000"/>
              </a:lnSpc>
              <a:buFont typeface="Wingdings" panose="05000000000000000000" pitchFamily="2" charset="2"/>
              <a:buChar char="Ø"/>
            </a:pPr>
            <a:r>
              <a:rPr lang="nl-NL" sz="2000" dirty="0" err="1"/>
              <a:t>Other</a:t>
            </a:r>
            <a:r>
              <a:rPr lang="nl-NL" sz="2000" dirty="0"/>
              <a:t> </a:t>
            </a:r>
            <a:r>
              <a:rPr lang="nl-NL" sz="2000" dirty="0" err="1"/>
              <a:t>activities</a:t>
            </a:r>
            <a:r>
              <a:rPr lang="nl-NL" sz="2000" dirty="0"/>
              <a:t> are </a:t>
            </a:r>
            <a:r>
              <a:rPr lang="nl-NL" sz="2000" b="1" dirty="0" err="1"/>
              <a:t>specific</a:t>
            </a:r>
            <a:r>
              <a:rPr lang="nl-NL" sz="2000" b="1" dirty="0"/>
              <a:t> </a:t>
            </a:r>
            <a:r>
              <a:rPr lang="nl-NL" sz="2000" b="1" dirty="0" err="1"/>
              <a:t>to</a:t>
            </a:r>
            <a:r>
              <a:rPr lang="nl-NL" sz="2000" b="1" dirty="0"/>
              <a:t> </a:t>
            </a:r>
            <a:r>
              <a:rPr lang="nl-NL" sz="2000" b="1" dirty="0" err="1"/>
              <a:t>the</a:t>
            </a:r>
            <a:r>
              <a:rPr lang="nl-NL" sz="2000" b="1" dirty="0"/>
              <a:t> type of solution</a:t>
            </a:r>
            <a:r>
              <a:rPr lang="nl-NL" sz="2000" dirty="0"/>
              <a:t>. In </a:t>
            </a:r>
            <a:r>
              <a:rPr lang="nl-NL" sz="2000" dirty="0" err="1"/>
              <a:t>this</a:t>
            </a:r>
            <a:r>
              <a:rPr lang="nl-NL" sz="2000" dirty="0"/>
              <a:t> respect we </a:t>
            </a:r>
            <a:r>
              <a:rPr lang="nl-NL" sz="2000" dirty="0" err="1"/>
              <a:t>restricted</a:t>
            </a:r>
            <a:r>
              <a:rPr lang="nl-NL" sz="2000" dirty="0"/>
              <a:t> </a:t>
            </a:r>
            <a:r>
              <a:rPr lang="nl-NL" sz="2000" dirty="0" err="1"/>
              <a:t>ourselves</a:t>
            </a:r>
            <a:r>
              <a:rPr lang="nl-NL" sz="2000" dirty="0"/>
              <a:t> </a:t>
            </a:r>
            <a:r>
              <a:rPr lang="nl-NL" sz="2000" dirty="0" err="1"/>
              <a:t>to</a:t>
            </a:r>
            <a:r>
              <a:rPr lang="nl-NL" sz="2000" dirty="0"/>
              <a:t> </a:t>
            </a:r>
            <a:r>
              <a:rPr lang="nl-NL" sz="2000" dirty="0" err="1"/>
              <a:t>the</a:t>
            </a:r>
            <a:r>
              <a:rPr lang="nl-NL" sz="2000" dirty="0"/>
              <a:t> </a:t>
            </a:r>
            <a:r>
              <a:rPr lang="nl-NL" sz="2000" dirty="0" err="1"/>
              <a:t>three</a:t>
            </a:r>
            <a:r>
              <a:rPr lang="nl-NL" sz="2000" dirty="0"/>
              <a:t> SSI </a:t>
            </a:r>
            <a:r>
              <a:rPr lang="nl-NL" sz="2000" dirty="0" err="1"/>
              <a:t>use</a:t>
            </a:r>
            <a:r>
              <a:rPr lang="nl-NL" sz="2000" dirty="0"/>
              <a:t> cases HBS, TUS </a:t>
            </a:r>
            <a:r>
              <a:rPr lang="nl-NL" sz="2000" dirty="0" err="1"/>
              <a:t>and</a:t>
            </a:r>
            <a:r>
              <a:rPr lang="nl-NL" sz="2000" dirty="0"/>
              <a:t> energy </a:t>
            </a:r>
            <a:r>
              <a:rPr lang="nl-NL" sz="2000" dirty="0" err="1"/>
              <a:t>usage</a:t>
            </a:r>
            <a:r>
              <a:rPr lang="nl-NL" sz="2000" dirty="0"/>
              <a:t> meters. </a:t>
            </a:r>
          </a:p>
          <a:p>
            <a:pPr marL="2286000" lvl="5" indent="0">
              <a:buNone/>
            </a:pPr>
            <a:r>
              <a:rPr lang="nl-NL" dirty="0"/>
              <a:t>E.g. “OCR of </a:t>
            </a:r>
            <a:r>
              <a:rPr lang="nl-NL" dirty="0" err="1"/>
              <a:t>the</a:t>
            </a:r>
            <a:r>
              <a:rPr lang="nl-NL" dirty="0"/>
              <a:t> </a:t>
            </a:r>
            <a:r>
              <a:rPr lang="nl-NL" dirty="0" err="1"/>
              <a:t>receipt</a:t>
            </a:r>
            <a:r>
              <a:rPr lang="nl-NL" dirty="0"/>
              <a:t>” [HBS]</a:t>
            </a:r>
          </a:p>
          <a:p>
            <a:pPr marL="0" indent="0">
              <a:buNone/>
            </a:pPr>
            <a:endParaRPr lang="nl-NL" sz="1600" dirty="0"/>
          </a:p>
        </p:txBody>
      </p:sp>
    </p:spTree>
    <p:extLst>
      <p:ext uri="{BB962C8B-B14F-4D97-AF65-F5344CB8AC3E}">
        <p14:creationId xmlns:p14="http://schemas.microsoft.com/office/powerpoint/2010/main" val="510995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B83026-6E0B-BBCF-4BFD-5C0DEAF9A2F8}"/>
              </a:ext>
            </a:extLst>
          </p:cNvPr>
          <p:cNvSpPr>
            <a:spLocks noGrp="1"/>
          </p:cNvSpPr>
          <p:nvPr>
            <p:ph type="title"/>
          </p:nvPr>
        </p:nvSpPr>
        <p:spPr/>
        <p:txBody>
          <a:bodyPr/>
          <a:lstStyle/>
          <a:p>
            <a:r>
              <a:rPr lang="nl-NL" dirty="0" err="1"/>
              <a:t>Parts</a:t>
            </a:r>
            <a:r>
              <a:rPr lang="nl-NL" dirty="0"/>
              <a:t> of building block </a:t>
            </a:r>
            <a:r>
              <a:rPr lang="nl-NL" dirty="0" err="1"/>
              <a:t>description</a:t>
            </a:r>
            <a:endParaRPr lang="nl-NL" dirty="0"/>
          </a:p>
        </p:txBody>
      </p:sp>
      <p:sp>
        <p:nvSpPr>
          <p:cNvPr id="3" name="Tijdelijke aanduiding voor inhoud 2">
            <a:extLst>
              <a:ext uri="{FF2B5EF4-FFF2-40B4-BE49-F238E27FC236}">
                <a16:creationId xmlns:a16="http://schemas.microsoft.com/office/drawing/2014/main" id="{40FD9239-6768-7114-5007-F0CB9EFBA3DB}"/>
              </a:ext>
            </a:extLst>
          </p:cNvPr>
          <p:cNvSpPr>
            <a:spLocks noGrp="1"/>
          </p:cNvSpPr>
          <p:nvPr>
            <p:ph idx="1"/>
          </p:nvPr>
        </p:nvSpPr>
        <p:spPr>
          <a:xfrm>
            <a:off x="838200" y="1662991"/>
            <a:ext cx="10515600" cy="4351338"/>
          </a:xfrm>
        </p:spPr>
        <p:txBody>
          <a:bodyPr/>
          <a:lstStyle/>
          <a:p>
            <a:pPr marL="0" indent="0">
              <a:buNone/>
            </a:pPr>
            <a:r>
              <a:rPr lang="nl-NL" dirty="0"/>
              <a:t>We </a:t>
            </a:r>
            <a:r>
              <a:rPr lang="nl-NL" dirty="0" err="1"/>
              <a:t>provide</a:t>
            </a:r>
            <a:r>
              <a:rPr lang="nl-NL" dirty="0"/>
              <a:t> </a:t>
            </a:r>
            <a:r>
              <a:rPr lang="nl-NL" dirty="0" err="1"/>
              <a:t>the</a:t>
            </a:r>
            <a:r>
              <a:rPr lang="nl-NL" dirty="0"/>
              <a:t> </a:t>
            </a:r>
            <a:r>
              <a:rPr lang="nl-NL" dirty="0" err="1"/>
              <a:t>following</a:t>
            </a:r>
            <a:r>
              <a:rPr lang="nl-NL" dirty="0"/>
              <a:t>:</a:t>
            </a:r>
          </a:p>
          <a:p>
            <a:pPr marL="457200" indent="-457200">
              <a:buFont typeface="+mj-lt"/>
              <a:buAutoNum type="arabicParenR"/>
            </a:pPr>
            <a:r>
              <a:rPr lang="nl-NL" dirty="0"/>
              <a:t>A </a:t>
            </a:r>
            <a:r>
              <a:rPr lang="nl-NL" dirty="0" err="1"/>
              <a:t>general</a:t>
            </a:r>
            <a:r>
              <a:rPr lang="nl-NL" dirty="0"/>
              <a:t> </a:t>
            </a:r>
            <a:r>
              <a:rPr lang="nl-NL" dirty="0" err="1"/>
              <a:t>description</a:t>
            </a:r>
            <a:r>
              <a:rPr lang="nl-NL" dirty="0"/>
              <a:t> of </a:t>
            </a:r>
            <a:r>
              <a:rPr lang="nl-NL" dirty="0" err="1"/>
              <a:t>the</a:t>
            </a:r>
            <a:r>
              <a:rPr lang="nl-NL" dirty="0"/>
              <a:t> </a:t>
            </a:r>
            <a:r>
              <a:rPr lang="nl-NL" dirty="0" err="1"/>
              <a:t>process</a:t>
            </a:r>
            <a:r>
              <a:rPr lang="nl-NL" dirty="0"/>
              <a:t> </a:t>
            </a:r>
            <a:r>
              <a:rPr lang="nl-NL" dirty="0" err="1"/>
              <a:t>activity</a:t>
            </a:r>
            <a:endParaRPr lang="nl-NL" dirty="0"/>
          </a:p>
          <a:p>
            <a:pPr marL="457200" indent="-457200">
              <a:buFont typeface="+mj-lt"/>
              <a:buAutoNum type="arabicParenR"/>
            </a:pPr>
            <a:r>
              <a:rPr lang="nl-NL" dirty="0" err="1"/>
              <a:t>Certain</a:t>
            </a:r>
            <a:r>
              <a:rPr lang="nl-NL" dirty="0"/>
              <a:t> </a:t>
            </a:r>
            <a:r>
              <a:rPr lang="nl-NL" dirty="0" err="1"/>
              <a:t>specific</a:t>
            </a:r>
            <a:r>
              <a:rPr lang="nl-NL" dirty="0"/>
              <a:t> points </a:t>
            </a:r>
            <a:r>
              <a:rPr lang="nl-NL" dirty="0" err="1"/>
              <a:t>requiring</a:t>
            </a:r>
            <a:r>
              <a:rPr lang="nl-NL" dirty="0"/>
              <a:t> attention </a:t>
            </a:r>
            <a:r>
              <a:rPr lang="nl-NL" dirty="0" err="1"/>
              <a:t>when</a:t>
            </a:r>
            <a:r>
              <a:rPr lang="nl-NL" dirty="0"/>
              <a:t> </a:t>
            </a:r>
            <a:r>
              <a:rPr lang="nl-NL" dirty="0" err="1"/>
              <a:t>using</a:t>
            </a:r>
            <a:r>
              <a:rPr lang="nl-NL" dirty="0"/>
              <a:t> </a:t>
            </a:r>
            <a:r>
              <a:rPr lang="nl-NL" dirty="0" err="1"/>
              <a:t>the</a:t>
            </a:r>
            <a:r>
              <a:rPr lang="nl-NL" dirty="0"/>
              <a:t> </a:t>
            </a:r>
            <a:r>
              <a:rPr lang="nl-NL" dirty="0" err="1"/>
              <a:t>activity</a:t>
            </a:r>
            <a:r>
              <a:rPr lang="nl-NL" dirty="0"/>
              <a:t> in </a:t>
            </a:r>
            <a:r>
              <a:rPr lang="nl-NL" dirty="0" err="1"/>
              <a:t>your</a:t>
            </a:r>
            <a:r>
              <a:rPr lang="nl-NL" dirty="0"/>
              <a:t> </a:t>
            </a:r>
            <a:r>
              <a:rPr lang="nl-NL" dirty="0" err="1"/>
              <a:t>process</a:t>
            </a:r>
            <a:r>
              <a:rPr lang="nl-NL" dirty="0"/>
              <a:t>. </a:t>
            </a:r>
            <a:r>
              <a:rPr lang="nl-NL" dirty="0" err="1"/>
              <a:t>When</a:t>
            </a:r>
            <a:r>
              <a:rPr lang="nl-NL" dirty="0"/>
              <a:t> </a:t>
            </a:r>
            <a:r>
              <a:rPr lang="nl-NL" dirty="0" err="1"/>
              <a:t>applicable</a:t>
            </a:r>
            <a:r>
              <a:rPr lang="nl-NL" dirty="0"/>
              <a:t> </a:t>
            </a:r>
            <a:r>
              <a:rPr lang="nl-NL" dirty="0" err="1"/>
              <a:t>also</a:t>
            </a:r>
            <a:r>
              <a:rPr lang="nl-NL" dirty="0"/>
              <a:t> link </a:t>
            </a:r>
            <a:r>
              <a:rPr lang="nl-NL" dirty="0" err="1"/>
              <a:t>to</a:t>
            </a:r>
            <a:r>
              <a:rPr lang="nl-NL" dirty="0"/>
              <a:t> </a:t>
            </a:r>
            <a:r>
              <a:rPr lang="nl-NL" dirty="0" err="1"/>
              <a:t>other</a:t>
            </a:r>
            <a:r>
              <a:rPr lang="nl-NL" dirty="0"/>
              <a:t> WP.</a:t>
            </a:r>
          </a:p>
          <a:p>
            <a:pPr marL="457200" indent="-457200">
              <a:buFont typeface="+mj-lt"/>
              <a:buAutoNum type="arabicParenR"/>
            </a:pPr>
            <a:r>
              <a:rPr lang="nl-NL" dirty="0"/>
              <a:t>The </a:t>
            </a:r>
            <a:r>
              <a:rPr lang="nl-NL" dirty="0" err="1"/>
              <a:t>role</a:t>
            </a:r>
            <a:r>
              <a:rPr lang="nl-NL" dirty="0"/>
              <a:t>(s) </a:t>
            </a:r>
            <a:r>
              <a:rPr lang="nl-NL" dirty="0" err="1"/>
              <a:t>needed</a:t>
            </a:r>
            <a:r>
              <a:rPr lang="nl-NL" dirty="0"/>
              <a:t>/</a:t>
            </a:r>
            <a:r>
              <a:rPr lang="nl-NL" dirty="0" err="1"/>
              <a:t>involved</a:t>
            </a:r>
            <a:r>
              <a:rPr lang="nl-NL" dirty="0"/>
              <a:t> in </a:t>
            </a:r>
            <a:r>
              <a:rPr lang="nl-NL" dirty="0" err="1"/>
              <a:t>the</a:t>
            </a:r>
            <a:r>
              <a:rPr lang="nl-NL" dirty="0"/>
              <a:t> </a:t>
            </a:r>
            <a:r>
              <a:rPr lang="nl-NL" dirty="0" err="1"/>
              <a:t>process</a:t>
            </a:r>
            <a:r>
              <a:rPr lang="nl-NL" dirty="0"/>
              <a:t> </a:t>
            </a:r>
            <a:r>
              <a:rPr lang="nl-NL" dirty="0" err="1"/>
              <a:t>activity</a:t>
            </a:r>
            <a:endParaRPr lang="nl-NL" dirty="0"/>
          </a:p>
          <a:p>
            <a:pPr marL="457200" indent="-457200">
              <a:buFont typeface="+mj-lt"/>
              <a:buAutoNum type="arabicParenR"/>
            </a:pPr>
            <a:endParaRPr lang="nl-NL" dirty="0"/>
          </a:p>
          <a:p>
            <a:pPr marL="457200" indent="-457200">
              <a:buFont typeface="+mj-lt"/>
              <a:buAutoNum type="arabicParenR"/>
            </a:pPr>
            <a:r>
              <a:rPr lang="nl-NL" dirty="0"/>
              <a:t>A link </a:t>
            </a:r>
            <a:r>
              <a:rPr lang="nl-NL" dirty="0" err="1"/>
              <a:t>to</a:t>
            </a:r>
            <a:r>
              <a:rPr lang="nl-NL" dirty="0"/>
              <a:t> </a:t>
            </a:r>
            <a:r>
              <a:rPr lang="nl-NL" dirty="0" err="1"/>
              <a:t>the</a:t>
            </a:r>
            <a:r>
              <a:rPr lang="nl-NL" dirty="0"/>
              <a:t> GSBPM </a:t>
            </a:r>
            <a:r>
              <a:rPr lang="nl-NL" dirty="0" err="1"/>
              <a:t>and</a:t>
            </a:r>
            <a:r>
              <a:rPr lang="nl-NL" dirty="0"/>
              <a:t> BREAL </a:t>
            </a:r>
            <a:r>
              <a:rPr lang="nl-NL" dirty="0" err="1"/>
              <a:t>framework</a:t>
            </a:r>
            <a:r>
              <a:rPr lang="nl-NL" dirty="0"/>
              <a:t> (as </a:t>
            </a:r>
            <a:r>
              <a:rPr lang="nl-NL" dirty="0" err="1"/>
              <a:t>an</a:t>
            </a:r>
            <a:r>
              <a:rPr lang="nl-NL" dirty="0"/>
              <a:t> appendix in </a:t>
            </a:r>
            <a:r>
              <a:rPr lang="nl-NL" dirty="0" err="1"/>
              <a:t>our</a:t>
            </a:r>
            <a:r>
              <a:rPr lang="nl-NL" dirty="0"/>
              <a:t> deliverable)</a:t>
            </a:r>
          </a:p>
          <a:p>
            <a:endParaRPr lang="nl-NL" dirty="0"/>
          </a:p>
        </p:txBody>
      </p:sp>
    </p:spTree>
    <p:extLst>
      <p:ext uri="{BB962C8B-B14F-4D97-AF65-F5344CB8AC3E}">
        <p14:creationId xmlns:p14="http://schemas.microsoft.com/office/powerpoint/2010/main" val="31507785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8DAF7F-7C3A-4851-DB98-7C28917F67EB}"/>
              </a:ext>
            </a:extLst>
          </p:cNvPr>
          <p:cNvSpPr>
            <a:spLocks noGrp="1"/>
          </p:cNvSpPr>
          <p:nvPr>
            <p:ph type="title"/>
          </p:nvPr>
        </p:nvSpPr>
        <p:spPr/>
        <p:txBody>
          <a:bodyPr/>
          <a:lstStyle/>
          <a:p>
            <a:r>
              <a:rPr lang="nl-NL" dirty="0"/>
              <a:t>A concrete </a:t>
            </a:r>
            <a:r>
              <a:rPr lang="nl-NL" dirty="0" err="1"/>
              <a:t>example</a:t>
            </a:r>
            <a:r>
              <a:rPr lang="nl-NL" dirty="0"/>
              <a:t> of a building block </a:t>
            </a:r>
            <a:r>
              <a:rPr lang="nl-NL" dirty="0" err="1"/>
              <a:t>description</a:t>
            </a:r>
            <a:endParaRPr lang="nl-NL" dirty="0"/>
          </a:p>
        </p:txBody>
      </p:sp>
      <p:pic>
        <p:nvPicPr>
          <p:cNvPr id="5" name="Tijdelijke aanduiding voor inhoud 4" descr="Afbeelding met tekst, schermopname, Lettertype, document&#10;&#10;Automatisch gegenereerde beschrijving">
            <a:extLst>
              <a:ext uri="{FF2B5EF4-FFF2-40B4-BE49-F238E27FC236}">
                <a16:creationId xmlns:a16="http://schemas.microsoft.com/office/drawing/2014/main" id="{7FC1D850-6633-A4DB-A41D-92A10EA6837F}"/>
              </a:ext>
            </a:extLst>
          </p:cNvPr>
          <p:cNvPicPr>
            <a:picLocks noGrp="1" noChangeAspect="1"/>
          </p:cNvPicPr>
          <p:nvPr>
            <p:ph idx="1"/>
          </p:nvPr>
        </p:nvPicPr>
        <p:blipFill>
          <a:blip r:embed="rId2"/>
          <a:stretch>
            <a:fillRect/>
          </a:stretch>
        </p:blipFill>
        <p:spPr>
          <a:xfrm>
            <a:off x="3334452" y="1846263"/>
            <a:ext cx="6558344" cy="4725134"/>
          </a:xfrm>
        </p:spPr>
      </p:pic>
    </p:spTree>
    <p:extLst>
      <p:ext uri="{BB962C8B-B14F-4D97-AF65-F5344CB8AC3E}">
        <p14:creationId xmlns:p14="http://schemas.microsoft.com/office/powerpoint/2010/main" val="258147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96E7EF-EC83-441F-0CFC-A8E28D2189DA}"/>
              </a:ext>
            </a:extLst>
          </p:cNvPr>
          <p:cNvSpPr>
            <a:spLocks noGrp="1"/>
          </p:cNvSpPr>
          <p:nvPr>
            <p:ph type="title"/>
          </p:nvPr>
        </p:nvSpPr>
        <p:spPr/>
        <p:txBody>
          <a:bodyPr/>
          <a:lstStyle/>
          <a:p>
            <a:r>
              <a:rPr lang="nl-NL" dirty="0" err="1"/>
              <a:t>Also</a:t>
            </a:r>
            <a:r>
              <a:rPr lang="nl-NL" dirty="0"/>
              <a:t> </a:t>
            </a:r>
            <a:r>
              <a:rPr lang="nl-NL" dirty="0" err="1"/>
              <a:t>process</a:t>
            </a:r>
            <a:r>
              <a:rPr lang="nl-NL" dirty="0"/>
              <a:t> </a:t>
            </a:r>
            <a:r>
              <a:rPr lang="nl-NL" dirty="0" err="1"/>
              <a:t>examples</a:t>
            </a:r>
            <a:r>
              <a:rPr lang="nl-NL" dirty="0"/>
              <a:t> </a:t>
            </a:r>
            <a:r>
              <a:rPr lang="nl-NL" dirty="0" err="1"/>
              <a:t>provided</a:t>
            </a:r>
            <a:endParaRPr lang="nl-NL" dirty="0"/>
          </a:p>
        </p:txBody>
      </p:sp>
      <p:sp>
        <p:nvSpPr>
          <p:cNvPr id="3" name="Tijdelijke aanduiding voor inhoud 2">
            <a:extLst>
              <a:ext uri="{FF2B5EF4-FFF2-40B4-BE49-F238E27FC236}">
                <a16:creationId xmlns:a16="http://schemas.microsoft.com/office/drawing/2014/main" id="{0F563CF2-1092-F781-BC38-2B987FCCCA59}"/>
              </a:ext>
            </a:extLst>
          </p:cNvPr>
          <p:cNvSpPr>
            <a:spLocks noGrp="1"/>
          </p:cNvSpPr>
          <p:nvPr>
            <p:ph idx="1"/>
          </p:nvPr>
        </p:nvSpPr>
        <p:spPr>
          <a:xfrm>
            <a:off x="1097280" y="1845734"/>
            <a:ext cx="10058400" cy="1005621"/>
          </a:xfrm>
        </p:spPr>
        <p:txBody>
          <a:bodyPr>
            <a:normAutofit fontScale="77500" lnSpcReduction="20000"/>
          </a:bodyPr>
          <a:lstStyle/>
          <a:p>
            <a:pPr>
              <a:lnSpc>
                <a:spcPct val="110000"/>
              </a:lnSpc>
            </a:pPr>
            <a:r>
              <a:rPr lang="nl-NL" dirty="0"/>
              <a:t>In </a:t>
            </a:r>
            <a:r>
              <a:rPr lang="nl-NL" dirty="0" err="1"/>
              <a:t>our</a:t>
            </a:r>
            <a:r>
              <a:rPr lang="nl-NL" dirty="0"/>
              <a:t> deliverable we </a:t>
            </a:r>
            <a:r>
              <a:rPr lang="nl-NL" dirty="0" err="1"/>
              <a:t>also</a:t>
            </a:r>
            <a:r>
              <a:rPr lang="nl-NL" dirty="0"/>
              <a:t> </a:t>
            </a:r>
            <a:r>
              <a:rPr lang="nl-NL" dirty="0" err="1"/>
              <a:t>provide</a:t>
            </a:r>
            <a:r>
              <a:rPr lang="nl-NL" dirty="0"/>
              <a:t> (</a:t>
            </a:r>
            <a:r>
              <a:rPr lang="nl-NL" dirty="0" err="1"/>
              <a:t>parts</a:t>
            </a:r>
            <a:r>
              <a:rPr lang="nl-NL" dirty="0"/>
              <a:t> of) </a:t>
            </a:r>
            <a:r>
              <a:rPr lang="nl-NL" dirty="0" err="1"/>
              <a:t>example</a:t>
            </a:r>
            <a:r>
              <a:rPr lang="nl-NL" dirty="0"/>
              <a:t> </a:t>
            </a:r>
            <a:r>
              <a:rPr lang="nl-NL" dirty="0" err="1"/>
              <a:t>processes</a:t>
            </a:r>
            <a:r>
              <a:rPr lang="nl-NL" dirty="0"/>
              <a:t>. </a:t>
            </a:r>
            <a:r>
              <a:rPr lang="nl-NL" dirty="0" err="1"/>
              <a:t>This</a:t>
            </a:r>
            <a:r>
              <a:rPr lang="nl-NL" dirty="0"/>
              <a:t> </a:t>
            </a:r>
            <a:r>
              <a:rPr lang="nl-NL" dirty="0" err="1"/>
              <a:t>gives</a:t>
            </a:r>
            <a:r>
              <a:rPr lang="nl-NL" dirty="0"/>
              <a:t> </a:t>
            </a:r>
            <a:r>
              <a:rPr lang="nl-NL" dirty="0" err="1"/>
              <a:t>an</a:t>
            </a:r>
            <a:r>
              <a:rPr lang="nl-NL" dirty="0"/>
              <a:t> NSI </a:t>
            </a:r>
            <a:r>
              <a:rPr lang="nl-NL" dirty="0" err="1"/>
              <a:t>an</a:t>
            </a:r>
            <a:r>
              <a:rPr lang="nl-NL" dirty="0"/>
              <a:t> </a:t>
            </a:r>
            <a:r>
              <a:rPr lang="nl-NL" dirty="0" err="1"/>
              <a:t>idea</a:t>
            </a:r>
            <a:r>
              <a:rPr lang="nl-NL" dirty="0"/>
              <a:t> </a:t>
            </a:r>
            <a:r>
              <a:rPr lang="nl-NL" dirty="0" err="1"/>
              <a:t>how</a:t>
            </a:r>
            <a:r>
              <a:rPr lang="nl-NL" dirty="0"/>
              <a:t> </a:t>
            </a:r>
            <a:r>
              <a:rPr lang="nl-NL" dirty="0" err="1"/>
              <a:t>to</a:t>
            </a:r>
            <a:r>
              <a:rPr lang="nl-NL" dirty="0"/>
              <a:t> </a:t>
            </a:r>
            <a:r>
              <a:rPr lang="nl-NL" dirty="0" err="1"/>
              <a:t>use</a:t>
            </a:r>
            <a:r>
              <a:rPr lang="nl-NL" dirty="0"/>
              <a:t> </a:t>
            </a:r>
            <a:r>
              <a:rPr lang="nl-NL" dirty="0" err="1"/>
              <a:t>the</a:t>
            </a:r>
            <a:r>
              <a:rPr lang="nl-NL" dirty="0"/>
              <a:t> building </a:t>
            </a:r>
            <a:r>
              <a:rPr lang="nl-NL" dirty="0" err="1"/>
              <a:t>blocks</a:t>
            </a:r>
            <a:r>
              <a:rPr lang="nl-NL" dirty="0"/>
              <a:t>. These are </a:t>
            </a:r>
            <a:r>
              <a:rPr lang="nl-NL" dirty="0" err="1"/>
              <a:t>not</a:t>
            </a:r>
            <a:r>
              <a:rPr lang="nl-NL" dirty="0"/>
              <a:t> ‘best </a:t>
            </a:r>
            <a:r>
              <a:rPr lang="nl-NL" dirty="0" err="1"/>
              <a:t>practices</a:t>
            </a:r>
            <a:r>
              <a:rPr lang="nl-NL" dirty="0"/>
              <a:t>’; </a:t>
            </a:r>
            <a:r>
              <a:rPr lang="en-US" dirty="0"/>
              <a:t>it is not a prescriptive process! Each NSI has its own needs and should develop its own process.</a:t>
            </a:r>
            <a:endParaRPr lang="nl-NL" dirty="0"/>
          </a:p>
        </p:txBody>
      </p:sp>
      <p:pic>
        <p:nvPicPr>
          <p:cNvPr id="4" name="Afbeelding 3">
            <a:extLst>
              <a:ext uri="{FF2B5EF4-FFF2-40B4-BE49-F238E27FC236}">
                <a16:creationId xmlns:a16="http://schemas.microsoft.com/office/drawing/2014/main" id="{47B9D03B-069D-F490-4124-8C963A79D5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4271" y="2930849"/>
            <a:ext cx="8437271" cy="3720674"/>
          </a:xfrm>
          <a:prstGeom prst="rect">
            <a:avLst/>
          </a:prstGeom>
        </p:spPr>
      </p:pic>
    </p:spTree>
    <p:extLst>
      <p:ext uri="{BB962C8B-B14F-4D97-AF65-F5344CB8AC3E}">
        <p14:creationId xmlns:p14="http://schemas.microsoft.com/office/powerpoint/2010/main" val="40716580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35BF856-0966-DDFE-F518-594E78855931}"/>
              </a:ext>
            </a:extLst>
          </p:cNvPr>
          <p:cNvSpPr>
            <a:spLocks noGrp="1"/>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a:solidFill>
                  <a:srgbClr val="FFFFFF"/>
                </a:solidFill>
                <a:latin typeface="+mj-lt"/>
                <a:ea typeface="+mj-ea"/>
                <a:cs typeface="+mj-cs"/>
              </a:rPr>
              <a:t>Thank you for listening!</a:t>
            </a:r>
          </a:p>
        </p:txBody>
      </p:sp>
      <p:sp>
        <p:nvSpPr>
          <p:cNvPr id="5" name="Inhaltsplatzhalter 3">
            <a:extLst>
              <a:ext uri="{FF2B5EF4-FFF2-40B4-BE49-F238E27FC236}">
                <a16:creationId xmlns:a16="http://schemas.microsoft.com/office/drawing/2014/main" id="{BFDCC7AB-32F4-8859-7675-FCC4C8DF07C5}"/>
              </a:ext>
            </a:extLst>
          </p:cNvPr>
          <p:cNvSpPr>
            <a:spLocks noGrp="1"/>
          </p:cNvSpPr>
          <p:nvPr/>
        </p:nvSpPr>
        <p:spPr>
          <a:xfrm>
            <a:off x="4810259" y="649480"/>
            <a:ext cx="6555347"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0" lvl="8" indent="0">
              <a:buNone/>
            </a:pPr>
            <a:r>
              <a:rPr lang="en-US" sz="2000" dirty="0"/>
              <a:t>Marc Houben</a:t>
            </a:r>
          </a:p>
          <a:p>
            <a:pPr marL="3429000" lvl="8" indent="0">
              <a:buNone/>
            </a:pPr>
            <a:r>
              <a:rPr lang="en-US" sz="2000" dirty="0"/>
              <a:t>Statistics Netherlands</a:t>
            </a:r>
          </a:p>
          <a:p>
            <a:pPr marL="3429000" lvl="8" indent="0">
              <a:buNone/>
            </a:pPr>
            <a:r>
              <a:rPr lang="en-US" sz="2000" dirty="0"/>
              <a:t>	</a:t>
            </a:r>
          </a:p>
          <a:p>
            <a:pPr marL="3429000" lvl="8" indent="0">
              <a:buNone/>
            </a:pPr>
            <a:r>
              <a:rPr lang="en-US" sz="2000" dirty="0">
                <a:hlinkClick r:id="rId2"/>
              </a:rPr>
              <a:t>mhf.houben@cbs.nl</a:t>
            </a:r>
            <a:endParaRPr lang="en-US" sz="2000" dirty="0">
              <a:highlight>
                <a:srgbClr val="FFFF00"/>
              </a:highlight>
            </a:endParaRPr>
          </a:p>
        </p:txBody>
      </p:sp>
    </p:spTree>
    <p:extLst>
      <p:ext uri="{BB962C8B-B14F-4D97-AF65-F5344CB8AC3E}">
        <p14:creationId xmlns:p14="http://schemas.microsoft.com/office/powerpoint/2010/main" val="36739619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429180"/>
            <a:ext cx="12192000" cy="2502204"/>
          </a:xfrm>
        </p:spPr>
        <p:txBody>
          <a:bodyPr>
            <a:noAutofit/>
          </a:bodyPr>
          <a:lstStyle/>
          <a:p>
            <a:r>
              <a:rPr lang="en-GB" sz="4400" b="1" dirty="0">
                <a:solidFill>
                  <a:srgbClr val="0070C0"/>
                </a:solidFill>
              </a:rPr>
              <a:t>Smart Survey Implementation</a:t>
            </a:r>
            <a:br>
              <a:rPr lang="nl-NL" sz="4400" b="1" dirty="0">
                <a:solidFill>
                  <a:srgbClr val="0070C0"/>
                </a:solidFill>
              </a:rPr>
            </a:br>
            <a:r>
              <a:rPr lang="en-GB" sz="2000" dirty="0">
                <a:solidFill>
                  <a:srgbClr val="0070C0"/>
                </a:solidFill>
              </a:rPr>
              <a:t>Grant Agreement Number: 101119594 (2023-NL-SSI)</a:t>
            </a:r>
            <a:br>
              <a:rPr lang="en-GB" sz="2000" dirty="0">
                <a:solidFill>
                  <a:srgbClr val="0070C0"/>
                </a:solidFill>
              </a:rPr>
            </a:br>
            <a:br>
              <a:rPr lang="nl-NL" sz="2800" dirty="0"/>
            </a:br>
            <a:r>
              <a:rPr lang="nl-NL" sz="4000" b="1" dirty="0" err="1">
                <a:solidFill>
                  <a:srgbClr val="0070C0"/>
                </a:solidFill>
              </a:rPr>
              <a:t>Workpackage</a:t>
            </a:r>
            <a:r>
              <a:rPr lang="nl-NL" sz="4000" b="1" dirty="0">
                <a:solidFill>
                  <a:srgbClr val="0070C0"/>
                </a:solidFill>
              </a:rPr>
              <a:t> 4: </a:t>
            </a:r>
            <a:r>
              <a:rPr lang="en-US" sz="4000" b="1" dirty="0">
                <a:solidFill>
                  <a:srgbClr val="0070C0"/>
                </a:solidFill>
              </a:rPr>
              <a:t>Business process perspective</a:t>
            </a:r>
            <a:br>
              <a:rPr lang="en-US" sz="4000" b="1" dirty="0">
                <a:solidFill>
                  <a:srgbClr val="0070C0"/>
                </a:solidFill>
              </a:rPr>
            </a:br>
            <a:endParaRPr lang="en-US" sz="2000" b="1" dirty="0">
              <a:solidFill>
                <a:srgbClr val="0070C0"/>
              </a:solidFill>
            </a:endParaRPr>
          </a:p>
        </p:txBody>
      </p:sp>
      <p:grpSp>
        <p:nvGrpSpPr>
          <p:cNvPr id="7" name="Group 6"/>
          <p:cNvGrpSpPr/>
          <p:nvPr/>
        </p:nvGrpSpPr>
        <p:grpSpPr>
          <a:xfrm>
            <a:off x="207022" y="133133"/>
            <a:ext cx="12731673" cy="3404332"/>
            <a:chOff x="192274" y="310109"/>
            <a:chExt cx="12731673" cy="3404332"/>
          </a:xfrm>
        </p:grpSpPr>
        <p:pic>
          <p:nvPicPr>
            <p:cNvPr id="15" name="Afbeelding 4" descr="cid:FF0C5DD7075E7D43BCF4E4A2C0F6F5C8@ec.europa.eu"/>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350086" y="2174148"/>
              <a:ext cx="3187507" cy="1540293"/>
            </a:xfrm>
            <a:prstGeom prst="rect">
              <a:avLst/>
            </a:prstGeom>
            <a:noFill/>
            <a:ln>
              <a:noFill/>
            </a:ln>
          </p:spPr>
        </p:pic>
        <p:pic>
          <p:nvPicPr>
            <p:cNvPr id="3084" name="Picture 12" descr="University of Mannheim 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2907" y="1341023"/>
              <a:ext cx="3050077" cy="1291564"/>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URS - Statistical Office of Republic of Slovenia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274" y="712414"/>
              <a:ext cx="2959805" cy="2548783"/>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5"/>
            <p:cNvPicPr>
              <a:picLocks noChangeAspect="1"/>
            </p:cNvPicPr>
            <p:nvPr/>
          </p:nvPicPr>
          <p:blipFill rotWithShape="1">
            <a:blip r:embed="rId6" cstate="print">
              <a:extLst>
                <a:ext uri="{28A0092B-C50C-407E-A947-70E740481C1C}">
                  <a14:useLocalDpi xmlns:a14="http://schemas.microsoft.com/office/drawing/2010/main" val="0"/>
                </a:ext>
              </a:extLst>
            </a:blip>
            <a:srcRect l="1735" t="2279" r="85717" b="67123"/>
            <a:stretch/>
          </p:blipFill>
          <p:spPr>
            <a:xfrm>
              <a:off x="10932308" y="310109"/>
              <a:ext cx="876424" cy="1202158"/>
            </a:xfrm>
            <a:prstGeom prst="rect">
              <a:avLst/>
            </a:prstGeom>
          </p:spPr>
        </p:pic>
        <p:pic>
          <p:nvPicPr>
            <p:cNvPr id="9" name="Afbeelding 5"/>
            <p:cNvPicPr/>
            <p:nvPr/>
          </p:nvPicPr>
          <p:blipFill>
            <a:blip r:embed="rId7">
              <a:extLst>
                <a:ext uri="{28A0092B-C50C-407E-A947-70E740481C1C}">
                  <a14:useLocalDpi xmlns:a14="http://schemas.microsoft.com/office/drawing/2010/main" val="0"/>
                </a:ext>
              </a:extLst>
            </a:blip>
            <a:stretch>
              <a:fillRect/>
            </a:stretch>
          </p:blipFill>
          <p:spPr>
            <a:xfrm>
              <a:off x="4642164" y="551246"/>
              <a:ext cx="1840546" cy="719885"/>
            </a:xfrm>
            <a:prstGeom prst="rect">
              <a:avLst/>
            </a:prstGeom>
          </p:spPr>
        </p:pic>
        <p:pic>
          <p:nvPicPr>
            <p:cNvPr id="11" name="Afbeelding 4"/>
            <p:cNvPicPr/>
            <p:nvPr/>
          </p:nvPicPr>
          <p:blipFill>
            <a:blip r:embed="rId8" cstate="print">
              <a:extLst>
                <a:ext uri="{28A0092B-C50C-407E-A947-70E740481C1C}">
                  <a14:useLocalDpi xmlns:a14="http://schemas.microsoft.com/office/drawing/2010/main" val="0"/>
                </a:ext>
              </a:extLst>
            </a:blip>
            <a:stretch>
              <a:fillRect/>
            </a:stretch>
          </p:blipFill>
          <p:spPr>
            <a:xfrm>
              <a:off x="2571607" y="544432"/>
              <a:ext cx="1511259" cy="733512"/>
            </a:xfrm>
            <a:prstGeom prst="rect">
              <a:avLst/>
            </a:prstGeom>
          </p:spPr>
        </p:pic>
        <p:pic>
          <p:nvPicPr>
            <p:cNvPr id="12" name="Afbeelding 16"/>
            <p:cNvPicPr/>
            <p:nvPr/>
          </p:nvPicPr>
          <p:blipFill>
            <a:blip r:embed="rId9" cstate="print">
              <a:extLst>
                <a:ext uri="{28A0092B-C50C-407E-A947-70E740481C1C}">
                  <a14:useLocalDpi xmlns:a14="http://schemas.microsoft.com/office/drawing/2010/main" val="0"/>
                </a:ext>
              </a:extLst>
            </a:blip>
            <a:stretch>
              <a:fillRect/>
            </a:stretch>
          </p:blipFill>
          <p:spPr>
            <a:xfrm>
              <a:off x="401901" y="476187"/>
              <a:ext cx="1886936" cy="870003"/>
            </a:xfrm>
            <a:prstGeom prst="rect">
              <a:avLst/>
            </a:prstGeom>
          </p:spPr>
        </p:pic>
        <p:pic>
          <p:nvPicPr>
            <p:cNvPr id="13" name="Afbeelding 9"/>
            <p:cNvPicPr/>
            <p:nvPr/>
          </p:nvPicPr>
          <p:blipFill>
            <a:blip r:embed="rId10" cstate="print">
              <a:extLst>
                <a:ext uri="{28A0092B-C50C-407E-A947-70E740481C1C}">
                  <a14:useLocalDpi xmlns:a14="http://schemas.microsoft.com/office/drawing/2010/main" val="0"/>
                </a:ext>
              </a:extLst>
            </a:blip>
            <a:stretch>
              <a:fillRect/>
            </a:stretch>
          </p:blipFill>
          <p:spPr>
            <a:xfrm>
              <a:off x="9837815" y="401128"/>
              <a:ext cx="785055" cy="1020121"/>
            </a:xfrm>
            <a:prstGeom prst="rect">
              <a:avLst/>
            </a:prstGeom>
          </p:spPr>
        </p:pic>
        <p:pic>
          <p:nvPicPr>
            <p:cNvPr id="14" name="Afbeelding 14"/>
            <p:cNvPicPr/>
            <p:nvPr/>
          </p:nvPicPr>
          <p:blipFill>
            <a:blip r:embed="rId11" cstate="print">
              <a:extLst>
                <a:ext uri="{28A0092B-C50C-407E-A947-70E740481C1C}">
                  <a14:useLocalDpi xmlns:a14="http://schemas.microsoft.com/office/drawing/2010/main" val="0"/>
                </a:ext>
              </a:extLst>
            </a:blip>
            <a:stretch>
              <a:fillRect/>
            </a:stretch>
          </p:blipFill>
          <p:spPr>
            <a:xfrm>
              <a:off x="3526359" y="1677876"/>
              <a:ext cx="2036078" cy="617858"/>
            </a:xfrm>
            <a:prstGeom prst="rect">
              <a:avLst/>
            </a:prstGeom>
          </p:spPr>
        </p:pic>
        <p:pic>
          <p:nvPicPr>
            <p:cNvPr id="3088" name="Picture 16" descr="Logo - Huisstijl - Universiteit Utrecht"/>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802043" y="1618070"/>
              <a:ext cx="2327757" cy="737471"/>
            </a:xfrm>
            <a:prstGeom prst="rect">
              <a:avLst/>
            </a:prstGeom>
            <a:noFill/>
            <a:extLst>
              <a:ext uri="{909E8E84-426E-40DD-AFC4-6F175D3DCCD1}">
                <a14:hiddenFill xmlns:a14="http://schemas.microsoft.com/office/drawing/2010/main">
                  <a:solidFill>
                    <a:srgbClr val="FFFFFF"/>
                  </a:solidFill>
                </a14:hiddenFill>
              </a:ext>
            </a:extLst>
          </p:spPr>
        </p:pic>
        <p:pic>
          <p:nvPicPr>
            <p:cNvPr id="3092" name="Picture 20" descr="Vrije Universiteit Brussel - Wikipe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7038391" y="322742"/>
              <a:ext cx="2644705" cy="117689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817093" y="951485"/>
              <a:ext cx="3106854" cy="2196666"/>
            </a:xfrm>
            <a:prstGeom prst="rect">
              <a:avLst/>
            </a:prstGeom>
          </p:spPr>
        </p:pic>
      </p:grpSp>
      <p:sp>
        <p:nvSpPr>
          <p:cNvPr id="6" name="Rectangle 5"/>
          <p:cNvSpPr/>
          <p:nvPr/>
        </p:nvSpPr>
        <p:spPr>
          <a:xfrm>
            <a:off x="0" y="6326415"/>
            <a:ext cx="12192000" cy="523220"/>
          </a:xfrm>
          <a:prstGeom prst="rect">
            <a:avLst/>
          </a:prstGeom>
        </p:spPr>
        <p:txBody>
          <a:bodyPr wrap="square">
            <a:spAutoFit/>
          </a:bodyPr>
          <a:lstStyle/>
          <a:p>
            <a:pPr algn="ctr">
              <a:spcAft>
                <a:spcPts val="0"/>
              </a:spcAft>
              <a:tabLst>
                <a:tab pos="2865755" algn="ctr"/>
                <a:tab pos="5731510" algn="r"/>
              </a:tabLst>
            </a:pPr>
            <a:r>
              <a:rPr lang="en-US" sz="1400" i="1" dirty="0">
                <a:latin typeface="Calibri" panose="020F0502020204030204" pitchFamily="34" charset="0"/>
                <a:ea typeface="Calibri" panose="020F0502020204030204" pitchFamily="34" charset="0"/>
                <a:cs typeface="Times New Roman" panose="02020603050405020304" pitchFamily="18" charset="0"/>
              </a:rPr>
              <a:t>Disclaimer: Views and opinions expressed are however those of the author(s) only and do not necessarily reflect those of the European Union or Eurostat. </a:t>
            </a:r>
          </a:p>
          <a:p>
            <a:pPr algn="ctr">
              <a:spcAft>
                <a:spcPts val="0"/>
              </a:spcAft>
              <a:tabLst>
                <a:tab pos="2865755" algn="ctr"/>
                <a:tab pos="5731510" algn="r"/>
              </a:tabLst>
            </a:pPr>
            <a:r>
              <a:rPr lang="en-US" sz="1400" i="1" dirty="0">
                <a:latin typeface="Calibri" panose="020F0502020204030204" pitchFamily="34" charset="0"/>
                <a:ea typeface="Calibri" panose="020F0502020204030204" pitchFamily="34" charset="0"/>
                <a:cs typeface="Times New Roman" panose="02020603050405020304" pitchFamily="18" charset="0"/>
              </a:rPr>
              <a:t>Neither the European Union nor the granting authority can be held responsible for them.</a:t>
            </a:r>
            <a:endParaRPr lang="nl-NL"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4941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2FB98-36E2-EBDB-233E-4115A582FB3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8DBCC51-97B9-27D1-3695-615D96EE63F4}"/>
              </a:ext>
            </a:extLst>
          </p:cNvPr>
          <p:cNvSpPr>
            <a:spLocks noGrp="1"/>
          </p:cNvSpPr>
          <p:nvPr>
            <p:ph idx="1"/>
          </p:nvPr>
        </p:nvSpPr>
        <p:spPr>
          <a:xfrm>
            <a:off x="838200" y="1825625"/>
            <a:ext cx="5627914" cy="4351338"/>
          </a:xfrm>
        </p:spPr>
        <p:txBody>
          <a:bodyPr/>
          <a:lstStyle/>
          <a:p>
            <a:pPr marL="0" indent="0">
              <a:buNone/>
            </a:pPr>
            <a:endParaRPr lang="nl-NL" sz="3200" dirty="0">
              <a:solidFill>
                <a:srgbClr val="0070C0"/>
              </a:solidFill>
            </a:endParaRPr>
          </a:p>
          <a:p>
            <a:pPr marL="0" indent="0">
              <a:buNone/>
            </a:pPr>
            <a:endParaRPr lang="nl-NL" sz="3200" dirty="0">
              <a:solidFill>
                <a:srgbClr val="0070C0"/>
              </a:solidFill>
            </a:endParaRPr>
          </a:p>
          <a:p>
            <a:pPr marL="0" indent="0" algn="ctr">
              <a:buNone/>
            </a:pPr>
            <a:r>
              <a:rPr lang="nl-NL" sz="3200" dirty="0">
                <a:solidFill>
                  <a:srgbClr val="0070C0"/>
                </a:solidFill>
              </a:rPr>
              <a:t>Topic 2</a:t>
            </a:r>
          </a:p>
          <a:p>
            <a:pPr marL="0" indent="0" algn="ctr">
              <a:buNone/>
            </a:pPr>
            <a:r>
              <a:rPr lang="nl-NL" sz="3200" dirty="0">
                <a:solidFill>
                  <a:srgbClr val="0070C0"/>
                </a:solidFill>
              </a:rPr>
              <a:t>Smart survey </a:t>
            </a:r>
            <a:r>
              <a:rPr lang="nl-NL" sz="3200" dirty="0" err="1">
                <a:solidFill>
                  <a:srgbClr val="0070C0"/>
                </a:solidFill>
              </a:rPr>
              <a:t>maturity</a:t>
            </a:r>
            <a:r>
              <a:rPr lang="nl-NL" sz="3200" dirty="0">
                <a:solidFill>
                  <a:srgbClr val="0070C0"/>
                </a:solidFill>
              </a:rPr>
              <a:t> model</a:t>
            </a:r>
          </a:p>
        </p:txBody>
      </p:sp>
      <p:pic>
        <p:nvPicPr>
          <p:cNvPr id="4" name="Afbeelding 3">
            <a:extLst>
              <a:ext uri="{FF2B5EF4-FFF2-40B4-BE49-F238E27FC236}">
                <a16:creationId xmlns:a16="http://schemas.microsoft.com/office/drawing/2014/main" id="{6AC451F5-BD12-8317-891B-8F29CFE97C57}"/>
              </a:ext>
            </a:extLst>
          </p:cNvPr>
          <p:cNvPicPr>
            <a:picLocks noChangeAspect="1"/>
          </p:cNvPicPr>
          <p:nvPr/>
        </p:nvPicPr>
        <p:blipFill>
          <a:blip r:embed="rId2"/>
          <a:stretch>
            <a:fillRect/>
          </a:stretch>
        </p:blipFill>
        <p:spPr>
          <a:xfrm>
            <a:off x="6979298" y="945217"/>
            <a:ext cx="4166222" cy="4816798"/>
          </a:xfrm>
          <a:prstGeom prst="rect">
            <a:avLst/>
          </a:prstGeom>
        </p:spPr>
      </p:pic>
      <p:sp>
        <p:nvSpPr>
          <p:cNvPr id="5" name="Tekstvak 4">
            <a:extLst>
              <a:ext uri="{FF2B5EF4-FFF2-40B4-BE49-F238E27FC236}">
                <a16:creationId xmlns:a16="http://schemas.microsoft.com/office/drawing/2014/main" id="{558EFC80-81C3-05F0-C2CF-CF1805BC184D}"/>
              </a:ext>
            </a:extLst>
          </p:cNvPr>
          <p:cNvSpPr txBox="1"/>
          <p:nvPr/>
        </p:nvSpPr>
        <p:spPr>
          <a:xfrm>
            <a:off x="7473823" y="5827329"/>
            <a:ext cx="4068147" cy="276999"/>
          </a:xfrm>
          <a:prstGeom prst="rect">
            <a:avLst/>
          </a:prstGeom>
          <a:noFill/>
        </p:spPr>
        <p:txBody>
          <a:bodyPr wrap="square" rtlCol="0">
            <a:spAutoFit/>
          </a:bodyPr>
          <a:lstStyle/>
          <a:p>
            <a:r>
              <a:rPr lang="nl-NL" sz="1200" i="1" dirty="0" err="1"/>
              <a:t>Drawing</a:t>
            </a:r>
            <a:r>
              <a:rPr lang="nl-NL" sz="1200" i="1" dirty="0"/>
              <a:t> </a:t>
            </a:r>
            <a:r>
              <a:rPr lang="nl-NL" sz="1200" i="1" dirty="0" err="1"/>
              <a:t>by</a:t>
            </a:r>
            <a:r>
              <a:rPr lang="nl-NL" sz="1200" i="1" dirty="0"/>
              <a:t> Maria </a:t>
            </a:r>
            <a:r>
              <a:rPr lang="nl-NL" sz="1200" i="1" dirty="0" err="1"/>
              <a:t>Foulquie</a:t>
            </a:r>
            <a:r>
              <a:rPr lang="nl-NL" sz="1200" i="1" dirty="0"/>
              <a:t> (NTTS 2025)</a:t>
            </a:r>
          </a:p>
        </p:txBody>
      </p:sp>
    </p:spTree>
    <p:extLst>
      <p:ext uri="{BB962C8B-B14F-4D97-AF65-F5344CB8AC3E}">
        <p14:creationId xmlns:p14="http://schemas.microsoft.com/office/powerpoint/2010/main" val="40538606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tx1"/>
                </a:solidFill>
              </a:rPr>
              <a:t>Maturity model</a:t>
            </a:r>
            <a:endParaRPr lang="nl-NL" dirty="0"/>
          </a:p>
        </p:txBody>
      </p:sp>
      <p:sp>
        <p:nvSpPr>
          <p:cNvPr id="3" name="Tijdelijke aanduiding voor inhoud 2"/>
          <p:cNvSpPr>
            <a:spLocks noGrp="1"/>
          </p:cNvSpPr>
          <p:nvPr>
            <p:ph idx="1"/>
          </p:nvPr>
        </p:nvSpPr>
        <p:spPr/>
        <p:txBody>
          <a:bodyPr/>
          <a:lstStyle/>
          <a:p>
            <a:r>
              <a:rPr lang="nl-NL" b="1" dirty="0"/>
              <a:t>Goal</a:t>
            </a:r>
            <a:r>
              <a:rPr lang="nl-NL" dirty="0"/>
              <a:t> of </a:t>
            </a:r>
            <a:r>
              <a:rPr lang="nl-NL" dirty="0" err="1"/>
              <a:t>the</a:t>
            </a:r>
            <a:r>
              <a:rPr lang="nl-NL" dirty="0"/>
              <a:t> Smart Survey </a:t>
            </a:r>
            <a:r>
              <a:rPr lang="nl-NL" dirty="0" err="1"/>
              <a:t>Maturity</a:t>
            </a:r>
            <a:r>
              <a:rPr lang="nl-NL" dirty="0"/>
              <a:t> Model:</a:t>
            </a:r>
          </a:p>
          <a:p>
            <a:pPr lvl="1">
              <a:buFont typeface="Wingdings" panose="05000000000000000000" pitchFamily="2" charset="2"/>
              <a:buChar char="Ø"/>
            </a:pPr>
            <a:r>
              <a:rPr lang="nl-NL" dirty="0"/>
              <a:t> </a:t>
            </a:r>
            <a:r>
              <a:rPr lang="nl-NL" dirty="0" err="1"/>
              <a:t>To</a:t>
            </a:r>
            <a:r>
              <a:rPr lang="nl-NL" dirty="0"/>
              <a:t> help </a:t>
            </a:r>
            <a:r>
              <a:rPr lang="nl-NL" dirty="0" err="1"/>
              <a:t>an</a:t>
            </a:r>
            <a:r>
              <a:rPr lang="nl-NL" dirty="0"/>
              <a:t> NSI </a:t>
            </a:r>
            <a:r>
              <a:rPr lang="nl-NL" dirty="0" err="1"/>
              <a:t>to</a:t>
            </a:r>
            <a:r>
              <a:rPr lang="nl-NL" dirty="0"/>
              <a:t> </a:t>
            </a:r>
            <a:r>
              <a:rPr lang="nl-NL" dirty="0" err="1"/>
              <a:t>assess</a:t>
            </a:r>
            <a:r>
              <a:rPr lang="nl-NL" dirty="0"/>
              <a:t> </a:t>
            </a:r>
            <a:r>
              <a:rPr lang="nl-NL" dirty="0" err="1"/>
              <a:t>how</a:t>
            </a:r>
            <a:r>
              <a:rPr lang="nl-NL" dirty="0"/>
              <a:t> </a:t>
            </a:r>
            <a:r>
              <a:rPr lang="nl-NL" dirty="0" err="1"/>
              <a:t>mature</a:t>
            </a:r>
            <a:r>
              <a:rPr lang="nl-NL" dirty="0"/>
              <a:t> </a:t>
            </a:r>
            <a:r>
              <a:rPr lang="nl-NL" dirty="0" err="1"/>
              <a:t>it</a:t>
            </a:r>
            <a:r>
              <a:rPr lang="nl-NL" dirty="0"/>
              <a:t> is </a:t>
            </a:r>
            <a:r>
              <a:rPr lang="nl-NL" dirty="0" err="1"/>
              <a:t>concerning</a:t>
            </a:r>
            <a:r>
              <a:rPr lang="nl-NL" dirty="0"/>
              <a:t> </a:t>
            </a:r>
            <a:r>
              <a:rPr lang="nl-NL" dirty="0" err="1"/>
              <a:t>the</a:t>
            </a:r>
            <a:r>
              <a:rPr lang="nl-NL" dirty="0"/>
              <a:t> </a:t>
            </a:r>
            <a:r>
              <a:rPr lang="nl-NL" dirty="0" err="1"/>
              <a:t>implementation</a:t>
            </a:r>
            <a:r>
              <a:rPr lang="nl-NL" dirty="0"/>
              <a:t> of smart surveys.</a:t>
            </a:r>
          </a:p>
          <a:p>
            <a:pPr lvl="1">
              <a:buFont typeface="Wingdings" panose="05000000000000000000" pitchFamily="2" charset="2"/>
              <a:buChar char="Ø"/>
            </a:pPr>
            <a:r>
              <a:rPr lang="nl-NL" dirty="0"/>
              <a:t> </a:t>
            </a:r>
            <a:r>
              <a:rPr lang="nl-NL" dirty="0" err="1"/>
              <a:t>To</a:t>
            </a:r>
            <a:r>
              <a:rPr lang="nl-NL" dirty="0"/>
              <a:t> </a:t>
            </a:r>
            <a:r>
              <a:rPr lang="nl-NL" dirty="0" err="1"/>
              <a:t>give</a:t>
            </a:r>
            <a:r>
              <a:rPr lang="nl-NL" dirty="0"/>
              <a:t> </a:t>
            </a:r>
            <a:r>
              <a:rPr lang="nl-NL" dirty="0" err="1"/>
              <a:t>insight</a:t>
            </a:r>
            <a:r>
              <a:rPr lang="nl-NL" dirty="0"/>
              <a:t> </a:t>
            </a:r>
            <a:r>
              <a:rPr lang="nl-NL" dirty="0" err="1"/>
              <a:t>how</a:t>
            </a:r>
            <a:r>
              <a:rPr lang="nl-NL" dirty="0"/>
              <a:t> </a:t>
            </a:r>
            <a:r>
              <a:rPr lang="nl-NL" dirty="0" err="1"/>
              <a:t>to</a:t>
            </a:r>
            <a:r>
              <a:rPr lang="nl-NL" dirty="0"/>
              <a:t> </a:t>
            </a:r>
            <a:r>
              <a:rPr lang="nl-NL" dirty="0" err="1"/>
              <a:t>become</a:t>
            </a:r>
            <a:r>
              <a:rPr lang="nl-NL" dirty="0"/>
              <a:t> more </a:t>
            </a:r>
            <a:r>
              <a:rPr lang="nl-NL" dirty="0" err="1"/>
              <a:t>mature</a:t>
            </a:r>
            <a:endParaRPr lang="nl-NL" dirty="0"/>
          </a:p>
          <a:p>
            <a:pPr>
              <a:buFont typeface="Wingdings" panose="05000000000000000000" pitchFamily="2" charset="2"/>
              <a:buChar char="Ø"/>
            </a:pPr>
            <a:endParaRPr lang="nl-NL" dirty="0"/>
          </a:p>
          <a:p>
            <a:r>
              <a:rPr lang="nl-NL" dirty="0"/>
              <a:t>The </a:t>
            </a:r>
            <a:r>
              <a:rPr lang="nl-NL" dirty="0" err="1"/>
              <a:t>idea</a:t>
            </a:r>
            <a:r>
              <a:rPr lang="nl-NL" dirty="0"/>
              <a:t> is </a:t>
            </a:r>
            <a:r>
              <a:rPr lang="nl-NL" dirty="0" err="1"/>
              <a:t>that</a:t>
            </a:r>
            <a:endParaRPr lang="nl-NL" dirty="0"/>
          </a:p>
          <a:p>
            <a:pPr marL="0" indent="0">
              <a:buNone/>
            </a:pPr>
            <a:r>
              <a:rPr lang="nl-NL" dirty="0"/>
              <a:t>	</a:t>
            </a:r>
            <a:r>
              <a:rPr lang="nl-NL" dirty="0" err="1"/>
              <a:t>an</a:t>
            </a:r>
            <a:r>
              <a:rPr lang="nl-NL" dirty="0"/>
              <a:t> NSI </a:t>
            </a:r>
            <a:r>
              <a:rPr lang="nl-NL" dirty="0" err="1"/>
              <a:t>should</a:t>
            </a:r>
            <a:r>
              <a:rPr lang="nl-NL" dirty="0"/>
              <a:t> </a:t>
            </a:r>
            <a:r>
              <a:rPr lang="nl-NL" dirty="0" err="1"/>
              <a:t>be</a:t>
            </a:r>
            <a:r>
              <a:rPr lang="nl-NL" dirty="0"/>
              <a:t> </a:t>
            </a:r>
            <a:r>
              <a:rPr lang="nl-NL" dirty="0" err="1"/>
              <a:t>mature</a:t>
            </a:r>
            <a:r>
              <a:rPr lang="nl-NL" dirty="0"/>
              <a:t> </a:t>
            </a:r>
            <a:r>
              <a:rPr lang="nl-NL" dirty="0" err="1"/>
              <a:t>enough</a:t>
            </a:r>
            <a:r>
              <a:rPr lang="nl-NL" dirty="0"/>
              <a:t> </a:t>
            </a:r>
            <a:r>
              <a:rPr lang="nl-NL" dirty="0" err="1"/>
              <a:t>to</a:t>
            </a:r>
            <a:r>
              <a:rPr lang="nl-NL" dirty="0"/>
              <a:t> </a:t>
            </a:r>
            <a:r>
              <a:rPr lang="nl-NL" dirty="0" err="1"/>
              <a:t>use</a:t>
            </a:r>
            <a:r>
              <a:rPr lang="nl-NL" dirty="0"/>
              <a:t> smart </a:t>
            </a:r>
            <a:r>
              <a:rPr lang="nl-NL" dirty="0" err="1"/>
              <a:t>solutions</a:t>
            </a:r>
            <a:r>
              <a:rPr lang="nl-NL" dirty="0"/>
              <a:t> 	</a:t>
            </a:r>
            <a:r>
              <a:rPr lang="nl-NL" dirty="0" err="1"/>
              <a:t>succesfully</a:t>
            </a:r>
            <a:r>
              <a:rPr lang="nl-NL" dirty="0"/>
              <a:t> in surveys.</a:t>
            </a:r>
          </a:p>
        </p:txBody>
      </p:sp>
      <p:pic>
        <p:nvPicPr>
          <p:cNvPr id="4" name="Afbeelding 3"/>
          <p:cNvPicPr>
            <a:picLocks noChangeAspect="1"/>
          </p:cNvPicPr>
          <p:nvPr/>
        </p:nvPicPr>
        <p:blipFill>
          <a:blip r:embed="rId2"/>
          <a:stretch>
            <a:fillRect/>
          </a:stretch>
        </p:blipFill>
        <p:spPr>
          <a:xfrm>
            <a:off x="9132582" y="286603"/>
            <a:ext cx="2400056" cy="1916225"/>
          </a:xfrm>
          <a:prstGeom prst="rect">
            <a:avLst/>
          </a:prstGeom>
        </p:spPr>
      </p:pic>
    </p:spTree>
    <p:extLst>
      <p:ext uri="{BB962C8B-B14F-4D97-AF65-F5344CB8AC3E}">
        <p14:creationId xmlns:p14="http://schemas.microsoft.com/office/powerpoint/2010/main" val="11981420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57335-AF46-F48A-106B-34E11E61CC37}"/>
              </a:ext>
            </a:extLst>
          </p:cNvPr>
          <p:cNvSpPr>
            <a:spLocks noGrp="1"/>
          </p:cNvSpPr>
          <p:nvPr>
            <p:ph type="title"/>
          </p:nvPr>
        </p:nvSpPr>
        <p:spPr/>
        <p:txBody>
          <a:bodyPr/>
          <a:lstStyle/>
          <a:p>
            <a:r>
              <a:rPr lang="nl-NL" dirty="0" err="1"/>
              <a:t>Inspiration</a:t>
            </a:r>
            <a:endParaRPr lang="nl-NL" dirty="0"/>
          </a:p>
        </p:txBody>
      </p:sp>
      <p:sp>
        <p:nvSpPr>
          <p:cNvPr id="3" name="Tijdelijke aanduiding voor inhoud 2">
            <a:extLst>
              <a:ext uri="{FF2B5EF4-FFF2-40B4-BE49-F238E27FC236}">
                <a16:creationId xmlns:a16="http://schemas.microsoft.com/office/drawing/2014/main" id="{95143D4B-3F4B-8F8C-F65A-9FD12FBF74DE}"/>
              </a:ext>
            </a:extLst>
          </p:cNvPr>
          <p:cNvSpPr>
            <a:spLocks noGrp="1"/>
          </p:cNvSpPr>
          <p:nvPr>
            <p:ph idx="1"/>
          </p:nvPr>
        </p:nvSpPr>
        <p:spPr/>
        <p:txBody>
          <a:bodyPr>
            <a:normAutofit fontScale="92500" lnSpcReduction="10000"/>
          </a:bodyPr>
          <a:lstStyle/>
          <a:p>
            <a:pPr marL="0" indent="0">
              <a:buNone/>
            </a:pPr>
            <a:r>
              <a:rPr lang="nl-NL" dirty="0" err="1"/>
              <a:t>There</a:t>
            </a:r>
            <a:r>
              <a:rPr lang="nl-NL" dirty="0"/>
              <a:t> are </a:t>
            </a:r>
            <a:r>
              <a:rPr lang="nl-NL" dirty="0" err="1"/>
              <a:t>many</a:t>
            </a:r>
            <a:r>
              <a:rPr lang="nl-NL" dirty="0"/>
              <a:t> </a:t>
            </a:r>
            <a:r>
              <a:rPr lang="nl-NL" dirty="0" err="1"/>
              <a:t>examples</a:t>
            </a:r>
            <a:r>
              <a:rPr lang="nl-NL" dirty="0"/>
              <a:t> of </a:t>
            </a:r>
            <a:r>
              <a:rPr lang="nl-NL" dirty="0" err="1"/>
              <a:t>maturity</a:t>
            </a:r>
            <a:r>
              <a:rPr lang="nl-NL" dirty="0"/>
              <a:t> </a:t>
            </a:r>
            <a:r>
              <a:rPr lang="nl-NL" dirty="0" err="1"/>
              <a:t>models</a:t>
            </a:r>
            <a:r>
              <a:rPr lang="nl-NL" dirty="0"/>
              <a:t> in </a:t>
            </a:r>
            <a:r>
              <a:rPr lang="nl-NL" dirty="0" err="1"/>
              <a:t>this</a:t>
            </a:r>
            <a:r>
              <a:rPr lang="nl-NL" dirty="0"/>
              <a:t> </a:t>
            </a:r>
            <a:r>
              <a:rPr lang="nl-NL" dirty="0" err="1"/>
              <a:t>world</a:t>
            </a:r>
            <a:r>
              <a:rPr lang="nl-NL" dirty="0"/>
              <a:t>:</a:t>
            </a:r>
          </a:p>
          <a:p>
            <a:pPr marL="0" indent="0">
              <a:buNone/>
            </a:pPr>
            <a:endParaRPr lang="nl-NL" dirty="0"/>
          </a:p>
          <a:p>
            <a:pPr>
              <a:buFontTx/>
              <a:buChar char="-"/>
            </a:pPr>
            <a:endParaRPr lang="nl-NL" dirty="0"/>
          </a:p>
          <a:p>
            <a:pPr>
              <a:buFontTx/>
              <a:buChar char="-"/>
            </a:pPr>
            <a:endParaRPr lang="nl-NL" dirty="0"/>
          </a:p>
          <a:p>
            <a:pPr>
              <a:buFontTx/>
              <a:buChar char="-"/>
            </a:pPr>
            <a:endParaRPr lang="nl-NL" dirty="0"/>
          </a:p>
          <a:p>
            <a:pPr>
              <a:buFontTx/>
              <a:buChar char="-"/>
            </a:pPr>
            <a:endParaRPr lang="nl-NL" dirty="0"/>
          </a:p>
          <a:p>
            <a:pPr>
              <a:buFontTx/>
              <a:buChar char="-"/>
            </a:pPr>
            <a:endParaRPr lang="nl-NL" dirty="0"/>
          </a:p>
          <a:p>
            <a:pPr>
              <a:buFontTx/>
              <a:buChar char="-"/>
            </a:pPr>
            <a:endParaRPr lang="nl-NL" dirty="0"/>
          </a:p>
          <a:p>
            <a:pPr marL="0" indent="0">
              <a:buNone/>
            </a:pPr>
            <a:r>
              <a:rPr lang="nl-NL" dirty="0"/>
              <a:t>We </a:t>
            </a:r>
            <a:r>
              <a:rPr lang="nl-NL" dirty="0" err="1"/>
              <a:t>took</a:t>
            </a:r>
            <a:r>
              <a:rPr lang="nl-NL" dirty="0"/>
              <a:t> </a:t>
            </a:r>
            <a:r>
              <a:rPr lang="nl-NL" dirty="0" err="1"/>
              <a:t>them</a:t>
            </a:r>
            <a:r>
              <a:rPr lang="nl-NL" dirty="0"/>
              <a:t> as </a:t>
            </a:r>
            <a:r>
              <a:rPr lang="nl-NL" dirty="0" err="1"/>
              <a:t>an</a:t>
            </a:r>
            <a:r>
              <a:rPr lang="nl-NL" dirty="0"/>
              <a:t> </a:t>
            </a:r>
            <a:r>
              <a:rPr lang="nl-NL" dirty="0" err="1"/>
              <a:t>inspiration</a:t>
            </a:r>
            <a:r>
              <a:rPr lang="nl-NL" dirty="0"/>
              <a:t>, but we </a:t>
            </a:r>
            <a:r>
              <a:rPr lang="nl-NL" dirty="0" err="1"/>
              <a:t>needed</a:t>
            </a:r>
            <a:r>
              <a:rPr lang="nl-NL" dirty="0"/>
              <a:t> a model </a:t>
            </a:r>
            <a:r>
              <a:rPr lang="nl-NL" dirty="0" err="1"/>
              <a:t>with</a:t>
            </a:r>
            <a:r>
              <a:rPr lang="nl-NL" dirty="0"/>
              <a:t> focus on smart surveys…</a:t>
            </a:r>
          </a:p>
        </p:txBody>
      </p:sp>
      <p:graphicFrame>
        <p:nvGraphicFramePr>
          <p:cNvPr id="4" name="Tabel 3">
            <a:extLst>
              <a:ext uri="{FF2B5EF4-FFF2-40B4-BE49-F238E27FC236}">
                <a16:creationId xmlns:a16="http://schemas.microsoft.com/office/drawing/2014/main" id="{299270AB-C11A-D86E-453E-4FC9AD59EFBE}"/>
              </a:ext>
            </a:extLst>
          </p:cNvPr>
          <p:cNvGraphicFramePr>
            <a:graphicFrameLocks noGrp="1"/>
          </p:cNvGraphicFramePr>
          <p:nvPr>
            <p:extLst>
              <p:ext uri="{D42A27DB-BD31-4B8C-83A1-F6EECF244321}">
                <p14:modId xmlns:p14="http://schemas.microsoft.com/office/powerpoint/2010/main" val="3647747646"/>
              </p:ext>
            </p:extLst>
          </p:nvPr>
        </p:nvGraphicFramePr>
        <p:xfrm>
          <a:off x="838200" y="2688426"/>
          <a:ext cx="8949612" cy="2595880"/>
        </p:xfrm>
        <a:graphic>
          <a:graphicData uri="http://schemas.openxmlformats.org/drawingml/2006/table">
            <a:tbl>
              <a:tblPr firstRow="1" bandRow="1">
                <a:tableStyleId>{5C22544A-7EE6-4342-B048-85BDC9FD1C3A}</a:tableStyleId>
              </a:tblPr>
              <a:tblGrid>
                <a:gridCol w="5703665">
                  <a:extLst>
                    <a:ext uri="{9D8B030D-6E8A-4147-A177-3AD203B41FA5}">
                      <a16:colId xmlns:a16="http://schemas.microsoft.com/office/drawing/2014/main" val="201844202"/>
                    </a:ext>
                  </a:extLst>
                </a:gridCol>
                <a:gridCol w="3245947">
                  <a:extLst>
                    <a:ext uri="{9D8B030D-6E8A-4147-A177-3AD203B41FA5}">
                      <a16:colId xmlns:a16="http://schemas.microsoft.com/office/drawing/2014/main" val="4261379458"/>
                    </a:ext>
                  </a:extLst>
                </a:gridCol>
              </a:tblGrid>
              <a:tr h="370840">
                <a:tc>
                  <a:txBody>
                    <a:bodyPr/>
                    <a:lstStyle/>
                    <a:p>
                      <a:r>
                        <a:rPr lang="nl-NL" dirty="0"/>
                        <a:t>Model</a:t>
                      </a:r>
                    </a:p>
                  </a:txBody>
                  <a:tcPr/>
                </a:tc>
                <a:tc>
                  <a:txBody>
                    <a:bodyPr/>
                    <a:lstStyle/>
                    <a:p>
                      <a:r>
                        <a:rPr lang="nl-NL" dirty="0"/>
                        <a:t>Focus on</a:t>
                      </a:r>
                    </a:p>
                  </a:txBody>
                  <a:tcPr/>
                </a:tc>
                <a:extLst>
                  <a:ext uri="{0D108BD9-81ED-4DB2-BD59-A6C34878D82A}">
                    <a16:rowId xmlns:a16="http://schemas.microsoft.com/office/drawing/2014/main" val="3126100750"/>
                  </a:ext>
                </a:extLst>
              </a:tr>
              <a:tr h="370840">
                <a:tc>
                  <a:txBody>
                    <a:bodyPr/>
                    <a:lstStyle/>
                    <a:p>
                      <a:r>
                        <a:rPr lang="nl-NL" dirty="0"/>
                        <a:t>Capability </a:t>
                      </a:r>
                      <a:r>
                        <a:rPr lang="nl-NL" dirty="0" err="1"/>
                        <a:t>maturity</a:t>
                      </a:r>
                      <a:r>
                        <a:rPr lang="nl-NL" dirty="0"/>
                        <a:t> model (CMM)</a:t>
                      </a:r>
                    </a:p>
                  </a:txBody>
                  <a:tcPr/>
                </a:tc>
                <a:tc>
                  <a:txBody>
                    <a:bodyPr/>
                    <a:lstStyle/>
                    <a:p>
                      <a:r>
                        <a:rPr lang="nl-NL" dirty="0"/>
                        <a:t>Software development</a:t>
                      </a:r>
                    </a:p>
                  </a:txBody>
                  <a:tcPr/>
                </a:tc>
                <a:extLst>
                  <a:ext uri="{0D108BD9-81ED-4DB2-BD59-A6C34878D82A}">
                    <a16:rowId xmlns:a16="http://schemas.microsoft.com/office/drawing/2014/main" val="3335244826"/>
                  </a:ext>
                </a:extLst>
              </a:tr>
              <a:tr h="370840">
                <a:tc>
                  <a:txBody>
                    <a:bodyPr/>
                    <a:lstStyle/>
                    <a:p>
                      <a:r>
                        <a:rPr lang="nl-NL" dirty="0"/>
                        <a:t>Capability </a:t>
                      </a:r>
                      <a:r>
                        <a:rPr lang="nl-NL" dirty="0" err="1"/>
                        <a:t>maturity</a:t>
                      </a:r>
                      <a:r>
                        <a:rPr lang="nl-NL" dirty="0"/>
                        <a:t> model </a:t>
                      </a:r>
                      <a:r>
                        <a:rPr lang="nl-NL" dirty="0" err="1"/>
                        <a:t>integration</a:t>
                      </a:r>
                      <a:r>
                        <a:rPr lang="nl-NL" dirty="0"/>
                        <a:t> (CMMI)</a:t>
                      </a:r>
                    </a:p>
                  </a:txBody>
                  <a:tcPr/>
                </a:tc>
                <a:tc>
                  <a:txBody>
                    <a:bodyPr/>
                    <a:lstStyle/>
                    <a:p>
                      <a:r>
                        <a:rPr lang="nl-NL" dirty="0" err="1"/>
                        <a:t>Improving</a:t>
                      </a:r>
                      <a:r>
                        <a:rPr lang="nl-NL" dirty="0"/>
                        <a:t> </a:t>
                      </a:r>
                      <a:r>
                        <a:rPr lang="nl-NL" dirty="0" err="1"/>
                        <a:t>processes</a:t>
                      </a:r>
                      <a:endParaRPr lang="nl-NL" dirty="0"/>
                    </a:p>
                  </a:txBody>
                  <a:tcPr/>
                </a:tc>
                <a:extLst>
                  <a:ext uri="{0D108BD9-81ED-4DB2-BD59-A6C34878D82A}">
                    <a16:rowId xmlns:a16="http://schemas.microsoft.com/office/drawing/2014/main" val="2401601604"/>
                  </a:ext>
                </a:extLst>
              </a:tr>
              <a:tr h="370840">
                <a:tc>
                  <a:txBody>
                    <a:bodyPr/>
                    <a:lstStyle/>
                    <a:p>
                      <a:r>
                        <a:rPr lang="nl-NL" dirty="0"/>
                        <a:t>Business </a:t>
                      </a:r>
                      <a:r>
                        <a:rPr lang="nl-NL" dirty="0" err="1"/>
                        <a:t>maturity</a:t>
                      </a:r>
                      <a:r>
                        <a:rPr lang="nl-NL" dirty="0"/>
                        <a:t> model (BMM)</a:t>
                      </a:r>
                    </a:p>
                  </a:txBody>
                  <a:tcPr/>
                </a:tc>
                <a:tc>
                  <a:txBody>
                    <a:bodyPr/>
                    <a:lstStyle/>
                    <a:p>
                      <a:r>
                        <a:rPr lang="nl-NL" dirty="0" err="1"/>
                        <a:t>Internal</a:t>
                      </a:r>
                      <a:r>
                        <a:rPr lang="nl-NL" dirty="0"/>
                        <a:t> business </a:t>
                      </a:r>
                      <a:r>
                        <a:rPr lang="nl-NL" dirty="0" err="1"/>
                        <a:t>administration</a:t>
                      </a:r>
                      <a:endParaRPr lang="nl-NL" dirty="0"/>
                    </a:p>
                  </a:txBody>
                  <a:tcPr/>
                </a:tc>
                <a:extLst>
                  <a:ext uri="{0D108BD9-81ED-4DB2-BD59-A6C34878D82A}">
                    <a16:rowId xmlns:a16="http://schemas.microsoft.com/office/drawing/2014/main" val="4222222174"/>
                  </a:ext>
                </a:extLst>
              </a:tr>
              <a:tr h="370840">
                <a:tc>
                  <a:txBody>
                    <a:bodyPr/>
                    <a:lstStyle/>
                    <a:p>
                      <a:r>
                        <a:rPr lang="nl-NL" dirty="0"/>
                        <a:t>Data </a:t>
                      </a:r>
                      <a:r>
                        <a:rPr lang="nl-NL" dirty="0" err="1"/>
                        <a:t>maturity</a:t>
                      </a:r>
                      <a:r>
                        <a:rPr lang="nl-NL" dirty="0"/>
                        <a:t> model (DMM)</a:t>
                      </a:r>
                    </a:p>
                  </a:txBody>
                  <a:tcPr/>
                </a:tc>
                <a:tc>
                  <a:txBody>
                    <a:bodyPr/>
                    <a:lstStyle/>
                    <a:p>
                      <a:r>
                        <a:rPr lang="nl-NL" dirty="0"/>
                        <a:t>Data</a:t>
                      </a:r>
                    </a:p>
                  </a:txBody>
                  <a:tcPr/>
                </a:tc>
                <a:extLst>
                  <a:ext uri="{0D108BD9-81ED-4DB2-BD59-A6C34878D82A}">
                    <a16:rowId xmlns:a16="http://schemas.microsoft.com/office/drawing/2014/main" val="1673430883"/>
                  </a:ext>
                </a:extLst>
              </a:tr>
              <a:tr h="370840">
                <a:tc>
                  <a:txBody>
                    <a:bodyPr/>
                    <a:lstStyle/>
                    <a:p>
                      <a:r>
                        <a:rPr lang="nl-NL" dirty="0"/>
                        <a:t>Business </a:t>
                      </a:r>
                      <a:r>
                        <a:rPr lang="nl-NL" dirty="0" err="1"/>
                        <a:t>process</a:t>
                      </a:r>
                      <a:r>
                        <a:rPr lang="nl-NL" dirty="0"/>
                        <a:t> </a:t>
                      </a:r>
                      <a:r>
                        <a:rPr lang="nl-NL" dirty="0" err="1"/>
                        <a:t>maturity</a:t>
                      </a:r>
                      <a:r>
                        <a:rPr lang="nl-NL" dirty="0"/>
                        <a:t> model (BPMM)</a:t>
                      </a:r>
                    </a:p>
                  </a:txBody>
                  <a:tcPr/>
                </a:tc>
                <a:tc>
                  <a:txBody>
                    <a:bodyPr/>
                    <a:lstStyle/>
                    <a:p>
                      <a:r>
                        <a:rPr lang="nl-NL" dirty="0"/>
                        <a:t>Business </a:t>
                      </a:r>
                      <a:r>
                        <a:rPr lang="nl-NL" dirty="0" err="1"/>
                        <a:t>process</a:t>
                      </a:r>
                      <a:endParaRPr lang="nl-NL" dirty="0"/>
                    </a:p>
                  </a:txBody>
                  <a:tcPr/>
                </a:tc>
                <a:extLst>
                  <a:ext uri="{0D108BD9-81ED-4DB2-BD59-A6C34878D82A}">
                    <a16:rowId xmlns:a16="http://schemas.microsoft.com/office/drawing/2014/main" val="2825237275"/>
                  </a:ext>
                </a:extLst>
              </a:tr>
              <a:tr h="370840">
                <a:tc>
                  <a:txBody>
                    <a:bodyPr/>
                    <a:lstStyle/>
                    <a:p>
                      <a:r>
                        <a:rPr lang="nl-NL" dirty="0"/>
                        <a:t>…</a:t>
                      </a:r>
                    </a:p>
                  </a:txBody>
                  <a:tcPr/>
                </a:tc>
                <a:tc>
                  <a:txBody>
                    <a:bodyPr/>
                    <a:lstStyle/>
                    <a:p>
                      <a:endParaRPr lang="nl-NL" dirty="0"/>
                    </a:p>
                  </a:txBody>
                  <a:tcPr/>
                </a:tc>
                <a:extLst>
                  <a:ext uri="{0D108BD9-81ED-4DB2-BD59-A6C34878D82A}">
                    <a16:rowId xmlns:a16="http://schemas.microsoft.com/office/drawing/2014/main" val="3637759840"/>
                  </a:ext>
                </a:extLst>
              </a:tr>
            </a:tbl>
          </a:graphicData>
        </a:graphic>
      </p:graphicFrame>
    </p:spTree>
    <p:extLst>
      <p:ext uri="{BB962C8B-B14F-4D97-AF65-F5344CB8AC3E}">
        <p14:creationId xmlns:p14="http://schemas.microsoft.com/office/powerpoint/2010/main" val="1645494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2D660D-2A6C-6423-FC9B-A0DEA80D18A4}"/>
              </a:ext>
            </a:extLst>
          </p:cNvPr>
          <p:cNvSpPr>
            <a:spLocks noGrp="1"/>
          </p:cNvSpPr>
          <p:nvPr>
            <p:ph type="title"/>
          </p:nvPr>
        </p:nvSpPr>
        <p:spPr/>
        <p:txBody>
          <a:bodyPr/>
          <a:lstStyle/>
          <a:p>
            <a:r>
              <a:rPr lang="nl-NL" dirty="0" err="1"/>
              <a:t>Workpackage</a:t>
            </a:r>
            <a:r>
              <a:rPr lang="nl-NL" dirty="0"/>
              <a:t> 4: Business </a:t>
            </a:r>
            <a:r>
              <a:rPr lang="nl-NL" dirty="0" err="1"/>
              <a:t>process</a:t>
            </a:r>
            <a:r>
              <a:rPr lang="nl-NL" dirty="0"/>
              <a:t> </a:t>
            </a:r>
            <a:r>
              <a:rPr lang="nl-NL" dirty="0" err="1"/>
              <a:t>perspective</a:t>
            </a:r>
            <a:endParaRPr lang="nl-NL" dirty="0"/>
          </a:p>
        </p:txBody>
      </p:sp>
      <p:sp>
        <p:nvSpPr>
          <p:cNvPr id="3" name="Tijdelijke aanduiding voor inhoud 2">
            <a:extLst>
              <a:ext uri="{FF2B5EF4-FFF2-40B4-BE49-F238E27FC236}">
                <a16:creationId xmlns:a16="http://schemas.microsoft.com/office/drawing/2014/main" id="{680C3FE4-1165-D132-DE1B-538A1DEACBBC}"/>
              </a:ext>
            </a:extLst>
          </p:cNvPr>
          <p:cNvSpPr>
            <a:spLocks noGrp="1"/>
          </p:cNvSpPr>
          <p:nvPr>
            <p:ph idx="1"/>
          </p:nvPr>
        </p:nvSpPr>
        <p:spPr/>
        <p:txBody>
          <a:bodyPr/>
          <a:lstStyle/>
          <a:p>
            <a:pPr marL="0" indent="0" algn="ctr">
              <a:buNone/>
            </a:pP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 main objective of WP4 is to deliver guidelines that will help National Statistical Institutes (NSIs) to </a:t>
            </a:r>
            <a:r>
              <a:rPr lang="en-GB"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extend</a:t>
            </a: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their </a:t>
            </a:r>
            <a:r>
              <a:rPr lang="en-GB"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business</a:t>
            </a: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GB" sz="2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processes</a:t>
            </a:r>
            <a:r>
              <a:rPr lang="en-GB" sz="2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to adopt smart solutions in their surveys. </a:t>
            </a:r>
          </a:p>
          <a:p>
            <a:pPr marL="0" indent="0" algn="ctr">
              <a:buNone/>
            </a:pPr>
            <a:endParaRPr lang="nl-NL" dirty="0">
              <a:solidFill>
                <a:srgbClr val="0070C0"/>
              </a:solidFill>
            </a:endParaRPr>
          </a:p>
          <a:p>
            <a:pPr marL="0" indent="0" algn="ctr">
              <a:buNone/>
            </a:pPr>
            <a:r>
              <a:rPr lang="nl-NL" dirty="0" err="1">
                <a:solidFill>
                  <a:srgbClr val="0070C0"/>
                </a:solidFill>
              </a:rPr>
              <a:t>Two</a:t>
            </a:r>
            <a:r>
              <a:rPr lang="nl-NL" dirty="0">
                <a:solidFill>
                  <a:srgbClr val="0070C0"/>
                </a:solidFill>
              </a:rPr>
              <a:t> topics </a:t>
            </a:r>
          </a:p>
          <a:p>
            <a:pPr marL="0" indent="0" algn="ctr">
              <a:buNone/>
            </a:pPr>
            <a:endParaRPr lang="nl-NL" dirty="0">
              <a:solidFill>
                <a:srgbClr val="0070C0"/>
              </a:solidFill>
            </a:endParaRPr>
          </a:p>
          <a:p>
            <a:pPr marL="0" indent="0" algn="ctr">
              <a:buNone/>
            </a:pPr>
            <a:r>
              <a:rPr lang="nl-NL" dirty="0" err="1">
                <a:solidFill>
                  <a:srgbClr val="0070C0"/>
                </a:solidFill>
              </a:rPr>
              <a:t>Today</a:t>
            </a:r>
            <a:r>
              <a:rPr lang="nl-NL" dirty="0">
                <a:solidFill>
                  <a:srgbClr val="0070C0"/>
                </a:solidFill>
              </a:rPr>
              <a:t>: Business </a:t>
            </a:r>
            <a:r>
              <a:rPr lang="nl-NL" dirty="0" err="1">
                <a:solidFill>
                  <a:srgbClr val="0070C0"/>
                </a:solidFill>
              </a:rPr>
              <a:t>process</a:t>
            </a:r>
            <a:r>
              <a:rPr lang="nl-NL" dirty="0">
                <a:solidFill>
                  <a:srgbClr val="0070C0"/>
                </a:solidFill>
              </a:rPr>
              <a:t> building </a:t>
            </a:r>
            <a:r>
              <a:rPr lang="nl-NL" dirty="0" err="1">
                <a:solidFill>
                  <a:srgbClr val="0070C0"/>
                </a:solidFill>
              </a:rPr>
              <a:t>blocks</a:t>
            </a:r>
            <a:endParaRPr lang="nl-NL" dirty="0">
              <a:solidFill>
                <a:srgbClr val="0070C0"/>
              </a:solidFill>
            </a:endParaRPr>
          </a:p>
          <a:p>
            <a:pPr marL="0" indent="0" algn="ctr">
              <a:buNone/>
            </a:pPr>
            <a:r>
              <a:rPr lang="nl-NL" dirty="0" err="1">
                <a:solidFill>
                  <a:srgbClr val="0070C0"/>
                </a:solidFill>
              </a:rPr>
              <a:t>Tomorrow</a:t>
            </a:r>
            <a:r>
              <a:rPr lang="nl-NL" dirty="0">
                <a:solidFill>
                  <a:srgbClr val="0070C0"/>
                </a:solidFill>
              </a:rPr>
              <a:t>: Smart survey </a:t>
            </a:r>
            <a:r>
              <a:rPr lang="nl-NL" dirty="0" err="1">
                <a:solidFill>
                  <a:srgbClr val="0070C0"/>
                </a:solidFill>
              </a:rPr>
              <a:t>maturity</a:t>
            </a:r>
            <a:r>
              <a:rPr lang="nl-NL" dirty="0">
                <a:solidFill>
                  <a:srgbClr val="0070C0"/>
                </a:solidFill>
              </a:rPr>
              <a:t> model</a:t>
            </a:r>
          </a:p>
        </p:txBody>
      </p:sp>
    </p:spTree>
    <p:extLst>
      <p:ext uri="{BB962C8B-B14F-4D97-AF65-F5344CB8AC3E}">
        <p14:creationId xmlns:p14="http://schemas.microsoft.com/office/powerpoint/2010/main" val="9637953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solidFill>
                  <a:schemeClr val="tx1"/>
                </a:solidFill>
              </a:rPr>
              <a:t>The framework of our model</a:t>
            </a:r>
            <a:endParaRPr lang="nl-NL" dirty="0">
              <a:solidFill>
                <a:schemeClr val="tx1"/>
              </a:solidFill>
            </a:endParaRPr>
          </a:p>
        </p:txBody>
      </p:sp>
      <p:sp>
        <p:nvSpPr>
          <p:cNvPr id="12" name="Rechthoek 11"/>
          <p:cNvSpPr/>
          <p:nvPr/>
        </p:nvSpPr>
        <p:spPr>
          <a:xfrm>
            <a:off x="1108940" y="2012664"/>
            <a:ext cx="9107455" cy="340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3" name="Afbeelding 2">
            <a:extLst>
              <a:ext uri="{FF2B5EF4-FFF2-40B4-BE49-F238E27FC236}">
                <a16:creationId xmlns:a16="http://schemas.microsoft.com/office/drawing/2014/main" id="{CAC27289-3884-8224-29D3-CE594E67AF75}"/>
              </a:ext>
            </a:extLst>
          </p:cNvPr>
          <p:cNvPicPr>
            <a:picLocks noChangeAspect="1"/>
          </p:cNvPicPr>
          <p:nvPr/>
        </p:nvPicPr>
        <p:blipFill>
          <a:blip r:embed="rId3"/>
          <a:stretch>
            <a:fillRect/>
          </a:stretch>
        </p:blipFill>
        <p:spPr>
          <a:xfrm>
            <a:off x="811083" y="2159000"/>
            <a:ext cx="10180377" cy="4124950"/>
          </a:xfrm>
          <a:prstGeom prst="rect">
            <a:avLst/>
          </a:prstGeom>
        </p:spPr>
      </p:pic>
    </p:spTree>
    <p:extLst>
      <p:ext uri="{BB962C8B-B14F-4D97-AF65-F5344CB8AC3E}">
        <p14:creationId xmlns:p14="http://schemas.microsoft.com/office/powerpoint/2010/main" val="28980960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0B0ADC-B775-BC7E-F8E3-80EBEC181E1C}"/>
              </a:ext>
            </a:extLst>
          </p:cNvPr>
          <p:cNvSpPr>
            <a:spLocks noGrp="1"/>
          </p:cNvSpPr>
          <p:nvPr>
            <p:ph type="title"/>
          </p:nvPr>
        </p:nvSpPr>
        <p:spPr/>
        <p:txBody>
          <a:bodyPr/>
          <a:lstStyle/>
          <a:p>
            <a:r>
              <a:rPr lang="nl-NL" dirty="0"/>
              <a:t>Baseline</a:t>
            </a:r>
          </a:p>
        </p:txBody>
      </p:sp>
      <p:sp>
        <p:nvSpPr>
          <p:cNvPr id="3" name="Tijdelijke aanduiding voor inhoud 2">
            <a:extLst>
              <a:ext uri="{FF2B5EF4-FFF2-40B4-BE49-F238E27FC236}">
                <a16:creationId xmlns:a16="http://schemas.microsoft.com/office/drawing/2014/main" id="{9BAC154A-C5B1-7475-13BE-A8E35B6E1997}"/>
              </a:ext>
            </a:extLst>
          </p:cNvPr>
          <p:cNvSpPr>
            <a:spLocks noGrp="1"/>
          </p:cNvSpPr>
          <p:nvPr>
            <p:ph idx="1"/>
          </p:nvPr>
        </p:nvSpPr>
        <p:spPr/>
        <p:txBody>
          <a:bodyPr/>
          <a:lstStyle/>
          <a:p>
            <a:pPr marL="0" indent="0">
              <a:buNone/>
            </a:pPr>
            <a:r>
              <a:rPr lang="nl-NL" dirty="0"/>
              <a:t>The Baseline shows </a:t>
            </a:r>
            <a:r>
              <a:rPr lang="nl-NL" dirty="0" err="1"/>
              <a:t>some</a:t>
            </a:r>
            <a:r>
              <a:rPr lang="nl-NL" dirty="0"/>
              <a:t> </a:t>
            </a:r>
            <a:r>
              <a:rPr lang="nl-NL" dirty="0" err="1"/>
              <a:t>prerequisites</a:t>
            </a:r>
            <a:r>
              <a:rPr lang="nl-NL" dirty="0"/>
              <a:t> </a:t>
            </a:r>
            <a:r>
              <a:rPr lang="nl-NL" dirty="0" err="1"/>
              <a:t>to</a:t>
            </a:r>
            <a:r>
              <a:rPr lang="nl-NL" dirty="0"/>
              <a:t> start </a:t>
            </a:r>
            <a:r>
              <a:rPr lang="nl-NL" dirty="0" err="1"/>
              <a:t>with</a:t>
            </a:r>
            <a:r>
              <a:rPr lang="nl-NL" dirty="0"/>
              <a:t> smart </a:t>
            </a:r>
            <a:r>
              <a:rPr lang="nl-NL" dirty="0" err="1"/>
              <a:t>solutions</a:t>
            </a:r>
            <a:r>
              <a:rPr lang="nl-NL" dirty="0"/>
              <a:t> </a:t>
            </a:r>
            <a:r>
              <a:rPr lang="nl-NL" dirty="0" err="1"/>
              <a:t>and</a:t>
            </a:r>
            <a:r>
              <a:rPr lang="nl-NL" dirty="0"/>
              <a:t> </a:t>
            </a:r>
            <a:r>
              <a:rPr lang="nl-NL" dirty="0" err="1"/>
              <a:t>to</a:t>
            </a:r>
            <a:r>
              <a:rPr lang="nl-NL" dirty="0"/>
              <a:t> </a:t>
            </a:r>
            <a:r>
              <a:rPr lang="nl-NL" dirty="0" err="1"/>
              <a:t>use</a:t>
            </a:r>
            <a:r>
              <a:rPr lang="nl-NL" dirty="0"/>
              <a:t> </a:t>
            </a:r>
            <a:r>
              <a:rPr lang="nl-NL" dirty="0" err="1"/>
              <a:t>the</a:t>
            </a:r>
            <a:r>
              <a:rPr lang="nl-NL" dirty="0"/>
              <a:t> model</a:t>
            </a:r>
          </a:p>
          <a:p>
            <a:endParaRPr lang="nl-NL" dirty="0"/>
          </a:p>
          <a:p>
            <a:r>
              <a:rPr lang="nl-NL" dirty="0" err="1"/>
              <a:t>Some</a:t>
            </a:r>
            <a:r>
              <a:rPr lang="nl-NL" dirty="0"/>
              <a:t> </a:t>
            </a:r>
            <a:r>
              <a:rPr lang="nl-NL" dirty="0" err="1"/>
              <a:t>example</a:t>
            </a:r>
            <a:r>
              <a:rPr lang="nl-NL" dirty="0"/>
              <a:t> </a:t>
            </a:r>
            <a:r>
              <a:rPr lang="nl-NL" dirty="0" err="1"/>
              <a:t>conditions</a:t>
            </a:r>
            <a:r>
              <a:rPr lang="nl-NL" dirty="0"/>
              <a:t>:</a:t>
            </a:r>
          </a:p>
          <a:p>
            <a:pPr lvl="1">
              <a:buFont typeface="Wingdings" panose="05000000000000000000" pitchFamily="2" charset="2"/>
              <a:buChar char="Ø"/>
            </a:pPr>
            <a:r>
              <a:rPr lang="nl-NL" dirty="0"/>
              <a:t> T</a:t>
            </a:r>
            <a:r>
              <a:rPr lang="en-GB" dirty="0">
                <a:solidFill>
                  <a:srgbClr val="000000"/>
                </a:solidFill>
                <a:effectLst/>
                <a:latin typeface="Calibri" panose="020F0502020204030204" pitchFamily="34" charset="0"/>
                <a:ea typeface="Calibri" panose="020F0502020204030204" pitchFamily="34" charset="0"/>
              </a:rPr>
              <a:t>he NSI is organised in such a way that CAWI can be used as a collection mode, and cawi is suited for mobile devices</a:t>
            </a:r>
          </a:p>
          <a:p>
            <a:pPr lvl="1">
              <a:buFont typeface="Wingdings" panose="05000000000000000000" pitchFamily="2" charset="2"/>
              <a:buChar char="Ø"/>
            </a:pPr>
            <a:r>
              <a:rPr lang="en-GB" dirty="0"/>
              <a:t> The organization aims to innovate in the field of surveys</a:t>
            </a:r>
          </a:p>
          <a:p>
            <a:pPr lvl="1">
              <a:buFont typeface="Wingdings" panose="05000000000000000000" pitchFamily="2" charset="2"/>
              <a:buChar char="Ø"/>
            </a:pPr>
            <a:r>
              <a:rPr lang="en-GB" dirty="0"/>
              <a:t> Resources are available for innovation </a:t>
            </a:r>
          </a:p>
          <a:p>
            <a:pPr lvl="1">
              <a:buFont typeface="Wingdings" panose="05000000000000000000" pitchFamily="2" charset="2"/>
              <a:buChar char="Ø"/>
            </a:pPr>
            <a:r>
              <a:rPr lang="en-GB" dirty="0"/>
              <a:t> Sufficient infrastructure in country (e.g. GSM network)</a:t>
            </a:r>
          </a:p>
          <a:p>
            <a:pPr lvl="1">
              <a:buFont typeface="Wingdings" panose="05000000000000000000" pitchFamily="2" charset="2"/>
              <a:buChar char="Ø"/>
            </a:pPr>
            <a:r>
              <a:rPr lang="en-GB" dirty="0"/>
              <a:t> …</a:t>
            </a:r>
          </a:p>
          <a:p>
            <a:pPr marL="457200" lvl="1" indent="0">
              <a:buNone/>
            </a:pPr>
            <a:endParaRPr lang="en-GB" dirty="0"/>
          </a:p>
          <a:p>
            <a:endParaRPr lang="nl-NL" dirty="0"/>
          </a:p>
        </p:txBody>
      </p:sp>
    </p:spTree>
    <p:extLst>
      <p:ext uri="{BB962C8B-B14F-4D97-AF65-F5344CB8AC3E}">
        <p14:creationId xmlns:p14="http://schemas.microsoft.com/office/powerpoint/2010/main" val="889645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79E151-6019-B10A-17F8-0CEC3118A19A}"/>
              </a:ext>
            </a:extLst>
          </p:cNvPr>
          <p:cNvSpPr>
            <a:spLocks noGrp="1"/>
          </p:cNvSpPr>
          <p:nvPr>
            <p:ph type="title"/>
          </p:nvPr>
        </p:nvSpPr>
        <p:spPr/>
        <p:txBody>
          <a:bodyPr/>
          <a:lstStyle/>
          <a:p>
            <a:r>
              <a:rPr lang="nl-NL" dirty="0"/>
              <a:t>Focus </a:t>
            </a:r>
            <a:r>
              <a:rPr lang="nl-NL" dirty="0" err="1"/>
              <a:t>areas</a:t>
            </a:r>
            <a:endParaRPr lang="nl-NL" dirty="0"/>
          </a:p>
        </p:txBody>
      </p:sp>
      <p:sp>
        <p:nvSpPr>
          <p:cNvPr id="4" name="Rechthoek: afgeronde hoeken 3">
            <a:extLst>
              <a:ext uri="{FF2B5EF4-FFF2-40B4-BE49-F238E27FC236}">
                <a16:creationId xmlns:a16="http://schemas.microsoft.com/office/drawing/2014/main" id="{5A6632B6-9696-3FAF-E469-FBA9EA26EB0C}"/>
              </a:ext>
            </a:extLst>
          </p:cNvPr>
          <p:cNvSpPr/>
          <p:nvPr/>
        </p:nvSpPr>
        <p:spPr>
          <a:xfrm>
            <a:off x="946944" y="2153920"/>
            <a:ext cx="2255520" cy="782320"/>
          </a:xfrm>
          <a:prstGeom prst="roundRect">
            <a:avLst/>
          </a:prstGeom>
          <a:solidFill>
            <a:schemeClr val="tx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Organization</a:t>
            </a:r>
            <a:endParaRPr lang="nl-NL" dirty="0">
              <a:solidFill>
                <a:schemeClr val="tx1"/>
              </a:solidFill>
            </a:endParaRPr>
          </a:p>
        </p:txBody>
      </p:sp>
      <p:sp>
        <p:nvSpPr>
          <p:cNvPr id="5" name="Rechthoek: afgeronde hoeken 4">
            <a:extLst>
              <a:ext uri="{FF2B5EF4-FFF2-40B4-BE49-F238E27FC236}">
                <a16:creationId xmlns:a16="http://schemas.microsoft.com/office/drawing/2014/main" id="{6DEC39F0-38B5-E3E2-6263-3B8C438F3E43}"/>
              </a:ext>
            </a:extLst>
          </p:cNvPr>
          <p:cNvSpPr/>
          <p:nvPr/>
        </p:nvSpPr>
        <p:spPr>
          <a:xfrm>
            <a:off x="5005564" y="1696719"/>
            <a:ext cx="2255520" cy="782320"/>
          </a:xfrm>
          <a:prstGeom prst="roundRect">
            <a:avLst/>
          </a:prstGeom>
          <a:solidFill>
            <a:schemeClr val="tx2">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Methodology</a:t>
            </a:r>
            <a:endParaRPr lang="nl-NL" dirty="0">
              <a:solidFill>
                <a:schemeClr val="tx1"/>
              </a:solidFill>
            </a:endParaRPr>
          </a:p>
        </p:txBody>
      </p:sp>
      <p:sp>
        <p:nvSpPr>
          <p:cNvPr id="6" name="Tekstvak 5">
            <a:extLst>
              <a:ext uri="{FF2B5EF4-FFF2-40B4-BE49-F238E27FC236}">
                <a16:creationId xmlns:a16="http://schemas.microsoft.com/office/drawing/2014/main" id="{354B0746-1283-7B71-FBF8-3AF87A83DD1A}"/>
              </a:ext>
            </a:extLst>
          </p:cNvPr>
          <p:cNvSpPr txBox="1"/>
          <p:nvPr/>
        </p:nvSpPr>
        <p:spPr>
          <a:xfrm>
            <a:off x="609600" y="3007360"/>
            <a:ext cx="4718180" cy="338554"/>
          </a:xfrm>
          <a:prstGeom prst="rect">
            <a:avLst/>
          </a:prstGeom>
          <a:noFill/>
        </p:spPr>
        <p:txBody>
          <a:bodyPr wrap="square" rtlCol="0">
            <a:spAutoFit/>
          </a:bodyPr>
          <a:lstStyle/>
          <a:p>
            <a:r>
              <a:rPr lang="nl-NL" sz="1600" dirty="0"/>
              <a:t>- People/resources, business </a:t>
            </a:r>
            <a:r>
              <a:rPr lang="nl-NL" sz="1600" dirty="0" err="1"/>
              <a:t>vision</a:t>
            </a:r>
            <a:r>
              <a:rPr lang="nl-NL" sz="1600" dirty="0"/>
              <a:t>, business case, …</a:t>
            </a:r>
          </a:p>
        </p:txBody>
      </p:sp>
      <p:sp>
        <p:nvSpPr>
          <p:cNvPr id="7" name="Rechthoek: afgeronde hoeken 6">
            <a:extLst>
              <a:ext uri="{FF2B5EF4-FFF2-40B4-BE49-F238E27FC236}">
                <a16:creationId xmlns:a16="http://schemas.microsoft.com/office/drawing/2014/main" id="{24D866EF-A8E8-251A-3985-6F757A54715E}"/>
              </a:ext>
            </a:extLst>
          </p:cNvPr>
          <p:cNvSpPr/>
          <p:nvPr/>
        </p:nvSpPr>
        <p:spPr>
          <a:xfrm>
            <a:off x="7965440" y="3139440"/>
            <a:ext cx="2255520" cy="782320"/>
          </a:xfrm>
          <a:prstGeom prst="roundRect">
            <a:avLst/>
          </a:prstGeom>
          <a:solidFill>
            <a:schemeClr val="tx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Business </a:t>
            </a:r>
            <a:r>
              <a:rPr lang="nl-NL" dirty="0" err="1"/>
              <a:t>process</a:t>
            </a:r>
            <a:endParaRPr lang="nl-NL" dirty="0"/>
          </a:p>
        </p:txBody>
      </p:sp>
      <p:sp>
        <p:nvSpPr>
          <p:cNvPr id="8" name="Rechthoek: afgeronde hoeken 7">
            <a:extLst>
              <a:ext uri="{FF2B5EF4-FFF2-40B4-BE49-F238E27FC236}">
                <a16:creationId xmlns:a16="http://schemas.microsoft.com/office/drawing/2014/main" id="{F23D5E00-1785-AA0F-C72A-57299BE0D810}"/>
              </a:ext>
            </a:extLst>
          </p:cNvPr>
          <p:cNvSpPr/>
          <p:nvPr/>
        </p:nvSpPr>
        <p:spPr>
          <a:xfrm>
            <a:off x="1575420" y="4136439"/>
            <a:ext cx="2255520" cy="782320"/>
          </a:xfrm>
          <a:prstGeom prst="roundRect">
            <a:avLst/>
          </a:prstGeom>
          <a:solidFill>
            <a:srgbClr val="45568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IT</a:t>
            </a:r>
          </a:p>
        </p:txBody>
      </p:sp>
      <p:sp>
        <p:nvSpPr>
          <p:cNvPr id="9" name="Rechthoek: afgeronde hoeken 8">
            <a:extLst>
              <a:ext uri="{FF2B5EF4-FFF2-40B4-BE49-F238E27FC236}">
                <a16:creationId xmlns:a16="http://schemas.microsoft.com/office/drawing/2014/main" id="{42B8C1C6-17CB-CEDF-CC28-7EB939295BCE}"/>
              </a:ext>
            </a:extLst>
          </p:cNvPr>
          <p:cNvSpPr/>
          <p:nvPr/>
        </p:nvSpPr>
        <p:spPr>
          <a:xfrm>
            <a:off x="5821680" y="4541520"/>
            <a:ext cx="2255520" cy="782320"/>
          </a:xfrm>
          <a:prstGeom prst="roundRect">
            <a:avLst/>
          </a:prstGeom>
          <a:solidFill>
            <a:srgbClr val="5569A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t>Legal</a:t>
            </a:r>
          </a:p>
        </p:txBody>
      </p:sp>
      <p:sp>
        <p:nvSpPr>
          <p:cNvPr id="10" name="Tekstvak 9">
            <a:extLst>
              <a:ext uri="{FF2B5EF4-FFF2-40B4-BE49-F238E27FC236}">
                <a16:creationId xmlns:a16="http://schemas.microsoft.com/office/drawing/2014/main" id="{C1E2AA1C-F214-01A1-AD37-7D5F54B5D945}"/>
              </a:ext>
            </a:extLst>
          </p:cNvPr>
          <p:cNvSpPr txBox="1"/>
          <p:nvPr/>
        </p:nvSpPr>
        <p:spPr>
          <a:xfrm>
            <a:off x="7752081" y="3908008"/>
            <a:ext cx="4116458" cy="338554"/>
          </a:xfrm>
          <a:prstGeom prst="rect">
            <a:avLst/>
          </a:prstGeom>
          <a:noFill/>
        </p:spPr>
        <p:txBody>
          <a:bodyPr wrap="square" rtlCol="0">
            <a:spAutoFit/>
          </a:bodyPr>
          <a:lstStyle/>
          <a:p>
            <a:r>
              <a:rPr lang="nl-NL" sz="1600" dirty="0"/>
              <a:t>- </a:t>
            </a:r>
            <a:r>
              <a:rPr lang="nl-NL" sz="1600" dirty="0" err="1"/>
              <a:t>Process</a:t>
            </a:r>
            <a:r>
              <a:rPr lang="nl-NL" sz="1600" dirty="0"/>
              <a:t>, </a:t>
            </a:r>
            <a:r>
              <a:rPr lang="nl-NL" sz="1600" dirty="0" err="1"/>
              <a:t>standardization</a:t>
            </a:r>
            <a:r>
              <a:rPr lang="nl-NL" sz="1600" dirty="0"/>
              <a:t>, </a:t>
            </a:r>
            <a:r>
              <a:rPr lang="nl-NL" sz="1600" dirty="0" err="1"/>
              <a:t>quality</a:t>
            </a:r>
            <a:r>
              <a:rPr lang="nl-NL" sz="1600" dirty="0"/>
              <a:t>, actors, …</a:t>
            </a:r>
          </a:p>
        </p:txBody>
      </p:sp>
      <p:sp>
        <p:nvSpPr>
          <p:cNvPr id="11" name="Tekstvak 10">
            <a:extLst>
              <a:ext uri="{FF2B5EF4-FFF2-40B4-BE49-F238E27FC236}">
                <a16:creationId xmlns:a16="http://schemas.microsoft.com/office/drawing/2014/main" id="{B26CA314-399E-0E33-6D15-B352B9B64D90}"/>
              </a:ext>
            </a:extLst>
          </p:cNvPr>
          <p:cNvSpPr txBox="1"/>
          <p:nvPr/>
        </p:nvSpPr>
        <p:spPr>
          <a:xfrm>
            <a:off x="5821679" y="5373151"/>
            <a:ext cx="4246051" cy="338554"/>
          </a:xfrm>
          <a:prstGeom prst="rect">
            <a:avLst/>
          </a:prstGeom>
          <a:noFill/>
        </p:spPr>
        <p:txBody>
          <a:bodyPr wrap="square" rtlCol="0">
            <a:spAutoFit/>
          </a:bodyPr>
          <a:lstStyle/>
          <a:p>
            <a:r>
              <a:rPr lang="nl-NL" sz="1600" dirty="0"/>
              <a:t>- DPIA, risk assessment, compliance, privacy, …</a:t>
            </a:r>
          </a:p>
        </p:txBody>
      </p:sp>
      <p:sp>
        <p:nvSpPr>
          <p:cNvPr id="12" name="Tekstvak 11">
            <a:extLst>
              <a:ext uri="{FF2B5EF4-FFF2-40B4-BE49-F238E27FC236}">
                <a16:creationId xmlns:a16="http://schemas.microsoft.com/office/drawing/2014/main" id="{143874CA-74CA-F97C-9C85-F80D0735B5FD}"/>
              </a:ext>
            </a:extLst>
          </p:cNvPr>
          <p:cNvSpPr txBox="1"/>
          <p:nvPr/>
        </p:nvSpPr>
        <p:spPr>
          <a:xfrm>
            <a:off x="1463659" y="4951342"/>
            <a:ext cx="4153367" cy="338554"/>
          </a:xfrm>
          <a:prstGeom prst="rect">
            <a:avLst/>
          </a:prstGeom>
          <a:noFill/>
        </p:spPr>
        <p:txBody>
          <a:bodyPr wrap="square" rtlCol="0">
            <a:spAutoFit/>
          </a:bodyPr>
          <a:lstStyle/>
          <a:p>
            <a:r>
              <a:rPr lang="nl-NL" sz="1600" dirty="0"/>
              <a:t>- Development, </a:t>
            </a:r>
            <a:r>
              <a:rPr lang="nl-NL" sz="1600" dirty="0" err="1"/>
              <a:t>functionality</a:t>
            </a:r>
            <a:r>
              <a:rPr lang="nl-NL" sz="1600" dirty="0"/>
              <a:t>, infra, </a:t>
            </a:r>
            <a:r>
              <a:rPr lang="nl-NL" sz="1600" dirty="0" err="1"/>
              <a:t>agility</a:t>
            </a:r>
            <a:r>
              <a:rPr lang="nl-NL" sz="1600" dirty="0"/>
              <a:t>, …</a:t>
            </a:r>
          </a:p>
        </p:txBody>
      </p:sp>
      <p:sp>
        <p:nvSpPr>
          <p:cNvPr id="13" name="Tekstvak 12">
            <a:extLst>
              <a:ext uri="{FF2B5EF4-FFF2-40B4-BE49-F238E27FC236}">
                <a16:creationId xmlns:a16="http://schemas.microsoft.com/office/drawing/2014/main" id="{63C6D89F-2F64-C736-E7C2-AB4F85785F4A}"/>
              </a:ext>
            </a:extLst>
          </p:cNvPr>
          <p:cNvSpPr txBox="1"/>
          <p:nvPr/>
        </p:nvSpPr>
        <p:spPr>
          <a:xfrm>
            <a:off x="4822683" y="2504438"/>
            <a:ext cx="5590279" cy="338554"/>
          </a:xfrm>
          <a:prstGeom prst="rect">
            <a:avLst/>
          </a:prstGeom>
          <a:noFill/>
        </p:spPr>
        <p:txBody>
          <a:bodyPr wrap="square" rtlCol="0">
            <a:spAutoFit/>
          </a:bodyPr>
          <a:lstStyle/>
          <a:p>
            <a:r>
              <a:rPr lang="nl-NL" sz="1600" dirty="0"/>
              <a:t>- Survey &amp; recruitment </a:t>
            </a:r>
            <a:r>
              <a:rPr lang="nl-NL" sz="1600" dirty="0" err="1"/>
              <a:t>strategies</a:t>
            </a:r>
            <a:r>
              <a:rPr lang="nl-NL" sz="1600" dirty="0"/>
              <a:t>, machine </a:t>
            </a:r>
            <a:r>
              <a:rPr lang="nl-NL" sz="1600" dirty="0" err="1"/>
              <a:t>learning</a:t>
            </a:r>
            <a:r>
              <a:rPr lang="nl-NL" sz="1600" dirty="0"/>
              <a:t>, …    </a:t>
            </a:r>
          </a:p>
        </p:txBody>
      </p:sp>
    </p:spTree>
    <p:extLst>
      <p:ext uri="{BB962C8B-B14F-4D97-AF65-F5344CB8AC3E}">
        <p14:creationId xmlns:p14="http://schemas.microsoft.com/office/powerpoint/2010/main" val="28416342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37388-A167-6384-EC1B-CCD151334A3A}"/>
              </a:ext>
            </a:extLst>
          </p:cNvPr>
          <p:cNvSpPr>
            <a:spLocks noGrp="1"/>
          </p:cNvSpPr>
          <p:nvPr>
            <p:ph type="title"/>
          </p:nvPr>
        </p:nvSpPr>
        <p:spPr/>
        <p:txBody>
          <a:bodyPr/>
          <a:lstStyle/>
          <a:p>
            <a:r>
              <a:rPr lang="nl-NL" dirty="0"/>
              <a:t>Levels of </a:t>
            </a:r>
            <a:r>
              <a:rPr lang="nl-NL" dirty="0" err="1"/>
              <a:t>maturity</a:t>
            </a:r>
            <a:endParaRPr lang="nl-NL" dirty="0"/>
          </a:p>
        </p:txBody>
      </p:sp>
      <p:sp>
        <p:nvSpPr>
          <p:cNvPr id="4" name="Rechthoek 3">
            <a:extLst>
              <a:ext uri="{FF2B5EF4-FFF2-40B4-BE49-F238E27FC236}">
                <a16:creationId xmlns:a16="http://schemas.microsoft.com/office/drawing/2014/main" id="{79359C7B-6DEF-519B-863F-C764C7ED1F7D}"/>
              </a:ext>
            </a:extLst>
          </p:cNvPr>
          <p:cNvSpPr/>
          <p:nvPr/>
        </p:nvSpPr>
        <p:spPr>
          <a:xfrm>
            <a:off x="1137920" y="5120641"/>
            <a:ext cx="1704841" cy="50986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Awareness</a:t>
            </a:r>
          </a:p>
        </p:txBody>
      </p:sp>
      <p:sp>
        <p:nvSpPr>
          <p:cNvPr id="5" name="Rechthoek 4">
            <a:extLst>
              <a:ext uri="{FF2B5EF4-FFF2-40B4-BE49-F238E27FC236}">
                <a16:creationId xmlns:a16="http://schemas.microsoft.com/office/drawing/2014/main" id="{0A835C13-9D39-7B06-02F2-F31021C6E4A9}"/>
              </a:ext>
            </a:extLst>
          </p:cNvPr>
          <p:cNvSpPr/>
          <p:nvPr/>
        </p:nvSpPr>
        <p:spPr>
          <a:xfrm>
            <a:off x="2657004" y="4338487"/>
            <a:ext cx="1704841" cy="50986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Pilot</a:t>
            </a:r>
          </a:p>
        </p:txBody>
      </p:sp>
      <p:sp>
        <p:nvSpPr>
          <p:cNvPr id="7" name="Rechthoek 6">
            <a:extLst>
              <a:ext uri="{FF2B5EF4-FFF2-40B4-BE49-F238E27FC236}">
                <a16:creationId xmlns:a16="http://schemas.microsoft.com/office/drawing/2014/main" id="{97E8724F-99D1-D464-BE17-32A567F71559}"/>
              </a:ext>
            </a:extLst>
          </p:cNvPr>
          <p:cNvSpPr/>
          <p:nvPr/>
        </p:nvSpPr>
        <p:spPr>
          <a:xfrm>
            <a:off x="4018772" y="3556333"/>
            <a:ext cx="1704841" cy="509864"/>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Production</a:t>
            </a:r>
            <a:endParaRPr lang="nl-NL" dirty="0">
              <a:solidFill>
                <a:schemeClr val="tx1"/>
              </a:solidFill>
            </a:endParaRPr>
          </a:p>
        </p:txBody>
      </p:sp>
      <p:sp>
        <p:nvSpPr>
          <p:cNvPr id="8" name="Rechthoek 7">
            <a:extLst>
              <a:ext uri="{FF2B5EF4-FFF2-40B4-BE49-F238E27FC236}">
                <a16:creationId xmlns:a16="http://schemas.microsoft.com/office/drawing/2014/main" id="{93E818DF-0EFA-7A33-F7FD-2775EA12BEAE}"/>
              </a:ext>
            </a:extLst>
          </p:cNvPr>
          <p:cNvSpPr/>
          <p:nvPr/>
        </p:nvSpPr>
        <p:spPr>
          <a:xfrm>
            <a:off x="5380539" y="2789186"/>
            <a:ext cx="1704841" cy="509864"/>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Managed</a:t>
            </a:r>
            <a:endParaRPr lang="nl-NL" dirty="0"/>
          </a:p>
        </p:txBody>
      </p:sp>
      <p:sp>
        <p:nvSpPr>
          <p:cNvPr id="9" name="Rechthoek 8">
            <a:extLst>
              <a:ext uri="{FF2B5EF4-FFF2-40B4-BE49-F238E27FC236}">
                <a16:creationId xmlns:a16="http://schemas.microsoft.com/office/drawing/2014/main" id="{64452E7A-8AF1-C969-CF8A-50D86C248ABF}"/>
              </a:ext>
            </a:extLst>
          </p:cNvPr>
          <p:cNvSpPr/>
          <p:nvPr/>
        </p:nvSpPr>
        <p:spPr>
          <a:xfrm>
            <a:off x="6712810" y="2039733"/>
            <a:ext cx="1704841" cy="509864"/>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Optimized</a:t>
            </a:r>
            <a:endParaRPr lang="nl-NL" dirty="0"/>
          </a:p>
        </p:txBody>
      </p:sp>
      <p:sp>
        <p:nvSpPr>
          <p:cNvPr id="10" name="Pijl: U-vormig 9">
            <a:extLst>
              <a:ext uri="{FF2B5EF4-FFF2-40B4-BE49-F238E27FC236}">
                <a16:creationId xmlns:a16="http://schemas.microsoft.com/office/drawing/2014/main" id="{9FFC2DC2-E87A-8A95-5D50-84CF3FEEEAC4}"/>
              </a:ext>
            </a:extLst>
          </p:cNvPr>
          <p:cNvSpPr/>
          <p:nvPr/>
        </p:nvSpPr>
        <p:spPr>
          <a:xfrm>
            <a:off x="2236429" y="3556333"/>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1" name="Pijl: U-vormig 10">
            <a:extLst>
              <a:ext uri="{FF2B5EF4-FFF2-40B4-BE49-F238E27FC236}">
                <a16:creationId xmlns:a16="http://schemas.microsoft.com/office/drawing/2014/main" id="{5B233102-35A2-4D81-9D68-0CC3497A23B8}"/>
              </a:ext>
            </a:extLst>
          </p:cNvPr>
          <p:cNvSpPr/>
          <p:nvPr/>
        </p:nvSpPr>
        <p:spPr>
          <a:xfrm>
            <a:off x="3678412" y="2772431"/>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2" name="Pijl: U-vormig 11">
            <a:extLst>
              <a:ext uri="{FF2B5EF4-FFF2-40B4-BE49-F238E27FC236}">
                <a16:creationId xmlns:a16="http://schemas.microsoft.com/office/drawing/2014/main" id="{555B6417-CA90-EB83-5D10-47748F33AB66}"/>
              </a:ext>
            </a:extLst>
          </p:cNvPr>
          <p:cNvSpPr/>
          <p:nvPr/>
        </p:nvSpPr>
        <p:spPr>
          <a:xfrm>
            <a:off x="4976271" y="2051115"/>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3" name="Pijl: U-vormig 12">
            <a:extLst>
              <a:ext uri="{FF2B5EF4-FFF2-40B4-BE49-F238E27FC236}">
                <a16:creationId xmlns:a16="http://schemas.microsoft.com/office/drawing/2014/main" id="{44DEDBC0-5C20-D948-B0EE-80C335D0E07C}"/>
              </a:ext>
            </a:extLst>
          </p:cNvPr>
          <p:cNvSpPr/>
          <p:nvPr/>
        </p:nvSpPr>
        <p:spPr>
          <a:xfrm>
            <a:off x="6391051" y="1349436"/>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4" name="Pijl: U-vormig 13">
            <a:extLst>
              <a:ext uri="{FF2B5EF4-FFF2-40B4-BE49-F238E27FC236}">
                <a16:creationId xmlns:a16="http://schemas.microsoft.com/office/drawing/2014/main" id="{C47D4564-10C8-A63C-A8A9-AD81D1A5B227}"/>
              </a:ext>
            </a:extLst>
          </p:cNvPr>
          <p:cNvSpPr/>
          <p:nvPr/>
        </p:nvSpPr>
        <p:spPr>
          <a:xfrm>
            <a:off x="736600" y="4397643"/>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5" name="Tekstvak 14">
            <a:extLst>
              <a:ext uri="{FF2B5EF4-FFF2-40B4-BE49-F238E27FC236}">
                <a16:creationId xmlns:a16="http://schemas.microsoft.com/office/drawing/2014/main" id="{32A73247-A1D6-AF74-366B-0572496DD496}"/>
              </a:ext>
            </a:extLst>
          </p:cNvPr>
          <p:cNvSpPr txBox="1"/>
          <p:nvPr/>
        </p:nvSpPr>
        <p:spPr>
          <a:xfrm>
            <a:off x="2917149" y="5354676"/>
            <a:ext cx="5757409"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Pioneer, thinking, beginning, learning, literature</a:t>
            </a:r>
            <a:endParaRPr lang="nl-NL" sz="1400" dirty="0"/>
          </a:p>
        </p:txBody>
      </p:sp>
      <p:sp>
        <p:nvSpPr>
          <p:cNvPr id="16" name="Tekstvak 15">
            <a:extLst>
              <a:ext uri="{FF2B5EF4-FFF2-40B4-BE49-F238E27FC236}">
                <a16:creationId xmlns:a16="http://schemas.microsoft.com/office/drawing/2014/main" id="{646247B6-1027-F64F-03A6-E287D62FA6BB}"/>
              </a:ext>
            </a:extLst>
          </p:cNvPr>
          <p:cNvSpPr txBox="1"/>
          <p:nvPr/>
        </p:nvSpPr>
        <p:spPr>
          <a:xfrm>
            <a:off x="4359132" y="4636609"/>
            <a:ext cx="5757409"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Exploratory, investigating, starting, start-up, business case</a:t>
            </a:r>
            <a:endParaRPr lang="nl-NL" sz="1100" dirty="0"/>
          </a:p>
        </p:txBody>
      </p:sp>
      <p:sp>
        <p:nvSpPr>
          <p:cNvPr id="17" name="Tekstvak 16">
            <a:extLst>
              <a:ext uri="{FF2B5EF4-FFF2-40B4-BE49-F238E27FC236}">
                <a16:creationId xmlns:a16="http://schemas.microsoft.com/office/drawing/2014/main" id="{8F128B32-2BB5-42D9-D4AF-8E35B53D487E}"/>
              </a:ext>
            </a:extLst>
          </p:cNvPr>
          <p:cNvSpPr txBox="1"/>
          <p:nvPr/>
        </p:nvSpPr>
        <p:spPr>
          <a:xfrm>
            <a:off x="5778746" y="3869462"/>
            <a:ext cx="5757409"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Implemented, used in production process, applied, separate solutions</a:t>
            </a:r>
            <a:endParaRPr lang="nl-NL" sz="1400" dirty="0"/>
          </a:p>
        </p:txBody>
      </p:sp>
      <p:sp>
        <p:nvSpPr>
          <p:cNvPr id="18" name="Tekstvak 17">
            <a:extLst>
              <a:ext uri="{FF2B5EF4-FFF2-40B4-BE49-F238E27FC236}">
                <a16:creationId xmlns:a16="http://schemas.microsoft.com/office/drawing/2014/main" id="{5967D1BD-6B86-A7F0-FDA8-B073B9075CEF}"/>
              </a:ext>
            </a:extLst>
          </p:cNvPr>
          <p:cNvSpPr txBox="1"/>
          <p:nvPr/>
        </p:nvSpPr>
        <p:spPr>
          <a:xfrm>
            <a:off x="7140513" y="3086914"/>
            <a:ext cx="4787327"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Standardized, in control, integrated, sharable</a:t>
            </a:r>
            <a:endParaRPr lang="nl-NL" sz="1100" dirty="0"/>
          </a:p>
        </p:txBody>
      </p:sp>
      <p:sp>
        <p:nvSpPr>
          <p:cNvPr id="19" name="Tekstvak 18">
            <a:extLst>
              <a:ext uri="{FF2B5EF4-FFF2-40B4-BE49-F238E27FC236}">
                <a16:creationId xmlns:a16="http://schemas.microsoft.com/office/drawing/2014/main" id="{FA636B04-C01E-457B-A401-3167AFB756CF}"/>
              </a:ext>
            </a:extLst>
          </p:cNvPr>
          <p:cNvSpPr txBox="1"/>
          <p:nvPr/>
        </p:nvSpPr>
        <p:spPr>
          <a:xfrm>
            <a:off x="8421984" y="2387691"/>
            <a:ext cx="3770016"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Continuous improvement, excellence, best in class</a:t>
            </a:r>
            <a:endParaRPr lang="nl-NL" sz="1000" dirty="0"/>
          </a:p>
        </p:txBody>
      </p:sp>
    </p:spTree>
    <p:extLst>
      <p:ext uri="{BB962C8B-B14F-4D97-AF65-F5344CB8AC3E}">
        <p14:creationId xmlns:p14="http://schemas.microsoft.com/office/powerpoint/2010/main" val="174755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BB8AAE-849F-636A-E3FE-680CF2599B6C}"/>
              </a:ext>
            </a:extLst>
          </p:cNvPr>
          <p:cNvSpPr>
            <a:spLocks noGrp="1"/>
          </p:cNvSpPr>
          <p:nvPr>
            <p:ph type="title"/>
          </p:nvPr>
        </p:nvSpPr>
        <p:spPr/>
        <p:txBody>
          <a:bodyPr/>
          <a:lstStyle/>
          <a:p>
            <a:r>
              <a:rPr lang="nl-NL" dirty="0"/>
              <a:t>Level 1: Awareness</a:t>
            </a:r>
          </a:p>
        </p:txBody>
      </p:sp>
      <p:sp>
        <p:nvSpPr>
          <p:cNvPr id="3" name="Tijdelijke aanduiding voor inhoud 2">
            <a:extLst>
              <a:ext uri="{FF2B5EF4-FFF2-40B4-BE49-F238E27FC236}">
                <a16:creationId xmlns:a16="http://schemas.microsoft.com/office/drawing/2014/main" id="{CB537429-2427-50C0-E08D-2C6F3A6D7BB4}"/>
              </a:ext>
            </a:extLst>
          </p:cNvPr>
          <p:cNvSpPr>
            <a:spLocks noGrp="1"/>
          </p:cNvSpPr>
          <p:nvPr>
            <p:ph idx="1"/>
          </p:nvPr>
        </p:nvSpPr>
        <p:spPr>
          <a:xfrm>
            <a:off x="838200" y="1825625"/>
            <a:ext cx="8389913" cy="4351338"/>
          </a:xfrm>
        </p:spPr>
        <p:txBody>
          <a:bodyPr>
            <a:normAutofit/>
          </a:bodyPr>
          <a:lstStyle/>
          <a:p>
            <a:pPr marL="0" indent="0">
              <a:buNone/>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At the awareness level, an idea is initially suggested to use smart surveys as an observation mode. It is suspected that smart surveys can help with some issues that an NSI encounters or where an NSI sees opportunities to improve the process. </a:t>
            </a:r>
          </a:p>
          <a:p>
            <a:endParaRPr lang="en-GB" sz="2000" dirty="0">
              <a:solidFill>
                <a:srgbClr val="000000"/>
              </a:solidFill>
              <a:latin typeface="Calibri" panose="020F0502020204030204" pitchFamily="34" charset="0"/>
              <a:cs typeface="Times New Roman" panose="02020603050405020304" pitchFamily="18" charset="0"/>
            </a:endParaRPr>
          </a:p>
          <a:p>
            <a:pPr marL="0" indent="0">
              <a:buNone/>
            </a:pPr>
            <a:r>
              <a:rPr lang="nl-NL" sz="2000" dirty="0" err="1"/>
              <a:t>Some</a:t>
            </a:r>
            <a:r>
              <a:rPr lang="nl-NL" sz="2000" dirty="0"/>
              <a:t> </a:t>
            </a:r>
            <a:r>
              <a:rPr lang="nl-NL" sz="2000" dirty="0" err="1"/>
              <a:t>example</a:t>
            </a:r>
            <a:r>
              <a:rPr lang="nl-NL" sz="2000" dirty="0"/>
              <a:t> criteria:</a:t>
            </a: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Methodologists (Research and Development) are in the lead. It leans on individuals. Some methodologists are very enthusiastic. Others sceptical. The rest of the organization is rather unaware.</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rPr>
              <a:t>The organization is still thinking in which situations smart surveys would add value</a:t>
            </a: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rPr>
              <a:t>Some basic standalone proof-of-concepts are devised</a:t>
            </a:r>
            <a:endParaRPr lang="nl-NL" sz="2000" dirty="0"/>
          </a:p>
          <a:p>
            <a:endParaRPr lang="nl-NL" sz="2000" dirty="0"/>
          </a:p>
        </p:txBody>
      </p:sp>
      <p:pic>
        <p:nvPicPr>
          <p:cNvPr id="5" name="Afbeelding 4">
            <a:extLst>
              <a:ext uri="{FF2B5EF4-FFF2-40B4-BE49-F238E27FC236}">
                <a16:creationId xmlns:a16="http://schemas.microsoft.com/office/drawing/2014/main" id="{405CF7A6-F06B-7CA2-EE6C-E65A2C475FFF}"/>
              </a:ext>
            </a:extLst>
          </p:cNvPr>
          <p:cNvPicPr>
            <a:picLocks noChangeAspect="1"/>
          </p:cNvPicPr>
          <p:nvPr/>
        </p:nvPicPr>
        <p:blipFill>
          <a:blip r:embed="rId2"/>
          <a:stretch>
            <a:fillRect/>
          </a:stretch>
        </p:blipFill>
        <p:spPr>
          <a:xfrm>
            <a:off x="9228113" y="365125"/>
            <a:ext cx="2353155" cy="2459355"/>
          </a:xfrm>
          <a:prstGeom prst="rect">
            <a:avLst/>
          </a:prstGeom>
        </p:spPr>
      </p:pic>
    </p:spTree>
    <p:extLst>
      <p:ext uri="{BB962C8B-B14F-4D97-AF65-F5344CB8AC3E}">
        <p14:creationId xmlns:p14="http://schemas.microsoft.com/office/powerpoint/2010/main" val="537695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A1A13976-6F38-9B03-05F9-551B4614499D}"/>
              </a:ext>
            </a:extLst>
          </p:cNvPr>
          <p:cNvPicPr>
            <a:picLocks noChangeAspect="1"/>
          </p:cNvPicPr>
          <p:nvPr/>
        </p:nvPicPr>
        <p:blipFill>
          <a:blip r:embed="rId2"/>
          <a:stretch>
            <a:fillRect/>
          </a:stretch>
        </p:blipFill>
        <p:spPr>
          <a:xfrm>
            <a:off x="8802241" y="365125"/>
            <a:ext cx="2979678" cy="2575783"/>
          </a:xfrm>
          <a:prstGeom prst="rect">
            <a:avLst/>
          </a:prstGeom>
        </p:spPr>
      </p:pic>
      <p:sp>
        <p:nvSpPr>
          <p:cNvPr id="2" name="Titel 1">
            <a:extLst>
              <a:ext uri="{FF2B5EF4-FFF2-40B4-BE49-F238E27FC236}">
                <a16:creationId xmlns:a16="http://schemas.microsoft.com/office/drawing/2014/main" id="{181B1830-FA2A-9FFE-A4DB-A84FFE4CEA9B}"/>
              </a:ext>
            </a:extLst>
          </p:cNvPr>
          <p:cNvSpPr>
            <a:spLocks noGrp="1"/>
          </p:cNvSpPr>
          <p:nvPr>
            <p:ph type="title"/>
          </p:nvPr>
        </p:nvSpPr>
        <p:spPr/>
        <p:txBody>
          <a:bodyPr/>
          <a:lstStyle/>
          <a:p>
            <a:r>
              <a:rPr lang="nl-NL" dirty="0"/>
              <a:t>Level 2: Pilot</a:t>
            </a:r>
          </a:p>
        </p:txBody>
      </p:sp>
      <p:sp>
        <p:nvSpPr>
          <p:cNvPr id="3" name="Tijdelijke aanduiding voor inhoud 2">
            <a:extLst>
              <a:ext uri="{FF2B5EF4-FFF2-40B4-BE49-F238E27FC236}">
                <a16:creationId xmlns:a16="http://schemas.microsoft.com/office/drawing/2014/main" id="{99FABB5E-E593-9950-5CE4-1B8DF1B41950}"/>
              </a:ext>
            </a:extLst>
          </p:cNvPr>
          <p:cNvSpPr>
            <a:spLocks noGrp="1"/>
          </p:cNvSpPr>
          <p:nvPr>
            <p:ph idx="1"/>
          </p:nvPr>
        </p:nvSpPr>
        <p:spPr>
          <a:xfrm>
            <a:off x="838199" y="1825625"/>
            <a:ext cx="8865637" cy="4351338"/>
          </a:xfrm>
        </p:spPr>
        <p:txBody>
          <a:bodyPr>
            <a:normAutofit/>
          </a:bodyPr>
          <a:lstStyle/>
          <a:p>
            <a:pPr marL="0" indent="0">
              <a:buNone/>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More roles are involved at this level, although the number of roles is still limited. While the previous level was mainly focused on the idea of smart surveys (not how to apply the solution within the NSI), this level focuses more on the application of the solution within the organization. However, the application is not yet so specific that a statistic is created with the result.</a:t>
            </a:r>
          </a:p>
          <a:p>
            <a:endParaRPr lang="nl-NL" sz="2000" dirty="0"/>
          </a:p>
          <a:p>
            <a:pPr marL="0" indent="0">
              <a:buNone/>
            </a:pPr>
            <a:r>
              <a:rPr lang="nl-NL" sz="2000" dirty="0" err="1"/>
              <a:t>Some</a:t>
            </a:r>
            <a:r>
              <a:rPr lang="nl-NL" sz="2000" dirty="0"/>
              <a:t> </a:t>
            </a:r>
            <a:r>
              <a:rPr lang="nl-NL" sz="2000" dirty="0" err="1"/>
              <a:t>example</a:t>
            </a:r>
            <a:r>
              <a:rPr lang="nl-NL" sz="2000" dirty="0"/>
              <a:t> criteria:</a:t>
            </a: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Smart solution, as a subject, is mentioned in the vision of the NSI. The vision says that the subject should be investigated.</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In-app respondent interaction is being evaluated and optimized through usability tests. Field tests are conducted.</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rPr>
              <a:t>A DPIA (including risk analysis) is available for each smart solution pilot and assessed by a legal officer. </a:t>
            </a:r>
            <a:endParaRPr lang="en-GB" sz="2000" dirty="0">
              <a:solidFill>
                <a:srgbClr val="000000"/>
              </a:solidFill>
              <a:latin typeface="Calibri" panose="020F0502020204030204" pitchFamily="34" charset="0"/>
              <a:cs typeface="Times New Roman" panose="02020603050405020304" pitchFamily="18" charset="0"/>
            </a:endParaRPr>
          </a:p>
          <a:p>
            <a:endParaRPr lang="nl-NL" sz="2000" dirty="0"/>
          </a:p>
        </p:txBody>
      </p:sp>
    </p:spTree>
    <p:extLst>
      <p:ext uri="{BB962C8B-B14F-4D97-AF65-F5344CB8AC3E}">
        <p14:creationId xmlns:p14="http://schemas.microsoft.com/office/powerpoint/2010/main" val="13257601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B254348C-3B0C-3D06-506D-6AC1611E9882}"/>
              </a:ext>
            </a:extLst>
          </p:cNvPr>
          <p:cNvPicPr>
            <a:picLocks noChangeAspect="1"/>
          </p:cNvPicPr>
          <p:nvPr/>
        </p:nvPicPr>
        <p:blipFill>
          <a:blip r:embed="rId2"/>
          <a:stretch>
            <a:fillRect/>
          </a:stretch>
        </p:blipFill>
        <p:spPr>
          <a:xfrm>
            <a:off x="9347200" y="274320"/>
            <a:ext cx="2603366" cy="2467774"/>
          </a:xfrm>
          <a:prstGeom prst="rect">
            <a:avLst/>
          </a:prstGeom>
        </p:spPr>
      </p:pic>
      <p:sp>
        <p:nvSpPr>
          <p:cNvPr id="2" name="Titel 1">
            <a:extLst>
              <a:ext uri="{FF2B5EF4-FFF2-40B4-BE49-F238E27FC236}">
                <a16:creationId xmlns:a16="http://schemas.microsoft.com/office/drawing/2014/main" id="{E74ED60A-3834-170B-AFE1-CB8CB74DF8C4}"/>
              </a:ext>
            </a:extLst>
          </p:cNvPr>
          <p:cNvSpPr>
            <a:spLocks noGrp="1"/>
          </p:cNvSpPr>
          <p:nvPr>
            <p:ph type="title"/>
          </p:nvPr>
        </p:nvSpPr>
        <p:spPr/>
        <p:txBody>
          <a:bodyPr/>
          <a:lstStyle/>
          <a:p>
            <a:r>
              <a:rPr lang="nl-NL" dirty="0"/>
              <a:t>Level 3: </a:t>
            </a:r>
            <a:r>
              <a:rPr lang="nl-NL" dirty="0" err="1"/>
              <a:t>Production</a:t>
            </a:r>
            <a:endParaRPr lang="nl-NL" dirty="0"/>
          </a:p>
        </p:txBody>
      </p:sp>
      <p:sp>
        <p:nvSpPr>
          <p:cNvPr id="3" name="Tijdelijke aanduiding voor inhoud 2">
            <a:extLst>
              <a:ext uri="{FF2B5EF4-FFF2-40B4-BE49-F238E27FC236}">
                <a16:creationId xmlns:a16="http://schemas.microsoft.com/office/drawing/2014/main" id="{0E30F673-5B54-7F34-F972-BE56C18B77E9}"/>
              </a:ext>
            </a:extLst>
          </p:cNvPr>
          <p:cNvSpPr>
            <a:spLocks noGrp="1"/>
          </p:cNvSpPr>
          <p:nvPr>
            <p:ph idx="1"/>
          </p:nvPr>
        </p:nvSpPr>
        <p:spPr>
          <a:xfrm>
            <a:off x="838200" y="1825625"/>
            <a:ext cx="8844280" cy="4351338"/>
          </a:xfrm>
        </p:spPr>
        <p:txBody>
          <a:bodyPr>
            <a:noAutofit/>
          </a:bodyPr>
          <a:lstStyle/>
          <a:p>
            <a:pPr marL="0" indent="0">
              <a:buNone/>
            </a:pPr>
            <a:r>
              <a:rPr lang="en-GB" sz="20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The organization is confident that it can create statistics with smart survey data, however the focus is probably on only one smart solution (e.g. receipt scanning). The process, IT, methodology and legal aspects are not standardized or generic, or in other words, are specific to one statistic. </a:t>
            </a:r>
            <a:r>
              <a:rPr lang="en-GB" sz="2000" dirty="0">
                <a:solidFill>
                  <a:srgbClr val="000000"/>
                </a:solidFill>
                <a:effectLst/>
                <a:latin typeface="Calibri" panose="020F0502020204030204" pitchFamily="34" charset="0"/>
                <a:ea typeface="Calibri" panose="020F0502020204030204" pitchFamily="34" charset="0"/>
              </a:rPr>
              <a:t>Processes are </a:t>
            </a:r>
            <a:r>
              <a:rPr lang="en-GB" sz="2000" b="1" dirty="0">
                <a:solidFill>
                  <a:srgbClr val="000000"/>
                </a:solidFill>
                <a:effectLst/>
                <a:latin typeface="Calibri" panose="020F0502020204030204" pitchFamily="34" charset="0"/>
                <a:ea typeface="Calibri" panose="020F0502020204030204" pitchFamily="34" charset="0"/>
              </a:rPr>
              <a:t>stovepipes</a:t>
            </a:r>
            <a:r>
              <a:rPr lang="en-GB" sz="2000" dirty="0">
                <a:solidFill>
                  <a:srgbClr val="000000"/>
                </a:solidFill>
                <a:effectLst/>
                <a:latin typeface="Calibri" panose="020F0502020204030204" pitchFamily="34" charset="0"/>
                <a:ea typeface="Calibri" panose="020F0502020204030204" pitchFamily="34" charset="0"/>
              </a:rPr>
              <a:t>, lot is custom-made. </a:t>
            </a:r>
          </a:p>
          <a:p>
            <a:pPr marL="0" indent="0">
              <a:buNone/>
            </a:pPr>
            <a:endParaRPr lang="nl-NL" sz="2000" dirty="0"/>
          </a:p>
          <a:p>
            <a:pPr marL="0" indent="0">
              <a:buNone/>
            </a:pPr>
            <a:r>
              <a:rPr lang="nl-NL" sz="2000" dirty="0" err="1"/>
              <a:t>Some</a:t>
            </a:r>
            <a:r>
              <a:rPr lang="nl-NL" sz="2000" dirty="0"/>
              <a:t> </a:t>
            </a:r>
            <a:r>
              <a:rPr lang="nl-NL" sz="2000" dirty="0" err="1"/>
              <a:t>example</a:t>
            </a:r>
            <a:r>
              <a:rPr lang="nl-NL" sz="2000" dirty="0"/>
              <a:t> criteria:</a:t>
            </a: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rPr>
              <a:t>The production department has the lead. The focus is on: “the job has to be done”. </a:t>
            </a:r>
          </a:p>
          <a:p>
            <a:pPr>
              <a:buFont typeface="Wingdings" panose="05000000000000000000" pitchFamily="2" charset="2"/>
              <a:buChar char="Ø"/>
            </a:pPr>
            <a:r>
              <a:rPr lang="en-GB" sz="2000" dirty="0">
                <a:solidFill>
                  <a:srgbClr val="000000"/>
                </a:solidFill>
                <a:latin typeface="Calibri" panose="020F0502020204030204" pitchFamily="34" charset="0"/>
                <a:ea typeface="Calibri" panose="020F0502020204030204" pitchFamily="34" charset="0"/>
              </a:rPr>
              <a:t> </a:t>
            </a:r>
            <a:r>
              <a:rPr lang="en-GB" sz="2000" dirty="0">
                <a:solidFill>
                  <a:srgbClr val="000000"/>
                </a:solidFill>
                <a:effectLst/>
                <a:latin typeface="Calibri" panose="020F0502020204030204" pitchFamily="34" charset="0"/>
                <a:ea typeface="Calibri" panose="020F0502020204030204" pitchFamily="34" charset="0"/>
              </a:rPr>
              <a:t>The methodology used is proven and effective</a:t>
            </a:r>
            <a:endParaRPr lang="en-GB" sz="2000" dirty="0">
              <a:solidFill>
                <a:srgbClr val="000000"/>
              </a:solidFill>
              <a:latin typeface="Calibri" panose="020F0502020204030204" pitchFamily="34" charset="0"/>
              <a:ea typeface="Calibri" panose="020F0502020204030204" pitchFamily="34" charset="0"/>
            </a:endParaRP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There is a process for the data collection, but also for the processing and analyses sub processes. </a:t>
            </a:r>
            <a:endParaRPr lang="nl-NL" sz="2000" dirty="0">
              <a:effectLst/>
              <a:latin typeface="Calibri" panose="020F0502020204030204" pitchFamily="34" charset="0"/>
              <a:ea typeface="Calibri" panose="020F0502020204030204" pitchFamily="34" charset="0"/>
              <a:cs typeface="Times New Roman" panose="02020603050405020304" pitchFamily="18" charset="0"/>
            </a:endParaRPr>
          </a:p>
          <a:p>
            <a:pPr>
              <a:buFont typeface="Wingdings" panose="05000000000000000000" pitchFamily="2" charset="2"/>
              <a:buChar char="Ø"/>
            </a:pPr>
            <a:r>
              <a:rPr lang="en-GB" sz="2000" dirty="0">
                <a:solidFill>
                  <a:srgbClr val="000000"/>
                </a:solidFill>
                <a:effectLst/>
                <a:latin typeface="Calibri" panose="020F0502020204030204" pitchFamily="34" charset="0"/>
                <a:ea typeface="Calibri" panose="020F0502020204030204" pitchFamily="34" charset="0"/>
              </a:rPr>
              <a:t>A DPIA (including risk analysis) is available for each smart solution and assessed by a legal officer. </a:t>
            </a:r>
            <a:endParaRPr lang="nl-NL" sz="2000" dirty="0"/>
          </a:p>
        </p:txBody>
      </p:sp>
    </p:spTree>
    <p:extLst>
      <p:ext uri="{BB962C8B-B14F-4D97-AF65-F5344CB8AC3E}">
        <p14:creationId xmlns:p14="http://schemas.microsoft.com/office/powerpoint/2010/main" val="7601285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B7438E-DE0F-87C0-953B-A69162416E45}"/>
              </a:ext>
            </a:extLst>
          </p:cNvPr>
          <p:cNvSpPr>
            <a:spLocks noGrp="1"/>
          </p:cNvSpPr>
          <p:nvPr>
            <p:ph type="title"/>
          </p:nvPr>
        </p:nvSpPr>
        <p:spPr/>
        <p:txBody>
          <a:bodyPr/>
          <a:lstStyle/>
          <a:p>
            <a:r>
              <a:rPr lang="nl-NL" dirty="0" err="1"/>
              <a:t>Maturity</a:t>
            </a:r>
            <a:r>
              <a:rPr lang="nl-NL" dirty="0"/>
              <a:t> level</a:t>
            </a:r>
          </a:p>
        </p:txBody>
      </p:sp>
      <p:pic>
        <p:nvPicPr>
          <p:cNvPr id="4" name="Tijdelijke aanduiding voor inhoud 3">
            <a:extLst>
              <a:ext uri="{FF2B5EF4-FFF2-40B4-BE49-F238E27FC236}">
                <a16:creationId xmlns:a16="http://schemas.microsoft.com/office/drawing/2014/main" id="{60938755-F7DB-AB2A-5835-10269DF631B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83725" y="1690688"/>
            <a:ext cx="5814847" cy="4710111"/>
          </a:xfrm>
          <a:prstGeom prst="rect">
            <a:avLst/>
          </a:prstGeom>
        </p:spPr>
      </p:pic>
      <p:sp>
        <p:nvSpPr>
          <p:cNvPr id="5" name="Tekstvak 4">
            <a:extLst>
              <a:ext uri="{FF2B5EF4-FFF2-40B4-BE49-F238E27FC236}">
                <a16:creationId xmlns:a16="http://schemas.microsoft.com/office/drawing/2014/main" id="{BB8EEB27-8318-160F-A256-3BBAE1A3C6AD}"/>
              </a:ext>
            </a:extLst>
          </p:cNvPr>
          <p:cNvSpPr txBox="1"/>
          <p:nvPr/>
        </p:nvSpPr>
        <p:spPr>
          <a:xfrm>
            <a:off x="838200" y="2042160"/>
            <a:ext cx="4759960" cy="954107"/>
          </a:xfrm>
          <a:prstGeom prst="rect">
            <a:avLst/>
          </a:prstGeom>
          <a:noFill/>
        </p:spPr>
        <p:txBody>
          <a:bodyPr wrap="square" rtlCol="0">
            <a:spAutoFit/>
          </a:bodyPr>
          <a:lstStyle/>
          <a:p>
            <a:r>
              <a:rPr lang="nl-NL" sz="2800" dirty="0"/>
              <a:t>The </a:t>
            </a:r>
            <a:r>
              <a:rPr lang="nl-NL" sz="2800" dirty="0" err="1"/>
              <a:t>idea</a:t>
            </a:r>
            <a:r>
              <a:rPr lang="nl-NL" sz="2800" dirty="0"/>
              <a:t> is </a:t>
            </a:r>
            <a:r>
              <a:rPr lang="nl-NL" sz="2800" dirty="0" err="1"/>
              <a:t>that</a:t>
            </a:r>
            <a:r>
              <a:rPr lang="nl-NL" sz="2800" dirty="0"/>
              <a:t> </a:t>
            </a:r>
            <a:r>
              <a:rPr lang="nl-NL" sz="2800" dirty="0" err="1"/>
              <a:t>the</a:t>
            </a:r>
            <a:r>
              <a:rPr lang="nl-NL" sz="2800" dirty="0"/>
              <a:t> NSI scores </a:t>
            </a:r>
            <a:r>
              <a:rPr lang="nl-NL" sz="2800" dirty="0" err="1"/>
              <a:t>each</a:t>
            </a:r>
            <a:r>
              <a:rPr lang="nl-NL" sz="2800" dirty="0"/>
              <a:t> of </a:t>
            </a:r>
            <a:r>
              <a:rPr lang="nl-NL" sz="2800" dirty="0" err="1"/>
              <a:t>the</a:t>
            </a:r>
            <a:r>
              <a:rPr lang="nl-NL" sz="2800" dirty="0"/>
              <a:t> 5 </a:t>
            </a:r>
            <a:r>
              <a:rPr lang="nl-NL" sz="2800" dirty="0" err="1"/>
              <a:t>aspects</a:t>
            </a:r>
            <a:r>
              <a:rPr lang="nl-NL" sz="2800" dirty="0"/>
              <a:t>.</a:t>
            </a:r>
          </a:p>
        </p:txBody>
      </p:sp>
      <p:sp>
        <p:nvSpPr>
          <p:cNvPr id="3" name="Tekstvak 2">
            <a:extLst>
              <a:ext uri="{FF2B5EF4-FFF2-40B4-BE49-F238E27FC236}">
                <a16:creationId xmlns:a16="http://schemas.microsoft.com/office/drawing/2014/main" id="{2DCC1635-6DB4-96AE-1109-AB19E6660F34}"/>
              </a:ext>
            </a:extLst>
          </p:cNvPr>
          <p:cNvSpPr txBox="1"/>
          <p:nvPr/>
        </p:nvSpPr>
        <p:spPr>
          <a:xfrm>
            <a:off x="980983" y="4601858"/>
            <a:ext cx="4759960" cy="1384995"/>
          </a:xfrm>
          <a:prstGeom prst="rect">
            <a:avLst/>
          </a:prstGeom>
          <a:noFill/>
        </p:spPr>
        <p:txBody>
          <a:bodyPr wrap="square" rtlCol="0">
            <a:spAutoFit/>
          </a:bodyPr>
          <a:lstStyle/>
          <a:p>
            <a:r>
              <a:rPr lang="nl-NL" sz="2800" dirty="0" err="1"/>
              <a:t>And</a:t>
            </a:r>
            <a:r>
              <a:rPr lang="nl-NL" sz="2800" dirty="0"/>
              <a:t> </a:t>
            </a:r>
            <a:r>
              <a:rPr lang="nl-NL" sz="2800" dirty="0" err="1"/>
              <a:t>perhaps</a:t>
            </a:r>
            <a:r>
              <a:rPr lang="nl-NL" sz="2800" dirty="0"/>
              <a:t> </a:t>
            </a:r>
            <a:r>
              <a:rPr lang="nl-NL" sz="2800" dirty="0" err="1"/>
              <a:t>the</a:t>
            </a:r>
            <a:r>
              <a:rPr lang="nl-NL" sz="2800" dirty="0"/>
              <a:t> </a:t>
            </a:r>
            <a:r>
              <a:rPr lang="nl-NL" sz="2800" dirty="0" err="1"/>
              <a:t>conclusion</a:t>
            </a:r>
            <a:r>
              <a:rPr lang="nl-NL" sz="2800" dirty="0"/>
              <a:t> is </a:t>
            </a:r>
            <a:r>
              <a:rPr lang="nl-NL" sz="2800" dirty="0" err="1"/>
              <a:t>that</a:t>
            </a:r>
            <a:r>
              <a:rPr lang="nl-NL" sz="2800" dirty="0"/>
              <a:t> </a:t>
            </a:r>
            <a:r>
              <a:rPr lang="nl-NL" sz="2800" dirty="0" err="1"/>
              <a:t>there</a:t>
            </a:r>
            <a:r>
              <a:rPr lang="nl-NL" sz="2800" dirty="0"/>
              <a:t> is </a:t>
            </a:r>
            <a:r>
              <a:rPr lang="nl-NL" sz="2800" dirty="0" err="1"/>
              <a:t>an</a:t>
            </a:r>
            <a:r>
              <a:rPr lang="nl-NL" sz="2800" dirty="0"/>
              <a:t> </a:t>
            </a:r>
            <a:r>
              <a:rPr lang="nl-NL" sz="2800" dirty="0" err="1"/>
              <a:t>imbalance</a:t>
            </a:r>
            <a:r>
              <a:rPr lang="nl-NL" sz="2800" dirty="0"/>
              <a:t> </a:t>
            </a:r>
            <a:r>
              <a:rPr lang="nl-NL" sz="2800" dirty="0" err="1"/>
              <a:t>between</a:t>
            </a:r>
            <a:r>
              <a:rPr lang="nl-NL" sz="2800" dirty="0"/>
              <a:t> </a:t>
            </a:r>
            <a:r>
              <a:rPr lang="nl-NL" sz="2800" dirty="0" err="1"/>
              <a:t>the</a:t>
            </a:r>
            <a:r>
              <a:rPr lang="nl-NL" sz="2800" dirty="0"/>
              <a:t> </a:t>
            </a:r>
            <a:r>
              <a:rPr lang="nl-NL" sz="2800" dirty="0" err="1"/>
              <a:t>aspects</a:t>
            </a:r>
            <a:endParaRPr lang="nl-NL" sz="2800" dirty="0"/>
          </a:p>
        </p:txBody>
      </p:sp>
    </p:spTree>
    <p:extLst>
      <p:ext uri="{BB962C8B-B14F-4D97-AF65-F5344CB8AC3E}">
        <p14:creationId xmlns:p14="http://schemas.microsoft.com/office/powerpoint/2010/main" val="36234541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37388-A167-6384-EC1B-CCD151334A3A}"/>
              </a:ext>
            </a:extLst>
          </p:cNvPr>
          <p:cNvSpPr>
            <a:spLocks noGrp="1"/>
          </p:cNvSpPr>
          <p:nvPr>
            <p:ph type="title"/>
          </p:nvPr>
        </p:nvSpPr>
        <p:spPr/>
        <p:txBody>
          <a:bodyPr>
            <a:normAutofit/>
          </a:bodyPr>
          <a:lstStyle/>
          <a:p>
            <a:r>
              <a:rPr lang="nl-NL" sz="3200" dirty="0" err="1">
                <a:solidFill>
                  <a:srgbClr val="C00000"/>
                </a:solidFill>
              </a:rPr>
              <a:t>When</a:t>
            </a:r>
            <a:r>
              <a:rPr lang="nl-NL" sz="3200" dirty="0">
                <a:solidFill>
                  <a:srgbClr val="C00000"/>
                </a:solidFill>
              </a:rPr>
              <a:t> are </a:t>
            </a:r>
            <a:r>
              <a:rPr lang="nl-NL" sz="3200" dirty="0" err="1">
                <a:solidFill>
                  <a:srgbClr val="C00000"/>
                </a:solidFill>
              </a:rPr>
              <a:t>you</a:t>
            </a:r>
            <a:r>
              <a:rPr lang="nl-NL" sz="3200" dirty="0">
                <a:solidFill>
                  <a:srgbClr val="C00000"/>
                </a:solidFill>
              </a:rPr>
              <a:t> </a:t>
            </a:r>
            <a:r>
              <a:rPr lang="nl-NL" sz="3200" dirty="0" err="1">
                <a:solidFill>
                  <a:srgbClr val="C00000"/>
                </a:solidFill>
              </a:rPr>
              <a:t>mature</a:t>
            </a:r>
            <a:r>
              <a:rPr lang="nl-NL" sz="3200" dirty="0">
                <a:solidFill>
                  <a:srgbClr val="C00000"/>
                </a:solidFill>
              </a:rPr>
              <a:t> </a:t>
            </a:r>
            <a:r>
              <a:rPr lang="nl-NL" sz="3200" dirty="0" err="1">
                <a:solidFill>
                  <a:srgbClr val="C00000"/>
                </a:solidFill>
              </a:rPr>
              <a:t>enough</a:t>
            </a:r>
            <a:r>
              <a:rPr lang="nl-NL" sz="3200" dirty="0">
                <a:solidFill>
                  <a:srgbClr val="C00000"/>
                </a:solidFill>
              </a:rPr>
              <a:t> </a:t>
            </a:r>
            <a:r>
              <a:rPr lang="nl-NL" sz="3200" dirty="0" err="1">
                <a:solidFill>
                  <a:srgbClr val="C00000"/>
                </a:solidFill>
              </a:rPr>
              <a:t>for</a:t>
            </a:r>
            <a:r>
              <a:rPr lang="nl-NL" sz="3200" dirty="0">
                <a:solidFill>
                  <a:srgbClr val="C00000"/>
                </a:solidFill>
              </a:rPr>
              <a:t> </a:t>
            </a:r>
            <a:r>
              <a:rPr lang="nl-NL" sz="3200" dirty="0" err="1">
                <a:solidFill>
                  <a:srgbClr val="C00000"/>
                </a:solidFill>
              </a:rPr>
              <a:t>using</a:t>
            </a:r>
            <a:r>
              <a:rPr lang="nl-NL" sz="3200" dirty="0">
                <a:solidFill>
                  <a:srgbClr val="C00000"/>
                </a:solidFill>
              </a:rPr>
              <a:t> smart </a:t>
            </a:r>
            <a:r>
              <a:rPr lang="nl-NL" sz="3200" dirty="0" err="1">
                <a:solidFill>
                  <a:srgbClr val="C00000"/>
                </a:solidFill>
              </a:rPr>
              <a:t>solutions</a:t>
            </a:r>
            <a:r>
              <a:rPr lang="nl-NL" sz="3200" dirty="0">
                <a:solidFill>
                  <a:srgbClr val="C00000"/>
                </a:solidFill>
              </a:rPr>
              <a:t>?</a:t>
            </a:r>
          </a:p>
        </p:txBody>
      </p:sp>
      <p:sp>
        <p:nvSpPr>
          <p:cNvPr id="4" name="Rechthoek 3">
            <a:extLst>
              <a:ext uri="{FF2B5EF4-FFF2-40B4-BE49-F238E27FC236}">
                <a16:creationId xmlns:a16="http://schemas.microsoft.com/office/drawing/2014/main" id="{79359C7B-6DEF-519B-863F-C764C7ED1F7D}"/>
              </a:ext>
            </a:extLst>
          </p:cNvPr>
          <p:cNvSpPr/>
          <p:nvPr/>
        </p:nvSpPr>
        <p:spPr>
          <a:xfrm>
            <a:off x="1137920" y="5120641"/>
            <a:ext cx="1704841" cy="509864"/>
          </a:xfrm>
          <a:prstGeom prst="rect">
            <a:avLst/>
          </a:prstGeom>
          <a:solidFill>
            <a:schemeClr val="accent4">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Awareness</a:t>
            </a:r>
          </a:p>
        </p:txBody>
      </p:sp>
      <p:sp>
        <p:nvSpPr>
          <p:cNvPr id="5" name="Rechthoek 4">
            <a:extLst>
              <a:ext uri="{FF2B5EF4-FFF2-40B4-BE49-F238E27FC236}">
                <a16:creationId xmlns:a16="http://schemas.microsoft.com/office/drawing/2014/main" id="{0A835C13-9D39-7B06-02F2-F31021C6E4A9}"/>
              </a:ext>
            </a:extLst>
          </p:cNvPr>
          <p:cNvSpPr/>
          <p:nvPr/>
        </p:nvSpPr>
        <p:spPr>
          <a:xfrm>
            <a:off x="2657004" y="4338487"/>
            <a:ext cx="1704841" cy="509864"/>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Pilot</a:t>
            </a:r>
          </a:p>
        </p:txBody>
      </p:sp>
      <p:sp>
        <p:nvSpPr>
          <p:cNvPr id="7" name="Rechthoek 6">
            <a:extLst>
              <a:ext uri="{FF2B5EF4-FFF2-40B4-BE49-F238E27FC236}">
                <a16:creationId xmlns:a16="http://schemas.microsoft.com/office/drawing/2014/main" id="{97E8724F-99D1-D464-BE17-32A567F71559}"/>
              </a:ext>
            </a:extLst>
          </p:cNvPr>
          <p:cNvSpPr/>
          <p:nvPr/>
        </p:nvSpPr>
        <p:spPr>
          <a:xfrm>
            <a:off x="4018772" y="3556333"/>
            <a:ext cx="1704841" cy="509864"/>
          </a:xfrm>
          <a:prstGeom prst="rect">
            <a:avLst/>
          </a:prstGeom>
          <a:solidFill>
            <a:schemeClr val="accent4">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solidFill>
                  <a:schemeClr val="tx1"/>
                </a:solidFill>
              </a:rPr>
              <a:t>Production</a:t>
            </a:r>
            <a:endParaRPr lang="nl-NL" dirty="0">
              <a:solidFill>
                <a:schemeClr val="tx1"/>
              </a:solidFill>
            </a:endParaRPr>
          </a:p>
        </p:txBody>
      </p:sp>
      <p:sp>
        <p:nvSpPr>
          <p:cNvPr id="8" name="Rechthoek 7">
            <a:extLst>
              <a:ext uri="{FF2B5EF4-FFF2-40B4-BE49-F238E27FC236}">
                <a16:creationId xmlns:a16="http://schemas.microsoft.com/office/drawing/2014/main" id="{93E818DF-0EFA-7A33-F7FD-2775EA12BEAE}"/>
              </a:ext>
            </a:extLst>
          </p:cNvPr>
          <p:cNvSpPr/>
          <p:nvPr/>
        </p:nvSpPr>
        <p:spPr>
          <a:xfrm>
            <a:off x="5380539" y="2789186"/>
            <a:ext cx="1704841" cy="509864"/>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Managed</a:t>
            </a:r>
            <a:endParaRPr lang="nl-NL" dirty="0"/>
          </a:p>
        </p:txBody>
      </p:sp>
      <p:sp>
        <p:nvSpPr>
          <p:cNvPr id="9" name="Rechthoek 8">
            <a:extLst>
              <a:ext uri="{FF2B5EF4-FFF2-40B4-BE49-F238E27FC236}">
                <a16:creationId xmlns:a16="http://schemas.microsoft.com/office/drawing/2014/main" id="{64452E7A-8AF1-C969-CF8A-50D86C248ABF}"/>
              </a:ext>
            </a:extLst>
          </p:cNvPr>
          <p:cNvSpPr/>
          <p:nvPr/>
        </p:nvSpPr>
        <p:spPr>
          <a:xfrm>
            <a:off x="6712810" y="2039733"/>
            <a:ext cx="1704841" cy="509864"/>
          </a:xfrm>
          <a:prstGeom prst="rect">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err="1"/>
              <a:t>Optimized</a:t>
            </a:r>
            <a:endParaRPr lang="nl-NL" dirty="0"/>
          </a:p>
        </p:txBody>
      </p:sp>
      <p:sp>
        <p:nvSpPr>
          <p:cNvPr id="10" name="Pijl: U-vormig 9">
            <a:extLst>
              <a:ext uri="{FF2B5EF4-FFF2-40B4-BE49-F238E27FC236}">
                <a16:creationId xmlns:a16="http://schemas.microsoft.com/office/drawing/2014/main" id="{9FFC2DC2-E87A-8A95-5D50-84CF3FEEEAC4}"/>
              </a:ext>
            </a:extLst>
          </p:cNvPr>
          <p:cNvSpPr/>
          <p:nvPr/>
        </p:nvSpPr>
        <p:spPr>
          <a:xfrm>
            <a:off x="2236429" y="3556333"/>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1" name="Pijl: U-vormig 10">
            <a:extLst>
              <a:ext uri="{FF2B5EF4-FFF2-40B4-BE49-F238E27FC236}">
                <a16:creationId xmlns:a16="http://schemas.microsoft.com/office/drawing/2014/main" id="{5B233102-35A2-4D81-9D68-0CC3497A23B8}"/>
              </a:ext>
            </a:extLst>
          </p:cNvPr>
          <p:cNvSpPr/>
          <p:nvPr/>
        </p:nvSpPr>
        <p:spPr>
          <a:xfrm>
            <a:off x="3678412" y="2772431"/>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2" name="Pijl: U-vormig 11">
            <a:extLst>
              <a:ext uri="{FF2B5EF4-FFF2-40B4-BE49-F238E27FC236}">
                <a16:creationId xmlns:a16="http://schemas.microsoft.com/office/drawing/2014/main" id="{555B6417-CA90-EB83-5D10-47748F33AB66}"/>
              </a:ext>
            </a:extLst>
          </p:cNvPr>
          <p:cNvSpPr/>
          <p:nvPr/>
        </p:nvSpPr>
        <p:spPr>
          <a:xfrm>
            <a:off x="4976271" y="2051115"/>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3" name="Pijl: U-vormig 12">
            <a:extLst>
              <a:ext uri="{FF2B5EF4-FFF2-40B4-BE49-F238E27FC236}">
                <a16:creationId xmlns:a16="http://schemas.microsoft.com/office/drawing/2014/main" id="{44DEDBC0-5C20-D948-B0EE-80C335D0E07C}"/>
              </a:ext>
            </a:extLst>
          </p:cNvPr>
          <p:cNvSpPr/>
          <p:nvPr/>
        </p:nvSpPr>
        <p:spPr>
          <a:xfrm>
            <a:off x="6391051" y="1349436"/>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4" name="Pijl: U-vormig 13">
            <a:extLst>
              <a:ext uri="{FF2B5EF4-FFF2-40B4-BE49-F238E27FC236}">
                <a16:creationId xmlns:a16="http://schemas.microsoft.com/office/drawing/2014/main" id="{C47D4564-10C8-A63C-A8A9-AD81D1A5B227}"/>
              </a:ext>
            </a:extLst>
          </p:cNvPr>
          <p:cNvSpPr/>
          <p:nvPr/>
        </p:nvSpPr>
        <p:spPr>
          <a:xfrm>
            <a:off x="736600" y="4397643"/>
            <a:ext cx="659396" cy="914311"/>
          </a:xfrm>
          <a:prstGeom prst="uturnArrow">
            <a:avLst>
              <a:gd name="adj1" fmla="val 22015"/>
              <a:gd name="adj2" fmla="val 16045"/>
              <a:gd name="adj3" fmla="val 25000"/>
              <a:gd name="adj4" fmla="val 43750"/>
              <a:gd name="adj5" fmla="val 58168"/>
            </a:avLst>
          </a:prstGeom>
          <a:solidFill>
            <a:schemeClr val="accent2">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tx1"/>
              </a:solidFill>
            </a:endParaRPr>
          </a:p>
        </p:txBody>
      </p:sp>
      <p:sp>
        <p:nvSpPr>
          <p:cNvPr id="15" name="Tekstvak 14">
            <a:extLst>
              <a:ext uri="{FF2B5EF4-FFF2-40B4-BE49-F238E27FC236}">
                <a16:creationId xmlns:a16="http://schemas.microsoft.com/office/drawing/2014/main" id="{32A73247-A1D6-AF74-366B-0572496DD496}"/>
              </a:ext>
            </a:extLst>
          </p:cNvPr>
          <p:cNvSpPr txBox="1"/>
          <p:nvPr/>
        </p:nvSpPr>
        <p:spPr>
          <a:xfrm>
            <a:off x="2917149" y="5354676"/>
            <a:ext cx="5757409"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Pioneer, thinking, beginning, learning, literature</a:t>
            </a:r>
            <a:endParaRPr lang="nl-NL" sz="1400" dirty="0"/>
          </a:p>
        </p:txBody>
      </p:sp>
      <p:sp>
        <p:nvSpPr>
          <p:cNvPr id="16" name="Tekstvak 15">
            <a:extLst>
              <a:ext uri="{FF2B5EF4-FFF2-40B4-BE49-F238E27FC236}">
                <a16:creationId xmlns:a16="http://schemas.microsoft.com/office/drawing/2014/main" id="{646247B6-1027-F64F-03A6-E287D62FA6BB}"/>
              </a:ext>
            </a:extLst>
          </p:cNvPr>
          <p:cNvSpPr txBox="1"/>
          <p:nvPr/>
        </p:nvSpPr>
        <p:spPr>
          <a:xfrm>
            <a:off x="4359132" y="4636609"/>
            <a:ext cx="5757409"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Exploratory, investigating, starting, start-up, business case</a:t>
            </a:r>
            <a:endParaRPr lang="nl-NL" sz="1100" dirty="0"/>
          </a:p>
        </p:txBody>
      </p:sp>
      <p:sp>
        <p:nvSpPr>
          <p:cNvPr id="17" name="Tekstvak 16">
            <a:extLst>
              <a:ext uri="{FF2B5EF4-FFF2-40B4-BE49-F238E27FC236}">
                <a16:creationId xmlns:a16="http://schemas.microsoft.com/office/drawing/2014/main" id="{8F128B32-2BB5-42D9-D4AF-8E35B53D487E}"/>
              </a:ext>
            </a:extLst>
          </p:cNvPr>
          <p:cNvSpPr txBox="1"/>
          <p:nvPr/>
        </p:nvSpPr>
        <p:spPr>
          <a:xfrm>
            <a:off x="5778746" y="3869462"/>
            <a:ext cx="5757409"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Implemented, used in production process, applied, separate solutions</a:t>
            </a:r>
            <a:endParaRPr lang="nl-NL" sz="1400" dirty="0"/>
          </a:p>
        </p:txBody>
      </p:sp>
      <p:sp>
        <p:nvSpPr>
          <p:cNvPr id="18" name="Tekstvak 17">
            <a:extLst>
              <a:ext uri="{FF2B5EF4-FFF2-40B4-BE49-F238E27FC236}">
                <a16:creationId xmlns:a16="http://schemas.microsoft.com/office/drawing/2014/main" id="{5967D1BD-6B86-A7F0-FDA8-B073B9075CEF}"/>
              </a:ext>
            </a:extLst>
          </p:cNvPr>
          <p:cNvSpPr txBox="1"/>
          <p:nvPr/>
        </p:nvSpPr>
        <p:spPr>
          <a:xfrm>
            <a:off x="7140513" y="3086914"/>
            <a:ext cx="4787327"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Standardized, in control, integrated, sharable</a:t>
            </a:r>
            <a:endParaRPr lang="nl-NL" sz="1100" dirty="0"/>
          </a:p>
        </p:txBody>
      </p:sp>
      <p:sp>
        <p:nvSpPr>
          <p:cNvPr id="19" name="Tekstvak 18">
            <a:extLst>
              <a:ext uri="{FF2B5EF4-FFF2-40B4-BE49-F238E27FC236}">
                <a16:creationId xmlns:a16="http://schemas.microsoft.com/office/drawing/2014/main" id="{FA636B04-C01E-457B-A401-3167AFB756CF}"/>
              </a:ext>
            </a:extLst>
          </p:cNvPr>
          <p:cNvSpPr txBox="1"/>
          <p:nvPr/>
        </p:nvSpPr>
        <p:spPr>
          <a:xfrm>
            <a:off x="8421984" y="2387691"/>
            <a:ext cx="3770016" cy="307777"/>
          </a:xfrm>
          <a:prstGeom prst="rect">
            <a:avLst/>
          </a:prstGeom>
          <a:noFill/>
        </p:spPr>
        <p:txBody>
          <a:bodyPr wrap="square" rtlCol="0">
            <a:spAutoFit/>
          </a:bodyPr>
          <a:lstStyle/>
          <a:p>
            <a:r>
              <a:rPr lang="en-GB" sz="1400" i="1" dirty="0">
                <a:solidFill>
                  <a:srgbClr val="000000"/>
                </a:solidFill>
                <a:effectLst/>
                <a:latin typeface="Calibri" panose="020F0502020204030204" pitchFamily="34" charset="0"/>
                <a:ea typeface="Calibri" panose="020F0502020204030204" pitchFamily="34" charset="0"/>
              </a:rPr>
              <a:t>Continuous improvement, excellence, best in class</a:t>
            </a:r>
            <a:endParaRPr lang="nl-NL" sz="1000" dirty="0"/>
          </a:p>
        </p:txBody>
      </p:sp>
      <p:sp>
        <p:nvSpPr>
          <p:cNvPr id="3" name="Ovaal 2">
            <a:extLst>
              <a:ext uri="{FF2B5EF4-FFF2-40B4-BE49-F238E27FC236}">
                <a16:creationId xmlns:a16="http://schemas.microsoft.com/office/drawing/2014/main" id="{D2A4C868-6038-4E9F-D781-1FEC048F92CA}"/>
              </a:ext>
            </a:extLst>
          </p:cNvPr>
          <p:cNvSpPr/>
          <p:nvPr/>
        </p:nvSpPr>
        <p:spPr>
          <a:xfrm>
            <a:off x="3844212" y="3429000"/>
            <a:ext cx="2136710" cy="764067"/>
          </a:xfrm>
          <a:prstGeom prst="ellipse">
            <a:avLst/>
          </a:prstGeom>
          <a:solidFill>
            <a:schemeClr val="accent1">
              <a:alpha val="42000"/>
            </a:schemeClr>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74506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lowchart: Document 12">
            <a:extLst>
              <a:ext uri="{FF2B5EF4-FFF2-40B4-BE49-F238E27FC236}">
                <a16:creationId xmlns:a16="http://schemas.microsoft.com/office/drawing/2014/main" id="{D12DDE76-C203-4047-9998-63900085B5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175" y="0"/>
            <a:ext cx="3248025" cy="3400426"/>
          </a:xfrm>
          <a:prstGeom prst="flowChartDocumen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7CD019D8-BD82-4BEA-A9BF-6CB82BCD3D15}"/>
              </a:ext>
            </a:extLst>
          </p:cNvPr>
          <p:cNvSpPr>
            <a:spLocks noGrp="1"/>
          </p:cNvSpPr>
          <p:nvPr>
            <p:ph type="title"/>
          </p:nvPr>
        </p:nvSpPr>
        <p:spPr>
          <a:xfrm>
            <a:off x="838200" y="171162"/>
            <a:ext cx="2840182" cy="2371148"/>
          </a:xfrm>
        </p:spPr>
        <p:txBody>
          <a:bodyPr vert="horz" lIns="91440" tIns="45720" rIns="91440" bIns="45720" rtlCol="0" anchor="ctr">
            <a:normAutofit/>
          </a:bodyPr>
          <a:lstStyle/>
          <a:p>
            <a:r>
              <a:rPr lang="en-US" sz="3200" kern="1200">
                <a:solidFill>
                  <a:srgbClr val="FFFFFF"/>
                </a:solidFill>
                <a:latin typeface="+mj-lt"/>
                <a:ea typeface="+mj-ea"/>
                <a:cs typeface="+mj-cs"/>
              </a:rPr>
              <a:t>Maturity Assessment process</a:t>
            </a:r>
          </a:p>
        </p:txBody>
      </p:sp>
      <p:pic>
        <p:nvPicPr>
          <p:cNvPr id="8" name="Afbeelding 7">
            <a:extLst>
              <a:ext uri="{FF2B5EF4-FFF2-40B4-BE49-F238E27FC236}">
                <a16:creationId xmlns:a16="http://schemas.microsoft.com/office/drawing/2014/main" id="{093EDD15-9AE9-AAD3-855A-D6BDEE406CD6}"/>
              </a:ext>
            </a:extLst>
          </p:cNvPr>
          <p:cNvPicPr>
            <a:picLocks noChangeAspect="1"/>
          </p:cNvPicPr>
          <p:nvPr/>
        </p:nvPicPr>
        <p:blipFill>
          <a:blip r:embed="rId2"/>
          <a:stretch>
            <a:fillRect/>
          </a:stretch>
        </p:blipFill>
        <p:spPr>
          <a:xfrm>
            <a:off x="4432042" y="640080"/>
            <a:ext cx="6362880" cy="6092458"/>
          </a:xfrm>
          <a:prstGeom prst="rect">
            <a:avLst/>
          </a:prstGeom>
        </p:spPr>
      </p:pic>
    </p:spTree>
    <p:extLst>
      <p:ext uri="{BB962C8B-B14F-4D97-AF65-F5344CB8AC3E}">
        <p14:creationId xmlns:p14="http://schemas.microsoft.com/office/powerpoint/2010/main" val="731611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52FB98-36E2-EBDB-233E-4115A582FB36}"/>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08DBCC51-97B9-27D1-3695-615D96EE63F4}"/>
              </a:ext>
            </a:extLst>
          </p:cNvPr>
          <p:cNvSpPr>
            <a:spLocks noGrp="1"/>
          </p:cNvSpPr>
          <p:nvPr>
            <p:ph idx="1"/>
          </p:nvPr>
        </p:nvSpPr>
        <p:spPr/>
        <p:txBody>
          <a:bodyPr/>
          <a:lstStyle/>
          <a:p>
            <a:pPr marL="0" indent="0" algn="ctr">
              <a:buNone/>
            </a:pPr>
            <a:endParaRPr lang="nl-NL" dirty="0"/>
          </a:p>
          <a:p>
            <a:pPr marL="0" indent="0" algn="ctr">
              <a:buNone/>
            </a:pPr>
            <a:endParaRPr lang="nl-NL" dirty="0"/>
          </a:p>
          <a:p>
            <a:pPr marL="0" indent="0" algn="ctr">
              <a:buNone/>
            </a:pPr>
            <a:r>
              <a:rPr lang="nl-NL" sz="3200" dirty="0">
                <a:solidFill>
                  <a:srgbClr val="0070C0"/>
                </a:solidFill>
              </a:rPr>
              <a:t>Topic 1</a:t>
            </a:r>
          </a:p>
          <a:p>
            <a:pPr marL="0" indent="0" algn="ctr">
              <a:buNone/>
            </a:pPr>
            <a:r>
              <a:rPr lang="nl-NL" sz="3200" dirty="0">
                <a:solidFill>
                  <a:srgbClr val="0070C0"/>
                </a:solidFill>
              </a:rPr>
              <a:t>Business </a:t>
            </a:r>
            <a:r>
              <a:rPr lang="nl-NL" sz="3200" dirty="0" err="1">
                <a:solidFill>
                  <a:srgbClr val="0070C0"/>
                </a:solidFill>
              </a:rPr>
              <a:t>process</a:t>
            </a:r>
            <a:r>
              <a:rPr lang="nl-NL" sz="3200" dirty="0">
                <a:solidFill>
                  <a:srgbClr val="0070C0"/>
                </a:solidFill>
              </a:rPr>
              <a:t> building </a:t>
            </a:r>
            <a:r>
              <a:rPr lang="nl-NL" sz="3200" dirty="0" err="1">
                <a:solidFill>
                  <a:srgbClr val="0070C0"/>
                </a:solidFill>
              </a:rPr>
              <a:t>blocks</a:t>
            </a:r>
            <a:endParaRPr lang="nl-NL" sz="3200" dirty="0">
              <a:solidFill>
                <a:srgbClr val="0070C0"/>
              </a:solidFill>
            </a:endParaRPr>
          </a:p>
        </p:txBody>
      </p:sp>
    </p:spTree>
    <p:extLst>
      <p:ext uri="{BB962C8B-B14F-4D97-AF65-F5344CB8AC3E}">
        <p14:creationId xmlns:p14="http://schemas.microsoft.com/office/powerpoint/2010/main" val="2946016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8D603CB-F3FF-BBD8-88EF-72D4154DE989}"/>
              </a:ext>
            </a:extLst>
          </p:cNvPr>
          <p:cNvSpPr>
            <a:spLocks noGrp="1"/>
          </p:cNvSpPr>
          <p:nvPr>
            <p:ph type="title"/>
          </p:nvPr>
        </p:nvSpPr>
        <p:spPr/>
        <p:txBody>
          <a:bodyPr/>
          <a:lstStyle/>
          <a:p>
            <a:r>
              <a:rPr lang="en-US" dirty="0">
                <a:solidFill>
                  <a:schemeClr val="tx1"/>
                </a:solidFill>
              </a:rPr>
              <a:t>Maturity model</a:t>
            </a:r>
            <a:endParaRPr lang="nl-NL" dirty="0"/>
          </a:p>
        </p:txBody>
      </p:sp>
      <p:sp>
        <p:nvSpPr>
          <p:cNvPr id="3" name="Tijdelijke aanduiding voor inhoud 2">
            <a:extLst>
              <a:ext uri="{FF2B5EF4-FFF2-40B4-BE49-F238E27FC236}">
                <a16:creationId xmlns:a16="http://schemas.microsoft.com/office/drawing/2014/main" id="{134F056B-39A6-4DE5-DD43-8663C7400113}"/>
              </a:ext>
            </a:extLst>
          </p:cNvPr>
          <p:cNvSpPr>
            <a:spLocks noGrp="1"/>
          </p:cNvSpPr>
          <p:nvPr>
            <p:ph idx="1"/>
          </p:nvPr>
        </p:nvSpPr>
        <p:spPr/>
        <p:txBody>
          <a:bodyPr/>
          <a:lstStyle/>
          <a:p>
            <a:pPr>
              <a:lnSpc>
                <a:spcPct val="107000"/>
              </a:lnSpc>
              <a:spcAft>
                <a:spcPts val="1000"/>
              </a:spcAft>
            </a:pP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An NSI can have different business </a:t>
            </a:r>
            <a:r>
              <a:rPr lang="en-GB"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drivers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(triggers) to conduct the maturity assessment:</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lnSpc>
                <a:spcPct val="107000"/>
              </a:lnSpc>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Organizational readiness for process improvement</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An NSI recognizes a need to use smart features in data collection and begins by assessing its current state.</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Governance</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governance of smart surveys requires a maturity assessment for planning and establishing governance concerning smart solutions.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New technology</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Advancements in technology offers new ways to use smart features. The NSI wants to understand the likelihood of successful adoption.</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en-GB"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Smart survey issues</a:t>
            </a:r>
            <a:r>
              <a:rPr lang="en-GB"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The NSI is confronted with smart survey issues, and the NSI wants to baseline its current state in order to make better decisions about how to address and solve the issues.</a:t>
            </a:r>
            <a:endParaRPr lang="nl-NL"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4610725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8">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0">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2">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16">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Rectangle 18">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itel 1">
            <a:extLst>
              <a:ext uri="{FF2B5EF4-FFF2-40B4-BE49-F238E27FC236}">
                <a16:creationId xmlns:a16="http://schemas.microsoft.com/office/drawing/2014/main" id="{115C186C-E075-8F18-54CD-138FDBAEEBD3}"/>
              </a:ext>
            </a:extLst>
          </p:cNvPr>
          <p:cNvSpPr>
            <a:spLocks noGrp="1"/>
          </p:cNvSpPr>
          <p:nvPr>
            <p:ph type="title"/>
          </p:nvPr>
        </p:nvSpPr>
        <p:spPr>
          <a:xfrm>
            <a:off x="466722" y="586855"/>
            <a:ext cx="3201366" cy="3387497"/>
          </a:xfrm>
        </p:spPr>
        <p:txBody>
          <a:bodyPr anchor="b">
            <a:normAutofit/>
          </a:bodyPr>
          <a:lstStyle/>
          <a:p>
            <a:pPr algn="r"/>
            <a:r>
              <a:rPr lang="nl-NL" sz="4000" dirty="0">
                <a:solidFill>
                  <a:srgbClr val="FFFFFF"/>
                </a:solidFill>
              </a:rPr>
              <a:t>Setting </a:t>
            </a:r>
            <a:r>
              <a:rPr lang="nl-NL" sz="4000" dirty="0" err="1">
                <a:solidFill>
                  <a:srgbClr val="FFFFFF"/>
                </a:solidFill>
              </a:rPr>
              <a:t>the</a:t>
            </a:r>
            <a:r>
              <a:rPr lang="nl-NL" sz="4000" dirty="0">
                <a:solidFill>
                  <a:srgbClr val="FFFFFF"/>
                </a:solidFill>
              </a:rPr>
              <a:t> target</a:t>
            </a:r>
            <a:br>
              <a:rPr lang="nl-NL" sz="4000" dirty="0">
                <a:solidFill>
                  <a:srgbClr val="FFFFFF"/>
                </a:solidFill>
              </a:rPr>
            </a:br>
            <a:endParaRPr lang="nl-NL" sz="4000" dirty="0">
              <a:solidFill>
                <a:srgbClr val="FFFFFF"/>
              </a:solidFill>
            </a:endParaRPr>
          </a:p>
        </p:txBody>
      </p:sp>
      <p:pic>
        <p:nvPicPr>
          <p:cNvPr id="4" name="Afbeelding 3">
            <a:extLst>
              <a:ext uri="{FF2B5EF4-FFF2-40B4-BE49-F238E27FC236}">
                <a16:creationId xmlns:a16="http://schemas.microsoft.com/office/drawing/2014/main" id="{5BF40E7C-F665-EA4C-A934-A1CBC8A9A780}"/>
              </a:ext>
            </a:extLst>
          </p:cNvPr>
          <p:cNvPicPr>
            <a:picLocks noChangeAspect="1"/>
          </p:cNvPicPr>
          <p:nvPr/>
        </p:nvPicPr>
        <p:blipFill>
          <a:blip r:embed="rId2"/>
          <a:stretch>
            <a:fillRect/>
          </a:stretch>
        </p:blipFill>
        <p:spPr>
          <a:xfrm>
            <a:off x="4200752" y="843280"/>
            <a:ext cx="7984570" cy="5090160"/>
          </a:xfrm>
          <a:prstGeom prst="rect">
            <a:avLst/>
          </a:prstGeom>
        </p:spPr>
      </p:pic>
    </p:spTree>
    <p:extLst>
      <p:ext uri="{BB962C8B-B14F-4D97-AF65-F5344CB8AC3E}">
        <p14:creationId xmlns:p14="http://schemas.microsoft.com/office/powerpoint/2010/main" val="28418170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7" name="Rectangle 26">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p:cNvSpPr>
            <a:spLocks noGrp="1"/>
          </p:cNvSpPr>
          <p:nvPr>
            <p:ph type="title"/>
          </p:nvPr>
        </p:nvSpPr>
        <p:spPr>
          <a:xfrm>
            <a:off x="6803409" y="762001"/>
            <a:ext cx="4156512" cy="1708244"/>
          </a:xfrm>
        </p:spPr>
        <p:txBody>
          <a:bodyPr anchor="ctr">
            <a:normAutofit/>
          </a:bodyPr>
          <a:lstStyle/>
          <a:p>
            <a:r>
              <a:rPr lang="en-US" sz="4000"/>
              <a:t>Manual</a:t>
            </a:r>
            <a:endParaRPr lang="nl-NL" sz="4000"/>
          </a:p>
        </p:txBody>
      </p:sp>
      <p:pic>
        <p:nvPicPr>
          <p:cNvPr id="6" name="Afbeelding 5"/>
          <p:cNvPicPr>
            <a:picLocks noChangeAspect="1"/>
          </p:cNvPicPr>
          <p:nvPr/>
        </p:nvPicPr>
        <p:blipFill>
          <a:blip r:embed="rId3">
            <a:extLst>
              <a:ext uri="{28A0092B-C50C-407E-A947-70E740481C1C}">
                <a14:useLocalDpi xmlns:a14="http://schemas.microsoft.com/office/drawing/2010/main" val="0"/>
              </a:ext>
            </a:extLst>
          </a:blip>
          <a:srcRect l="22233" r="22433" b="-1"/>
          <a:stretch/>
        </p:blipFill>
        <p:spPr>
          <a:xfrm>
            <a:off x="-1" y="-2"/>
            <a:ext cx="6096001" cy="6858002"/>
          </a:xfrm>
          <a:prstGeom prst="rect">
            <a:avLst/>
          </a:prstGeom>
        </p:spPr>
      </p:pic>
      <p:sp>
        <p:nvSpPr>
          <p:cNvPr id="3" name="Tijdelijke aanduiding voor inhoud 2"/>
          <p:cNvSpPr>
            <a:spLocks noGrp="1"/>
          </p:cNvSpPr>
          <p:nvPr>
            <p:ph idx="1"/>
          </p:nvPr>
        </p:nvSpPr>
        <p:spPr>
          <a:xfrm>
            <a:off x="6350000" y="2470245"/>
            <a:ext cx="4795520" cy="3769835"/>
          </a:xfrm>
        </p:spPr>
        <p:txBody>
          <a:bodyPr anchor="ctr">
            <a:normAutofit/>
          </a:bodyPr>
          <a:lstStyle/>
          <a:p>
            <a:pPr marL="0" indent="0">
              <a:buNone/>
            </a:pPr>
            <a:r>
              <a:rPr lang="nl-NL" sz="2000" dirty="0"/>
              <a:t>We </a:t>
            </a:r>
            <a:r>
              <a:rPr lang="nl-NL" sz="2000" dirty="0" err="1"/>
              <a:t>also</a:t>
            </a:r>
            <a:r>
              <a:rPr lang="nl-NL" sz="2000" dirty="0"/>
              <a:t> </a:t>
            </a:r>
            <a:r>
              <a:rPr lang="nl-NL" sz="2000" dirty="0" err="1"/>
              <a:t>provide</a:t>
            </a:r>
            <a:r>
              <a:rPr lang="nl-NL" sz="2000" dirty="0"/>
              <a:t> a </a:t>
            </a:r>
            <a:r>
              <a:rPr lang="nl-NL" sz="2000" b="1" dirty="0"/>
              <a:t>manual</a:t>
            </a:r>
          </a:p>
          <a:p>
            <a:r>
              <a:rPr lang="nl-NL" sz="2000" dirty="0" err="1"/>
              <a:t>how</a:t>
            </a:r>
            <a:r>
              <a:rPr lang="nl-NL" sz="2000" dirty="0"/>
              <a:t> </a:t>
            </a:r>
            <a:r>
              <a:rPr lang="nl-NL" sz="2000" dirty="0" err="1"/>
              <a:t>to</a:t>
            </a:r>
            <a:r>
              <a:rPr lang="nl-NL" sz="2000" dirty="0"/>
              <a:t> </a:t>
            </a:r>
            <a:r>
              <a:rPr lang="nl-NL" sz="2000" dirty="0" err="1"/>
              <a:t>use</a:t>
            </a:r>
            <a:r>
              <a:rPr lang="nl-NL" sz="2000" dirty="0"/>
              <a:t> </a:t>
            </a:r>
            <a:r>
              <a:rPr lang="nl-NL" sz="2000" dirty="0" err="1"/>
              <a:t>the</a:t>
            </a:r>
            <a:r>
              <a:rPr lang="nl-NL" sz="2000" dirty="0"/>
              <a:t> </a:t>
            </a:r>
            <a:r>
              <a:rPr lang="nl-NL" sz="2000" u="sng" dirty="0"/>
              <a:t>model</a:t>
            </a:r>
          </a:p>
          <a:p>
            <a:r>
              <a:rPr lang="nl-NL" sz="2000" dirty="0" err="1"/>
              <a:t>it</a:t>
            </a:r>
            <a:r>
              <a:rPr lang="nl-NL" sz="2000" dirty="0"/>
              <a:t> </a:t>
            </a:r>
            <a:r>
              <a:rPr lang="nl-NL" sz="2000" dirty="0" err="1"/>
              <a:t>gives</a:t>
            </a:r>
            <a:r>
              <a:rPr lang="nl-NL" sz="2000" dirty="0"/>
              <a:t> </a:t>
            </a:r>
            <a:r>
              <a:rPr lang="nl-NL" sz="2000" dirty="0" err="1"/>
              <a:t>alternatives</a:t>
            </a:r>
            <a:r>
              <a:rPr lang="nl-NL" sz="2000" dirty="0"/>
              <a:t> on </a:t>
            </a:r>
            <a:r>
              <a:rPr lang="nl-NL" sz="2000" dirty="0" err="1"/>
              <a:t>how</a:t>
            </a:r>
            <a:r>
              <a:rPr lang="nl-NL" sz="2000" dirty="0"/>
              <a:t> </a:t>
            </a:r>
            <a:r>
              <a:rPr lang="nl-NL" sz="2000" dirty="0" err="1"/>
              <a:t>to</a:t>
            </a:r>
            <a:r>
              <a:rPr lang="nl-NL" sz="2000" dirty="0"/>
              <a:t> </a:t>
            </a:r>
            <a:r>
              <a:rPr lang="nl-NL" sz="2000" dirty="0" err="1"/>
              <a:t>organise</a:t>
            </a:r>
            <a:r>
              <a:rPr lang="nl-NL" sz="2000" dirty="0"/>
              <a:t> </a:t>
            </a:r>
            <a:r>
              <a:rPr lang="nl-NL" sz="2000" dirty="0" err="1"/>
              <a:t>your</a:t>
            </a:r>
            <a:r>
              <a:rPr lang="nl-NL" sz="2000" dirty="0"/>
              <a:t> </a:t>
            </a:r>
            <a:r>
              <a:rPr lang="nl-NL" sz="2000" u="sng" dirty="0"/>
              <a:t>assessment </a:t>
            </a:r>
            <a:r>
              <a:rPr lang="nl-NL" sz="2000" u="sng" dirty="0" err="1"/>
              <a:t>process</a:t>
            </a:r>
            <a:endParaRPr lang="nl-NL" sz="2000" u="sng" dirty="0"/>
          </a:p>
        </p:txBody>
      </p:sp>
    </p:spTree>
    <p:extLst>
      <p:ext uri="{BB962C8B-B14F-4D97-AF65-F5344CB8AC3E}">
        <p14:creationId xmlns:p14="http://schemas.microsoft.com/office/powerpoint/2010/main" val="38454193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a:extLst>
              <a:ext uri="{FF2B5EF4-FFF2-40B4-BE49-F238E27FC236}">
                <a16:creationId xmlns:a16="http://schemas.microsoft.com/office/drawing/2014/main" id="{C35BF856-0966-DDFE-F518-594E78855931}"/>
              </a:ext>
            </a:extLst>
          </p:cNvPr>
          <p:cNvSpPr>
            <a:spLocks noGrp="1"/>
          </p:cNvSpPr>
          <p:nvPr/>
        </p:nvSpPr>
        <p:spPr>
          <a:xfrm>
            <a:off x="466722" y="586855"/>
            <a:ext cx="3201366" cy="338749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spcAft>
                <a:spcPts val="600"/>
              </a:spcAft>
            </a:pPr>
            <a:r>
              <a:rPr lang="en-US" sz="4000" b="1" kern="1200">
                <a:solidFill>
                  <a:srgbClr val="FFFFFF"/>
                </a:solidFill>
                <a:latin typeface="+mj-lt"/>
                <a:ea typeface="+mj-ea"/>
                <a:cs typeface="+mj-cs"/>
              </a:rPr>
              <a:t>Thank you for listening!</a:t>
            </a:r>
          </a:p>
        </p:txBody>
      </p:sp>
      <p:sp>
        <p:nvSpPr>
          <p:cNvPr id="5" name="Inhaltsplatzhalter 3">
            <a:extLst>
              <a:ext uri="{FF2B5EF4-FFF2-40B4-BE49-F238E27FC236}">
                <a16:creationId xmlns:a16="http://schemas.microsoft.com/office/drawing/2014/main" id="{BFDCC7AB-32F4-8859-7675-FCC4C8DF07C5}"/>
              </a:ext>
            </a:extLst>
          </p:cNvPr>
          <p:cNvSpPr>
            <a:spLocks noGrp="1"/>
          </p:cNvSpPr>
          <p:nvPr/>
        </p:nvSpPr>
        <p:spPr>
          <a:xfrm>
            <a:off x="4810259" y="649480"/>
            <a:ext cx="6555347" cy="554604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0" lvl="8" indent="0">
              <a:buNone/>
            </a:pPr>
            <a:r>
              <a:rPr lang="en-US" sz="2000" dirty="0"/>
              <a:t>Marc Houben</a:t>
            </a:r>
          </a:p>
          <a:p>
            <a:pPr marL="3429000" lvl="8" indent="0">
              <a:buNone/>
            </a:pPr>
            <a:r>
              <a:rPr lang="en-US" sz="2000" dirty="0"/>
              <a:t>Statistics Netherlands</a:t>
            </a:r>
          </a:p>
          <a:p>
            <a:pPr marL="3429000" lvl="8" indent="0">
              <a:buNone/>
            </a:pPr>
            <a:r>
              <a:rPr lang="en-US" sz="2000" dirty="0"/>
              <a:t>	</a:t>
            </a:r>
          </a:p>
          <a:p>
            <a:pPr marL="3429000" lvl="8" indent="0">
              <a:buNone/>
            </a:pPr>
            <a:r>
              <a:rPr lang="en-US" sz="2000" dirty="0">
                <a:hlinkClick r:id="rId2"/>
              </a:rPr>
              <a:t>mhf.houben@cbs.nl</a:t>
            </a:r>
            <a:endParaRPr lang="en-US" sz="2000" dirty="0">
              <a:highlight>
                <a:srgbClr val="FFFF00"/>
              </a:highlight>
            </a:endParaRPr>
          </a:p>
        </p:txBody>
      </p:sp>
    </p:spTree>
    <p:extLst>
      <p:ext uri="{BB962C8B-B14F-4D97-AF65-F5344CB8AC3E}">
        <p14:creationId xmlns:p14="http://schemas.microsoft.com/office/powerpoint/2010/main" val="2141968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76ADA-78B9-DD51-9EF1-CE9EF5028C89}"/>
              </a:ext>
            </a:extLst>
          </p:cNvPr>
          <p:cNvSpPr>
            <a:spLocks noGrp="1"/>
          </p:cNvSpPr>
          <p:nvPr>
            <p:ph type="title"/>
          </p:nvPr>
        </p:nvSpPr>
        <p:spPr/>
        <p:txBody>
          <a:bodyPr/>
          <a:lstStyle/>
          <a:p>
            <a:r>
              <a:rPr lang="nl-NL" dirty="0"/>
              <a:t>WP4</a:t>
            </a:r>
          </a:p>
        </p:txBody>
      </p:sp>
      <p:sp>
        <p:nvSpPr>
          <p:cNvPr id="3" name="Tijdelijke aanduiding voor inhoud 2">
            <a:extLst>
              <a:ext uri="{FF2B5EF4-FFF2-40B4-BE49-F238E27FC236}">
                <a16:creationId xmlns:a16="http://schemas.microsoft.com/office/drawing/2014/main" id="{7831CFA1-CC81-771A-F524-093108CA640E}"/>
              </a:ext>
            </a:extLst>
          </p:cNvPr>
          <p:cNvSpPr>
            <a:spLocks noGrp="1"/>
          </p:cNvSpPr>
          <p:nvPr>
            <p:ph idx="1"/>
          </p:nvPr>
        </p:nvSpPr>
        <p:spPr/>
        <p:txBody>
          <a:bodyPr>
            <a:normAutofit/>
          </a:bodyPr>
          <a:lstStyle/>
          <a:p>
            <a:pPr>
              <a:lnSpc>
                <a:spcPct val="100000"/>
              </a:lnSpc>
            </a:pPr>
            <a:r>
              <a:rPr lang="en-GB" dirty="0"/>
              <a:t>The main objective of WP4 is to deliver guidelines that will help NSIs to extend their business process to adopt smart solutions in their surveys. </a:t>
            </a:r>
          </a:p>
          <a:p>
            <a:pPr>
              <a:lnSpc>
                <a:spcPct val="100000"/>
              </a:lnSpc>
            </a:pPr>
            <a:r>
              <a:rPr lang="en-GB" dirty="0"/>
              <a:t>Part of this is to help NSIs to model their business process and to identify the capabilities/roles needed. </a:t>
            </a:r>
          </a:p>
          <a:p>
            <a:r>
              <a:rPr lang="en-US" sz="2800" dirty="0"/>
              <a:t>One of the objectives of WP4 is to provide an NSI with a description of </a:t>
            </a:r>
            <a:r>
              <a:rPr lang="en-US" sz="2800" b="1" dirty="0"/>
              <a:t>process building blocks </a:t>
            </a:r>
            <a:endParaRPr lang="en-US" b="1" dirty="0"/>
          </a:p>
          <a:p>
            <a:pPr lvl="1">
              <a:buFont typeface="Wingdings" panose="05000000000000000000" pitchFamily="2" charset="2"/>
              <a:buChar char="Ø"/>
            </a:pPr>
            <a:r>
              <a:rPr lang="en-US" dirty="0"/>
              <a:t> a ‘library’ with business process activities, relevant for smart surveys</a:t>
            </a:r>
            <a:endParaRPr lang="nl-NL" dirty="0"/>
          </a:p>
          <a:p>
            <a:endParaRPr lang="nl-NL" sz="24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1886212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29E1F-C54E-2E63-1316-5373DE5DABCA}"/>
              </a:ext>
            </a:extLst>
          </p:cNvPr>
          <p:cNvSpPr>
            <a:spLocks noGrp="1"/>
          </p:cNvSpPr>
          <p:nvPr>
            <p:ph type="title"/>
          </p:nvPr>
        </p:nvSpPr>
        <p:spPr/>
        <p:txBody>
          <a:bodyPr/>
          <a:lstStyle/>
          <a:p>
            <a:r>
              <a:rPr lang="nl-NL" dirty="0"/>
              <a:t>Setting </a:t>
            </a:r>
            <a:r>
              <a:rPr lang="nl-NL" dirty="0" err="1"/>
              <a:t>the</a:t>
            </a:r>
            <a:r>
              <a:rPr lang="nl-NL" dirty="0"/>
              <a:t> stage: GSBPM</a:t>
            </a:r>
          </a:p>
        </p:txBody>
      </p:sp>
      <p:sp>
        <p:nvSpPr>
          <p:cNvPr id="6" name="Tekstvak 5">
            <a:extLst>
              <a:ext uri="{FF2B5EF4-FFF2-40B4-BE49-F238E27FC236}">
                <a16:creationId xmlns:a16="http://schemas.microsoft.com/office/drawing/2014/main" id="{98BF7CB9-F799-9F3D-1438-A1740FE3068A}"/>
              </a:ext>
            </a:extLst>
          </p:cNvPr>
          <p:cNvSpPr txBox="1"/>
          <p:nvPr/>
        </p:nvSpPr>
        <p:spPr>
          <a:xfrm>
            <a:off x="1523997" y="1880436"/>
            <a:ext cx="1278197" cy="369332"/>
          </a:xfrm>
          <a:prstGeom prst="rect">
            <a:avLst/>
          </a:prstGeom>
          <a:noFill/>
        </p:spPr>
        <p:txBody>
          <a:bodyPr wrap="square" rtlCol="0">
            <a:spAutoFit/>
          </a:bodyPr>
          <a:lstStyle/>
          <a:p>
            <a:r>
              <a:rPr lang="nl-NL" dirty="0" err="1"/>
              <a:t>Phases</a:t>
            </a:r>
            <a:r>
              <a:rPr lang="nl-NL" dirty="0"/>
              <a:t> =&gt;</a:t>
            </a:r>
          </a:p>
        </p:txBody>
      </p:sp>
      <p:sp>
        <p:nvSpPr>
          <p:cNvPr id="7" name="Tekstvak 6">
            <a:extLst>
              <a:ext uri="{FF2B5EF4-FFF2-40B4-BE49-F238E27FC236}">
                <a16:creationId xmlns:a16="http://schemas.microsoft.com/office/drawing/2014/main" id="{860DF943-F8E6-6426-D26E-C0412FF9F7C5}"/>
              </a:ext>
            </a:extLst>
          </p:cNvPr>
          <p:cNvSpPr txBox="1"/>
          <p:nvPr/>
        </p:nvSpPr>
        <p:spPr>
          <a:xfrm>
            <a:off x="693171" y="3432097"/>
            <a:ext cx="1892710" cy="369332"/>
          </a:xfrm>
          <a:prstGeom prst="rect">
            <a:avLst/>
          </a:prstGeom>
          <a:noFill/>
        </p:spPr>
        <p:txBody>
          <a:bodyPr wrap="square" rtlCol="0">
            <a:spAutoFit/>
          </a:bodyPr>
          <a:lstStyle/>
          <a:p>
            <a:r>
              <a:rPr lang="nl-NL" dirty="0"/>
              <a:t>Sub-</a:t>
            </a:r>
            <a:r>
              <a:rPr lang="nl-NL" dirty="0" err="1"/>
              <a:t>processes</a:t>
            </a:r>
            <a:r>
              <a:rPr lang="nl-NL" dirty="0"/>
              <a:t>  =&gt;</a:t>
            </a:r>
          </a:p>
        </p:txBody>
      </p:sp>
      <p:pic>
        <p:nvPicPr>
          <p:cNvPr id="1026" name="Picture 2" descr="Clickable GSBPM v5.1">
            <a:extLst>
              <a:ext uri="{FF2B5EF4-FFF2-40B4-BE49-F238E27FC236}">
                <a16:creationId xmlns:a16="http://schemas.microsoft.com/office/drawing/2014/main" id="{2D450259-4899-2F39-E0E5-B3C244BCA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563" y="1293455"/>
            <a:ext cx="8968965" cy="5564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3213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AC3097-02E5-9911-760B-8AEB65BF89E5}"/>
              </a:ext>
            </a:extLst>
          </p:cNvPr>
          <p:cNvSpPr>
            <a:spLocks noGrp="1"/>
          </p:cNvSpPr>
          <p:nvPr>
            <p:ph type="title"/>
          </p:nvPr>
        </p:nvSpPr>
        <p:spPr/>
        <p:txBody>
          <a:bodyPr/>
          <a:lstStyle/>
          <a:p>
            <a:r>
              <a:rPr lang="nl-NL" dirty="0"/>
              <a:t>A </a:t>
            </a:r>
            <a:r>
              <a:rPr lang="nl-NL" dirty="0" err="1"/>
              <a:t>process</a:t>
            </a:r>
            <a:r>
              <a:rPr lang="nl-NL" dirty="0"/>
              <a:t> in </a:t>
            </a:r>
            <a:r>
              <a:rPr lang="nl-NL" dirty="0" err="1"/>
              <a:t>general</a:t>
            </a:r>
            <a:endParaRPr lang="nl-NL" dirty="0"/>
          </a:p>
        </p:txBody>
      </p:sp>
      <p:sp>
        <p:nvSpPr>
          <p:cNvPr id="4" name="Rechthoek 3">
            <a:extLst>
              <a:ext uri="{FF2B5EF4-FFF2-40B4-BE49-F238E27FC236}">
                <a16:creationId xmlns:a16="http://schemas.microsoft.com/office/drawing/2014/main" id="{EAB05154-E909-D360-532E-1993D82AB7A3}"/>
              </a:ext>
            </a:extLst>
          </p:cNvPr>
          <p:cNvSpPr/>
          <p:nvPr/>
        </p:nvSpPr>
        <p:spPr>
          <a:xfrm>
            <a:off x="3484547" y="1976286"/>
            <a:ext cx="2153264" cy="963561"/>
          </a:xfrm>
          <a:prstGeom prst="rect">
            <a:avLst/>
          </a:prstGeom>
          <a:solidFill>
            <a:srgbClr val="FFB7B7"/>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Sub </a:t>
            </a:r>
            <a:r>
              <a:rPr lang="nl-NL" dirty="0" err="1">
                <a:solidFill>
                  <a:schemeClr val="tx1"/>
                </a:solidFill>
              </a:rPr>
              <a:t>process</a:t>
            </a:r>
            <a:endParaRPr lang="nl-NL" dirty="0">
              <a:solidFill>
                <a:schemeClr val="tx1"/>
              </a:solidFill>
            </a:endParaRPr>
          </a:p>
        </p:txBody>
      </p:sp>
      <p:cxnSp>
        <p:nvCxnSpPr>
          <p:cNvPr id="9" name="Rechte verbindingslijn met pijl 8">
            <a:extLst>
              <a:ext uri="{FF2B5EF4-FFF2-40B4-BE49-F238E27FC236}">
                <a16:creationId xmlns:a16="http://schemas.microsoft.com/office/drawing/2014/main" id="{D0990ED2-0A05-3B35-A08D-8BFD71896ACB}"/>
              </a:ext>
            </a:extLst>
          </p:cNvPr>
          <p:cNvCxnSpPr>
            <a:cxnSpLocks/>
            <a:stCxn id="4" idx="2"/>
          </p:cNvCxnSpPr>
          <p:nvPr/>
        </p:nvCxnSpPr>
        <p:spPr>
          <a:xfrm flipH="1">
            <a:off x="2117867" y="2939847"/>
            <a:ext cx="2443312" cy="435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82B30138-66CE-A59B-AD05-FD43586C09A6}"/>
              </a:ext>
            </a:extLst>
          </p:cNvPr>
          <p:cNvCxnSpPr>
            <a:cxnSpLocks/>
            <a:stCxn id="4" idx="2"/>
          </p:cNvCxnSpPr>
          <p:nvPr/>
        </p:nvCxnSpPr>
        <p:spPr>
          <a:xfrm flipH="1">
            <a:off x="4541518" y="2939847"/>
            <a:ext cx="19661" cy="435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CF7EE643-BBCD-4621-2419-809CACF152F3}"/>
              </a:ext>
            </a:extLst>
          </p:cNvPr>
          <p:cNvCxnSpPr>
            <a:cxnSpLocks/>
            <a:stCxn id="4" idx="2"/>
          </p:cNvCxnSpPr>
          <p:nvPr/>
        </p:nvCxnSpPr>
        <p:spPr>
          <a:xfrm>
            <a:off x="4561179" y="2939847"/>
            <a:ext cx="2422670" cy="435785"/>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6" name="Rechthoek 15">
            <a:extLst>
              <a:ext uri="{FF2B5EF4-FFF2-40B4-BE49-F238E27FC236}">
                <a16:creationId xmlns:a16="http://schemas.microsoft.com/office/drawing/2014/main" id="{E262AEC4-D5E0-DD58-1950-CC77AC43ADA3}"/>
              </a:ext>
            </a:extLst>
          </p:cNvPr>
          <p:cNvSpPr/>
          <p:nvPr/>
        </p:nvSpPr>
        <p:spPr>
          <a:xfrm>
            <a:off x="1041235" y="4966374"/>
            <a:ext cx="2153264" cy="96356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IT tool</a:t>
            </a:r>
          </a:p>
        </p:txBody>
      </p:sp>
      <p:cxnSp>
        <p:nvCxnSpPr>
          <p:cNvPr id="17" name="Rechte verbindingslijn met pijl 16">
            <a:extLst>
              <a:ext uri="{FF2B5EF4-FFF2-40B4-BE49-F238E27FC236}">
                <a16:creationId xmlns:a16="http://schemas.microsoft.com/office/drawing/2014/main" id="{FB355B9F-70C4-1567-ED2B-B8B6E4C0A78E}"/>
              </a:ext>
            </a:extLst>
          </p:cNvPr>
          <p:cNvCxnSpPr>
            <a:cxnSpLocks/>
            <a:stCxn id="16" idx="0"/>
          </p:cNvCxnSpPr>
          <p:nvPr/>
        </p:nvCxnSpPr>
        <p:spPr>
          <a:xfrm flipV="1">
            <a:off x="2117867" y="4339194"/>
            <a:ext cx="0" cy="627180"/>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sp>
        <p:nvSpPr>
          <p:cNvPr id="20" name="Rechthoek 19">
            <a:extLst>
              <a:ext uri="{FF2B5EF4-FFF2-40B4-BE49-F238E27FC236}">
                <a16:creationId xmlns:a16="http://schemas.microsoft.com/office/drawing/2014/main" id="{A25170AC-7C49-C9C3-0576-4DE05766A113}"/>
              </a:ext>
            </a:extLst>
          </p:cNvPr>
          <p:cNvSpPr/>
          <p:nvPr/>
        </p:nvSpPr>
        <p:spPr>
          <a:xfrm>
            <a:off x="4695882" y="4966373"/>
            <a:ext cx="2153264" cy="963561"/>
          </a:xfrm>
          <a:prstGeom prst="rect">
            <a:avLst/>
          </a:prstGeom>
          <a:solidFill>
            <a:schemeClr val="accent4">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tx1"/>
                </a:solidFill>
              </a:rPr>
              <a:t>IT tool</a:t>
            </a:r>
          </a:p>
        </p:txBody>
      </p:sp>
      <p:cxnSp>
        <p:nvCxnSpPr>
          <p:cNvPr id="21" name="Rechte verbindingslijn met pijl 20">
            <a:extLst>
              <a:ext uri="{FF2B5EF4-FFF2-40B4-BE49-F238E27FC236}">
                <a16:creationId xmlns:a16="http://schemas.microsoft.com/office/drawing/2014/main" id="{6190D542-DDB2-7964-00E6-808B27A39F66}"/>
              </a:ext>
            </a:extLst>
          </p:cNvPr>
          <p:cNvCxnSpPr>
            <a:cxnSpLocks/>
            <a:stCxn id="20" idx="0"/>
          </p:cNvCxnSpPr>
          <p:nvPr/>
        </p:nvCxnSpPr>
        <p:spPr>
          <a:xfrm flipH="1" flipV="1">
            <a:off x="4541518" y="4339194"/>
            <a:ext cx="1230996" cy="627179"/>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sp>
        <p:nvSpPr>
          <p:cNvPr id="24" name="Tekstvak 23">
            <a:extLst>
              <a:ext uri="{FF2B5EF4-FFF2-40B4-BE49-F238E27FC236}">
                <a16:creationId xmlns:a16="http://schemas.microsoft.com/office/drawing/2014/main" id="{63EAC3A1-F66A-ED42-2A2C-5DDC3D6F7CAE}"/>
              </a:ext>
            </a:extLst>
          </p:cNvPr>
          <p:cNvSpPr txBox="1"/>
          <p:nvPr/>
        </p:nvSpPr>
        <p:spPr>
          <a:xfrm>
            <a:off x="7178462" y="5367915"/>
            <a:ext cx="4443267" cy="584775"/>
          </a:xfrm>
          <a:prstGeom prst="rect">
            <a:avLst/>
          </a:prstGeom>
          <a:noFill/>
        </p:spPr>
        <p:txBody>
          <a:bodyPr wrap="square" rtlCol="0">
            <a:spAutoFit/>
          </a:bodyPr>
          <a:lstStyle/>
          <a:p>
            <a:r>
              <a:rPr lang="nl-NL" sz="1600" dirty="0"/>
              <a:t>&lt;= </a:t>
            </a:r>
            <a:r>
              <a:rPr lang="nl-NL" sz="1600" dirty="0" err="1"/>
              <a:t>could</a:t>
            </a:r>
            <a:r>
              <a:rPr lang="nl-NL" sz="1600" dirty="0"/>
              <a:t> e.g. </a:t>
            </a:r>
            <a:r>
              <a:rPr lang="nl-NL" sz="1600" dirty="0" err="1"/>
              <a:t>also</a:t>
            </a:r>
            <a:r>
              <a:rPr lang="nl-NL" sz="1600" dirty="0"/>
              <a:t> </a:t>
            </a:r>
            <a:r>
              <a:rPr lang="nl-NL" sz="1600" dirty="0" err="1"/>
              <a:t>be</a:t>
            </a:r>
            <a:r>
              <a:rPr lang="nl-NL" sz="1600" dirty="0"/>
              <a:t> a microservice </a:t>
            </a:r>
            <a:r>
              <a:rPr lang="nl-NL" sz="1600" dirty="0" err="1"/>
              <a:t>developed</a:t>
            </a:r>
            <a:r>
              <a:rPr lang="nl-NL" sz="1600" dirty="0"/>
              <a:t> </a:t>
            </a:r>
            <a:r>
              <a:rPr lang="nl-NL" sz="1600" dirty="0" err="1"/>
              <a:t>by</a:t>
            </a:r>
            <a:r>
              <a:rPr lang="nl-NL" sz="1600" dirty="0"/>
              <a:t> SSI </a:t>
            </a:r>
            <a:r>
              <a:rPr lang="nl-NL" sz="1600" dirty="0" err="1"/>
              <a:t>workpackage</a:t>
            </a:r>
            <a:r>
              <a:rPr lang="nl-NL" sz="1600" dirty="0"/>
              <a:t> 3</a:t>
            </a:r>
          </a:p>
        </p:txBody>
      </p:sp>
      <p:sp>
        <p:nvSpPr>
          <p:cNvPr id="25" name="Tekstvak 24">
            <a:extLst>
              <a:ext uri="{FF2B5EF4-FFF2-40B4-BE49-F238E27FC236}">
                <a16:creationId xmlns:a16="http://schemas.microsoft.com/office/drawing/2014/main" id="{6205A0BF-9FE0-8519-8395-6FCD06C1870D}"/>
              </a:ext>
            </a:extLst>
          </p:cNvPr>
          <p:cNvSpPr txBox="1"/>
          <p:nvPr/>
        </p:nvSpPr>
        <p:spPr>
          <a:xfrm>
            <a:off x="2290915" y="4601497"/>
            <a:ext cx="2153264" cy="369332"/>
          </a:xfrm>
          <a:prstGeom prst="rect">
            <a:avLst/>
          </a:prstGeom>
          <a:noFill/>
        </p:spPr>
        <p:txBody>
          <a:bodyPr wrap="square" rtlCol="0">
            <a:spAutoFit/>
          </a:bodyPr>
          <a:lstStyle/>
          <a:p>
            <a:r>
              <a:rPr lang="nl-NL" dirty="0"/>
              <a:t>supports</a:t>
            </a:r>
          </a:p>
        </p:txBody>
      </p:sp>
      <p:sp>
        <p:nvSpPr>
          <p:cNvPr id="26" name="Tekstvak 25">
            <a:extLst>
              <a:ext uri="{FF2B5EF4-FFF2-40B4-BE49-F238E27FC236}">
                <a16:creationId xmlns:a16="http://schemas.microsoft.com/office/drawing/2014/main" id="{E2368BC6-E43E-C229-32DE-F0BCDC1AF812}"/>
              </a:ext>
            </a:extLst>
          </p:cNvPr>
          <p:cNvSpPr txBox="1"/>
          <p:nvPr/>
        </p:nvSpPr>
        <p:spPr>
          <a:xfrm>
            <a:off x="1869599" y="2776264"/>
            <a:ext cx="2153264" cy="369332"/>
          </a:xfrm>
          <a:prstGeom prst="rect">
            <a:avLst/>
          </a:prstGeom>
          <a:noFill/>
        </p:spPr>
        <p:txBody>
          <a:bodyPr wrap="square" rtlCol="0">
            <a:spAutoFit/>
          </a:bodyPr>
          <a:lstStyle/>
          <a:p>
            <a:r>
              <a:rPr lang="nl-NL" dirty="0" err="1"/>
              <a:t>exists</a:t>
            </a:r>
            <a:r>
              <a:rPr lang="nl-NL" dirty="0"/>
              <a:t> of</a:t>
            </a:r>
          </a:p>
        </p:txBody>
      </p:sp>
      <p:pic>
        <p:nvPicPr>
          <p:cNvPr id="30" name="Afbeelding 29">
            <a:extLst>
              <a:ext uri="{FF2B5EF4-FFF2-40B4-BE49-F238E27FC236}">
                <a16:creationId xmlns:a16="http://schemas.microsoft.com/office/drawing/2014/main" id="{4D4B0D4D-C5EA-A128-74C4-A8A0F520C0A8}"/>
              </a:ext>
            </a:extLst>
          </p:cNvPr>
          <p:cNvPicPr>
            <a:picLocks noChangeAspect="1"/>
          </p:cNvPicPr>
          <p:nvPr/>
        </p:nvPicPr>
        <p:blipFill>
          <a:blip r:embed="rId2"/>
          <a:stretch>
            <a:fillRect/>
          </a:stretch>
        </p:blipFill>
        <p:spPr>
          <a:xfrm>
            <a:off x="981620" y="3338675"/>
            <a:ext cx="2328902" cy="1030014"/>
          </a:xfrm>
          <a:prstGeom prst="rect">
            <a:avLst/>
          </a:prstGeom>
        </p:spPr>
      </p:pic>
      <p:pic>
        <p:nvPicPr>
          <p:cNvPr id="31" name="Afbeelding 30">
            <a:extLst>
              <a:ext uri="{FF2B5EF4-FFF2-40B4-BE49-F238E27FC236}">
                <a16:creationId xmlns:a16="http://schemas.microsoft.com/office/drawing/2014/main" id="{66BA95D5-F40D-81AA-0F9E-212792813A37}"/>
              </a:ext>
            </a:extLst>
          </p:cNvPr>
          <p:cNvPicPr>
            <a:picLocks noChangeAspect="1"/>
          </p:cNvPicPr>
          <p:nvPr/>
        </p:nvPicPr>
        <p:blipFill>
          <a:blip r:embed="rId2"/>
          <a:stretch>
            <a:fillRect/>
          </a:stretch>
        </p:blipFill>
        <p:spPr>
          <a:xfrm>
            <a:off x="3558790" y="3328101"/>
            <a:ext cx="2328902" cy="1030014"/>
          </a:xfrm>
          <a:prstGeom prst="rect">
            <a:avLst/>
          </a:prstGeom>
        </p:spPr>
      </p:pic>
      <p:pic>
        <p:nvPicPr>
          <p:cNvPr id="32" name="Afbeelding 31">
            <a:extLst>
              <a:ext uri="{FF2B5EF4-FFF2-40B4-BE49-F238E27FC236}">
                <a16:creationId xmlns:a16="http://schemas.microsoft.com/office/drawing/2014/main" id="{D968481A-B2EB-EEE9-3D8B-B2A5DAAE6251}"/>
              </a:ext>
            </a:extLst>
          </p:cNvPr>
          <p:cNvPicPr>
            <a:picLocks noChangeAspect="1"/>
          </p:cNvPicPr>
          <p:nvPr/>
        </p:nvPicPr>
        <p:blipFill>
          <a:blip r:embed="rId2"/>
          <a:stretch>
            <a:fillRect/>
          </a:stretch>
        </p:blipFill>
        <p:spPr>
          <a:xfrm>
            <a:off x="6164164" y="3375632"/>
            <a:ext cx="2328902" cy="1030014"/>
          </a:xfrm>
          <a:prstGeom prst="rect">
            <a:avLst/>
          </a:prstGeom>
        </p:spPr>
      </p:pic>
      <p:sp>
        <p:nvSpPr>
          <p:cNvPr id="3" name="Tekstvak 2">
            <a:extLst>
              <a:ext uri="{FF2B5EF4-FFF2-40B4-BE49-F238E27FC236}">
                <a16:creationId xmlns:a16="http://schemas.microsoft.com/office/drawing/2014/main" id="{1B8C3FEF-9E85-3F1D-D082-8838BFFD8CF7}"/>
              </a:ext>
            </a:extLst>
          </p:cNvPr>
          <p:cNvSpPr txBox="1"/>
          <p:nvPr/>
        </p:nvSpPr>
        <p:spPr>
          <a:xfrm>
            <a:off x="5772513" y="2024418"/>
            <a:ext cx="2886295" cy="369332"/>
          </a:xfrm>
          <a:prstGeom prst="rect">
            <a:avLst/>
          </a:prstGeom>
          <a:noFill/>
        </p:spPr>
        <p:txBody>
          <a:bodyPr wrap="square" rtlCol="0">
            <a:spAutoFit/>
          </a:bodyPr>
          <a:lstStyle/>
          <a:p>
            <a:r>
              <a:rPr lang="nl-NL" dirty="0"/>
              <a:t>e.g. ‘5.2 </a:t>
            </a:r>
            <a:r>
              <a:rPr lang="nl-NL" dirty="0" err="1"/>
              <a:t>Classify</a:t>
            </a:r>
            <a:r>
              <a:rPr lang="nl-NL" dirty="0"/>
              <a:t> </a:t>
            </a:r>
            <a:r>
              <a:rPr lang="nl-NL" dirty="0" err="1"/>
              <a:t>and</a:t>
            </a:r>
            <a:r>
              <a:rPr lang="nl-NL" dirty="0"/>
              <a:t> code’</a:t>
            </a:r>
          </a:p>
        </p:txBody>
      </p:sp>
    </p:spTree>
    <p:extLst>
      <p:ext uri="{BB962C8B-B14F-4D97-AF65-F5344CB8AC3E}">
        <p14:creationId xmlns:p14="http://schemas.microsoft.com/office/powerpoint/2010/main" val="75286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64366F-115D-67E4-EE14-ECECCF540502}"/>
              </a:ext>
            </a:extLst>
          </p:cNvPr>
          <p:cNvSpPr>
            <a:spLocks noGrp="1"/>
          </p:cNvSpPr>
          <p:nvPr>
            <p:ph type="title"/>
          </p:nvPr>
        </p:nvSpPr>
        <p:spPr/>
        <p:txBody>
          <a:bodyPr/>
          <a:lstStyle/>
          <a:p>
            <a:r>
              <a:rPr lang="nl-NL" dirty="0" err="1"/>
              <a:t>Process</a:t>
            </a:r>
            <a:r>
              <a:rPr lang="nl-NL" dirty="0"/>
              <a:t> (in </a:t>
            </a:r>
            <a:r>
              <a:rPr lang="nl-NL" dirty="0" err="1"/>
              <a:t>general</a:t>
            </a:r>
            <a:r>
              <a:rPr lang="nl-NL" dirty="0"/>
              <a:t>)</a:t>
            </a:r>
          </a:p>
        </p:txBody>
      </p:sp>
      <p:pic>
        <p:nvPicPr>
          <p:cNvPr id="4" name="Afbeelding 3">
            <a:extLst>
              <a:ext uri="{FF2B5EF4-FFF2-40B4-BE49-F238E27FC236}">
                <a16:creationId xmlns:a16="http://schemas.microsoft.com/office/drawing/2014/main" id="{3D915BCA-FC8D-7E54-B09C-C06E4D90E653}"/>
              </a:ext>
            </a:extLst>
          </p:cNvPr>
          <p:cNvPicPr>
            <a:picLocks noChangeAspect="1"/>
          </p:cNvPicPr>
          <p:nvPr/>
        </p:nvPicPr>
        <p:blipFill>
          <a:blip r:embed="rId2"/>
          <a:stretch>
            <a:fillRect/>
          </a:stretch>
        </p:blipFill>
        <p:spPr>
          <a:xfrm>
            <a:off x="3007065" y="3201024"/>
            <a:ext cx="2328902" cy="1030014"/>
          </a:xfrm>
          <a:prstGeom prst="rect">
            <a:avLst/>
          </a:prstGeom>
        </p:spPr>
      </p:pic>
      <p:pic>
        <p:nvPicPr>
          <p:cNvPr id="5" name="Afbeelding 4">
            <a:extLst>
              <a:ext uri="{FF2B5EF4-FFF2-40B4-BE49-F238E27FC236}">
                <a16:creationId xmlns:a16="http://schemas.microsoft.com/office/drawing/2014/main" id="{8EF0F13F-A5D1-A471-75B3-78E2A177039A}"/>
              </a:ext>
            </a:extLst>
          </p:cNvPr>
          <p:cNvPicPr>
            <a:picLocks noChangeAspect="1"/>
          </p:cNvPicPr>
          <p:nvPr/>
        </p:nvPicPr>
        <p:blipFill>
          <a:blip r:embed="rId2"/>
          <a:stretch>
            <a:fillRect/>
          </a:stretch>
        </p:blipFill>
        <p:spPr>
          <a:xfrm>
            <a:off x="5691584" y="3201024"/>
            <a:ext cx="2328902" cy="1030014"/>
          </a:xfrm>
          <a:prstGeom prst="rect">
            <a:avLst/>
          </a:prstGeom>
        </p:spPr>
      </p:pic>
      <p:pic>
        <p:nvPicPr>
          <p:cNvPr id="6" name="Afbeelding 5">
            <a:extLst>
              <a:ext uri="{FF2B5EF4-FFF2-40B4-BE49-F238E27FC236}">
                <a16:creationId xmlns:a16="http://schemas.microsoft.com/office/drawing/2014/main" id="{D4598FD3-AA2F-61DD-AED0-C6E52075E087}"/>
              </a:ext>
            </a:extLst>
          </p:cNvPr>
          <p:cNvPicPr>
            <a:picLocks noChangeAspect="1"/>
          </p:cNvPicPr>
          <p:nvPr/>
        </p:nvPicPr>
        <p:blipFill>
          <a:blip r:embed="rId2"/>
          <a:stretch>
            <a:fillRect/>
          </a:stretch>
        </p:blipFill>
        <p:spPr>
          <a:xfrm>
            <a:off x="8287929" y="3208485"/>
            <a:ext cx="2328902" cy="1030014"/>
          </a:xfrm>
          <a:prstGeom prst="rect">
            <a:avLst/>
          </a:prstGeom>
        </p:spPr>
      </p:pic>
      <p:cxnSp>
        <p:nvCxnSpPr>
          <p:cNvPr id="7" name="Rechte verbindingslijn met pijl 6">
            <a:extLst>
              <a:ext uri="{FF2B5EF4-FFF2-40B4-BE49-F238E27FC236}">
                <a16:creationId xmlns:a16="http://schemas.microsoft.com/office/drawing/2014/main" id="{63CD5293-1CB7-89F1-B3E3-019A1C064DDE}"/>
              </a:ext>
            </a:extLst>
          </p:cNvPr>
          <p:cNvCxnSpPr>
            <a:cxnSpLocks/>
            <a:stCxn id="4" idx="3"/>
            <a:endCxn id="5" idx="1"/>
          </p:cNvCxnSpPr>
          <p:nvPr/>
        </p:nvCxnSpPr>
        <p:spPr>
          <a:xfrm>
            <a:off x="5335967" y="3716031"/>
            <a:ext cx="355617" cy="0"/>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cxnSp>
        <p:nvCxnSpPr>
          <p:cNvPr id="13" name="Rechte verbindingslijn met pijl 12">
            <a:extLst>
              <a:ext uri="{FF2B5EF4-FFF2-40B4-BE49-F238E27FC236}">
                <a16:creationId xmlns:a16="http://schemas.microsoft.com/office/drawing/2014/main" id="{D1C39ABF-7E8D-E86D-2E89-15B0BC1C4B00}"/>
              </a:ext>
            </a:extLst>
          </p:cNvPr>
          <p:cNvCxnSpPr>
            <a:cxnSpLocks/>
            <a:stCxn id="5" idx="3"/>
            <a:endCxn id="6" idx="1"/>
          </p:cNvCxnSpPr>
          <p:nvPr/>
        </p:nvCxnSpPr>
        <p:spPr>
          <a:xfrm>
            <a:off x="8020486" y="3716031"/>
            <a:ext cx="267443" cy="7461"/>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pic>
        <p:nvPicPr>
          <p:cNvPr id="16" name="Afbeelding 15">
            <a:extLst>
              <a:ext uri="{FF2B5EF4-FFF2-40B4-BE49-F238E27FC236}">
                <a16:creationId xmlns:a16="http://schemas.microsoft.com/office/drawing/2014/main" id="{A9D9C5C5-530F-512E-474C-6DFAE3994683}"/>
              </a:ext>
            </a:extLst>
          </p:cNvPr>
          <p:cNvPicPr>
            <a:picLocks noChangeAspect="1"/>
          </p:cNvPicPr>
          <p:nvPr/>
        </p:nvPicPr>
        <p:blipFill>
          <a:blip r:embed="rId2"/>
          <a:stretch>
            <a:fillRect/>
          </a:stretch>
        </p:blipFill>
        <p:spPr>
          <a:xfrm>
            <a:off x="6365093" y="4434973"/>
            <a:ext cx="2328902" cy="1030014"/>
          </a:xfrm>
          <a:prstGeom prst="rect">
            <a:avLst/>
          </a:prstGeom>
        </p:spPr>
      </p:pic>
      <p:cxnSp>
        <p:nvCxnSpPr>
          <p:cNvPr id="18" name="Rechte verbindingslijn met pijl 17">
            <a:extLst>
              <a:ext uri="{FF2B5EF4-FFF2-40B4-BE49-F238E27FC236}">
                <a16:creationId xmlns:a16="http://schemas.microsoft.com/office/drawing/2014/main" id="{6924A445-BB58-27FF-410F-0E28705A2836}"/>
              </a:ext>
            </a:extLst>
          </p:cNvPr>
          <p:cNvCxnSpPr>
            <a:cxnSpLocks/>
            <a:endCxn id="16" idx="1"/>
          </p:cNvCxnSpPr>
          <p:nvPr/>
        </p:nvCxnSpPr>
        <p:spPr>
          <a:xfrm>
            <a:off x="5424141" y="3792231"/>
            <a:ext cx="940952" cy="1157749"/>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cxnSp>
        <p:nvCxnSpPr>
          <p:cNvPr id="21" name="Rechte verbindingslijn met pijl 20">
            <a:extLst>
              <a:ext uri="{FF2B5EF4-FFF2-40B4-BE49-F238E27FC236}">
                <a16:creationId xmlns:a16="http://schemas.microsoft.com/office/drawing/2014/main" id="{89284112-2D82-9201-F000-0A5581DB5C6F}"/>
              </a:ext>
            </a:extLst>
          </p:cNvPr>
          <p:cNvCxnSpPr>
            <a:cxnSpLocks/>
            <a:stCxn id="16" idx="3"/>
          </p:cNvCxnSpPr>
          <p:nvPr/>
        </p:nvCxnSpPr>
        <p:spPr>
          <a:xfrm flipV="1">
            <a:off x="8693995" y="4060723"/>
            <a:ext cx="2377128" cy="889257"/>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sp>
        <p:nvSpPr>
          <p:cNvPr id="25" name="Ovaal 24">
            <a:extLst>
              <a:ext uri="{FF2B5EF4-FFF2-40B4-BE49-F238E27FC236}">
                <a16:creationId xmlns:a16="http://schemas.microsoft.com/office/drawing/2014/main" id="{0BE0E945-5E3D-8375-37D8-B7C5A02AAD23}"/>
              </a:ext>
            </a:extLst>
          </p:cNvPr>
          <p:cNvSpPr/>
          <p:nvPr/>
        </p:nvSpPr>
        <p:spPr>
          <a:xfrm>
            <a:off x="11113395" y="3471168"/>
            <a:ext cx="763973" cy="6421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err="1">
                <a:solidFill>
                  <a:schemeClr val="bg1"/>
                </a:solidFill>
              </a:rPr>
              <a:t>result</a:t>
            </a:r>
            <a:endParaRPr lang="nl-NL" sz="1200" dirty="0">
              <a:solidFill>
                <a:schemeClr val="bg1"/>
              </a:solidFill>
            </a:endParaRPr>
          </a:p>
        </p:txBody>
      </p:sp>
      <p:cxnSp>
        <p:nvCxnSpPr>
          <p:cNvPr id="27" name="Rechte verbindingslijn met pijl 26">
            <a:extLst>
              <a:ext uri="{FF2B5EF4-FFF2-40B4-BE49-F238E27FC236}">
                <a16:creationId xmlns:a16="http://schemas.microsoft.com/office/drawing/2014/main" id="{6F1A66F3-6B4E-7020-7F9F-9DA11DB7DE52}"/>
              </a:ext>
            </a:extLst>
          </p:cNvPr>
          <p:cNvCxnSpPr>
            <a:cxnSpLocks/>
            <a:stCxn id="6" idx="3"/>
          </p:cNvCxnSpPr>
          <p:nvPr/>
        </p:nvCxnSpPr>
        <p:spPr>
          <a:xfrm>
            <a:off x="10616831" y="3723492"/>
            <a:ext cx="454292" cy="0"/>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sp>
        <p:nvSpPr>
          <p:cNvPr id="31" name="Ovaal 30">
            <a:extLst>
              <a:ext uri="{FF2B5EF4-FFF2-40B4-BE49-F238E27FC236}">
                <a16:creationId xmlns:a16="http://schemas.microsoft.com/office/drawing/2014/main" id="{726130B3-7D90-451E-8B21-C02A9D9BECD1}"/>
              </a:ext>
            </a:extLst>
          </p:cNvPr>
          <p:cNvSpPr/>
          <p:nvPr/>
        </p:nvSpPr>
        <p:spPr>
          <a:xfrm>
            <a:off x="1414947" y="3429000"/>
            <a:ext cx="727587" cy="642126"/>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bg1"/>
                </a:solidFill>
              </a:rPr>
              <a:t>start</a:t>
            </a:r>
          </a:p>
        </p:txBody>
      </p:sp>
      <p:cxnSp>
        <p:nvCxnSpPr>
          <p:cNvPr id="32" name="Rechte verbindingslijn met pijl 31">
            <a:extLst>
              <a:ext uri="{FF2B5EF4-FFF2-40B4-BE49-F238E27FC236}">
                <a16:creationId xmlns:a16="http://schemas.microsoft.com/office/drawing/2014/main" id="{A90CCAB1-B523-555C-50C9-811C54DAE3AA}"/>
              </a:ext>
            </a:extLst>
          </p:cNvPr>
          <p:cNvCxnSpPr>
            <a:cxnSpLocks/>
          </p:cNvCxnSpPr>
          <p:nvPr/>
        </p:nvCxnSpPr>
        <p:spPr>
          <a:xfrm>
            <a:off x="2313489" y="3698349"/>
            <a:ext cx="454292" cy="0"/>
          </a:xfrm>
          <a:prstGeom prst="straightConnector1">
            <a:avLst/>
          </a:prstGeom>
          <a:ln w="28575">
            <a:tailEnd type="triangle" w="lg" len="sm"/>
          </a:ln>
        </p:spPr>
        <p:style>
          <a:lnRef idx="1">
            <a:schemeClr val="accent1"/>
          </a:lnRef>
          <a:fillRef idx="0">
            <a:schemeClr val="accent1"/>
          </a:fillRef>
          <a:effectRef idx="0">
            <a:schemeClr val="accent1"/>
          </a:effectRef>
          <a:fontRef idx="minor">
            <a:schemeClr val="tx1"/>
          </a:fontRef>
        </p:style>
      </p:cxnSp>
      <p:pic>
        <p:nvPicPr>
          <p:cNvPr id="34" name="Afbeelding 33">
            <a:extLst>
              <a:ext uri="{FF2B5EF4-FFF2-40B4-BE49-F238E27FC236}">
                <a16:creationId xmlns:a16="http://schemas.microsoft.com/office/drawing/2014/main" id="{3CA2E51E-8136-22EE-12AF-881CCE7C96C1}"/>
              </a:ext>
            </a:extLst>
          </p:cNvPr>
          <p:cNvPicPr>
            <a:picLocks noChangeAspect="1"/>
          </p:cNvPicPr>
          <p:nvPr/>
        </p:nvPicPr>
        <p:blipFill>
          <a:blip r:embed="rId3"/>
          <a:stretch>
            <a:fillRect/>
          </a:stretch>
        </p:blipFill>
        <p:spPr>
          <a:xfrm>
            <a:off x="3665722" y="4642027"/>
            <a:ext cx="542877" cy="1127514"/>
          </a:xfrm>
          <a:prstGeom prst="rect">
            <a:avLst/>
          </a:prstGeom>
        </p:spPr>
      </p:pic>
      <p:cxnSp>
        <p:nvCxnSpPr>
          <p:cNvPr id="35" name="Rechte verbindingslijn met pijl 34">
            <a:extLst>
              <a:ext uri="{FF2B5EF4-FFF2-40B4-BE49-F238E27FC236}">
                <a16:creationId xmlns:a16="http://schemas.microsoft.com/office/drawing/2014/main" id="{D16DFA9E-0F8E-863A-C7C9-5E5A6465F818}"/>
              </a:ext>
            </a:extLst>
          </p:cNvPr>
          <p:cNvCxnSpPr>
            <a:cxnSpLocks/>
            <a:stCxn id="34" idx="0"/>
          </p:cNvCxnSpPr>
          <p:nvPr/>
        </p:nvCxnSpPr>
        <p:spPr>
          <a:xfrm flipV="1">
            <a:off x="3937161" y="4358640"/>
            <a:ext cx="0" cy="283387"/>
          </a:xfrm>
          <a:prstGeom prst="straightConnector1">
            <a:avLst/>
          </a:prstGeom>
          <a:ln w="28575">
            <a:solidFill>
              <a:schemeClr val="tx1"/>
            </a:solidFill>
            <a:prstDash val="sysDash"/>
            <a:tailEnd type="triangle" w="lg" len="sm"/>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036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9829E1F-C54E-2E63-1316-5373DE5DABCA}"/>
              </a:ext>
            </a:extLst>
          </p:cNvPr>
          <p:cNvSpPr>
            <a:spLocks noGrp="1"/>
          </p:cNvSpPr>
          <p:nvPr>
            <p:ph type="title"/>
          </p:nvPr>
        </p:nvSpPr>
        <p:spPr/>
        <p:txBody>
          <a:bodyPr/>
          <a:lstStyle/>
          <a:p>
            <a:r>
              <a:rPr lang="nl-NL" dirty="0"/>
              <a:t>Building </a:t>
            </a:r>
            <a:r>
              <a:rPr lang="nl-NL" dirty="0" err="1"/>
              <a:t>blocks</a:t>
            </a:r>
            <a:r>
              <a:rPr lang="nl-NL" dirty="0"/>
              <a:t>: </a:t>
            </a:r>
            <a:r>
              <a:rPr lang="nl-NL" dirty="0" err="1"/>
              <a:t>process</a:t>
            </a:r>
            <a:r>
              <a:rPr lang="nl-NL" dirty="0"/>
              <a:t> </a:t>
            </a:r>
            <a:r>
              <a:rPr lang="nl-NL" dirty="0" err="1"/>
              <a:t>activities</a:t>
            </a:r>
            <a:endParaRPr lang="nl-NL" dirty="0"/>
          </a:p>
        </p:txBody>
      </p:sp>
      <p:sp>
        <p:nvSpPr>
          <p:cNvPr id="6" name="Tekstvak 5">
            <a:extLst>
              <a:ext uri="{FF2B5EF4-FFF2-40B4-BE49-F238E27FC236}">
                <a16:creationId xmlns:a16="http://schemas.microsoft.com/office/drawing/2014/main" id="{98BF7CB9-F799-9F3D-1438-A1740FE3068A}"/>
              </a:ext>
            </a:extLst>
          </p:cNvPr>
          <p:cNvSpPr txBox="1"/>
          <p:nvPr/>
        </p:nvSpPr>
        <p:spPr>
          <a:xfrm>
            <a:off x="1523997" y="1880436"/>
            <a:ext cx="1278197" cy="369332"/>
          </a:xfrm>
          <a:prstGeom prst="rect">
            <a:avLst/>
          </a:prstGeom>
          <a:noFill/>
        </p:spPr>
        <p:txBody>
          <a:bodyPr wrap="square" rtlCol="0">
            <a:spAutoFit/>
          </a:bodyPr>
          <a:lstStyle/>
          <a:p>
            <a:r>
              <a:rPr lang="nl-NL" dirty="0" err="1"/>
              <a:t>Phases</a:t>
            </a:r>
            <a:r>
              <a:rPr lang="nl-NL" dirty="0"/>
              <a:t> =&gt;</a:t>
            </a:r>
          </a:p>
        </p:txBody>
      </p:sp>
      <p:sp>
        <p:nvSpPr>
          <p:cNvPr id="7" name="Tekstvak 6">
            <a:extLst>
              <a:ext uri="{FF2B5EF4-FFF2-40B4-BE49-F238E27FC236}">
                <a16:creationId xmlns:a16="http://schemas.microsoft.com/office/drawing/2014/main" id="{860DF943-F8E6-6426-D26E-C0412FF9F7C5}"/>
              </a:ext>
            </a:extLst>
          </p:cNvPr>
          <p:cNvSpPr txBox="1"/>
          <p:nvPr/>
        </p:nvSpPr>
        <p:spPr>
          <a:xfrm>
            <a:off x="693171" y="3432097"/>
            <a:ext cx="1892710" cy="369332"/>
          </a:xfrm>
          <a:prstGeom prst="rect">
            <a:avLst/>
          </a:prstGeom>
          <a:noFill/>
        </p:spPr>
        <p:txBody>
          <a:bodyPr wrap="square" rtlCol="0">
            <a:spAutoFit/>
          </a:bodyPr>
          <a:lstStyle/>
          <a:p>
            <a:r>
              <a:rPr lang="nl-NL" dirty="0"/>
              <a:t>Sub-</a:t>
            </a:r>
            <a:r>
              <a:rPr lang="nl-NL" dirty="0" err="1"/>
              <a:t>processes</a:t>
            </a:r>
            <a:r>
              <a:rPr lang="nl-NL" dirty="0"/>
              <a:t>  =&gt;</a:t>
            </a:r>
          </a:p>
        </p:txBody>
      </p:sp>
      <p:pic>
        <p:nvPicPr>
          <p:cNvPr id="1026" name="Picture 2" descr="Clickable GSBPM v5.1">
            <a:extLst>
              <a:ext uri="{FF2B5EF4-FFF2-40B4-BE49-F238E27FC236}">
                <a16:creationId xmlns:a16="http://schemas.microsoft.com/office/drawing/2014/main" id="{2D450259-4899-2F39-E0E5-B3C244BCA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563" y="1293455"/>
            <a:ext cx="8968965" cy="5564545"/>
          </a:xfrm>
          <a:prstGeom prst="rect">
            <a:avLst/>
          </a:prstGeom>
          <a:noFill/>
          <a:extLst>
            <a:ext uri="{909E8E84-426E-40DD-AFC4-6F175D3DCCD1}">
              <a14:hiddenFill xmlns:a14="http://schemas.microsoft.com/office/drawing/2010/main">
                <a:solidFill>
                  <a:srgbClr val="FFFFFF"/>
                </a:solidFill>
              </a14:hiddenFill>
            </a:ext>
          </a:extLst>
        </p:spPr>
      </p:pic>
      <p:pic>
        <p:nvPicPr>
          <p:cNvPr id="4" name="Afbeelding 3">
            <a:extLst>
              <a:ext uri="{FF2B5EF4-FFF2-40B4-BE49-F238E27FC236}">
                <a16:creationId xmlns:a16="http://schemas.microsoft.com/office/drawing/2014/main" id="{EC4341D3-7D12-97BF-E32C-BBB3AB51813F}"/>
              </a:ext>
            </a:extLst>
          </p:cNvPr>
          <p:cNvPicPr>
            <a:picLocks noChangeAspect="1"/>
          </p:cNvPicPr>
          <p:nvPr/>
        </p:nvPicPr>
        <p:blipFill>
          <a:blip r:embed="rId3"/>
          <a:stretch>
            <a:fillRect/>
          </a:stretch>
        </p:blipFill>
        <p:spPr>
          <a:xfrm>
            <a:off x="3490023" y="2519160"/>
            <a:ext cx="1017698" cy="450102"/>
          </a:xfrm>
          <a:prstGeom prst="rect">
            <a:avLst/>
          </a:prstGeom>
        </p:spPr>
      </p:pic>
      <p:pic>
        <p:nvPicPr>
          <p:cNvPr id="5" name="Afbeelding 4">
            <a:extLst>
              <a:ext uri="{FF2B5EF4-FFF2-40B4-BE49-F238E27FC236}">
                <a16:creationId xmlns:a16="http://schemas.microsoft.com/office/drawing/2014/main" id="{EBDA648A-C6EF-8A70-73F7-3CBC8B1846E6}"/>
              </a:ext>
            </a:extLst>
          </p:cNvPr>
          <p:cNvPicPr>
            <a:picLocks noChangeAspect="1"/>
          </p:cNvPicPr>
          <p:nvPr/>
        </p:nvPicPr>
        <p:blipFill>
          <a:blip r:embed="rId3"/>
          <a:stretch>
            <a:fillRect/>
          </a:stretch>
        </p:blipFill>
        <p:spPr>
          <a:xfrm>
            <a:off x="4184476" y="3062747"/>
            <a:ext cx="1017698" cy="450102"/>
          </a:xfrm>
          <a:prstGeom prst="rect">
            <a:avLst/>
          </a:prstGeom>
        </p:spPr>
      </p:pic>
      <p:pic>
        <p:nvPicPr>
          <p:cNvPr id="11" name="Afbeelding 10">
            <a:extLst>
              <a:ext uri="{FF2B5EF4-FFF2-40B4-BE49-F238E27FC236}">
                <a16:creationId xmlns:a16="http://schemas.microsoft.com/office/drawing/2014/main" id="{62D98E99-77EB-6520-2AA4-DA76F337FA0C}"/>
              </a:ext>
            </a:extLst>
          </p:cNvPr>
          <p:cNvPicPr>
            <a:picLocks noChangeAspect="1"/>
          </p:cNvPicPr>
          <p:nvPr/>
        </p:nvPicPr>
        <p:blipFill>
          <a:blip r:embed="rId3"/>
          <a:stretch>
            <a:fillRect/>
          </a:stretch>
        </p:blipFill>
        <p:spPr>
          <a:xfrm>
            <a:off x="4264710" y="4123883"/>
            <a:ext cx="1017698" cy="450102"/>
          </a:xfrm>
          <a:prstGeom prst="rect">
            <a:avLst/>
          </a:prstGeom>
        </p:spPr>
      </p:pic>
      <p:pic>
        <p:nvPicPr>
          <p:cNvPr id="12" name="Afbeelding 11">
            <a:extLst>
              <a:ext uri="{FF2B5EF4-FFF2-40B4-BE49-F238E27FC236}">
                <a16:creationId xmlns:a16="http://schemas.microsoft.com/office/drawing/2014/main" id="{E90DBD23-DA6A-661E-40E5-8D85663FE46C}"/>
              </a:ext>
            </a:extLst>
          </p:cNvPr>
          <p:cNvPicPr>
            <a:picLocks noChangeAspect="1"/>
          </p:cNvPicPr>
          <p:nvPr/>
        </p:nvPicPr>
        <p:blipFill>
          <a:blip r:embed="rId3"/>
          <a:stretch>
            <a:fillRect/>
          </a:stretch>
        </p:blipFill>
        <p:spPr>
          <a:xfrm>
            <a:off x="4812342" y="3576378"/>
            <a:ext cx="1017698" cy="450102"/>
          </a:xfrm>
          <a:prstGeom prst="rect">
            <a:avLst/>
          </a:prstGeom>
        </p:spPr>
      </p:pic>
      <p:pic>
        <p:nvPicPr>
          <p:cNvPr id="13" name="Afbeelding 12">
            <a:extLst>
              <a:ext uri="{FF2B5EF4-FFF2-40B4-BE49-F238E27FC236}">
                <a16:creationId xmlns:a16="http://schemas.microsoft.com/office/drawing/2014/main" id="{82BC3C05-6A7F-217A-5AEF-433D8742C2F0}"/>
              </a:ext>
            </a:extLst>
          </p:cNvPr>
          <p:cNvPicPr>
            <a:picLocks noChangeAspect="1"/>
          </p:cNvPicPr>
          <p:nvPr/>
        </p:nvPicPr>
        <p:blipFill>
          <a:blip r:embed="rId3"/>
          <a:stretch>
            <a:fillRect/>
          </a:stretch>
        </p:blipFill>
        <p:spPr>
          <a:xfrm>
            <a:off x="6553608" y="2624492"/>
            <a:ext cx="1017698" cy="450102"/>
          </a:xfrm>
          <a:prstGeom prst="rect">
            <a:avLst/>
          </a:prstGeom>
        </p:spPr>
      </p:pic>
      <p:pic>
        <p:nvPicPr>
          <p:cNvPr id="14" name="Afbeelding 13">
            <a:extLst>
              <a:ext uri="{FF2B5EF4-FFF2-40B4-BE49-F238E27FC236}">
                <a16:creationId xmlns:a16="http://schemas.microsoft.com/office/drawing/2014/main" id="{F76F05A3-C53A-D5C4-069B-F3CC34B37403}"/>
              </a:ext>
            </a:extLst>
          </p:cNvPr>
          <p:cNvPicPr>
            <a:picLocks noChangeAspect="1"/>
          </p:cNvPicPr>
          <p:nvPr/>
        </p:nvPicPr>
        <p:blipFill>
          <a:blip r:embed="rId3"/>
          <a:stretch>
            <a:fillRect/>
          </a:stretch>
        </p:blipFill>
        <p:spPr>
          <a:xfrm>
            <a:off x="7333170" y="3254092"/>
            <a:ext cx="1017698" cy="450102"/>
          </a:xfrm>
          <a:prstGeom prst="rect">
            <a:avLst/>
          </a:prstGeom>
        </p:spPr>
      </p:pic>
      <p:pic>
        <p:nvPicPr>
          <p:cNvPr id="15" name="Afbeelding 14">
            <a:extLst>
              <a:ext uri="{FF2B5EF4-FFF2-40B4-BE49-F238E27FC236}">
                <a16:creationId xmlns:a16="http://schemas.microsoft.com/office/drawing/2014/main" id="{AE1E72B2-951A-8B80-40BA-63217CF500C5}"/>
              </a:ext>
            </a:extLst>
          </p:cNvPr>
          <p:cNvPicPr>
            <a:picLocks noChangeAspect="1"/>
          </p:cNvPicPr>
          <p:nvPr/>
        </p:nvPicPr>
        <p:blipFill>
          <a:blip r:embed="rId3"/>
          <a:stretch>
            <a:fillRect/>
          </a:stretch>
        </p:blipFill>
        <p:spPr>
          <a:xfrm>
            <a:off x="6553608" y="3715668"/>
            <a:ext cx="1017698" cy="450102"/>
          </a:xfrm>
          <a:prstGeom prst="rect">
            <a:avLst/>
          </a:prstGeom>
        </p:spPr>
      </p:pic>
      <p:pic>
        <p:nvPicPr>
          <p:cNvPr id="16" name="Afbeelding 15">
            <a:extLst>
              <a:ext uri="{FF2B5EF4-FFF2-40B4-BE49-F238E27FC236}">
                <a16:creationId xmlns:a16="http://schemas.microsoft.com/office/drawing/2014/main" id="{170AF400-3A97-A626-A47A-41C2F5EACDF9}"/>
              </a:ext>
            </a:extLst>
          </p:cNvPr>
          <p:cNvPicPr>
            <a:picLocks noChangeAspect="1"/>
          </p:cNvPicPr>
          <p:nvPr/>
        </p:nvPicPr>
        <p:blipFill>
          <a:blip r:embed="rId3"/>
          <a:stretch>
            <a:fillRect/>
          </a:stretch>
        </p:blipFill>
        <p:spPr>
          <a:xfrm>
            <a:off x="7333170" y="4202043"/>
            <a:ext cx="1017698" cy="450102"/>
          </a:xfrm>
          <a:prstGeom prst="rect">
            <a:avLst/>
          </a:prstGeom>
        </p:spPr>
      </p:pic>
      <p:pic>
        <p:nvPicPr>
          <p:cNvPr id="17" name="Afbeelding 16">
            <a:extLst>
              <a:ext uri="{FF2B5EF4-FFF2-40B4-BE49-F238E27FC236}">
                <a16:creationId xmlns:a16="http://schemas.microsoft.com/office/drawing/2014/main" id="{A3B3726E-07AB-9E77-2DF8-565DDF62D2CA}"/>
              </a:ext>
            </a:extLst>
          </p:cNvPr>
          <p:cNvPicPr>
            <a:picLocks noChangeAspect="1"/>
          </p:cNvPicPr>
          <p:nvPr/>
        </p:nvPicPr>
        <p:blipFill>
          <a:blip r:embed="rId3"/>
          <a:stretch>
            <a:fillRect/>
          </a:stretch>
        </p:blipFill>
        <p:spPr>
          <a:xfrm>
            <a:off x="7474927" y="5130268"/>
            <a:ext cx="1017698" cy="450102"/>
          </a:xfrm>
          <a:prstGeom prst="rect">
            <a:avLst/>
          </a:prstGeom>
        </p:spPr>
      </p:pic>
      <p:sp>
        <p:nvSpPr>
          <p:cNvPr id="8" name="Rechthoek: afgeronde hoeken 7">
            <a:extLst>
              <a:ext uri="{FF2B5EF4-FFF2-40B4-BE49-F238E27FC236}">
                <a16:creationId xmlns:a16="http://schemas.microsoft.com/office/drawing/2014/main" id="{830B8C11-04D0-C814-E135-A368D7D577CB}"/>
              </a:ext>
            </a:extLst>
          </p:cNvPr>
          <p:cNvSpPr/>
          <p:nvPr/>
        </p:nvSpPr>
        <p:spPr>
          <a:xfrm rot="20425485">
            <a:off x="1215685" y="3590887"/>
            <a:ext cx="7545760" cy="122231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nl-NL" sz="3200" dirty="0">
                <a:solidFill>
                  <a:schemeClr val="bg1"/>
                </a:solidFill>
              </a:rPr>
              <a:t>  </a:t>
            </a:r>
          </a:p>
          <a:p>
            <a:r>
              <a:rPr lang="nl-NL" sz="3200" dirty="0">
                <a:solidFill>
                  <a:schemeClr val="bg1"/>
                </a:solidFill>
              </a:rPr>
              <a:t>We </a:t>
            </a:r>
            <a:r>
              <a:rPr lang="nl-NL" sz="3200" dirty="0" err="1">
                <a:solidFill>
                  <a:schemeClr val="bg1"/>
                </a:solidFill>
              </a:rPr>
              <a:t>described</a:t>
            </a:r>
            <a:r>
              <a:rPr lang="nl-NL" sz="3200" dirty="0">
                <a:solidFill>
                  <a:schemeClr val="bg1"/>
                </a:solidFill>
              </a:rPr>
              <a:t> 63 </a:t>
            </a:r>
            <a:r>
              <a:rPr lang="nl-NL" sz="3200" dirty="0" err="1">
                <a:solidFill>
                  <a:schemeClr val="bg1"/>
                </a:solidFill>
              </a:rPr>
              <a:t>process</a:t>
            </a:r>
            <a:r>
              <a:rPr lang="nl-NL" sz="3200" dirty="0">
                <a:solidFill>
                  <a:schemeClr val="bg1"/>
                </a:solidFill>
              </a:rPr>
              <a:t> building </a:t>
            </a:r>
            <a:r>
              <a:rPr lang="nl-NL" sz="3200" dirty="0" err="1">
                <a:solidFill>
                  <a:schemeClr val="bg1"/>
                </a:solidFill>
              </a:rPr>
              <a:t>blocks</a:t>
            </a:r>
            <a:endParaRPr lang="nl-NL" sz="3200" dirty="0">
              <a:solidFill>
                <a:schemeClr val="bg1"/>
              </a:solidFill>
            </a:endParaRPr>
          </a:p>
          <a:p>
            <a:endParaRPr lang="nl-NL" sz="2400" dirty="0">
              <a:solidFill>
                <a:schemeClr val="bg1"/>
              </a:solidFill>
            </a:endParaRPr>
          </a:p>
        </p:txBody>
      </p:sp>
    </p:spTree>
    <p:extLst>
      <p:ext uri="{BB962C8B-B14F-4D97-AF65-F5344CB8AC3E}">
        <p14:creationId xmlns:p14="http://schemas.microsoft.com/office/powerpoint/2010/main" val="249815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500" fill="hold"/>
                                        <p:tgtEl>
                                          <p:spTgt spid="17"/>
                                        </p:tgtEl>
                                        <p:attrNameLst>
                                          <p:attrName>ppt_x</p:attrName>
                                        </p:attrNameLst>
                                      </p:cBhvr>
                                      <p:tavLst>
                                        <p:tav tm="0">
                                          <p:val>
                                            <p:strVal val="#ppt_x"/>
                                          </p:val>
                                        </p:tav>
                                        <p:tav tm="100000">
                                          <p:val>
                                            <p:strVal val="#ppt_x"/>
                                          </p:val>
                                        </p:tav>
                                      </p:tavLst>
                                    </p:anim>
                                    <p:anim calcmode="lin" valueType="num">
                                      <p:cBhvr additive="base">
                                        <p:cTn id="4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A05FA1-594A-7D2B-AA68-3DEAD1EE6512}"/>
              </a:ext>
            </a:extLst>
          </p:cNvPr>
          <p:cNvSpPr>
            <a:spLocks noGrp="1"/>
          </p:cNvSpPr>
          <p:nvPr>
            <p:ph type="title"/>
          </p:nvPr>
        </p:nvSpPr>
        <p:spPr/>
        <p:txBody>
          <a:bodyPr/>
          <a:lstStyle/>
          <a:p>
            <a:r>
              <a:rPr lang="nl-NL" dirty="0" err="1"/>
              <a:t>Process</a:t>
            </a:r>
            <a:r>
              <a:rPr lang="nl-NL" dirty="0"/>
              <a:t> building </a:t>
            </a:r>
            <a:r>
              <a:rPr lang="nl-NL" dirty="0" err="1"/>
              <a:t>blocks</a:t>
            </a:r>
            <a:r>
              <a:rPr lang="nl-NL" dirty="0"/>
              <a:t> </a:t>
            </a:r>
            <a:r>
              <a:rPr lang="nl-NL" dirty="0" err="1"/>
              <a:t>examples</a:t>
            </a:r>
            <a:endParaRPr lang="nl-NL" dirty="0"/>
          </a:p>
        </p:txBody>
      </p:sp>
      <p:pic>
        <p:nvPicPr>
          <p:cNvPr id="5" name="Tijdelijke aanduiding voor inhoud 4" descr="Afbeelding met tekst, Lettertype, schermopname, Graphics&#10;&#10;Automatisch gegenereerde beschrijving">
            <a:extLst>
              <a:ext uri="{FF2B5EF4-FFF2-40B4-BE49-F238E27FC236}">
                <a16:creationId xmlns:a16="http://schemas.microsoft.com/office/drawing/2014/main" id="{53FD6525-F54D-E145-8D92-EA60E7046F45}"/>
              </a:ext>
            </a:extLst>
          </p:cNvPr>
          <p:cNvPicPr>
            <a:picLocks noGrp="1" noChangeAspect="1"/>
          </p:cNvPicPr>
          <p:nvPr>
            <p:ph idx="1"/>
          </p:nvPr>
        </p:nvPicPr>
        <p:blipFill>
          <a:blip r:embed="rId2"/>
          <a:stretch>
            <a:fillRect/>
          </a:stretch>
        </p:blipFill>
        <p:spPr>
          <a:xfrm>
            <a:off x="2133922" y="2544844"/>
            <a:ext cx="2301439" cy="1257409"/>
          </a:xfrm>
        </p:spPr>
      </p:pic>
      <p:pic>
        <p:nvPicPr>
          <p:cNvPr id="7" name="Afbeelding 6" descr="Afbeelding met tekst, schermopname, Lettertype, Rechthoek&#10;&#10;Automatisch gegenereerde beschrijving">
            <a:extLst>
              <a:ext uri="{FF2B5EF4-FFF2-40B4-BE49-F238E27FC236}">
                <a16:creationId xmlns:a16="http://schemas.microsoft.com/office/drawing/2014/main" id="{D82383D6-09EF-374B-81DD-88BB1D7C9A8A}"/>
              </a:ext>
            </a:extLst>
          </p:cNvPr>
          <p:cNvPicPr>
            <a:picLocks noChangeAspect="1"/>
          </p:cNvPicPr>
          <p:nvPr/>
        </p:nvPicPr>
        <p:blipFill>
          <a:blip r:embed="rId3"/>
          <a:stretch>
            <a:fillRect/>
          </a:stretch>
        </p:blipFill>
        <p:spPr>
          <a:xfrm>
            <a:off x="6549964" y="2442443"/>
            <a:ext cx="4118805" cy="3378252"/>
          </a:xfrm>
          <a:prstGeom prst="rect">
            <a:avLst/>
          </a:prstGeom>
        </p:spPr>
      </p:pic>
      <p:sp>
        <p:nvSpPr>
          <p:cNvPr id="8" name="Tekstvak 7">
            <a:extLst>
              <a:ext uri="{FF2B5EF4-FFF2-40B4-BE49-F238E27FC236}">
                <a16:creationId xmlns:a16="http://schemas.microsoft.com/office/drawing/2014/main" id="{1DA18659-8D77-0171-B0BF-9A9269796329}"/>
              </a:ext>
            </a:extLst>
          </p:cNvPr>
          <p:cNvSpPr txBox="1"/>
          <p:nvPr/>
        </p:nvSpPr>
        <p:spPr>
          <a:xfrm>
            <a:off x="1445342" y="2035277"/>
            <a:ext cx="2576052" cy="369332"/>
          </a:xfrm>
          <a:prstGeom prst="rect">
            <a:avLst/>
          </a:prstGeom>
          <a:noFill/>
        </p:spPr>
        <p:txBody>
          <a:bodyPr wrap="square" rtlCol="0">
            <a:spAutoFit/>
          </a:bodyPr>
          <a:lstStyle/>
          <a:p>
            <a:r>
              <a:rPr lang="nl-NL" dirty="0"/>
              <a:t>GSBPM sub </a:t>
            </a:r>
            <a:r>
              <a:rPr lang="nl-NL" dirty="0" err="1"/>
              <a:t>process</a:t>
            </a:r>
            <a:endParaRPr lang="nl-NL" dirty="0"/>
          </a:p>
        </p:txBody>
      </p:sp>
      <p:sp>
        <p:nvSpPr>
          <p:cNvPr id="9" name="Tekstvak 8">
            <a:extLst>
              <a:ext uri="{FF2B5EF4-FFF2-40B4-BE49-F238E27FC236}">
                <a16:creationId xmlns:a16="http://schemas.microsoft.com/office/drawing/2014/main" id="{521EF2EE-88CD-F0AD-8386-8BE925569BB5}"/>
              </a:ext>
            </a:extLst>
          </p:cNvPr>
          <p:cNvSpPr txBox="1"/>
          <p:nvPr/>
        </p:nvSpPr>
        <p:spPr>
          <a:xfrm>
            <a:off x="6631858" y="2000864"/>
            <a:ext cx="3426220" cy="369332"/>
          </a:xfrm>
          <a:prstGeom prst="rect">
            <a:avLst/>
          </a:prstGeom>
          <a:noFill/>
        </p:spPr>
        <p:txBody>
          <a:bodyPr wrap="square" rtlCol="0">
            <a:spAutoFit/>
          </a:bodyPr>
          <a:lstStyle/>
          <a:p>
            <a:r>
              <a:rPr lang="nl-NL" dirty="0"/>
              <a:t>Building </a:t>
            </a:r>
            <a:r>
              <a:rPr lang="nl-NL" dirty="0" err="1"/>
              <a:t>blocks</a:t>
            </a:r>
            <a:r>
              <a:rPr lang="nl-NL" dirty="0"/>
              <a:t> (Proces </a:t>
            </a:r>
            <a:r>
              <a:rPr lang="nl-NL" dirty="0" err="1"/>
              <a:t>activities</a:t>
            </a:r>
            <a:r>
              <a:rPr lang="nl-NL" dirty="0"/>
              <a:t>)</a:t>
            </a:r>
          </a:p>
        </p:txBody>
      </p:sp>
      <p:sp>
        <p:nvSpPr>
          <p:cNvPr id="10" name="Pijl: rechts 9">
            <a:extLst>
              <a:ext uri="{FF2B5EF4-FFF2-40B4-BE49-F238E27FC236}">
                <a16:creationId xmlns:a16="http://schemas.microsoft.com/office/drawing/2014/main" id="{C9C535EB-DCFB-D697-3A70-16331C37DB39}"/>
              </a:ext>
            </a:extLst>
          </p:cNvPr>
          <p:cNvSpPr/>
          <p:nvPr/>
        </p:nvSpPr>
        <p:spPr>
          <a:xfrm>
            <a:off x="4768645" y="3429000"/>
            <a:ext cx="1327355" cy="37325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55337467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66607488EB41B44B892757CFE82895E" ma:contentTypeVersion="14" ma:contentTypeDescription="Crée un document." ma:contentTypeScope="" ma:versionID="3e96a21684356caa00e8bf0c4ad2219d">
  <xsd:schema xmlns:xsd="http://www.w3.org/2001/XMLSchema" xmlns:xs="http://www.w3.org/2001/XMLSchema" xmlns:p="http://schemas.microsoft.com/office/2006/metadata/properties" xmlns:ns2="183d7032-1759-42b7-aeb3-349477f7f68d" xmlns:ns3="b7e82e9f-bf7d-4635-9009-e26dd78cadff" targetNamespace="http://schemas.microsoft.com/office/2006/metadata/properties" ma:root="true" ma:fieldsID="f900e293bff9735b37b2bf081d7c600b" ns2:_="" ns3:_="">
    <xsd:import namespace="183d7032-1759-42b7-aeb3-349477f7f68d"/>
    <xsd:import namespace="b7e82e9f-bf7d-4635-9009-e26dd78cadff"/>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bjectDetectorVersions" minOccurs="0"/>
                <xsd:element ref="ns2:MediaServiceOCR" minOccurs="0"/>
                <xsd:element ref="ns2:MediaServiceGenerationTime" minOccurs="0"/>
                <xsd:element ref="ns2:MediaServiceEventHashCode" minOccurs="0"/>
                <xsd:element ref="ns2:MediaLengthInSeconds" minOccurs="0"/>
                <xsd:element ref="ns2:MediaServiceDateTaken"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83d7032-1759-42b7-aeb3-349477f7f68d"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Balises d’images" ma:readOnly="false" ma:fieldId="{5cf76f15-5ced-4ddc-b409-7134ff3c332f}" ma:taxonomyMulti="true" ma:sspId="22b2fad6-9d2c-441c-a321-3f5f1e9bd928"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7e82e9f-bf7d-4635-9009-e26dd78cadff"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fffc5b6-93d9-40e8-b8cf-5bd1236cb941}" ma:internalName="TaxCatchAll" ma:showField="CatchAllData" ma:web="b7e82e9f-bf7d-4635-9009-e26dd78cadff">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ct:contentTypeSchema xmlns:ct="http://schemas.microsoft.com/office/2006/metadata/contentType" xmlns:ma="http://schemas.microsoft.com/office/2006/metadata/properties/metaAttributes" ct:_="" ma:_="" ma:contentTypeName="Werkdocument" ma:contentTypeID="0x0101008BBFF960507043A698762B5161B7A80200A02288072B7A431095D859DDC0BF7382008BB9C8668D7620459BFB833E38D7F7C3" ma:contentTypeVersion="26" ma:contentTypeDescription="" ma:contentTypeScope="" ma:versionID="07ad6f8db3aefccf87b101912685b2fb">
  <xsd:schema xmlns:xsd="http://www.w3.org/2001/XMLSchema" xmlns:xs="http://www.w3.org/2001/XMLSchema" xmlns:p="http://schemas.microsoft.com/office/2006/metadata/properties" xmlns:ns2="b74be9d0-744f-40c0-ac69-73a07a8fd844" xmlns:ns3="895807b2-f195-4d53-8027-5ac743db485f" targetNamespace="http://schemas.microsoft.com/office/2006/metadata/properties" ma:root="true" ma:fieldsID="95d35b0b0d26f73373ade8306d529c61" ns2:_="" ns3:_="">
    <xsd:import namespace="b74be9d0-744f-40c0-ac69-73a07a8fd844"/>
    <xsd:import namespace="895807b2-f195-4d53-8027-5ac743db485f"/>
    <xsd:element name="properties">
      <xsd:complexType>
        <xsd:sequence>
          <xsd:element name="documentManagement">
            <xsd:complexType>
              <xsd:all>
                <xsd:element ref="ns3:UsedCbsCategorie" minOccurs="0"/>
                <xsd:element ref="ns3:UsedCbsOndernemingsTrefwoorden" minOccurs="0"/>
                <xsd:element ref="ns3:VergaderDatum" minOccurs="0"/>
                <xsd:element ref="ns3:PublicatieDatum" minOccurs="0"/>
                <xsd:element ref="ns2:TaxCatchAll" minOccurs="0"/>
                <xsd:element ref="ns2:TaxCatchAllLabel" minOccurs="0"/>
                <xsd:element ref="ns2:g23705cfe14e4ff3b444105588ed2ce0" minOccurs="0"/>
                <xsd:element ref="ns2:g23705cfe14e4ff3b444105588ed2ce1"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74be9d0-744f-40c0-ac69-73a07a8fd844" elementFormDefault="qualified">
    <xsd:import namespace="http://schemas.microsoft.com/office/2006/documentManagement/types"/>
    <xsd:import namespace="http://schemas.microsoft.com/office/infopath/2007/PartnerControls"/>
    <xsd:element name="TaxCatchAll" ma:index="12" nillable="true" ma:displayName="Catch-all-kolom van taxonomie" ma:description="" ma:hidden="true" ma:list="{ed0bcd80-6dc3-4ee2-979e-186d5ce964f2}" ma:internalName="TaxCatchAll" ma:showField="CatchAllData" ma:web="15ce9604-6fe0-410a-b38c-87b94dd3b16d">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Catch-all-kolom van taxonomie1" ma:description="" ma:hidden="true" ma:list="{ed0bcd80-6dc3-4ee2-979e-186d5ce964f2}" ma:internalName="TaxCatchAllLabel" ma:readOnly="true" ma:showField="CatchAllDataLabel" ma:web="15ce9604-6fe0-410a-b38c-87b94dd3b16d">
      <xsd:complexType>
        <xsd:complexContent>
          <xsd:extension base="dms:MultiChoiceLookup">
            <xsd:sequence>
              <xsd:element name="Value" type="dms:Lookup" maxOccurs="unbounded" minOccurs="0" nillable="true"/>
            </xsd:sequence>
          </xsd:extension>
        </xsd:complexContent>
      </xsd:complexType>
    </xsd:element>
    <xsd:element name="g23705cfe14e4ff3b444105588ed2ce0" ma:index="14" ma:taxonomy="true" ma:internalName="g23705cfe14e4ff3b444105588ed2ce0" ma:taxonomyFieldName="CbsCategorie" ma:displayName="Categorie" ma:fieldId="{023705cf-e14e-4ff3-b444-105588ed2ce0}" ma:sspId="ee8742b1-c3cb-4378-aa64-33684c4b490a" ma:termSetId="2f456da4-0526-4405-958a-772731a49f75" ma:anchorId="00000000-0000-0000-0000-000000000000" ma:open="false" ma:isKeyword="false">
      <xsd:complexType>
        <xsd:sequence>
          <xsd:element ref="pc:Terms" minOccurs="0" maxOccurs="1"/>
        </xsd:sequence>
      </xsd:complexType>
    </xsd:element>
    <xsd:element name="g23705cfe14e4ff3b444105588ed2ce1" ma:index="16" nillable="true" ma:taxonomy="true" ma:internalName="g23705cfe14e4ff3b444105588ed2ce1" ma:taxonomyFieldName="CbsOndernemingsTrefwoorden" ma:displayName="Ondernemingstrefwoorden" ma:fieldId="{023705cf-e14e-4ff3-b444-105588ed2ce1}" ma:taxonomyMulti="true" ma:sspId="ee8742b1-c3cb-4378-aa64-33684c4b490a" ma:termSetId="bd692f68-2805-4cda-b2b5-649d75cfaf20"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95807b2-f195-4d53-8027-5ac743db485f" elementFormDefault="qualified">
    <xsd:import namespace="http://schemas.microsoft.com/office/2006/documentManagement/types"/>
    <xsd:import namespace="http://schemas.microsoft.com/office/infopath/2007/PartnerControls"/>
    <xsd:element name="UsedCbsCategorie" ma:index="3" nillable="true" ma:displayName="Categorie" ma:description="A hidden fields which holds all the categorie terms currently in use, so that it can be used in keyfilters" ma:hidden="true" ma:internalName="UsedCbsCategorie">
      <xsd:complexType>
        <xsd:complexContent>
          <xsd:extension base="dms:MultiChoice">
            <xsd:sequence>
              <xsd:element name="Value" maxOccurs="unbounded" minOccurs="0" nillable="true">
                <xsd:simpleType>
                  <xsd:restriction base="dms:Choice"/>
                </xsd:simpleType>
              </xsd:element>
            </xsd:sequence>
          </xsd:extension>
        </xsd:complexContent>
      </xsd:complexType>
    </xsd:element>
    <xsd:element name="UsedCbsOndernemingsTrefwoorden" ma:index="5" nillable="true" ma:displayName="Ondernemingstrefwoorden" ma:description="A hidden fields which holds all the trefwoorden/tag terms currently in use, so that it can be used in keyfilters" ma:hidden="true" ma:internalName="UsedCbsOndernemingsTrefwoorden">
      <xsd:complexType>
        <xsd:complexContent>
          <xsd:extension base="dms:MultiChoice">
            <xsd:sequence>
              <xsd:element name="Value" maxOccurs="unbounded" minOccurs="0" nillable="true">
                <xsd:simpleType>
                  <xsd:restriction base="dms:Choice"/>
                </xsd:simpleType>
              </xsd:element>
            </xsd:sequence>
          </xsd:extension>
        </xsd:complexContent>
      </xsd:complexType>
    </xsd:element>
    <xsd:element name="VergaderDatum" ma:index="6" nillable="true" ma:displayName="Vergaderdatum" ma:format="DateOnly" ma:indexed="true" ma:internalName="VergaderDatum">
      <xsd:simpleType>
        <xsd:restriction base="dms:DateTime"/>
      </xsd:simpleType>
    </xsd:element>
    <xsd:element name="PublicatieDatum" ma:index="7" nillable="true" ma:displayName="Publicatiedatum" ma:format="DateOnly" ma:internalName="PublicatieDatum">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5" ma:displayName="Inhoudstype"/>
        <xsd:element ref="dc:title" minOccurs="0" maxOccurs="1" ma:index="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TaxCatchAll xmlns="b7e82e9f-bf7d-4635-9009-e26dd78cadff">
      <Value>1637</Value>
    </TaxCatchAll>
    <lcf76f155ced4ddcb4097134ff3c332f xmlns="183d7032-1759-42b7-aeb3-349477f7f68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99A2461-2D2F-463D-A5F7-BAE55A5CD948}">
  <ds:schemaRefs>
    <ds:schemaRef ds:uri="http://schemas.microsoft.com/sharepoint/v3/contenttype/forms"/>
  </ds:schemaRefs>
</ds:datastoreItem>
</file>

<file path=customXml/itemProps2.xml><?xml version="1.0" encoding="utf-8"?>
<ds:datastoreItem xmlns:ds="http://schemas.openxmlformats.org/officeDocument/2006/customXml" ds:itemID="{A363F04F-3597-4272-84A0-88957C022B65}"/>
</file>

<file path=customXml/itemProps3.xml><?xml version="1.0" encoding="utf-8"?>
<ds:datastoreItem xmlns:ds="http://schemas.openxmlformats.org/officeDocument/2006/customXml" ds:itemID="{67AA6F7D-FD5C-4DB2-9342-B1B945F69DF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74be9d0-744f-40c0-ac69-73a07a8fd844"/>
    <ds:schemaRef ds:uri="895807b2-f195-4d53-8027-5ac743db485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5D2C7AE-8373-4892-BC44-525DDF41BB4F}">
  <ds:schemaRefs>
    <ds:schemaRef ds:uri="http://purl.org/dc/dcmitype/"/>
    <ds:schemaRef ds:uri="http://purl.org/dc/elements/1.1/"/>
    <ds:schemaRef ds:uri="http://www.w3.org/XML/1998/namespace"/>
    <ds:schemaRef ds:uri="http://schemas.microsoft.com/office/infopath/2007/PartnerControls"/>
    <ds:schemaRef ds:uri="http://schemas.microsoft.com/office/2006/documentManagement/types"/>
    <ds:schemaRef ds:uri="http://purl.org/dc/terms/"/>
    <ds:schemaRef ds:uri="http://schemas.microsoft.com/office/2006/metadata/properties"/>
    <ds:schemaRef ds:uri="http://schemas.openxmlformats.org/package/2006/metadata/core-properties"/>
    <ds:schemaRef ds:uri="895807b2-f195-4d53-8027-5ac743db485f"/>
    <ds:schemaRef ds:uri="b74be9d0-744f-40c0-ac69-73a07a8fd844"/>
  </ds:schemaRefs>
</ds:datastoreItem>
</file>

<file path=docProps/app.xml><?xml version="1.0" encoding="utf-8"?>
<Properties xmlns="http://schemas.openxmlformats.org/officeDocument/2006/extended-properties" xmlns:vt="http://schemas.openxmlformats.org/officeDocument/2006/docPropsVTypes">
  <TotalTime>421</TotalTime>
  <Words>1630</Words>
  <Application>Microsoft Office PowerPoint</Application>
  <PresentationFormat>Breedbeeld</PresentationFormat>
  <Paragraphs>193</Paragraphs>
  <Slides>33</Slides>
  <Notes>2</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33</vt:i4>
      </vt:variant>
    </vt:vector>
  </HeadingPairs>
  <TitlesOfParts>
    <vt:vector size="39" baseType="lpstr">
      <vt:lpstr>Aptos</vt:lpstr>
      <vt:lpstr>Arial</vt:lpstr>
      <vt:lpstr>Calibri</vt:lpstr>
      <vt:lpstr>Calibri Light</vt:lpstr>
      <vt:lpstr>Wingdings</vt:lpstr>
      <vt:lpstr>Kantoorthema</vt:lpstr>
      <vt:lpstr>Smart Survey Implementation Grant Agreement Number: 101119594 (2023-NL-SSI)  Workpackage 4: Business process perspective </vt:lpstr>
      <vt:lpstr>Workpackage 4: Business process perspective</vt:lpstr>
      <vt:lpstr>PowerPoint-presentatie</vt:lpstr>
      <vt:lpstr>WP4</vt:lpstr>
      <vt:lpstr>Setting the stage: GSBPM</vt:lpstr>
      <vt:lpstr>A process in general</vt:lpstr>
      <vt:lpstr>Process (in general)</vt:lpstr>
      <vt:lpstr>Building blocks: process activities</vt:lpstr>
      <vt:lpstr>Process building blocks examples</vt:lpstr>
      <vt:lpstr>Other examples</vt:lpstr>
      <vt:lpstr>Scope of the ‘library’</vt:lpstr>
      <vt:lpstr>Parts of building block description</vt:lpstr>
      <vt:lpstr>A concrete example of a building block description</vt:lpstr>
      <vt:lpstr>Also process examples provided</vt:lpstr>
      <vt:lpstr>PowerPoint-presentatie</vt:lpstr>
      <vt:lpstr>Smart Survey Implementation Grant Agreement Number: 101119594 (2023-NL-SSI)  Workpackage 4: Business process perspective </vt:lpstr>
      <vt:lpstr>PowerPoint-presentatie</vt:lpstr>
      <vt:lpstr>Maturity model</vt:lpstr>
      <vt:lpstr>Inspiration</vt:lpstr>
      <vt:lpstr>The framework of our model</vt:lpstr>
      <vt:lpstr>Baseline</vt:lpstr>
      <vt:lpstr>Focus areas</vt:lpstr>
      <vt:lpstr>Levels of maturity</vt:lpstr>
      <vt:lpstr>Level 1: Awareness</vt:lpstr>
      <vt:lpstr>Level 2: Pilot</vt:lpstr>
      <vt:lpstr>Level 3: Production</vt:lpstr>
      <vt:lpstr>Maturity level</vt:lpstr>
      <vt:lpstr>When are you mature enough for using smart solutions?</vt:lpstr>
      <vt:lpstr>Maturity Assessment process</vt:lpstr>
      <vt:lpstr>Maturity model</vt:lpstr>
      <vt:lpstr>Setting the target </vt:lpstr>
      <vt:lpstr>Manual</vt:lpstr>
      <vt:lpstr>PowerPoint-presentatie</vt:lpstr>
    </vt:vector>
  </TitlesOfParts>
  <Company>CBS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WP4 status</dc:title>
  <dc:creator>Marc Houben</dc:creator>
  <cp:lastModifiedBy>Houben, M.H.F. (Marc)</cp:lastModifiedBy>
  <cp:revision>24</cp:revision>
  <dcterms:created xsi:type="dcterms:W3CDTF">2023-07-11T07:25:38Z</dcterms:created>
  <dcterms:modified xsi:type="dcterms:W3CDTF">2025-03-28T15:44:34Z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0x010100066607488EB41B44B892757CFE82895E</vt:lpwstr>
  </property>
  <property fmtid="{D5CDD505-2E9C-101B-9397-08002B2CF9AE}" pid="3" name="CbsOndernemingsTrefwoorden">
    <vt:lpwstr/>
  </property>
  <property fmtid="{D5CDD505-2E9C-101B-9397-08002B2CF9AE}" pid="4" name="CbsCategorie">
    <vt:lpwstr>1637;#Algemeen|50ab3a8c-4e5d-4016-a75e-9e0d14614a5a</vt:lpwstr>
  </property>
</Properties>
</file>