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7"/>
  </p:notesMasterIdLst>
  <p:sldIdLst>
    <p:sldId id="269" r:id="rId6"/>
    <p:sldId id="1747" r:id="rId7"/>
    <p:sldId id="1765" r:id="rId8"/>
    <p:sldId id="1748" r:id="rId9"/>
    <p:sldId id="1749" r:id="rId10"/>
    <p:sldId id="1750" r:id="rId11"/>
    <p:sldId id="1752" r:id="rId12"/>
    <p:sldId id="1753" r:id="rId13"/>
    <p:sldId id="272" r:id="rId14"/>
    <p:sldId id="1718" r:id="rId15"/>
    <p:sldId id="1719" r:id="rId16"/>
    <p:sldId id="274" r:id="rId17"/>
    <p:sldId id="273" r:id="rId18"/>
    <p:sldId id="275" r:id="rId19"/>
    <p:sldId id="1728" r:id="rId20"/>
    <p:sldId id="1723" r:id="rId21"/>
    <p:sldId id="1729" r:id="rId22"/>
    <p:sldId id="1725" r:id="rId23"/>
    <p:sldId id="278" r:id="rId24"/>
    <p:sldId id="1754" r:id="rId25"/>
    <p:sldId id="1785" r:id="rId26"/>
    <p:sldId id="1782" r:id="rId27"/>
    <p:sldId id="1773" r:id="rId28"/>
    <p:sldId id="1774" r:id="rId29"/>
    <p:sldId id="1776" r:id="rId30"/>
    <p:sldId id="1779" r:id="rId31"/>
    <p:sldId id="1775" r:id="rId32"/>
    <p:sldId id="1768" r:id="rId33"/>
    <p:sldId id="1767" r:id="rId34"/>
    <p:sldId id="1770" r:id="rId35"/>
    <p:sldId id="1786" r:id="rId36"/>
    <p:sldId id="1787" r:id="rId37"/>
    <p:sldId id="1788" r:id="rId38"/>
    <p:sldId id="1789" r:id="rId39"/>
    <p:sldId id="1790" r:id="rId40"/>
    <p:sldId id="1791" r:id="rId41"/>
    <p:sldId id="1792" r:id="rId42"/>
    <p:sldId id="1793" r:id="rId43"/>
    <p:sldId id="1794" r:id="rId44"/>
    <p:sldId id="1795" r:id="rId45"/>
    <p:sldId id="1771" r:id="rId4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A2461C6C-F7C0-EA43-BBEC-6C8C979508FB}">
          <p14:sldIdLst>
            <p14:sldId id="269"/>
            <p14:sldId id="1747"/>
            <p14:sldId id="1765"/>
            <p14:sldId id="1748"/>
            <p14:sldId id="1749"/>
            <p14:sldId id="1750"/>
            <p14:sldId id="1752"/>
            <p14:sldId id="1753"/>
            <p14:sldId id="272"/>
            <p14:sldId id="1718"/>
            <p14:sldId id="1719"/>
            <p14:sldId id="274"/>
            <p14:sldId id="273"/>
            <p14:sldId id="275"/>
            <p14:sldId id="1728"/>
            <p14:sldId id="1723"/>
            <p14:sldId id="1729"/>
            <p14:sldId id="1725"/>
            <p14:sldId id="278"/>
          </p14:sldIdLst>
        </p14:section>
        <p14:section name="Standaardsectie" id="{BAD84F42-05DF-4169-90E2-68CBC14881F1}">
          <p14:sldIdLst>
            <p14:sldId id="1754"/>
            <p14:sldId id="1785"/>
            <p14:sldId id="1782"/>
            <p14:sldId id="1773"/>
            <p14:sldId id="1774"/>
            <p14:sldId id="1776"/>
            <p14:sldId id="1779"/>
            <p14:sldId id="1775"/>
            <p14:sldId id="1768"/>
            <p14:sldId id="1767"/>
            <p14:sldId id="1770"/>
            <p14:sldId id="1786"/>
            <p14:sldId id="1787"/>
            <p14:sldId id="1788"/>
            <p14:sldId id="1789"/>
            <p14:sldId id="1790"/>
            <p14:sldId id="1791"/>
            <p14:sldId id="1792"/>
            <p14:sldId id="1793"/>
            <p14:sldId id="1794"/>
            <p14:sldId id="1795"/>
            <p14:sldId id="17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B4D2B-27CE-3CC2-09BB-60CABBD5B512}" v="815" dt="2025-04-03T07:10:10.958"/>
    <p1510:client id="{424C415D-F5D9-BA4A-FB1E-01223C16B1EF}" v="173" dt="2025-04-03T06:43:35.121"/>
    <p1510:client id="{81C0F18A-CF17-7E80-1572-12FA30528F4F}" v="19" dt="2025-04-02T15:19:44.330"/>
    <p1510:client id="{975BDED4-BAF5-AE64-0DE7-5FA1763F780F}" v="32" dt="2025-04-03T06:51:29.33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4"/>
  </p:normalViewPr>
  <p:slideViewPr>
    <p:cSldViewPr snapToGrid="0">
      <p:cViewPr varScale="1">
        <p:scale>
          <a:sx n="107" d="100"/>
          <a:sy n="107" d="100"/>
        </p:scale>
        <p:origin x="83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ool, D.M. (Danielle)" userId="S::d.m.mccool_uu.nl#ext#@eceuropaeu.onmicrosoft.com::5de2cabe-b993-43e5-9ffc-94b31b231a74" providerId="AD" clId="Web-{81C0F18A-CF17-7E80-1572-12FA30528F4F}"/>
    <pc:docChg chg="addSld delSld modSection">
      <pc:chgData name="McCool, D.M. (Danielle)" userId="S::d.m.mccool_uu.nl#ext#@eceuropaeu.onmicrosoft.com::5de2cabe-b993-43e5-9ffc-94b31b231a74" providerId="AD" clId="Web-{81C0F18A-CF17-7E80-1572-12FA30528F4F}" dt="2025-04-02T15:19:44.330" v="18"/>
      <pc:docMkLst>
        <pc:docMk/>
      </pc:docMkLst>
      <pc:sldChg chg="del">
        <pc:chgData name="McCool, D.M. (Danielle)" userId="S::d.m.mccool_uu.nl#ext#@eceuropaeu.onmicrosoft.com::5de2cabe-b993-43e5-9ffc-94b31b231a74" providerId="AD" clId="Web-{81C0F18A-CF17-7E80-1572-12FA30528F4F}" dt="2025-04-02T15:19:44.330" v="18"/>
        <pc:sldMkLst>
          <pc:docMk/>
          <pc:sldMk cId="3494778254" sldId="261"/>
        </pc:sldMkLst>
      </pc:sldChg>
      <pc:sldChg chg="del">
        <pc:chgData name="McCool, D.M. (Danielle)" userId="S::d.m.mccool_uu.nl#ext#@eceuropaeu.onmicrosoft.com::5de2cabe-b993-43e5-9ffc-94b31b231a74" providerId="AD" clId="Web-{81C0F18A-CF17-7E80-1572-12FA30528F4F}" dt="2025-04-02T15:19:44.330" v="16"/>
        <pc:sldMkLst>
          <pc:docMk/>
          <pc:sldMk cId="3996688199" sldId="262"/>
        </pc:sldMkLst>
      </pc:sldChg>
      <pc:sldChg chg="del">
        <pc:chgData name="McCool, D.M. (Danielle)" userId="S::d.m.mccool_uu.nl#ext#@eceuropaeu.onmicrosoft.com::5de2cabe-b993-43e5-9ffc-94b31b231a74" providerId="AD" clId="Web-{81C0F18A-CF17-7E80-1572-12FA30528F4F}" dt="2025-04-02T15:19:44.315" v="10"/>
        <pc:sldMkLst>
          <pc:docMk/>
          <pc:sldMk cId="107554865" sldId="263"/>
        </pc:sldMkLst>
      </pc:sldChg>
      <pc:sldChg chg="del">
        <pc:chgData name="McCool, D.M. (Danielle)" userId="S::d.m.mccool_uu.nl#ext#@eceuropaeu.onmicrosoft.com::5de2cabe-b993-43e5-9ffc-94b31b231a74" providerId="AD" clId="Web-{81C0F18A-CF17-7E80-1572-12FA30528F4F}" dt="2025-04-02T15:19:44.330" v="17"/>
        <pc:sldMkLst>
          <pc:docMk/>
          <pc:sldMk cId="4276785198" sldId="1758"/>
        </pc:sldMkLst>
      </pc:sldChg>
      <pc:sldChg chg="del">
        <pc:chgData name="McCool, D.M. (Danielle)" userId="S::d.m.mccool_uu.nl#ext#@eceuropaeu.onmicrosoft.com::5de2cabe-b993-43e5-9ffc-94b31b231a74" providerId="AD" clId="Web-{81C0F18A-CF17-7E80-1572-12FA30528F4F}" dt="2025-04-02T15:19:44.330" v="15"/>
        <pc:sldMkLst>
          <pc:docMk/>
          <pc:sldMk cId="2841111460" sldId="1759"/>
        </pc:sldMkLst>
      </pc:sldChg>
      <pc:sldChg chg="del">
        <pc:chgData name="McCool, D.M. (Danielle)" userId="S::d.m.mccool_uu.nl#ext#@eceuropaeu.onmicrosoft.com::5de2cabe-b993-43e5-9ffc-94b31b231a74" providerId="AD" clId="Web-{81C0F18A-CF17-7E80-1572-12FA30528F4F}" dt="2025-04-02T15:19:44.315" v="13"/>
        <pc:sldMkLst>
          <pc:docMk/>
          <pc:sldMk cId="2138622287" sldId="1761"/>
        </pc:sldMkLst>
      </pc:sldChg>
      <pc:sldChg chg="del">
        <pc:chgData name="McCool, D.M. (Danielle)" userId="S::d.m.mccool_uu.nl#ext#@eceuropaeu.onmicrosoft.com::5de2cabe-b993-43e5-9ffc-94b31b231a74" providerId="AD" clId="Web-{81C0F18A-CF17-7E80-1572-12FA30528F4F}" dt="2025-04-02T15:19:44.315" v="11"/>
        <pc:sldMkLst>
          <pc:docMk/>
          <pc:sldMk cId="1454924370" sldId="1762"/>
        </pc:sldMkLst>
      </pc:sldChg>
      <pc:sldChg chg="del">
        <pc:chgData name="McCool, D.M. (Danielle)" userId="S::d.m.mccool_uu.nl#ext#@eceuropaeu.onmicrosoft.com::5de2cabe-b993-43e5-9ffc-94b31b231a74" providerId="AD" clId="Web-{81C0F18A-CF17-7E80-1572-12FA30528F4F}" dt="2025-04-02T15:19:44.315" v="14"/>
        <pc:sldMkLst>
          <pc:docMk/>
          <pc:sldMk cId="1888244934" sldId="1763"/>
        </pc:sldMkLst>
      </pc:sldChg>
      <pc:sldChg chg="del">
        <pc:chgData name="McCool, D.M. (Danielle)" userId="S::d.m.mccool_uu.nl#ext#@eceuropaeu.onmicrosoft.com::5de2cabe-b993-43e5-9ffc-94b31b231a74" providerId="AD" clId="Web-{81C0F18A-CF17-7E80-1572-12FA30528F4F}" dt="2025-04-02T15:19:44.315" v="12"/>
        <pc:sldMkLst>
          <pc:docMk/>
          <pc:sldMk cId="1551783539" sldId="1764"/>
        </pc:sldMkLst>
      </pc:sldChg>
      <pc:sldChg chg="add">
        <pc:chgData name="McCool, D.M. (Danielle)" userId="S::d.m.mccool_uu.nl#ext#@eceuropaeu.onmicrosoft.com::5de2cabe-b993-43e5-9ffc-94b31b231a74" providerId="AD" clId="Web-{81C0F18A-CF17-7E80-1572-12FA30528F4F}" dt="2025-04-02T15:19:38.471" v="0"/>
        <pc:sldMkLst>
          <pc:docMk/>
          <pc:sldMk cId="2284002164" sldId="1786"/>
        </pc:sldMkLst>
      </pc:sldChg>
      <pc:sldChg chg="add">
        <pc:chgData name="McCool, D.M. (Danielle)" userId="S::d.m.mccool_uu.nl#ext#@eceuropaeu.onmicrosoft.com::5de2cabe-b993-43e5-9ffc-94b31b231a74" providerId="AD" clId="Web-{81C0F18A-CF17-7E80-1572-12FA30528F4F}" dt="2025-04-02T15:19:38.502" v="1"/>
        <pc:sldMkLst>
          <pc:docMk/>
          <pc:sldMk cId="448973628" sldId="1787"/>
        </pc:sldMkLst>
      </pc:sldChg>
      <pc:sldChg chg="add">
        <pc:chgData name="McCool, D.M. (Danielle)" userId="S::d.m.mccool_uu.nl#ext#@eceuropaeu.onmicrosoft.com::5de2cabe-b993-43e5-9ffc-94b31b231a74" providerId="AD" clId="Web-{81C0F18A-CF17-7E80-1572-12FA30528F4F}" dt="2025-04-02T15:19:38.518" v="2"/>
        <pc:sldMkLst>
          <pc:docMk/>
          <pc:sldMk cId="987159477" sldId="1788"/>
        </pc:sldMkLst>
      </pc:sldChg>
      <pc:sldChg chg="add">
        <pc:chgData name="McCool, D.M. (Danielle)" userId="S::d.m.mccool_uu.nl#ext#@eceuropaeu.onmicrosoft.com::5de2cabe-b993-43e5-9ffc-94b31b231a74" providerId="AD" clId="Web-{81C0F18A-CF17-7E80-1572-12FA30528F4F}" dt="2025-04-02T15:19:38.533" v="3"/>
        <pc:sldMkLst>
          <pc:docMk/>
          <pc:sldMk cId="754886127" sldId="1789"/>
        </pc:sldMkLst>
      </pc:sldChg>
      <pc:sldChg chg="add">
        <pc:chgData name="McCool, D.M. (Danielle)" userId="S::d.m.mccool_uu.nl#ext#@eceuropaeu.onmicrosoft.com::5de2cabe-b993-43e5-9ffc-94b31b231a74" providerId="AD" clId="Web-{81C0F18A-CF17-7E80-1572-12FA30528F4F}" dt="2025-04-02T15:19:38.565" v="4"/>
        <pc:sldMkLst>
          <pc:docMk/>
          <pc:sldMk cId="3649179750" sldId="1790"/>
        </pc:sldMkLst>
      </pc:sldChg>
      <pc:sldChg chg="add">
        <pc:chgData name="McCool, D.M. (Danielle)" userId="S::d.m.mccool_uu.nl#ext#@eceuropaeu.onmicrosoft.com::5de2cabe-b993-43e5-9ffc-94b31b231a74" providerId="AD" clId="Web-{81C0F18A-CF17-7E80-1572-12FA30528F4F}" dt="2025-04-02T15:19:38.596" v="5"/>
        <pc:sldMkLst>
          <pc:docMk/>
          <pc:sldMk cId="3854081640" sldId="1791"/>
        </pc:sldMkLst>
      </pc:sldChg>
      <pc:sldChg chg="add">
        <pc:chgData name="McCool, D.M. (Danielle)" userId="S::d.m.mccool_uu.nl#ext#@eceuropaeu.onmicrosoft.com::5de2cabe-b993-43e5-9ffc-94b31b231a74" providerId="AD" clId="Web-{81C0F18A-CF17-7E80-1572-12FA30528F4F}" dt="2025-04-02T15:19:38.611" v="6"/>
        <pc:sldMkLst>
          <pc:docMk/>
          <pc:sldMk cId="1880015023" sldId="1792"/>
        </pc:sldMkLst>
      </pc:sldChg>
      <pc:sldChg chg="add">
        <pc:chgData name="McCool, D.M. (Danielle)" userId="S::d.m.mccool_uu.nl#ext#@eceuropaeu.onmicrosoft.com::5de2cabe-b993-43e5-9ffc-94b31b231a74" providerId="AD" clId="Web-{81C0F18A-CF17-7E80-1572-12FA30528F4F}" dt="2025-04-02T15:19:38.643" v="7"/>
        <pc:sldMkLst>
          <pc:docMk/>
          <pc:sldMk cId="2768333330" sldId="1793"/>
        </pc:sldMkLst>
      </pc:sldChg>
      <pc:sldChg chg="add">
        <pc:chgData name="McCool, D.M. (Danielle)" userId="S::d.m.mccool_uu.nl#ext#@eceuropaeu.onmicrosoft.com::5de2cabe-b993-43e5-9ffc-94b31b231a74" providerId="AD" clId="Web-{81C0F18A-CF17-7E80-1572-12FA30528F4F}" dt="2025-04-02T15:19:38.658" v="8"/>
        <pc:sldMkLst>
          <pc:docMk/>
          <pc:sldMk cId="1276417302" sldId="1794"/>
        </pc:sldMkLst>
      </pc:sldChg>
      <pc:sldChg chg="add">
        <pc:chgData name="McCool, D.M. (Danielle)" userId="S::d.m.mccool_uu.nl#ext#@eceuropaeu.onmicrosoft.com::5de2cabe-b993-43e5-9ffc-94b31b231a74" providerId="AD" clId="Web-{81C0F18A-CF17-7E80-1572-12FA30528F4F}" dt="2025-04-02T15:19:38.705" v="9"/>
        <pc:sldMkLst>
          <pc:docMk/>
          <pc:sldMk cId="169837453" sldId="1795"/>
        </pc:sldMkLst>
      </pc:sldChg>
    </pc:docChg>
  </pc:docChgLst>
  <pc:docChgLst>
    <pc:chgData name="Claudia De Vitiis" userId="S::devitiis_istat.it#ext#@eceuropaeu.onmicrosoft.com::f6191faf-61b9-44f9-bc52-c16a76b86408" providerId="AD" clId="Web-{424C415D-F5D9-BA4A-FB1E-01223C16B1EF}"/>
    <pc:docChg chg="modSld">
      <pc:chgData name="Claudia De Vitiis" userId="S::devitiis_istat.it#ext#@eceuropaeu.onmicrosoft.com::f6191faf-61b9-44f9-bc52-c16a76b86408" providerId="AD" clId="Web-{424C415D-F5D9-BA4A-FB1E-01223C16B1EF}" dt="2025-04-03T06:43:35.121" v="171" actId="1076"/>
      <pc:docMkLst>
        <pc:docMk/>
      </pc:docMkLst>
      <pc:sldChg chg="modSp">
        <pc:chgData name="Claudia De Vitiis" userId="S::devitiis_istat.it#ext#@eceuropaeu.onmicrosoft.com::f6191faf-61b9-44f9-bc52-c16a76b86408" providerId="AD" clId="Web-{424C415D-F5D9-BA4A-FB1E-01223C16B1EF}" dt="2025-04-03T06:43:35.121" v="171" actId="1076"/>
        <pc:sldMkLst>
          <pc:docMk/>
          <pc:sldMk cId="1292198516" sldId="1754"/>
        </pc:sldMkLst>
        <pc:spChg chg="mod">
          <ac:chgData name="Claudia De Vitiis" userId="S::devitiis_istat.it#ext#@eceuropaeu.onmicrosoft.com::f6191faf-61b9-44f9-bc52-c16a76b86408" providerId="AD" clId="Web-{424C415D-F5D9-BA4A-FB1E-01223C16B1EF}" dt="2025-04-03T06:43:35.121" v="171" actId="1076"/>
          <ac:spMkLst>
            <pc:docMk/>
            <pc:sldMk cId="1292198516" sldId="1754"/>
            <ac:spMk id="3" creationId="{88A1FEFF-0652-DFBC-8F29-D5DFC0F2DAE1}"/>
          </ac:spMkLst>
        </pc:spChg>
      </pc:sldChg>
      <pc:sldChg chg="delSp">
        <pc:chgData name="Claudia De Vitiis" userId="S::devitiis_istat.it#ext#@eceuropaeu.onmicrosoft.com::f6191faf-61b9-44f9-bc52-c16a76b86408" providerId="AD" clId="Web-{424C415D-F5D9-BA4A-FB1E-01223C16B1EF}" dt="2025-04-03T06:42:37.604" v="157"/>
        <pc:sldMkLst>
          <pc:docMk/>
          <pc:sldMk cId="4197085122" sldId="1785"/>
        </pc:sldMkLst>
        <pc:picChg chg="del">
          <ac:chgData name="Claudia De Vitiis" userId="S::devitiis_istat.it#ext#@eceuropaeu.onmicrosoft.com::f6191faf-61b9-44f9-bc52-c16a76b86408" providerId="AD" clId="Web-{424C415D-F5D9-BA4A-FB1E-01223C16B1EF}" dt="2025-04-03T06:42:37.604" v="157"/>
          <ac:picMkLst>
            <pc:docMk/>
            <pc:sldMk cId="4197085122" sldId="1785"/>
            <ac:picMk id="5" creationId="{00000000-0000-0000-0000-000000000000}"/>
          </ac:picMkLst>
        </pc:picChg>
      </pc:sldChg>
    </pc:docChg>
  </pc:docChgLst>
  <pc:docChgLst>
    <pc:chgData name="Theun Pieter van Tienoven" userId="9f944a7c-fd78-48ca-95f8-19c7848c2b18" providerId="ADAL" clId="{2722C274-DEA6-D340-B308-836DC8E3B497}"/>
    <pc:docChg chg="modSld">
      <pc:chgData name="Theun Pieter van Tienoven" userId="9f944a7c-fd78-48ca-95f8-19c7848c2b18" providerId="ADAL" clId="{2722C274-DEA6-D340-B308-836DC8E3B497}" dt="2025-04-03T07:55:11.261" v="14" actId="207"/>
      <pc:docMkLst>
        <pc:docMk/>
      </pc:docMkLst>
      <pc:sldChg chg="modSp mod">
        <pc:chgData name="Theun Pieter van Tienoven" userId="9f944a7c-fd78-48ca-95f8-19c7848c2b18" providerId="ADAL" clId="{2722C274-DEA6-D340-B308-836DC8E3B497}" dt="2025-04-03T07:54:56.445" v="10" actId="20577"/>
        <pc:sldMkLst>
          <pc:docMk/>
          <pc:sldMk cId="3439040046" sldId="1767"/>
        </pc:sldMkLst>
        <pc:spChg chg="mod">
          <ac:chgData name="Theun Pieter van Tienoven" userId="9f944a7c-fd78-48ca-95f8-19c7848c2b18" providerId="ADAL" clId="{2722C274-DEA6-D340-B308-836DC8E3B497}" dt="2025-04-03T07:54:50.735" v="8" actId="207"/>
          <ac:spMkLst>
            <pc:docMk/>
            <pc:sldMk cId="3439040046" sldId="1767"/>
            <ac:spMk id="2" creationId="{F6A2E059-E07A-877D-082F-1C23F88B9034}"/>
          </ac:spMkLst>
        </pc:spChg>
        <pc:spChg chg="mod">
          <ac:chgData name="Theun Pieter van Tienoven" userId="9f944a7c-fd78-48ca-95f8-19c7848c2b18" providerId="ADAL" clId="{2722C274-DEA6-D340-B308-836DC8E3B497}" dt="2025-04-03T07:54:56.445" v="10" actId="20577"/>
          <ac:spMkLst>
            <pc:docMk/>
            <pc:sldMk cId="3439040046" sldId="1767"/>
            <ac:spMk id="3" creationId="{3BC47376-3812-68D2-93A5-8A89865EC882}"/>
          </ac:spMkLst>
        </pc:spChg>
      </pc:sldChg>
      <pc:sldChg chg="modSp mod">
        <pc:chgData name="Theun Pieter van Tienoven" userId="9f944a7c-fd78-48ca-95f8-19c7848c2b18" providerId="ADAL" clId="{2722C274-DEA6-D340-B308-836DC8E3B497}" dt="2025-04-03T07:54:35.232" v="4" actId="207"/>
        <pc:sldMkLst>
          <pc:docMk/>
          <pc:sldMk cId="3164847387" sldId="1768"/>
        </pc:sldMkLst>
        <pc:spChg chg="mod">
          <ac:chgData name="Theun Pieter van Tienoven" userId="9f944a7c-fd78-48ca-95f8-19c7848c2b18" providerId="ADAL" clId="{2722C274-DEA6-D340-B308-836DC8E3B497}" dt="2025-04-03T07:54:35.232" v="4" actId="207"/>
          <ac:spMkLst>
            <pc:docMk/>
            <pc:sldMk cId="3164847387" sldId="1768"/>
            <ac:spMk id="2" creationId="{5357A105-B8DF-3EED-F35B-70244788A3AC}"/>
          </ac:spMkLst>
        </pc:spChg>
        <pc:graphicFrameChg chg="modGraphic">
          <ac:chgData name="Theun Pieter van Tienoven" userId="9f944a7c-fd78-48ca-95f8-19c7848c2b18" providerId="ADAL" clId="{2722C274-DEA6-D340-B308-836DC8E3B497}" dt="2025-04-03T07:54:14.372" v="0" actId="20577"/>
          <ac:graphicFrameMkLst>
            <pc:docMk/>
            <pc:sldMk cId="3164847387" sldId="1768"/>
            <ac:graphicFrameMk id="6" creationId="{6AF66E4D-597F-8C72-183F-E7A921B730E1}"/>
          </ac:graphicFrameMkLst>
        </pc:graphicFrameChg>
      </pc:sldChg>
      <pc:sldChg chg="modSp mod">
        <pc:chgData name="Theun Pieter van Tienoven" userId="9f944a7c-fd78-48ca-95f8-19c7848c2b18" providerId="ADAL" clId="{2722C274-DEA6-D340-B308-836DC8E3B497}" dt="2025-04-03T07:55:11.261" v="14" actId="207"/>
        <pc:sldMkLst>
          <pc:docMk/>
          <pc:sldMk cId="3474963478" sldId="1770"/>
        </pc:sldMkLst>
        <pc:spChg chg="mod">
          <ac:chgData name="Theun Pieter van Tienoven" userId="9f944a7c-fd78-48ca-95f8-19c7848c2b18" providerId="ADAL" clId="{2722C274-DEA6-D340-B308-836DC8E3B497}" dt="2025-04-03T07:55:11.261" v="14" actId="207"/>
          <ac:spMkLst>
            <pc:docMk/>
            <pc:sldMk cId="3474963478" sldId="1770"/>
            <ac:spMk id="2" creationId="{4071AB60-B62E-A84D-CCA8-06882958F803}"/>
          </ac:spMkLst>
        </pc:spChg>
      </pc:sldChg>
    </pc:docChg>
  </pc:docChgLst>
  <pc:docChgLst>
    <pc:chgData name="Claudia De Vitiis" userId="S::devitiis_istat.it#ext#@eceuropaeu.onmicrosoft.com::f6191faf-61b9-44f9-bc52-c16a76b86408" providerId="AD" clId="Web-{975BDED4-BAF5-AE64-0DE7-5FA1763F780F}"/>
    <pc:docChg chg="modSld">
      <pc:chgData name="Claudia De Vitiis" userId="S::devitiis_istat.it#ext#@eceuropaeu.onmicrosoft.com::f6191faf-61b9-44f9-bc52-c16a76b86408" providerId="AD" clId="Web-{975BDED4-BAF5-AE64-0DE7-5FA1763F780F}" dt="2025-04-03T06:51:29.024" v="27" actId="14100"/>
      <pc:docMkLst>
        <pc:docMk/>
      </pc:docMkLst>
      <pc:sldChg chg="modSp">
        <pc:chgData name="Claudia De Vitiis" userId="S::devitiis_istat.it#ext#@eceuropaeu.onmicrosoft.com::f6191faf-61b9-44f9-bc52-c16a76b86408" providerId="AD" clId="Web-{975BDED4-BAF5-AE64-0DE7-5FA1763F780F}" dt="2025-04-03T06:45:43.933" v="9" actId="20577"/>
        <pc:sldMkLst>
          <pc:docMk/>
          <pc:sldMk cId="1292198516" sldId="1754"/>
        </pc:sldMkLst>
        <pc:spChg chg="mod">
          <ac:chgData name="Claudia De Vitiis" userId="S::devitiis_istat.it#ext#@eceuropaeu.onmicrosoft.com::f6191faf-61b9-44f9-bc52-c16a76b86408" providerId="AD" clId="Web-{975BDED4-BAF5-AE64-0DE7-5FA1763F780F}" dt="2025-04-03T06:45:43.933" v="9" actId="20577"/>
          <ac:spMkLst>
            <pc:docMk/>
            <pc:sldMk cId="1292198516" sldId="1754"/>
            <ac:spMk id="3" creationId="{88A1FEFF-0652-DFBC-8F29-D5DFC0F2DAE1}"/>
          </ac:spMkLst>
        </pc:spChg>
      </pc:sldChg>
      <pc:sldChg chg="modSp">
        <pc:chgData name="Claudia De Vitiis" userId="S::devitiis_istat.it#ext#@eceuropaeu.onmicrosoft.com::f6191faf-61b9-44f9-bc52-c16a76b86408" providerId="AD" clId="Web-{975BDED4-BAF5-AE64-0DE7-5FA1763F780F}" dt="2025-04-03T06:51:29.024" v="27" actId="14100"/>
        <pc:sldMkLst>
          <pc:docMk/>
          <pc:sldMk cId="813515127" sldId="1773"/>
        </pc:sldMkLst>
        <pc:spChg chg="mod">
          <ac:chgData name="Claudia De Vitiis" userId="S::devitiis_istat.it#ext#@eceuropaeu.onmicrosoft.com::f6191faf-61b9-44f9-bc52-c16a76b86408" providerId="AD" clId="Web-{975BDED4-BAF5-AE64-0DE7-5FA1763F780F}" dt="2025-04-03T06:51:29.024" v="27" actId="14100"/>
          <ac:spMkLst>
            <pc:docMk/>
            <pc:sldMk cId="813515127" sldId="1773"/>
            <ac:spMk id="3" creationId="{88A1FEFF-0652-DFBC-8F29-D5DFC0F2DAE1}"/>
          </ac:spMkLst>
        </pc:spChg>
      </pc:sldChg>
      <pc:sldChg chg="modSp">
        <pc:chgData name="Claudia De Vitiis" userId="S::devitiis_istat.it#ext#@eceuropaeu.onmicrosoft.com::f6191faf-61b9-44f9-bc52-c16a76b86408" providerId="AD" clId="Web-{975BDED4-BAF5-AE64-0DE7-5FA1763F780F}" dt="2025-04-03T06:46:45.763" v="18" actId="1076"/>
        <pc:sldMkLst>
          <pc:docMk/>
          <pc:sldMk cId="4197085122" sldId="1785"/>
        </pc:sldMkLst>
        <pc:spChg chg="mod">
          <ac:chgData name="Claudia De Vitiis" userId="S::devitiis_istat.it#ext#@eceuropaeu.onmicrosoft.com::f6191faf-61b9-44f9-bc52-c16a76b86408" providerId="AD" clId="Web-{975BDED4-BAF5-AE64-0DE7-5FA1763F780F}" dt="2025-04-03T06:46:45.763" v="18" actId="1076"/>
          <ac:spMkLst>
            <pc:docMk/>
            <pc:sldMk cId="4197085122" sldId="1785"/>
            <ac:spMk id="3" creationId="{00000000-0000-0000-0000-000000000000}"/>
          </ac:spMkLst>
        </pc:spChg>
      </pc:sldChg>
    </pc:docChg>
  </pc:docChgLst>
  <pc:docChgLst>
    <pc:chgData name="Florian Keusch" userId="S::f.keusch_uni-mannheim.de#ext#@eceuropaeu.onmicrosoft.com::ff44e97a-3034-4fce-a313-83ac064b32f5" providerId="AD" clId="Web-{0D2B4D2B-27CE-3CC2-09BB-60CABBD5B512}"/>
    <pc:docChg chg="addSld delSld modSld modSection">
      <pc:chgData name="Florian Keusch" userId="S::f.keusch_uni-mannheim.de#ext#@eceuropaeu.onmicrosoft.com::ff44e97a-3034-4fce-a313-83ac064b32f5" providerId="AD" clId="Web-{0D2B4D2B-27CE-3CC2-09BB-60CABBD5B512}" dt="2025-04-03T07:10:10.958" v="699" actId="1076"/>
      <pc:docMkLst>
        <pc:docMk/>
      </pc:docMkLst>
      <pc:sldChg chg="delSp modSp">
        <pc:chgData name="Florian Keusch" userId="S::f.keusch_uni-mannheim.de#ext#@eceuropaeu.onmicrosoft.com::ff44e97a-3034-4fce-a313-83ac064b32f5" providerId="AD" clId="Web-{0D2B4D2B-27CE-3CC2-09BB-60CABBD5B512}" dt="2025-04-03T07:06:47.872" v="625" actId="20577"/>
        <pc:sldMkLst>
          <pc:docMk/>
          <pc:sldMk cId="1878760338" sldId="272"/>
        </pc:sldMkLst>
        <pc:spChg chg="mod">
          <ac:chgData name="Florian Keusch" userId="S::f.keusch_uni-mannheim.de#ext#@eceuropaeu.onmicrosoft.com::ff44e97a-3034-4fce-a313-83ac064b32f5" providerId="AD" clId="Web-{0D2B4D2B-27CE-3CC2-09BB-60CABBD5B512}" dt="2025-04-03T07:06:47.872" v="625" actId="20577"/>
          <ac:spMkLst>
            <pc:docMk/>
            <pc:sldMk cId="1878760338" sldId="272"/>
            <ac:spMk id="2" creationId="{43E28E11-7B8A-0D96-D25F-0F40091C15D0}"/>
          </ac:spMkLst>
        </pc:spChg>
        <pc:spChg chg="mod">
          <ac:chgData name="Florian Keusch" userId="S::f.keusch_uni-mannheim.de#ext#@eceuropaeu.onmicrosoft.com::ff44e97a-3034-4fce-a313-83ac064b32f5" providerId="AD" clId="Web-{0D2B4D2B-27CE-3CC2-09BB-60CABBD5B512}" dt="2025-04-03T06:58:33.776" v="396" actId="20577"/>
          <ac:spMkLst>
            <pc:docMk/>
            <pc:sldMk cId="1878760338" sldId="272"/>
            <ac:spMk id="3" creationId="{A19B54FB-0C21-811D-81F6-6C0DEFE62773}"/>
          </ac:spMkLst>
        </pc:spChg>
        <pc:spChg chg="del">
          <ac:chgData name="Florian Keusch" userId="S::f.keusch_uni-mannheim.de#ext#@eceuropaeu.onmicrosoft.com::ff44e97a-3034-4fce-a313-83ac064b32f5" providerId="AD" clId="Web-{0D2B4D2B-27CE-3CC2-09BB-60CABBD5B512}" dt="2025-04-03T06:56:09.177" v="379"/>
          <ac:spMkLst>
            <pc:docMk/>
            <pc:sldMk cId="1878760338" sldId="272"/>
            <ac:spMk id="8" creationId="{428E9F29-7222-91A0-7298-73299F705C1C}"/>
          </ac:spMkLst>
        </pc:spChg>
      </pc:sldChg>
      <pc:sldChg chg="modSp mod modShow">
        <pc:chgData name="Florian Keusch" userId="S::f.keusch_uni-mannheim.de#ext#@eceuropaeu.onmicrosoft.com::ff44e97a-3034-4fce-a313-83ac064b32f5" providerId="AD" clId="Web-{0D2B4D2B-27CE-3CC2-09BB-60CABBD5B512}" dt="2025-04-03T07:07:06.748" v="629" actId="20577"/>
        <pc:sldMkLst>
          <pc:docMk/>
          <pc:sldMk cId="2834257355" sldId="273"/>
        </pc:sldMkLst>
        <pc:spChg chg="mod">
          <ac:chgData name="Florian Keusch" userId="S::f.keusch_uni-mannheim.de#ext#@eceuropaeu.onmicrosoft.com::ff44e97a-3034-4fce-a313-83ac064b32f5" providerId="AD" clId="Web-{0D2B4D2B-27CE-3CC2-09BB-60CABBD5B512}" dt="2025-04-03T07:07:06.748" v="629" actId="20577"/>
          <ac:spMkLst>
            <pc:docMk/>
            <pc:sldMk cId="2834257355" sldId="273"/>
            <ac:spMk id="2" creationId="{05D706F7-0819-96FF-1519-A81AEC0EC2B0}"/>
          </ac:spMkLst>
        </pc:spChg>
      </pc:sldChg>
      <pc:sldChg chg="modSp mod modShow">
        <pc:chgData name="Florian Keusch" userId="S::f.keusch_uni-mannheim.de#ext#@eceuropaeu.onmicrosoft.com::ff44e97a-3034-4fce-a313-83ac064b32f5" providerId="AD" clId="Web-{0D2B4D2B-27CE-3CC2-09BB-60CABBD5B512}" dt="2025-04-03T07:07:01.248" v="628" actId="20577"/>
        <pc:sldMkLst>
          <pc:docMk/>
          <pc:sldMk cId="1021197953" sldId="274"/>
        </pc:sldMkLst>
        <pc:spChg chg="mod">
          <ac:chgData name="Florian Keusch" userId="S::f.keusch_uni-mannheim.de#ext#@eceuropaeu.onmicrosoft.com::ff44e97a-3034-4fce-a313-83ac064b32f5" providerId="AD" clId="Web-{0D2B4D2B-27CE-3CC2-09BB-60CABBD5B512}" dt="2025-04-03T07:07:01.248" v="628" actId="20577"/>
          <ac:spMkLst>
            <pc:docMk/>
            <pc:sldMk cId="1021197953" sldId="274"/>
            <ac:spMk id="2" creationId="{18460070-8AF6-0244-FDDE-694EEBD7F1AC}"/>
          </ac:spMkLst>
        </pc:spChg>
      </pc:sldChg>
      <pc:sldChg chg="delSp modSp">
        <pc:chgData name="Florian Keusch" userId="S::f.keusch_uni-mannheim.de#ext#@eceuropaeu.onmicrosoft.com::ff44e97a-3034-4fce-a313-83ac064b32f5" providerId="AD" clId="Web-{0D2B4D2B-27CE-3CC2-09BB-60CABBD5B512}" dt="2025-04-03T07:10:10.958" v="699" actId="1076"/>
        <pc:sldMkLst>
          <pc:docMk/>
          <pc:sldMk cId="594133448" sldId="275"/>
        </pc:sldMkLst>
        <pc:spChg chg="mod">
          <ac:chgData name="Florian Keusch" userId="S::f.keusch_uni-mannheim.de#ext#@eceuropaeu.onmicrosoft.com::ff44e97a-3034-4fce-a313-83ac064b32f5" providerId="AD" clId="Web-{0D2B4D2B-27CE-3CC2-09BB-60CABBD5B512}" dt="2025-04-03T07:07:10.170" v="630" actId="20577"/>
          <ac:spMkLst>
            <pc:docMk/>
            <pc:sldMk cId="594133448" sldId="275"/>
            <ac:spMk id="2" creationId="{FE1B2703-4065-0422-11EA-CCB9C47B77B0}"/>
          </ac:spMkLst>
        </pc:spChg>
        <pc:spChg chg="mod">
          <ac:chgData name="Florian Keusch" userId="S::f.keusch_uni-mannheim.de#ext#@eceuropaeu.onmicrosoft.com::ff44e97a-3034-4fce-a313-83ac064b32f5" providerId="AD" clId="Web-{0D2B4D2B-27CE-3CC2-09BB-60CABBD5B512}" dt="2025-04-03T07:10:10.958" v="699" actId="1076"/>
          <ac:spMkLst>
            <pc:docMk/>
            <pc:sldMk cId="594133448" sldId="275"/>
            <ac:spMk id="4" creationId="{D3C65808-E15E-275F-0F5E-EC3FA28F999F}"/>
          </ac:spMkLst>
        </pc:spChg>
        <pc:spChg chg="del">
          <ac:chgData name="Florian Keusch" userId="S::f.keusch_uni-mannheim.de#ext#@eceuropaeu.onmicrosoft.com::ff44e97a-3034-4fce-a313-83ac064b32f5" providerId="AD" clId="Web-{0D2B4D2B-27CE-3CC2-09BB-60CABBD5B512}" dt="2025-04-03T06:56:20.974" v="381"/>
          <ac:spMkLst>
            <pc:docMk/>
            <pc:sldMk cId="594133448" sldId="275"/>
            <ac:spMk id="6" creationId="{7527781A-3444-BED8-249A-2BC88DF20581}"/>
          </ac:spMkLst>
        </pc:spChg>
        <pc:graphicFrameChg chg="mod modGraphic">
          <ac:chgData name="Florian Keusch" userId="S::f.keusch_uni-mannheim.de#ext#@eceuropaeu.onmicrosoft.com::ff44e97a-3034-4fce-a313-83ac064b32f5" providerId="AD" clId="Web-{0D2B4D2B-27CE-3CC2-09BB-60CABBD5B512}" dt="2025-04-03T07:10:06.989" v="698"/>
          <ac:graphicFrameMkLst>
            <pc:docMk/>
            <pc:sldMk cId="594133448" sldId="275"/>
            <ac:graphicFrameMk id="3" creationId="{45580CE2-B9DF-1E89-B22D-1C3FA38CC22E}"/>
          </ac:graphicFrameMkLst>
        </pc:graphicFrameChg>
      </pc:sldChg>
      <pc:sldChg chg="modSp">
        <pc:chgData name="Florian Keusch" userId="S::f.keusch_uni-mannheim.de#ext#@eceuropaeu.onmicrosoft.com::ff44e97a-3034-4fce-a313-83ac064b32f5" providerId="AD" clId="Web-{0D2B4D2B-27CE-3CC2-09BB-60CABBD5B512}" dt="2025-04-03T07:06:31.669" v="624" actId="20577"/>
        <pc:sldMkLst>
          <pc:docMk/>
          <pc:sldMk cId="434616947" sldId="278"/>
        </pc:sldMkLst>
        <pc:spChg chg="mod">
          <ac:chgData name="Florian Keusch" userId="S::f.keusch_uni-mannheim.de#ext#@eceuropaeu.onmicrosoft.com::ff44e97a-3034-4fce-a313-83ac064b32f5" providerId="AD" clId="Web-{0D2B4D2B-27CE-3CC2-09BB-60CABBD5B512}" dt="2025-04-03T07:05:36.838" v="566" actId="20577"/>
          <ac:spMkLst>
            <pc:docMk/>
            <pc:sldMk cId="434616947" sldId="278"/>
            <ac:spMk id="2" creationId="{43AE4FE0-1170-F730-2E01-4C14BC09F764}"/>
          </ac:spMkLst>
        </pc:spChg>
        <pc:spChg chg="mod">
          <ac:chgData name="Florian Keusch" userId="S::f.keusch_uni-mannheim.de#ext#@eceuropaeu.onmicrosoft.com::ff44e97a-3034-4fce-a313-83ac064b32f5" providerId="AD" clId="Web-{0D2B4D2B-27CE-3CC2-09BB-60CABBD5B512}" dt="2025-04-03T07:06:31.669" v="624" actId="20577"/>
          <ac:spMkLst>
            <pc:docMk/>
            <pc:sldMk cId="434616947" sldId="278"/>
            <ac:spMk id="4" creationId="{1C90B936-0CE7-0DC6-65EA-0D92D2D5937A}"/>
          </ac:spMkLst>
        </pc:spChg>
      </pc:sldChg>
      <pc:sldChg chg="delSp modSp">
        <pc:chgData name="Florian Keusch" userId="S::f.keusch_uni-mannheim.de#ext#@eceuropaeu.onmicrosoft.com::ff44e97a-3034-4fce-a313-83ac064b32f5" providerId="AD" clId="Web-{0D2B4D2B-27CE-3CC2-09BB-60CABBD5B512}" dt="2025-04-03T07:07:42.843" v="649"/>
        <pc:sldMkLst>
          <pc:docMk/>
          <pc:sldMk cId="17011151" sldId="1718"/>
        </pc:sldMkLst>
        <pc:spChg chg="mod">
          <ac:chgData name="Florian Keusch" userId="S::f.keusch_uni-mannheim.de#ext#@eceuropaeu.onmicrosoft.com::ff44e97a-3034-4fce-a313-83ac064b32f5" providerId="AD" clId="Web-{0D2B4D2B-27CE-3CC2-09BB-60CABBD5B512}" dt="2025-04-03T07:06:51.998" v="626" actId="20577"/>
          <ac:spMkLst>
            <pc:docMk/>
            <pc:sldMk cId="17011151" sldId="1718"/>
            <ac:spMk id="2" creationId="{ADE24FAF-2F87-6CA7-7DF4-721BEBE55ADB}"/>
          </ac:spMkLst>
        </pc:spChg>
        <pc:spChg chg="del">
          <ac:chgData name="Florian Keusch" userId="S::f.keusch_uni-mannheim.de#ext#@eceuropaeu.onmicrosoft.com::ff44e97a-3034-4fce-a313-83ac064b32f5" providerId="AD" clId="Web-{0D2B4D2B-27CE-3CC2-09BB-60CABBD5B512}" dt="2025-04-03T06:56:14.334" v="380"/>
          <ac:spMkLst>
            <pc:docMk/>
            <pc:sldMk cId="17011151" sldId="1718"/>
            <ac:spMk id="6" creationId="{DC98305C-3035-A79C-572D-06357F9EC01C}"/>
          </ac:spMkLst>
        </pc:spChg>
        <pc:graphicFrameChg chg="mod modGraphic">
          <ac:chgData name="Florian Keusch" userId="S::f.keusch_uni-mannheim.de#ext#@eceuropaeu.onmicrosoft.com::ff44e97a-3034-4fce-a313-83ac064b32f5" providerId="AD" clId="Web-{0D2B4D2B-27CE-3CC2-09BB-60CABBD5B512}" dt="2025-04-03T07:07:42.843" v="649"/>
          <ac:graphicFrameMkLst>
            <pc:docMk/>
            <pc:sldMk cId="17011151" sldId="1718"/>
            <ac:graphicFrameMk id="7" creationId="{50FBB14F-E428-42F2-483E-40B589327719}"/>
          </ac:graphicFrameMkLst>
        </pc:graphicFrameChg>
      </pc:sldChg>
      <pc:sldChg chg="modSp mod modShow">
        <pc:chgData name="Florian Keusch" userId="S::f.keusch_uni-mannheim.de#ext#@eceuropaeu.onmicrosoft.com::ff44e97a-3034-4fce-a313-83ac064b32f5" providerId="AD" clId="Web-{0D2B4D2B-27CE-3CC2-09BB-60CABBD5B512}" dt="2025-04-03T07:06:57.810" v="627" actId="20577"/>
        <pc:sldMkLst>
          <pc:docMk/>
          <pc:sldMk cId="1981657180" sldId="1719"/>
        </pc:sldMkLst>
        <pc:spChg chg="mod">
          <ac:chgData name="Florian Keusch" userId="S::f.keusch_uni-mannheim.de#ext#@eceuropaeu.onmicrosoft.com::ff44e97a-3034-4fce-a313-83ac064b32f5" providerId="AD" clId="Web-{0D2B4D2B-27CE-3CC2-09BB-60CABBD5B512}" dt="2025-04-03T07:06:57.810" v="627" actId="20577"/>
          <ac:spMkLst>
            <pc:docMk/>
            <pc:sldMk cId="1981657180" sldId="1719"/>
            <ac:spMk id="2" creationId="{12B2CA60-AEEE-9699-CA6C-859CE1B128CB}"/>
          </ac:spMkLst>
        </pc:spChg>
      </pc:sldChg>
      <pc:sldChg chg="delSp modSp">
        <pc:chgData name="Florian Keusch" userId="S::f.keusch_uni-mannheim.de#ext#@eceuropaeu.onmicrosoft.com::ff44e97a-3034-4fce-a313-83ac064b32f5" providerId="AD" clId="Web-{0D2B4D2B-27CE-3CC2-09BB-60CABBD5B512}" dt="2025-04-03T07:05:05.994" v="559" actId="20577"/>
        <pc:sldMkLst>
          <pc:docMk/>
          <pc:sldMk cId="2127640639" sldId="1723"/>
        </pc:sldMkLst>
        <pc:spChg chg="del">
          <ac:chgData name="Florian Keusch" userId="S::f.keusch_uni-mannheim.de#ext#@eceuropaeu.onmicrosoft.com::ff44e97a-3034-4fce-a313-83ac064b32f5" providerId="AD" clId="Web-{0D2B4D2B-27CE-3CC2-09BB-60CABBD5B512}" dt="2025-04-03T06:56:32.959" v="383"/>
          <ac:spMkLst>
            <pc:docMk/>
            <pc:sldMk cId="2127640639" sldId="1723"/>
            <ac:spMk id="3" creationId="{CB9DB360-420D-7F69-90CF-ACF1A6E668E7}"/>
          </ac:spMkLst>
        </pc:spChg>
        <pc:spChg chg="mod">
          <ac:chgData name="Florian Keusch" userId="S::f.keusch_uni-mannheim.de#ext#@eceuropaeu.onmicrosoft.com::ff44e97a-3034-4fce-a313-83ac064b32f5" providerId="AD" clId="Web-{0D2B4D2B-27CE-3CC2-09BB-60CABBD5B512}" dt="2025-04-03T07:05:05.994" v="559" actId="20577"/>
          <ac:spMkLst>
            <pc:docMk/>
            <pc:sldMk cId="2127640639" sldId="1723"/>
            <ac:spMk id="16" creationId="{F5EB2082-95D4-3E29-BB40-3DD2A075200F}"/>
          </ac:spMkLst>
        </pc:spChg>
        <pc:picChg chg="del">
          <ac:chgData name="Florian Keusch" userId="S::f.keusch_uni-mannheim.de#ext#@eceuropaeu.onmicrosoft.com::ff44e97a-3034-4fce-a313-83ac064b32f5" providerId="AD" clId="Web-{0D2B4D2B-27CE-3CC2-09BB-60CABBD5B512}" dt="2025-04-03T06:56:48.679" v="385"/>
          <ac:picMkLst>
            <pc:docMk/>
            <pc:sldMk cId="2127640639" sldId="1723"/>
            <ac:picMk id="11" creationId="{3AFE31D3-FB00-EEC0-AEA1-00AF5F027EC1}"/>
          </ac:picMkLst>
        </pc:picChg>
        <pc:picChg chg="mod">
          <ac:chgData name="Florian Keusch" userId="S::f.keusch_uni-mannheim.de#ext#@eceuropaeu.onmicrosoft.com::ff44e97a-3034-4fce-a313-83ac064b32f5" providerId="AD" clId="Web-{0D2B4D2B-27CE-3CC2-09BB-60CABBD5B512}" dt="2025-04-03T06:56:55.773" v="386" actId="1076"/>
          <ac:picMkLst>
            <pc:docMk/>
            <pc:sldMk cId="2127640639" sldId="1723"/>
            <ac:picMk id="17" creationId="{01A66EA7-168E-1704-90B5-4A0923854235}"/>
          </ac:picMkLst>
        </pc:picChg>
      </pc:sldChg>
      <pc:sldChg chg="modSp add del">
        <pc:chgData name="Florian Keusch" userId="S::f.keusch_uni-mannheim.de#ext#@eceuropaeu.onmicrosoft.com::ff44e97a-3034-4fce-a313-83ac064b32f5" providerId="AD" clId="Web-{0D2B4D2B-27CE-3CC2-09BB-60CABBD5B512}" dt="2025-04-03T07:05:26.541" v="565" actId="20577"/>
        <pc:sldMkLst>
          <pc:docMk/>
          <pc:sldMk cId="3905374021" sldId="1725"/>
        </pc:sldMkLst>
        <pc:spChg chg="mod">
          <ac:chgData name="Florian Keusch" userId="S::f.keusch_uni-mannheim.de#ext#@eceuropaeu.onmicrosoft.com::ff44e97a-3034-4fce-a313-83ac064b32f5" providerId="AD" clId="Web-{0D2B4D2B-27CE-3CC2-09BB-60CABBD5B512}" dt="2025-04-03T07:05:26.541" v="565" actId="20577"/>
          <ac:spMkLst>
            <pc:docMk/>
            <pc:sldMk cId="3905374021" sldId="1725"/>
            <ac:spMk id="2" creationId="{859E8097-2B9F-CA8D-D56B-343676C0B97E}"/>
          </ac:spMkLst>
        </pc:spChg>
        <pc:spChg chg="mod">
          <ac:chgData name="Florian Keusch" userId="S::f.keusch_uni-mannheim.de#ext#@eceuropaeu.onmicrosoft.com::ff44e97a-3034-4fce-a313-83ac064b32f5" providerId="AD" clId="Web-{0D2B4D2B-27CE-3CC2-09BB-60CABBD5B512}" dt="2025-04-03T07:04:25.680" v="550" actId="20577"/>
          <ac:spMkLst>
            <pc:docMk/>
            <pc:sldMk cId="3905374021" sldId="1725"/>
            <ac:spMk id="5" creationId="{ACF77935-A9AE-3A84-0ED4-6C634A6E0571}"/>
          </ac:spMkLst>
        </pc:spChg>
      </pc:sldChg>
      <pc:sldChg chg="delSp modSp">
        <pc:chgData name="Florian Keusch" userId="S::f.keusch_uni-mannheim.de#ext#@eceuropaeu.onmicrosoft.com::ff44e97a-3034-4fce-a313-83ac064b32f5" providerId="AD" clId="Web-{0D2B4D2B-27CE-3CC2-09BB-60CABBD5B512}" dt="2025-04-03T07:05:10.056" v="562" actId="20577"/>
        <pc:sldMkLst>
          <pc:docMk/>
          <pc:sldMk cId="4208387383" sldId="1728"/>
        </pc:sldMkLst>
        <pc:spChg chg="mod">
          <ac:chgData name="Florian Keusch" userId="S::f.keusch_uni-mannheim.de#ext#@eceuropaeu.onmicrosoft.com::ff44e97a-3034-4fce-a313-83ac064b32f5" providerId="AD" clId="Web-{0D2B4D2B-27CE-3CC2-09BB-60CABBD5B512}" dt="2025-04-03T07:05:10.056" v="562" actId="20577"/>
          <ac:spMkLst>
            <pc:docMk/>
            <pc:sldMk cId="4208387383" sldId="1728"/>
            <ac:spMk id="2" creationId="{11DA17C0-E3BE-AF7D-152B-1C2EEF5EF30B}"/>
          </ac:spMkLst>
        </pc:spChg>
        <pc:spChg chg="del">
          <ac:chgData name="Florian Keusch" userId="S::f.keusch_uni-mannheim.de#ext#@eceuropaeu.onmicrosoft.com::ff44e97a-3034-4fce-a313-83ac064b32f5" providerId="AD" clId="Web-{0D2B4D2B-27CE-3CC2-09BB-60CABBD5B512}" dt="2025-04-03T06:56:26.975" v="382"/>
          <ac:spMkLst>
            <pc:docMk/>
            <pc:sldMk cId="4208387383" sldId="1728"/>
            <ac:spMk id="4" creationId="{D7399399-DD92-648F-C557-0BC4CD831919}"/>
          </ac:spMkLst>
        </pc:spChg>
      </pc:sldChg>
      <pc:sldChg chg="delSp modSp">
        <pc:chgData name="Florian Keusch" userId="S::f.keusch_uni-mannheim.de#ext#@eceuropaeu.onmicrosoft.com::ff44e97a-3034-4fce-a313-83ac064b32f5" providerId="AD" clId="Web-{0D2B4D2B-27CE-3CC2-09BB-60CABBD5B512}" dt="2025-04-03T07:05:21.197" v="564" actId="20577"/>
        <pc:sldMkLst>
          <pc:docMk/>
          <pc:sldMk cId="3684839721" sldId="1729"/>
        </pc:sldMkLst>
        <pc:spChg chg="mod">
          <ac:chgData name="Florian Keusch" userId="S::f.keusch_uni-mannheim.de#ext#@eceuropaeu.onmicrosoft.com::ff44e97a-3034-4fce-a313-83ac064b32f5" providerId="AD" clId="Web-{0D2B4D2B-27CE-3CC2-09BB-60CABBD5B512}" dt="2025-04-03T07:05:21.197" v="564" actId="20577"/>
          <ac:spMkLst>
            <pc:docMk/>
            <pc:sldMk cId="3684839721" sldId="1729"/>
            <ac:spMk id="2" creationId="{EE932242-54D6-85E1-8036-10D298A61371}"/>
          </ac:spMkLst>
        </pc:spChg>
        <pc:spChg chg="del">
          <ac:chgData name="Florian Keusch" userId="S::f.keusch_uni-mannheim.de#ext#@eceuropaeu.onmicrosoft.com::ff44e97a-3034-4fce-a313-83ac064b32f5" providerId="AD" clId="Web-{0D2B4D2B-27CE-3CC2-09BB-60CABBD5B512}" dt="2025-04-03T06:56:38.069" v="384"/>
          <ac:spMkLst>
            <pc:docMk/>
            <pc:sldMk cId="3684839721" sldId="1729"/>
            <ac:spMk id="4" creationId="{201609BE-EA48-0979-20EE-BCC770D8AFFC}"/>
          </ac:spMkLst>
        </pc:spChg>
      </pc:sldChg>
      <pc:sldChg chg="modSp">
        <pc:chgData name="Florian Keusch" userId="S::f.keusch_uni-mannheim.de#ext#@eceuropaeu.onmicrosoft.com::ff44e97a-3034-4fce-a313-83ac064b32f5" providerId="AD" clId="Web-{0D2B4D2B-27CE-3CC2-09BB-60CABBD5B512}" dt="2025-04-02T16:23:23.470" v="1" actId="20577"/>
        <pc:sldMkLst>
          <pc:docMk/>
          <pc:sldMk cId="2590333655" sldId="1750"/>
        </pc:sldMkLst>
        <pc:spChg chg="mod">
          <ac:chgData name="Florian Keusch" userId="S::f.keusch_uni-mannheim.de#ext#@eceuropaeu.onmicrosoft.com::ff44e97a-3034-4fce-a313-83ac064b32f5" providerId="AD" clId="Web-{0D2B4D2B-27CE-3CC2-09BB-60CABBD5B512}" dt="2025-04-02T16:23:23.470" v="1" actId="20577"/>
          <ac:spMkLst>
            <pc:docMk/>
            <pc:sldMk cId="2590333655" sldId="1750"/>
            <ac:spMk id="3" creationId="{61A34E18-D83D-D686-B176-FF10FE06882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Self-reported estimate of total travel duration, web - paper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tockChart>
        <c:ser>
          <c:idx val="0"/>
          <c:order val="0"/>
          <c:tx>
            <c:strRef>
              <c:f>Sheet1!$B$1</c:f>
              <c:strCache>
                <c:ptCount val="1"/>
                <c:pt idx="0">
                  <c:v>UL</c:v>
                </c:pt>
              </c:strCache>
            </c:strRef>
          </c:tx>
          <c:spPr>
            <a:ln w="25400" cap="rnd">
              <a:noFill/>
              <a:round/>
            </a:ln>
            <a:effectLst/>
          </c:spPr>
          <c:marker>
            <c:symbol val="dash"/>
            <c:size val="15"/>
            <c:spPr>
              <a:solidFill>
                <a:schemeClr val="accent1"/>
              </a:solidFill>
              <a:ln w="9525">
                <a:solidFill>
                  <a:schemeClr val="accent1"/>
                </a:solidFill>
              </a:ln>
              <a:effectLst/>
            </c:spPr>
          </c:marker>
          <c:cat>
            <c:strRef>
              <c:f>Sheet1!$A$2:$A$3</c:f>
              <c:strCache>
                <c:ptCount val="2"/>
                <c:pt idx="0">
                  <c:v>Crossover</c:v>
                </c:pt>
                <c:pt idx="1">
                  <c:v>Matching</c:v>
                </c:pt>
              </c:strCache>
            </c:strRef>
          </c:cat>
          <c:val>
            <c:numRef>
              <c:f>Sheet1!$B$2:$B$3</c:f>
              <c:numCache>
                <c:formatCode>General</c:formatCode>
                <c:ptCount val="2"/>
                <c:pt idx="0">
                  <c:v>-3</c:v>
                </c:pt>
                <c:pt idx="1">
                  <c:v>-5</c:v>
                </c:pt>
              </c:numCache>
            </c:numRef>
          </c:val>
          <c:smooth val="0"/>
          <c:extLst>
            <c:ext xmlns:c16="http://schemas.microsoft.com/office/drawing/2014/chart" uri="{C3380CC4-5D6E-409C-BE32-E72D297353CC}">
              <c16:uniqueId val="{00000000-E0E2-48EF-B76D-F4148825EFFD}"/>
            </c:ext>
          </c:extLst>
        </c:ser>
        <c:ser>
          <c:idx val="1"/>
          <c:order val="1"/>
          <c:tx>
            <c:strRef>
              <c:f>Sheet1!$C$1</c:f>
              <c:strCache>
                <c:ptCount val="1"/>
                <c:pt idx="0">
                  <c:v>Mean</c:v>
                </c:pt>
              </c:strCache>
            </c:strRef>
          </c:tx>
          <c:spPr>
            <a:ln w="25400" cap="rnd">
              <a:noFill/>
              <a:round/>
            </a:ln>
            <a:effectLst/>
          </c:spPr>
          <c:marker>
            <c:symbol val="plus"/>
            <c:size val="15"/>
            <c:spPr>
              <a:noFill/>
              <a:ln w="50800">
                <a:solidFill>
                  <a:schemeClr val="accent2"/>
                </a:solidFill>
              </a:ln>
              <a:effectLst/>
            </c:spPr>
          </c:marker>
          <c:cat>
            <c:strRef>
              <c:f>Sheet1!$A$2:$A$3</c:f>
              <c:strCache>
                <c:ptCount val="2"/>
                <c:pt idx="0">
                  <c:v>Crossover</c:v>
                </c:pt>
                <c:pt idx="1">
                  <c:v>Matching</c:v>
                </c:pt>
              </c:strCache>
            </c:strRef>
          </c:cat>
          <c:val>
            <c:numRef>
              <c:f>Sheet1!$C$2:$C$3</c:f>
              <c:numCache>
                <c:formatCode>General</c:formatCode>
                <c:ptCount val="2"/>
                <c:pt idx="0">
                  <c:v>-9</c:v>
                </c:pt>
                <c:pt idx="1">
                  <c:v>-15</c:v>
                </c:pt>
              </c:numCache>
            </c:numRef>
          </c:val>
          <c:smooth val="0"/>
          <c:extLst>
            <c:ext xmlns:c16="http://schemas.microsoft.com/office/drawing/2014/chart" uri="{C3380CC4-5D6E-409C-BE32-E72D297353CC}">
              <c16:uniqueId val="{00000001-E0E2-48EF-B76D-F4148825EFFD}"/>
            </c:ext>
          </c:extLst>
        </c:ser>
        <c:ser>
          <c:idx val="2"/>
          <c:order val="2"/>
          <c:tx>
            <c:strRef>
              <c:f>Sheet1!$D$1</c:f>
              <c:strCache>
                <c:ptCount val="1"/>
                <c:pt idx="0">
                  <c:v>LL</c:v>
                </c:pt>
              </c:strCache>
            </c:strRef>
          </c:tx>
          <c:spPr>
            <a:ln w="25400" cap="rnd">
              <a:noFill/>
              <a:round/>
            </a:ln>
            <a:effectLst/>
          </c:spPr>
          <c:marker>
            <c:symbol val="dash"/>
            <c:size val="15"/>
            <c:spPr>
              <a:solidFill>
                <a:schemeClr val="accent1"/>
              </a:solidFill>
              <a:ln w="9525">
                <a:solidFill>
                  <a:schemeClr val="accent3"/>
                </a:solidFill>
              </a:ln>
              <a:effectLst/>
            </c:spPr>
          </c:marker>
          <c:cat>
            <c:strRef>
              <c:f>Sheet1!$A$2:$A$3</c:f>
              <c:strCache>
                <c:ptCount val="2"/>
                <c:pt idx="0">
                  <c:v>Crossover</c:v>
                </c:pt>
                <c:pt idx="1">
                  <c:v>Matching</c:v>
                </c:pt>
              </c:strCache>
            </c:strRef>
          </c:cat>
          <c:val>
            <c:numRef>
              <c:f>Sheet1!$D$2:$D$3</c:f>
              <c:numCache>
                <c:formatCode>General</c:formatCode>
                <c:ptCount val="2"/>
                <c:pt idx="0">
                  <c:v>-15</c:v>
                </c:pt>
                <c:pt idx="1">
                  <c:v>-25</c:v>
                </c:pt>
              </c:numCache>
            </c:numRef>
          </c:val>
          <c:smooth val="0"/>
          <c:extLst>
            <c:ext xmlns:c16="http://schemas.microsoft.com/office/drawing/2014/chart" uri="{C3380CC4-5D6E-409C-BE32-E72D297353CC}">
              <c16:uniqueId val="{00000002-E0E2-48EF-B76D-F4148825EFFD}"/>
            </c:ext>
          </c:extLst>
        </c:ser>
        <c:dLbls>
          <c:showLegendKey val="0"/>
          <c:showVal val="0"/>
          <c:showCatName val="0"/>
          <c:showSerName val="0"/>
          <c:showPercent val="0"/>
          <c:showBubbleSize val="0"/>
        </c:dLbls>
        <c:hiLowLines>
          <c:spPr>
            <a:ln w="9525" cap="flat" cmpd="sng" algn="ctr">
              <a:solidFill>
                <a:schemeClr val="tx1">
                  <a:lumMod val="75000"/>
                  <a:lumOff val="25000"/>
                </a:schemeClr>
              </a:solidFill>
              <a:round/>
            </a:ln>
            <a:effectLst/>
          </c:spPr>
        </c:hiLowLines>
        <c:axId val="609031791"/>
        <c:axId val="609033231"/>
      </c:stockChart>
      <c:catAx>
        <c:axId val="60903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033231"/>
        <c:crosses val="autoZero"/>
        <c:auto val="1"/>
        <c:lblAlgn val="ctr"/>
        <c:lblOffset val="100"/>
        <c:noMultiLvlLbl val="0"/>
      </c:catAx>
      <c:valAx>
        <c:axId val="6090332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9031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2E682-1C8B-4364-947D-C405E37FAE20}"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it-IT"/>
        </a:p>
      </dgm:t>
    </dgm:pt>
    <dgm:pt modelId="{04F85F9B-3073-4D08-AF2C-C8F0D448A67A}">
      <dgm:prSet phldrT="[Testo]" custT="1"/>
      <dgm:spPr/>
      <dgm:t>
        <a:bodyPr/>
        <a:lstStyle/>
        <a:p>
          <a:r>
            <a:rPr lang="it-IT" sz="1400"/>
            <a:t>Core </a:t>
          </a:r>
          <a:r>
            <a:rPr lang="it-IT" sz="1400" err="1"/>
            <a:t>algorithms</a:t>
          </a:r>
          <a:endParaRPr lang="it-IT" sz="1400"/>
        </a:p>
      </dgm:t>
    </dgm:pt>
    <dgm:pt modelId="{7BBFEC06-8C3F-4EC6-BF6F-9BAE142DC8D0}" type="parTrans" cxnId="{92D01810-3F8F-43E8-9BCD-4B12CD36AAB5}">
      <dgm:prSet/>
      <dgm:spPr/>
      <dgm:t>
        <a:bodyPr/>
        <a:lstStyle/>
        <a:p>
          <a:endParaRPr lang="it-IT"/>
        </a:p>
      </dgm:t>
    </dgm:pt>
    <dgm:pt modelId="{8A9BAE52-81D6-42BF-A23E-86F8360F23F0}" type="sibTrans" cxnId="{92D01810-3F8F-43E8-9BCD-4B12CD36AAB5}">
      <dgm:prSet/>
      <dgm:spPr/>
      <dgm:t>
        <a:bodyPr/>
        <a:lstStyle/>
        <a:p>
          <a:endParaRPr lang="it-IT"/>
        </a:p>
      </dgm:t>
    </dgm:pt>
    <dgm:pt modelId="{90CBA4D6-4903-41FC-B51B-3408866FF4CC}">
      <dgm:prSet phldrT="[Testo]"/>
      <dgm:spPr/>
      <dgm:t>
        <a:bodyPr/>
        <a:lstStyle/>
        <a:p>
          <a:r>
            <a:rPr lang="it-IT"/>
            <a:t>Post-processing</a:t>
          </a:r>
        </a:p>
      </dgm:t>
    </dgm:pt>
    <dgm:pt modelId="{378438E9-2AF2-484B-9491-0D41BF585562}" type="parTrans" cxnId="{07180A32-8A7F-4A1C-B11E-41AF562CAE57}">
      <dgm:prSet/>
      <dgm:spPr/>
      <dgm:t>
        <a:bodyPr/>
        <a:lstStyle/>
        <a:p>
          <a:endParaRPr lang="it-IT"/>
        </a:p>
      </dgm:t>
    </dgm:pt>
    <dgm:pt modelId="{89EB7F2D-B8AF-4421-9ED2-07903041E270}" type="sibTrans" cxnId="{07180A32-8A7F-4A1C-B11E-41AF562CAE57}">
      <dgm:prSet/>
      <dgm:spPr/>
      <dgm:t>
        <a:bodyPr/>
        <a:lstStyle/>
        <a:p>
          <a:endParaRPr lang="it-IT"/>
        </a:p>
      </dgm:t>
    </dgm:pt>
    <dgm:pt modelId="{AC0196F4-0504-4AEA-B74E-A0756976A0B6}">
      <dgm:prSet phldrT="[Testo]" custT="1"/>
      <dgm:spPr/>
      <dgm:t>
        <a:bodyPr/>
        <a:lstStyle/>
        <a:p>
          <a:r>
            <a:rPr lang="it-IT" sz="1400">
              <a:solidFill>
                <a:schemeClr val="bg1"/>
              </a:solidFill>
            </a:rPr>
            <a:t>Data </a:t>
          </a:r>
          <a:r>
            <a:rPr lang="it-IT" sz="1400" err="1">
              <a:solidFill>
                <a:schemeClr val="bg1"/>
              </a:solidFill>
            </a:rPr>
            <a:t>preparation</a:t>
          </a:r>
          <a:endParaRPr lang="it-IT" sz="1400">
            <a:solidFill>
              <a:schemeClr val="bg1"/>
            </a:solidFill>
          </a:endParaRPr>
        </a:p>
      </dgm:t>
    </dgm:pt>
    <dgm:pt modelId="{C6FD01A1-5677-4528-BD2C-64E2CAA8E94E}" type="sibTrans" cxnId="{1CD252A8-6DF0-4732-AB21-B970FAAD9AE8}">
      <dgm:prSet/>
      <dgm:spPr/>
      <dgm:t>
        <a:bodyPr/>
        <a:lstStyle/>
        <a:p>
          <a:endParaRPr lang="it-IT"/>
        </a:p>
      </dgm:t>
    </dgm:pt>
    <dgm:pt modelId="{B56DFC82-591E-45B9-B608-370F45C61CB2}" type="parTrans" cxnId="{1CD252A8-6DF0-4732-AB21-B970FAAD9AE8}">
      <dgm:prSet/>
      <dgm:spPr/>
      <dgm:t>
        <a:bodyPr/>
        <a:lstStyle/>
        <a:p>
          <a:endParaRPr lang="it-IT"/>
        </a:p>
      </dgm:t>
    </dgm:pt>
    <dgm:pt modelId="{B28E00BE-1C2A-46D0-9916-F617F58B4399}" type="pres">
      <dgm:prSet presAssocID="{AE02E682-1C8B-4364-947D-C405E37FAE20}" presName="theList" presStyleCnt="0">
        <dgm:presLayoutVars>
          <dgm:dir/>
          <dgm:animLvl val="lvl"/>
          <dgm:resizeHandles val="exact"/>
        </dgm:presLayoutVars>
      </dgm:prSet>
      <dgm:spPr/>
    </dgm:pt>
    <dgm:pt modelId="{6AD19F2F-0CEB-40CA-A1F0-BC18F5375442}" type="pres">
      <dgm:prSet presAssocID="{AC0196F4-0504-4AEA-B74E-A0756976A0B6}" presName="compNode" presStyleCnt="0"/>
      <dgm:spPr/>
    </dgm:pt>
    <dgm:pt modelId="{771EA779-D1E3-42A0-AEB1-1CEF0105F509}" type="pres">
      <dgm:prSet presAssocID="{AC0196F4-0504-4AEA-B74E-A0756976A0B6}" presName="noGeometry" presStyleCnt="0"/>
      <dgm:spPr/>
    </dgm:pt>
    <dgm:pt modelId="{4E9ED674-C2B6-4634-B2B4-04691F4A5642}" type="pres">
      <dgm:prSet presAssocID="{AC0196F4-0504-4AEA-B74E-A0756976A0B6}" presName="childTextVisible" presStyleLbl="bgAccFollowNode1" presStyleIdx="0" presStyleCnt="3" custScaleX="179175" custScaleY="156601">
        <dgm:presLayoutVars>
          <dgm:bulletEnabled val="1"/>
        </dgm:presLayoutVars>
      </dgm:prSet>
      <dgm:spPr/>
    </dgm:pt>
    <dgm:pt modelId="{339329DE-B778-41C4-955F-CE0941D0EAF9}" type="pres">
      <dgm:prSet presAssocID="{AC0196F4-0504-4AEA-B74E-A0756976A0B6}" presName="childTextHidden" presStyleLbl="bgAccFollowNode1" presStyleIdx="0" presStyleCnt="3"/>
      <dgm:spPr/>
    </dgm:pt>
    <dgm:pt modelId="{9DEAAF57-38AD-4E39-ABBF-A840D6D0C95B}" type="pres">
      <dgm:prSet presAssocID="{AC0196F4-0504-4AEA-B74E-A0756976A0B6}" presName="parentText" presStyleLbl="node1" presStyleIdx="0" presStyleCnt="3" custScaleX="294909" custLinFactNeighborX="80389" custLinFactNeighborY="-6547">
        <dgm:presLayoutVars>
          <dgm:chMax val="1"/>
          <dgm:bulletEnabled val="1"/>
        </dgm:presLayoutVars>
      </dgm:prSet>
      <dgm:spPr/>
    </dgm:pt>
    <dgm:pt modelId="{71C8CD92-D1CE-43F7-B917-B2909706BB20}" type="pres">
      <dgm:prSet presAssocID="{AC0196F4-0504-4AEA-B74E-A0756976A0B6}" presName="aSpace" presStyleCnt="0"/>
      <dgm:spPr/>
    </dgm:pt>
    <dgm:pt modelId="{27F1336E-1A8F-4371-8644-9C58E7A4DB33}" type="pres">
      <dgm:prSet presAssocID="{04F85F9B-3073-4D08-AF2C-C8F0D448A67A}" presName="compNode" presStyleCnt="0"/>
      <dgm:spPr/>
    </dgm:pt>
    <dgm:pt modelId="{76F6DD81-E790-4229-80DE-D8A6560052CC}" type="pres">
      <dgm:prSet presAssocID="{04F85F9B-3073-4D08-AF2C-C8F0D448A67A}" presName="noGeometry" presStyleCnt="0"/>
      <dgm:spPr/>
    </dgm:pt>
    <dgm:pt modelId="{0CF989D3-65A7-4ACB-8F61-438721882F73}" type="pres">
      <dgm:prSet presAssocID="{04F85F9B-3073-4D08-AF2C-C8F0D448A67A}" presName="childTextVisible" presStyleLbl="bgAccFollowNode1" presStyleIdx="1" presStyleCnt="3" custScaleX="177046" custScaleY="157828" custLinFactNeighborX="7102" custLinFactNeighborY="-3918">
        <dgm:presLayoutVars>
          <dgm:bulletEnabled val="1"/>
        </dgm:presLayoutVars>
      </dgm:prSet>
      <dgm:spPr/>
    </dgm:pt>
    <dgm:pt modelId="{43E6C70F-7408-4392-83F9-F4D3CCC45771}" type="pres">
      <dgm:prSet presAssocID="{04F85F9B-3073-4D08-AF2C-C8F0D448A67A}" presName="childTextHidden" presStyleLbl="bgAccFollowNode1" presStyleIdx="1" presStyleCnt="3"/>
      <dgm:spPr/>
    </dgm:pt>
    <dgm:pt modelId="{DD9BFA36-7B35-443C-B2F1-1DAF23E92EDE}" type="pres">
      <dgm:prSet presAssocID="{04F85F9B-3073-4D08-AF2C-C8F0D448A67A}" presName="parentText" presStyleLbl="node1" presStyleIdx="1" presStyleCnt="3" custScaleX="356104" custLinFactX="5347" custLinFactNeighborX="100000" custLinFactNeighborY="-3686">
        <dgm:presLayoutVars>
          <dgm:chMax val="1"/>
          <dgm:bulletEnabled val="1"/>
        </dgm:presLayoutVars>
      </dgm:prSet>
      <dgm:spPr/>
    </dgm:pt>
    <dgm:pt modelId="{0005BDBB-DC57-4062-AACD-13623B906ED3}" type="pres">
      <dgm:prSet presAssocID="{04F85F9B-3073-4D08-AF2C-C8F0D448A67A}" presName="aSpace" presStyleCnt="0"/>
      <dgm:spPr/>
    </dgm:pt>
    <dgm:pt modelId="{366BBD7A-00CD-4710-960E-D717F665C12A}" type="pres">
      <dgm:prSet presAssocID="{90CBA4D6-4903-41FC-B51B-3408866FF4CC}" presName="compNode" presStyleCnt="0"/>
      <dgm:spPr/>
    </dgm:pt>
    <dgm:pt modelId="{A37B29B5-4AE8-43C5-98AC-9598E3C420D8}" type="pres">
      <dgm:prSet presAssocID="{90CBA4D6-4903-41FC-B51B-3408866FF4CC}" presName="noGeometry" presStyleCnt="0"/>
      <dgm:spPr/>
    </dgm:pt>
    <dgm:pt modelId="{E88528E8-F2E1-449C-9F52-F8F45ED01D31}" type="pres">
      <dgm:prSet presAssocID="{90CBA4D6-4903-41FC-B51B-3408866FF4CC}" presName="childTextVisible" presStyleLbl="bgAccFollowNode1" presStyleIdx="2" presStyleCnt="3" custScaleX="178978" custScaleY="164847">
        <dgm:presLayoutVars>
          <dgm:bulletEnabled val="1"/>
        </dgm:presLayoutVars>
      </dgm:prSet>
      <dgm:spPr/>
    </dgm:pt>
    <dgm:pt modelId="{3342D38E-FB6A-4417-A095-2A939DD1EF69}" type="pres">
      <dgm:prSet presAssocID="{90CBA4D6-4903-41FC-B51B-3408866FF4CC}" presName="childTextHidden" presStyleLbl="bgAccFollowNode1" presStyleIdx="2" presStyleCnt="3"/>
      <dgm:spPr/>
    </dgm:pt>
    <dgm:pt modelId="{CE298569-F59E-4B4D-BFF9-1EFB1D46BFDE}" type="pres">
      <dgm:prSet presAssocID="{90CBA4D6-4903-41FC-B51B-3408866FF4CC}" presName="parentText" presStyleLbl="node1" presStyleIdx="2" presStyleCnt="3" custScaleX="350062" custLinFactNeighborX="90203" custLinFactNeighborY="-2919">
        <dgm:presLayoutVars>
          <dgm:chMax val="1"/>
          <dgm:bulletEnabled val="1"/>
        </dgm:presLayoutVars>
      </dgm:prSet>
      <dgm:spPr/>
    </dgm:pt>
  </dgm:ptLst>
  <dgm:cxnLst>
    <dgm:cxn modelId="{8311150E-9183-425A-B382-BA8DCE2C0505}" type="presOf" srcId="{AE02E682-1C8B-4364-947D-C405E37FAE20}" destId="{B28E00BE-1C2A-46D0-9916-F617F58B4399}" srcOrd="0" destOrd="0" presId="urn:microsoft.com/office/officeart/2005/8/layout/hProcess6"/>
    <dgm:cxn modelId="{92D01810-3F8F-43E8-9BCD-4B12CD36AAB5}" srcId="{AE02E682-1C8B-4364-947D-C405E37FAE20}" destId="{04F85F9B-3073-4D08-AF2C-C8F0D448A67A}" srcOrd="1" destOrd="0" parTransId="{7BBFEC06-8C3F-4EC6-BF6F-9BAE142DC8D0}" sibTransId="{8A9BAE52-81D6-42BF-A23E-86F8360F23F0}"/>
    <dgm:cxn modelId="{E8806A1D-3068-45A8-ACF5-7621765B5CC3}" type="presOf" srcId="{04F85F9B-3073-4D08-AF2C-C8F0D448A67A}" destId="{DD9BFA36-7B35-443C-B2F1-1DAF23E92EDE}" srcOrd="0" destOrd="0" presId="urn:microsoft.com/office/officeart/2005/8/layout/hProcess6"/>
    <dgm:cxn modelId="{07180A32-8A7F-4A1C-B11E-41AF562CAE57}" srcId="{AE02E682-1C8B-4364-947D-C405E37FAE20}" destId="{90CBA4D6-4903-41FC-B51B-3408866FF4CC}" srcOrd="2" destOrd="0" parTransId="{378438E9-2AF2-484B-9491-0D41BF585562}" sibTransId="{89EB7F2D-B8AF-4421-9ED2-07903041E270}"/>
    <dgm:cxn modelId="{1CD252A8-6DF0-4732-AB21-B970FAAD9AE8}" srcId="{AE02E682-1C8B-4364-947D-C405E37FAE20}" destId="{AC0196F4-0504-4AEA-B74E-A0756976A0B6}" srcOrd="0" destOrd="0" parTransId="{B56DFC82-591E-45B9-B608-370F45C61CB2}" sibTransId="{C6FD01A1-5677-4528-BD2C-64E2CAA8E94E}"/>
    <dgm:cxn modelId="{A4E7B1C5-CA0D-4A43-85E4-CE35EE9B9DB9}" type="presOf" srcId="{90CBA4D6-4903-41FC-B51B-3408866FF4CC}" destId="{CE298569-F59E-4B4D-BFF9-1EFB1D46BFDE}" srcOrd="0" destOrd="0" presId="urn:microsoft.com/office/officeart/2005/8/layout/hProcess6"/>
    <dgm:cxn modelId="{A9598DCC-BE60-4385-AEF7-E8B5CFBCBC5C}" type="presOf" srcId="{AC0196F4-0504-4AEA-B74E-A0756976A0B6}" destId="{9DEAAF57-38AD-4E39-ABBF-A840D6D0C95B}" srcOrd="0" destOrd="0" presId="urn:microsoft.com/office/officeart/2005/8/layout/hProcess6"/>
    <dgm:cxn modelId="{2F29F521-A538-49FB-9D51-D8E3843E69D8}" type="presParOf" srcId="{B28E00BE-1C2A-46D0-9916-F617F58B4399}" destId="{6AD19F2F-0CEB-40CA-A1F0-BC18F5375442}" srcOrd="0" destOrd="0" presId="urn:microsoft.com/office/officeart/2005/8/layout/hProcess6"/>
    <dgm:cxn modelId="{9E4AFDC3-0FC0-4733-A19C-0F5749CAFF40}" type="presParOf" srcId="{6AD19F2F-0CEB-40CA-A1F0-BC18F5375442}" destId="{771EA779-D1E3-42A0-AEB1-1CEF0105F509}" srcOrd="0" destOrd="0" presId="urn:microsoft.com/office/officeart/2005/8/layout/hProcess6"/>
    <dgm:cxn modelId="{66686D09-9656-4D2C-83F2-9EE17329C24D}" type="presParOf" srcId="{6AD19F2F-0CEB-40CA-A1F0-BC18F5375442}" destId="{4E9ED674-C2B6-4634-B2B4-04691F4A5642}" srcOrd="1" destOrd="0" presId="urn:microsoft.com/office/officeart/2005/8/layout/hProcess6"/>
    <dgm:cxn modelId="{7E20CB1B-B312-4720-834A-B1CC9F289C10}" type="presParOf" srcId="{6AD19F2F-0CEB-40CA-A1F0-BC18F5375442}" destId="{339329DE-B778-41C4-955F-CE0941D0EAF9}" srcOrd="2" destOrd="0" presId="urn:microsoft.com/office/officeart/2005/8/layout/hProcess6"/>
    <dgm:cxn modelId="{15B80898-E392-480D-9177-67AF2569FE93}" type="presParOf" srcId="{6AD19F2F-0CEB-40CA-A1F0-BC18F5375442}" destId="{9DEAAF57-38AD-4E39-ABBF-A840D6D0C95B}" srcOrd="3" destOrd="0" presId="urn:microsoft.com/office/officeart/2005/8/layout/hProcess6"/>
    <dgm:cxn modelId="{A0B8D4AB-7035-4BC9-B130-FCE8A2460FFC}" type="presParOf" srcId="{B28E00BE-1C2A-46D0-9916-F617F58B4399}" destId="{71C8CD92-D1CE-43F7-B917-B2909706BB20}" srcOrd="1" destOrd="0" presId="urn:microsoft.com/office/officeart/2005/8/layout/hProcess6"/>
    <dgm:cxn modelId="{6EC065DC-B880-42C3-8FE4-2E6FE27959DA}" type="presParOf" srcId="{B28E00BE-1C2A-46D0-9916-F617F58B4399}" destId="{27F1336E-1A8F-4371-8644-9C58E7A4DB33}" srcOrd="2" destOrd="0" presId="urn:microsoft.com/office/officeart/2005/8/layout/hProcess6"/>
    <dgm:cxn modelId="{B18C7261-BC3C-4179-BA52-F08F3CA26097}" type="presParOf" srcId="{27F1336E-1A8F-4371-8644-9C58E7A4DB33}" destId="{76F6DD81-E790-4229-80DE-D8A6560052CC}" srcOrd="0" destOrd="0" presId="urn:microsoft.com/office/officeart/2005/8/layout/hProcess6"/>
    <dgm:cxn modelId="{5F95BEFC-3AEA-4D87-95E7-0DC702B0036B}" type="presParOf" srcId="{27F1336E-1A8F-4371-8644-9C58E7A4DB33}" destId="{0CF989D3-65A7-4ACB-8F61-438721882F73}" srcOrd="1" destOrd="0" presId="urn:microsoft.com/office/officeart/2005/8/layout/hProcess6"/>
    <dgm:cxn modelId="{5569EC87-B2F0-44C7-B7C8-B64F495E4202}" type="presParOf" srcId="{27F1336E-1A8F-4371-8644-9C58E7A4DB33}" destId="{43E6C70F-7408-4392-83F9-F4D3CCC45771}" srcOrd="2" destOrd="0" presId="urn:microsoft.com/office/officeart/2005/8/layout/hProcess6"/>
    <dgm:cxn modelId="{2B3C48C6-DDA8-43BF-9402-3B413CCCC095}" type="presParOf" srcId="{27F1336E-1A8F-4371-8644-9C58E7A4DB33}" destId="{DD9BFA36-7B35-443C-B2F1-1DAF23E92EDE}" srcOrd="3" destOrd="0" presId="urn:microsoft.com/office/officeart/2005/8/layout/hProcess6"/>
    <dgm:cxn modelId="{D6BEA4E7-BB18-4953-A618-BA05DF7C1A70}" type="presParOf" srcId="{B28E00BE-1C2A-46D0-9916-F617F58B4399}" destId="{0005BDBB-DC57-4062-AACD-13623B906ED3}" srcOrd="3" destOrd="0" presId="urn:microsoft.com/office/officeart/2005/8/layout/hProcess6"/>
    <dgm:cxn modelId="{C68CCED7-08F3-48E8-90D2-C7D470522536}" type="presParOf" srcId="{B28E00BE-1C2A-46D0-9916-F617F58B4399}" destId="{366BBD7A-00CD-4710-960E-D717F665C12A}" srcOrd="4" destOrd="0" presId="urn:microsoft.com/office/officeart/2005/8/layout/hProcess6"/>
    <dgm:cxn modelId="{8C313A81-1376-4399-B6A1-585A5ADAF4ED}" type="presParOf" srcId="{366BBD7A-00CD-4710-960E-D717F665C12A}" destId="{A37B29B5-4AE8-43C5-98AC-9598E3C420D8}" srcOrd="0" destOrd="0" presId="urn:microsoft.com/office/officeart/2005/8/layout/hProcess6"/>
    <dgm:cxn modelId="{C7CED0C4-40BE-4FF5-806F-0B1620A7062A}" type="presParOf" srcId="{366BBD7A-00CD-4710-960E-D717F665C12A}" destId="{E88528E8-F2E1-449C-9F52-F8F45ED01D31}" srcOrd="1" destOrd="0" presId="urn:microsoft.com/office/officeart/2005/8/layout/hProcess6"/>
    <dgm:cxn modelId="{3AFDF3D2-8B82-4C2D-B5CB-D495655D17CA}" type="presParOf" srcId="{366BBD7A-00CD-4710-960E-D717F665C12A}" destId="{3342D38E-FB6A-4417-A095-2A939DD1EF69}" srcOrd="2" destOrd="0" presId="urn:microsoft.com/office/officeart/2005/8/layout/hProcess6"/>
    <dgm:cxn modelId="{3D41D5C0-15A7-4075-81F6-6AF40000EBC7}" type="presParOf" srcId="{366BBD7A-00CD-4710-960E-D717F665C12A}" destId="{CE298569-F59E-4B4D-BFF9-1EFB1D46BFDE}"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ED674-C2B6-4634-B2B4-04691F4A5642}">
      <dsp:nvSpPr>
        <dsp:cNvPr id="0" name=""/>
        <dsp:cNvSpPr/>
      </dsp:nvSpPr>
      <dsp:spPr>
        <a:xfrm>
          <a:off x="299523" y="589298"/>
          <a:ext cx="1560947" cy="1192557"/>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EAAF57-38AD-4E39-ABBF-A840D6D0C95B}">
      <dsp:nvSpPr>
        <dsp:cNvPr id="0" name=""/>
        <dsp:cNvSpPr/>
      </dsp:nvSpPr>
      <dsp:spPr>
        <a:xfrm>
          <a:off x="352271" y="939262"/>
          <a:ext cx="1284602" cy="4355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a:solidFill>
                <a:schemeClr val="bg1"/>
              </a:solidFill>
            </a:rPr>
            <a:t>Data </a:t>
          </a:r>
          <a:r>
            <a:rPr lang="it-IT" sz="1400" kern="1200" err="1">
              <a:solidFill>
                <a:schemeClr val="bg1"/>
              </a:solidFill>
            </a:rPr>
            <a:t>preparation</a:t>
          </a:r>
          <a:endParaRPr lang="it-IT" sz="1400" kern="1200">
            <a:solidFill>
              <a:schemeClr val="bg1"/>
            </a:solidFill>
          </a:endParaRPr>
        </a:p>
      </dsp:txBody>
      <dsp:txXfrm>
        <a:off x="540397" y="1003053"/>
        <a:ext cx="908350" cy="308010"/>
      </dsp:txXfrm>
    </dsp:sp>
    <dsp:sp modelId="{0CF989D3-65A7-4ACB-8F61-438721882F73}">
      <dsp:nvSpPr>
        <dsp:cNvPr id="0" name=""/>
        <dsp:cNvSpPr/>
      </dsp:nvSpPr>
      <dsp:spPr>
        <a:xfrm>
          <a:off x="2416767" y="554790"/>
          <a:ext cx="1542399" cy="1201901"/>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9BFA36-7B35-443C-B2F1-1DAF23E92EDE}">
      <dsp:nvSpPr>
        <dsp:cNvPr id="0" name=""/>
        <dsp:cNvSpPr/>
      </dsp:nvSpPr>
      <dsp:spPr>
        <a:xfrm>
          <a:off x="2373804" y="951725"/>
          <a:ext cx="1551164" cy="4355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it-IT" sz="1400" kern="1200"/>
            <a:t>Core </a:t>
          </a:r>
          <a:r>
            <a:rPr lang="it-IT" sz="1400" kern="1200" err="1"/>
            <a:t>algorithms</a:t>
          </a:r>
          <a:endParaRPr lang="it-IT" sz="1400" kern="1200"/>
        </a:p>
      </dsp:txBody>
      <dsp:txXfrm>
        <a:off x="2600967" y="1015516"/>
        <a:ext cx="1096838" cy="308010"/>
      </dsp:txXfrm>
    </dsp:sp>
    <dsp:sp modelId="{E88528E8-F2E1-449C-9F52-F8F45ED01D31}">
      <dsp:nvSpPr>
        <dsp:cNvPr id="0" name=""/>
        <dsp:cNvSpPr/>
      </dsp:nvSpPr>
      <dsp:spPr>
        <a:xfrm>
          <a:off x="4370144" y="557900"/>
          <a:ext cx="1559231" cy="1255353"/>
        </a:xfrm>
        <a:prstGeom prst="rightArrow">
          <a:avLst>
            <a:gd name="adj1" fmla="val 70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E298569-F59E-4B4D-BFF9-1EFB1D46BFDE}">
      <dsp:nvSpPr>
        <dsp:cNvPr id="0" name=""/>
        <dsp:cNvSpPr/>
      </dsp:nvSpPr>
      <dsp:spPr>
        <a:xfrm>
          <a:off x="4344662" y="955066"/>
          <a:ext cx="1524845" cy="43559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it-IT" sz="1300" kern="1200"/>
            <a:t>Post-processing</a:t>
          </a:r>
        </a:p>
      </dsp:txBody>
      <dsp:txXfrm>
        <a:off x="4567970" y="1018857"/>
        <a:ext cx="1078229" cy="3080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31507-F3EA-BC43-8594-812D8A3CBE11}" type="datetimeFigureOut">
              <a:rPr lang="en-BE" smtClean="0"/>
              <a:t>03/04/2025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E27F68-A93D-E042-B0CE-12BB98196279}" type="slidenum">
              <a:rPr lang="en-BE" smtClean="0"/>
              <a:t>‹#›</a:t>
            </a:fld>
            <a:endParaRPr lang="en-BE"/>
          </a:p>
        </p:txBody>
      </p:sp>
    </p:spTree>
    <p:extLst>
      <p:ext uri="{BB962C8B-B14F-4D97-AF65-F5344CB8AC3E}">
        <p14:creationId xmlns:p14="http://schemas.microsoft.com/office/powerpoint/2010/main" val="1418781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traditional letters (more formal style, focusing on the official nature of the study and the importance of cooperation) vs. user friendly letters (more casual, conversational tone, emphasizing the personal benefit and impact of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Non-responding households allocated to the PAPI follow-up condition were also sent the full PAPI diary along with a self-addressed, prepaid envelope, containing an additional section at the end explaining how to complete and return the paper diary should the household prefer this version. These reminder letters differed in content according to the Design condition allocation of the household.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MOTUS: Developed by </a:t>
            </a:r>
            <a:r>
              <a:rPr lang="en-US" sz="1200" err="1">
                <a:cs typeface="Arial" panose="020B0604020202020204" pitchFamily="34" charset="0"/>
              </a:rPr>
              <a:t>hbits</a:t>
            </a:r>
            <a:endParaRPr lang="en-US" sz="1200">
              <a:cs typeface="Arial" panose="020B0604020202020204" pitchFamily="34" charset="0"/>
            </a:endParaRPr>
          </a:p>
        </p:txBody>
      </p:sp>
    </p:spTree>
    <p:extLst>
      <p:ext uri="{BB962C8B-B14F-4D97-AF65-F5344CB8AC3E}">
        <p14:creationId xmlns:p14="http://schemas.microsoft.com/office/powerpoint/2010/main" val="382554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Additionally, 28% of internet responders report fewer than 2 periods of sleep, twice the frequency of paper responders</a:t>
            </a:r>
          </a:p>
          <a:p>
            <a:pPr marL="171450" indent="-171450">
              <a:buFont typeface="Arial" panose="020B0604020202020204" pitchFamily="34" charset="0"/>
              <a:buChar char="•"/>
            </a:pPr>
            <a:r>
              <a:rPr lang="en-US"/>
              <a:t>Since the diaries run from 4am to 4am, this seems pretty high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So there’s definitely a clear difference here, but where does it come from?</a:t>
            </a:r>
          </a:p>
        </p:txBody>
      </p:sp>
      <p:sp>
        <p:nvSpPr>
          <p:cNvPr id="4" name="Slide Number Placeholder 3"/>
          <p:cNvSpPr>
            <a:spLocks noGrp="1"/>
          </p:cNvSpPr>
          <p:nvPr>
            <p:ph type="sldNum" sz="quarter" idx="5"/>
          </p:nvPr>
        </p:nvSpPr>
        <p:spPr/>
        <p:txBody>
          <a:bodyPr/>
          <a:lstStyle/>
          <a:p>
            <a:fld id="{F2E27F68-A93D-E042-B0CE-12BB98196279}" type="slidenum">
              <a:rPr lang="en-BE" smtClean="0"/>
              <a:t>32</a:t>
            </a:fld>
            <a:endParaRPr lang="en-BE"/>
          </a:p>
        </p:txBody>
      </p:sp>
    </p:spTree>
    <p:extLst>
      <p:ext uri="{BB962C8B-B14F-4D97-AF65-F5344CB8AC3E}">
        <p14:creationId xmlns:p14="http://schemas.microsoft.com/office/powerpoint/2010/main" val="733289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Differential missing data between modes</a:t>
            </a:r>
          </a:p>
          <a:p>
            <a:pPr marL="171450" indent="-171450">
              <a:buFont typeface="Arial" panose="020B0604020202020204" pitchFamily="34" charset="0"/>
              <a:buChar char="•"/>
            </a:pPr>
            <a:r>
              <a:rPr lang="en-US"/>
              <a:t>Interviewer/coding effects that differ between modes</a:t>
            </a:r>
          </a:p>
          <a:p>
            <a:pPr marL="171450" indent="-171450">
              <a:buFont typeface="Arial" panose="020B0604020202020204" pitchFamily="34" charset="0"/>
              <a:buChar char="•"/>
            </a:pPr>
            <a:r>
              <a:rPr lang="en-US"/>
              <a:t>Residual endogenous differences </a:t>
            </a:r>
          </a:p>
        </p:txBody>
      </p:sp>
      <p:sp>
        <p:nvSpPr>
          <p:cNvPr id="4" name="Slide Number Placeholder 3"/>
          <p:cNvSpPr>
            <a:spLocks noGrp="1"/>
          </p:cNvSpPr>
          <p:nvPr>
            <p:ph type="sldNum" sz="quarter" idx="5"/>
          </p:nvPr>
        </p:nvSpPr>
        <p:spPr/>
        <p:txBody>
          <a:bodyPr/>
          <a:lstStyle/>
          <a:p>
            <a:fld id="{F2E27F68-A93D-E042-B0CE-12BB98196279}" type="slidenum">
              <a:rPr lang="en-BE" smtClean="0"/>
              <a:t>33</a:t>
            </a:fld>
            <a:endParaRPr lang="en-BE"/>
          </a:p>
        </p:txBody>
      </p:sp>
    </p:spTree>
    <p:extLst>
      <p:ext uri="{BB962C8B-B14F-4D97-AF65-F5344CB8AC3E}">
        <p14:creationId xmlns:p14="http://schemas.microsoft.com/office/powerpoint/2010/main" val="158325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 evidence on the missing data side: people are more likely to leave the ends of their day blank in the internet mode, despite similar rates of completeness at the beginning of the days.</a:t>
            </a:r>
          </a:p>
          <a:p>
            <a:r>
              <a:rPr lang="en-US"/>
              <a:t>And of the web-responders reporting fewer than 2 sleeping slots, 70% of them have blank ends of their days</a:t>
            </a:r>
          </a:p>
        </p:txBody>
      </p:sp>
      <p:sp>
        <p:nvSpPr>
          <p:cNvPr id="4" name="Slide Number Placeholder 3"/>
          <p:cNvSpPr>
            <a:spLocks noGrp="1"/>
          </p:cNvSpPr>
          <p:nvPr>
            <p:ph type="sldNum" sz="quarter" idx="5"/>
          </p:nvPr>
        </p:nvSpPr>
        <p:spPr/>
        <p:txBody>
          <a:bodyPr/>
          <a:lstStyle/>
          <a:p>
            <a:fld id="{F2E27F68-A93D-E042-B0CE-12BB98196279}" type="slidenum">
              <a:rPr lang="en-BE" smtClean="0"/>
              <a:t>34</a:t>
            </a:fld>
            <a:endParaRPr lang="en-BE"/>
          </a:p>
        </p:txBody>
      </p:sp>
    </p:spTree>
    <p:extLst>
      <p:ext uri="{BB962C8B-B14F-4D97-AF65-F5344CB8AC3E}">
        <p14:creationId xmlns:p14="http://schemas.microsoft.com/office/powerpoint/2010/main" val="116870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More missingness seems clear, but the reason for it could be more complex</a:t>
            </a:r>
          </a:p>
          <a:p>
            <a:pPr marL="171450" indent="-171450">
              <a:buFont typeface="Arial" panose="020B0604020202020204" pitchFamily="34" charset="0"/>
              <a:buChar char="•"/>
            </a:pPr>
            <a:r>
              <a:rPr lang="en-US"/>
              <a:t>Interviewers reported that they found it much easier to assist respondents in correcting the paper version for this sort of error when they went back to pick up the diaries.</a:t>
            </a:r>
          </a:p>
          <a:p>
            <a:pPr marL="171450" indent="-171450">
              <a:buFont typeface="Arial" panose="020B0604020202020204" pitchFamily="34" charset="0"/>
              <a:buChar char="•"/>
            </a:pPr>
            <a:r>
              <a:rPr lang="en-US"/>
              <a:t>Similarly, while web respondents classify their own activities, the paper diaries are classified algorithmically, which could induce differences.</a:t>
            </a:r>
          </a:p>
        </p:txBody>
      </p:sp>
      <p:sp>
        <p:nvSpPr>
          <p:cNvPr id="4" name="Slide Number Placeholder 3"/>
          <p:cNvSpPr>
            <a:spLocks noGrp="1"/>
          </p:cNvSpPr>
          <p:nvPr>
            <p:ph type="sldNum" sz="quarter" idx="5"/>
          </p:nvPr>
        </p:nvSpPr>
        <p:spPr/>
        <p:txBody>
          <a:bodyPr/>
          <a:lstStyle/>
          <a:p>
            <a:fld id="{F2E27F68-A93D-E042-B0CE-12BB98196279}" type="slidenum">
              <a:rPr lang="en-BE" smtClean="0"/>
              <a:t>35</a:t>
            </a:fld>
            <a:endParaRPr lang="en-BE"/>
          </a:p>
        </p:txBody>
      </p:sp>
    </p:spTree>
    <p:extLst>
      <p:ext uri="{BB962C8B-B14F-4D97-AF65-F5344CB8AC3E}">
        <p14:creationId xmlns:p14="http://schemas.microsoft.com/office/powerpoint/2010/main" val="3409985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Finally, residual representational differences could be a cause. France used a non-diary item at the end of both modes asking about the total travel duration. </a:t>
            </a:r>
          </a:p>
          <a:p>
            <a:pPr marL="171450" indent="-171450">
              <a:buFont typeface="Arial" panose="020B0604020202020204" pitchFamily="34" charset="0"/>
              <a:buChar char="•"/>
            </a:pPr>
            <a:r>
              <a:rPr lang="en-US"/>
              <a:t>In both analyses, participants in the web version had lower estimates</a:t>
            </a:r>
          </a:p>
          <a:p>
            <a:pPr marL="171450" indent="-171450">
              <a:buFont typeface="Arial" panose="020B0604020202020204" pitchFamily="34" charset="0"/>
              <a:buChar char="•"/>
            </a:pPr>
            <a:r>
              <a:rPr lang="en-US"/>
              <a:t>Could indicate residual differences</a:t>
            </a:r>
          </a:p>
        </p:txBody>
      </p:sp>
      <p:sp>
        <p:nvSpPr>
          <p:cNvPr id="4" name="Slide Number Placeholder 3"/>
          <p:cNvSpPr>
            <a:spLocks noGrp="1"/>
          </p:cNvSpPr>
          <p:nvPr>
            <p:ph type="sldNum" sz="quarter" idx="5"/>
          </p:nvPr>
        </p:nvSpPr>
        <p:spPr/>
        <p:txBody>
          <a:bodyPr/>
          <a:lstStyle/>
          <a:p>
            <a:fld id="{F2E27F68-A93D-E042-B0CE-12BB98196279}" type="slidenum">
              <a:rPr lang="en-BE" smtClean="0"/>
              <a:t>36</a:t>
            </a:fld>
            <a:endParaRPr lang="en-BE"/>
          </a:p>
        </p:txBody>
      </p:sp>
    </p:spTree>
    <p:extLst>
      <p:ext uri="{BB962C8B-B14F-4D97-AF65-F5344CB8AC3E}">
        <p14:creationId xmlns:p14="http://schemas.microsoft.com/office/powerpoint/2010/main" val="4235059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But, while we do see significant differences in overall response rates across key variables in the expected directions</a:t>
            </a:r>
          </a:p>
        </p:txBody>
      </p:sp>
      <p:sp>
        <p:nvSpPr>
          <p:cNvPr id="4" name="Slide Number Placeholder 3"/>
          <p:cNvSpPr>
            <a:spLocks noGrp="1"/>
          </p:cNvSpPr>
          <p:nvPr>
            <p:ph type="sldNum" sz="quarter" idx="5"/>
          </p:nvPr>
        </p:nvSpPr>
        <p:spPr/>
        <p:txBody>
          <a:bodyPr/>
          <a:lstStyle/>
          <a:p>
            <a:fld id="{F2E27F68-A93D-E042-B0CE-12BB98196279}" type="slidenum">
              <a:rPr lang="en-BE" smtClean="0"/>
              <a:t>37</a:t>
            </a:fld>
            <a:endParaRPr lang="en-BE"/>
          </a:p>
        </p:txBody>
      </p:sp>
    </p:spTree>
    <p:extLst>
      <p:ext uri="{BB962C8B-B14F-4D97-AF65-F5344CB8AC3E}">
        <p14:creationId xmlns:p14="http://schemas.microsoft.com/office/powerpoint/2010/main" val="3914214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And there’s also mode-specific non-response and dropout, favoring paper</a:t>
            </a:r>
          </a:p>
        </p:txBody>
      </p:sp>
      <p:sp>
        <p:nvSpPr>
          <p:cNvPr id="4" name="Slide Number Placeholder 3"/>
          <p:cNvSpPr>
            <a:spLocks noGrp="1"/>
          </p:cNvSpPr>
          <p:nvPr>
            <p:ph type="sldNum" sz="quarter" idx="5"/>
          </p:nvPr>
        </p:nvSpPr>
        <p:spPr/>
        <p:txBody>
          <a:bodyPr/>
          <a:lstStyle/>
          <a:p>
            <a:fld id="{F2E27F68-A93D-E042-B0CE-12BB98196279}" type="slidenum">
              <a:rPr lang="en-BE" smtClean="0"/>
              <a:t>38</a:t>
            </a:fld>
            <a:endParaRPr lang="en-BE"/>
          </a:p>
        </p:txBody>
      </p:sp>
    </p:spTree>
    <p:extLst>
      <p:ext uri="{BB962C8B-B14F-4D97-AF65-F5344CB8AC3E}">
        <p14:creationId xmlns:p14="http://schemas.microsoft.com/office/powerpoint/2010/main" val="3607665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differences are pretty small when we look at mode-specific response across key variables</a:t>
            </a:r>
          </a:p>
        </p:txBody>
      </p:sp>
      <p:sp>
        <p:nvSpPr>
          <p:cNvPr id="4" name="Slide Number Placeholder 3"/>
          <p:cNvSpPr>
            <a:spLocks noGrp="1"/>
          </p:cNvSpPr>
          <p:nvPr>
            <p:ph type="sldNum" sz="quarter" idx="5"/>
          </p:nvPr>
        </p:nvSpPr>
        <p:spPr/>
        <p:txBody>
          <a:bodyPr/>
          <a:lstStyle/>
          <a:p>
            <a:fld id="{F2E27F68-A93D-E042-B0CE-12BB98196279}" type="slidenum">
              <a:rPr lang="en-BE" smtClean="0"/>
              <a:t>39</a:t>
            </a:fld>
            <a:endParaRPr lang="en-BE"/>
          </a:p>
        </p:txBody>
      </p:sp>
    </p:spTree>
    <p:extLst>
      <p:ext uri="{BB962C8B-B14F-4D97-AF65-F5344CB8AC3E}">
        <p14:creationId xmlns:p14="http://schemas.microsoft.com/office/powerpoint/2010/main" val="324930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Wrapping up:</a:t>
            </a:r>
          </a:p>
          <a:p>
            <a:pPr marL="171450" indent="-171450">
              <a:buFont typeface="Arial" panose="020B0604020202020204" pitchFamily="34" charset="0"/>
              <a:buChar char="•"/>
            </a:pPr>
            <a:r>
              <a:rPr lang="en-US"/>
              <a:t>Many activities showed similarly large differences between the modes</a:t>
            </a:r>
          </a:p>
          <a:p>
            <a:pPr marL="171450" indent="-171450">
              <a:buFont typeface="Arial" panose="020B0604020202020204" pitchFamily="34" charset="0"/>
              <a:buChar char="•"/>
            </a:pPr>
            <a:r>
              <a:rPr lang="en-US"/>
              <a:t>Web-respondents record more socialization</a:t>
            </a:r>
          </a:p>
          <a:p>
            <a:pPr marL="171450" indent="-171450">
              <a:buFont typeface="Arial" panose="020B0604020202020204" pitchFamily="34" charset="0"/>
              <a:buChar char="•"/>
            </a:pPr>
            <a:r>
              <a:rPr lang="en-US"/>
              <a:t>and a lower amount of leisure and travelling time</a:t>
            </a:r>
          </a:p>
        </p:txBody>
      </p:sp>
      <p:sp>
        <p:nvSpPr>
          <p:cNvPr id="4" name="Slide Number Placeholder 3"/>
          <p:cNvSpPr>
            <a:spLocks noGrp="1"/>
          </p:cNvSpPr>
          <p:nvPr>
            <p:ph type="sldNum" sz="quarter" idx="5"/>
          </p:nvPr>
        </p:nvSpPr>
        <p:spPr/>
        <p:txBody>
          <a:bodyPr/>
          <a:lstStyle/>
          <a:p>
            <a:fld id="{F2E27F68-A93D-E042-B0CE-12BB98196279}" type="slidenum">
              <a:rPr lang="en-BE" smtClean="0"/>
              <a:t>40</a:t>
            </a:fld>
            <a:endParaRPr lang="en-BE"/>
          </a:p>
        </p:txBody>
      </p:sp>
    </p:spTree>
    <p:extLst>
      <p:ext uri="{BB962C8B-B14F-4D97-AF65-F5344CB8AC3E}">
        <p14:creationId xmlns:p14="http://schemas.microsoft.com/office/powerpoint/2010/main" val="2560093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Tree>
    <p:extLst>
      <p:ext uri="{BB962C8B-B14F-4D97-AF65-F5344CB8AC3E}">
        <p14:creationId xmlns:p14="http://schemas.microsoft.com/office/powerpoint/2010/main" val="28684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SMS were sent </a:t>
            </a:r>
            <a:r>
              <a:rPr lang="en-US" sz="1200">
                <a:solidFill>
                  <a:srgbClr val="000000"/>
                </a:solidFill>
                <a:cs typeface="Arial" panose="020B0604020202020204" pitchFamily="34" charset="0"/>
              </a:rPr>
              <a:t>on the diary start date</a:t>
            </a:r>
            <a:endParaRPr lang="de-DE"/>
          </a:p>
        </p:txBody>
      </p:sp>
    </p:spTree>
    <p:extLst>
      <p:ext uri="{BB962C8B-B14F-4D97-AF65-F5344CB8AC3E}">
        <p14:creationId xmlns:p14="http://schemas.microsoft.com/office/powerpoint/2010/main" val="375741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err="1"/>
              <a:t>Highest</a:t>
            </a:r>
            <a:r>
              <a:rPr lang="de-DE"/>
              <a:t> </a:t>
            </a:r>
            <a:r>
              <a:rPr lang="de-DE" err="1"/>
              <a:t>response</a:t>
            </a:r>
            <a:r>
              <a:rPr lang="de-DE"/>
              <a:t> rate: Norway</a:t>
            </a:r>
          </a:p>
          <a:p>
            <a:r>
              <a:rPr lang="de-DE"/>
              <a:t>Clarify </a:t>
            </a:r>
            <a:r>
              <a:rPr lang="de-DE" err="1"/>
              <a:t>difference</a:t>
            </a:r>
            <a:r>
              <a:rPr lang="de-DE"/>
              <a:t> in rate in Germany</a:t>
            </a:r>
          </a:p>
          <a:p>
            <a:r>
              <a:rPr lang="de-DE" err="1"/>
              <a:t>Highest</a:t>
            </a:r>
            <a:r>
              <a:rPr lang="de-DE"/>
              <a:t> break-off rate: Belgium (4 out of 5 </a:t>
            </a:r>
            <a:r>
              <a:rPr lang="de-DE" err="1"/>
              <a:t>people</a:t>
            </a:r>
            <a:r>
              <a:rPr lang="de-DE"/>
              <a:t>)</a:t>
            </a:r>
          </a:p>
        </p:txBody>
      </p:sp>
    </p:spTree>
    <p:extLst>
      <p:ext uri="{BB962C8B-B14F-4D97-AF65-F5344CB8AC3E}">
        <p14:creationId xmlns:p14="http://schemas.microsoft.com/office/powerpoint/2010/main" val="1618798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err="1"/>
              <a:t>Comparison</a:t>
            </a:r>
            <a:r>
              <a:rPr lang="de-DE"/>
              <a:t> of </a:t>
            </a:r>
            <a:r>
              <a:rPr lang="de-DE" err="1"/>
              <a:t>gross</a:t>
            </a:r>
            <a:r>
              <a:rPr lang="de-DE"/>
              <a:t> </a:t>
            </a:r>
            <a:r>
              <a:rPr lang="de-DE" err="1"/>
              <a:t>to</a:t>
            </a:r>
            <a:r>
              <a:rPr lang="de-DE"/>
              <a:t> </a:t>
            </a:r>
            <a:r>
              <a:rPr lang="de-DE" err="1"/>
              <a:t>net</a:t>
            </a:r>
            <a:r>
              <a:rPr lang="de-DE"/>
              <a:t> sample (</a:t>
            </a:r>
            <a:r>
              <a:rPr lang="de-DE" err="1"/>
              <a:t>invited</a:t>
            </a:r>
            <a:r>
              <a:rPr lang="de-DE"/>
              <a:t> </a:t>
            </a:r>
            <a:r>
              <a:rPr lang="de-DE" err="1"/>
              <a:t>people</a:t>
            </a:r>
            <a:r>
              <a:rPr lang="de-DE"/>
              <a:t> / </a:t>
            </a:r>
            <a:r>
              <a:rPr lang="de-DE" err="1"/>
              <a:t>people</a:t>
            </a:r>
            <a:r>
              <a:rPr lang="de-DE"/>
              <a:t> </a:t>
            </a:r>
            <a:r>
              <a:rPr lang="de-DE" err="1"/>
              <a:t>who</a:t>
            </a:r>
            <a:r>
              <a:rPr lang="de-DE"/>
              <a:t> </a:t>
            </a:r>
            <a:r>
              <a:rPr lang="de-DE" err="1"/>
              <a:t>participated</a:t>
            </a:r>
            <a:r>
              <a:rPr lang="de-DE"/>
              <a:t>)</a:t>
            </a:r>
          </a:p>
          <a:p>
            <a:r>
              <a:rPr lang="de-DE"/>
              <a:t>Information </a:t>
            </a:r>
            <a:r>
              <a:rPr lang="de-DE" err="1"/>
              <a:t>from</a:t>
            </a:r>
            <a:r>
              <a:rPr lang="de-DE"/>
              <a:t> </a:t>
            </a:r>
            <a:r>
              <a:rPr lang="de-DE" err="1"/>
              <a:t>propulation</a:t>
            </a:r>
            <a:r>
              <a:rPr lang="de-DE"/>
              <a:t> </a:t>
            </a:r>
            <a:r>
              <a:rPr lang="de-DE" err="1"/>
              <a:t>registers</a:t>
            </a:r>
            <a:endParaRPr lang="de-DE"/>
          </a:p>
          <a:p>
            <a:r>
              <a:rPr lang="de-DE"/>
              <a:t>Bars </a:t>
            </a:r>
            <a:r>
              <a:rPr lang="de-DE" err="1"/>
              <a:t>are</a:t>
            </a:r>
            <a:r>
              <a:rPr lang="de-DE"/>
              <a:t> 95% </a:t>
            </a:r>
            <a:r>
              <a:rPr lang="de-DE" err="1"/>
              <a:t>confidence</a:t>
            </a:r>
            <a:r>
              <a:rPr lang="de-DE"/>
              <a:t> </a:t>
            </a:r>
            <a:r>
              <a:rPr lang="de-DE" err="1"/>
              <a:t>intervals</a:t>
            </a:r>
            <a:endParaRPr lang="de-DE"/>
          </a:p>
          <a:p>
            <a:r>
              <a:rPr lang="de-DE" err="1"/>
              <a:t>Among</a:t>
            </a:r>
            <a:r>
              <a:rPr lang="de-DE"/>
              <a:t> </a:t>
            </a:r>
            <a:r>
              <a:rPr lang="de-DE" err="1"/>
              <a:t>the</a:t>
            </a:r>
            <a:r>
              <a:rPr lang="de-DE"/>
              <a:t> </a:t>
            </a:r>
            <a:r>
              <a:rPr lang="de-DE" err="1"/>
              <a:t>participants</a:t>
            </a:r>
            <a:r>
              <a:rPr lang="de-DE"/>
              <a:t> </a:t>
            </a:r>
            <a:r>
              <a:rPr lang="de-DE" err="1"/>
              <a:t>people</a:t>
            </a:r>
            <a:r>
              <a:rPr lang="de-DE"/>
              <a:t> in </a:t>
            </a:r>
            <a:r>
              <a:rPr lang="de-DE" err="1"/>
              <a:t>the</a:t>
            </a:r>
            <a:r>
              <a:rPr lang="de-DE"/>
              <a:t> </a:t>
            </a:r>
            <a:r>
              <a:rPr lang="de-DE" err="1"/>
              <a:t>age</a:t>
            </a:r>
            <a:r>
              <a:rPr lang="de-DE"/>
              <a:t> </a:t>
            </a:r>
            <a:r>
              <a:rPr lang="de-DE" err="1"/>
              <a:t>groups</a:t>
            </a:r>
            <a:r>
              <a:rPr lang="de-DE"/>
              <a:t> 67+ </a:t>
            </a:r>
            <a:r>
              <a:rPr lang="de-DE" err="1"/>
              <a:t>are</a:t>
            </a:r>
            <a:r>
              <a:rPr lang="de-DE"/>
              <a:t> </a:t>
            </a:r>
            <a:r>
              <a:rPr lang="de-DE" err="1"/>
              <a:t>clearly</a:t>
            </a:r>
            <a:r>
              <a:rPr lang="de-DE"/>
              <a:t> </a:t>
            </a:r>
            <a:r>
              <a:rPr lang="de-DE" err="1"/>
              <a:t>underrepresented</a:t>
            </a:r>
            <a:r>
              <a:rPr lang="de-DE"/>
              <a:t>, in </a:t>
            </a:r>
            <a:r>
              <a:rPr lang="de-DE" err="1"/>
              <a:t>the</a:t>
            </a:r>
            <a:r>
              <a:rPr lang="de-DE"/>
              <a:t> </a:t>
            </a:r>
            <a:r>
              <a:rPr lang="de-DE" err="1"/>
              <a:t>age</a:t>
            </a:r>
            <a:r>
              <a:rPr lang="de-DE"/>
              <a:t> </a:t>
            </a:r>
            <a:r>
              <a:rPr lang="de-DE" err="1"/>
              <a:t>groups</a:t>
            </a:r>
            <a:r>
              <a:rPr lang="de-DE"/>
              <a:t> 25-44 </a:t>
            </a:r>
            <a:r>
              <a:rPr lang="de-DE" err="1"/>
              <a:t>people</a:t>
            </a:r>
            <a:r>
              <a:rPr lang="de-DE"/>
              <a:t> </a:t>
            </a:r>
            <a:r>
              <a:rPr lang="de-DE" err="1"/>
              <a:t>are</a:t>
            </a:r>
            <a:r>
              <a:rPr lang="de-DE"/>
              <a:t> </a:t>
            </a:r>
            <a:r>
              <a:rPr lang="de-DE" err="1"/>
              <a:t>overrepresented</a:t>
            </a:r>
            <a:endParaRPr lang="de-DE"/>
          </a:p>
        </p:txBody>
      </p:sp>
    </p:spTree>
    <p:extLst>
      <p:ext uri="{BB962C8B-B14F-4D97-AF65-F5344CB8AC3E}">
        <p14:creationId xmlns:p14="http://schemas.microsoft.com/office/powerpoint/2010/main" val="143630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err="1"/>
              <a:t>Compare</a:t>
            </a:r>
            <a:r>
              <a:rPr lang="de-DE"/>
              <a:t> </a:t>
            </a:r>
            <a:r>
              <a:rPr lang="de-DE" err="1"/>
              <a:t>both</a:t>
            </a:r>
            <a:r>
              <a:rPr lang="de-DE"/>
              <a:t> </a:t>
            </a:r>
            <a:r>
              <a:rPr lang="de-DE" err="1"/>
              <a:t>graphs</a:t>
            </a:r>
            <a:r>
              <a:rPr lang="de-DE"/>
              <a:t>: 7 </a:t>
            </a:r>
            <a:r>
              <a:rPr lang="de-DE" err="1"/>
              <a:t>days</a:t>
            </a:r>
            <a:r>
              <a:rPr lang="de-DE"/>
              <a:t> / 14 </a:t>
            </a:r>
            <a:r>
              <a:rPr lang="de-DE" err="1"/>
              <a:t>days</a:t>
            </a:r>
            <a:r>
              <a:rPr lang="de-DE"/>
              <a:t> -&gt; </a:t>
            </a:r>
            <a:r>
              <a:rPr lang="de-DE" err="1"/>
              <a:t>gender</a:t>
            </a:r>
            <a:r>
              <a:rPr lang="de-DE"/>
              <a:t>, </a:t>
            </a:r>
            <a:r>
              <a:rPr lang="de-DE" err="1"/>
              <a:t>age</a:t>
            </a:r>
            <a:r>
              <a:rPr lang="de-DE"/>
              <a:t>, </a:t>
            </a:r>
            <a:r>
              <a:rPr lang="de-DE" err="1"/>
              <a:t>nationality</a:t>
            </a:r>
            <a:endParaRPr lang="de-DE"/>
          </a:p>
        </p:txBody>
      </p:sp>
    </p:spTree>
    <p:extLst>
      <p:ext uri="{BB962C8B-B14F-4D97-AF65-F5344CB8AC3E}">
        <p14:creationId xmlns:p14="http://schemas.microsoft.com/office/powerpoint/2010/main" val="105376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a:t>Bias, split up </a:t>
            </a:r>
            <a:r>
              <a:rPr lang="de-DE" err="1"/>
              <a:t>for</a:t>
            </a:r>
            <a:r>
              <a:rPr lang="de-DE"/>
              <a:t> CATI and </a:t>
            </a:r>
            <a:r>
              <a:rPr lang="de-DE" err="1"/>
              <a:t>no</a:t>
            </a:r>
            <a:r>
              <a:rPr lang="de-DE"/>
              <a:t> CATI – </a:t>
            </a:r>
            <a:r>
              <a:rPr lang="de-DE" err="1"/>
              <a:t>age</a:t>
            </a:r>
            <a:r>
              <a:rPr lang="de-DE"/>
              <a:t> </a:t>
            </a:r>
            <a:r>
              <a:rPr lang="de-DE" err="1"/>
              <a:t>bias</a:t>
            </a:r>
            <a:r>
              <a:rPr lang="de-DE"/>
              <a:t> </a:t>
            </a:r>
            <a:r>
              <a:rPr lang="de-DE" err="1"/>
              <a:t>is</a:t>
            </a:r>
            <a:r>
              <a:rPr lang="de-DE"/>
              <a:t> different </a:t>
            </a:r>
            <a:r>
              <a:rPr lang="de-DE" err="1"/>
              <a:t>than</a:t>
            </a:r>
            <a:r>
              <a:rPr lang="de-DE"/>
              <a:t> in Belgium and Germany, </a:t>
            </a:r>
            <a:r>
              <a:rPr lang="de-DE" err="1"/>
              <a:t>education</a:t>
            </a:r>
            <a:r>
              <a:rPr lang="de-DE"/>
              <a:t> </a:t>
            </a:r>
            <a:r>
              <a:rPr lang="de-DE" err="1"/>
              <a:t>bias</a:t>
            </a:r>
            <a:r>
              <a:rPr lang="de-DE"/>
              <a:t> </a:t>
            </a:r>
            <a:r>
              <a:rPr lang="de-DE" err="1"/>
              <a:t>is</a:t>
            </a:r>
            <a:r>
              <a:rPr lang="de-DE"/>
              <a:t> </a:t>
            </a:r>
            <a:r>
              <a:rPr lang="de-DE" err="1"/>
              <a:t>reduced</a:t>
            </a:r>
            <a:r>
              <a:rPr lang="de-DE"/>
              <a:t> </a:t>
            </a:r>
            <a:r>
              <a:rPr lang="de-DE" err="1"/>
              <a:t>once</a:t>
            </a:r>
            <a:r>
              <a:rPr lang="de-DE"/>
              <a:t> CATI </a:t>
            </a:r>
            <a:r>
              <a:rPr lang="de-DE" err="1"/>
              <a:t>is</a:t>
            </a:r>
            <a:r>
              <a:rPr lang="de-DE"/>
              <a:t> </a:t>
            </a:r>
            <a:r>
              <a:rPr lang="de-DE" err="1"/>
              <a:t>used</a:t>
            </a:r>
            <a:r>
              <a:rPr lang="de-DE"/>
              <a:t> </a:t>
            </a:r>
          </a:p>
        </p:txBody>
      </p:sp>
    </p:spTree>
    <p:extLst>
      <p:ext uri="{BB962C8B-B14F-4D97-AF65-F5344CB8AC3E}">
        <p14:creationId xmlns:p14="http://schemas.microsoft.com/office/powerpoint/2010/main" val="1395392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a:t>Manipulations in the invitation letters had very little effect, with the exception we found in Germany that s</a:t>
            </a:r>
            <a:r>
              <a:rPr lang="en-US" sz="2200"/>
              <a:t>tressing effort in invitations should be avoided </a:t>
            </a:r>
          </a:p>
          <a:p>
            <a:endParaRPr lang="de-DE"/>
          </a:p>
        </p:txBody>
      </p:sp>
    </p:spTree>
    <p:extLst>
      <p:ext uri="{BB962C8B-B14F-4D97-AF65-F5344CB8AC3E}">
        <p14:creationId xmlns:p14="http://schemas.microsoft.com/office/powerpoint/2010/main" val="2567610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a:t>Hard to compare measurement differences between modes without a ground truth</a:t>
            </a:r>
          </a:p>
          <a:p>
            <a:pPr marL="171450" indent="-171450" algn="l">
              <a:buFont typeface="Arial" panose="020B0604020202020204" pitchFamily="34" charset="0"/>
              <a:buChar char="•"/>
            </a:pPr>
            <a:r>
              <a:rPr lang="en-US"/>
              <a:t>France’s experiment for comparison between modes: AB/BA crossover experiment where people completed both paper and web diaries</a:t>
            </a:r>
          </a:p>
          <a:p>
            <a:pPr marL="171450" indent="-171450" algn="l">
              <a:buFont typeface="Arial" panose="020B0604020202020204" pitchFamily="34" charset="0"/>
              <a:buChar char="•"/>
            </a:pPr>
            <a:r>
              <a:rPr lang="en-US"/>
              <a:t>Analyzed in two ways: as the crossover experiment, and with matching.</a:t>
            </a:r>
          </a:p>
          <a:p>
            <a:pPr marL="171450" indent="-171450" algn="l">
              <a:buFont typeface="Arial" panose="020B0604020202020204" pitchFamily="34" charset="0"/>
              <a:buChar char="•"/>
            </a:pPr>
            <a:r>
              <a:rPr lang="en-US"/>
              <a:t>But sometimes useful to look for something common-sense, like sleep. </a:t>
            </a:r>
          </a:p>
          <a:p>
            <a:pPr marL="171450" indent="-171450" algn="l">
              <a:buFont typeface="Arial" panose="020B0604020202020204" pitchFamily="34" charset="0"/>
              <a:buChar char="•"/>
            </a:pPr>
            <a:r>
              <a:rPr lang="en-US"/>
              <a:t>Total sleep duration from the matched pairs analysis has a median difference of 20 minutes in favor of paper responders, but a mean difference of almost 100 minutes. </a:t>
            </a:r>
          </a:p>
          <a:p>
            <a:pPr marL="171450" indent="-171450" algn="l">
              <a:buFont typeface="Arial" panose="020B0604020202020204" pitchFamily="34" charset="0"/>
              <a:buChar char="•"/>
            </a:pPr>
            <a:r>
              <a:rPr lang="en-US"/>
              <a:t>Rather than web resp. reporting a little less sleep all the time, mostly an imbalance of a lot less sleep in some of the pairs.</a:t>
            </a:r>
          </a:p>
        </p:txBody>
      </p:sp>
      <p:sp>
        <p:nvSpPr>
          <p:cNvPr id="4" name="Slide Number Placeholder 3"/>
          <p:cNvSpPr>
            <a:spLocks noGrp="1"/>
          </p:cNvSpPr>
          <p:nvPr>
            <p:ph type="sldNum" sz="quarter" idx="5"/>
          </p:nvPr>
        </p:nvSpPr>
        <p:spPr/>
        <p:txBody>
          <a:bodyPr/>
          <a:lstStyle/>
          <a:p>
            <a:fld id="{F2E27F68-A93D-E042-B0CE-12BB98196279}" type="slidenum">
              <a:rPr lang="en-BE" smtClean="0"/>
              <a:t>31</a:t>
            </a:fld>
            <a:endParaRPr lang="en-BE"/>
          </a:p>
        </p:txBody>
      </p:sp>
    </p:spTree>
    <p:extLst>
      <p:ext uri="{BB962C8B-B14F-4D97-AF65-F5344CB8AC3E}">
        <p14:creationId xmlns:p14="http://schemas.microsoft.com/office/powerpoint/2010/main" val="3553112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D36B52B-9054-46F4-8817-4811D573094E}" type="datetimeFigureOut">
              <a:rPr lang="nl-NL" smtClean="0"/>
              <a:t>03-04-2025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689ACE-6C59-4479-8FE7-93D3AA3B078F}" type="slidenum">
              <a:rPr lang="nl-NL" smtClean="0"/>
              <a:t>‹#›</a:t>
            </a:fld>
            <a:endParaRPr lang="nl-NL"/>
          </a:p>
        </p:txBody>
      </p:sp>
    </p:spTree>
    <p:extLst>
      <p:ext uri="{BB962C8B-B14F-4D97-AF65-F5344CB8AC3E}">
        <p14:creationId xmlns:p14="http://schemas.microsoft.com/office/powerpoint/2010/main" val="333060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36B52B-9054-46F4-8817-4811D573094E}" type="datetimeFigureOut">
              <a:rPr lang="nl-NL" smtClean="0"/>
              <a:t>03-04-2025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689ACE-6C59-4479-8FE7-93D3AA3B078F}" type="slidenum">
              <a:rPr lang="nl-NL" smtClean="0"/>
              <a:t>‹#›</a:t>
            </a:fld>
            <a:endParaRPr lang="nl-NL"/>
          </a:p>
        </p:txBody>
      </p:sp>
    </p:spTree>
    <p:extLst>
      <p:ext uri="{BB962C8B-B14F-4D97-AF65-F5344CB8AC3E}">
        <p14:creationId xmlns:p14="http://schemas.microsoft.com/office/powerpoint/2010/main" val="294691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36B52B-9054-46F4-8817-4811D573094E}" type="datetimeFigureOut">
              <a:rPr lang="nl-NL" smtClean="0"/>
              <a:t>03-04-2025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689ACE-6C59-4479-8FE7-93D3AA3B078F}" type="slidenum">
              <a:rPr lang="nl-NL" smtClean="0"/>
              <a:t>‹#›</a:t>
            </a:fld>
            <a:endParaRPr lang="nl-NL"/>
          </a:p>
        </p:txBody>
      </p:sp>
    </p:spTree>
    <p:extLst>
      <p:ext uri="{BB962C8B-B14F-4D97-AF65-F5344CB8AC3E}">
        <p14:creationId xmlns:p14="http://schemas.microsoft.com/office/powerpoint/2010/main" val="44007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DA05-EE9C-416F-C1D9-A74EECAE2E78}"/>
              </a:ext>
            </a:extLst>
          </p:cNvPr>
          <p:cNvSpPr>
            <a:spLocks noGrp="1"/>
          </p:cNvSpPr>
          <p:nvPr>
            <p:ph type="title" hasCustomPrompt="1"/>
          </p:nvPr>
        </p:nvSpPr>
        <p:spPr/>
        <p:txBody>
          <a:bodyPr/>
          <a:lstStyle/>
          <a:p>
            <a:r>
              <a:rPr lang="en-GB"/>
              <a:t>Task</a:t>
            </a:r>
          </a:p>
        </p:txBody>
      </p:sp>
      <p:sp>
        <p:nvSpPr>
          <p:cNvPr id="3" name="Content Placeholder 2">
            <a:extLst>
              <a:ext uri="{FF2B5EF4-FFF2-40B4-BE49-F238E27FC236}">
                <a16:creationId xmlns:a16="http://schemas.microsoft.com/office/drawing/2014/main" id="{2E650F7C-3EB2-B3E2-0320-017D8B6D26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069388-AF9E-5CB3-569A-2576A0AAECEE}"/>
              </a:ext>
            </a:extLst>
          </p:cNvPr>
          <p:cNvSpPr>
            <a:spLocks noGrp="1"/>
          </p:cNvSpPr>
          <p:nvPr>
            <p:ph type="dt" sz="half" idx="10"/>
          </p:nvPr>
        </p:nvSpPr>
        <p:spPr/>
        <p:txBody>
          <a:bodyPr/>
          <a:lstStyle/>
          <a:p>
            <a:fld id="{E6B999EA-085B-3F44-BB60-E5C5B32BD428}" type="datetimeFigureOut">
              <a:rPr lang="en-GB" smtClean="0"/>
              <a:t>03/04/2025</a:t>
            </a:fld>
            <a:endParaRPr lang="en-GB"/>
          </a:p>
        </p:txBody>
      </p:sp>
      <p:sp>
        <p:nvSpPr>
          <p:cNvPr id="5" name="Footer Placeholder 4">
            <a:extLst>
              <a:ext uri="{FF2B5EF4-FFF2-40B4-BE49-F238E27FC236}">
                <a16:creationId xmlns:a16="http://schemas.microsoft.com/office/drawing/2014/main" id="{DA8BD436-CC1D-AA0A-F874-596E855141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4C01CF-9950-7BB4-BCBC-0C07C24B2F40}"/>
              </a:ext>
            </a:extLst>
          </p:cNvPr>
          <p:cNvSpPr>
            <a:spLocks noGrp="1"/>
          </p:cNvSpPr>
          <p:nvPr>
            <p:ph type="sldNum" sz="quarter" idx="12"/>
          </p:nvPr>
        </p:nvSpPr>
        <p:spPr/>
        <p:txBody>
          <a:bodyPr/>
          <a:lstStyle/>
          <a:p>
            <a:fld id="{7E59CBD6-A760-0B45-807C-426FCDA5BD63}" type="slidenum">
              <a:rPr lang="en-GB" smtClean="0"/>
              <a:t>‹#›</a:t>
            </a:fld>
            <a:endParaRPr lang="en-GB"/>
          </a:p>
        </p:txBody>
      </p:sp>
      <p:sp>
        <p:nvSpPr>
          <p:cNvPr id="8" name="Content Placeholder 7">
            <a:extLst>
              <a:ext uri="{FF2B5EF4-FFF2-40B4-BE49-F238E27FC236}">
                <a16:creationId xmlns:a16="http://schemas.microsoft.com/office/drawing/2014/main" id="{A6231998-9E18-A71C-9188-D67F7F72AEB1}"/>
              </a:ext>
            </a:extLst>
          </p:cNvPr>
          <p:cNvSpPr>
            <a:spLocks noGrp="1"/>
          </p:cNvSpPr>
          <p:nvPr>
            <p:ph sz="quarter" idx="13" hasCustomPrompt="1"/>
          </p:nvPr>
        </p:nvSpPr>
        <p:spPr>
          <a:xfrm>
            <a:off x="2613025" y="365125"/>
            <a:ext cx="8740775" cy="877888"/>
          </a:xfrm>
          <a:ln w="19050">
            <a:solidFill>
              <a:srgbClr val="0070C0"/>
            </a:solidFill>
          </a:ln>
        </p:spPr>
        <p:txBody>
          <a:bodyPr anchor="ctr">
            <a:normAutofit/>
          </a:bodyPr>
          <a:lstStyle>
            <a:lvl1pPr marL="0" indent="0">
              <a:buNone/>
              <a:defRPr sz="4400">
                <a:solidFill>
                  <a:srgbClr val="0070C0"/>
                </a:solidFill>
              </a:defRPr>
            </a:lvl1pPr>
          </a:lstStyle>
          <a:p>
            <a:pPr lvl="0"/>
            <a:r>
              <a:rPr lang="en-GB"/>
              <a:t>Title</a:t>
            </a:r>
          </a:p>
        </p:txBody>
      </p:sp>
    </p:spTree>
    <p:extLst>
      <p:ext uri="{BB962C8B-B14F-4D97-AF65-F5344CB8AC3E}">
        <p14:creationId xmlns:p14="http://schemas.microsoft.com/office/powerpoint/2010/main" val="2403633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BDA05-EE9C-416F-C1D9-A74EECAE2E78}"/>
              </a:ext>
            </a:extLst>
          </p:cNvPr>
          <p:cNvSpPr>
            <a:spLocks noGrp="1"/>
          </p:cNvSpPr>
          <p:nvPr>
            <p:ph type="title" hasCustomPrompt="1"/>
          </p:nvPr>
        </p:nvSpPr>
        <p:spPr/>
        <p:txBody>
          <a:bodyPr/>
          <a:lstStyle/>
          <a:p>
            <a:r>
              <a:rPr lang="en-GB"/>
              <a:t>Task</a:t>
            </a:r>
          </a:p>
        </p:txBody>
      </p:sp>
      <p:sp>
        <p:nvSpPr>
          <p:cNvPr id="3" name="Content Placeholder 2">
            <a:extLst>
              <a:ext uri="{FF2B5EF4-FFF2-40B4-BE49-F238E27FC236}">
                <a16:creationId xmlns:a16="http://schemas.microsoft.com/office/drawing/2014/main" id="{2E650F7C-3EB2-B3E2-0320-017D8B6D261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E069388-AF9E-5CB3-569A-2576A0AAECEE}"/>
              </a:ext>
            </a:extLst>
          </p:cNvPr>
          <p:cNvSpPr>
            <a:spLocks noGrp="1"/>
          </p:cNvSpPr>
          <p:nvPr>
            <p:ph type="dt" sz="half" idx="10"/>
          </p:nvPr>
        </p:nvSpPr>
        <p:spPr/>
        <p:txBody>
          <a:bodyPr/>
          <a:lstStyle/>
          <a:p>
            <a:fld id="{E6B999EA-085B-3F44-BB60-E5C5B32BD428}" type="datetimeFigureOut">
              <a:rPr lang="en-GB" smtClean="0"/>
              <a:t>03/04/2025</a:t>
            </a:fld>
            <a:endParaRPr lang="en-GB"/>
          </a:p>
        </p:txBody>
      </p:sp>
      <p:sp>
        <p:nvSpPr>
          <p:cNvPr id="5" name="Footer Placeholder 4">
            <a:extLst>
              <a:ext uri="{FF2B5EF4-FFF2-40B4-BE49-F238E27FC236}">
                <a16:creationId xmlns:a16="http://schemas.microsoft.com/office/drawing/2014/main" id="{DA8BD436-CC1D-AA0A-F874-596E855141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4C01CF-9950-7BB4-BCBC-0C07C24B2F40}"/>
              </a:ext>
            </a:extLst>
          </p:cNvPr>
          <p:cNvSpPr>
            <a:spLocks noGrp="1"/>
          </p:cNvSpPr>
          <p:nvPr>
            <p:ph type="sldNum" sz="quarter" idx="12"/>
          </p:nvPr>
        </p:nvSpPr>
        <p:spPr/>
        <p:txBody>
          <a:bodyPr/>
          <a:lstStyle/>
          <a:p>
            <a:fld id="{7E59CBD6-A760-0B45-807C-426FCDA5BD63}" type="slidenum">
              <a:rPr lang="en-GB" smtClean="0"/>
              <a:t>‹#›</a:t>
            </a:fld>
            <a:endParaRPr lang="en-GB"/>
          </a:p>
        </p:txBody>
      </p:sp>
      <p:sp>
        <p:nvSpPr>
          <p:cNvPr id="8" name="Content Placeholder 7">
            <a:extLst>
              <a:ext uri="{FF2B5EF4-FFF2-40B4-BE49-F238E27FC236}">
                <a16:creationId xmlns:a16="http://schemas.microsoft.com/office/drawing/2014/main" id="{A6231998-9E18-A71C-9188-D67F7F72AEB1}"/>
              </a:ext>
            </a:extLst>
          </p:cNvPr>
          <p:cNvSpPr>
            <a:spLocks noGrp="1"/>
          </p:cNvSpPr>
          <p:nvPr>
            <p:ph sz="quarter" idx="13" hasCustomPrompt="1"/>
          </p:nvPr>
        </p:nvSpPr>
        <p:spPr>
          <a:xfrm>
            <a:off x="2613025" y="365125"/>
            <a:ext cx="8740775" cy="877888"/>
          </a:xfrm>
          <a:ln w="19050">
            <a:solidFill>
              <a:srgbClr val="0070C0"/>
            </a:solidFill>
          </a:ln>
        </p:spPr>
        <p:txBody>
          <a:bodyPr anchor="ctr">
            <a:normAutofit/>
          </a:bodyPr>
          <a:lstStyle>
            <a:lvl1pPr marL="0" indent="0">
              <a:buNone/>
              <a:defRPr sz="4400">
                <a:solidFill>
                  <a:srgbClr val="0070C0"/>
                </a:solidFill>
              </a:defRPr>
            </a:lvl1pPr>
          </a:lstStyle>
          <a:p>
            <a:pPr lvl="0"/>
            <a:r>
              <a:rPr lang="en-GB"/>
              <a:t>Title</a:t>
            </a:r>
          </a:p>
        </p:txBody>
      </p:sp>
    </p:spTree>
    <p:extLst>
      <p:ext uri="{BB962C8B-B14F-4D97-AF65-F5344CB8AC3E}">
        <p14:creationId xmlns:p14="http://schemas.microsoft.com/office/powerpoint/2010/main" val="1784962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144F2-E8EB-CC9F-D581-EC4A6485784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5AC84D1-F6F1-8DCE-26D6-4984C0813DE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1C7C253-08DA-5C8F-246C-6B521ABB8D9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71677C0-22EE-FCB6-B294-211A7A7A374E}"/>
              </a:ext>
            </a:extLst>
          </p:cNvPr>
          <p:cNvSpPr>
            <a:spLocks noGrp="1"/>
          </p:cNvSpPr>
          <p:nvPr>
            <p:ph type="dt" sz="half" idx="10"/>
          </p:nvPr>
        </p:nvSpPr>
        <p:spPr/>
        <p:txBody>
          <a:bodyPr/>
          <a:lstStyle/>
          <a:p>
            <a:fld id="{E6B999EA-085B-3F44-BB60-E5C5B32BD428}" type="datetimeFigureOut">
              <a:rPr lang="en-GB" smtClean="0"/>
              <a:t>03/04/2025</a:t>
            </a:fld>
            <a:endParaRPr lang="en-GB"/>
          </a:p>
        </p:txBody>
      </p:sp>
      <p:sp>
        <p:nvSpPr>
          <p:cNvPr id="6" name="Footer Placeholder 5">
            <a:extLst>
              <a:ext uri="{FF2B5EF4-FFF2-40B4-BE49-F238E27FC236}">
                <a16:creationId xmlns:a16="http://schemas.microsoft.com/office/drawing/2014/main" id="{893E5359-BF97-D512-195E-EEB08B253E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C8A84D-DF3C-4D0C-7159-5E56F9A5F1A0}"/>
              </a:ext>
            </a:extLst>
          </p:cNvPr>
          <p:cNvSpPr>
            <a:spLocks noGrp="1"/>
          </p:cNvSpPr>
          <p:nvPr>
            <p:ph type="sldNum" sz="quarter" idx="12"/>
          </p:nvPr>
        </p:nvSpPr>
        <p:spPr/>
        <p:txBody>
          <a:bodyPr/>
          <a:lstStyle/>
          <a:p>
            <a:fld id="{7E59CBD6-A760-0B45-807C-426FCDA5BD63}" type="slidenum">
              <a:rPr lang="en-GB" smtClean="0"/>
              <a:t>‹#›</a:t>
            </a:fld>
            <a:endParaRPr lang="en-GB"/>
          </a:p>
        </p:txBody>
      </p:sp>
    </p:spTree>
    <p:extLst>
      <p:ext uri="{BB962C8B-B14F-4D97-AF65-F5344CB8AC3E}">
        <p14:creationId xmlns:p14="http://schemas.microsoft.com/office/powerpoint/2010/main" val="347399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36B52B-9054-46F4-8817-4811D573094E}" type="datetimeFigureOut">
              <a:rPr lang="nl-NL" smtClean="0"/>
              <a:t>03-04-2025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689ACE-6C59-4479-8FE7-93D3AA3B078F}" type="slidenum">
              <a:rPr lang="nl-NL" smtClean="0"/>
              <a:t>‹#›</a:t>
            </a:fld>
            <a:endParaRPr lang="nl-NL"/>
          </a:p>
        </p:txBody>
      </p:sp>
    </p:spTree>
    <p:extLst>
      <p:ext uri="{BB962C8B-B14F-4D97-AF65-F5344CB8AC3E}">
        <p14:creationId xmlns:p14="http://schemas.microsoft.com/office/powerpoint/2010/main" val="36660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AD36B52B-9054-46F4-8817-4811D573094E}" type="datetimeFigureOut">
              <a:rPr lang="nl-NL" smtClean="0"/>
              <a:t>03-04-2025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689ACE-6C59-4479-8FE7-93D3AA3B078F}" type="slidenum">
              <a:rPr lang="nl-NL" smtClean="0"/>
              <a:t>‹#›</a:t>
            </a:fld>
            <a:endParaRPr lang="nl-NL"/>
          </a:p>
        </p:txBody>
      </p:sp>
    </p:spTree>
    <p:extLst>
      <p:ext uri="{BB962C8B-B14F-4D97-AF65-F5344CB8AC3E}">
        <p14:creationId xmlns:p14="http://schemas.microsoft.com/office/powerpoint/2010/main" val="220088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D36B52B-9054-46F4-8817-4811D573094E}" type="datetimeFigureOut">
              <a:rPr lang="nl-NL" smtClean="0"/>
              <a:t>03-04-2025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689ACE-6C59-4479-8FE7-93D3AA3B078F}" type="slidenum">
              <a:rPr lang="nl-NL" smtClean="0"/>
              <a:t>‹#›</a:t>
            </a:fld>
            <a:endParaRPr lang="nl-NL"/>
          </a:p>
        </p:txBody>
      </p:sp>
    </p:spTree>
    <p:extLst>
      <p:ext uri="{BB962C8B-B14F-4D97-AF65-F5344CB8AC3E}">
        <p14:creationId xmlns:p14="http://schemas.microsoft.com/office/powerpoint/2010/main" val="362772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D36B52B-9054-46F4-8817-4811D573094E}" type="datetimeFigureOut">
              <a:rPr lang="nl-NL" smtClean="0"/>
              <a:t>03-04-2025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689ACE-6C59-4479-8FE7-93D3AA3B078F}" type="slidenum">
              <a:rPr lang="nl-NL" smtClean="0"/>
              <a:t>‹#›</a:t>
            </a:fld>
            <a:endParaRPr lang="nl-NL"/>
          </a:p>
        </p:txBody>
      </p:sp>
    </p:spTree>
    <p:extLst>
      <p:ext uri="{BB962C8B-B14F-4D97-AF65-F5344CB8AC3E}">
        <p14:creationId xmlns:p14="http://schemas.microsoft.com/office/powerpoint/2010/main" val="250903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D36B52B-9054-46F4-8817-4811D573094E}" type="datetimeFigureOut">
              <a:rPr lang="nl-NL" smtClean="0"/>
              <a:t>03-04-2025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689ACE-6C59-4479-8FE7-93D3AA3B078F}" type="slidenum">
              <a:rPr lang="nl-NL" smtClean="0"/>
              <a:t>‹#›</a:t>
            </a:fld>
            <a:endParaRPr lang="nl-NL"/>
          </a:p>
        </p:txBody>
      </p:sp>
    </p:spTree>
    <p:extLst>
      <p:ext uri="{BB962C8B-B14F-4D97-AF65-F5344CB8AC3E}">
        <p14:creationId xmlns:p14="http://schemas.microsoft.com/office/powerpoint/2010/main" val="200334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D36B52B-9054-46F4-8817-4811D573094E}" type="datetimeFigureOut">
              <a:rPr lang="nl-NL" smtClean="0"/>
              <a:t>03-04-2025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689ACE-6C59-4479-8FE7-93D3AA3B078F}" type="slidenum">
              <a:rPr lang="nl-NL" smtClean="0"/>
              <a:t>‹#›</a:t>
            </a:fld>
            <a:endParaRPr lang="nl-NL"/>
          </a:p>
        </p:txBody>
      </p:sp>
    </p:spTree>
    <p:extLst>
      <p:ext uri="{BB962C8B-B14F-4D97-AF65-F5344CB8AC3E}">
        <p14:creationId xmlns:p14="http://schemas.microsoft.com/office/powerpoint/2010/main" val="214895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D36B52B-9054-46F4-8817-4811D573094E}" type="datetimeFigureOut">
              <a:rPr lang="nl-NL" smtClean="0"/>
              <a:t>03-04-2025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689ACE-6C59-4479-8FE7-93D3AA3B078F}" type="slidenum">
              <a:rPr lang="nl-NL" smtClean="0"/>
              <a:t>‹#›</a:t>
            </a:fld>
            <a:endParaRPr lang="nl-NL"/>
          </a:p>
        </p:txBody>
      </p:sp>
    </p:spTree>
    <p:extLst>
      <p:ext uri="{BB962C8B-B14F-4D97-AF65-F5344CB8AC3E}">
        <p14:creationId xmlns:p14="http://schemas.microsoft.com/office/powerpoint/2010/main" val="272733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D36B52B-9054-46F4-8817-4811D573094E}" type="datetimeFigureOut">
              <a:rPr lang="nl-NL" smtClean="0"/>
              <a:t>03-04-2025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689ACE-6C59-4479-8FE7-93D3AA3B078F}" type="slidenum">
              <a:rPr lang="nl-NL" smtClean="0"/>
              <a:t>‹#›</a:t>
            </a:fld>
            <a:endParaRPr lang="nl-NL"/>
          </a:p>
        </p:txBody>
      </p:sp>
    </p:spTree>
    <p:extLst>
      <p:ext uri="{BB962C8B-B14F-4D97-AF65-F5344CB8AC3E}">
        <p14:creationId xmlns:p14="http://schemas.microsoft.com/office/powerpoint/2010/main" val="33929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6B52B-9054-46F4-8817-4811D573094E}" type="datetimeFigureOut">
              <a:rPr lang="nl-NL" smtClean="0"/>
              <a:t>03-04-2025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89ACE-6C59-4479-8FE7-93D3AA3B078F}" type="slidenum">
              <a:rPr lang="nl-NL" smtClean="0"/>
              <a:t>‹#›</a:t>
            </a:fld>
            <a:endParaRPr lang="nl-NL"/>
          </a:p>
        </p:txBody>
      </p:sp>
    </p:spTree>
    <p:extLst>
      <p:ext uri="{BB962C8B-B14F-4D97-AF65-F5344CB8AC3E}">
        <p14:creationId xmlns:p14="http://schemas.microsoft.com/office/powerpoint/2010/main" val="95256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645C48-852A-BDC4-E02D-3F50A9ED482E}"/>
              </a:ext>
            </a:extLst>
          </p:cNvPr>
          <p:cNvSpPr>
            <a:spLocks noGrp="1"/>
          </p:cNvSpPr>
          <p:nvPr>
            <p:ph type="title"/>
          </p:nvPr>
        </p:nvSpPr>
        <p:spPr>
          <a:xfrm>
            <a:off x="838200" y="365126"/>
            <a:ext cx="1774800" cy="878400"/>
          </a:xfrm>
          <a:prstGeom prst="rect">
            <a:avLst/>
          </a:prstGeom>
          <a:solidFill>
            <a:srgbClr val="0070C0"/>
          </a:solidFill>
          <a:ln w="19050">
            <a:solidFill>
              <a:srgbClr val="0070C0"/>
            </a:solidFill>
          </a:ln>
        </p:spPr>
        <p:txBody>
          <a:bodyPr vert="horz" lIns="91440" tIns="45720" rIns="91440" bIns="45720" rtlCol="0" anchor="ctr">
            <a:normAutofit/>
          </a:bodyPr>
          <a:lstStyle/>
          <a:p>
            <a:r>
              <a:rPr lang="en-GB"/>
              <a:t>Task</a:t>
            </a:r>
          </a:p>
        </p:txBody>
      </p:sp>
      <p:sp>
        <p:nvSpPr>
          <p:cNvPr id="3" name="Text Placeholder 2">
            <a:extLst>
              <a:ext uri="{FF2B5EF4-FFF2-40B4-BE49-F238E27FC236}">
                <a16:creationId xmlns:a16="http://schemas.microsoft.com/office/drawing/2014/main" id="{CAE75B87-DBE6-661E-7C18-560E94BB5CD5}"/>
              </a:ext>
            </a:extLst>
          </p:cNvPr>
          <p:cNvSpPr>
            <a:spLocks noGrp="1"/>
          </p:cNvSpPr>
          <p:nvPr>
            <p:ph type="body" idx="1"/>
          </p:nvPr>
        </p:nvSpPr>
        <p:spPr>
          <a:xfrm>
            <a:off x="838200" y="1382751"/>
            <a:ext cx="10515600" cy="47942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F404F6A-1E32-8EDF-7CD8-55A5D1174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6B999EA-085B-3F44-BB60-E5C5B32BD428}" type="datetimeFigureOut">
              <a:rPr lang="en-GB" smtClean="0"/>
              <a:t>03/04/2025</a:t>
            </a:fld>
            <a:endParaRPr lang="en-GB"/>
          </a:p>
        </p:txBody>
      </p:sp>
      <p:sp>
        <p:nvSpPr>
          <p:cNvPr id="5" name="Footer Placeholder 4">
            <a:extLst>
              <a:ext uri="{FF2B5EF4-FFF2-40B4-BE49-F238E27FC236}">
                <a16:creationId xmlns:a16="http://schemas.microsoft.com/office/drawing/2014/main" id="{53515FE4-E28A-924E-7427-FDC1C8D0E7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BB53C63-5893-1CC1-D823-DB8687318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59CBD6-A760-0B45-807C-426FCDA5BD63}" type="slidenum">
              <a:rPr lang="en-GB" smtClean="0"/>
              <a:t>‹#›</a:t>
            </a:fld>
            <a:endParaRPr lang="en-GB"/>
          </a:p>
        </p:txBody>
      </p:sp>
    </p:spTree>
    <p:extLst>
      <p:ext uri="{BB962C8B-B14F-4D97-AF65-F5344CB8AC3E}">
        <p14:creationId xmlns:p14="http://schemas.microsoft.com/office/powerpoint/2010/main" val="3933509311"/>
      </p:ext>
    </p:extLst>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cid:FF0C5DD7075E7D43BCF4E4A2C0F6F5C8@ec.europa.eu"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180"/>
            <a:ext cx="12192000" cy="2502204"/>
          </a:xfrm>
        </p:spPr>
        <p:txBody>
          <a:bodyPr>
            <a:noAutofit/>
          </a:bodyPr>
          <a:lstStyle/>
          <a:p>
            <a:r>
              <a:rPr lang="en-GB" sz="4400" b="1">
                <a:solidFill>
                  <a:srgbClr val="0070C0"/>
                </a:solidFill>
              </a:rPr>
              <a:t>Smart Survey Implementation</a:t>
            </a:r>
            <a:br>
              <a:rPr lang="nl-NL" sz="4400" b="1">
                <a:solidFill>
                  <a:srgbClr val="0070C0"/>
                </a:solidFill>
              </a:rPr>
            </a:br>
            <a:r>
              <a:rPr lang="en-GB" sz="2000">
                <a:solidFill>
                  <a:srgbClr val="0070C0"/>
                </a:solidFill>
              </a:rPr>
              <a:t>Grant Agreement Number: 101119594 (2023-NL-SSI)</a:t>
            </a:r>
            <a:br>
              <a:rPr lang="en-GB" sz="2000">
                <a:solidFill>
                  <a:srgbClr val="0070C0"/>
                </a:solidFill>
              </a:rPr>
            </a:br>
            <a:br>
              <a:rPr lang="nl-NL" sz="2800"/>
            </a:br>
            <a:r>
              <a:rPr lang="en-US" sz="4000" b="1" err="1">
                <a:solidFill>
                  <a:srgbClr val="0070C0"/>
                </a:solidFill>
              </a:rPr>
              <a:t>Workpackage</a:t>
            </a:r>
            <a:r>
              <a:rPr lang="en-US" sz="4000" b="1">
                <a:solidFill>
                  <a:srgbClr val="0070C0"/>
                </a:solidFill>
              </a:rPr>
              <a:t> 2: an end-to-end methodology</a:t>
            </a:r>
            <a:br>
              <a:rPr lang="en-US" sz="4000" b="1">
                <a:solidFill>
                  <a:srgbClr val="0070C0"/>
                </a:solidFill>
              </a:rPr>
            </a:br>
            <a:r>
              <a:rPr lang="en-US" sz="2000">
                <a:solidFill>
                  <a:srgbClr val="0070C0"/>
                </a:solidFill>
              </a:rPr>
              <a:t>final SSI conference, </a:t>
            </a:r>
            <a:r>
              <a:rPr lang="en-US" sz="2000" err="1">
                <a:solidFill>
                  <a:srgbClr val="0070C0"/>
                </a:solidFill>
              </a:rPr>
              <a:t>thursday</a:t>
            </a:r>
            <a:r>
              <a:rPr lang="en-US" sz="2000">
                <a:solidFill>
                  <a:srgbClr val="0070C0"/>
                </a:solidFill>
              </a:rPr>
              <a:t>, 2025-04-03, Heerlen</a:t>
            </a:r>
            <a:endParaRPr lang="en-US" sz="2000" b="1">
              <a:solidFill>
                <a:srgbClr val="0070C0"/>
              </a:solidFill>
            </a:endParaRPr>
          </a:p>
        </p:txBody>
      </p:sp>
      <p:grpSp>
        <p:nvGrpSpPr>
          <p:cNvPr id="7" name="Group 6"/>
          <p:cNvGrpSpPr/>
          <p:nvPr/>
        </p:nvGrpSpPr>
        <p:grpSpPr>
          <a:xfrm>
            <a:off x="207022" y="133133"/>
            <a:ext cx="12731673" cy="3404332"/>
            <a:chOff x="192274" y="310109"/>
            <a:chExt cx="12731673" cy="3404332"/>
          </a:xfrm>
        </p:grpSpPr>
        <p:pic>
          <p:nvPicPr>
            <p:cNvPr id="15" name="Afbeelding 4" descr="cid:FF0C5DD7075E7D43BCF4E4A2C0F6F5C8@ec.europa.e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350086" y="2174148"/>
              <a:ext cx="3187507" cy="1540293"/>
            </a:xfrm>
            <a:prstGeom prst="rect">
              <a:avLst/>
            </a:prstGeom>
            <a:noFill/>
            <a:ln>
              <a:noFill/>
            </a:ln>
          </p:spPr>
        </p:pic>
        <p:pic>
          <p:nvPicPr>
            <p:cNvPr id="3084" name="Picture 12" descr="University of Mannhei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2907" y="1341023"/>
              <a:ext cx="3050077" cy="129156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RS - Statistical Office of Republic of Sloveni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74" y="712414"/>
              <a:ext cx="2959805" cy="254878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5"/>
            <p:cNvPicPr>
              <a:picLocks noChangeAspect="1"/>
            </p:cNvPicPr>
            <p:nvPr/>
          </p:nvPicPr>
          <p:blipFill rotWithShape="1">
            <a:blip r:embed="rId6" cstate="print">
              <a:extLst>
                <a:ext uri="{28A0092B-C50C-407E-A947-70E740481C1C}">
                  <a14:useLocalDpi xmlns:a14="http://schemas.microsoft.com/office/drawing/2010/main" val="0"/>
                </a:ext>
              </a:extLst>
            </a:blip>
            <a:srcRect l="1735" t="2279" r="85717" b="67123"/>
            <a:stretch/>
          </p:blipFill>
          <p:spPr>
            <a:xfrm>
              <a:off x="10932308" y="310109"/>
              <a:ext cx="876424" cy="1202158"/>
            </a:xfrm>
            <a:prstGeom prst="rect">
              <a:avLst/>
            </a:prstGeom>
          </p:spPr>
        </p:pic>
        <p:pic>
          <p:nvPicPr>
            <p:cNvPr id="9" name="Afbeelding 5"/>
            <p:cNvPicPr/>
            <p:nvPr/>
          </p:nvPicPr>
          <p:blipFill>
            <a:blip r:embed="rId7">
              <a:extLst>
                <a:ext uri="{28A0092B-C50C-407E-A947-70E740481C1C}">
                  <a14:useLocalDpi xmlns:a14="http://schemas.microsoft.com/office/drawing/2010/main" val="0"/>
                </a:ext>
              </a:extLst>
            </a:blip>
            <a:stretch>
              <a:fillRect/>
            </a:stretch>
          </p:blipFill>
          <p:spPr>
            <a:xfrm>
              <a:off x="4642164" y="551246"/>
              <a:ext cx="1840546" cy="719885"/>
            </a:xfrm>
            <a:prstGeom prst="rect">
              <a:avLst/>
            </a:prstGeom>
          </p:spPr>
        </p:pic>
        <p:pic>
          <p:nvPicPr>
            <p:cNvPr id="11" name="Afbeelding 4"/>
            <p:cNvPicPr/>
            <p:nvPr/>
          </p:nvPicPr>
          <p:blipFill>
            <a:blip r:embed="rId8" cstate="print">
              <a:extLst>
                <a:ext uri="{28A0092B-C50C-407E-A947-70E740481C1C}">
                  <a14:useLocalDpi xmlns:a14="http://schemas.microsoft.com/office/drawing/2010/main" val="0"/>
                </a:ext>
              </a:extLst>
            </a:blip>
            <a:stretch>
              <a:fillRect/>
            </a:stretch>
          </p:blipFill>
          <p:spPr>
            <a:xfrm>
              <a:off x="2571607" y="544432"/>
              <a:ext cx="1511259" cy="733512"/>
            </a:xfrm>
            <a:prstGeom prst="rect">
              <a:avLst/>
            </a:prstGeom>
          </p:spPr>
        </p:pic>
        <p:pic>
          <p:nvPicPr>
            <p:cNvPr id="12" name="Afbeelding 16"/>
            <p:cNvPicPr/>
            <p:nvPr/>
          </p:nvPicPr>
          <p:blipFill>
            <a:blip r:embed="rId9" cstate="print">
              <a:extLst>
                <a:ext uri="{28A0092B-C50C-407E-A947-70E740481C1C}">
                  <a14:useLocalDpi xmlns:a14="http://schemas.microsoft.com/office/drawing/2010/main" val="0"/>
                </a:ext>
              </a:extLst>
            </a:blip>
            <a:stretch>
              <a:fillRect/>
            </a:stretch>
          </p:blipFill>
          <p:spPr>
            <a:xfrm>
              <a:off x="401901" y="476187"/>
              <a:ext cx="1886936" cy="870003"/>
            </a:xfrm>
            <a:prstGeom prst="rect">
              <a:avLst/>
            </a:prstGeom>
          </p:spPr>
        </p:pic>
        <p:pic>
          <p:nvPicPr>
            <p:cNvPr id="13" name="Afbeelding 9"/>
            <p:cNvPicPr/>
            <p:nvPr/>
          </p:nvPicPr>
          <p:blipFill>
            <a:blip r:embed="rId10" cstate="print">
              <a:extLst>
                <a:ext uri="{28A0092B-C50C-407E-A947-70E740481C1C}">
                  <a14:useLocalDpi xmlns:a14="http://schemas.microsoft.com/office/drawing/2010/main" val="0"/>
                </a:ext>
              </a:extLst>
            </a:blip>
            <a:stretch>
              <a:fillRect/>
            </a:stretch>
          </p:blipFill>
          <p:spPr>
            <a:xfrm>
              <a:off x="9837815" y="401128"/>
              <a:ext cx="785055" cy="1020121"/>
            </a:xfrm>
            <a:prstGeom prst="rect">
              <a:avLst/>
            </a:prstGeom>
          </p:spPr>
        </p:pic>
        <p:pic>
          <p:nvPicPr>
            <p:cNvPr id="14" name="Afbeelding 14"/>
            <p:cNvPicPr/>
            <p:nvPr/>
          </p:nvPicPr>
          <p:blipFill>
            <a:blip r:embed="rId11" cstate="print">
              <a:extLst>
                <a:ext uri="{28A0092B-C50C-407E-A947-70E740481C1C}">
                  <a14:useLocalDpi xmlns:a14="http://schemas.microsoft.com/office/drawing/2010/main" val="0"/>
                </a:ext>
              </a:extLst>
            </a:blip>
            <a:stretch>
              <a:fillRect/>
            </a:stretch>
          </p:blipFill>
          <p:spPr>
            <a:xfrm>
              <a:off x="3526359" y="1677876"/>
              <a:ext cx="2036078" cy="617858"/>
            </a:xfrm>
            <a:prstGeom prst="rect">
              <a:avLst/>
            </a:prstGeom>
          </p:spPr>
        </p:pic>
        <p:pic>
          <p:nvPicPr>
            <p:cNvPr id="3088" name="Picture 16" descr="Logo - Huisstijl - Universiteit Utrech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02043" y="1618070"/>
              <a:ext cx="2327757" cy="73747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Vrije Universiteit Brussel - Wikipe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38391" y="322742"/>
              <a:ext cx="2644705" cy="11768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17093" y="951485"/>
              <a:ext cx="3106854" cy="2196666"/>
            </a:xfrm>
            <a:prstGeom prst="rect">
              <a:avLst/>
            </a:prstGeom>
          </p:spPr>
        </p:pic>
      </p:grpSp>
      <p:sp>
        <p:nvSpPr>
          <p:cNvPr id="6" name="Rectangle 5"/>
          <p:cNvSpPr/>
          <p:nvPr/>
        </p:nvSpPr>
        <p:spPr>
          <a:xfrm>
            <a:off x="0" y="6326415"/>
            <a:ext cx="12192000" cy="523220"/>
          </a:xfrm>
          <a:prstGeom prst="rect">
            <a:avLst/>
          </a:prstGeom>
        </p:spPr>
        <p:txBody>
          <a:bodyPr wrap="square">
            <a:spAutoFit/>
          </a:bodyPr>
          <a:lstStyle/>
          <a:p>
            <a:pPr algn="ctr">
              <a:spcAft>
                <a:spcPts val="0"/>
              </a:spcAft>
              <a:tabLst>
                <a:tab pos="2865755" algn="ctr"/>
                <a:tab pos="5731510" algn="r"/>
              </a:tabLst>
            </a:pPr>
            <a:r>
              <a:rPr lang="en-US" sz="1400" i="1">
                <a:latin typeface="Calibri" panose="020F0502020204030204" pitchFamily="34" charset="0"/>
                <a:ea typeface="Calibri" panose="020F0502020204030204" pitchFamily="34" charset="0"/>
                <a:cs typeface="Times New Roman" panose="02020603050405020304" pitchFamily="18" charset="0"/>
              </a:rPr>
              <a:t>Disclaimer: Views and opinions expressed are however those of the author(s) only and do not necessarily reflect those of the European Union or Eurostat. </a:t>
            </a:r>
          </a:p>
          <a:p>
            <a:pPr algn="ctr">
              <a:spcAft>
                <a:spcPts val="0"/>
              </a:spcAft>
              <a:tabLst>
                <a:tab pos="2865755" algn="ctr"/>
                <a:tab pos="5731510" algn="r"/>
              </a:tabLst>
            </a:pPr>
            <a:r>
              <a:rPr lang="en-US" sz="1400" i="1">
                <a:latin typeface="Calibri" panose="020F0502020204030204" pitchFamily="34" charset="0"/>
                <a:ea typeface="Calibri" panose="020F0502020204030204" pitchFamily="34" charset="0"/>
                <a:cs typeface="Times New Roman" panose="02020603050405020304" pitchFamily="18" charset="0"/>
              </a:rPr>
              <a:t>Neither the European Union nor the granting authority can be held responsible for them.</a:t>
            </a:r>
            <a:endParaRPr lang="nl-NL" sz="1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536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65B750-760D-85EF-5BBE-AAFFDAB5E41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DE24FAF-2F87-6CA7-7DF4-721BEBE55ADB}"/>
              </a:ext>
            </a:extLst>
          </p:cNvPr>
          <p:cNvSpPr>
            <a:spLocks noGrp="1"/>
          </p:cNvSpPr>
          <p:nvPr>
            <p:ph type="title"/>
          </p:nvPr>
        </p:nvSpPr>
        <p:spPr/>
        <p:txBody>
          <a:bodyPr>
            <a:normAutofit/>
          </a:bodyPr>
          <a:lstStyle/>
          <a:p>
            <a:r>
              <a:rPr lang="de-DE" b="1">
                <a:solidFill>
                  <a:srgbClr val="0070C0"/>
                </a:solidFill>
                <a:cs typeface="Arial"/>
              </a:rPr>
              <a:t>Task 1: Large Field Tests</a:t>
            </a:r>
          </a:p>
        </p:txBody>
      </p:sp>
      <p:sp>
        <p:nvSpPr>
          <p:cNvPr id="4" name="Foliennummernplatzhalter 3">
            <a:extLst>
              <a:ext uri="{FF2B5EF4-FFF2-40B4-BE49-F238E27FC236}">
                <a16:creationId xmlns:a16="http://schemas.microsoft.com/office/drawing/2014/main" id="{50BF7FDF-5D6F-8BB4-2E8C-0F8739CFB03C}"/>
              </a:ext>
            </a:extLst>
          </p:cNvPr>
          <p:cNvSpPr>
            <a:spLocks noGrp="1"/>
          </p:cNvSpPr>
          <p:nvPr>
            <p:ph type="sldNum" sz="quarter" idx="12"/>
          </p:nvPr>
        </p:nvSpPr>
        <p:spPr/>
        <p:txBody>
          <a:bodyPr/>
          <a:lstStyle/>
          <a:p>
            <a:fld id="{05744ABC-F87A-4BFF-A135-F56C28F6E1F3}" type="slidenum">
              <a:rPr lang="de-DE" smtClean="0">
                <a:latin typeface="Arial" panose="020B0604020202020204" pitchFamily="34" charset="0"/>
                <a:cs typeface="Arial" panose="020B0604020202020204" pitchFamily="34" charset="0"/>
              </a:rPr>
              <a:t>10</a:t>
            </a:fld>
            <a:endParaRPr lang="de-DE">
              <a:latin typeface="Arial" panose="020B0604020202020204" pitchFamily="34" charset="0"/>
              <a:cs typeface="Arial" panose="020B0604020202020204" pitchFamily="34" charset="0"/>
            </a:endParaRPr>
          </a:p>
        </p:txBody>
      </p:sp>
      <p:graphicFrame>
        <p:nvGraphicFramePr>
          <p:cNvPr id="7" name="Tabelle 6">
            <a:extLst>
              <a:ext uri="{FF2B5EF4-FFF2-40B4-BE49-F238E27FC236}">
                <a16:creationId xmlns:a16="http://schemas.microsoft.com/office/drawing/2014/main" id="{50FBB14F-E428-42F2-483E-40B589327719}"/>
              </a:ext>
            </a:extLst>
          </p:cNvPr>
          <p:cNvGraphicFramePr>
            <a:graphicFrameLocks noGrp="1"/>
          </p:cNvGraphicFramePr>
          <p:nvPr>
            <p:extLst>
              <p:ext uri="{D42A27DB-BD31-4B8C-83A1-F6EECF244321}">
                <p14:modId xmlns:p14="http://schemas.microsoft.com/office/powerpoint/2010/main" val="2084327234"/>
              </p:ext>
            </p:extLst>
          </p:nvPr>
        </p:nvGraphicFramePr>
        <p:xfrm>
          <a:off x="197069" y="1368221"/>
          <a:ext cx="11788838" cy="4743514"/>
        </p:xfrm>
        <a:graphic>
          <a:graphicData uri="http://schemas.openxmlformats.org/drawingml/2006/table">
            <a:tbl>
              <a:tblPr firstRow="1" firstCol="1">
                <a:tableStyleId>{2D5ABB26-0587-4C30-8999-92F81FD0307C}</a:tableStyleId>
              </a:tblPr>
              <a:tblGrid>
                <a:gridCol w="1195463">
                  <a:extLst>
                    <a:ext uri="{9D8B030D-6E8A-4147-A177-3AD203B41FA5}">
                      <a16:colId xmlns:a16="http://schemas.microsoft.com/office/drawing/2014/main" val="3431029883"/>
                    </a:ext>
                  </a:extLst>
                </a:gridCol>
                <a:gridCol w="1463414">
                  <a:extLst>
                    <a:ext uri="{9D8B030D-6E8A-4147-A177-3AD203B41FA5}">
                      <a16:colId xmlns:a16="http://schemas.microsoft.com/office/drawing/2014/main" val="1638859746"/>
                    </a:ext>
                  </a:extLst>
                </a:gridCol>
                <a:gridCol w="1380967">
                  <a:extLst>
                    <a:ext uri="{9D8B030D-6E8A-4147-A177-3AD203B41FA5}">
                      <a16:colId xmlns:a16="http://schemas.microsoft.com/office/drawing/2014/main" val="2331783445"/>
                    </a:ext>
                  </a:extLst>
                </a:gridCol>
                <a:gridCol w="1112107">
                  <a:extLst>
                    <a:ext uri="{9D8B030D-6E8A-4147-A177-3AD203B41FA5}">
                      <a16:colId xmlns:a16="http://schemas.microsoft.com/office/drawing/2014/main" val="177348054"/>
                    </a:ext>
                  </a:extLst>
                </a:gridCol>
                <a:gridCol w="1401578">
                  <a:extLst>
                    <a:ext uri="{9D8B030D-6E8A-4147-A177-3AD203B41FA5}">
                      <a16:colId xmlns:a16="http://schemas.microsoft.com/office/drawing/2014/main" val="380223201"/>
                    </a:ext>
                  </a:extLst>
                </a:gridCol>
                <a:gridCol w="1380967">
                  <a:extLst>
                    <a:ext uri="{9D8B030D-6E8A-4147-A177-3AD203B41FA5}">
                      <a16:colId xmlns:a16="http://schemas.microsoft.com/office/drawing/2014/main" val="1222680111"/>
                    </a:ext>
                  </a:extLst>
                </a:gridCol>
                <a:gridCol w="1580605">
                  <a:extLst>
                    <a:ext uri="{9D8B030D-6E8A-4147-A177-3AD203B41FA5}">
                      <a16:colId xmlns:a16="http://schemas.microsoft.com/office/drawing/2014/main" val="654666764"/>
                    </a:ext>
                  </a:extLst>
                </a:gridCol>
                <a:gridCol w="2273737">
                  <a:extLst>
                    <a:ext uri="{9D8B030D-6E8A-4147-A177-3AD203B41FA5}">
                      <a16:colId xmlns:a16="http://schemas.microsoft.com/office/drawing/2014/main" val="3138387317"/>
                    </a:ext>
                  </a:extLst>
                </a:gridCol>
              </a:tblGrid>
              <a:tr h="734695">
                <a:tc>
                  <a:txBody>
                    <a:bodyPr/>
                    <a:lstStyle/>
                    <a:p>
                      <a:pPr algn="ctr">
                        <a:lnSpc>
                          <a:spcPct val="107000"/>
                        </a:lnSpc>
                        <a:spcAft>
                          <a:spcPts val="1000"/>
                        </a:spcAft>
                      </a:pPr>
                      <a:r>
                        <a:rPr lang="en-US" sz="2400" b="1" u="none">
                          <a:effectLst/>
                        </a:rPr>
                        <a:t>Country</a:t>
                      </a:r>
                      <a:endParaRPr lang="de-DE" sz="2400" b="1" u="none">
                        <a:effectLst/>
                        <a:latin typeface="+mn-lt"/>
                        <a:ea typeface="Calibri" panose="020F0502020204030204" pitchFamily="34" charset="0"/>
                        <a:cs typeface="Arial" panose="020B0604020202020204" pitchFamily="34" charset="0"/>
                      </a:endParaRPr>
                    </a:p>
                  </a:txBody>
                  <a:tcPr marL="68580" marR="68580" marT="0" marB="0"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1000"/>
                        </a:spcAft>
                      </a:pPr>
                      <a:r>
                        <a:rPr lang="en-US" sz="2400" b="1" u="none">
                          <a:effectLst/>
                        </a:rPr>
                        <a:t>Survey</a:t>
                      </a:r>
                      <a:endParaRPr lang="de-DE" sz="2400" b="1" u="none">
                        <a:effectLst/>
                        <a:latin typeface="+mn-lt"/>
                        <a:ea typeface="Calibri" panose="020F0502020204030204" pitchFamily="34" charset="0"/>
                        <a:cs typeface="Arial" panose="020B0604020202020204" pitchFamily="34" charset="0"/>
                      </a:endParaRPr>
                    </a:p>
                  </a:txBody>
                  <a:tcPr marL="68580" marR="68580" marT="0" marB="0"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1000"/>
                        </a:spcAft>
                      </a:pPr>
                      <a:r>
                        <a:rPr lang="en-US" sz="2400" b="1" u="none">
                          <a:effectLst/>
                        </a:rPr>
                        <a:t>Field period</a:t>
                      </a:r>
                      <a:endParaRPr lang="de-DE" sz="2400" b="1" u="none">
                        <a:effectLst/>
                        <a:latin typeface="+mn-lt"/>
                        <a:ea typeface="Calibri" panose="020F0502020204030204" pitchFamily="34" charset="0"/>
                        <a:cs typeface="Arial" panose="020B0604020202020204" pitchFamily="34" charset="0"/>
                      </a:endParaRPr>
                    </a:p>
                  </a:txBody>
                  <a:tcPr marL="68580" marR="68580" marT="0" marB="0"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1000"/>
                        </a:spcAft>
                      </a:pPr>
                      <a:r>
                        <a:rPr lang="en-US" sz="2400" b="1" u="none">
                          <a:effectLst/>
                        </a:rPr>
                        <a:t>Gross</a:t>
                      </a:r>
                      <a:br>
                        <a:rPr lang="en-US" sz="2400" b="1" u="none">
                          <a:effectLst/>
                        </a:rPr>
                      </a:br>
                      <a:r>
                        <a:rPr lang="en-US" sz="2400" b="1" u="none">
                          <a:effectLst/>
                        </a:rPr>
                        <a:t>sample</a:t>
                      </a:r>
                    </a:p>
                  </a:txBody>
                  <a:tcPr marL="68580" marR="68580" marT="0" marB="0"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7000"/>
                        </a:lnSpc>
                        <a:spcAft>
                          <a:spcPts val="1000"/>
                        </a:spcAft>
                        <a:buNone/>
                      </a:pPr>
                      <a:r>
                        <a:rPr lang="en-US" sz="2400" b="1" u="none">
                          <a:effectLst/>
                        </a:rPr>
                        <a:t>Invitation mode</a:t>
                      </a:r>
                    </a:p>
                  </a:txBody>
                  <a:tcPr marL="68580" marR="68580" marT="0" marB="0" anchor="ctr">
                    <a:lnL w="0">
                      <a:noFill/>
                    </a:lnL>
                    <a:lnR w="0">
                      <a:noFill/>
                    </a:lnR>
                    <a:lnT w="12700">
                      <a:solidFill>
                        <a:schemeClr val="tx1"/>
                      </a:solidFill>
                    </a:lnT>
                    <a:lnB w="12700">
                      <a:solidFill>
                        <a:schemeClr val="tx1"/>
                      </a:solidFill>
                    </a:lnB>
                  </a:tcPr>
                </a:tc>
                <a:tc>
                  <a:txBody>
                    <a:bodyPr/>
                    <a:lstStyle/>
                    <a:p>
                      <a:pPr lvl="0" algn="ctr">
                        <a:lnSpc>
                          <a:spcPct val="107000"/>
                        </a:lnSpc>
                        <a:spcAft>
                          <a:spcPts val="1000"/>
                        </a:spcAft>
                        <a:buNone/>
                      </a:pPr>
                      <a:r>
                        <a:rPr lang="en-US" sz="2400" b="1" u="none">
                          <a:effectLst/>
                        </a:rPr>
                        <a:t>Incentive</a:t>
                      </a:r>
                    </a:p>
                  </a:txBody>
                  <a:tcPr marL="68580" marR="68580" marT="0" marB="0" anchor="ctr">
                    <a:lnL w="0">
                      <a:noFill/>
                    </a:lnL>
                    <a:lnR w="0">
                      <a:noFill/>
                    </a:lnR>
                    <a:lnT w="12700">
                      <a:solidFill>
                        <a:schemeClr val="tx1"/>
                      </a:solidFill>
                    </a:lnT>
                    <a:lnB w="12700">
                      <a:solidFill>
                        <a:schemeClr val="tx1"/>
                      </a:solidFill>
                    </a:lnB>
                  </a:tcPr>
                </a:tc>
                <a:tc>
                  <a:txBody>
                    <a:bodyPr/>
                    <a:lstStyle/>
                    <a:p>
                      <a:pPr lvl="0" algn="ctr">
                        <a:lnSpc>
                          <a:spcPct val="107000"/>
                        </a:lnSpc>
                        <a:spcAft>
                          <a:spcPts val="1000"/>
                        </a:spcAft>
                        <a:buNone/>
                      </a:pPr>
                      <a:r>
                        <a:rPr lang="en-US" sz="2400" b="1" u="none">
                          <a:effectLst/>
                        </a:rPr>
                        <a:t>App</a:t>
                      </a:r>
                    </a:p>
                  </a:txBody>
                  <a:tcPr marL="68580" marR="68580" marT="0" marB="0" anchor="ctr">
                    <a:lnL w="0">
                      <a:noFill/>
                    </a:lnL>
                    <a:lnR w="0">
                      <a:noFill/>
                    </a:lnR>
                    <a:lnT w="12700">
                      <a:solidFill>
                        <a:schemeClr val="tx1"/>
                      </a:solidFill>
                    </a:lnT>
                    <a:lnB w="12700">
                      <a:solidFill>
                        <a:schemeClr val="tx1"/>
                      </a:solidFill>
                    </a:lnB>
                  </a:tcPr>
                </a:tc>
                <a:tc>
                  <a:txBody>
                    <a:bodyPr/>
                    <a:lstStyle/>
                    <a:p>
                      <a:pPr algn="ctr">
                        <a:lnSpc>
                          <a:spcPct val="107000"/>
                        </a:lnSpc>
                        <a:spcAft>
                          <a:spcPts val="1000"/>
                        </a:spcAft>
                      </a:pPr>
                      <a:r>
                        <a:rPr lang="de-DE" sz="2400" b="1" u="none">
                          <a:effectLst/>
                        </a:rPr>
                        <a:t>Experiment</a:t>
                      </a:r>
                    </a:p>
                  </a:txBody>
                  <a:tcPr marL="68580" marR="68580" marT="0" marB="0" anchor="ctr">
                    <a:lnL w="0">
                      <a:noFill/>
                    </a:lnL>
                    <a:lnR w="0">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9408260"/>
                  </a:ext>
                </a:extLst>
              </a:tr>
              <a:tr h="541943">
                <a:tc>
                  <a:txBody>
                    <a:bodyPr/>
                    <a:lstStyle/>
                    <a:p>
                      <a:pPr algn="ctr">
                        <a:lnSpc>
                          <a:spcPct val="107000"/>
                        </a:lnSpc>
                        <a:spcAft>
                          <a:spcPts val="1000"/>
                        </a:spcAft>
                      </a:pPr>
                      <a:r>
                        <a:rPr lang="en-US" sz="2400" u="none">
                          <a:effectLst/>
                        </a:rPr>
                        <a:t>BEL</a:t>
                      </a:r>
                      <a:endParaRPr lang="de-DE" sz="2400" u="none">
                        <a:effectLst/>
                        <a:latin typeface="+mn-lt"/>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1000"/>
                        </a:spcAft>
                      </a:pPr>
                      <a:r>
                        <a:rPr lang="en-US" sz="2400" kern="1200">
                          <a:solidFill>
                            <a:schemeClr val="dk1"/>
                          </a:solidFill>
                          <a:effectLst/>
                        </a:rPr>
                        <a:t>TUS</a:t>
                      </a:r>
                      <a:br>
                        <a:rPr lang="en-US" sz="2400" kern="1200">
                          <a:solidFill>
                            <a:srgbClr val="000000"/>
                          </a:solidFill>
                          <a:effectLst/>
                        </a:rPr>
                      </a:br>
                      <a:r>
                        <a:rPr lang="en-US" sz="2400" kern="1200">
                          <a:solidFill>
                            <a:schemeClr val="dk1"/>
                          </a:solidFill>
                          <a:effectLst/>
                        </a:rPr>
                        <a:t>(7-/2-day)</a:t>
                      </a:r>
                      <a:endParaRPr lang="de-DE" sz="2400">
                        <a:effectLst/>
                        <a:latin typeface="+mn-lt"/>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1000"/>
                        </a:spcAft>
                      </a:pPr>
                      <a:r>
                        <a:rPr lang="en-US" sz="2400">
                          <a:effectLst/>
                        </a:rPr>
                        <a:t>04-06 &amp;</a:t>
                      </a:r>
                      <a:br>
                        <a:rPr lang="en-US" sz="2400">
                          <a:effectLst/>
                        </a:rPr>
                      </a:br>
                      <a:r>
                        <a:rPr lang="en-US" sz="2400">
                          <a:effectLst/>
                        </a:rPr>
                        <a:t>09-12 ’24</a:t>
                      </a:r>
                      <a:endParaRPr lang="de-DE" sz="2400">
                        <a:effectLst/>
                        <a:latin typeface="+mn-lt"/>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lnSpc>
                          <a:spcPct val="107000"/>
                        </a:lnSpc>
                        <a:spcAft>
                          <a:spcPts val="1000"/>
                        </a:spcAft>
                      </a:pPr>
                      <a:r>
                        <a:rPr lang="en-US" sz="2400">
                          <a:effectLst/>
                        </a:rPr>
                        <a:t>6,313</a:t>
                      </a:r>
                      <a:endParaRPr lang="de-DE" sz="2400">
                        <a:effectLst/>
                        <a:latin typeface="+mn-lt"/>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lvl="0" algn="ctr">
                        <a:lnSpc>
                          <a:spcPct val="107000"/>
                        </a:lnSpc>
                        <a:spcAft>
                          <a:spcPts val="1000"/>
                        </a:spcAft>
                        <a:buNone/>
                      </a:pPr>
                      <a:r>
                        <a:rPr lang="en-US" sz="2400">
                          <a:effectLst/>
                        </a:rPr>
                        <a:t>Letter</a:t>
                      </a:r>
                    </a:p>
                  </a:txBody>
                  <a:tcPr marL="68580" marR="68580" marT="0" marB="0" anchor="ctr">
                    <a:lnT w="12700">
                      <a:solidFill>
                        <a:schemeClr val="tx1"/>
                      </a:solidFill>
                    </a:lnT>
                  </a:tcPr>
                </a:tc>
                <a:tc>
                  <a:txBody>
                    <a:bodyPr/>
                    <a:lstStyle/>
                    <a:p>
                      <a:pPr lvl="0" algn="ctr">
                        <a:lnSpc>
                          <a:spcPct val="107000"/>
                        </a:lnSpc>
                        <a:spcAft>
                          <a:spcPts val="1000"/>
                        </a:spcAft>
                        <a:buNone/>
                      </a:pPr>
                      <a:r>
                        <a:rPr lang="en-US" sz="2400">
                          <a:effectLst/>
                        </a:rPr>
                        <a:t>15€</a:t>
                      </a:r>
                    </a:p>
                  </a:txBody>
                  <a:tcPr marL="68580" marR="68580" marT="0" marB="0" anchor="ctr">
                    <a:lnT w="12700">
                      <a:solidFill>
                        <a:schemeClr val="tx1"/>
                      </a:solidFill>
                    </a:lnT>
                  </a:tcPr>
                </a:tc>
                <a:tc>
                  <a:txBody>
                    <a:bodyPr/>
                    <a:lstStyle/>
                    <a:p>
                      <a:pPr lvl="0" algn="ctr">
                        <a:lnSpc>
                          <a:spcPct val="107000"/>
                        </a:lnSpc>
                        <a:spcAft>
                          <a:spcPts val="1000"/>
                        </a:spcAft>
                        <a:buNone/>
                      </a:pPr>
                      <a:r>
                        <a:rPr lang="en-US" sz="2400">
                          <a:effectLst/>
                        </a:rPr>
                        <a:t>MOTUS</a:t>
                      </a:r>
                      <a:br>
                        <a:rPr lang="en-US" sz="2400">
                          <a:effectLst/>
                        </a:rPr>
                      </a:br>
                      <a:r>
                        <a:rPr lang="en-US" sz="2400">
                          <a:effectLst/>
                        </a:rPr>
                        <a:t>(not smart)</a:t>
                      </a:r>
                    </a:p>
                  </a:txBody>
                  <a:tcPr marL="68580" marR="68580" marT="0" marB="0" anchor="ctr">
                    <a:lnT w="12700">
                      <a:solidFill>
                        <a:schemeClr val="tx1"/>
                      </a:solidFill>
                    </a:lnT>
                  </a:tcPr>
                </a:tc>
                <a:tc>
                  <a:txBody>
                    <a:bodyPr/>
                    <a:lstStyle/>
                    <a:p>
                      <a:pPr marL="0" marR="0" lvl="0" indent="0" algn="ctr" rtl="0" eaLnBrk="1" fontAlgn="auto" latinLnBrk="0" hangingPunct="1">
                        <a:lnSpc>
                          <a:spcPct val="107000"/>
                        </a:lnSpc>
                        <a:spcBef>
                          <a:spcPts val="0"/>
                        </a:spcBef>
                        <a:spcAft>
                          <a:spcPts val="1000"/>
                        </a:spcAft>
                        <a:buClrTx/>
                        <a:buSzTx/>
                        <a:buFontTx/>
                        <a:buNone/>
                      </a:pPr>
                      <a:r>
                        <a:rPr lang="de-DE" sz="2400">
                          <a:effectLst/>
                        </a:rPr>
                        <a:t>Survey </a:t>
                      </a:r>
                      <a:r>
                        <a:rPr lang="de-DE" sz="2400" err="1">
                          <a:effectLst/>
                        </a:rPr>
                        <a:t>invitation</a:t>
                      </a:r>
                      <a:r>
                        <a:rPr lang="de-DE" sz="2400">
                          <a:effectLst/>
                        </a:rPr>
                        <a:t>,</a:t>
                      </a:r>
                      <a:br>
                        <a:rPr lang="de-DE" sz="2400">
                          <a:effectLst/>
                        </a:rPr>
                      </a:br>
                      <a:r>
                        <a:rPr lang="de-DE" sz="2400">
                          <a:effectLst/>
                        </a:rPr>
                        <a:t>PAPI follow-</a:t>
                      </a:r>
                      <a:r>
                        <a:rPr lang="de-DE" sz="2400" err="1">
                          <a:effectLst/>
                        </a:rPr>
                        <a:t>up</a:t>
                      </a:r>
                      <a:endParaRPr lang="de-DE" sz="2400" err="1">
                        <a:effectLst/>
                        <a:latin typeface="+mn-lt"/>
                        <a:ea typeface="Calibri" panose="020F0502020204030204" pitchFamily="34" charset="0"/>
                        <a:cs typeface="Arial" panose="020B0604020202020204" pitchFamily="34" charset="0"/>
                      </a:endParaRPr>
                    </a:p>
                  </a:txBody>
                  <a:tcPr marL="68580" marR="6858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46767541"/>
                  </a:ext>
                </a:extLst>
              </a:tr>
              <a:tr h="541943">
                <a:tc>
                  <a:txBody>
                    <a:bodyPr/>
                    <a:lstStyle/>
                    <a:p>
                      <a:pPr algn="ctr">
                        <a:lnSpc>
                          <a:spcPct val="107000"/>
                        </a:lnSpc>
                        <a:spcAft>
                          <a:spcPts val="1000"/>
                        </a:spcAft>
                      </a:pPr>
                      <a:r>
                        <a:rPr lang="en-US" sz="2400" u="none">
                          <a:effectLst/>
                        </a:rPr>
                        <a:t>GER</a:t>
                      </a:r>
                      <a:endParaRPr lang="de-DE" sz="2400" u="none">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1000"/>
                        </a:spcAft>
                      </a:pPr>
                      <a:r>
                        <a:rPr lang="en-US" sz="2400" kern="1200">
                          <a:solidFill>
                            <a:schemeClr val="dk1"/>
                          </a:solidFill>
                          <a:effectLst/>
                        </a:rPr>
                        <a:t>HBS</a:t>
                      </a:r>
                      <a:br>
                        <a:rPr lang="en-US" sz="2400" kern="1200">
                          <a:solidFill>
                            <a:srgbClr val="000000"/>
                          </a:solidFill>
                          <a:effectLst/>
                        </a:rPr>
                      </a:br>
                      <a:r>
                        <a:rPr lang="en-US" sz="2400" kern="1200">
                          <a:solidFill>
                            <a:schemeClr val="dk1"/>
                          </a:solidFill>
                          <a:effectLst/>
                        </a:rPr>
                        <a:t>(14-day)</a:t>
                      </a:r>
                      <a:endParaRPr lang="de-DE" sz="24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1000"/>
                        </a:spcAft>
                      </a:pPr>
                      <a:r>
                        <a:rPr lang="en-US" sz="2400">
                          <a:effectLst/>
                        </a:rPr>
                        <a:t>11-12 ’24</a:t>
                      </a:r>
                      <a:endParaRPr lang="de-DE" sz="24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1000"/>
                        </a:spcAft>
                      </a:pPr>
                      <a:r>
                        <a:rPr lang="en-US" sz="2400">
                          <a:effectLst/>
                        </a:rPr>
                        <a:t>7,049</a:t>
                      </a:r>
                      <a:endParaRPr lang="de-DE" sz="2400">
                        <a:effectLst/>
                        <a:latin typeface="+mn-lt"/>
                        <a:ea typeface="Calibri" panose="020F0502020204030204" pitchFamily="34" charset="0"/>
                        <a:cs typeface="Arial" panose="020B0604020202020204" pitchFamily="34" charset="0"/>
                      </a:endParaRPr>
                    </a:p>
                  </a:txBody>
                  <a:tcPr marL="68580" marR="68580" marT="0" marB="0" anchor="ctr"/>
                </a:tc>
                <a:tc>
                  <a:txBody>
                    <a:bodyPr/>
                    <a:lstStyle/>
                    <a:p>
                      <a:pPr lvl="0" algn="ctr">
                        <a:lnSpc>
                          <a:spcPct val="107000"/>
                        </a:lnSpc>
                        <a:spcAft>
                          <a:spcPts val="1000"/>
                        </a:spcAft>
                        <a:buNone/>
                      </a:pPr>
                      <a:r>
                        <a:rPr lang="en-US" sz="2400">
                          <a:effectLst/>
                        </a:rPr>
                        <a:t>Letter</a:t>
                      </a:r>
                    </a:p>
                  </a:txBody>
                  <a:tcPr marL="68580" marR="68580" marT="0" marB="0" anchor="ctr"/>
                </a:tc>
                <a:tc>
                  <a:txBody>
                    <a:bodyPr/>
                    <a:lstStyle/>
                    <a:p>
                      <a:pPr lvl="0" algn="ctr">
                        <a:lnSpc>
                          <a:spcPct val="107000"/>
                        </a:lnSpc>
                        <a:spcAft>
                          <a:spcPts val="1000"/>
                        </a:spcAft>
                        <a:buNone/>
                      </a:pPr>
                      <a:r>
                        <a:rPr lang="en-US" sz="2400">
                          <a:effectLst/>
                        </a:rPr>
                        <a:t>20€</a:t>
                      </a:r>
                    </a:p>
                  </a:txBody>
                  <a:tcPr marL="68580" marR="68580" marT="0" marB="0" anchor="ctr"/>
                </a:tc>
                <a:tc>
                  <a:txBody>
                    <a:bodyPr/>
                    <a:lstStyle/>
                    <a:p>
                      <a:pPr lvl="0" algn="ctr">
                        <a:lnSpc>
                          <a:spcPct val="107000"/>
                        </a:lnSpc>
                        <a:spcAft>
                          <a:spcPts val="1000"/>
                        </a:spcAft>
                        <a:buNone/>
                      </a:pPr>
                      <a:r>
                        <a:rPr lang="en-US" sz="2400">
                          <a:effectLst/>
                        </a:rPr>
                        <a:t>MOTUS</a:t>
                      </a:r>
                      <a:br>
                        <a:rPr lang="en-US" sz="2400">
                          <a:effectLst/>
                        </a:rPr>
                      </a:br>
                      <a:r>
                        <a:rPr lang="en-US" sz="2400">
                          <a:effectLst/>
                        </a:rPr>
                        <a:t>(camera)</a:t>
                      </a:r>
                    </a:p>
                  </a:txBody>
                  <a:tcPr marL="68580" marR="68580" marT="0" marB="0" anchor="ctr"/>
                </a:tc>
                <a:tc>
                  <a:txBody>
                    <a:bodyPr/>
                    <a:lstStyle/>
                    <a:p>
                      <a:pPr algn="ctr">
                        <a:lnSpc>
                          <a:spcPct val="107000"/>
                        </a:lnSpc>
                        <a:spcAft>
                          <a:spcPts val="1000"/>
                        </a:spcAft>
                      </a:pPr>
                      <a:endParaRPr lang="de-DE" sz="2400">
                        <a:effectLst/>
                      </a:endParaRPr>
                    </a:p>
                    <a:p>
                      <a:pPr lvl="0" algn="ctr">
                        <a:lnSpc>
                          <a:spcPct val="107000"/>
                        </a:lnSpc>
                        <a:spcAft>
                          <a:spcPts val="1000"/>
                        </a:spcAft>
                        <a:buNone/>
                      </a:pPr>
                      <a:r>
                        <a:rPr lang="de-DE" sz="2400">
                          <a:effectLst/>
                        </a:rPr>
                        <a:t>Survey </a:t>
                      </a:r>
                      <a:r>
                        <a:rPr lang="de-DE" sz="2400" err="1">
                          <a:effectLst/>
                        </a:rPr>
                        <a:t>invitation</a:t>
                      </a:r>
                      <a:endParaRPr lang="de-DE" sz="2400">
                        <a:effectLst/>
                      </a:endParaRPr>
                    </a:p>
                    <a:p>
                      <a:pPr lvl="0" algn="ctr">
                        <a:lnSpc>
                          <a:spcPct val="107000"/>
                        </a:lnSpc>
                        <a:spcAft>
                          <a:spcPts val="1000"/>
                        </a:spcAft>
                        <a:buNone/>
                      </a:pPr>
                      <a:endParaRPr lang="de-DE" sz="2400">
                        <a:effectLst/>
                      </a:endParaRPr>
                    </a:p>
                  </a:txBody>
                  <a:tcPr marL="68580" marR="68580" marT="0" marB="0" anchor="ctr"/>
                </a:tc>
                <a:extLst>
                  <a:ext uri="{0D108BD9-81ED-4DB2-BD59-A6C34878D82A}">
                    <a16:rowId xmlns:a16="http://schemas.microsoft.com/office/drawing/2014/main" val="1462716721"/>
                  </a:ext>
                </a:extLst>
              </a:tr>
              <a:tr h="778569">
                <a:tc>
                  <a:txBody>
                    <a:bodyPr/>
                    <a:lstStyle/>
                    <a:p>
                      <a:pPr algn="ctr">
                        <a:lnSpc>
                          <a:spcPct val="107000"/>
                        </a:lnSpc>
                        <a:spcAft>
                          <a:spcPts val="1000"/>
                        </a:spcAft>
                      </a:pPr>
                      <a:r>
                        <a:rPr lang="en-US" sz="2400" u="none">
                          <a:effectLst/>
                        </a:rPr>
                        <a:t>NOR</a:t>
                      </a:r>
                      <a:endParaRPr lang="de-DE" sz="2400" u="none">
                        <a:effectLst/>
                        <a:latin typeface="+mn-lt"/>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1000"/>
                        </a:spcAft>
                      </a:pPr>
                      <a:r>
                        <a:rPr lang="en-US" sz="2400" kern="1200">
                          <a:solidFill>
                            <a:schemeClr val="dk1"/>
                          </a:solidFill>
                          <a:effectLst/>
                        </a:rPr>
                        <a:t>HBS</a:t>
                      </a:r>
                      <a:br>
                        <a:rPr lang="en-US" sz="2400" kern="1200">
                          <a:solidFill>
                            <a:srgbClr val="000000"/>
                          </a:solidFill>
                          <a:effectLst/>
                        </a:rPr>
                      </a:br>
                      <a:r>
                        <a:rPr lang="en-US" sz="2400" kern="1200">
                          <a:solidFill>
                            <a:schemeClr val="dk1"/>
                          </a:solidFill>
                          <a:effectLst/>
                        </a:rPr>
                        <a:t>(7-day)</a:t>
                      </a:r>
                      <a:endParaRPr lang="de-DE" sz="2400">
                        <a:effectLst/>
                        <a:latin typeface="+mn-lt"/>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1000"/>
                        </a:spcAft>
                      </a:pPr>
                      <a:r>
                        <a:rPr lang="en-US" sz="2400">
                          <a:effectLst/>
                        </a:rPr>
                        <a:t>04-05 ‘24</a:t>
                      </a:r>
                      <a:endParaRPr lang="de-DE" sz="2400">
                        <a:effectLst/>
                        <a:latin typeface="+mn-lt"/>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lnSpc>
                          <a:spcPct val="107000"/>
                        </a:lnSpc>
                        <a:spcAft>
                          <a:spcPts val="1000"/>
                        </a:spcAft>
                      </a:pPr>
                      <a:endParaRPr lang="de-DE" sz="2400"/>
                    </a:p>
                    <a:p>
                      <a:pPr lvl="0" algn="ctr">
                        <a:lnSpc>
                          <a:spcPct val="107000"/>
                        </a:lnSpc>
                        <a:spcAft>
                          <a:spcPts val="1000"/>
                        </a:spcAft>
                        <a:buNone/>
                      </a:pPr>
                      <a:r>
                        <a:rPr lang="de-DE" sz="2400"/>
                        <a:t>1,973</a:t>
                      </a:r>
                    </a:p>
                    <a:p>
                      <a:pPr lvl="0" algn="ctr">
                        <a:lnSpc>
                          <a:spcPct val="107000"/>
                        </a:lnSpc>
                        <a:spcAft>
                          <a:spcPts val="1000"/>
                        </a:spcAft>
                        <a:buNone/>
                      </a:pPr>
                      <a:endParaRPr lang="de-DE" sz="2400"/>
                    </a:p>
                  </a:txBody>
                  <a:tcPr marL="68580" marR="68580" marT="0" marB="0" anchor="ctr">
                    <a:lnB w="12700" cap="flat" cmpd="sng" algn="ctr">
                      <a:solidFill>
                        <a:schemeClr val="tx1"/>
                      </a:solidFill>
                      <a:prstDash val="solid"/>
                      <a:round/>
                      <a:headEnd type="none" w="med" len="med"/>
                      <a:tailEnd type="none" w="med" len="med"/>
                    </a:lnB>
                  </a:tcPr>
                </a:tc>
                <a:tc>
                  <a:txBody>
                    <a:bodyPr/>
                    <a:lstStyle/>
                    <a:p>
                      <a:pPr lvl="0" algn="ctr">
                        <a:lnSpc>
                          <a:spcPct val="107000"/>
                        </a:lnSpc>
                        <a:spcAft>
                          <a:spcPts val="1000"/>
                        </a:spcAft>
                        <a:buNone/>
                      </a:pPr>
                      <a:r>
                        <a:rPr lang="de-DE" sz="2400"/>
                        <a:t>SMS</a:t>
                      </a:r>
                    </a:p>
                  </a:txBody>
                  <a:tcPr marL="68580" marR="68580" marT="0" marB="0" anchor="ctr">
                    <a:lnB w="12700">
                      <a:solidFill>
                        <a:schemeClr val="tx1"/>
                      </a:solidFill>
                    </a:lnB>
                  </a:tcPr>
                </a:tc>
                <a:tc>
                  <a:txBody>
                    <a:bodyPr/>
                    <a:lstStyle/>
                    <a:p>
                      <a:pPr lvl="0" algn="ctr">
                        <a:lnSpc>
                          <a:spcPct val="107000"/>
                        </a:lnSpc>
                        <a:spcAft>
                          <a:spcPts val="1000"/>
                        </a:spcAft>
                        <a:buNone/>
                      </a:pPr>
                      <a:r>
                        <a:rPr lang="de-DE" sz="2400"/>
                        <a:t>500NOK</a:t>
                      </a:r>
                    </a:p>
                  </a:txBody>
                  <a:tcPr marL="68580" marR="68580" marT="0" marB="0" anchor="ctr">
                    <a:lnB w="12700">
                      <a:solidFill>
                        <a:schemeClr val="tx1"/>
                      </a:solidFill>
                    </a:lnB>
                  </a:tcPr>
                </a:tc>
                <a:tc>
                  <a:txBody>
                    <a:bodyPr/>
                    <a:lstStyle/>
                    <a:p>
                      <a:pPr lvl="0" algn="ctr">
                        <a:lnSpc>
                          <a:spcPct val="107000"/>
                        </a:lnSpc>
                        <a:spcAft>
                          <a:spcPts val="1000"/>
                        </a:spcAft>
                        <a:buNone/>
                      </a:pPr>
                      <a:r>
                        <a:rPr lang="de-DE" sz="2400"/>
                        <a:t>PWA</a:t>
                      </a:r>
                      <a:br>
                        <a:rPr lang="de-DE" sz="2400"/>
                      </a:br>
                      <a:r>
                        <a:rPr lang="de-DE" sz="2400"/>
                        <a:t>(</a:t>
                      </a:r>
                      <a:r>
                        <a:rPr lang="de-DE" sz="2400" err="1"/>
                        <a:t>camera</a:t>
                      </a:r>
                      <a:r>
                        <a:rPr lang="de-DE" sz="2400"/>
                        <a:t>)</a:t>
                      </a:r>
                    </a:p>
                  </a:txBody>
                  <a:tcPr marL="68580" marR="68580" marT="0" marB="0" anchor="ctr">
                    <a:lnB w="12700">
                      <a:solidFill>
                        <a:schemeClr val="tx1"/>
                      </a:solidFill>
                    </a:lnB>
                  </a:tcPr>
                </a:tc>
                <a:tc>
                  <a:txBody>
                    <a:bodyPr/>
                    <a:lstStyle/>
                    <a:p>
                      <a:pPr algn="ctr">
                        <a:lnSpc>
                          <a:spcPct val="107000"/>
                        </a:lnSpc>
                        <a:spcAft>
                          <a:spcPts val="1000"/>
                        </a:spcAft>
                      </a:pPr>
                      <a:r>
                        <a:rPr lang="de-DE" sz="2400">
                          <a:effectLst/>
                        </a:rPr>
                        <a:t>CATI </a:t>
                      </a:r>
                      <a:r>
                        <a:rPr lang="de-DE" sz="2400" err="1">
                          <a:effectLst/>
                        </a:rPr>
                        <a:t>recruitment</a:t>
                      </a:r>
                      <a:r>
                        <a:rPr lang="de-DE" sz="2400">
                          <a:effectLst/>
                        </a:rPr>
                        <a:t>,</a:t>
                      </a:r>
                      <a:br>
                        <a:rPr lang="de-DE" sz="2400">
                          <a:effectLst/>
                        </a:rPr>
                      </a:br>
                      <a:r>
                        <a:rPr lang="de-DE" sz="2400">
                          <a:effectLst/>
                        </a:rPr>
                        <a:t>Access link </a:t>
                      </a:r>
                      <a:endParaRPr lang="de-DE" sz="2400">
                        <a:effectLst/>
                        <a:latin typeface="+mn-lt"/>
                        <a:ea typeface="Calibri" panose="020F0502020204030204" pitchFamily="34" charset="0"/>
                        <a:cs typeface="Arial" panose="020B0604020202020204" pitchFamily="34" charset="0"/>
                      </a:endParaRPr>
                    </a:p>
                  </a:txBody>
                  <a:tcPr marL="68580" marR="68580"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1822274"/>
                  </a:ext>
                </a:extLst>
              </a:tr>
            </a:tbl>
          </a:graphicData>
        </a:graphic>
      </p:graphicFrame>
    </p:spTree>
    <p:extLst>
      <p:ext uri="{BB962C8B-B14F-4D97-AF65-F5344CB8AC3E}">
        <p14:creationId xmlns:p14="http://schemas.microsoft.com/office/powerpoint/2010/main" val="1701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7578B2-1EC2-46D9-4444-AA1EBBADB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B2CA60-AEEE-9699-CA6C-859CE1B128CB}"/>
              </a:ext>
            </a:extLst>
          </p:cNvPr>
          <p:cNvSpPr>
            <a:spLocks noGrp="1"/>
          </p:cNvSpPr>
          <p:nvPr>
            <p:ph type="title"/>
          </p:nvPr>
        </p:nvSpPr>
        <p:spPr/>
        <p:txBody>
          <a:bodyPr vert="horz" lIns="91440" tIns="45720" rIns="91440" bIns="45720" rtlCol="0" anchor="ctr">
            <a:normAutofit/>
          </a:bodyPr>
          <a:lstStyle/>
          <a:p>
            <a:r>
              <a:rPr lang="en-US" b="1">
                <a:solidFill>
                  <a:srgbClr val="0070C0"/>
                </a:solidFill>
              </a:rPr>
              <a:t>Task 1: Study Design – Belgium</a:t>
            </a:r>
            <a:endParaRPr lang="nl-NL" b="1">
              <a:solidFill>
                <a:srgbClr val="0070C0"/>
              </a:solidFill>
            </a:endParaRPr>
          </a:p>
        </p:txBody>
      </p:sp>
      <p:sp>
        <p:nvSpPr>
          <p:cNvPr id="3" name="Content Placeholder 2">
            <a:extLst>
              <a:ext uri="{FF2B5EF4-FFF2-40B4-BE49-F238E27FC236}">
                <a16:creationId xmlns:a16="http://schemas.microsoft.com/office/drawing/2014/main" id="{5DCAB7E1-1FEF-51AF-E848-B494C42BA589}"/>
              </a:ext>
            </a:extLst>
          </p:cNvPr>
          <p:cNvSpPr>
            <a:spLocks noGrp="1"/>
          </p:cNvSpPr>
          <p:nvPr>
            <p:ph idx="1"/>
          </p:nvPr>
        </p:nvSpPr>
        <p:spPr/>
        <p:txBody>
          <a:bodyPr vert="horz" lIns="91440" tIns="45720" rIns="91440" bIns="45720" rtlCol="0" anchor="t">
            <a:noAutofit/>
          </a:bodyPr>
          <a:lstStyle/>
          <a:p>
            <a:r>
              <a:rPr lang="en-US" sz="2400">
                <a:cs typeface="Arial"/>
              </a:rPr>
              <a:t>Population: </a:t>
            </a:r>
            <a:r>
              <a:rPr lang="en-US" sz="2400">
                <a:cs typeface="Calibri"/>
              </a:rPr>
              <a:t>All persons legally residing in Belgium, except for asylum seekers</a:t>
            </a:r>
            <a:endParaRPr lang="en-US" sz="2000">
              <a:cs typeface="Arial" panose="020B0604020202020204" pitchFamily="34" charset="0"/>
            </a:endParaRPr>
          </a:p>
          <a:p>
            <a:r>
              <a:rPr lang="en-US" sz="2400">
                <a:cs typeface="Arial"/>
              </a:rPr>
              <a:t>Sampling: from population register – in each </a:t>
            </a:r>
            <a:r>
              <a:rPr lang="en-US" sz="2400">
                <a:cs typeface="Calibri"/>
              </a:rPr>
              <a:t>household, </a:t>
            </a:r>
            <a:r>
              <a:rPr lang="en-US" sz="2400">
                <a:cs typeface="Arial"/>
              </a:rPr>
              <a:t>one contact person was selected</a:t>
            </a:r>
            <a:endParaRPr lang="en-US" sz="2400">
              <a:ea typeface="Calibri"/>
              <a:cs typeface="Arial"/>
            </a:endParaRPr>
          </a:p>
          <a:p>
            <a:pPr lvl="1"/>
            <a:r>
              <a:rPr lang="en-US" sz="2200">
                <a:cs typeface="Arial"/>
              </a:rPr>
              <a:t>Proportionally across all three Belgian regions</a:t>
            </a:r>
            <a:endParaRPr lang="en-US" sz="2200">
              <a:ea typeface="Calibri"/>
              <a:cs typeface="Arial"/>
            </a:endParaRPr>
          </a:p>
          <a:p>
            <a:pPr lvl="1"/>
            <a:r>
              <a:rPr lang="en-US" sz="2200">
                <a:cs typeface="Calibri"/>
              </a:rPr>
              <a:t>Brussels Capital region was excluded from the study after the original sample was drawn</a:t>
            </a:r>
            <a:endParaRPr lang="en-US" sz="2200">
              <a:cs typeface="Arial"/>
            </a:endParaRPr>
          </a:p>
          <a:p>
            <a:r>
              <a:rPr lang="en-US" sz="2400">
                <a:cs typeface="Arial"/>
              </a:rPr>
              <a:t>Postal invitations with two experimental factors in 2x2 design:</a:t>
            </a:r>
            <a:endParaRPr lang="en-US" sz="2400">
              <a:ea typeface="Calibri"/>
              <a:cs typeface="Arial"/>
            </a:endParaRPr>
          </a:p>
          <a:p>
            <a:pPr lvl="1"/>
            <a:r>
              <a:rPr lang="en-US" sz="2200">
                <a:cs typeface="Arial"/>
              </a:rPr>
              <a:t>Letter: traditional vs. “user-friendly” (differences in tone, layout, and engagement approach)</a:t>
            </a:r>
            <a:endParaRPr lang="en-US" sz="2200">
              <a:ea typeface="Calibri"/>
              <a:cs typeface="Arial"/>
            </a:endParaRPr>
          </a:p>
          <a:p>
            <a:pPr lvl="1"/>
            <a:r>
              <a:rPr lang="en-US" sz="2200">
                <a:cs typeface="Arial"/>
              </a:rPr>
              <a:t>For non-responding households: half of them received an offer of alternative mode (PAPI) at follow-up vs. no PAPI at follow-up</a:t>
            </a:r>
            <a:endParaRPr lang="en-US" sz="2200">
              <a:ea typeface="Calibri"/>
              <a:cs typeface="Arial"/>
            </a:endParaRPr>
          </a:p>
          <a:p>
            <a:r>
              <a:rPr lang="en-US" sz="2400">
                <a:cs typeface="Arial"/>
              </a:rPr>
              <a:t>Mobile diary app for TUS (MOTUS)</a:t>
            </a:r>
            <a:endParaRPr lang="en-US" sz="2400">
              <a:ea typeface="Calibri"/>
              <a:cs typeface="Arial"/>
            </a:endParaRPr>
          </a:p>
          <a:p>
            <a:r>
              <a:rPr lang="en-US" sz="2400">
                <a:cs typeface="Arial"/>
              </a:rPr>
              <a:t>Conditional incentive: 15€</a:t>
            </a:r>
            <a:endParaRPr lang="en-US" sz="2400">
              <a:ea typeface="Calibri"/>
              <a:cs typeface="Arial"/>
            </a:endParaRPr>
          </a:p>
          <a:p>
            <a:endParaRPr lang="en-US" sz="2400">
              <a:cs typeface="Arial" panose="020B0604020202020204" pitchFamily="34" charset="0"/>
            </a:endParaRPr>
          </a:p>
        </p:txBody>
      </p:sp>
      <p:sp>
        <p:nvSpPr>
          <p:cNvPr id="4" name="Foliennummernplatzhalter 3">
            <a:extLst>
              <a:ext uri="{FF2B5EF4-FFF2-40B4-BE49-F238E27FC236}">
                <a16:creationId xmlns:a16="http://schemas.microsoft.com/office/drawing/2014/main" id="{25AE1F6E-EF42-6F61-5D1A-7B9C66CEE2EB}"/>
              </a:ext>
            </a:extLst>
          </p:cNvPr>
          <p:cNvSpPr>
            <a:spLocks noGrp="1"/>
          </p:cNvSpPr>
          <p:nvPr>
            <p:ph type="sldNum" sz="quarter" idx="12"/>
          </p:nvPr>
        </p:nvSpPr>
        <p:spPr/>
        <p:txBody>
          <a:bodyPr/>
          <a:lstStyle/>
          <a:p>
            <a:fld id="{C3689ACE-6C59-4479-8FE7-93D3AA3B078F}" type="slidenum">
              <a:rPr lang="nl-NL" smtClean="0"/>
              <a:t>11</a:t>
            </a:fld>
            <a:endParaRPr lang="nl-NL"/>
          </a:p>
        </p:txBody>
      </p:sp>
      <p:sp>
        <p:nvSpPr>
          <p:cNvPr id="8" name="Fußzeilenplatzhalter 4">
            <a:extLst>
              <a:ext uri="{FF2B5EF4-FFF2-40B4-BE49-F238E27FC236}">
                <a16:creationId xmlns:a16="http://schemas.microsoft.com/office/drawing/2014/main" id="{96C5332A-9417-E889-F169-19BC8B0663A6}"/>
              </a:ext>
            </a:extLst>
          </p:cNvPr>
          <p:cNvSpPr>
            <a:spLocks noGrp="1"/>
          </p:cNvSpPr>
          <p:nvPr>
            <p:ph type="ftr" sz="quarter" idx="11"/>
          </p:nvPr>
        </p:nvSpPr>
        <p:spPr>
          <a:xfrm>
            <a:off x="4038600" y="6489065"/>
            <a:ext cx="4114800" cy="365125"/>
          </a:xfrm>
        </p:spPr>
        <p:txBody>
          <a:bodyPr/>
          <a:lstStyle/>
          <a:p>
            <a:r>
              <a:rPr lang="de-DE" sz="1100"/>
              <a:t>Maren Fritz, NTTS Brussels</a:t>
            </a:r>
            <a:endParaRPr lang="de-DE" sz="1100">
              <a:ea typeface="Calibri"/>
              <a:cs typeface="Calibri"/>
            </a:endParaRPr>
          </a:p>
        </p:txBody>
      </p:sp>
    </p:spTree>
    <p:extLst>
      <p:ext uri="{BB962C8B-B14F-4D97-AF65-F5344CB8AC3E}">
        <p14:creationId xmlns:p14="http://schemas.microsoft.com/office/powerpoint/2010/main" val="1981657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949649D-D080-05E3-399F-50B22057E6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460070-8AF6-0244-FDDE-694EEBD7F1AC}"/>
              </a:ext>
            </a:extLst>
          </p:cNvPr>
          <p:cNvSpPr>
            <a:spLocks noGrp="1"/>
          </p:cNvSpPr>
          <p:nvPr>
            <p:ph type="title"/>
          </p:nvPr>
        </p:nvSpPr>
        <p:spPr/>
        <p:txBody>
          <a:bodyPr vert="horz" lIns="91440" tIns="45720" rIns="91440" bIns="45720" rtlCol="0" anchor="ctr">
            <a:normAutofit/>
          </a:bodyPr>
          <a:lstStyle/>
          <a:p>
            <a:r>
              <a:rPr lang="en-US" b="1">
                <a:solidFill>
                  <a:srgbClr val="0070C0"/>
                </a:solidFill>
              </a:rPr>
              <a:t>Task 1: Study Design – Germany</a:t>
            </a:r>
            <a:endParaRPr lang="nl-NL" b="1">
              <a:solidFill>
                <a:srgbClr val="0070C0"/>
              </a:solidFill>
            </a:endParaRPr>
          </a:p>
        </p:txBody>
      </p:sp>
      <p:sp>
        <p:nvSpPr>
          <p:cNvPr id="3" name="Content Placeholder 2">
            <a:extLst>
              <a:ext uri="{FF2B5EF4-FFF2-40B4-BE49-F238E27FC236}">
                <a16:creationId xmlns:a16="http://schemas.microsoft.com/office/drawing/2014/main" id="{9D4B3C92-39FE-83B7-B090-6750613F8128}"/>
              </a:ext>
            </a:extLst>
          </p:cNvPr>
          <p:cNvSpPr>
            <a:spLocks noGrp="1"/>
          </p:cNvSpPr>
          <p:nvPr>
            <p:ph idx="1"/>
          </p:nvPr>
        </p:nvSpPr>
        <p:spPr/>
        <p:txBody>
          <a:bodyPr>
            <a:noAutofit/>
          </a:bodyPr>
          <a:lstStyle/>
          <a:p>
            <a:r>
              <a:rPr lang="en-US" sz="2400">
                <a:cs typeface="Arial" panose="020B0604020202020204" pitchFamily="34" charset="0"/>
              </a:rPr>
              <a:t>Population: German residents born between Sep 1, 1953 and Aug 31, 2006</a:t>
            </a:r>
          </a:p>
          <a:p>
            <a:r>
              <a:rPr lang="en-US" sz="2400">
                <a:cs typeface="Arial" panose="020B0604020202020204" pitchFamily="34" charset="0"/>
              </a:rPr>
              <a:t>Sampling: two-stage sample based on official municipality registries</a:t>
            </a:r>
          </a:p>
          <a:p>
            <a:pPr lvl="1"/>
            <a:r>
              <a:rPr lang="en-US" sz="2200">
                <a:cs typeface="Arial" panose="020B0604020202020204" pitchFamily="34" charset="0"/>
              </a:rPr>
              <a:t>60 municipalities stratified by state and size</a:t>
            </a:r>
          </a:p>
          <a:p>
            <a:r>
              <a:rPr lang="en-US" sz="2400">
                <a:cs typeface="Arial" panose="020B0604020202020204" pitchFamily="34" charset="0"/>
              </a:rPr>
              <a:t>Postal invitations with three experimental groups varying whether camera function is presented and how participant’s effort is stressed</a:t>
            </a:r>
          </a:p>
          <a:p>
            <a:pPr lvl="1"/>
            <a:r>
              <a:rPr lang="en-US" sz="2200">
                <a:cs typeface="Arial" panose="020B0604020202020204" pitchFamily="34" charset="0"/>
                <a:sym typeface="Wingdings" panose="05000000000000000000" pitchFamily="2" charset="2"/>
              </a:rPr>
              <a:t>Postal reminders sent to all non-responding persons with same variation 12 days after initial invitation</a:t>
            </a:r>
            <a:endParaRPr lang="en-US" sz="2200">
              <a:cs typeface="Arial" panose="020B0604020202020204" pitchFamily="34" charset="0"/>
            </a:endParaRPr>
          </a:p>
          <a:p>
            <a:r>
              <a:rPr lang="en-US" sz="2400">
                <a:cs typeface="Arial" panose="020B0604020202020204" pitchFamily="34" charset="0"/>
              </a:rPr>
              <a:t>Mobile diary app for HBS with receipt scanning function (MOTUS)</a:t>
            </a:r>
          </a:p>
          <a:p>
            <a:r>
              <a:rPr lang="en-US" sz="2400">
                <a:cs typeface="Arial" panose="020B0604020202020204" pitchFamily="34" charset="0"/>
              </a:rPr>
              <a:t>Conditional incentive: 20€ Amazon voucher</a:t>
            </a:r>
          </a:p>
          <a:p>
            <a:endParaRPr lang="en-US" sz="2400">
              <a:cs typeface="Arial" panose="020B0604020202020204" pitchFamily="34" charset="0"/>
            </a:endParaRPr>
          </a:p>
          <a:p>
            <a:endParaRPr lang="en-US" sz="2400">
              <a:cs typeface="Arial" panose="020B0604020202020204" pitchFamily="34" charset="0"/>
            </a:endParaRPr>
          </a:p>
        </p:txBody>
      </p:sp>
      <p:sp>
        <p:nvSpPr>
          <p:cNvPr id="4" name="Foliennummernplatzhalter 3">
            <a:extLst>
              <a:ext uri="{FF2B5EF4-FFF2-40B4-BE49-F238E27FC236}">
                <a16:creationId xmlns:a16="http://schemas.microsoft.com/office/drawing/2014/main" id="{D07B9F4C-420C-4AD0-5BC7-EE5C77E0C62E}"/>
              </a:ext>
            </a:extLst>
          </p:cNvPr>
          <p:cNvSpPr>
            <a:spLocks noGrp="1"/>
          </p:cNvSpPr>
          <p:nvPr>
            <p:ph type="sldNum" sz="quarter" idx="12"/>
          </p:nvPr>
        </p:nvSpPr>
        <p:spPr/>
        <p:txBody>
          <a:bodyPr/>
          <a:lstStyle/>
          <a:p>
            <a:fld id="{C3689ACE-6C59-4479-8FE7-93D3AA3B078F}" type="slidenum">
              <a:rPr lang="nl-NL" smtClean="0"/>
              <a:t>12</a:t>
            </a:fld>
            <a:endParaRPr lang="nl-NL"/>
          </a:p>
        </p:txBody>
      </p:sp>
      <p:sp>
        <p:nvSpPr>
          <p:cNvPr id="8" name="Fußzeilenplatzhalter 4">
            <a:extLst>
              <a:ext uri="{FF2B5EF4-FFF2-40B4-BE49-F238E27FC236}">
                <a16:creationId xmlns:a16="http://schemas.microsoft.com/office/drawing/2014/main" id="{58E15398-578E-6F42-78A0-856DE0D25F5C}"/>
              </a:ext>
            </a:extLst>
          </p:cNvPr>
          <p:cNvSpPr>
            <a:spLocks noGrp="1"/>
          </p:cNvSpPr>
          <p:nvPr>
            <p:ph type="ftr" sz="quarter" idx="11"/>
          </p:nvPr>
        </p:nvSpPr>
        <p:spPr>
          <a:xfrm>
            <a:off x="4038600" y="6489065"/>
            <a:ext cx="4114800" cy="365125"/>
          </a:xfrm>
        </p:spPr>
        <p:txBody>
          <a:bodyPr/>
          <a:lstStyle/>
          <a:p>
            <a:r>
              <a:rPr lang="de-DE" sz="1100"/>
              <a:t>Maren Fritz, NTTS Brussels</a:t>
            </a:r>
            <a:endParaRPr lang="de-DE" sz="1100">
              <a:ea typeface="Calibri"/>
              <a:cs typeface="Calibri"/>
            </a:endParaRPr>
          </a:p>
        </p:txBody>
      </p:sp>
    </p:spTree>
    <p:extLst>
      <p:ext uri="{BB962C8B-B14F-4D97-AF65-F5344CB8AC3E}">
        <p14:creationId xmlns:p14="http://schemas.microsoft.com/office/powerpoint/2010/main" val="102119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CD01A86-08D1-63B4-1395-84A5990A55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D706F7-0819-96FF-1519-A81AEC0EC2B0}"/>
              </a:ext>
            </a:extLst>
          </p:cNvPr>
          <p:cNvSpPr>
            <a:spLocks noGrp="1"/>
          </p:cNvSpPr>
          <p:nvPr>
            <p:ph type="title"/>
          </p:nvPr>
        </p:nvSpPr>
        <p:spPr/>
        <p:txBody>
          <a:bodyPr vert="horz" lIns="91440" tIns="45720" rIns="91440" bIns="45720" rtlCol="0" anchor="ctr">
            <a:normAutofit/>
          </a:bodyPr>
          <a:lstStyle/>
          <a:p>
            <a:r>
              <a:rPr lang="en-US" b="1">
                <a:solidFill>
                  <a:srgbClr val="0070C0"/>
                </a:solidFill>
              </a:rPr>
              <a:t>Task 1: Study Design – Norway</a:t>
            </a:r>
            <a:endParaRPr lang="nl-NL" b="1">
              <a:solidFill>
                <a:srgbClr val="0070C0"/>
              </a:solidFill>
            </a:endParaRPr>
          </a:p>
        </p:txBody>
      </p:sp>
      <p:sp>
        <p:nvSpPr>
          <p:cNvPr id="3" name="Content Placeholder 2">
            <a:extLst>
              <a:ext uri="{FF2B5EF4-FFF2-40B4-BE49-F238E27FC236}">
                <a16:creationId xmlns:a16="http://schemas.microsoft.com/office/drawing/2014/main" id="{7A3600E4-F2FD-2B70-2216-02744689CF12}"/>
              </a:ext>
            </a:extLst>
          </p:cNvPr>
          <p:cNvSpPr>
            <a:spLocks noGrp="1"/>
          </p:cNvSpPr>
          <p:nvPr>
            <p:ph idx="1"/>
          </p:nvPr>
        </p:nvSpPr>
        <p:spPr/>
        <p:txBody>
          <a:bodyPr vert="horz" lIns="91440" tIns="45720" rIns="91440" bIns="45720" rtlCol="0" anchor="t">
            <a:noAutofit/>
          </a:bodyPr>
          <a:lstStyle/>
          <a:p>
            <a:r>
              <a:rPr lang="en-US" sz="2400">
                <a:cs typeface="Arial" panose="020B0604020202020204" pitchFamily="34" charset="0"/>
              </a:rPr>
              <a:t>Population: p</a:t>
            </a:r>
            <a:r>
              <a:rPr lang="en-GB" sz="2400" b="0" i="0" err="1">
                <a:solidFill>
                  <a:srgbClr val="000000"/>
                </a:solidFill>
                <a:effectLst/>
                <a:cs typeface="Arial" panose="020B0604020202020204" pitchFamily="34" charset="0"/>
              </a:rPr>
              <a:t>rivate</a:t>
            </a:r>
            <a:r>
              <a:rPr lang="en-GB" sz="2400" b="0" i="0">
                <a:solidFill>
                  <a:srgbClr val="000000"/>
                </a:solidFill>
                <a:effectLst/>
                <a:cs typeface="Arial" panose="020B0604020202020204" pitchFamily="34" charset="0"/>
              </a:rPr>
              <a:t> households </a:t>
            </a:r>
            <a:r>
              <a:rPr lang="en-US" sz="2400">
                <a:solidFill>
                  <a:srgbClr val="000000"/>
                </a:solidFill>
                <a:cs typeface="Arial" panose="020B0604020202020204" pitchFamily="34" charset="0"/>
              </a:rPr>
              <a:t>containing at least one person in age group of 18-79 years</a:t>
            </a:r>
            <a:r>
              <a:rPr lang="en-GB" sz="2400" b="0" i="0">
                <a:solidFill>
                  <a:srgbClr val="000000"/>
                </a:solidFill>
                <a:effectLst/>
                <a:cs typeface="Arial" panose="020B0604020202020204" pitchFamily="34" charset="0"/>
              </a:rPr>
              <a:t> in Norway</a:t>
            </a:r>
            <a:endParaRPr lang="en-US" sz="2400">
              <a:cs typeface="Arial" panose="020B0604020202020204" pitchFamily="34" charset="0"/>
            </a:endParaRPr>
          </a:p>
          <a:p>
            <a:pPr>
              <a:lnSpc>
                <a:spcPct val="100000"/>
              </a:lnSpc>
              <a:spcBef>
                <a:spcPts val="0"/>
              </a:spcBef>
            </a:pPr>
            <a:r>
              <a:rPr lang="en-US" sz="2400">
                <a:cs typeface="Arial" panose="020B0604020202020204" pitchFamily="34" charset="0"/>
              </a:rPr>
              <a:t>Sampling: </a:t>
            </a:r>
            <a:r>
              <a:rPr lang="en-GB" sz="2400">
                <a:solidFill>
                  <a:srgbClr val="000000"/>
                </a:solidFill>
                <a:cs typeface="Arial" panose="020B0604020202020204" pitchFamily="34" charset="0"/>
              </a:rPr>
              <a:t>from </a:t>
            </a:r>
            <a:r>
              <a:rPr lang="de-DE" sz="2400">
                <a:solidFill>
                  <a:srgbClr val="000000"/>
                </a:solidFill>
                <a:cs typeface="Arial" panose="020B0604020202020204" pitchFamily="34" charset="0"/>
              </a:rPr>
              <a:t>Statistics </a:t>
            </a:r>
            <a:r>
              <a:rPr lang="de-DE" sz="2400" err="1">
                <a:solidFill>
                  <a:srgbClr val="000000"/>
                </a:solidFill>
                <a:cs typeface="Arial" panose="020B0604020202020204" pitchFamily="34" charset="0"/>
              </a:rPr>
              <a:t>Norway's</a:t>
            </a:r>
            <a:r>
              <a:rPr lang="de-DE" sz="2400">
                <a:solidFill>
                  <a:srgbClr val="000000"/>
                </a:solidFill>
                <a:cs typeface="Arial" panose="020B0604020202020204" pitchFamily="34" charset="0"/>
              </a:rPr>
              <a:t> </a:t>
            </a:r>
            <a:r>
              <a:rPr lang="de-DE" sz="2400" err="1">
                <a:solidFill>
                  <a:srgbClr val="000000"/>
                </a:solidFill>
                <a:cs typeface="Arial" panose="020B0604020202020204" pitchFamily="34" charset="0"/>
              </a:rPr>
              <a:t>household</a:t>
            </a:r>
            <a:r>
              <a:rPr lang="de-DE" sz="2400">
                <a:solidFill>
                  <a:srgbClr val="000000"/>
                </a:solidFill>
                <a:cs typeface="Arial" panose="020B0604020202020204" pitchFamily="34" charset="0"/>
              </a:rPr>
              <a:t> </a:t>
            </a:r>
            <a:r>
              <a:rPr lang="de-DE" sz="2400" err="1">
                <a:solidFill>
                  <a:srgbClr val="000000"/>
                </a:solidFill>
                <a:cs typeface="Arial" panose="020B0604020202020204" pitchFamily="34" charset="0"/>
              </a:rPr>
              <a:t>register</a:t>
            </a:r>
            <a:r>
              <a:rPr lang="de-DE" sz="2400">
                <a:solidFill>
                  <a:srgbClr val="000000"/>
                </a:solidFill>
                <a:cs typeface="Arial" panose="020B0604020202020204" pitchFamily="34" charset="0"/>
              </a:rPr>
              <a:t> – i</a:t>
            </a:r>
            <a:r>
              <a:rPr lang="en-US" sz="2400" b="0" i="0">
                <a:solidFill>
                  <a:srgbClr val="000000"/>
                </a:solidFill>
                <a:effectLst/>
                <a:cs typeface="Arial" panose="020B0604020202020204" pitchFamily="34" charset="0"/>
              </a:rPr>
              <a:t>n each household one contact person was selected</a:t>
            </a:r>
          </a:p>
          <a:p>
            <a:pPr>
              <a:lnSpc>
                <a:spcPct val="100000"/>
              </a:lnSpc>
              <a:spcBef>
                <a:spcPts val="0"/>
              </a:spcBef>
            </a:pPr>
            <a:r>
              <a:rPr lang="en-US" sz="2400">
                <a:cs typeface="Arial" panose="020B0604020202020204" pitchFamily="34" charset="0"/>
              </a:rPr>
              <a:t>2x2 experiment varying factors of recruitment</a:t>
            </a:r>
          </a:p>
          <a:p>
            <a:pPr lvl="1">
              <a:lnSpc>
                <a:spcPct val="100000"/>
              </a:lnSpc>
              <a:spcBef>
                <a:spcPts val="0"/>
              </a:spcBef>
            </a:pPr>
            <a:r>
              <a:rPr lang="en-US" sz="2200">
                <a:cs typeface="Arial" panose="020B0604020202020204" pitchFamily="34" charset="0"/>
              </a:rPr>
              <a:t>All sample members received SMS (and letter on official</a:t>
            </a:r>
            <a:r>
              <a:rPr lang="en-US" sz="2200" b="0" i="0">
                <a:solidFill>
                  <a:srgbClr val="000000"/>
                </a:solidFill>
                <a:effectLst/>
                <a:cs typeface="Arial" panose="020B0604020202020204" pitchFamily="34" charset="0"/>
              </a:rPr>
              <a:t> </a:t>
            </a:r>
            <a:r>
              <a:rPr lang="en-US" sz="2200" b="0" i="0" err="1">
                <a:solidFill>
                  <a:srgbClr val="000000"/>
                </a:solidFill>
                <a:effectLst/>
                <a:cs typeface="Arial" panose="020B0604020202020204" pitchFamily="34" charset="0"/>
              </a:rPr>
              <a:t>Altinn</a:t>
            </a:r>
            <a:r>
              <a:rPr lang="en-US" sz="2200" b="0" i="0">
                <a:solidFill>
                  <a:srgbClr val="000000"/>
                </a:solidFill>
                <a:effectLst/>
                <a:cs typeface="Arial" panose="020B0604020202020204" pitchFamily="34" charset="0"/>
              </a:rPr>
              <a:t> homepage)</a:t>
            </a:r>
            <a:endParaRPr lang="en-US" sz="2200">
              <a:cs typeface="Arial" panose="020B0604020202020204" pitchFamily="34" charset="0"/>
            </a:endParaRPr>
          </a:p>
          <a:p>
            <a:pPr lvl="1">
              <a:lnSpc>
                <a:spcPct val="100000"/>
              </a:lnSpc>
              <a:spcBef>
                <a:spcPts val="0"/>
              </a:spcBef>
            </a:pPr>
            <a:r>
              <a:rPr lang="en-US" sz="2200" b="0" i="0">
                <a:solidFill>
                  <a:srgbClr val="000000"/>
                </a:solidFill>
                <a:effectLst/>
                <a:cs typeface="Arial" panose="020B0604020202020204" pitchFamily="34" charset="0"/>
              </a:rPr>
              <a:t>Use of interviewers for recruitment: additional CATI recruitment with interviewer follow u</a:t>
            </a:r>
            <a:r>
              <a:rPr lang="en-US" sz="2200">
                <a:solidFill>
                  <a:srgbClr val="000000"/>
                </a:solidFill>
                <a:cs typeface="Arial" panose="020B0604020202020204" pitchFamily="34" charset="0"/>
              </a:rPr>
              <a:t>ps vs. n</a:t>
            </a:r>
            <a:r>
              <a:rPr lang="en-US" sz="2200" b="0" i="0">
                <a:solidFill>
                  <a:srgbClr val="000000"/>
                </a:solidFill>
                <a:effectLst/>
                <a:cs typeface="Arial" panose="020B0604020202020204" pitchFamily="34" charset="0"/>
              </a:rPr>
              <a:t>o CATI </a:t>
            </a:r>
            <a:endParaRPr lang="en-US" sz="2200">
              <a:solidFill>
                <a:srgbClr val="000000"/>
              </a:solidFill>
              <a:cs typeface="Arial" panose="020B0604020202020204" pitchFamily="34" charset="0"/>
            </a:endParaRPr>
          </a:p>
          <a:p>
            <a:pPr lvl="1">
              <a:lnSpc>
                <a:spcPct val="100000"/>
              </a:lnSpc>
              <a:spcBef>
                <a:spcPts val="0"/>
              </a:spcBef>
            </a:pPr>
            <a:r>
              <a:rPr lang="en-US" sz="2200">
                <a:solidFill>
                  <a:srgbClr val="000000"/>
                </a:solidFill>
                <a:cs typeface="Arial"/>
              </a:rPr>
              <a:t>SMS with link to web application: direct link (“low trust”) vs. </a:t>
            </a:r>
            <a:r>
              <a:rPr lang="en-US" sz="2200" b="0" i="0">
                <a:solidFill>
                  <a:srgbClr val="000000"/>
                </a:solidFill>
                <a:effectLst/>
                <a:cs typeface="Arial"/>
              </a:rPr>
              <a:t>link </a:t>
            </a:r>
            <a:r>
              <a:rPr lang="en-US" sz="2200">
                <a:solidFill>
                  <a:srgbClr val="000000"/>
                </a:solidFill>
                <a:cs typeface="Arial"/>
              </a:rPr>
              <a:t>via official</a:t>
            </a:r>
            <a:r>
              <a:rPr lang="en-US" sz="2200" b="0" i="0">
                <a:solidFill>
                  <a:srgbClr val="000000"/>
                </a:solidFill>
                <a:effectLst/>
                <a:cs typeface="Arial"/>
              </a:rPr>
              <a:t> </a:t>
            </a:r>
            <a:r>
              <a:rPr lang="en-US" sz="2200" b="0" i="0" err="1">
                <a:solidFill>
                  <a:srgbClr val="000000"/>
                </a:solidFill>
                <a:effectLst/>
                <a:cs typeface="Arial"/>
              </a:rPr>
              <a:t>Altinn</a:t>
            </a:r>
            <a:r>
              <a:rPr lang="en-US" sz="2200" b="0" i="0">
                <a:solidFill>
                  <a:srgbClr val="000000"/>
                </a:solidFill>
                <a:effectLst/>
                <a:cs typeface="Arial"/>
              </a:rPr>
              <a:t> homepage (“high trust”)</a:t>
            </a:r>
            <a:endParaRPr lang="en-US" b="0" i="0">
              <a:solidFill>
                <a:srgbClr val="000000"/>
              </a:solidFill>
              <a:effectLst/>
              <a:cs typeface="Arial"/>
            </a:endParaRPr>
          </a:p>
          <a:p>
            <a:pPr>
              <a:defRPr/>
            </a:pPr>
            <a:r>
              <a:rPr lang="en-GB" sz="2400" b="0" i="0">
                <a:solidFill>
                  <a:srgbClr val="000000"/>
                </a:solidFill>
                <a:effectLst/>
              </a:rPr>
              <a:t>Progressive Web Application (PWA) </a:t>
            </a:r>
            <a:r>
              <a:rPr lang="en-US" sz="2400">
                <a:cs typeface="Arial" panose="020B0604020202020204" pitchFamily="34" charset="0"/>
              </a:rPr>
              <a:t>for HBS with receipt scanning function (developed by SSB)</a:t>
            </a:r>
            <a:endParaRPr kumimoji="0" lang="en-US" sz="2400" b="0" i="0" u="none" strike="noStrike" kern="1200" cap="none" spc="0" normalizeH="0" baseline="0" noProof="0">
              <a:ln>
                <a:noFill/>
              </a:ln>
              <a:solidFill>
                <a:prstClr val="black"/>
              </a:solidFill>
              <a:effectLst/>
              <a:uLnTx/>
              <a:uFillTx/>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ea typeface="+mn-ea"/>
                <a:cs typeface="Arial"/>
              </a:rPr>
              <a:t>Conditional incentive: </a:t>
            </a:r>
            <a:r>
              <a:rPr kumimoji="0" lang="en-US" sz="2400" b="0" i="0" u="none" strike="noStrike" kern="1200" cap="none" spc="0" normalizeH="0" baseline="0" noProof="0">
                <a:ln>
                  <a:noFill/>
                </a:ln>
                <a:solidFill>
                  <a:srgbClr val="000000"/>
                </a:solidFill>
                <a:effectLst/>
                <a:uLnTx/>
                <a:uFillTx/>
                <a:ea typeface="+mn-ea"/>
                <a:cs typeface="Arial"/>
              </a:rPr>
              <a:t>NOK 500 gift card</a:t>
            </a:r>
            <a:endParaRPr kumimoji="0" lang="en-US" sz="2400" b="0" i="0" u="none" strike="noStrike" kern="1200" cap="none" spc="0" normalizeH="0" baseline="0" noProof="0">
              <a:ln>
                <a:noFill/>
              </a:ln>
              <a:solidFill>
                <a:prstClr val="black"/>
              </a:solidFill>
              <a:effectLst/>
              <a:uLnTx/>
              <a:uFillTx/>
              <a:ea typeface="+mn-ea"/>
              <a:cs typeface="Arial"/>
            </a:endParaRPr>
          </a:p>
        </p:txBody>
      </p:sp>
      <p:sp>
        <p:nvSpPr>
          <p:cNvPr id="4" name="Foliennummernplatzhalter 3">
            <a:extLst>
              <a:ext uri="{FF2B5EF4-FFF2-40B4-BE49-F238E27FC236}">
                <a16:creationId xmlns:a16="http://schemas.microsoft.com/office/drawing/2014/main" id="{F7065342-0146-F491-19D6-D07A984E2E99}"/>
              </a:ext>
            </a:extLst>
          </p:cNvPr>
          <p:cNvSpPr>
            <a:spLocks noGrp="1"/>
          </p:cNvSpPr>
          <p:nvPr>
            <p:ph type="sldNum" sz="quarter" idx="12"/>
          </p:nvPr>
        </p:nvSpPr>
        <p:spPr/>
        <p:txBody>
          <a:bodyPr/>
          <a:lstStyle/>
          <a:p>
            <a:fld id="{C3689ACE-6C59-4479-8FE7-93D3AA3B078F}" type="slidenum">
              <a:rPr lang="nl-NL" smtClean="0"/>
              <a:t>13</a:t>
            </a:fld>
            <a:endParaRPr lang="nl-NL"/>
          </a:p>
        </p:txBody>
      </p:sp>
      <p:sp>
        <p:nvSpPr>
          <p:cNvPr id="6" name="Fußzeilenplatzhalter 4">
            <a:extLst>
              <a:ext uri="{FF2B5EF4-FFF2-40B4-BE49-F238E27FC236}">
                <a16:creationId xmlns:a16="http://schemas.microsoft.com/office/drawing/2014/main" id="{0F1C8C3B-9290-8FCD-ED22-076BC276B713}"/>
              </a:ext>
            </a:extLst>
          </p:cNvPr>
          <p:cNvSpPr>
            <a:spLocks noGrp="1"/>
          </p:cNvSpPr>
          <p:nvPr>
            <p:ph type="ftr" sz="quarter" idx="11"/>
          </p:nvPr>
        </p:nvSpPr>
        <p:spPr>
          <a:xfrm>
            <a:off x="4038600" y="6489065"/>
            <a:ext cx="4114800" cy="365125"/>
          </a:xfrm>
        </p:spPr>
        <p:txBody>
          <a:bodyPr/>
          <a:lstStyle/>
          <a:p>
            <a:r>
              <a:rPr lang="de-DE" sz="1100"/>
              <a:t>Maren Fritz, NTTS Brussels</a:t>
            </a:r>
            <a:endParaRPr lang="de-DE" sz="1100">
              <a:ea typeface="Calibri"/>
              <a:cs typeface="Calibri"/>
            </a:endParaRPr>
          </a:p>
        </p:txBody>
      </p:sp>
    </p:spTree>
    <p:extLst>
      <p:ext uri="{BB962C8B-B14F-4D97-AF65-F5344CB8AC3E}">
        <p14:creationId xmlns:p14="http://schemas.microsoft.com/office/powerpoint/2010/main" val="283425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F3CBE-85B7-06A5-CE19-6ECC662A08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1B2703-4065-0422-11EA-CCB9C47B77B0}"/>
              </a:ext>
            </a:extLst>
          </p:cNvPr>
          <p:cNvSpPr>
            <a:spLocks noGrp="1"/>
          </p:cNvSpPr>
          <p:nvPr>
            <p:ph type="title"/>
          </p:nvPr>
        </p:nvSpPr>
        <p:spPr/>
        <p:txBody>
          <a:bodyPr vert="horz" lIns="91440" tIns="45720" rIns="91440" bIns="45720" rtlCol="0" anchor="ctr">
            <a:normAutofit/>
          </a:bodyPr>
          <a:lstStyle/>
          <a:p>
            <a:r>
              <a:rPr lang="en-US" b="1">
                <a:solidFill>
                  <a:srgbClr val="0070C0"/>
                </a:solidFill>
              </a:rPr>
              <a:t>Task 1: Participation Rates</a:t>
            </a:r>
            <a:endParaRPr lang="nl-NL" b="1">
              <a:solidFill>
                <a:srgbClr val="0070C0"/>
              </a:solidFill>
              <a:ea typeface="Calibri Light"/>
              <a:cs typeface="Calibri Light"/>
            </a:endParaRPr>
          </a:p>
        </p:txBody>
      </p:sp>
      <p:pic>
        <p:nvPicPr>
          <p:cNvPr id="10" name="Grafik 9">
            <a:extLst>
              <a:ext uri="{FF2B5EF4-FFF2-40B4-BE49-F238E27FC236}">
                <a16:creationId xmlns:a16="http://schemas.microsoft.com/office/drawing/2014/main" id="{D6B37CFE-EDA0-F12C-FB55-6D790E59FD51}"/>
              </a:ext>
            </a:extLst>
          </p:cNvPr>
          <p:cNvPicPr>
            <a:picLocks noChangeAspect="1"/>
          </p:cNvPicPr>
          <p:nvPr/>
        </p:nvPicPr>
        <p:blipFill>
          <a:blip r:embed="rId3"/>
          <a:stretch>
            <a:fillRect/>
          </a:stretch>
        </p:blipFill>
        <p:spPr>
          <a:xfrm>
            <a:off x="838200" y="4988999"/>
            <a:ext cx="4114800" cy="614149"/>
          </a:xfrm>
          <a:prstGeom prst="rect">
            <a:avLst/>
          </a:prstGeom>
          <a:ln>
            <a:noFill/>
          </a:ln>
          <a:effectLst>
            <a:softEdge rad="112500"/>
          </a:effectLst>
        </p:spPr>
      </p:pic>
      <p:pic>
        <p:nvPicPr>
          <p:cNvPr id="11" name="Grafik 10">
            <a:extLst>
              <a:ext uri="{FF2B5EF4-FFF2-40B4-BE49-F238E27FC236}">
                <a16:creationId xmlns:a16="http://schemas.microsoft.com/office/drawing/2014/main" id="{835ED1E7-97B6-25BF-383F-754F71F9C1A9}"/>
              </a:ext>
            </a:extLst>
          </p:cNvPr>
          <p:cNvPicPr>
            <a:picLocks noChangeAspect="1"/>
          </p:cNvPicPr>
          <p:nvPr/>
        </p:nvPicPr>
        <p:blipFill>
          <a:blip r:embed="rId4"/>
          <a:stretch>
            <a:fillRect/>
          </a:stretch>
        </p:blipFill>
        <p:spPr>
          <a:xfrm>
            <a:off x="738194" y="5494799"/>
            <a:ext cx="2308133" cy="643532"/>
          </a:xfrm>
          <a:prstGeom prst="rect">
            <a:avLst/>
          </a:prstGeom>
          <a:ln>
            <a:noFill/>
          </a:ln>
          <a:effectLst>
            <a:softEdge rad="112500"/>
          </a:effectLst>
        </p:spPr>
      </p:pic>
      <p:pic>
        <p:nvPicPr>
          <p:cNvPr id="12" name="Grafik 11">
            <a:extLst>
              <a:ext uri="{FF2B5EF4-FFF2-40B4-BE49-F238E27FC236}">
                <a16:creationId xmlns:a16="http://schemas.microsoft.com/office/drawing/2014/main" id="{2F42BBD7-443D-9B43-DEB5-0396081D8979}"/>
              </a:ext>
            </a:extLst>
          </p:cNvPr>
          <p:cNvPicPr>
            <a:picLocks noChangeAspect="1"/>
          </p:cNvPicPr>
          <p:nvPr/>
        </p:nvPicPr>
        <p:blipFill>
          <a:blip r:embed="rId5"/>
          <a:stretch>
            <a:fillRect/>
          </a:stretch>
        </p:blipFill>
        <p:spPr>
          <a:xfrm>
            <a:off x="838200" y="6029982"/>
            <a:ext cx="5026176" cy="533753"/>
          </a:xfrm>
          <a:prstGeom prst="rect">
            <a:avLst/>
          </a:prstGeom>
          <a:ln>
            <a:noFill/>
          </a:ln>
          <a:effectLst>
            <a:softEdge rad="112500"/>
          </a:effectLst>
        </p:spPr>
      </p:pic>
      <p:sp>
        <p:nvSpPr>
          <p:cNvPr id="13" name="Foliennummernplatzhalter 12">
            <a:extLst>
              <a:ext uri="{FF2B5EF4-FFF2-40B4-BE49-F238E27FC236}">
                <a16:creationId xmlns:a16="http://schemas.microsoft.com/office/drawing/2014/main" id="{AC5FC0A7-64D7-2616-974C-3CA45BCCF142}"/>
              </a:ext>
            </a:extLst>
          </p:cNvPr>
          <p:cNvSpPr>
            <a:spLocks noGrp="1"/>
          </p:cNvSpPr>
          <p:nvPr>
            <p:ph type="sldNum" sz="quarter" idx="12"/>
          </p:nvPr>
        </p:nvSpPr>
        <p:spPr/>
        <p:txBody>
          <a:bodyPr/>
          <a:lstStyle/>
          <a:p>
            <a:fld id="{C3689ACE-6C59-4479-8FE7-93D3AA3B078F}" type="slidenum">
              <a:rPr lang="nl-NL" smtClean="0"/>
              <a:t>14</a:t>
            </a:fld>
            <a:endParaRPr lang="nl-NL"/>
          </a:p>
        </p:txBody>
      </p:sp>
      <p:graphicFrame>
        <p:nvGraphicFramePr>
          <p:cNvPr id="3" name="Content Placeholder 2">
            <a:extLst>
              <a:ext uri="{FF2B5EF4-FFF2-40B4-BE49-F238E27FC236}">
                <a16:creationId xmlns:a16="http://schemas.microsoft.com/office/drawing/2014/main" id="{45580CE2-B9DF-1E89-B22D-1C3FA38CC22E}"/>
              </a:ext>
            </a:extLst>
          </p:cNvPr>
          <p:cNvGraphicFramePr>
            <a:graphicFrameLocks noGrp="1"/>
          </p:cNvGraphicFramePr>
          <p:nvPr>
            <p:ph idx="1"/>
            <p:extLst>
              <p:ext uri="{D42A27DB-BD31-4B8C-83A1-F6EECF244321}">
                <p14:modId xmlns:p14="http://schemas.microsoft.com/office/powerpoint/2010/main" val="112560895"/>
              </p:ext>
            </p:extLst>
          </p:nvPr>
        </p:nvGraphicFramePr>
        <p:xfrm>
          <a:off x="340532" y="1448681"/>
          <a:ext cx="11513265" cy="3061966"/>
        </p:xfrm>
        <a:graphic>
          <a:graphicData uri="http://schemas.openxmlformats.org/drawingml/2006/table">
            <a:tbl>
              <a:tblPr>
                <a:tableStyleId>{2D5ABB26-0587-4C30-8999-92F81FD0307C}</a:tableStyleId>
              </a:tblPr>
              <a:tblGrid>
                <a:gridCol w="1203415">
                  <a:extLst>
                    <a:ext uri="{9D8B030D-6E8A-4147-A177-3AD203B41FA5}">
                      <a16:colId xmlns:a16="http://schemas.microsoft.com/office/drawing/2014/main" val="2257411686"/>
                    </a:ext>
                  </a:extLst>
                </a:gridCol>
                <a:gridCol w="1472834">
                  <a:extLst>
                    <a:ext uri="{9D8B030D-6E8A-4147-A177-3AD203B41FA5}">
                      <a16:colId xmlns:a16="http://schemas.microsoft.com/office/drawing/2014/main" val="854399744"/>
                    </a:ext>
                  </a:extLst>
                </a:gridCol>
                <a:gridCol w="1939832">
                  <a:extLst>
                    <a:ext uri="{9D8B030D-6E8A-4147-A177-3AD203B41FA5}">
                      <a16:colId xmlns:a16="http://schemas.microsoft.com/office/drawing/2014/main" val="1713497160"/>
                    </a:ext>
                  </a:extLst>
                </a:gridCol>
                <a:gridCol w="1095647">
                  <a:extLst>
                    <a:ext uri="{9D8B030D-6E8A-4147-A177-3AD203B41FA5}">
                      <a16:colId xmlns:a16="http://schemas.microsoft.com/office/drawing/2014/main" val="1647774493"/>
                    </a:ext>
                  </a:extLst>
                </a:gridCol>
                <a:gridCol w="1957794">
                  <a:extLst>
                    <a:ext uri="{9D8B030D-6E8A-4147-A177-3AD203B41FA5}">
                      <a16:colId xmlns:a16="http://schemas.microsoft.com/office/drawing/2014/main" val="174616421"/>
                    </a:ext>
                  </a:extLst>
                </a:gridCol>
                <a:gridCol w="1814102">
                  <a:extLst>
                    <a:ext uri="{9D8B030D-6E8A-4147-A177-3AD203B41FA5}">
                      <a16:colId xmlns:a16="http://schemas.microsoft.com/office/drawing/2014/main" val="4210571795"/>
                    </a:ext>
                  </a:extLst>
                </a:gridCol>
                <a:gridCol w="2029641">
                  <a:extLst>
                    <a:ext uri="{9D8B030D-6E8A-4147-A177-3AD203B41FA5}">
                      <a16:colId xmlns:a16="http://schemas.microsoft.com/office/drawing/2014/main" val="496746381"/>
                    </a:ext>
                  </a:extLst>
                </a:gridCol>
              </a:tblGrid>
              <a:tr h="1050286">
                <a:tc>
                  <a:txBody>
                    <a:bodyPr/>
                    <a:lstStyle/>
                    <a:p>
                      <a:pPr algn="ctr" rtl="0" fontAlgn="base">
                        <a:lnSpc>
                          <a:spcPts val="2700"/>
                        </a:lnSpc>
                        <a:spcAft>
                          <a:spcPts val="1000"/>
                        </a:spcAft>
                      </a:pPr>
                      <a:r>
                        <a:rPr lang="en-US" sz="2200" b="1">
                          <a:effectLst/>
                        </a:rPr>
                        <a:t>Country </a:t>
                      </a:r>
                      <a:endParaRPr lang="en-US" sz="2200" b="1" i="0">
                        <a:effectLst/>
                      </a:endParaRPr>
                    </a:p>
                  </a:txBody>
                  <a:tcPr marL="81745" marR="81745" marT="40873" marB="4087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US" sz="2200" b="1">
                          <a:effectLst/>
                        </a:rPr>
                        <a:t>Gross</a:t>
                      </a:r>
                      <a:br>
                        <a:rPr lang="en-US" sz="2200" b="1">
                          <a:effectLst/>
                        </a:rPr>
                      </a:br>
                      <a:r>
                        <a:rPr lang="en-US" sz="2200" b="1">
                          <a:effectLst/>
                        </a:rPr>
                        <a:t>sample (n) </a:t>
                      </a:r>
                      <a:endParaRPr lang="en-US" sz="2200" b="1" i="0">
                        <a:effectLst/>
                      </a:endParaRPr>
                    </a:p>
                  </a:txBody>
                  <a:tcPr marL="81745" marR="81745" marT="40873" marB="4087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US" sz="2200" b="1">
                          <a:effectLst/>
                        </a:rPr>
                        <a:t>Completed interviews (n) </a:t>
                      </a:r>
                      <a:endParaRPr lang="en-US" sz="2200" b="1" i="0">
                        <a:effectLst/>
                      </a:endParaRPr>
                    </a:p>
                  </a:txBody>
                  <a:tcPr marL="81745" marR="81745" marT="40873" marB="4087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US" sz="2200" b="1">
                          <a:effectLst/>
                        </a:rPr>
                        <a:t>Break-offs (n) </a:t>
                      </a:r>
                      <a:endParaRPr lang="en-US" sz="2200" b="1" i="0">
                        <a:effectLst/>
                      </a:endParaRPr>
                    </a:p>
                  </a:txBody>
                  <a:tcPr marL="81745" marR="81745" marT="40873" marB="4087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US" sz="2200" b="1">
                          <a:effectLst/>
                        </a:rPr>
                        <a:t>App download rate (ADR; %) </a:t>
                      </a:r>
                      <a:endParaRPr lang="en-US" sz="2200" b="1" i="0">
                        <a:effectLst/>
                      </a:endParaRPr>
                    </a:p>
                  </a:txBody>
                  <a:tcPr marL="81745" marR="81745" marT="40873" marB="4087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US" sz="2200" b="1">
                          <a:effectLst/>
                        </a:rPr>
                        <a:t>Break-off rate (BOR; %) </a:t>
                      </a:r>
                      <a:endParaRPr lang="en-US" sz="2200" b="1" i="0">
                        <a:effectLst/>
                      </a:endParaRPr>
                    </a:p>
                  </a:txBody>
                  <a:tcPr marL="81745" marR="81745" marT="40873" marB="4087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US" sz="2200" b="1">
                          <a:effectLst/>
                        </a:rPr>
                        <a:t>Response Rate 1 (RR1; %) </a:t>
                      </a:r>
                      <a:endParaRPr lang="en-US" sz="2200" b="1" i="0">
                        <a:effectLst/>
                      </a:endParaRPr>
                    </a:p>
                  </a:txBody>
                  <a:tcPr marL="81745" marR="81745" marT="40873" marB="40873"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8310319"/>
                  </a:ext>
                </a:extLst>
              </a:tr>
              <a:tr h="670560">
                <a:tc>
                  <a:txBody>
                    <a:bodyPr/>
                    <a:lstStyle/>
                    <a:p>
                      <a:pPr algn="ctr" rtl="0" fontAlgn="base">
                        <a:lnSpc>
                          <a:spcPts val="2700"/>
                        </a:lnSpc>
                        <a:spcAft>
                          <a:spcPts val="1000"/>
                        </a:spcAft>
                      </a:pPr>
                      <a:r>
                        <a:rPr lang="en-US" sz="2200" b="0">
                          <a:effectLst/>
                        </a:rPr>
                        <a:t>BEL</a:t>
                      </a:r>
                      <a:endParaRPr lang="en-US" sz="2200" b="0" i="0">
                        <a:effectLst/>
                      </a:endParaRPr>
                    </a:p>
                  </a:txBody>
                  <a:tcPr marL="81745" marR="81745" marT="40873" marB="40873" anchor="ctr">
                    <a:lnT w="12700" cap="flat" cmpd="sng" algn="ctr">
                      <a:solidFill>
                        <a:schemeClr val="tx1"/>
                      </a:solidFill>
                      <a:prstDash val="solid"/>
                      <a:round/>
                      <a:headEnd type="none" w="med" len="med"/>
                      <a:tailEnd type="none" w="med" len="med"/>
                    </a:lnT>
                  </a:tcPr>
                </a:tc>
                <a:tc>
                  <a:txBody>
                    <a:bodyPr/>
                    <a:lstStyle/>
                    <a:p>
                      <a:pPr algn="ctr" rtl="0" fontAlgn="base">
                        <a:lnSpc>
                          <a:spcPts val="2700"/>
                        </a:lnSpc>
                        <a:spcAft>
                          <a:spcPts val="1000"/>
                        </a:spcAft>
                      </a:pPr>
                      <a:r>
                        <a:rPr lang="en-US" sz="2200" b="0">
                          <a:effectLst/>
                        </a:rPr>
                        <a:t>6,313</a:t>
                      </a:r>
                      <a:endParaRPr lang="en-US" sz="2200" b="0" i="0">
                        <a:effectLst/>
                      </a:endParaRPr>
                    </a:p>
                  </a:txBody>
                  <a:tcPr marL="81745" marR="81745" marT="40873" marB="40873" anchor="ctr">
                    <a:lnT w="12700" cap="flat" cmpd="sng" algn="ctr">
                      <a:solidFill>
                        <a:schemeClr val="tx1"/>
                      </a:solidFill>
                      <a:prstDash val="solid"/>
                      <a:round/>
                      <a:headEnd type="none" w="med" len="med"/>
                      <a:tailEnd type="none" w="med" len="med"/>
                    </a:lnT>
                  </a:tcPr>
                </a:tc>
                <a:tc>
                  <a:txBody>
                    <a:bodyPr/>
                    <a:lstStyle/>
                    <a:p>
                      <a:pPr algn="ctr" rtl="0" fontAlgn="base">
                        <a:lnSpc>
                          <a:spcPts val="2700"/>
                        </a:lnSpc>
                        <a:spcAft>
                          <a:spcPts val="1000"/>
                        </a:spcAft>
                      </a:pPr>
                      <a:r>
                        <a:rPr lang="en-US" sz="2200" b="0">
                          <a:effectLst/>
                        </a:rPr>
                        <a:t>147</a:t>
                      </a:r>
                      <a:endParaRPr lang="en-US" sz="2200" b="0" i="0">
                        <a:effectLst/>
                      </a:endParaRPr>
                    </a:p>
                  </a:txBody>
                  <a:tcPr marL="81745" marR="81745" marT="40873" marB="40873" anchor="ctr">
                    <a:lnT w="12700" cap="flat" cmpd="sng" algn="ctr">
                      <a:solidFill>
                        <a:schemeClr val="tx1"/>
                      </a:solidFill>
                      <a:prstDash val="solid"/>
                      <a:round/>
                      <a:headEnd type="none" w="med" len="med"/>
                      <a:tailEnd type="none" w="med" len="med"/>
                    </a:lnT>
                  </a:tcPr>
                </a:tc>
                <a:tc>
                  <a:txBody>
                    <a:bodyPr/>
                    <a:lstStyle/>
                    <a:p>
                      <a:pPr algn="ctr" rtl="0" fontAlgn="base">
                        <a:lnSpc>
                          <a:spcPts val="2700"/>
                        </a:lnSpc>
                        <a:spcAft>
                          <a:spcPts val="1000"/>
                        </a:spcAft>
                      </a:pPr>
                      <a:r>
                        <a:rPr lang="en-US" sz="2200" b="0">
                          <a:effectLst/>
                        </a:rPr>
                        <a:t>508</a:t>
                      </a:r>
                      <a:endParaRPr lang="en-US" sz="2200" b="0" i="0">
                        <a:effectLst/>
                      </a:endParaRPr>
                    </a:p>
                  </a:txBody>
                  <a:tcPr marL="81745" marR="81745" marT="40873" marB="40873" anchor="ctr">
                    <a:lnT w="12700" cap="flat" cmpd="sng" algn="ctr">
                      <a:solidFill>
                        <a:schemeClr val="tx1"/>
                      </a:solidFill>
                      <a:prstDash val="solid"/>
                      <a:round/>
                      <a:headEnd type="none" w="med" len="med"/>
                      <a:tailEnd type="none" w="med" len="med"/>
                    </a:lnT>
                  </a:tcPr>
                </a:tc>
                <a:tc>
                  <a:txBody>
                    <a:bodyPr/>
                    <a:lstStyle/>
                    <a:p>
                      <a:pPr algn="ctr" rtl="0" fontAlgn="base">
                        <a:lnSpc>
                          <a:spcPts val="2700"/>
                        </a:lnSpc>
                        <a:spcAft>
                          <a:spcPts val="1000"/>
                        </a:spcAft>
                      </a:pPr>
                      <a:r>
                        <a:rPr lang="en-US" sz="2200" b="0">
                          <a:effectLst/>
                        </a:rPr>
                        <a:t>10.4%</a:t>
                      </a:r>
                      <a:endParaRPr lang="en-US" sz="2200" b="0" i="0">
                        <a:effectLst/>
                      </a:endParaRPr>
                    </a:p>
                  </a:txBody>
                  <a:tcPr marL="81745" marR="81745" marT="40873" marB="40873" anchor="ctr">
                    <a:lnT w="12700" cap="flat" cmpd="sng" algn="ctr">
                      <a:solidFill>
                        <a:schemeClr val="tx1"/>
                      </a:solidFill>
                      <a:prstDash val="solid"/>
                      <a:round/>
                      <a:headEnd type="none" w="med" len="med"/>
                      <a:tailEnd type="none" w="med" len="med"/>
                    </a:lnT>
                  </a:tcPr>
                </a:tc>
                <a:tc>
                  <a:txBody>
                    <a:bodyPr/>
                    <a:lstStyle/>
                    <a:p>
                      <a:pPr algn="ctr" rtl="0" fontAlgn="base">
                        <a:lnSpc>
                          <a:spcPts val="2700"/>
                        </a:lnSpc>
                        <a:spcAft>
                          <a:spcPts val="1000"/>
                        </a:spcAft>
                      </a:pPr>
                      <a:r>
                        <a:rPr lang="en-US" sz="2200" b="0">
                          <a:effectLst/>
                        </a:rPr>
                        <a:t>77.6%</a:t>
                      </a:r>
                      <a:endParaRPr lang="en-US" sz="2200" b="0" i="0">
                        <a:effectLst/>
                      </a:endParaRPr>
                    </a:p>
                  </a:txBody>
                  <a:tcPr marL="81745" marR="81745" marT="40873" marB="40873" anchor="ctr">
                    <a:lnT w="12700" cap="flat" cmpd="sng" algn="ctr">
                      <a:solidFill>
                        <a:schemeClr val="tx1"/>
                      </a:solidFill>
                      <a:prstDash val="solid"/>
                      <a:round/>
                      <a:headEnd type="none" w="med" len="med"/>
                      <a:tailEnd type="none" w="med" len="med"/>
                    </a:lnT>
                  </a:tcPr>
                </a:tc>
                <a:tc>
                  <a:txBody>
                    <a:bodyPr/>
                    <a:lstStyle/>
                    <a:p>
                      <a:pPr algn="ctr" rtl="0" fontAlgn="base">
                        <a:lnSpc>
                          <a:spcPts val="2700"/>
                        </a:lnSpc>
                        <a:spcAft>
                          <a:spcPts val="1000"/>
                        </a:spcAft>
                      </a:pPr>
                      <a:r>
                        <a:rPr lang="en-US" sz="2200" b="0">
                          <a:effectLst/>
                        </a:rPr>
                        <a:t>2.3%</a:t>
                      </a:r>
                      <a:endParaRPr lang="en-US" sz="2200" b="0" i="0">
                        <a:effectLst/>
                      </a:endParaRPr>
                    </a:p>
                  </a:txBody>
                  <a:tcPr marL="81745" marR="81745" marT="40873" marB="40873"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08385138"/>
                  </a:ext>
                </a:extLst>
              </a:tr>
              <a:tr h="670560">
                <a:tc>
                  <a:txBody>
                    <a:bodyPr/>
                    <a:lstStyle/>
                    <a:p>
                      <a:pPr algn="ctr" rtl="0" fontAlgn="base">
                        <a:lnSpc>
                          <a:spcPts val="2700"/>
                        </a:lnSpc>
                        <a:spcAft>
                          <a:spcPts val="1000"/>
                        </a:spcAft>
                      </a:pPr>
                      <a:r>
                        <a:rPr lang="en-US" sz="2200" b="0">
                          <a:effectLst/>
                        </a:rPr>
                        <a:t>GER </a:t>
                      </a:r>
                      <a:endParaRPr lang="en-US" sz="2200" b="0" i="0">
                        <a:effectLst/>
                      </a:endParaRPr>
                    </a:p>
                  </a:txBody>
                  <a:tcPr marL="81745" marR="81745" marT="40873" marB="40873" anchor="ctr"/>
                </a:tc>
                <a:tc>
                  <a:txBody>
                    <a:bodyPr/>
                    <a:lstStyle/>
                    <a:p>
                      <a:pPr algn="ctr" rtl="0" fontAlgn="base">
                        <a:lnSpc>
                          <a:spcPts val="2700"/>
                        </a:lnSpc>
                        <a:spcAft>
                          <a:spcPts val="1000"/>
                        </a:spcAft>
                      </a:pPr>
                      <a:r>
                        <a:rPr lang="en-US" sz="2200" b="0" u="none" strike="noStrike">
                          <a:effectLst/>
                        </a:rPr>
                        <a:t>7,049</a:t>
                      </a:r>
                      <a:endParaRPr lang="en-US" sz="2200" b="0" i="0">
                        <a:effectLst/>
                      </a:endParaRPr>
                    </a:p>
                  </a:txBody>
                  <a:tcPr marL="81745" marR="81745" marT="40873" marB="40873" anchor="ctr"/>
                </a:tc>
                <a:tc>
                  <a:txBody>
                    <a:bodyPr/>
                    <a:lstStyle/>
                    <a:p>
                      <a:pPr algn="ctr" rtl="0" fontAlgn="base">
                        <a:lnSpc>
                          <a:spcPts val="2700"/>
                        </a:lnSpc>
                        <a:spcAft>
                          <a:spcPts val="1000"/>
                        </a:spcAft>
                      </a:pPr>
                      <a:r>
                        <a:rPr lang="en-US" sz="2200" b="0">
                          <a:effectLst/>
                        </a:rPr>
                        <a:t>245/126*</a:t>
                      </a:r>
                      <a:endParaRPr lang="en-US" sz="2200" b="0" i="0">
                        <a:effectLst/>
                      </a:endParaRPr>
                    </a:p>
                  </a:txBody>
                  <a:tcPr marL="81745" marR="81745" marT="40873" marB="40873" anchor="ctr"/>
                </a:tc>
                <a:tc>
                  <a:txBody>
                    <a:bodyPr/>
                    <a:lstStyle/>
                    <a:p>
                      <a:pPr algn="ctr" rtl="0" fontAlgn="base">
                        <a:lnSpc>
                          <a:spcPts val="2700"/>
                        </a:lnSpc>
                        <a:spcAft>
                          <a:spcPts val="1000"/>
                        </a:spcAft>
                      </a:pPr>
                      <a:r>
                        <a:rPr lang="en-US" sz="2200" b="0">
                          <a:effectLst/>
                        </a:rPr>
                        <a:t>152</a:t>
                      </a:r>
                      <a:endParaRPr lang="en-US" sz="2200" b="0" i="0">
                        <a:effectLst/>
                      </a:endParaRPr>
                    </a:p>
                  </a:txBody>
                  <a:tcPr marL="81745" marR="81745" marT="40873" marB="40873" anchor="ctr"/>
                </a:tc>
                <a:tc>
                  <a:txBody>
                    <a:bodyPr/>
                    <a:lstStyle/>
                    <a:p>
                      <a:pPr algn="ctr" rtl="0" fontAlgn="base">
                        <a:lnSpc>
                          <a:spcPts val="2700"/>
                        </a:lnSpc>
                        <a:spcAft>
                          <a:spcPts val="1000"/>
                        </a:spcAft>
                      </a:pPr>
                      <a:r>
                        <a:rPr lang="en-US" sz="2200" b="0">
                          <a:effectLst/>
                        </a:rPr>
                        <a:t>5.6%</a:t>
                      </a:r>
                      <a:endParaRPr lang="en-US" sz="2200" b="0" i="0">
                        <a:effectLst/>
                      </a:endParaRPr>
                    </a:p>
                  </a:txBody>
                  <a:tcPr marL="81745" marR="81745" marT="40873" marB="40873" anchor="ctr"/>
                </a:tc>
                <a:tc>
                  <a:txBody>
                    <a:bodyPr/>
                    <a:lstStyle/>
                    <a:p>
                      <a:pPr algn="ctr" rtl="0" fontAlgn="base">
                        <a:lnSpc>
                          <a:spcPts val="2700"/>
                        </a:lnSpc>
                        <a:spcAft>
                          <a:spcPts val="1000"/>
                        </a:spcAft>
                      </a:pPr>
                      <a:r>
                        <a:rPr lang="en-US" sz="2200" b="0">
                          <a:effectLst/>
                        </a:rPr>
                        <a:t>38.3%/68.3%*</a:t>
                      </a:r>
                      <a:endParaRPr lang="en-US" sz="2200" b="0" i="0">
                        <a:effectLst/>
                      </a:endParaRPr>
                    </a:p>
                  </a:txBody>
                  <a:tcPr marL="81745" marR="81745" marT="40873" marB="40873" anchor="ctr"/>
                </a:tc>
                <a:tc>
                  <a:txBody>
                    <a:bodyPr/>
                    <a:lstStyle/>
                    <a:p>
                      <a:pPr algn="ctr" rtl="0" fontAlgn="base">
                        <a:lnSpc>
                          <a:spcPts val="2700"/>
                        </a:lnSpc>
                        <a:spcAft>
                          <a:spcPts val="1000"/>
                        </a:spcAft>
                      </a:pPr>
                      <a:r>
                        <a:rPr lang="en-US" sz="2200" b="0">
                          <a:effectLst/>
                        </a:rPr>
                        <a:t>3.5%/1.8%*</a:t>
                      </a:r>
                      <a:endParaRPr lang="en-US" sz="2200" b="0" i="0">
                        <a:effectLst/>
                      </a:endParaRPr>
                    </a:p>
                  </a:txBody>
                  <a:tcPr marL="81745" marR="81745" marT="40873" marB="40873" anchor="ctr"/>
                </a:tc>
                <a:extLst>
                  <a:ext uri="{0D108BD9-81ED-4DB2-BD59-A6C34878D82A}">
                    <a16:rowId xmlns:a16="http://schemas.microsoft.com/office/drawing/2014/main" val="1116832355"/>
                  </a:ext>
                </a:extLst>
              </a:tr>
              <a:tr h="670560">
                <a:tc>
                  <a:txBody>
                    <a:bodyPr/>
                    <a:lstStyle/>
                    <a:p>
                      <a:pPr algn="ctr" rtl="0" fontAlgn="base">
                        <a:lnSpc>
                          <a:spcPts val="2700"/>
                        </a:lnSpc>
                        <a:spcAft>
                          <a:spcPts val="1000"/>
                        </a:spcAft>
                      </a:pPr>
                      <a:r>
                        <a:rPr lang="en-US" sz="2200" b="0">
                          <a:effectLst/>
                        </a:rPr>
                        <a:t>NOR </a:t>
                      </a:r>
                      <a:endParaRPr lang="en-US" sz="2200" b="0" i="0">
                        <a:effectLst/>
                      </a:endParaRPr>
                    </a:p>
                  </a:txBody>
                  <a:tcPr marL="81745" marR="81745" marT="40873" marB="40873" anchor="ctr">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GB" sz="2200" b="0" u="none" strike="noStrike">
                          <a:solidFill>
                            <a:srgbClr val="000000"/>
                          </a:solidFill>
                          <a:effectLst/>
                        </a:rPr>
                        <a:t>1,973</a:t>
                      </a:r>
                      <a:endParaRPr lang="en-GB" sz="2200" b="0" i="0">
                        <a:effectLst/>
                      </a:endParaRPr>
                    </a:p>
                  </a:txBody>
                  <a:tcPr marL="81745" marR="81745" marT="40873" marB="40873" anchor="ctr">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US" sz="2200" b="0">
                          <a:effectLst/>
                        </a:rPr>
                        <a:t>444</a:t>
                      </a:r>
                      <a:endParaRPr lang="en-US" sz="2200" b="0" i="0">
                        <a:effectLst/>
                      </a:endParaRPr>
                    </a:p>
                  </a:txBody>
                  <a:tcPr marL="81745" marR="81745" marT="40873" marB="40873" anchor="ctr">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US" sz="2200" b="0">
                          <a:effectLst/>
                        </a:rPr>
                        <a:t>66</a:t>
                      </a:r>
                      <a:endParaRPr lang="en-US" sz="2200" b="0" i="0">
                        <a:effectLst/>
                      </a:endParaRPr>
                    </a:p>
                  </a:txBody>
                  <a:tcPr marL="81745" marR="81745" marT="40873" marB="40873" anchor="ctr">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US" sz="2200" b="0">
                          <a:effectLst/>
                        </a:rPr>
                        <a:t>25.3%</a:t>
                      </a:r>
                      <a:endParaRPr lang="en-US" sz="2200" b="0" i="0">
                        <a:effectLst/>
                      </a:endParaRPr>
                    </a:p>
                  </a:txBody>
                  <a:tcPr marL="81745" marR="81745" marT="40873" marB="40873" anchor="ctr">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US" sz="2200" b="0">
                          <a:effectLst/>
                        </a:rPr>
                        <a:t>11.2%</a:t>
                      </a:r>
                      <a:endParaRPr lang="en-US" sz="2200" b="0" i="0">
                        <a:effectLst/>
                      </a:endParaRPr>
                    </a:p>
                  </a:txBody>
                  <a:tcPr marL="81745" marR="81745" marT="40873" marB="40873" anchor="ctr">
                    <a:lnB w="12700" cap="flat" cmpd="sng" algn="ctr">
                      <a:solidFill>
                        <a:schemeClr val="tx1"/>
                      </a:solidFill>
                      <a:prstDash val="solid"/>
                      <a:round/>
                      <a:headEnd type="none" w="med" len="med"/>
                      <a:tailEnd type="none" w="med" len="med"/>
                    </a:lnB>
                  </a:tcPr>
                </a:tc>
                <a:tc>
                  <a:txBody>
                    <a:bodyPr/>
                    <a:lstStyle/>
                    <a:p>
                      <a:pPr algn="ctr" rtl="0" fontAlgn="base">
                        <a:lnSpc>
                          <a:spcPts val="2700"/>
                        </a:lnSpc>
                        <a:spcAft>
                          <a:spcPts val="1000"/>
                        </a:spcAft>
                      </a:pPr>
                      <a:r>
                        <a:rPr lang="en-GB" sz="2200" b="0" u="none" strike="noStrike">
                          <a:solidFill>
                            <a:srgbClr val="000000"/>
                          </a:solidFill>
                          <a:effectLst/>
                        </a:rPr>
                        <a:t>22.5%</a:t>
                      </a:r>
                      <a:endParaRPr lang="en-GB" sz="2200" b="0" i="0">
                        <a:effectLst/>
                      </a:endParaRPr>
                    </a:p>
                  </a:txBody>
                  <a:tcPr marL="81745" marR="81745" marT="40873" marB="40873"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8419301"/>
                  </a:ext>
                </a:extLst>
              </a:tr>
            </a:tbl>
          </a:graphicData>
        </a:graphic>
      </p:graphicFrame>
      <p:sp>
        <p:nvSpPr>
          <p:cNvPr id="4" name="TextBox 3">
            <a:extLst>
              <a:ext uri="{FF2B5EF4-FFF2-40B4-BE49-F238E27FC236}">
                <a16:creationId xmlns:a16="http://schemas.microsoft.com/office/drawing/2014/main" id="{D3C65808-E15E-275F-0F5E-EC3FA28F999F}"/>
              </a:ext>
            </a:extLst>
          </p:cNvPr>
          <p:cNvSpPr txBox="1"/>
          <p:nvPr/>
        </p:nvSpPr>
        <p:spPr>
          <a:xfrm>
            <a:off x="340532" y="4505260"/>
            <a:ext cx="6370320" cy="369332"/>
          </a:xfrm>
          <a:prstGeom prst="rect">
            <a:avLst/>
          </a:prstGeom>
          <a:noFill/>
        </p:spPr>
        <p:txBody>
          <a:bodyPr wrap="square" rtlCol="0">
            <a:spAutoFit/>
          </a:bodyPr>
          <a:lstStyle/>
          <a:p>
            <a:r>
              <a:rPr lang="de-DE"/>
              <a:t>*7-day diary completed: 245; 14-day diary completed: 126</a:t>
            </a:r>
          </a:p>
        </p:txBody>
      </p:sp>
    </p:spTree>
    <p:extLst>
      <p:ext uri="{BB962C8B-B14F-4D97-AF65-F5344CB8AC3E}">
        <p14:creationId xmlns:p14="http://schemas.microsoft.com/office/powerpoint/2010/main" val="594133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0B312-FF74-47CD-8DD3-499BEA5F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A17C0-E3BE-AF7D-152B-1C2EEF5EF30B}"/>
              </a:ext>
            </a:extLst>
          </p:cNvPr>
          <p:cNvSpPr>
            <a:spLocks noGrp="1"/>
          </p:cNvSpPr>
          <p:nvPr>
            <p:ph type="title"/>
          </p:nvPr>
        </p:nvSpPr>
        <p:spPr/>
        <p:txBody>
          <a:bodyPr vert="horz" lIns="91440" tIns="45720" rIns="91440" bIns="45720" rtlCol="0" anchor="ctr">
            <a:normAutofit/>
          </a:bodyPr>
          <a:lstStyle/>
          <a:p>
            <a:r>
              <a:rPr lang="en-US" b="1">
                <a:solidFill>
                  <a:srgbClr val="0070C0"/>
                </a:solidFill>
              </a:rPr>
              <a:t>Task 2: Non-participation Bias in Belgium</a:t>
            </a:r>
            <a:endParaRPr lang="nl-NL" b="1">
              <a:solidFill>
                <a:srgbClr val="0070C0"/>
              </a:solidFill>
            </a:endParaRPr>
          </a:p>
        </p:txBody>
      </p:sp>
      <p:sp>
        <p:nvSpPr>
          <p:cNvPr id="13" name="Foliennummernplatzhalter 12">
            <a:extLst>
              <a:ext uri="{FF2B5EF4-FFF2-40B4-BE49-F238E27FC236}">
                <a16:creationId xmlns:a16="http://schemas.microsoft.com/office/drawing/2014/main" id="{938FC3E3-98B8-7F7F-66BE-BD07FFBBDAD9}"/>
              </a:ext>
            </a:extLst>
          </p:cNvPr>
          <p:cNvSpPr>
            <a:spLocks noGrp="1"/>
          </p:cNvSpPr>
          <p:nvPr>
            <p:ph type="sldNum" sz="quarter" idx="12"/>
          </p:nvPr>
        </p:nvSpPr>
        <p:spPr/>
        <p:txBody>
          <a:bodyPr/>
          <a:lstStyle/>
          <a:p>
            <a:fld id="{C3689ACE-6C59-4479-8FE7-93D3AA3B078F}" type="slidenum">
              <a:rPr lang="nl-NL" smtClean="0"/>
              <a:t>15</a:t>
            </a:fld>
            <a:endParaRPr lang="nl-NL"/>
          </a:p>
        </p:txBody>
      </p:sp>
      <p:pic>
        <p:nvPicPr>
          <p:cNvPr id="8" name="Picture 7" descr="A graph with black and red lines&#10;&#10;AI-generated content may be incorrect.">
            <a:extLst>
              <a:ext uri="{FF2B5EF4-FFF2-40B4-BE49-F238E27FC236}">
                <a16:creationId xmlns:a16="http://schemas.microsoft.com/office/drawing/2014/main" id="{2C754D73-6298-85F1-8ADC-AA402916D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760" y="1600284"/>
            <a:ext cx="5256275" cy="4704436"/>
          </a:xfrm>
          <a:prstGeom prst="rect">
            <a:avLst/>
          </a:prstGeom>
          <a:ln>
            <a:noFill/>
          </a:ln>
          <a:effectLst>
            <a:softEdge rad="112500"/>
          </a:effectLst>
        </p:spPr>
      </p:pic>
    </p:spTree>
    <p:extLst>
      <p:ext uri="{BB962C8B-B14F-4D97-AF65-F5344CB8AC3E}">
        <p14:creationId xmlns:p14="http://schemas.microsoft.com/office/powerpoint/2010/main" val="4208387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FCC89-8311-7D00-C217-BCF26F2791CD}"/>
            </a:ext>
          </a:extLst>
        </p:cNvPr>
        <p:cNvGrpSpPr/>
        <p:nvPr/>
      </p:nvGrpSpPr>
      <p:grpSpPr>
        <a:xfrm>
          <a:off x="0" y="0"/>
          <a:ext cx="0" cy="0"/>
          <a:chOff x="0" y="0"/>
          <a:chExt cx="0" cy="0"/>
        </a:xfrm>
      </p:grpSpPr>
      <p:sp>
        <p:nvSpPr>
          <p:cNvPr id="13" name="Foliennummernplatzhalter 12">
            <a:extLst>
              <a:ext uri="{FF2B5EF4-FFF2-40B4-BE49-F238E27FC236}">
                <a16:creationId xmlns:a16="http://schemas.microsoft.com/office/drawing/2014/main" id="{1D75304D-7876-E1C6-E41D-D048AB6C188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C3689ACE-6C59-4479-8FE7-93D3AA3B078F}" type="slidenum">
              <a:rPr lang="en-US" smtClean="0"/>
              <a:pPr>
                <a:spcAft>
                  <a:spcPts val="600"/>
                </a:spcAft>
              </a:pPr>
              <a:t>16</a:t>
            </a:fld>
            <a:endParaRPr lang="en-US"/>
          </a:p>
        </p:txBody>
      </p:sp>
      <p:sp>
        <p:nvSpPr>
          <p:cNvPr id="16" name="Title 1">
            <a:extLst>
              <a:ext uri="{FF2B5EF4-FFF2-40B4-BE49-F238E27FC236}">
                <a16:creationId xmlns:a16="http://schemas.microsoft.com/office/drawing/2014/main" id="{F5EB2082-95D4-3E29-BB40-3DD2A075200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a:solidFill>
                  <a:srgbClr val="0070C0"/>
                </a:solidFill>
              </a:rPr>
              <a:t>Task 2: Non-participation Bias in Germany</a:t>
            </a:r>
            <a:endParaRPr lang="nl-NL" b="1">
              <a:solidFill>
                <a:srgbClr val="0070C0"/>
              </a:solidFill>
            </a:endParaRPr>
          </a:p>
        </p:txBody>
      </p:sp>
      <p:pic>
        <p:nvPicPr>
          <p:cNvPr id="17" name="Picture 16" descr="A graph with black and red dots&#10;&#10;AI-generated content may be incorrect.">
            <a:extLst>
              <a:ext uri="{FF2B5EF4-FFF2-40B4-BE49-F238E27FC236}">
                <a16:creationId xmlns:a16="http://schemas.microsoft.com/office/drawing/2014/main" id="{01A66EA7-168E-1704-90B5-4A0923854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637" y="1647451"/>
            <a:ext cx="5256276" cy="4704437"/>
          </a:xfrm>
          <a:prstGeom prst="rect">
            <a:avLst/>
          </a:prstGeom>
          <a:ln>
            <a:noFill/>
          </a:ln>
          <a:effectLst>
            <a:softEdge rad="112500"/>
          </a:effectLst>
        </p:spPr>
      </p:pic>
    </p:spTree>
    <p:extLst>
      <p:ext uri="{BB962C8B-B14F-4D97-AF65-F5344CB8AC3E}">
        <p14:creationId xmlns:p14="http://schemas.microsoft.com/office/powerpoint/2010/main" val="2127640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E5245-7104-7DBF-A318-F124C7C298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932242-54D6-85E1-8036-10D298A61371}"/>
              </a:ext>
            </a:extLst>
          </p:cNvPr>
          <p:cNvSpPr>
            <a:spLocks noGrp="1"/>
          </p:cNvSpPr>
          <p:nvPr>
            <p:ph type="title"/>
          </p:nvPr>
        </p:nvSpPr>
        <p:spPr/>
        <p:txBody>
          <a:bodyPr vert="horz" lIns="91440" tIns="45720" rIns="91440" bIns="45720" rtlCol="0" anchor="ctr">
            <a:normAutofit/>
          </a:bodyPr>
          <a:lstStyle/>
          <a:p>
            <a:r>
              <a:rPr lang="en-US" b="1">
                <a:solidFill>
                  <a:srgbClr val="0070C0"/>
                </a:solidFill>
              </a:rPr>
              <a:t>Task 2: Non-participation Bias in Norway</a:t>
            </a:r>
            <a:endParaRPr lang="nl-NL" b="1">
              <a:solidFill>
                <a:srgbClr val="0070C0"/>
              </a:solidFill>
            </a:endParaRPr>
          </a:p>
        </p:txBody>
      </p:sp>
      <p:sp>
        <p:nvSpPr>
          <p:cNvPr id="13" name="Foliennummernplatzhalter 12">
            <a:extLst>
              <a:ext uri="{FF2B5EF4-FFF2-40B4-BE49-F238E27FC236}">
                <a16:creationId xmlns:a16="http://schemas.microsoft.com/office/drawing/2014/main" id="{4D423401-6337-11CA-8B40-BA66EE8228F0}"/>
              </a:ext>
            </a:extLst>
          </p:cNvPr>
          <p:cNvSpPr>
            <a:spLocks noGrp="1"/>
          </p:cNvSpPr>
          <p:nvPr>
            <p:ph type="sldNum" sz="quarter" idx="12"/>
          </p:nvPr>
        </p:nvSpPr>
        <p:spPr/>
        <p:txBody>
          <a:bodyPr/>
          <a:lstStyle/>
          <a:p>
            <a:fld id="{C3689ACE-6C59-4479-8FE7-93D3AA3B078F}" type="slidenum">
              <a:rPr lang="nl-NL" smtClean="0"/>
              <a:t>17</a:t>
            </a:fld>
            <a:endParaRPr lang="nl-NL"/>
          </a:p>
        </p:txBody>
      </p:sp>
      <p:pic>
        <p:nvPicPr>
          <p:cNvPr id="17" name="Picture 16" descr="A chart with a number of bias&#10;&#10;AI-generated content may be incorrect.">
            <a:extLst>
              <a:ext uri="{FF2B5EF4-FFF2-40B4-BE49-F238E27FC236}">
                <a16:creationId xmlns:a16="http://schemas.microsoft.com/office/drawing/2014/main" id="{CB696CF7-D81B-B947-3216-E2976C607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056" y="1690688"/>
            <a:ext cx="6495593" cy="4608178"/>
          </a:xfrm>
          <a:prstGeom prst="rect">
            <a:avLst/>
          </a:prstGeom>
          <a:ln>
            <a:noFill/>
          </a:ln>
          <a:effectLst>
            <a:softEdge rad="112500"/>
          </a:effectLst>
        </p:spPr>
      </p:pic>
    </p:spTree>
    <p:extLst>
      <p:ext uri="{BB962C8B-B14F-4D97-AF65-F5344CB8AC3E}">
        <p14:creationId xmlns:p14="http://schemas.microsoft.com/office/powerpoint/2010/main" val="3684839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6F4AD-76A5-E215-ACF7-A3BFC92882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E8097-2B9F-CA8D-D56B-343676C0B97E}"/>
              </a:ext>
            </a:extLst>
          </p:cNvPr>
          <p:cNvSpPr>
            <a:spLocks noGrp="1"/>
          </p:cNvSpPr>
          <p:nvPr>
            <p:ph type="title"/>
          </p:nvPr>
        </p:nvSpPr>
        <p:spPr/>
        <p:txBody>
          <a:bodyPr vert="horz" lIns="91440" tIns="45720" rIns="91440" bIns="45720" rtlCol="0" anchor="ctr">
            <a:normAutofit/>
          </a:bodyPr>
          <a:lstStyle/>
          <a:p>
            <a:r>
              <a:rPr lang="en-US" b="1">
                <a:solidFill>
                  <a:srgbClr val="0070C0"/>
                </a:solidFill>
              </a:rPr>
              <a:t>Task 2: Recruitment Experiments</a:t>
            </a:r>
            <a:endParaRPr lang="nl-NL" b="1">
              <a:solidFill>
                <a:srgbClr val="0070C0"/>
              </a:solidFill>
            </a:endParaRPr>
          </a:p>
        </p:txBody>
      </p:sp>
      <p:sp>
        <p:nvSpPr>
          <p:cNvPr id="13" name="Foliennummernplatzhalter 12">
            <a:extLst>
              <a:ext uri="{FF2B5EF4-FFF2-40B4-BE49-F238E27FC236}">
                <a16:creationId xmlns:a16="http://schemas.microsoft.com/office/drawing/2014/main" id="{76AF32D2-0DBE-87CC-731A-60135D4466FE}"/>
              </a:ext>
            </a:extLst>
          </p:cNvPr>
          <p:cNvSpPr>
            <a:spLocks noGrp="1"/>
          </p:cNvSpPr>
          <p:nvPr>
            <p:ph type="sldNum" sz="quarter" idx="12"/>
          </p:nvPr>
        </p:nvSpPr>
        <p:spPr/>
        <p:txBody>
          <a:bodyPr/>
          <a:lstStyle/>
          <a:p>
            <a:fld id="{C3689ACE-6C59-4479-8FE7-93D3AA3B078F}" type="slidenum">
              <a:rPr lang="nl-NL" smtClean="0"/>
              <a:t>18</a:t>
            </a:fld>
            <a:endParaRPr lang="nl-NL"/>
          </a:p>
        </p:txBody>
      </p:sp>
      <p:sp>
        <p:nvSpPr>
          <p:cNvPr id="5" name="Content Placeholder 4">
            <a:extLst>
              <a:ext uri="{FF2B5EF4-FFF2-40B4-BE49-F238E27FC236}">
                <a16:creationId xmlns:a16="http://schemas.microsoft.com/office/drawing/2014/main" id="{ACF77935-A9AE-3A84-0ED4-6C634A6E0571}"/>
              </a:ext>
            </a:extLst>
          </p:cNvPr>
          <p:cNvSpPr>
            <a:spLocks noGrp="1"/>
          </p:cNvSpPr>
          <p:nvPr>
            <p:ph idx="1"/>
          </p:nvPr>
        </p:nvSpPr>
        <p:spPr/>
        <p:txBody>
          <a:bodyPr vert="horz" lIns="91440" tIns="45720" rIns="91440" bIns="45720" rtlCol="0" anchor="t">
            <a:normAutofit/>
          </a:bodyPr>
          <a:lstStyle/>
          <a:p>
            <a:r>
              <a:rPr lang="de-DE" sz="2400" err="1"/>
              <a:t>Belgium</a:t>
            </a:r>
            <a:endParaRPr lang="de-DE" sz="2400" err="1">
              <a:ea typeface="Calibri"/>
              <a:cs typeface="Calibri"/>
            </a:endParaRPr>
          </a:p>
          <a:p>
            <a:pPr lvl="1"/>
            <a:r>
              <a:rPr lang="de-DE" sz="2200" b="1"/>
              <a:t>Letter design</a:t>
            </a:r>
            <a:r>
              <a:rPr lang="de-DE" sz="2200"/>
              <a:t>: </a:t>
            </a:r>
            <a:r>
              <a:rPr lang="de-DE" sz="2200" err="1">
                <a:solidFill>
                  <a:srgbClr val="FF0000"/>
                </a:solidFill>
              </a:rPr>
              <a:t>n.s</a:t>
            </a:r>
            <a:r>
              <a:rPr lang="de-DE" sz="2200">
                <a:solidFill>
                  <a:srgbClr val="FF0000"/>
                </a:solidFill>
              </a:rPr>
              <a:t>.</a:t>
            </a:r>
            <a:endParaRPr lang="de-DE" sz="2200">
              <a:solidFill>
                <a:srgbClr val="FF0000"/>
              </a:solidFill>
              <a:ea typeface="Calibri"/>
              <a:cs typeface="Calibri"/>
            </a:endParaRPr>
          </a:p>
          <a:p>
            <a:pPr lvl="1"/>
            <a:r>
              <a:rPr lang="de-DE" sz="2200" b="1"/>
              <a:t>PAPI option in follow-</a:t>
            </a:r>
            <a:r>
              <a:rPr lang="de-DE" sz="2200" b="1" err="1"/>
              <a:t>up</a:t>
            </a:r>
            <a:r>
              <a:rPr lang="de-DE" sz="2200"/>
              <a:t>: </a:t>
            </a:r>
            <a:r>
              <a:rPr lang="de-DE" sz="2200" err="1">
                <a:solidFill>
                  <a:srgbClr val="FF0000"/>
                </a:solidFill>
              </a:rPr>
              <a:t>n.s</a:t>
            </a:r>
            <a:r>
              <a:rPr lang="de-DE" sz="2200">
                <a:solidFill>
                  <a:srgbClr val="FF0000"/>
                </a:solidFill>
              </a:rPr>
              <a:t>.</a:t>
            </a:r>
            <a:endParaRPr lang="de-DE" sz="2200">
              <a:solidFill>
                <a:srgbClr val="FF0000"/>
              </a:solidFill>
              <a:ea typeface="Calibri"/>
              <a:cs typeface="Calibri"/>
            </a:endParaRPr>
          </a:p>
          <a:p>
            <a:pPr lvl="1"/>
            <a:endParaRPr lang="de-DE" sz="2200"/>
          </a:p>
          <a:p>
            <a:r>
              <a:rPr lang="de-DE" sz="2400"/>
              <a:t>Germany</a:t>
            </a:r>
            <a:endParaRPr lang="de-DE" sz="2400">
              <a:ea typeface="Calibri"/>
              <a:cs typeface="Calibri"/>
            </a:endParaRPr>
          </a:p>
          <a:p>
            <a:pPr lvl="1"/>
            <a:r>
              <a:rPr lang="de-DE" sz="2200"/>
              <a:t>Letter </a:t>
            </a:r>
            <a:r>
              <a:rPr lang="de-DE" sz="2200" b="1" err="1"/>
              <a:t>stressing</a:t>
            </a:r>
            <a:r>
              <a:rPr lang="de-DE" sz="2200" b="1"/>
              <a:t> </a:t>
            </a:r>
            <a:r>
              <a:rPr lang="de-DE" sz="2200" b="1" err="1"/>
              <a:t>effort</a:t>
            </a:r>
            <a:r>
              <a:rPr lang="de-DE" sz="2200" b="1"/>
              <a:t> </a:t>
            </a:r>
            <a:r>
              <a:rPr lang="de-DE" sz="2200" err="1">
                <a:solidFill>
                  <a:srgbClr val="00B050"/>
                </a:solidFill>
              </a:rPr>
              <a:t>reduces</a:t>
            </a:r>
            <a:r>
              <a:rPr lang="de-DE" sz="2200">
                <a:solidFill>
                  <a:srgbClr val="00B050"/>
                </a:solidFill>
              </a:rPr>
              <a:t> </a:t>
            </a:r>
            <a:r>
              <a:rPr lang="de-DE" sz="2200" err="1">
                <a:solidFill>
                  <a:srgbClr val="00B050"/>
                </a:solidFill>
              </a:rPr>
              <a:t>download</a:t>
            </a:r>
            <a:r>
              <a:rPr lang="de-DE" sz="2200">
                <a:solidFill>
                  <a:srgbClr val="00B050"/>
                </a:solidFill>
              </a:rPr>
              <a:t> rate</a:t>
            </a:r>
            <a:r>
              <a:rPr lang="de-DE" sz="2200"/>
              <a:t>, but </a:t>
            </a:r>
            <a:r>
              <a:rPr lang="de-DE" sz="2200" err="1">
                <a:solidFill>
                  <a:srgbClr val="FF0000"/>
                </a:solidFill>
              </a:rPr>
              <a:t>no</a:t>
            </a:r>
            <a:r>
              <a:rPr lang="de-DE" sz="2200">
                <a:solidFill>
                  <a:srgbClr val="FF0000"/>
                </a:solidFill>
              </a:rPr>
              <a:t> </a:t>
            </a:r>
            <a:r>
              <a:rPr lang="de-DE" sz="2200" err="1">
                <a:solidFill>
                  <a:srgbClr val="FF0000"/>
                </a:solidFill>
              </a:rPr>
              <a:t>effect</a:t>
            </a:r>
            <a:r>
              <a:rPr lang="de-DE" sz="2200">
                <a:solidFill>
                  <a:srgbClr val="FF0000"/>
                </a:solidFill>
              </a:rPr>
              <a:t> on RR</a:t>
            </a:r>
            <a:endParaRPr lang="de-DE" sz="2200">
              <a:solidFill>
                <a:srgbClr val="FF0000"/>
              </a:solidFill>
              <a:ea typeface="Calibri"/>
              <a:cs typeface="Calibri"/>
            </a:endParaRPr>
          </a:p>
          <a:p>
            <a:pPr lvl="1"/>
            <a:r>
              <a:rPr lang="de-DE" sz="2200" b="1" err="1"/>
              <a:t>Mentioning</a:t>
            </a:r>
            <a:r>
              <a:rPr lang="de-DE" sz="2200" b="1"/>
              <a:t> </a:t>
            </a:r>
            <a:r>
              <a:rPr lang="de-DE" sz="2200" b="1" err="1"/>
              <a:t>camera</a:t>
            </a:r>
            <a:r>
              <a:rPr lang="de-DE" sz="2200"/>
              <a:t> </a:t>
            </a:r>
            <a:r>
              <a:rPr lang="de-DE" sz="2200" err="1"/>
              <a:t>function</a:t>
            </a:r>
            <a:r>
              <a:rPr lang="de-DE" sz="2200"/>
              <a:t> </a:t>
            </a:r>
            <a:r>
              <a:rPr lang="de-DE" sz="2200" err="1">
                <a:solidFill>
                  <a:srgbClr val="00B050"/>
                </a:solidFill>
              </a:rPr>
              <a:t>increases</a:t>
            </a:r>
            <a:r>
              <a:rPr lang="de-DE" sz="2200">
                <a:solidFill>
                  <a:srgbClr val="00B050"/>
                </a:solidFill>
              </a:rPr>
              <a:t> </a:t>
            </a:r>
            <a:r>
              <a:rPr lang="de-DE" sz="2200" err="1">
                <a:solidFill>
                  <a:srgbClr val="00B050"/>
                </a:solidFill>
              </a:rPr>
              <a:t>use</a:t>
            </a:r>
            <a:r>
              <a:rPr lang="de-DE" sz="2200">
                <a:solidFill>
                  <a:srgbClr val="00B050"/>
                </a:solidFill>
              </a:rPr>
              <a:t> </a:t>
            </a:r>
            <a:r>
              <a:rPr lang="de-DE" sz="2200" err="1">
                <a:solidFill>
                  <a:srgbClr val="00B050"/>
                </a:solidFill>
              </a:rPr>
              <a:t>of</a:t>
            </a:r>
            <a:r>
              <a:rPr lang="de-DE" sz="2200">
                <a:solidFill>
                  <a:srgbClr val="00B050"/>
                </a:solidFill>
              </a:rPr>
              <a:t> </a:t>
            </a:r>
            <a:r>
              <a:rPr lang="de-DE" sz="2200" err="1">
                <a:solidFill>
                  <a:srgbClr val="00B050"/>
                </a:solidFill>
              </a:rPr>
              <a:t>scanner</a:t>
            </a:r>
            <a:r>
              <a:rPr lang="de-DE" sz="2200"/>
              <a:t> in diary, but </a:t>
            </a:r>
            <a:r>
              <a:rPr lang="de-DE" sz="2200">
                <a:solidFill>
                  <a:srgbClr val="FF0000"/>
                </a:solidFill>
              </a:rPr>
              <a:t>no effect on RR</a:t>
            </a:r>
            <a:endParaRPr lang="de-DE" sz="2200">
              <a:solidFill>
                <a:srgbClr val="FF0000"/>
              </a:solidFill>
              <a:ea typeface="Calibri"/>
              <a:cs typeface="Calibri"/>
            </a:endParaRPr>
          </a:p>
          <a:p>
            <a:pPr lvl="1"/>
            <a:endParaRPr lang="de-DE" sz="2200"/>
          </a:p>
          <a:p>
            <a:r>
              <a:rPr lang="de-DE" sz="2400" err="1"/>
              <a:t>Norway</a:t>
            </a:r>
            <a:endParaRPr lang="de-DE" sz="2400" err="1">
              <a:ea typeface="Calibri"/>
              <a:cs typeface="Calibri"/>
            </a:endParaRPr>
          </a:p>
          <a:p>
            <a:pPr lvl="1"/>
            <a:r>
              <a:rPr lang="de-DE" sz="2200" b="1"/>
              <a:t>CATI recruiters</a:t>
            </a:r>
            <a:r>
              <a:rPr lang="de-DE" sz="2200"/>
              <a:t> </a:t>
            </a:r>
            <a:r>
              <a:rPr lang="de-DE" sz="2200" err="1">
                <a:solidFill>
                  <a:srgbClr val="00B050"/>
                </a:solidFill>
              </a:rPr>
              <a:t>increase</a:t>
            </a:r>
            <a:r>
              <a:rPr lang="de-DE" sz="2200">
                <a:solidFill>
                  <a:srgbClr val="00B050"/>
                </a:solidFill>
              </a:rPr>
              <a:t> </a:t>
            </a:r>
            <a:r>
              <a:rPr lang="de-DE" sz="2200" err="1">
                <a:solidFill>
                  <a:srgbClr val="00B050"/>
                </a:solidFill>
              </a:rPr>
              <a:t>starting</a:t>
            </a:r>
            <a:r>
              <a:rPr lang="de-DE" sz="2200">
                <a:solidFill>
                  <a:srgbClr val="00B050"/>
                </a:solidFill>
              </a:rPr>
              <a:t> and </a:t>
            </a:r>
            <a:r>
              <a:rPr lang="de-DE" sz="2200" err="1">
                <a:solidFill>
                  <a:srgbClr val="00B050"/>
                </a:solidFill>
              </a:rPr>
              <a:t>finishing</a:t>
            </a:r>
            <a:r>
              <a:rPr lang="de-DE" sz="2200">
                <a:solidFill>
                  <a:srgbClr val="00B050"/>
                </a:solidFill>
              </a:rPr>
              <a:t> rate</a:t>
            </a:r>
            <a:endParaRPr lang="de-DE" sz="2200">
              <a:solidFill>
                <a:srgbClr val="00B050"/>
              </a:solidFill>
              <a:ea typeface="Calibri"/>
              <a:cs typeface="Calibri"/>
            </a:endParaRPr>
          </a:p>
          <a:p>
            <a:pPr lvl="1"/>
            <a:r>
              <a:rPr lang="de-DE" sz="2200" b="1"/>
              <a:t>Type </a:t>
            </a:r>
            <a:r>
              <a:rPr lang="de-DE" sz="2200" b="1" err="1"/>
              <a:t>of</a:t>
            </a:r>
            <a:r>
              <a:rPr lang="de-DE" sz="2200" b="1"/>
              <a:t> </a:t>
            </a:r>
            <a:r>
              <a:rPr lang="de-DE" sz="2200" b="1" err="1"/>
              <a:t>download</a:t>
            </a:r>
            <a:r>
              <a:rPr lang="de-DE" sz="2200" b="1"/>
              <a:t> link</a:t>
            </a:r>
            <a:r>
              <a:rPr lang="de-DE" sz="2200"/>
              <a:t>: </a:t>
            </a:r>
            <a:r>
              <a:rPr lang="de-DE" sz="2200" err="1">
                <a:solidFill>
                  <a:srgbClr val="FF0000"/>
                </a:solidFill>
              </a:rPr>
              <a:t>n.s</a:t>
            </a:r>
            <a:r>
              <a:rPr lang="de-DE" sz="2200">
                <a:solidFill>
                  <a:srgbClr val="FF0000"/>
                </a:solidFill>
              </a:rPr>
              <a:t>.</a:t>
            </a:r>
            <a:endParaRPr lang="de-DE" sz="2200">
              <a:solidFill>
                <a:srgbClr val="FF0000"/>
              </a:solidFill>
              <a:ea typeface="Calibri"/>
              <a:cs typeface="Calibri"/>
            </a:endParaRPr>
          </a:p>
          <a:p>
            <a:pPr lvl="1"/>
            <a:endParaRPr lang="de-DE" sz="2200"/>
          </a:p>
        </p:txBody>
      </p:sp>
      <p:sp>
        <p:nvSpPr>
          <p:cNvPr id="4" name="Fußzeilenplatzhalter 4">
            <a:extLst>
              <a:ext uri="{FF2B5EF4-FFF2-40B4-BE49-F238E27FC236}">
                <a16:creationId xmlns:a16="http://schemas.microsoft.com/office/drawing/2014/main" id="{E59C65D4-0C8A-70F8-70BE-ACD43B11D5D3}"/>
              </a:ext>
            </a:extLst>
          </p:cNvPr>
          <p:cNvSpPr>
            <a:spLocks noGrp="1"/>
          </p:cNvSpPr>
          <p:nvPr>
            <p:ph type="ftr" sz="quarter" idx="11"/>
          </p:nvPr>
        </p:nvSpPr>
        <p:spPr>
          <a:xfrm>
            <a:off x="4038600" y="6489065"/>
            <a:ext cx="4114800" cy="365125"/>
          </a:xfrm>
        </p:spPr>
        <p:txBody>
          <a:bodyPr/>
          <a:lstStyle/>
          <a:p>
            <a:r>
              <a:rPr lang="de-DE" sz="1100"/>
              <a:t>Maren Fritz, NTTS Brussels</a:t>
            </a:r>
            <a:endParaRPr lang="de-DE" sz="1100">
              <a:ea typeface="Calibri"/>
              <a:cs typeface="Calibri"/>
            </a:endParaRPr>
          </a:p>
        </p:txBody>
      </p:sp>
    </p:spTree>
    <p:extLst>
      <p:ext uri="{BB962C8B-B14F-4D97-AF65-F5344CB8AC3E}">
        <p14:creationId xmlns:p14="http://schemas.microsoft.com/office/powerpoint/2010/main" val="3905374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81FD7-7E66-9DFF-AE31-8D910C2CF9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AE4FE0-1170-F730-2E01-4C14BC09F764}"/>
              </a:ext>
            </a:extLst>
          </p:cNvPr>
          <p:cNvSpPr>
            <a:spLocks noGrp="1"/>
          </p:cNvSpPr>
          <p:nvPr>
            <p:ph type="title"/>
          </p:nvPr>
        </p:nvSpPr>
        <p:spPr/>
        <p:txBody>
          <a:bodyPr vert="horz" lIns="91440" tIns="45720" rIns="91440" bIns="45720" rtlCol="0" anchor="ctr">
            <a:normAutofit/>
          </a:bodyPr>
          <a:lstStyle/>
          <a:p>
            <a:r>
              <a:rPr lang="en-US" b="1">
                <a:solidFill>
                  <a:srgbClr val="0070C0"/>
                </a:solidFill>
              </a:rPr>
              <a:t>Task 2: Discussion &amp; Conclusion</a:t>
            </a:r>
          </a:p>
        </p:txBody>
      </p:sp>
      <p:sp>
        <p:nvSpPr>
          <p:cNvPr id="4" name="Inhaltsplatzhalter 3">
            <a:extLst>
              <a:ext uri="{FF2B5EF4-FFF2-40B4-BE49-F238E27FC236}">
                <a16:creationId xmlns:a16="http://schemas.microsoft.com/office/drawing/2014/main" id="{1C90B936-0CE7-0DC6-65EA-0D92D2D5937A}"/>
              </a:ext>
            </a:extLst>
          </p:cNvPr>
          <p:cNvSpPr>
            <a:spLocks noGrp="1"/>
          </p:cNvSpPr>
          <p:nvPr>
            <p:ph idx="1"/>
          </p:nvPr>
        </p:nvSpPr>
        <p:spPr/>
        <p:txBody>
          <a:bodyPr vert="horz" lIns="91440" tIns="45720" rIns="91440" bIns="45720" rtlCol="0" anchor="t">
            <a:normAutofit/>
          </a:bodyPr>
          <a:lstStyle/>
          <a:p>
            <a:r>
              <a:rPr lang="en-US" sz="2400"/>
              <a:t>Recruitment for smart surveys extremely difficult if no interviewers used</a:t>
            </a:r>
          </a:p>
          <a:p>
            <a:pPr lvl="1"/>
            <a:r>
              <a:rPr lang="en-US" sz="2200"/>
              <a:t>Use of CATI interviewers significantly increases the starting and finishing rate in Norway</a:t>
            </a:r>
            <a:endParaRPr lang="en-US" sz="2200">
              <a:ea typeface="Calibri"/>
              <a:cs typeface="Calibri"/>
            </a:endParaRPr>
          </a:p>
          <a:p>
            <a:endParaRPr lang="en-US" sz="2400"/>
          </a:p>
          <a:p>
            <a:r>
              <a:rPr lang="en-US" sz="2400"/>
              <a:t>Relatively consistent non-participation bias regarding gender, age, nationality, and education across all three countries</a:t>
            </a:r>
            <a:endParaRPr lang="en-US"/>
          </a:p>
          <a:p>
            <a:pPr lvl="1"/>
            <a:r>
              <a:rPr lang="en-US" sz="2200"/>
              <a:t>CATI reduces education bias in Norway</a:t>
            </a:r>
            <a:endParaRPr lang="en-US" sz="2200">
              <a:ea typeface="Calibri"/>
              <a:cs typeface="Calibri"/>
            </a:endParaRPr>
          </a:p>
          <a:p>
            <a:endParaRPr lang="en-US" sz="2400"/>
          </a:p>
          <a:p>
            <a:r>
              <a:rPr lang="en-US" sz="2400"/>
              <a:t>Manipulations in invitation letters had little effect on RR</a:t>
            </a:r>
            <a:endParaRPr lang="en-US"/>
          </a:p>
          <a:p>
            <a:pPr lvl="1"/>
            <a:r>
              <a:rPr lang="en-US" sz="2200"/>
              <a:t>Stressing effort in invitations should be avoided (Germany)</a:t>
            </a:r>
            <a:endParaRPr lang="en-US" sz="2200">
              <a:ea typeface="Calibri"/>
              <a:cs typeface="Calibri"/>
            </a:endParaRPr>
          </a:p>
          <a:p>
            <a:pPr lvl="1"/>
            <a:r>
              <a:rPr lang="en-US" sz="2200">
                <a:ea typeface="Calibri"/>
                <a:cs typeface="Calibri"/>
              </a:rPr>
              <a:t>But mentioning camera feature increases likelihood of scanning</a:t>
            </a:r>
          </a:p>
          <a:p>
            <a:endParaRPr lang="de-DE" sz="2400">
              <a:ea typeface="Calibri" panose="020F0502020204030204"/>
              <a:cs typeface="Calibri" panose="020F0502020204030204"/>
            </a:endParaRPr>
          </a:p>
        </p:txBody>
      </p:sp>
      <p:sp>
        <p:nvSpPr>
          <p:cNvPr id="3" name="Foliennummernplatzhalter 2">
            <a:extLst>
              <a:ext uri="{FF2B5EF4-FFF2-40B4-BE49-F238E27FC236}">
                <a16:creationId xmlns:a16="http://schemas.microsoft.com/office/drawing/2014/main" id="{86296E2C-138D-61FE-6DAB-2F4A9B885602}"/>
              </a:ext>
            </a:extLst>
          </p:cNvPr>
          <p:cNvSpPr>
            <a:spLocks noGrp="1"/>
          </p:cNvSpPr>
          <p:nvPr>
            <p:ph type="sldNum" sz="quarter" idx="12"/>
          </p:nvPr>
        </p:nvSpPr>
        <p:spPr/>
        <p:txBody>
          <a:bodyPr/>
          <a:lstStyle/>
          <a:p>
            <a:fld id="{C3689ACE-6C59-4479-8FE7-93D3AA3B078F}" type="slidenum">
              <a:rPr lang="nl-NL" smtClean="0"/>
              <a:t>19</a:t>
            </a:fld>
            <a:endParaRPr lang="nl-NL"/>
          </a:p>
        </p:txBody>
      </p:sp>
      <p:sp>
        <p:nvSpPr>
          <p:cNvPr id="6" name="Fußzeilenplatzhalter 4">
            <a:extLst>
              <a:ext uri="{FF2B5EF4-FFF2-40B4-BE49-F238E27FC236}">
                <a16:creationId xmlns:a16="http://schemas.microsoft.com/office/drawing/2014/main" id="{401FA240-6810-A03E-C539-953C2C35E270}"/>
              </a:ext>
            </a:extLst>
          </p:cNvPr>
          <p:cNvSpPr>
            <a:spLocks noGrp="1"/>
          </p:cNvSpPr>
          <p:nvPr>
            <p:ph type="ftr" sz="quarter" idx="11"/>
          </p:nvPr>
        </p:nvSpPr>
        <p:spPr>
          <a:xfrm>
            <a:off x="4038600" y="6489065"/>
            <a:ext cx="4114800" cy="365125"/>
          </a:xfrm>
        </p:spPr>
        <p:txBody>
          <a:bodyPr/>
          <a:lstStyle/>
          <a:p>
            <a:r>
              <a:rPr lang="de-DE" sz="1100"/>
              <a:t>Maren Fritz, NTTS Brussels</a:t>
            </a:r>
            <a:endParaRPr lang="de-DE" sz="1100">
              <a:ea typeface="Calibri"/>
              <a:cs typeface="Calibri"/>
            </a:endParaRPr>
          </a:p>
        </p:txBody>
      </p:sp>
    </p:spTree>
    <p:extLst>
      <p:ext uri="{BB962C8B-B14F-4D97-AF65-F5344CB8AC3E}">
        <p14:creationId xmlns:p14="http://schemas.microsoft.com/office/powerpoint/2010/main" val="43461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4F481E-CC12-7164-8784-AD72C2FC5049}"/>
              </a:ext>
            </a:extLst>
          </p:cNvPr>
          <p:cNvSpPr>
            <a:spLocks noGrp="1"/>
          </p:cNvSpPr>
          <p:nvPr>
            <p:ph type="title"/>
          </p:nvPr>
        </p:nvSpPr>
        <p:spPr/>
        <p:txBody>
          <a:bodyPr/>
          <a:lstStyle/>
          <a:p>
            <a:r>
              <a:rPr lang="nl-NL" b="1" err="1">
                <a:solidFill>
                  <a:srgbClr val="0070C0"/>
                </a:solidFill>
              </a:rPr>
              <a:t>Authors</a:t>
            </a:r>
            <a:r>
              <a:rPr lang="nl-NL" b="1">
                <a:solidFill>
                  <a:srgbClr val="0070C0"/>
                </a:solidFill>
              </a:rPr>
              <a:t> </a:t>
            </a:r>
            <a:r>
              <a:rPr lang="nl-NL" b="1" err="1">
                <a:solidFill>
                  <a:srgbClr val="0070C0"/>
                </a:solidFill>
              </a:rPr>
              <a:t>workpackage</a:t>
            </a:r>
            <a:r>
              <a:rPr lang="nl-NL" b="1">
                <a:solidFill>
                  <a:srgbClr val="0070C0"/>
                </a:solidFill>
              </a:rPr>
              <a:t> 2</a:t>
            </a:r>
          </a:p>
        </p:txBody>
      </p:sp>
      <p:sp>
        <p:nvSpPr>
          <p:cNvPr id="4" name="Tijdelijke aanduiding voor inhoud 2">
            <a:extLst>
              <a:ext uri="{FF2B5EF4-FFF2-40B4-BE49-F238E27FC236}">
                <a16:creationId xmlns:a16="http://schemas.microsoft.com/office/drawing/2014/main" id="{8061FA13-B95D-459C-9598-684247DAB258}"/>
              </a:ext>
            </a:extLst>
          </p:cNvPr>
          <p:cNvSpPr>
            <a:spLocks noGrp="1"/>
          </p:cNvSpPr>
          <p:nvPr>
            <p:ph idx="1"/>
          </p:nvPr>
        </p:nvSpPr>
        <p:spPr/>
        <p:txBody>
          <a:bodyPr>
            <a:normAutofit/>
          </a:bodyPr>
          <a:lstStyle/>
          <a:p>
            <a:pPr marL="0" indent="0" rtl="0" fontAlgn="base">
              <a:buNone/>
            </a:pPr>
            <a:r>
              <a:rPr lang="en-US" sz="1800" b="0" i="0">
                <a:effectLst/>
                <a:latin typeface="Calibri" panose="020F0502020204030204" pitchFamily="34" charset="0"/>
              </a:rPr>
              <a:t>Maren Fritz &amp; </a:t>
            </a:r>
            <a:r>
              <a:rPr lang="en-US" sz="1800" b="1" i="0">
                <a:effectLst/>
                <a:latin typeface="Calibri" panose="020F0502020204030204" pitchFamily="34" charset="0"/>
              </a:rPr>
              <a:t>Florian </a:t>
            </a:r>
            <a:r>
              <a:rPr lang="en-US" sz="1800" b="1" i="0" err="1">
                <a:effectLst/>
                <a:latin typeface="Calibri" panose="020F0502020204030204" pitchFamily="34" charset="0"/>
              </a:rPr>
              <a:t>Keusch</a:t>
            </a:r>
            <a:r>
              <a:rPr lang="en-US" sz="1800" b="0" i="0">
                <a:effectLst/>
                <a:latin typeface="Calibri" panose="020F0502020204030204" pitchFamily="34" charset="0"/>
              </a:rPr>
              <a:t>, University of Mannheim, Germany </a:t>
            </a:r>
            <a:endParaRPr lang="en-US" b="0" i="0">
              <a:effectLst/>
            </a:endParaRPr>
          </a:p>
          <a:p>
            <a:pPr marL="0" indent="0" rtl="0" fontAlgn="base">
              <a:buNone/>
            </a:pPr>
            <a:r>
              <a:rPr lang="en-US" sz="1800" b="0" i="0">
                <a:effectLst/>
                <a:latin typeface="Calibri" panose="020F0502020204030204" pitchFamily="34" charset="0"/>
              </a:rPr>
              <a:t>Johannes Volk, Lasse </a:t>
            </a:r>
            <a:r>
              <a:rPr lang="en-US" sz="1800" b="0" i="0" err="1">
                <a:effectLst/>
                <a:latin typeface="Calibri" panose="020F0502020204030204" pitchFamily="34" charset="0"/>
              </a:rPr>
              <a:t>Häufglöckner</a:t>
            </a:r>
            <a:r>
              <a:rPr lang="en-US" sz="1800" b="0" i="0">
                <a:effectLst/>
                <a:latin typeface="Calibri" panose="020F0502020204030204" pitchFamily="34" charset="0"/>
              </a:rPr>
              <a:t> &amp; Karen </a:t>
            </a:r>
            <a:r>
              <a:rPr lang="en-US" sz="1800" b="0" i="0" err="1">
                <a:effectLst/>
                <a:latin typeface="Calibri" panose="020F0502020204030204" pitchFamily="34" charset="0"/>
              </a:rPr>
              <a:t>Blanke</a:t>
            </a:r>
            <a:r>
              <a:rPr lang="en-US" sz="1800" b="0" i="0">
                <a:effectLst/>
                <a:latin typeface="Calibri" panose="020F0502020204030204" pitchFamily="34" charset="0"/>
              </a:rPr>
              <a:t>, DESTATIS, Germany </a:t>
            </a:r>
            <a:endParaRPr lang="en-US" b="0" i="0">
              <a:effectLst/>
            </a:endParaRPr>
          </a:p>
          <a:p>
            <a:pPr marL="0" indent="0" rtl="0" fontAlgn="base">
              <a:buNone/>
            </a:pPr>
            <a:r>
              <a:rPr lang="en-US" sz="1800" b="1" i="0">
                <a:effectLst/>
                <a:latin typeface="Calibri" panose="020F0502020204030204" pitchFamily="34" charset="0"/>
              </a:rPr>
              <a:t>Claudia de </a:t>
            </a:r>
            <a:r>
              <a:rPr lang="en-US" sz="1800" b="1" i="0" err="1">
                <a:effectLst/>
                <a:latin typeface="Calibri" panose="020F0502020204030204" pitchFamily="34" charset="0"/>
              </a:rPr>
              <a:t>Vitiis</a:t>
            </a:r>
            <a:r>
              <a:rPr lang="en-US" sz="1800" b="0" i="0">
                <a:effectLst/>
                <a:latin typeface="Calibri" panose="020F0502020204030204" pitchFamily="34" charset="0"/>
              </a:rPr>
              <a:t>, Fabrizio de </a:t>
            </a:r>
            <a:r>
              <a:rPr lang="en-US" sz="1800" b="0" i="0" err="1">
                <a:effectLst/>
                <a:latin typeface="Calibri" panose="020F0502020204030204" pitchFamily="34" charset="0"/>
              </a:rPr>
              <a:t>Fausti</a:t>
            </a:r>
            <a:r>
              <a:rPr lang="en-US" sz="1800" b="0" i="0">
                <a:effectLst/>
                <a:latin typeface="Calibri" panose="020F0502020204030204" pitchFamily="34" charset="0"/>
              </a:rPr>
              <a:t>, Francesca Inglese, Marco </a:t>
            </a:r>
            <a:r>
              <a:rPr lang="en-US" sz="1800" b="0" i="0" err="1">
                <a:effectLst/>
                <a:latin typeface="Calibri" panose="020F0502020204030204" pitchFamily="34" charset="0"/>
              </a:rPr>
              <a:t>Terribili</a:t>
            </a:r>
            <a:r>
              <a:rPr lang="en-US" sz="1800" b="0" i="0">
                <a:effectLst/>
                <a:latin typeface="Calibri" panose="020F0502020204030204" pitchFamily="34" charset="0"/>
              </a:rPr>
              <a:t> &amp; Monica Perez, ISTAT, Italy </a:t>
            </a:r>
            <a:endParaRPr lang="en-US" b="0" i="0">
              <a:effectLst/>
            </a:endParaRPr>
          </a:p>
          <a:p>
            <a:pPr marL="0" indent="0" rtl="0" fontAlgn="base">
              <a:buNone/>
            </a:pPr>
            <a:r>
              <a:rPr lang="en-US" sz="1800" b="1" i="0" err="1">
                <a:effectLst/>
                <a:latin typeface="Calibri" panose="020F0502020204030204" pitchFamily="34" charset="0"/>
              </a:rPr>
              <a:t>Theun</a:t>
            </a:r>
            <a:r>
              <a:rPr lang="en-US" sz="1800" b="1" i="0">
                <a:effectLst/>
                <a:latin typeface="Calibri" panose="020F0502020204030204" pitchFamily="34" charset="0"/>
              </a:rPr>
              <a:t>-Pieter van </a:t>
            </a:r>
            <a:r>
              <a:rPr lang="en-US" sz="1800" b="1" i="0" err="1">
                <a:effectLst/>
                <a:latin typeface="Calibri" panose="020F0502020204030204" pitchFamily="34" charset="0"/>
              </a:rPr>
              <a:t>Tienoven</a:t>
            </a:r>
            <a:r>
              <a:rPr lang="en-US" sz="1800" b="0" i="0">
                <a:effectLst/>
                <a:latin typeface="Calibri" panose="020F0502020204030204" pitchFamily="34" charset="0"/>
              </a:rPr>
              <a:t>, Vrije Universiteit Brussel, Belgium </a:t>
            </a:r>
            <a:endParaRPr lang="en-US" b="0" i="0">
              <a:effectLst/>
            </a:endParaRPr>
          </a:p>
          <a:p>
            <a:pPr marL="0" indent="0" rtl="0" fontAlgn="base">
              <a:buNone/>
            </a:pPr>
            <a:r>
              <a:rPr lang="en-US" sz="1800" b="0" i="0">
                <a:effectLst/>
                <a:latin typeface="Calibri" panose="020F0502020204030204" pitchFamily="34" charset="0"/>
              </a:rPr>
              <a:t>Patrick </a:t>
            </a:r>
            <a:r>
              <a:rPr lang="en-US" sz="1800" b="0" i="0" err="1">
                <a:effectLst/>
                <a:latin typeface="Calibri" panose="020F0502020204030204" pitchFamily="34" charset="0"/>
              </a:rPr>
              <a:t>Lusyne</a:t>
            </a:r>
            <a:r>
              <a:rPr lang="en-US" sz="1800" b="0" i="0">
                <a:effectLst/>
                <a:latin typeface="Calibri" panose="020F0502020204030204" pitchFamily="34" charset="0"/>
              </a:rPr>
              <a:t>, Statistics Belgium, Belgium </a:t>
            </a:r>
            <a:endParaRPr lang="en-US" b="0" i="0">
              <a:effectLst/>
            </a:endParaRPr>
          </a:p>
          <a:p>
            <a:pPr marL="0" indent="0" rtl="0" fontAlgn="base">
              <a:buNone/>
            </a:pPr>
            <a:r>
              <a:rPr lang="en-US" sz="1800" b="1" i="0">
                <a:effectLst/>
                <a:latin typeface="Calibri" panose="020F0502020204030204" pitchFamily="34" charset="0"/>
              </a:rPr>
              <a:t>Danielle McCool, Peter </a:t>
            </a:r>
            <a:r>
              <a:rPr lang="en-US" sz="1800" b="1" i="0" err="1">
                <a:effectLst/>
                <a:latin typeface="Calibri" panose="020F0502020204030204" pitchFamily="34" charset="0"/>
              </a:rPr>
              <a:t>Lugtig</a:t>
            </a:r>
            <a:r>
              <a:rPr lang="en-US" sz="1800" b="1" i="0">
                <a:effectLst/>
                <a:latin typeface="Calibri" panose="020F0502020204030204" pitchFamily="34" charset="0"/>
              </a:rPr>
              <a:t> </a:t>
            </a:r>
            <a:r>
              <a:rPr lang="en-US" sz="1800" b="0" i="0">
                <a:effectLst/>
                <a:latin typeface="Calibri" panose="020F0502020204030204" pitchFamily="34" charset="0"/>
              </a:rPr>
              <a:t>&amp; Bella </a:t>
            </a:r>
            <a:r>
              <a:rPr lang="en-US" sz="1800" b="0" i="0" err="1">
                <a:effectLst/>
                <a:latin typeface="Calibri" panose="020F0502020204030204" pitchFamily="34" charset="0"/>
              </a:rPr>
              <a:t>Struminskaya</a:t>
            </a:r>
            <a:r>
              <a:rPr lang="en-US" sz="1800" b="0" i="0">
                <a:effectLst/>
                <a:latin typeface="Calibri" panose="020F0502020204030204" pitchFamily="34" charset="0"/>
              </a:rPr>
              <a:t>, Utrecht University, the Netherlands </a:t>
            </a:r>
            <a:endParaRPr lang="en-US" b="0" i="0">
              <a:effectLst/>
            </a:endParaRPr>
          </a:p>
          <a:p>
            <a:pPr marL="0" indent="0" rtl="0" fontAlgn="base">
              <a:buNone/>
            </a:pPr>
            <a:r>
              <a:rPr lang="en-US" sz="1800" b="0" i="0">
                <a:effectLst/>
                <a:latin typeface="Calibri" panose="020F0502020204030204" pitchFamily="34" charset="0"/>
              </a:rPr>
              <a:t>Anne </a:t>
            </a:r>
            <a:r>
              <a:rPr lang="en-US" sz="1800" b="0" i="0" err="1">
                <a:effectLst/>
                <a:latin typeface="Calibri" panose="020F0502020204030204" pitchFamily="34" charset="0"/>
              </a:rPr>
              <a:t>Elevelt</a:t>
            </a:r>
            <a:r>
              <a:rPr lang="en-US" sz="1800" b="0" i="0">
                <a:effectLst/>
                <a:latin typeface="Calibri" panose="020F0502020204030204" pitchFamily="34" charset="0"/>
              </a:rPr>
              <a:t>, </a:t>
            </a:r>
            <a:r>
              <a:rPr lang="en-US" sz="1800" b="0" i="0" err="1">
                <a:effectLst/>
                <a:latin typeface="Calibri" panose="020F0502020204030204" pitchFamily="34" charset="0"/>
              </a:rPr>
              <a:t>Jelmer</a:t>
            </a:r>
            <a:r>
              <a:rPr lang="en-US" sz="1800" b="0" i="0">
                <a:effectLst/>
                <a:latin typeface="Calibri" panose="020F0502020204030204" pitchFamily="34" charset="0"/>
              </a:rPr>
              <a:t> de Groot, </a:t>
            </a:r>
            <a:r>
              <a:rPr lang="en-US" sz="1800" b="0" i="0" err="1">
                <a:effectLst/>
                <a:latin typeface="Calibri" panose="020F0502020204030204" pitchFamily="34" charset="0"/>
              </a:rPr>
              <a:t>Maaike</a:t>
            </a:r>
            <a:r>
              <a:rPr lang="en-US" sz="1800" b="0" i="0">
                <a:effectLst/>
                <a:latin typeface="Calibri" panose="020F0502020204030204" pitchFamily="34" charset="0"/>
              </a:rPr>
              <a:t> </a:t>
            </a:r>
            <a:r>
              <a:rPr lang="en-US" sz="1800" b="0" i="0" err="1">
                <a:effectLst/>
                <a:latin typeface="Calibri" panose="020F0502020204030204" pitchFamily="34" charset="0"/>
              </a:rPr>
              <a:t>Kompier</a:t>
            </a:r>
            <a:r>
              <a:rPr lang="en-US" sz="1800" b="0" i="0">
                <a:effectLst/>
                <a:latin typeface="Calibri" panose="020F0502020204030204" pitchFamily="34" charset="0"/>
              </a:rPr>
              <a:t>, Barry Schouten, Jonas </a:t>
            </a:r>
            <a:r>
              <a:rPr lang="en-US" sz="1800" b="0" i="0" err="1">
                <a:effectLst/>
                <a:latin typeface="Calibri" panose="020F0502020204030204" pitchFamily="34" charset="0"/>
              </a:rPr>
              <a:t>Klingwort</a:t>
            </a:r>
            <a:r>
              <a:rPr lang="en-US" sz="1800" b="0" i="0">
                <a:effectLst/>
                <a:latin typeface="Calibri" panose="020F0502020204030204" pitchFamily="34" charset="0"/>
              </a:rPr>
              <a:t> &amp; Janelle van den Heuvel, Statistics Netherlands, the Netherlands </a:t>
            </a:r>
            <a:endParaRPr lang="en-US" b="0" i="0">
              <a:effectLst/>
            </a:endParaRPr>
          </a:p>
          <a:p>
            <a:pPr marL="0" indent="0" rtl="0" fontAlgn="base">
              <a:buNone/>
            </a:pPr>
            <a:r>
              <a:rPr lang="en-US" sz="1800" b="0" i="0">
                <a:effectLst/>
                <a:latin typeface="Calibri" panose="020F0502020204030204" pitchFamily="34" charset="0"/>
              </a:rPr>
              <a:t>Julie </a:t>
            </a:r>
            <a:r>
              <a:rPr lang="en-US" sz="1800" b="0" i="0" err="1">
                <a:effectLst/>
                <a:latin typeface="Calibri" panose="020F0502020204030204" pitchFamily="34" charset="0"/>
              </a:rPr>
              <a:t>Solard</a:t>
            </a:r>
            <a:r>
              <a:rPr lang="en-US" sz="1800" b="0" i="0">
                <a:effectLst/>
                <a:latin typeface="Calibri" panose="020F0502020204030204" pitchFamily="34" charset="0"/>
              </a:rPr>
              <a:t>, Simon Quentin, Fanny </a:t>
            </a:r>
            <a:r>
              <a:rPr lang="en-US" sz="1800" b="0" i="0" err="1">
                <a:effectLst/>
                <a:latin typeface="Calibri" panose="020F0502020204030204" pitchFamily="34" charset="0"/>
              </a:rPr>
              <a:t>Mikkol</a:t>
            </a:r>
            <a:r>
              <a:rPr lang="en-US" sz="1800" b="0" i="0">
                <a:effectLst/>
                <a:latin typeface="Calibri" panose="020F0502020204030204" pitchFamily="34" charset="0"/>
              </a:rPr>
              <a:t>, INSEE, France </a:t>
            </a:r>
            <a:endParaRPr lang="en-US" b="0" i="0">
              <a:effectLst/>
            </a:endParaRPr>
          </a:p>
          <a:p>
            <a:pPr marL="0" indent="0" rtl="0" fontAlgn="base">
              <a:buNone/>
            </a:pPr>
            <a:r>
              <a:rPr lang="en-US" sz="1800" b="0" i="0">
                <a:effectLst/>
                <a:latin typeface="Calibri" panose="020F0502020204030204" pitchFamily="34" charset="0"/>
              </a:rPr>
              <a:t>Nina Berg &amp; Aina </a:t>
            </a:r>
            <a:r>
              <a:rPr lang="en-US" sz="1800" b="0" i="0" err="1">
                <a:solidFill>
                  <a:srgbClr val="212121"/>
                </a:solidFill>
                <a:effectLst/>
                <a:latin typeface="Calibri" panose="020F0502020204030204" pitchFamily="34" charset="0"/>
              </a:rPr>
              <a:t>Holmøy</a:t>
            </a:r>
            <a:r>
              <a:rPr lang="en-US" sz="1800" b="0" i="0">
                <a:solidFill>
                  <a:srgbClr val="212121"/>
                </a:solidFill>
                <a:effectLst/>
                <a:latin typeface="Calibri" panose="020F0502020204030204" pitchFamily="34" charset="0"/>
              </a:rPr>
              <a:t>, SSB, Norway </a:t>
            </a:r>
            <a:endParaRPr lang="en-US" b="0" i="0">
              <a:effectLst/>
            </a:endParaRPr>
          </a:p>
          <a:p>
            <a:pPr marL="0" indent="0">
              <a:buNone/>
            </a:pPr>
            <a:endParaRPr lang="nl-NL"/>
          </a:p>
        </p:txBody>
      </p:sp>
    </p:spTree>
    <p:extLst>
      <p:ext uri="{BB962C8B-B14F-4D97-AF65-F5344CB8AC3E}">
        <p14:creationId xmlns:p14="http://schemas.microsoft.com/office/powerpoint/2010/main" val="3723596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436D79-6167-2D9A-38BD-DC22AF0E1134}"/>
              </a:ext>
            </a:extLst>
          </p:cNvPr>
          <p:cNvSpPr>
            <a:spLocks noGrp="1"/>
          </p:cNvSpPr>
          <p:nvPr>
            <p:ph type="title"/>
          </p:nvPr>
        </p:nvSpPr>
        <p:spPr>
          <a:xfrm>
            <a:off x="112884" y="47800"/>
            <a:ext cx="12012328" cy="633136"/>
          </a:xfrm>
        </p:spPr>
        <p:txBody>
          <a:bodyPr>
            <a:noAutofit/>
          </a:bodyPr>
          <a:lstStyle/>
          <a:p>
            <a:r>
              <a:rPr lang="nl-NL" sz="2800" b="1">
                <a:solidFill>
                  <a:srgbClr val="0070C0"/>
                </a:solidFill>
                <a:latin typeface="+mn-lt"/>
              </a:rPr>
              <a:t>Task WP2.2 - Machine Learning and algorithm for smart data processing</a:t>
            </a:r>
          </a:p>
        </p:txBody>
      </p:sp>
      <p:sp>
        <p:nvSpPr>
          <p:cNvPr id="3" name="Tijdelijke aanduiding voor inhoud 2">
            <a:extLst>
              <a:ext uri="{FF2B5EF4-FFF2-40B4-BE49-F238E27FC236}">
                <a16:creationId xmlns:a16="http://schemas.microsoft.com/office/drawing/2014/main" id="{88A1FEFF-0652-DFBC-8F29-D5DFC0F2DAE1}"/>
              </a:ext>
            </a:extLst>
          </p:cNvPr>
          <p:cNvSpPr>
            <a:spLocks noGrp="1"/>
          </p:cNvSpPr>
          <p:nvPr>
            <p:ph idx="1"/>
          </p:nvPr>
        </p:nvSpPr>
        <p:spPr>
          <a:xfrm>
            <a:off x="590669" y="937214"/>
            <a:ext cx="10644540" cy="5729612"/>
          </a:xfrm>
        </p:spPr>
        <p:txBody>
          <a:bodyPr vert="horz" lIns="91440" tIns="45720" rIns="91440" bIns="45720" rtlCol="0" anchor="t">
            <a:noAutofit/>
          </a:bodyPr>
          <a:lstStyle/>
          <a:p>
            <a:pPr marL="0" indent="0">
              <a:lnSpc>
                <a:spcPct val="102000"/>
              </a:lnSpc>
              <a:spcAft>
                <a:spcPts val="1800"/>
              </a:spcAft>
              <a:buNone/>
            </a:pPr>
            <a:r>
              <a:rPr lang="en-US" sz="2400" b="1">
                <a:solidFill>
                  <a:srgbClr val="C00000"/>
                </a:solidFill>
              </a:rPr>
              <a:t>Methodological developments around algorithms</a:t>
            </a:r>
            <a:endParaRPr lang="it-IT"/>
          </a:p>
          <a:p>
            <a:pPr marL="356870" indent="-356870">
              <a:lnSpc>
                <a:spcPct val="102000"/>
              </a:lnSpc>
              <a:buClr>
                <a:srgbClr val="C00000"/>
              </a:buClr>
              <a:buFont typeface="Wingdings" panose="05000000000000000000" pitchFamily="2" charset="2"/>
              <a:buChar char="q"/>
            </a:pPr>
            <a:r>
              <a:rPr lang="en-US" sz="2000">
                <a:ea typeface="Calibri"/>
                <a:cs typeface="Calibri"/>
              </a:rPr>
              <a:t>Purpose of Task 2 was draw conclusions about ML/algorithms for smart data processing, to account for the improvements in the domains of HBS and TUS:</a:t>
            </a:r>
          </a:p>
          <a:p>
            <a:pPr marL="814070" lvl="1" indent="-356870">
              <a:lnSpc>
                <a:spcPct val="102000"/>
              </a:lnSpc>
              <a:buClr>
                <a:srgbClr val="C00000"/>
              </a:buClr>
              <a:buFont typeface="Wingdings" panose="05000000000000000000" pitchFamily="2" charset="2"/>
              <a:buChar char="ü"/>
            </a:pPr>
            <a:r>
              <a:rPr lang="en-US" sz="2000">
                <a:ea typeface="Calibri"/>
                <a:cs typeface="Calibri"/>
              </a:rPr>
              <a:t>How to enhance the quality of the prediction</a:t>
            </a:r>
          </a:p>
          <a:p>
            <a:pPr marL="814070" lvl="1" indent="-356870">
              <a:lnSpc>
                <a:spcPct val="102000"/>
              </a:lnSpc>
              <a:buClr>
                <a:srgbClr val="C00000"/>
              </a:buClr>
              <a:buFont typeface="Wingdings" panose="05000000000000000000" pitchFamily="2" charset="2"/>
              <a:buChar char="ü"/>
            </a:pPr>
            <a:r>
              <a:rPr lang="en-US" sz="2000">
                <a:ea typeface="Calibri"/>
                <a:cs typeface="Calibri"/>
              </a:rPr>
              <a:t>How far automation be pushed</a:t>
            </a:r>
          </a:p>
          <a:p>
            <a:pPr marL="356870" indent="-356870">
              <a:lnSpc>
                <a:spcPct val="102000"/>
              </a:lnSpc>
              <a:buClr>
                <a:srgbClr val="C00000"/>
              </a:buClr>
              <a:buFont typeface="Wingdings" panose="05000000000000000000" pitchFamily="2" charset="2"/>
              <a:buChar char="q"/>
            </a:pPr>
            <a:r>
              <a:rPr lang="en-US" sz="2000"/>
              <a:t>The SSI project has worked on many algorithms for </a:t>
            </a:r>
            <a:r>
              <a:rPr lang="en-US" sz="2000" b="1"/>
              <a:t>processing smart data</a:t>
            </a:r>
            <a:r>
              <a:rPr lang="en-US" sz="2000"/>
              <a:t>, some of them belong to the category of machine learning, others are unsupervised algorithms</a:t>
            </a:r>
            <a:endParaRPr lang="en-US"/>
          </a:p>
          <a:p>
            <a:pPr marL="356870" indent="-356870">
              <a:lnSpc>
                <a:spcPct val="102000"/>
              </a:lnSpc>
              <a:buClr>
                <a:srgbClr val="C00000"/>
              </a:buClr>
              <a:buFont typeface="Wingdings" panose="05000000000000000000" pitchFamily="2" charset="2"/>
              <a:buChar char="q"/>
            </a:pPr>
            <a:r>
              <a:rPr lang="en-US" sz="2000"/>
              <a:t>Implementing new algorithm for smart survey require a </a:t>
            </a:r>
            <a:r>
              <a:rPr lang="en-US" sz="2000" b="1"/>
              <a:t>time consuming activity </a:t>
            </a:r>
            <a:r>
              <a:rPr lang="en-US" sz="2000"/>
              <a:t>of methodological research, </a:t>
            </a:r>
            <a:r>
              <a:rPr lang="en-US" sz="2000" b="1"/>
              <a:t>training data acquisition </a:t>
            </a:r>
            <a:r>
              <a:rPr lang="en-US" sz="2000"/>
              <a:t>and </a:t>
            </a:r>
            <a:r>
              <a:rPr lang="en-US" sz="2000" b="1"/>
              <a:t>testing</a:t>
            </a:r>
            <a:endParaRPr lang="en-US" sz="2000" b="1">
              <a:ea typeface="Calibri"/>
              <a:cs typeface="Calibri"/>
            </a:endParaRPr>
          </a:p>
          <a:p>
            <a:pPr marL="356870" indent="-356870">
              <a:lnSpc>
                <a:spcPct val="102000"/>
              </a:lnSpc>
              <a:buClr>
                <a:srgbClr val="C00000"/>
              </a:buClr>
              <a:buFont typeface="Wingdings" panose="05000000000000000000" pitchFamily="2" charset="2"/>
              <a:buChar char="q"/>
            </a:pPr>
            <a:r>
              <a:rPr lang="en-US" sz="2000"/>
              <a:t>The algorithms require very </a:t>
            </a:r>
            <a:r>
              <a:rPr lang="en-US" sz="2000" b="1"/>
              <a:t>demanding input </a:t>
            </a:r>
            <a:r>
              <a:rPr lang="en-US" sz="2000"/>
              <a:t>and </a:t>
            </a:r>
            <a:r>
              <a:rPr lang="en-US" sz="2000" b="1"/>
              <a:t>training data</a:t>
            </a:r>
            <a:r>
              <a:rPr lang="en-US" sz="2000"/>
              <a:t>, that the user has to produce </a:t>
            </a:r>
            <a:endParaRPr lang="en-US" sz="2000">
              <a:ea typeface="Calibri"/>
              <a:cs typeface="Calibri"/>
            </a:endParaRPr>
          </a:p>
          <a:p>
            <a:pPr marL="356870" indent="-356870">
              <a:lnSpc>
                <a:spcPct val="102000"/>
              </a:lnSpc>
              <a:buClr>
                <a:srgbClr val="C00000"/>
              </a:buClr>
              <a:buFont typeface="Wingdings" panose="05000000000000000000" pitchFamily="2" charset="2"/>
              <a:buChar char="q"/>
            </a:pPr>
            <a:r>
              <a:rPr lang="en-US" sz="2000"/>
              <a:t>The output can be </a:t>
            </a:r>
            <a:r>
              <a:rPr lang="en-US" sz="2000" b="1"/>
              <a:t>committed or tentative data</a:t>
            </a:r>
            <a:endParaRPr lang="en-US" sz="2000" b="1">
              <a:ea typeface="Calibri" panose="020F0502020204030204"/>
              <a:cs typeface="Calibri" panose="020F0502020204030204"/>
            </a:endParaRPr>
          </a:p>
          <a:p>
            <a:pPr marL="981075" lvl="1" indent="-258445">
              <a:lnSpc>
                <a:spcPct val="102000"/>
              </a:lnSpc>
              <a:buClr>
                <a:srgbClr val="C00000"/>
              </a:buClr>
              <a:buFont typeface="Wingdings" panose="05000000000000000000" pitchFamily="2" charset="2"/>
              <a:buChar char="ü"/>
            </a:pPr>
            <a:r>
              <a:rPr lang="en-US" sz="2000"/>
              <a:t>The </a:t>
            </a:r>
            <a:r>
              <a:rPr lang="en-US" sz="2000" b="1"/>
              <a:t>automation</a:t>
            </a:r>
            <a:r>
              <a:rPr lang="en-US" sz="2000"/>
              <a:t> of smart data processing has been improved significantly but human intervention remains crucial</a:t>
            </a:r>
            <a:endParaRPr lang="en-US" sz="2000">
              <a:ea typeface="Calibri" panose="020F0502020204030204"/>
              <a:cs typeface="Calibri" panose="020F0502020204030204"/>
            </a:endParaRPr>
          </a:p>
          <a:p>
            <a:pPr>
              <a:lnSpc>
                <a:spcPct val="102000"/>
              </a:lnSpc>
            </a:pPr>
            <a:endParaRPr lang="en-US" sz="2000"/>
          </a:p>
        </p:txBody>
      </p:sp>
      <p:sp>
        <p:nvSpPr>
          <p:cNvPr id="4" name="Rettangolo 3"/>
          <p:cNvSpPr/>
          <p:nvPr/>
        </p:nvSpPr>
        <p:spPr>
          <a:xfrm>
            <a:off x="9653785" y="6420297"/>
            <a:ext cx="1878591" cy="312073"/>
          </a:xfrm>
          <a:prstGeom prst="rect">
            <a:avLst/>
          </a:prstGeom>
        </p:spPr>
        <p:txBody>
          <a:bodyPr wrap="none">
            <a:spAutoFit/>
          </a:bodyPr>
          <a:lstStyle/>
          <a:p>
            <a:pPr>
              <a:lnSpc>
                <a:spcPct val="102000"/>
              </a:lnSpc>
              <a:spcAft>
                <a:spcPts val="1200"/>
              </a:spcAft>
            </a:pPr>
            <a:r>
              <a:rPr lang="en-US" sz="1400">
                <a:solidFill>
                  <a:schemeClr val="tx1">
                    <a:lumMod val="50000"/>
                    <a:lumOff val="50000"/>
                  </a:schemeClr>
                </a:solidFill>
              </a:rPr>
              <a:t>Claudia De Vitiis - ISTAT</a:t>
            </a:r>
          </a:p>
        </p:txBody>
      </p:sp>
    </p:spTree>
    <p:extLst>
      <p:ext uri="{BB962C8B-B14F-4D97-AF65-F5344CB8AC3E}">
        <p14:creationId xmlns:p14="http://schemas.microsoft.com/office/powerpoint/2010/main" val="1292198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95436D79-6167-2D9A-38BD-DC22AF0E1134}"/>
              </a:ext>
            </a:extLst>
          </p:cNvPr>
          <p:cNvSpPr txBox="1">
            <a:spLocks/>
          </p:cNvSpPr>
          <p:nvPr/>
        </p:nvSpPr>
        <p:spPr>
          <a:xfrm>
            <a:off x="0" y="22187"/>
            <a:ext cx="12012328" cy="454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400" b="1">
                <a:solidFill>
                  <a:srgbClr val="0070C0"/>
                </a:solidFill>
                <a:latin typeface="+mn-lt"/>
              </a:rPr>
              <a:t>Task WP2.2 - Machine Learning and algorithm for smart data processing</a:t>
            </a:r>
          </a:p>
        </p:txBody>
      </p:sp>
      <p:sp>
        <p:nvSpPr>
          <p:cNvPr id="10" name="Rounded Rectangle 4"/>
          <p:cNvSpPr/>
          <p:nvPr/>
        </p:nvSpPr>
        <p:spPr>
          <a:xfrm>
            <a:off x="7607031" y="2570438"/>
            <a:ext cx="2367286" cy="501846"/>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1EC08A"/>
          </a:solidFill>
          <a:ln w="12701" cap="flat">
            <a:solidFill>
              <a:srgbClr val="06353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BE" sz="2400" b="0" i="0" u="none" strike="noStrike" kern="0" cap="none" spc="0" baseline="0">
                <a:solidFill>
                  <a:srgbClr val="FFFFFF"/>
                </a:solidFill>
                <a:uFillTx/>
              </a:rPr>
              <a:t>Tentative data</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BE" sz="1200" b="0" i="0" u="none" strike="noStrike" kern="0" cap="none" spc="0" baseline="0">
                <a:solidFill>
                  <a:srgbClr val="FFFFFF"/>
                </a:solidFill>
                <a:uFillTx/>
              </a:rPr>
              <a:t>(measured data)</a:t>
            </a:r>
          </a:p>
        </p:txBody>
      </p:sp>
      <p:sp>
        <p:nvSpPr>
          <p:cNvPr id="11" name="Rounded Rectangle 5"/>
          <p:cNvSpPr/>
          <p:nvPr/>
        </p:nvSpPr>
        <p:spPr>
          <a:xfrm>
            <a:off x="7607031" y="3342290"/>
            <a:ext cx="2367286" cy="554634"/>
          </a:xfrm>
          <a:custGeom>
            <a:avLst/>
            <a:gdLst>
              <a:gd name="f0" fmla="val 10800000"/>
              <a:gd name="f1" fmla="val 5400000"/>
              <a:gd name="f2" fmla="val 16200000"/>
              <a:gd name="f3" fmla="val w"/>
              <a:gd name="f4" fmla="val h"/>
              <a:gd name="f5" fmla="val ss"/>
              <a:gd name="f6" fmla="val 0"/>
              <a:gd name="f7" fmla="*/ 5419351 1 1725033"/>
              <a:gd name="f8" fmla="val 45"/>
              <a:gd name="f9" fmla="val 3600"/>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solidFill>
          <a:ln w="12701" cap="flat">
            <a:solidFill>
              <a:srgbClr val="063537"/>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BE" sz="2400" b="0" i="0" u="none" strike="noStrike" kern="0" cap="none" spc="0" baseline="0">
                <a:solidFill>
                  <a:srgbClr val="1EC08A"/>
                </a:solidFill>
                <a:uFillTx/>
              </a:rPr>
              <a:t>Committed data</a:t>
            </a:r>
          </a:p>
        </p:txBody>
      </p:sp>
      <p:pic>
        <p:nvPicPr>
          <p:cNvPr id="14" name="Picture 10" descr="A screenshot of a phone&#10;&#10;AI-generated content may be incorrect."/>
          <p:cNvPicPr>
            <a:picLocks noChangeAspect="1"/>
          </p:cNvPicPr>
          <p:nvPr/>
        </p:nvPicPr>
        <p:blipFill>
          <a:blip r:embed="rId2"/>
          <a:stretch>
            <a:fillRect/>
          </a:stretch>
        </p:blipFill>
        <p:spPr>
          <a:xfrm>
            <a:off x="202117" y="4042712"/>
            <a:ext cx="1092220" cy="2365011"/>
          </a:xfrm>
          <a:prstGeom prst="rect">
            <a:avLst/>
          </a:prstGeom>
          <a:noFill/>
          <a:ln w="9528" cap="flat">
            <a:solidFill>
              <a:srgbClr val="000000"/>
            </a:solidFill>
            <a:prstDash val="solid"/>
            <a:miter/>
          </a:ln>
        </p:spPr>
      </p:pic>
      <p:sp>
        <p:nvSpPr>
          <p:cNvPr id="15" name="Rettangolo 14"/>
          <p:cNvSpPr/>
          <p:nvPr/>
        </p:nvSpPr>
        <p:spPr>
          <a:xfrm>
            <a:off x="0" y="914284"/>
            <a:ext cx="1614791" cy="525294"/>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sz="1800" b="0" i="0" u="none" strike="noStrike" kern="0" cap="none" spc="0" baseline="0">
                <a:solidFill>
                  <a:srgbClr val="000000"/>
                </a:solidFill>
                <a:uFillTx/>
              </a:defRPr>
            </a:pPr>
            <a:r>
              <a:rPr lang="it-IT" b="1" kern="0">
                <a:solidFill>
                  <a:schemeClr val="tx1"/>
                </a:solidFill>
              </a:rPr>
              <a:t>S</a:t>
            </a:r>
            <a:r>
              <a:rPr lang="en-BE" b="1" kern="0">
                <a:solidFill>
                  <a:schemeClr val="tx1"/>
                </a:solidFill>
              </a:rPr>
              <a:t>mart data</a:t>
            </a:r>
          </a:p>
        </p:txBody>
      </p:sp>
      <p:sp>
        <p:nvSpPr>
          <p:cNvPr id="20" name="Rettangolo 19"/>
          <p:cNvSpPr/>
          <p:nvPr/>
        </p:nvSpPr>
        <p:spPr>
          <a:xfrm>
            <a:off x="1502536" y="3799577"/>
            <a:ext cx="6096000" cy="646331"/>
          </a:xfrm>
          <a:prstGeom prst="rect">
            <a:avLst/>
          </a:prstGeom>
        </p:spPr>
        <p:txBody>
          <a:bodyPr>
            <a:spAutoFit/>
          </a:bodyPr>
          <a:lstStyle/>
          <a:p>
            <a:pPr algn="ctr"/>
            <a:r>
              <a:rPr lang="en-US">
                <a:ln w="0"/>
                <a:solidFill>
                  <a:srgbClr val="002060"/>
                </a:solidFill>
                <a:effectLst>
                  <a:outerShdw blurRad="38100" dist="19050" dir="2700000" algn="tl" rotWithShape="0">
                    <a:schemeClr val="dk1">
                      <a:alpha val="40000"/>
                    </a:schemeClr>
                  </a:outerShdw>
                </a:effectLst>
              </a:rPr>
              <a:t>complex pipelines to </a:t>
            </a:r>
            <a:r>
              <a:rPr lang="en-US">
                <a:solidFill>
                  <a:srgbClr val="002060"/>
                </a:solidFill>
              </a:rPr>
              <a:t>meet the requirements</a:t>
            </a:r>
            <a:endParaRPr lang="it-IT">
              <a:solidFill>
                <a:srgbClr val="002060"/>
              </a:solidFill>
            </a:endParaRPr>
          </a:p>
          <a:p>
            <a:pPr algn="ctr"/>
            <a:endParaRPr lang="it-IT">
              <a:solidFill>
                <a:srgbClr val="002060"/>
              </a:solidFill>
            </a:endParaRPr>
          </a:p>
        </p:txBody>
      </p:sp>
      <p:graphicFrame>
        <p:nvGraphicFramePr>
          <p:cNvPr id="2" name="Diagramma 1"/>
          <p:cNvGraphicFramePr/>
          <p:nvPr/>
        </p:nvGraphicFramePr>
        <p:xfrm>
          <a:off x="1788807" y="3611536"/>
          <a:ext cx="5931479" cy="2371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Freccia a destra 18"/>
          <p:cNvSpPr/>
          <p:nvPr/>
        </p:nvSpPr>
        <p:spPr>
          <a:xfrm>
            <a:off x="2471003" y="2321048"/>
            <a:ext cx="4669100" cy="1585608"/>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rPr>
              <a:t>Machine learning models </a:t>
            </a:r>
          </a:p>
          <a:p>
            <a:pPr algn="ctr"/>
            <a:r>
              <a:rPr lang="en-US" b="1">
                <a:solidFill>
                  <a:srgbClr val="002060"/>
                </a:solidFill>
              </a:rPr>
              <a:t>or unsupervised algorithms</a:t>
            </a:r>
            <a:endParaRPr lang="it-IT" b="1">
              <a:solidFill>
                <a:srgbClr val="002060"/>
              </a:solidFill>
            </a:endParaRPr>
          </a:p>
        </p:txBody>
      </p:sp>
      <p:sp>
        <p:nvSpPr>
          <p:cNvPr id="22" name="Rettangolo 21"/>
          <p:cNvSpPr/>
          <p:nvPr/>
        </p:nvSpPr>
        <p:spPr>
          <a:xfrm>
            <a:off x="2995736" y="912238"/>
            <a:ext cx="3109600" cy="1222386"/>
          </a:xfrm>
          <a:prstGeom prst="rect">
            <a:avLst/>
          </a:prstGeom>
          <a:ln w="12700">
            <a:solidFill>
              <a:schemeClr val="tx1"/>
            </a:solidFill>
          </a:ln>
        </p:spPr>
        <p:txBody>
          <a:bodyPr wrap="square">
            <a:spAutoFit/>
          </a:bodyPr>
          <a:lstStyle/>
          <a:p>
            <a:pPr>
              <a:lnSpc>
                <a:spcPct val="102000"/>
              </a:lnSpc>
              <a:buClr>
                <a:srgbClr val="C00000"/>
              </a:buClr>
            </a:pPr>
            <a:r>
              <a:rPr lang="en-US" b="1"/>
              <a:t>Relevant activities</a:t>
            </a:r>
          </a:p>
          <a:p>
            <a:pPr marL="285750" indent="-285750">
              <a:lnSpc>
                <a:spcPct val="102000"/>
              </a:lnSpc>
              <a:buClr>
                <a:srgbClr val="C00000"/>
              </a:buClr>
              <a:buFont typeface="Wingdings" panose="05000000000000000000" pitchFamily="2" charset="2"/>
              <a:buChar char="Ø"/>
            </a:pPr>
            <a:r>
              <a:rPr lang="en-US"/>
              <a:t>methodological research</a:t>
            </a:r>
          </a:p>
          <a:p>
            <a:pPr marL="285750" indent="-285750">
              <a:lnSpc>
                <a:spcPct val="102000"/>
              </a:lnSpc>
              <a:buClr>
                <a:srgbClr val="C00000"/>
              </a:buClr>
              <a:buFont typeface="Wingdings" panose="05000000000000000000" pitchFamily="2" charset="2"/>
              <a:buChar char="Ø"/>
            </a:pPr>
            <a:r>
              <a:rPr lang="en-US"/>
              <a:t>training data acquisition </a:t>
            </a:r>
          </a:p>
          <a:p>
            <a:pPr marL="285750" indent="-285750">
              <a:lnSpc>
                <a:spcPct val="102000"/>
              </a:lnSpc>
              <a:buClr>
                <a:srgbClr val="C00000"/>
              </a:buClr>
              <a:buFont typeface="Wingdings" panose="05000000000000000000" pitchFamily="2" charset="2"/>
              <a:buChar char="Ø"/>
            </a:pPr>
            <a:r>
              <a:rPr lang="en-US"/>
              <a:t>testing</a:t>
            </a:r>
          </a:p>
        </p:txBody>
      </p:sp>
      <p:sp>
        <p:nvSpPr>
          <p:cNvPr id="28" name="Rettangolo 27"/>
          <p:cNvSpPr/>
          <p:nvPr/>
        </p:nvSpPr>
        <p:spPr>
          <a:xfrm>
            <a:off x="10441245" y="2672238"/>
            <a:ext cx="1542285" cy="1034129"/>
          </a:xfrm>
          <a:prstGeom prst="rect">
            <a:avLst/>
          </a:prstGeom>
          <a:ln w="12700">
            <a:solidFill>
              <a:schemeClr val="tx1"/>
            </a:solidFill>
          </a:ln>
        </p:spPr>
        <p:txBody>
          <a:bodyPr wrap="square">
            <a:spAutoFit/>
          </a:bodyPr>
          <a:lstStyle/>
          <a:p>
            <a:pPr algn="ctr">
              <a:lnSpc>
                <a:spcPct val="102000"/>
              </a:lnSpc>
              <a:buClr>
                <a:srgbClr val="C00000"/>
              </a:buClr>
            </a:pPr>
            <a:r>
              <a:rPr lang="en-US" sz="1600" b="1">
                <a:solidFill>
                  <a:srgbClr val="002060"/>
                </a:solidFill>
              </a:rPr>
              <a:t>Human intervention</a:t>
            </a:r>
          </a:p>
          <a:p>
            <a:pPr marL="285750" indent="-285750">
              <a:lnSpc>
                <a:spcPct val="102000"/>
              </a:lnSpc>
              <a:buClr>
                <a:srgbClr val="C00000"/>
              </a:buClr>
              <a:buFont typeface="Wingdings" panose="05000000000000000000" pitchFamily="2" charset="2"/>
              <a:buChar char="ü"/>
            </a:pPr>
            <a:r>
              <a:rPr lang="en-US" sz="1400" b="1">
                <a:solidFill>
                  <a:srgbClr val="002060"/>
                </a:solidFill>
              </a:rPr>
              <a:t>NSI resources</a:t>
            </a:r>
          </a:p>
          <a:p>
            <a:pPr marL="285750" indent="-285750">
              <a:lnSpc>
                <a:spcPct val="102000"/>
              </a:lnSpc>
              <a:buClr>
                <a:srgbClr val="C00000"/>
              </a:buClr>
              <a:buFont typeface="Wingdings" panose="05000000000000000000" pitchFamily="2" charset="2"/>
              <a:buChar char="ü"/>
            </a:pPr>
            <a:r>
              <a:rPr lang="en-US" sz="1400" b="1">
                <a:solidFill>
                  <a:srgbClr val="002060"/>
                </a:solidFill>
              </a:rPr>
              <a:t> respondent</a:t>
            </a:r>
            <a:endParaRPr lang="en-US" sz="1400">
              <a:solidFill>
                <a:srgbClr val="002060"/>
              </a:solidFill>
            </a:endParaRPr>
          </a:p>
        </p:txBody>
      </p:sp>
      <p:sp>
        <p:nvSpPr>
          <p:cNvPr id="3" name="Rettangolo 2"/>
          <p:cNvSpPr/>
          <p:nvPr/>
        </p:nvSpPr>
        <p:spPr>
          <a:xfrm>
            <a:off x="2022115" y="5717573"/>
            <a:ext cx="9515817" cy="647678"/>
          </a:xfrm>
          <a:prstGeom prst="rect">
            <a:avLst/>
          </a:prstGeom>
          <a:ln>
            <a:solidFill>
              <a:schemeClr val="tx1"/>
            </a:solidFill>
          </a:ln>
        </p:spPr>
        <p:txBody>
          <a:bodyPr wrap="square" lIns="91440" tIns="45720" rIns="91440" bIns="45720" anchor="t">
            <a:spAutoFit/>
          </a:bodyPr>
          <a:lstStyle/>
          <a:p>
            <a:pPr marL="452120" lvl="1" indent="-368300">
              <a:lnSpc>
                <a:spcPct val="102000"/>
              </a:lnSpc>
              <a:buClr>
                <a:srgbClr val="C00000"/>
              </a:buClr>
              <a:buFont typeface="Wingdings" panose="05000000000000000000" pitchFamily="2" charset="2"/>
              <a:buChar char="Ø"/>
            </a:pPr>
            <a:r>
              <a:rPr lang="en-US"/>
              <a:t>Trade-off between accuracy and speed or between granularity and computational complexity </a:t>
            </a:r>
            <a:endParaRPr lang="it-IT"/>
          </a:p>
          <a:p>
            <a:pPr marL="452120" lvl="1" indent="-368300">
              <a:lnSpc>
                <a:spcPct val="102000"/>
              </a:lnSpc>
              <a:buClr>
                <a:srgbClr val="C00000"/>
              </a:buClr>
              <a:buFont typeface="Wingdings" panose="05000000000000000000" pitchFamily="2" charset="2"/>
              <a:buChar char="Ø"/>
            </a:pPr>
            <a:r>
              <a:rPr lang="en-US">
                <a:ea typeface="Calibri"/>
                <a:cs typeface="Calibri"/>
              </a:rPr>
              <a:t>In some cases, </a:t>
            </a:r>
            <a:r>
              <a:rPr lang="en-US" b="1">
                <a:ea typeface="Calibri"/>
                <a:cs typeface="Calibri"/>
              </a:rPr>
              <a:t>alternative</a:t>
            </a:r>
            <a:r>
              <a:rPr lang="en-US">
                <a:ea typeface="Calibri"/>
                <a:cs typeface="Calibri"/>
              </a:rPr>
              <a:t> algorithms have been implemented, from which the </a:t>
            </a:r>
            <a:r>
              <a:rPr lang="en-US" b="1">
                <a:ea typeface="Calibri"/>
                <a:cs typeface="Calibri"/>
              </a:rPr>
              <a:t>user can choose</a:t>
            </a:r>
            <a:endParaRPr lang="en-US">
              <a:ea typeface="Calibri"/>
              <a:cs typeface="Calibri"/>
            </a:endParaRPr>
          </a:p>
        </p:txBody>
      </p:sp>
      <p:cxnSp>
        <p:nvCxnSpPr>
          <p:cNvPr id="6" name="Connettore 2 5"/>
          <p:cNvCxnSpPr/>
          <p:nvPr/>
        </p:nvCxnSpPr>
        <p:spPr>
          <a:xfrm>
            <a:off x="1391055" y="2402732"/>
            <a:ext cx="992222" cy="44609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7" name="Connettore 2 16"/>
          <p:cNvCxnSpPr/>
          <p:nvPr/>
        </p:nvCxnSpPr>
        <p:spPr>
          <a:xfrm flipV="1">
            <a:off x="1460772" y="3505744"/>
            <a:ext cx="922505" cy="65631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1" name="Rettangolo 20"/>
          <p:cNvSpPr/>
          <p:nvPr/>
        </p:nvSpPr>
        <p:spPr>
          <a:xfrm>
            <a:off x="8591714" y="2995450"/>
            <a:ext cx="405132" cy="365969"/>
          </a:xfrm>
          <a:prstGeom prst="rect">
            <a:avLst/>
          </a:prstGeom>
        </p:spPr>
        <p:txBody>
          <a:bodyPr wrap="square">
            <a:spAutoFit/>
          </a:bodyPr>
          <a:lstStyle/>
          <a:p>
            <a:r>
              <a:rPr lang="en-US" b="1"/>
              <a:t>or</a:t>
            </a:r>
            <a:endParaRPr lang="it-IT"/>
          </a:p>
        </p:txBody>
      </p:sp>
      <p:cxnSp>
        <p:nvCxnSpPr>
          <p:cNvPr id="24" name="Connettore 2 23"/>
          <p:cNvCxnSpPr/>
          <p:nvPr/>
        </p:nvCxnSpPr>
        <p:spPr>
          <a:xfrm>
            <a:off x="9981529" y="2830597"/>
            <a:ext cx="459716" cy="7545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pic>
        <p:nvPicPr>
          <p:cNvPr id="23" name="Immagine 22"/>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420" y="1861947"/>
            <a:ext cx="1180308" cy="1938939"/>
          </a:xfrm>
          <a:prstGeom prst="rect">
            <a:avLst/>
          </a:prstGeom>
          <a:noFill/>
          <a:ln>
            <a:noFill/>
          </a:ln>
        </p:spPr>
      </p:pic>
      <p:sp>
        <p:nvSpPr>
          <p:cNvPr id="25" name="Rettangolo 24"/>
          <p:cNvSpPr/>
          <p:nvPr/>
        </p:nvSpPr>
        <p:spPr>
          <a:xfrm>
            <a:off x="7814064" y="919341"/>
            <a:ext cx="1614791" cy="525294"/>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sz="1800" b="0" i="0" u="none" strike="noStrike" kern="0" cap="none" spc="0" baseline="0">
                <a:solidFill>
                  <a:srgbClr val="000000"/>
                </a:solidFill>
                <a:uFillTx/>
              </a:defRPr>
            </a:pPr>
            <a:r>
              <a:rPr lang="it-IT" b="1" kern="0">
                <a:solidFill>
                  <a:schemeClr val="tx1"/>
                </a:solidFill>
              </a:rPr>
              <a:t>OUTPUT</a:t>
            </a:r>
            <a:endParaRPr lang="en-BE" b="1" kern="0">
              <a:solidFill>
                <a:schemeClr val="tx1"/>
              </a:solidFill>
            </a:endParaRPr>
          </a:p>
        </p:txBody>
      </p:sp>
      <p:sp>
        <p:nvSpPr>
          <p:cNvPr id="27" name="Rettangolo 26"/>
          <p:cNvSpPr/>
          <p:nvPr/>
        </p:nvSpPr>
        <p:spPr>
          <a:xfrm>
            <a:off x="9653785" y="6420297"/>
            <a:ext cx="1878591" cy="312073"/>
          </a:xfrm>
          <a:prstGeom prst="rect">
            <a:avLst/>
          </a:prstGeom>
        </p:spPr>
        <p:txBody>
          <a:bodyPr wrap="none">
            <a:spAutoFit/>
          </a:bodyPr>
          <a:lstStyle/>
          <a:p>
            <a:pPr>
              <a:lnSpc>
                <a:spcPct val="102000"/>
              </a:lnSpc>
              <a:spcAft>
                <a:spcPts val="1200"/>
              </a:spcAft>
            </a:pPr>
            <a:r>
              <a:rPr lang="en-US" sz="1400">
                <a:solidFill>
                  <a:schemeClr val="tx1">
                    <a:lumMod val="50000"/>
                    <a:lumOff val="50000"/>
                  </a:schemeClr>
                </a:solidFill>
              </a:rPr>
              <a:t>Claudia De Vitiis - ISTAT</a:t>
            </a:r>
          </a:p>
        </p:txBody>
      </p:sp>
    </p:spTree>
    <p:extLst>
      <p:ext uri="{BB962C8B-B14F-4D97-AF65-F5344CB8AC3E}">
        <p14:creationId xmlns:p14="http://schemas.microsoft.com/office/powerpoint/2010/main" val="4197085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p:cNvSpPr txBox="1">
            <a:spLocks/>
          </p:cNvSpPr>
          <p:nvPr/>
        </p:nvSpPr>
        <p:spPr>
          <a:xfrm>
            <a:off x="320672" y="1452411"/>
            <a:ext cx="11691656" cy="36266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lnSpc>
                <a:spcPct val="100000"/>
              </a:lnSpc>
              <a:spcBef>
                <a:spcPts val="0"/>
              </a:spcBef>
            </a:pPr>
            <a:endParaRPr lang="en-GB" b="1">
              <a:solidFill>
                <a:srgbClr val="C00000"/>
              </a:solidFill>
            </a:endParaRPr>
          </a:p>
          <a:p>
            <a:pPr lvl="0" algn="l">
              <a:lnSpc>
                <a:spcPct val="100000"/>
              </a:lnSpc>
              <a:spcBef>
                <a:spcPts val="0"/>
              </a:spcBef>
            </a:pPr>
            <a:r>
              <a:rPr lang="en-GB" b="1">
                <a:solidFill>
                  <a:srgbClr val="C00000"/>
                </a:solidFill>
              </a:rPr>
              <a:t>Final report </a:t>
            </a:r>
            <a:r>
              <a:rPr lang="en-GB" b="1" err="1">
                <a:solidFill>
                  <a:srgbClr val="C00000"/>
                </a:solidFill>
              </a:rPr>
              <a:t>fo</a:t>
            </a:r>
            <a:r>
              <a:rPr lang="en-GB" b="1">
                <a:solidFill>
                  <a:srgbClr val="C00000"/>
                </a:solidFill>
              </a:rPr>
              <a:t> WP2.2: Methodological perspective about the implemented ML/algorithms</a:t>
            </a:r>
          </a:p>
          <a:p>
            <a:pPr algn="l"/>
            <a:endParaRPr lang="en-GB" sz="1800"/>
          </a:p>
          <a:p>
            <a:pPr marL="342900" indent="-342900" algn="l">
              <a:buClr>
                <a:srgbClr val="C00000"/>
              </a:buClr>
              <a:buFont typeface="Wingdings" panose="05000000000000000000" pitchFamily="2" charset="2"/>
              <a:buChar char="ü"/>
            </a:pPr>
            <a:r>
              <a:rPr lang="en-GB" sz="2000"/>
              <a:t>Choice of the algorithms and why</a:t>
            </a:r>
          </a:p>
          <a:p>
            <a:pPr marL="342900" indent="-342900" algn="l">
              <a:buClr>
                <a:srgbClr val="C00000"/>
              </a:buClr>
              <a:buFont typeface="Wingdings" panose="05000000000000000000" pitchFamily="2" charset="2"/>
              <a:buChar char="ü"/>
            </a:pPr>
            <a:r>
              <a:rPr lang="en-GB" sz="2000"/>
              <a:t>Measuring of the quality of data</a:t>
            </a:r>
          </a:p>
          <a:p>
            <a:pPr marL="342900" indent="-342900" algn="l">
              <a:buClr>
                <a:srgbClr val="C00000"/>
              </a:buClr>
              <a:buFont typeface="Wingdings" panose="05000000000000000000" pitchFamily="2" charset="2"/>
              <a:buChar char="ü"/>
            </a:pPr>
            <a:r>
              <a:rPr lang="en-GB" sz="2000"/>
              <a:t>Test phase, results</a:t>
            </a:r>
          </a:p>
          <a:p>
            <a:pPr marL="342900" indent="-342900" algn="l">
              <a:buClr>
                <a:srgbClr val="C00000"/>
              </a:buClr>
              <a:buFont typeface="Wingdings" panose="05000000000000000000" pitchFamily="2" charset="2"/>
              <a:buChar char="ü"/>
            </a:pPr>
            <a:r>
              <a:rPr lang="en-GB" sz="2000"/>
              <a:t>Large / Small Test results (if any)</a:t>
            </a:r>
          </a:p>
          <a:p>
            <a:pPr marL="342900" indent="-342900" algn="l">
              <a:buClr>
                <a:srgbClr val="C00000"/>
              </a:buClr>
              <a:buFont typeface="Wingdings" panose="05000000000000000000" pitchFamily="2" charset="2"/>
              <a:buChar char="ü"/>
            </a:pPr>
            <a:r>
              <a:rPr lang="en-GB" sz="2000"/>
              <a:t>Limitations and country specificities</a:t>
            </a:r>
            <a:r>
              <a:rPr lang="en-GB" sz="1800"/>
              <a:t> </a:t>
            </a:r>
            <a:endParaRPr lang="en-GB" sz="2000"/>
          </a:p>
          <a:p>
            <a:pPr marL="342900" indent="-342900" algn="l">
              <a:buClr>
                <a:srgbClr val="C00000"/>
              </a:buClr>
              <a:buFont typeface="Wingdings" panose="05000000000000000000" pitchFamily="2" charset="2"/>
              <a:buChar char="ü"/>
            </a:pPr>
            <a:r>
              <a:rPr lang="en-GB" sz="2000"/>
              <a:t>Recommendations for NSIs and users</a:t>
            </a:r>
            <a:endParaRPr lang="en-GB"/>
          </a:p>
        </p:txBody>
      </p:sp>
      <p:sp>
        <p:nvSpPr>
          <p:cNvPr id="2" name="Rettangolo 1"/>
          <p:cNvSpPr/>
          <p:nvPr/>
        </p:nvSpPr>
        <p:spPr>
          <a:xfrm>
            <a:off x="7640978" y="2831070"/>
            <a:ext cx="3658053" cy="2031325"/>
          </a:xfrm>
          <a:prstGeom prst="rect">
            <a:avLst/>
          </a:prstGeom>
          <a:ln>
            <a:solidFill>
              <a:schemeClr val="accent2">
                <a:lumMod val="50000"/>
              </a:schemeClr>
            </a:solidFill>
          </a:ln>
        </p:spPr>
        <p:txBody>
          <a:bodyPr wrap="none">
            <a:spAutoFit/>
          </a:bodyPr>
          <a:lstStyle/>
          <a:p>
            <a:pPr marL="285750" indent="-285750">
              <a:buFont typeface="Arial" panose="020B0604020202020204" pitchFamily="34" charset="0"/>
              <a:buChar char="•"/>
            </a:pPr>
            <a:r>
              <a:rPr lang="en-US" b="1">
                <a:solidFill>
                  <a:schemeClr val="accent5">
                    <a:lumMod val="50000"/>
                  </a:schemeClr>
                </a:solidFill>
              </a:rPr>
              <a:t>Receipt scanning </a:t>
            </a:r>
            <a:r>
              <a:rPr lang="en-US" b="1" err="1">
                <a:solidFill>
                  <a:schemeClr val="accent5">
                    <a:lumMod val="50000"/>
                  </a:schemeClr>
                </a:solidFill>
              </a:rPr>
              <a:t>microservice</a:t>
            </a:r>
            <a:endParaRPr lang="en-US" b="1">
              <a:solidFill>
                <a:schemeClr val="accent5">
                  <a:lumMod val="50000"/>
                </a:schemeClr>
              </a:solidFill>
            </a:endParaRPr>
          </a:p>
          <a:p>
            <a:pPr marL="742950" lvl="1" indent="-285750">
              <a:buFont typeface="Arial" panose="020B0604020202020204" pitchFamily="34" charset="0"/>
              <a:buChar char="•"/>
            </a:pPr>
            <a:r>
              <a:rPr lang="en-US" b="1">
                <a:solidFill>
                  <a:schemeClr val="accent2">
                    <a:lumMod val="50000"/>
                  </a:schemeClr>
                </a:solidFill>
              </a:rPr>
              <a:t>OCR</a:t>
            </a:r>
          </a:p>
          <a:p>
            <a:pPr marL="742950" lvl="1" indent="-285750">
              <a:buFont typeface="Arial" panose="020B0604020202020204" pitchFamily="34" charset="0"/>
              <a:buChar char="•"/>
            </a:pPr>
            <a:r>
              <a:rPr lang="en-US" b="1">
                <a:solidFill>
                  <a:schemeClr val="accent2">
                    <a:lumMod val="50000"/>
                  </a:schemeClr>
                </a:solidFill>
              </a:rPr>
              <a:t>COICOP classification</a:t>
            </a:r>
          </a:p>
          <a:p>
            <a:pPr marL="285750" indent="-285750">
              <a:buFont typeface="Arial" panose="020B0604020202020204" pitchFamily="34" charset="0"/>
              <a:buChar char="•"/>
            </a:pPr>
            <a:r>
              <a:rPr lang="en-US" b="1" err="1">
                <a:solidFill>
                  <a:schemeClr val="accent5">
                    <a:lumMod val="50000"/>
                  </a:schemeClr>
                </a:solidFill>
              </a:rPr>
              <a:t>Geoservice</a:t>
            </a:r>
            <a:r>
              <a:rPr lang="en-US" b="1">
                <a:solidFill>
                  <a:schemeClr val="accent5">
                    <a:lumMod val="50000"/>
                  </a:schemeClr>
                </a:solidFill>
              </a:rPr>
              <a:t> </a:t>
            </a:r>
            <a:r>
              <a:rPr lang="en-US" b="1" err="1">
                <a:solidFill>
                  <a:schemeClr val="accent5">
                    <a:lumMod val="50000"/>
                  </a:schemeClr>
                </a:solidFill>
              </a:rPr>
              <a:t>microservice</a:t>
            </a:r>
            <a:endParaRPr lang="en-US" b="1">
              <a:solidFill>
                <a:schemeClr val="accent5">
                  <a:lumMod val="50000"/>
                </a:schemeClr>
              </a:solidFill>
            </a:endParaRPr>
          </a:p>
          <a:p>
            <a:pPr marL="742950" lvl="1" indent="-285750">
              <a:buFont typeface="Arial" panose="020B0604020202020204" pitchFamily="34" charset="0"/>
              <a:buChar char="•"/>
            </a:pPr>
            <a:r>
              <a:rPr lang="en-US" b="1">
                <a:solidFill>
                  <a:schemeClr val="accent2">
                    <a:lumMod val="50000"/>
                  </a:schemeClr>
                </a:solidFill>
              </a:rPr>
              <a:t>GPS </a:t>
            </a:r>
            <a:r>
              <a:rPr lang="en-US" b="1" err="1">
                <a:solidFill>
                  <a:schemeClr val="accent2">
                    <a:lumMod val="50000"/>
                  </a:schemeClr>
                </a:solidFill>
              </a:rPr>
              <a:t>trajection</a:t>
            </a:r>
            <a:r>
              <a:rPr lang="en-US" b="1">
                <a:solidFill>
                  <a:schemeClr val="accent2">
                    <a:lumMod val="50000"/>
                  </a:schemeClr>
                </a:solidFill>
              </a:rPr>
              <a:t> segmentation</a:t>
            </a:r>
          </a:p>
          <a:p>
            <a:pPr marL="742950" lvl="1" indent="-285750">
              <a:buFont typeface="Arial" panose="020B0604020202020204" pitchFamily="34" charset="0"/>
              <a:buChar char="•"/>
            </a:pPr>
            <a:r>
              <a:rPr lang="en-US" b="1">
                <a:solidFill>
                  <a:schemeClr val="accent2">
                    <a:lumMod val="50000"/>
                  </a:schemeClr>
                </a:solidFill>
              </a:rPr>
              <a:t>Transport mode prediction</a:t>
            </a:r>
          </a:p>
          <a:p>
            <a:pPr marL="742950" lvl="1" indent="-285750">
              <a:buFont typeface="Arial" panose="020B0604020202020204" pitchFamily="34" charset="0"/>
              <a:buChar char="•"/>
            </a:pPr>
            <a:r>
              <a:rPr lang="en-US" b="1">
                <a:solidFill>
                  <a:schemeClr val="accent2">
                    <a:lumMod val="50000"/>
                  </a:schemeClr>
                </a:solidFill>
              </a:rPr>
              <a:t>HETUS activity prediction </a:t>
            </a:r>
            <a:endParaRPr lang="it-IT">
              <a:solidFill>
                <a:schemeClr val="accent2">
                  <a:lumMod val="50000"/>
                </a:schemeClr>
              </a:solidFill>
            </a:endParaRPr>
          </a:p>
        </p:txBody>
      </p:sp>
      <p:sp>
        <p:nvSpPr>
          <p:cNvPr id="3" name="Freccia a destra 2"/>
          <p:cNvSpPr/>
          <p:nvPr/>
        </p:nvSpPr>
        <p:spPr>
          <a:xfrm>
            <a:off x="5281109" y="3763606"/>
            <a:ext cx="1450109" cy="1662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itel 1">
            <a:extLst>
              <a:ext uri="{FF2B5EF4-FFF2-40B4-BE49-F238E27FC236}">
                <a16:creationId xmlns:a16="http://schemas.microsoft.com/office/drawing/2014/main" id="{95436D79-6167-2D9A-38BD-DC22AF0E1134}"/>
              </a:ext>
            </a:extLst>
          </p:cNvPr>
          <p:cNvSpPr txBox="1">
            <a:spLocks/>
          </p:cNvSpPr>
          <p:nvPr/>
        </p:nvSpPr>
        <p:spPr>
          <a:xfrm>
            <a:off x="0" y="22187"/>
            <a:ext cx="12012328" cy="454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400" b="1">
                <a:solidFill>
                  <a:srgbClr val="0070C0"/>
                </a:solidFill>
                <a:latin typeface="+mn-lt"/>
              </a:rPr>
              <a:t>Task WP2.2 - Machine Learning and algorithm for smart data processing</a:t>
            </a:r>
          </a:p>
        </p:txBody>
      </p:sp>
      <p:sp>
        <p:nvSpPr>
          <p:cNvPr id="6" name="Rettangolo 5"/>
          <p:cNvSpPr/>
          <p:nvPr/>
        </p:nvSpPr>
        <p:spPr>
          <a:xfrm>
            <a:off x="9653785" y="6420297"/>
            <a:ext cx="1878591" cy="312073"/>
          </a:xfrm>
          <a:prstGeom prst="rect">
            <a:avLst/>
          </a:prstGeom>
        </p:spPr>
        <p:txBody>
          <a:bodyPr wrap="none">
            <a:spAutoFit/>
          </a:bodyPr>
          <a:lstStyle/>
          <a:p>
            <a:pPr>
              <a:lnSpc>
                <a:spcPct val="102000"/>
              </a:lnSpc>
              <a:spcAft>
                <a:spcPts val="1200"/>
              </a:spcAft>
            </a:pPr>
            <a:r>
              <a:rPr lang="en-US" sz="1400">
                <a:solidFill>
                  <a:schemeClr val="tx1">
                    <a:lumMod val="50000"/>
                    <a:lumOff val="50000"/>
                  </a:schemeClr>
                </a:solidFill>
              </a:rPr>
              <a:t>Claudia De Vitiis - ISTAT</a:t>
            </a:r>
          </a:p>
        </p:txBody>
      </p:sp>
    </p:spTree>
    <p:extLst>
      <p:ext uri="{BB962C8B-B14F-4D97-AF65-F5344CB8AC3E}">
        <p14:creationId xmlns:p14="http://schemas.microsoft.com/office/powerpoint/2010/main" val="52333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8A1FEFF-0652-DFBC-8F29-D5DFC0F2DAE1}"/>
              </a:ext>
            </a:extLst>
          </p:cNvPr>
          <p:cNvSpPr>
            <a:spLocks noGrp="1"/>
          </p:cNvSpPr>
          <p:nvPr>
            <p:ph idx="1"/>
          </p:nvPr>
        </p:nvSpPr>
        <p:spPr>
          <a:xfrm>
            <a:off x="196909" y="498891"/>
            <a:ext cx="10977154" cy="5727692"/>
          </a:xfrm>
        </p:spPr>
        <p:txBody>
          <a:bodyPr vert="horz" lIns="91440" tIns="45720" rIns="91440" bIns="45720" rtlCol="0" anchor="t">
            <a:noAutofit/>
          </a:bodyPr>
          <a:lstStyle/>
          <a:p>
            <a:pPr marL="0" indent="0">
              <a:spcBef>
                <a:spcPts val="1200"/>
              </a:spcBef>
              <a:spcAft>
                <a:spcPts val="1200"/>
              </a:spcAft>
              <a:buNone/>
            </a:pPr>
            <a:r>
              <a:rPr lang="en-US" sz="2400" b="1">
                <a:solidFill>
                  <a:srgbClr val="C00000"/>
                </a:solidFill>
              </a:rPr>
              <a:t>Receipt scanning microservice – methodological outcomes</a:t>
            </a:r>
          </a:p>
          <a:p>
            <a:pPr marL="452120" indent="-452120">
              <a:buClr>
                <a:srgbClr val="C00000"/>
              </a:buClr>
              <a:buFont typeface="Wingdings" panose="05000000000000000000" pitchFamily="2" charset="2"/>
              <a:buChar char="q"/>
            </a:pPr>
            <a:r>
              <a:rPr lang="en-US" sz="2000"/>
              <a:t>Input data are </a:t>
            </a:r>
            <a:r>
              <a:rPr lang="en-US" sz="2000" b="1"/>
              <a:t>training data</a:t>
            </a:r>
            <a:r>
              <a:rPr lang="en-US" sz="2000"/>
              <a:t>, annotated receipt, country specific data</a:t>
            </a:r>
            <a:endParaRPr lang="en-US" sz="2000">
              <a:ea typeface="Calibri"/>
              <a:cs typeface="Calibri"/>
            </a:endParaRPr>
          </a:p>
          <a:p>
            <a:pPr marL="452120" indent="-452120">
              <a:buClr>
                <a:srgbClr val="C00000"/>
              </a:buClr>
              <a:buFont typeface="Wingdings" panose="05000000000000000000" pitchFamily="2" charset="2"/>
              <a:buChar char="q"/>
            </a:pPr>
            <a:r>
              <a:rPr lang="en-US" sz="2000" b="1"/>
              <a:t>For OCR</a:t>
            </a:r>
            <a:r>
              <a:rPr lang="en-US" sz="2000"/>
              <a:t> and </a:t>
            </a:r>
            <a:r>
              <a:rPr lang="en-US" sz="2000" b="1"/>
              <a:t>COICOP </a:t>
            </a:r>
            <a:r>
              <a:rPr lang="en-US" sz="2000"/>
              <a:t>classification</a:t>
            </a:r>
            <a:r>
              <a:rPr lang="en-US" sz="2000" b="1"/>
              <a:t> complex pipelines </a:t>
            </a:r>
            <a:r>
              <a:rPr lang="en-US" sz="2000"/>
              <a:t>are defined in order to </a:t>
            </a:r>
            <a:r>
              <a:rPr lang="en-US" sz="2000" b="1"/>
              <a:t>enhance the quality </a:t>
            </a:r>
            <a:r>
              <a:rPr lang="en-US" sz="2000"/>
              <a:t>of both OCR and COICOP output</a:t>
            </a:r>
            <a:endParaRPr lang="en-US" sz="2000">
              <a:ea typeface="Calibri"/>
              <a:cs typeface="Calibri"/>
            </a:endParaRPr>
          </a:p>
          <a:p>
            <a:pPr marL="452120" indent="-452120">
              <a:buClr>
                <a:srgbClr val="C00000"/>
              </a:buClr>
              <a:buFont typeface="Wingdings" panose="05000000000000000000" pitchFamily="2" charset="2"/>
              <a:buChar char="q"/>
            </a:pPr>
            <a:r>
              <a:rPr lang="en-US" sz="2000" b="1"/>
              <a:t>OCR</a:t>
            </a:r>
            <a:r>
              <a:rPr lang="en-US" sz="2000"/>
              <a:t> </a:t>
            </a:r>
            <a:r>
              <a:rPr lang="en-US" sz="2000" b="1"/>
              <a:t>accuracy</a:t>
            </a:r>
            <a:r>
              <a:rPr lang="en-US" sz="2000"/>
              <a:t> relies on the Pre-OCR and Post-OCR steps and on the training of the OCR model</a:t>
            </a:r>
            <a:endParaRPr lang="en-US" sz="2000">
              <a:ea typeface="Calibri"/>
              <a:cs typeface="Calibri"/>
            </a:endParaRPr>
          </a:p>
          <a:p>
            <a:pPr marL="452120" indent="-452120">
              <a:buClr>
                <a:srgbClr val="C00000"/>
              </a:buClr>
              <a:buFont typeface="Wingdings" panose="05000000000000000000" pitchFamily="2" charset="2"/>
              <a:buChar char="q"/>
            </a:pPr>
            <a:r>
              <a:rPr lang="en-US" sz="2000"/>
              <a:t>For an NSIs that plans to use RSM, is necessary to represent the retail market variability as much as possible in the </a:t>
            </a:r>
            <a:r>
              <a:rPr lang="en-US" sz="2000" b="1"/>
              <a:t>collection of receipts </a:t>
            </a:r>
            <a:r>
              <a:rPr lang="en-US" sz="2000"/>
              <a:t>to be labelled and used for training</a:t>
            </a:r>
            <a:endParaRPr lang="en-US" sz="2000">
              <a:ea typeface="Calibri"/>
              <a:cs typeface="Calibri"/>
            </a:endParaRPr>
          </a:p>
          <a:p>
            <a:pPr marL="452120" indent="-452120">
              <a:buClr>
                <a:srgbClr val="C00000"/>
              </a:buClr>
              <a:buFont typeface="Wingdings" panose="05000000000000000000" pitchFamily="2" charset="2"/>
              <a:buChar char="q"/>
            </a:pPr>
            <a:r>
              <a:rPr lang="en-US" sz="2000"/>
              <a:t>For the COICOP classification </a:t>
            </a:r>
            <a:r>
              <a:rPr lang="en-US" sz="2000" b="1"/>
              <a:t>accuracy</a:t>
            </a:r>
            <a:endParaRPr lang="en-US" sz="2000" b="1">
              <a:ea typeface="Calibri"/>
              <a:cs typeface="Calibri"/>
            </a:endParaRPr>
          </a:p>
          <a:p>
            <a:pPr marL="895350" lvl="1" indent="-438150">
              <a:buClr>
                <a:srgbClr val="C00000"/>
              </a:buClr>
              <a:buFont typeface="Wingdings" panose="05000000000000000000" pitchFamily="2" charset="2"/>
              <a:buChar char="ü"/>
            </a:pPr>
            <a:r>
              <a:rPr lang="en-US" sz="2000" b="1"/>
              <a:t>Matching data </a:t>
            </a:r>
            <a:r>
              <a:rPr lang="en-US" sz="2000"/>
              <a:t>preparation is the relevant phase (</a:t>
            </a:r>
            <a:r>
              <a:rPr lang="en-US" sz="2000" b="1"/>
              <a:t>coverage</a:t>
            </a:r>
            <a:r>
              <a:rPr lang="en-US" sz="2000"/>
              <a:t> and </a:t>
            </a:r>
            <a:r>
              <a:rPr lang="en-US" sz="2000" b="1"/>
              <a:t>timeliness</a:t>
            </a:r>
            <a:r>
              <a:rPr lang="en-US" sz="2000"/>
              <a:t> are crucial quality dimensions for matching data)</a:t>
            </a:r>
            <a:endParaRPr lang="en-US" sz="2000">
              <a:ea typeface="Calibri"/>
              <a:cs typeface="Calibri"/>
            </a:endParaRPr>
          </a:p>
          <a:p>
            <a:pPr marL="895350" lvl="1" indent="-438150">
              <a:buClr>
                <a:srgbClr val="C00000"/>
              </a:buClr>
              <a:buFont typeface="Wingdings" panose="05000000000000000000" pitchFamily="2" charset="2"/>
              <a:buChar char="ü"/>
            </a:pPr>
            <a:r>
              <a:rPr lang="en-US" sz="2000"/>
              <a:t>Chaining the various </a:t>
            </a:r>
            <a:r>
              <a:rPr lang="en-US" sz="2000" b="1"/>
              <a:t>string-matching</a:t>
            </a:r>
            <a:r>
              <a:rPr lang="en-US" sz="2000"/>
              <a:t> sub-steps with the </a:t>
            </a:r>
            <a:r>
              <a:rPr lang="en-US" sz="2000" b="1"/>
              <a:t>machine learning approach </a:t>
            </a:r>
            <a:r>
              <a:rPr lang="en-US" sz="2000"/>
              <a:t>adds predictive power</a:t>
            </a:r>
            <a:endParaRPr lang="en-US" sz="2000">
              <a:ea typeface="Calibri"/>
              <a:cs typeface="Calibri"/>
            </a:endParaRPr>
          </a:p>
          <a:p>
            <a:pPr marL="895350" lvl="1" indent="-438150">
              <a:buClr>
                <a:srgbClr val="C00000"/>
              </a:buClr>
              <a:buFont typeface="Wingdings" panose="05000000000000000000" pitchFamily="2" charset="2"/>
              <a:buChar char="ü"/>
            </a:pPr>
            <a:r>
              <a:rPr lang="en-US" sz="2000"/>
              <a:t>ML models classify product descriptions well, but only for </a:t>
            </a:r>
            <a:r>
              <a:rPr lang="en-US" sz="2000" b="1"/>
              <a:t>supermarkets</a:t>
            </a:r>
            <a:r>
              <a:rPr lang="en-US" sz="2000"/>
              <a:t> on which they are trained. They classify poorly on supermarkets absent from the matching data set. All models perform </a:t>
            </a:r>
            <a:r>
              <a:rPr lang="en-US" sz="2000" b="1"/>
              <a:t>worse over time</a:t>
            </a:r>
            <a:endParaRPr lang="en-US" sz="2000" b="1">
              <a:ea typeface="Calibri"/>
              <a:cs typeface="Calibri"/>
            </a:endParaRPr>
          </a:p>
          <a:p>
            <a:pPr marL="895350" lvl="1" indent="-438150">
              <a:buClr>
                <a:srgbClr val="C00000"/>
              </a:buClr>
              <a:buFont typeface="Wingdings" panose="05000000000000000000" pitchFamily="2" charset="2"/>
              <a:buChar char="ü"/>
            </a:pPr>
            <a:r>
              <a:rPr lang="en-US" sz="2000" b="1"/>
              <a:t>Calibrating thresholds </a:t>
            </a:r>
            <a:r>
              <a:rPr lang="en-US" sz="2000"/>
              <a:t>at each sub-step is a crucial issue, vital for NSIs to dedicate time and resources to this calibration process (accuracy vs human resources)</a:t>
            </a:r>
            <a:endParaRPr lang="en-US" sz="2000">
              <a:ea typeface="Calibri"/>
              <a:cs typeface="Calibri"/>
            </a:endParaRPr>
          </a:p>
          <a:p>
            <a:pPr marL="895350" lvl="1" indent="-438150">
              <a:buClr>
                <a:srgbClr val="C00000"/>
              </a:buClr>
              <a:buFont typeface="Wingdings" panose="05000000000000000000" pitchFamily="2" charset="2"/>
              <a:buChar char="ü"/>
            </a:pPr>
            <a:endParaRPr lang="en-US" sz="2000"/>
          </a:p>
          <a:p>
            <a:pPr marL="0" indent="0">
              <a:buNone/>
            </a:pPr>
            <a:endParaRPr lang="nl-NL" sz="1400"/>
          </a:p>
        </p:txBody>
      </p:sp>
      <p:sp>
        <p:nvSpPr>
          <p:cNvPr id="6" name="Titel 1">
            <a:extLst>
              <a:ext uri="{FF2B5EF4-FFF2-40B4-BE49-F238E27FC236}">
                <a16:creationId xmlns:a16="http://schemas.microsoft.com/office/drawing/2014/main" id="{95436D79-6167-2D9A-38BD-DC22AF0E1134}"/>
              </a:ext>
            </a:extLst>
          </p:cNvPr>
          <p:cNvSpPr txBox="1">
            <a:spLocks/>
          </p:cNvSpPr>
          <p:nvPr/>
        </p:nvSpPr>
        <p:spPr>
          <a:xfrm>
            <a:off x="0" y="22187"/>
            <a:ext cx="12012328" cy="454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400" b="1">
                <a:solidFill>
                  <a:srgbClr val="0070C0"/>
                </a:solidFill>
                <a:latin typeface="+mn-lt"/>
              </a:rPr>
              <a:t>Task WP2.2 - Machine Learning and algorithm for smart data processing</a:t>
            </a:r>
          </a:p>
        </p:txBody>
      </p:sp>
      <p:sp>
        <p:nvSpPr>
          <p:cNvPr id="4" name="Rettangolo 3"/>
          <p:cNvSpPr/>
          <p:nvPr/>
        </p:nvSpPr>
        <p:spPr>
          <a:xfrm>
            <a:off x="10091532" y="6468937"/>
            <a:ext cx="1878591" cy="312073"/>
          </a:xfrm>
          <a:prstGeom prst="rect">
            <a:avLst/>
          </a:prstGeom>
        </p:spPr>
        <p:txBody>
          <a:bodyPr wrap="none">
            <a:spAutoFit/>
          </a:bodyPr>
          <a:lstStyle/>
          <a:p>
            <a:pPr>
              <a:lnSpc>
                <a:spcPct val="102000"/>
              </a:lnSpc>
              <a:spcAft>
                <a:spcPts val="1200"/>
              </a:spcAft>
            </a:pPr>
            <a:r>
              <a:rPr lang="en-US" sz="1400">
                <a:solidFill>
                  <a:schemeClr val="tx1">
                    <a:lumMod val="50000"/>
                    <a:lumOff val="50000"/>
                  </a:schemeClr>
                </a:solidFill>
              </a:rPr>
              <a:t>Claudia De Vitiis - ISTAT</a:t>
            </a:r>
          </a:p>
        </p:txBody>
      </p:sp>
    </p:spTree>
    <p:extLst>
      <p:ext uri="{BB962C8B-B14F-4D97-AF65-F5344CB8AC3E}">
        <p14:creationId xmlns:p14="http://schemas.microsoft.com/office/powerpoint/2010/main" val="813515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88A1FEFF-0652-DFBC-8F29-D5DFC0F2DAE1}"/>
              </a:ext>
            </a:extLst>
          </p:cNvPr>
          <p:cNvSpPr>
            <a:spLocks noGrp="1"/>
          </p:cNvSpPr>
          <p:nvPr>
            <p:ph idx="1"/>
          </p:nvPr>
        </p:nvSpPr>
        <p:spPr>
          <a:xfrm>
            <a:off x="510139" y="1017554"/>
            <a:ext cx="11001676" cy="5662378"/>
          </a:xfrm>
        </p:spPr>
        <p:txBody>
          <a:bodyPr>
            <a:noAutofit/>
          </a:bodyPr>
          <a:lstStyle/>
          <a:p>
            <a:pPr marL="0" indent="0">
              <a:spcAft>
                <a:spcPts val="600"/>
              </a:spcAft>
              <a:buNone/>
            </a:pPr>
            <a:r>
              <a:rPr lang="en-US" sz="2400" b="1" err="1">
                <a:solidFill>
                  <a:srgbClr val="C00000"/>
                </a:solidFill>
              </a:rPr>
              <a:t>GeoService</a:t>
            </a:r>
            <a:r>
              <a:rPr lang="en-US" sz="2400" b="1">
                <a:solidFill>
                  <a:srgbClr val="C00000"/>
                </a:solidFill>
              </a:rPr>
              <a:t> </a:t>
            </a:r>
            <a:r>
              <a:rPr lang="en-US" sz="2400" b="1" err="1">
                <a:solidFill>
                  <a:srgbClr val="C00000"/>
                </a:solidFill>
              </a:rPr>
              <a:t>microservice</a:t>
            </a:r>
            <a:r>
              <a:rPr lang="en-US" sz="2400" b="1">
                <a:solidFill>
                  <a:srgbClr val="C00000"/>
                </a:solidFill>
              </a:rPr>
              <a:t> – methodological outcomes</a:t>
            </a:r>
          </a:p>
          <a:p>
            <a:pPr marL="452438" indent="-452438">
              <a:spcBef>
                <a:spcPts val="1200"/>
              </a:spcBef>
              <a:buClr>
                <a:srgbClr val="C00000"/>
              </a:buClr>
              <a:buFont typeface="Wingdings" panose="05000000000000000000" pitchFamily="2" charset="2"/>
              <a:buChar char="q"/>
            </a:pPr>
            <a:r>
              <a:rPr lang="en-US" sz="2000" b="1"/>
              <a:t>Quality</a:t>
            </a:r>
            <a:r>
              <a:rPr lang="en-US" sz="2000"/>
              <a:t> of </a:t>
            </a:r>
            <a:r>
              <a:rPr lang="en-US" sz="2000" b="1"/>
              <a:t>GPS</a:t>
            </a:r>
            <a:r>
              <a:rPr lang="en-US" sz="2000"/>
              <a:t> signal and </a:t>
            </a:r>
            <a:r>
              <a:rPr lang="en-US" sz="2000" b="1"/>
              <a:t>map services </a:t>
            </a:r>
            <a:r>
              <a:rPr lang="en-US" sz="2000"/>
              <a:t>(OSM and GP) is a crucial issue for prediction accuracy (tentative data)</a:t>
            </a:r>
          </a:p>
          <a:p>
            <a:pPr marL="895350" lvl="1" indent="-438150">
              <a:buClr>
                <a:srgbClr val="C00000"/>
              </a:buClr>
              <a:buFont typeface="Wingdings" panose="05000000000000000000" pitchFamily="2" charset="2"/>
              <a:buChar char="ü"/>
            </a:pPr>
            <a:r>
              <a:rPr lang="en-US" sz="2000"/>
              <a:t>Errors and missing data are due to sensor failure or map problems</a:t>
            </a:r>
          </a:p>
          <a:p>
            <a:pPr marL="452438" indent="-452438">
              <a:buClr>
                <a:srgbClr val="C00000"/>
              </a:buClr>
              <a:buFont typeface="Wingdings" panose="05000000000000000000" pitchFamily="2" charset="2"/>
              <a:buChar char="q"/>
            </a:pPr>
            <a:r>
              <a:rPr lang="en-US" sz="2000"/>
              <a:t>Segmentation algorithm has been strongly improved (ATS/Optics)</a:t>
            </a:r>
          </a:p>
          <a:p>
            <a:pPr marL="452438" indent="-452438">
              <a:buClr>
                <a:srgbClr val="C00000"/>
              </a:buClr>
              <a:buFont typeface="Wingdings" panose="05000000000000000000" pitchFamily="2" charset="2"/>
              <a:buChar char="q"/>
            </a:pPr>
            <a:r>
              <a:rPr lang="en-US" sz="2000"/>
              <a:t>For </a:t>
            </a:r>
            <a:r>
              <a:rPr lang="en-US" sz="2000" b="1"/>
              <a:t>transport mode </a:t>
            </a:r>
            <a:r>
              <a:rPr lang="en-US" sz="2000"/>
              <a:t>a </a:t>
            </a:r>
            <a:r>
              <a:rPr lang="en-US" sz="2000" b="1"/>
              <a:t>decision tree </a:t>
            </a:r>
            <a:r>
              <a:rPr lang="en-US" sz="2000"/>
              <a:t>algorithm has been chosen for the GSM, preferred to the initial rule-based method</a:t>
            </a:r>
          </a:p>
          <a:p>
            <a:pPr marL="895350" lvl="1" indent="-438150">
              <a:buClr>
                <a:srgbClr val="C00000"/>
              </a:buClr>
              <a:buFont typeface="Wingdings" panose="05000000000000000000" pitchFamily="2" charset="2"/>
              <a:buChar char="ü"/>
            </a:pPr>
            <a:r>
              <a:rPr lang="en-US" sz="2000"/>
              <a:t>The model performs well in identifying high-frequency classes </a:t>
            </a:r>
          </a:p>
          <a:p>
            <a:pPr marL="895350" lvl="1" indent="-438150">
              <a:buClr>
                <a:srgbClr val="C00000"/>
              </a:buClr>
              <a:buFont typeface="Wingdings" panose="05000000000000000000" pitchFamily="2" charset="2"/>
              <a:buChar char="ü"/>
            </a:pPr>
            <a:r>
              <a:rPr lang="en-US" sz="2000"/>
              <a:t>The </a:t>
            </a:r>
            <a:r>
              <a:rPr lang="en-US" sz="2000" b="1"/>
              <a:t>feature importance </a:t>
            </a:r>
            <a:r>
              <a:rPr lang="en-US" sz="2000"/>
              <a:t>highlights that speed-related features predominantly drive  the decision-making  process</a:t>
            </a:r>
          </a:p>
          <a:p>
            <a:pPr marL="895350" lvl="1" indent="-438150">
              <a:buClr>
                <a:srgbClr val="C00000"/>
              </a:buClr>
              <a:buFont typeface="Wingdings" panose="05000000000000000000" pitchFamily="2" charset="2"/>
              <a:buChar char="ü"/>
            </a:pPr>
            <a:r>
              <a:rPr lang="en-US" sz="2000"/>
              <a:t>Additional </a:t>
            </a:r>
            <a:r>
              <a:rPr lang="en-US" sz="2000" b="1"/>
              <a:t>user information </a:t>
            </a:r>
            <a:r>
              <a:rPr lang="en-US" sz="2000"/>
              <a:t>can improve the prediction</a:t>
            </a:r>
            <a:endParaRPr lang="en-US" sz="1600"/>
          </a:p>
          <a:p>
            <a:pPr marL="452438" indent="-452438">
              <a:buClr>
                <a:srgbClr val="C00000"/>
              </a:buClr>
              <a:buFont typeface="Wingdings" panose="05000000000000000000" pitchFamily="2" charset="2"/>
              <a:buChar char="q"/>
            </a:pPr>
            <a:r>
              <a:rPr lang="en-US" sz="2000"/>
              <a:t>For the classification of </a:t>
            </a:r>
            <a:r>
              <a:rPr lang="en-US" sz="2000" b="1"/>
              <a:t>HETUS activities </a:t>
            </a:r>
            <a:r>
              <a:rPr lang="en-US" sz="2000"/>
              <a:t>the </a:t>
            </a:r>
            <a:r>
              <a:rPr lang="en-US" sz="2000" b="1"/>
              <a:t>probability algorithm </a:t>
            </a:r>
            <a:r>
              <a:rPr lang="en-US" sz="2000"/>
              <a:t>(based on TUS aggregated data and POIs) produces good results if there are </a:t>
            </a:r>
            <a:r>
              <a:rPr lang="en-US" sz="2000" b="1"/>
              <a:t>good POIs</a:t>
            </a:r>
          </a:p>
          <a:p>
            <a:pPr marL="895350" lvl="1" indent="-438150">
              <a:buClr>
                <a:srgbClr val="C00000"/>
              </a:buClr>
              <a:buFont typeface="Wingdings" panose="05000000000000000000" pitchFamily="2" charset="2"/>
              <a:buChar char="ü"/>
            </a:pPr>
            <a:r>
              <a:rPr lang="en-US" sz="2000"/>
              <a:t>The algorithm performs better if using Google Places, a higher number of POIs and more updated</a:t>
            </a:r>
          </a:p>
          <a:p>
            <a:endParaRPr lang="en-US" sz="1400"/>
          </a:p>
          <a:p>
            <a:pPr marL="0" indent="0">
              <a:buNone/>
            </a:pPr>
            <a:r>
              <a:rPr lang="en-US" sz="1400"/>
              <a:t> </a:t>
            </a:r>
          </a:p>
          <a:p>
            <a:endParaRPr lang="nl-NL" sz="1400"/>
          </a:p>
        </p:txBody>
      </p:sp>
      <p:sp>
        <p:nvSpPr>
          <p:cNvPr id="6" name="Titel 1">
            <a:extLst>
              <a:ext uri="{FF2B5EF4-FFF2-40B4-BE49-F238E27FC236}">
                <a16:creationId xmlns:a16="http://schemas.microsoft.com/office/drawing/2014/main" id="{95436D79-6167-2D9A-38BD-DC22AF0E1134}"/>
              </a:ext>
            </a:extLst>
          </p:cNvPr>
          <p:cNvSpPr txBox="1">
            <a:spLocks/>
          </p:cNvSpPr>
          <p:nvPr/>
        </p:nvSpPr>
        <p:spPr>
          <a:xfrm>
            <a:off x="0" y="22187"/>
            <a:ext cx="12012328" cy="454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400" b="1">
                <a:solidFill>
                  <a:srgbClr val="0070C0"/>
                </a:solidFill>
                <a:latin typeface="+mn-lt"/>
              </a:rPr>
              <a:t>Task WP2.2 - Machine Learning and algorithm for smart data processing</a:t>
            </a:r>
          </a:p>
        </p:txBody>
      </p:sp>
      <p:sp>
        <p:nvSpPr>
          <p:cNvPr id="4" name="Rettangolo 3"/>
          <p:cNvSpPr/>
          <p:nvPr/>
        </p:nvSpPr>
        <p:spPr>
          <a:xfrm>
            <a:off x="10169352" y="6468937"/>
            <a:ext cx="1878591" cy="312073"/>
          </a:xfrm>
          <a:prstGeom prst="rect">
            <a:avLst/>
          </a:prstGeom>
        </p:spPr>
        <p:txBody>
          <a:bodyPr wrap="none">
            <a:spAutoFit/>
          </a:bodyPr>
          <a:lstStyle/>
          <a:p>
            <a:pPr>
              <a:lnSpc>
                <a:spcPct val="102000"/>
              </a:lnSpc>
              <a:spcAft>
                <a:spcPts val="1200"/>
              </a:spcAft>
            </a:pPr>
            <a:r>
              <a:rPr lang="en-US" sz="1400">
                <a:solidFill>
                  <a:schemeClr val="tx1">
                    <a:lumMod val="50000"/>
                    <a:lumOff val="50000"/>
                  </a:schemeClr>
                </a:solidFill>
              </a:rPr>
              <a:t>Claudia De Vitiis - ISTAT</a:t>
            </a:r>
          </a:p>
        </p:txBody>
      </p:sp>
    </p:spTree>
    <p:extLst>
      <p:ext uri="{BB962C8B-B14F-4D97-AF65-F5344CB8AC3E}">
        <p14:creationId xmlns:p14="http://schemas.microsoft.com/office/powerpoint/2010/main" val="1726430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2"/>
          <p:cNvSpPr txBox="1"/>
          <p:nvPr/>
        </p:nvSpPr>
        <p:spPr>
          <a:xfrm>
            <a:off x="79803" y="-24857"/>
            <a:ext cx="11614891" cy="861774"/>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it-IT" sz="3000" b="1" i="0" u="none" strike="noStrike" kern="1200" cap="none" spc="0" baseline="0" err="1">
                <a:solidFill>
                  <a:srgbClr val="0070C0"/>
                </a:solidFill>
                <a:uFillTx/>
                <a:latin typeface="Calibri Light"/>
              </a:rPr>
              <a:t>Example</a:t>
            </a:r>
            <a:r>
              <a:rPr lang="it-IT" sz="3000" b="1" i="0" u="none" strike="noStrike" kern="1200" cap="none" spc="0" baseline="0">
                <a:solidFill>
                  <a:srgbClr val="0070C0"/>
                </a:solidFill>
                <a:uFillTx/>
                <a:latin typeface="Calibri Light"/>
              </a:rPr>
              <a:t>: </a:t>
            </a:r>
            <a:r>
              <a:rPr lang="it-IT" sz="3000" b="1" i="0" u="none" strike="noStrike" kern="1200" cap="none" spc="0" baseline="0" err="1">
                <a:solidFill>
                  <a:srgbClr val="0070C0"/>
                </a:solidFill>
                <a:uFillTx/>
                <a:latin typeface="Calibri Light"/>
              </a:rPr>
              <a:t>Transport</a:t>
            </a:r>
            <a:r>
              <a:rPr lang="it-IT" sz="3000" b="1" i="0" u="none" strike="noStrike" kern="1200" cap="none" spc="0">
                <a:solidFill>
                  <a:srgbClr val="0070C0"/>
                </a:solidFill>
                <a:uFillTx/>
                <a:latin typeface="Calibri Light"/>
              </a:rPr>
              <a:t> mode </a:t>
            </a:r>
            <a:r>
              <a:rPr lang="it-IT" sz="3000" b="1" i="0" u="none" strike="noStrike" kern="1200" cap="none" spc="0" err="1">
                <a:solidFill>
                  <a:srgbClr val="0070C0"/>
                </a:solidFill>
                <a:uFillTx/>
                <a:latin typeface="Calibri Light"/>
              </a:rPr>
              <a:t>prediction</a:t>
            </a:r>
            <a:r>
              <a:rPr lang="it-IT" sz="3000" b="1" i="0" u="none" strike="noStrike" kern="1200" cap="none" spc="0">
                <a:solidFill>
                  <a:srgbClr val="0070C0"/>
                </a:solidFill>
                <a:uFillTx/>
                <a:latin typeface="Calibri Light"/>
              </a:rPr>
              <a:t> </a:t>
            </a:r>
            <a:r>
              <a:rPr lang="it-IT" sz="2000" b="1" i="0" u="none" strike="noStrike" kern="1200" cap="none" spc="0">
                <a:solidFill>
                  <a:srgbClr val="0070C0"/>
                </a:solidFill>
                <a:uFillTx/>
                <a:latin typeface="Calibri Light"/>
              </a:rPr>
              <a:t>(</a:t>
            </a:r>
            <a:r>
              <a:rPr lang="en-US" sz="2000" b="1">
                <a:solidFill>
                  <a:srgbClr val="0070C0"/>
                </a:solidFill>
                <a:latin typeface="Calibri Light"/>
              </a:rPr>
              <a:t>CBS data: 2022-2023 large-scale field test -  4298 labeled events) </a:t>
            </a:r>
            <a:endParaRPr lang="it-IT" sz="2000" b="1" i="0" u="none" strike="noStrike" kern="1200" cap="none" spc="0" baseline="0">
              <a:solidFill>
                <a:srgbClr val="0070C0"/>
              </a:solidFill>
              <a:uFillTx/>
              <a:latin typeface="Calibri Light"/>
            </a:endParaRPr>
          </a:p>
        </p:txBody>
      </p:sp>
      <p:graphicFrame>
        <p:nvGraphicFramePr>
          <p:cNvPr id="9" name="Tabella 8"/>
          <p:cNvGraphicFramePr>
            <a:graphicFrameLocks noGrp="1"/>
          </p:cNvGraphicFramePr>
          <p:nvPr/>
        </p:nvGraphicFramePr>
        <p:xfrm>
          <a:off x="510139" y="2233661"/>
          <a:ext cx="4129238" cy="3513227"/>
        </p:xfrm>
        <a:graphic>
          <a:graphicData uri="http://schemas.openxmlformats.org/drawingml/2006/table">
            <a:tbl>
              <a:tblPr firstRow="1" firstCol="1" lastRow="1" lastCol="1" bandRow="1" bandCol="1">
                <a:tableStyleId>{5C22544A-7EE6-4342-B048-85BDC9FD1C3A}</a:tableStyleId>
              </a:tblPr>
              <a:tblGrid>
                <a:gridCol w="1045395">
                  <a:extLst>
                    <a:ext uri="{9D8B030D-6E8A-4147-A177-3AD203B41FA5}">
                      <a16:colId xmlns:a16="http://schemas.microsoft.com/office/drawing/2014/main" val="209163653"/>
                    </a:ext>
                  </a:extLst>
                </a:gridCol>
                <a:gridCol w="852241">
                  <a:extLst>
                    <a:ext uri="{9D8B030D-6E8A-4147-A177-3AD203B41FA5}">
                      <a16:colId xmlns:a16="http://schemas.microsoft.com/office/drawing/2014/main" val="438587296"/>
                    </a:ext>
                  </a:extLst>
                </a:gridCol>
                <a:gridCol w="631808">
                  <a:extLst>
                    <a:ext uri="{9D8B030D-6E8A-4147-A177-3AD203B41FA5}">
                      <a16:colId xmlns:a16="http://schemas.microsoft.com/office/drawing/2014/main" val="574486968"/>
                    </a:ext>
                  </a:extLst>
                </a:gridCol>
                <a:gridCol w="823489">
                  <a:extLst>
                    <a:ext uri="{9D8B030D-6E8A-4147-A177-3AD203B41FA5}">
                      <a16:colId xmlns:a16="http://schemas.microsoft.com/office/drawing/2014/main" val="1244602611"/>
                    </a:ext>
                  </a:extLst>
                </a:gridCol>
                <a:gridCol w="776305">
                  <a:extLst>
                    <a:ext uri="{9D8B030D-6E8A-4147-A177-3AD203B41FA5}">
                      <a16:colId xmlns:a16="http://schemas.microsoft.com/office/drawing/2014/main" val="1102042037"/>
                    </a:ext>
                  </a:extLst>
                </a:gridCol>
              </a:tblGrid>
              <a:tr h="294795">
                <a:tc>
                  <a:txBody>
                    <a:bodyPr/>
                    <a:lstStyle/>
                    <a:p>
                      <a:pPr>
                        <a:lnSpc>
                          <a:spcPct val="115000"/>
                        </a:lnSpc>
                        <a:spcAft>
                          <a:spcPts val="1000"/>
                        </a:spcAft>
                      </a:pPr>
                      <a:r>
                        <a:rPr lang="en-GB" sz="1400">
                          <a:effectLst/>
                        </a:rPr>
                        <a:t>Class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Precision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Recall</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F1-Score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Support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5723949"/>
                  </a:ext>
                </a:extLst>
              </a:tr>
              <a:tr h="266815">
                <a:tc>
                  <a:txBody>
                    <a:bodyPr/>
                    <a:lstStyle/>
                    <a:p>
                      <a:pPr>
                        <a:lnSpc>
                          <a:spcPct val="115000"/>
                        </a:lnSpc>
                        <a:spcAft>
                          <a:spcPts val="1000"/>
                        </a:spcAft>
                      </a:pPr>
                      <a:r>
                        <a:rPr lang="en-GB" sz="1400">
                          <a:effectLst/>
                        </a:rPr>
                        <a:t>Bike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0,73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0,79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643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60386863"/>
                  </a:ext>
                </a:extLst>
              </a:tr>
              <a:tr h="266815">
                <a:tc>
                  <a:txBody>
                    <a:bodyPr/>
                    <a:lstStyle/>
                    <a:p>
                      <a:pPr>
                        <a:lnSpc>
                          <a:spcPct val="115000"/>
                        </a:lnSpc>
                        <a:spcAft>
                          <a:spcPts val="1000"/>
                        </a:spcAft>
                      </a:pPr>
                      <a:r>
                        <a:rPr lang="en-GB" sz="1400">
                          <a:effectLst/>
                        </a:rPr>
                        <a:t>Bus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0,60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75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618564584"/>
                  </a:ext>
                </a:extLst>
              </a:tr>
              <a:tr h="266815">
                <a:tc>
                  <a:txBody>
                    <a:bodyPr/>
                    <a:lstStyle/>
                    <a:p>
                      <a:pPr>
                        <a:lnSpc>
                          <a:spcPct val="115000"/>
                        </a:lnSpc>
                        <a:spcAft>
                          <a:spcPts val="1000"/>
                        </a:spcAft>
                      </a:pPr>
                      <a:r>
                        <a:rPr lang="en-GB" sz="1400">
                          <a:effectLst/>
                        </a:rPr>
                        <a:t>Car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0,85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1.333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223266104"/>
                  </a:ext>
                </a:extLst>
              </a:tr>
              <a:tr h="266815">
                <a:tc>
                  <a:txBody>
                    <a:bodyPr/>
                    <a:lstStyle/>
                    <a:p>
                      <a:pPr>
                        <a:lnSpc>
                          <a:spcPct val="115000"/>
                        </a:lnSpc>
                        <a:spcAft>
                          <a:spcPts val="1000"/>
                        </a:spcAft>
                      </a:pPr>
                      <a:r>
                        <a:rPr lang="en-GB" sz="1400">
                          <a:effectLst/>
                        </a:rPr>
                        <a:t>Metro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0,61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0,60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0,61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45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94220014"/>
                  </a:ext>
                </a:extLst>
              </a:tr>
              <a:tr h="266815">
                <a:tc>
                  <a:txBody>
                    <a:bodyPr/>
                    <a:lstStyle/>
                    <a:p>
                      <a:pPr>
                        <a:lnSpc>
                          <a:spcPct val="115000"/>
                        </a:lnSpc>
                        <a:spcAft>
                          <a:spcPts val="1000"/>
                        </a:spcAft>
                      </a:pPr>
                      <a:r>
                        <a:rPr lang="en-GB" sz="1400">
                          <a:effectLst/>
                        </a:rPr>
                        <a:t>Train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0,66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0,73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99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009298148"/>
                  </a:ext>
                </a:extLst>
              </a:tr>
              <a:tr h="266815">
                <a:tc>
                  <a:txBody>
                    <a:bodyPr/>
                    <a:lstStyle/>
                    <a:p>
                      <a:pPr>
                        <a:lnSpc>
                          <a:spcPct val="115000"/>
                        </a:lnSpc>
                        <a:spcAft>
                          <a:spcPts val="1000"/>
                        </a:spcAft>
                      </a:pPr>
                      <a:r>
                        <a:rPr lang="en-GB" sz="1400">
                          <a:effectLst/>
                        </a:rPr>
                        <a:t>Tram</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18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82806546"/>
                  </a:ext>
                </a:extLst>
              </a:tr>
              <a:tr h="266815">
                <a:tc>
                  <a:txBody>
                    <a:bodyPr/>
                    <a:lstStyle/>
                    <a:p>
                      <a:pPr>
                        <a:lnSpc>
                          <a:spcPct val="115000"/>
                        </a:lnSpc>
                        <a:spcAft>
                          <a:spcPts val="1000"/>
                        </a:spcAft>
                      </a:pPr>
                      <a:r>
                        <a:rPr lang="en-GB" sz="1400">
                          <a:effectLst/>
                        </a:rPr>
                        <a:t>Walk</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0,85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684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64532546"/>
                  </a:ext>
                </a:extLst>
              </a:tr>
              <a:tr h="266815">
                <a:tc>
                  <a:txBody>
                    <a:bodyPr/>
                    <a:lstStyle/>
                    <a:p>
                      <a:pPr>
                        <a:lnSpc>
                          <a:spcPct val="115000"/>
                        </a:lnSpc>
                        <a:spcAft>
                          <a:spcPts val="1000"/>
                        </a:spcAft>
                      </a:pPr>
                      <a:r>
                        <a:rPr lang="en-GB" sz="1400">
                          <a:effectLst/>
                        </a:rPr>
                        <a:t>Other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103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14713632"/>
                  </a:ext>
                </a:extLst>
              </a:tr>
              <a:tr h="266815">
                <a:tc>
                  <a:txBody>
                    <a:bodyPr/>
                    <a:lstStyle/>
                    <a:p>
                      <a:pPr>
                        <a:lnSpc>
                          <a:spcPct val="115000"/>
                        </a:lnSpc>
                        <a:spcAft>
                          <a:spcPts val="1000"/>
                        </a:spcAft>
                      </a:pPr>
                      <a:r>
                        <a:rPr lang="en-GB" sz="1400">
                          <a:effectLst/>
                        </a:rPr>
                        <a:t>Accuracy</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3.000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853911854"/>
                  </a:ext>
                </a:extLst>
              </a:tr>
              <a:tr h="266815">
                <a:tc>
                  <a:txBody>
                    <a:bodyPr/>
                    <a:lstStyle/>
                    <a:p>
                      <a:pPr>
                        <a:lnSpc>
                          <a:spcPct val="115000"/>
                        </a:lnSpc>
                        <a:spcAft>
                          <a:spcPts val="1000"/>
                        </a:spcAft>
                      </a:pPr>
                      <a:r>
                        <a:rPr lang="en-GB" sz="1400">
                          <a:effectLst/>
                        </a:rPr>
                        <a:t>Macro avg.</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0,54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0,51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0,49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3.000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18197687"/>
                  </a:ext>
                </a:extLst>
              </a:tr>
              <a:tr h="550282">
                <a:tc>
                  <a:txBody>
                    <a:bodyPr/>
                    <a:lstStyle/>
                    <a:p>
                      <a:pPr>
                        <a:lnSpc>
                          <a:spcPct val="115000"/>
                        </a:lnSpc>
                        <a:spcAft>
                          <a:spcPts val="1000"/>
                        </a:spcAft>
                      </a:pPr>
                      <a:r>
                        <a:rPr lang="en-GB" sz="1400">
                          <a:effectLst/>
                        </a:rPr>
                        <a:t>Weighted avg.</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0,77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nSpc>
                          <a:spcPct val="115000"/>
                        </a:lnSpc>
                        <a:spcAft>
                          <a:spcPts val="1000"/>
                        </a:spcAft>
                      </a:pPr>
                      <a:r>
                        <a:rPr lang="en-GB" sz="1400">
                          <a:effectLst/>
                        </a:rPr>
                        <a:t>0,81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nSpc>
                          <a:spcPct val="115000"/>
                        </a:lnSpc>
                        <a:spcAft>
                          <a:spcPts val="1000"/>
                        </a:spcAft>
                      </a:pPr>
                      <a:r>
                        <a:rPr lang="en-GB" sz="1400">
                          <a:effectLst/>
                        </a:rPr>
                        <a:t>0,78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20000"/>
                        <a:lumOff val="80000"/>
                      </a:schemeClr>
                    </a:solidFill>
                  </a:tcPr>
                </a:tc>
                <a:tc>
                  <a:txBody>
                    <a:bodyPr/>
                    <a:lstStyle/>
                    <a:p>
                      <a:pPr>
                        <a:lnSpc>
                          <a:spcPct val="115000"/>
                        </a:lnSpc>
                        <a:spcAft>
                          <a:spcPts val="1000"/>
                        </a:spcAft>
                      </a:pPr>
                      <a:r>
                        <a:rPr lang="en-GB" sz="1400">
                          <a:effectLst/>
                        </a:rPr>
                        <a:t>3.000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79785123"/>
                  </a:ext>
                </a:extLst>
              </a:tr>
            </a:tbl>
          </a:graphicData>
        </a:graphic>
      </p:graphicFrame>
      <p:sp>
        <p:nvSpPr>
          <p:cNvPr id="10" name="Rettangolo 9"/>
          <p:cNvSpPr/>
          <p:nvPr/>
        </p:nvSpPr>
        <p:spPr>
          <a:xfrm>
            <a:off x="510139" y="1836411"/>
            <a:ext cx="3738780" cy="369332"/>
          </a:xfrm>
          <a:prstGeom prst="rect">
            <a:avLst/>
          </a:prstGeom>
        </p:spPr>
        <p:txBody>
          <a:bodyPr wrap="none">
            <a:spAutoFit/>
          </a:bodyPr>
          <a:lstStyle/>
          <a:p>
            <a:pPr>
              <a:spcAft>
                <a:spcPts val="1000"/>
              </a:spcAft>
            </a:pPr>
            <a:r>
              <a:rPr lang="en-GB" b="1" i="1">
                <a:solidFill>
                  <a:srgbClr val="44546A"/>
                </a:solidFill>
                <a:latin typeface="Calibri" panose="020F0502020204030204" pitchFamily="34" charset="0"/>
                <a:ea typeface="Calibri" panose="020F0502020204030204" pitchFamily="34" charset="0"/>
                <a:cs typeface="Times New Roman" panose="02020603050405020304" pitchFamily="18" charset="0"/>
              </a:rPr>
              <a:t>Classification report for training data</a:t>
            </a:r>
            <a:endParaRPr lang="it-IT" b="1" i="1">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ella 10"/>
          <p:cNvGraphicFramePr>
            <a:graphicFrameLocks noGrp="1"/>
          </p:cNvGraphicFramePr>
          <p:nvPr/>
        </p:nvGraphicFramePr>
        <p:xfrm>
          <a:off x="5561799" y="2233656"/>
          <a:ext cx="4591250" cy="3513232"/>
        </p:xfrm>
        <a:graphic>
          <a:graphicData uri="http://schemas.openxmlformats.org/drawingml/2006/table">
            <a:tbl>
              <a:tblPr firstRow="1" firstCol="1" lastRow="1" lastCol="1" bandRow="1" bandCol="1">
                <a:tableStyleId>{5C22544A-7EE6-4342-B048-85BDC9FD1C3A}</a:tableStyleId>
              </a:tblPr>
              <a:tblGrid>
                <a:gridCol w="1162362">
                  <a:extLst>
                    <a:ext uri="{9D8B030D-6E8A-4147-A177-3AD203B41FA5}">
                      <a16:colId xmlns:a16="http://schemas.microsoft.com/office/drawing/2014/main" val="3318519985"/>
                    </a:ext>
                  </a:extLst>
                </a:gridCol>
                <a:gridCol w="947596">
                  <a:extLst>
                    <a:ext uri="{9D8B030D-6E8A-4147-A177-3AD203B41FA5}">
                      <a16:colId xmlns:a16="http://schemas.microsoft.com/office/drawing/2014/main" val="183141056"/>
                    </a:ext>
                  </a:extLst>
                </a:gridCol>
                <a:gridCol w="702500">
                  <a:extLst>
                    <a:ext uri="{9D8B030D-6E8A-4147-A177-3AD203B41FA5}">
                      <a16:colId xmlns:a16="http://schemas.microsoft.com/office/drawing/2014/main" val="1182038280"/>
                    </a:ext>
                  </a:extLst>
                </a:gridCol>
                <a:gridCol w="915627">
                  <a:extLst>
                    <a:ext uri="{9D8B030D-6E8A-4147-A177-3AD203B41FA5}">
                      <a16:colId xmlns:a16="http://schemas.microsoft.com/office/drawing/2014/main" val="2493948509"/>
                    </a:ext>
                  </a:extLst>
                </a:gridCol>
                <a:gridCol w="863165">
                  <a:extLst>
                    <a:ext uri="{9D8B030D-6E8A-4147-A177-3AD203B41FA5}">
                      <a16:colId xmlns:a16="http://schemas.microsoft.com/office/drawing/2014/main" val="279241846"/>
                    </a:ext>
                  </a:extLst>
                </a:gridCol>
              </a:tblGrid>
              <a:tr h="323760">
                <a:tc>
                  <a:txBody>
                    <a:bodyPr/>
                    <a:lstStyle/>
                    <a:p>
                      <a:pPr>
                        <a:lnSpc>
                          <a:spcPct val="115000"/>
                        </a:lnSpc>
                        <a:spcAft>
                          <a:spcPts val="1000"/>
                        </a:spcAft>
                      </a:pPr>
                      <a:r>
                        <a:rPr lang="en-GB" sz="1400">
                          <a:effectLst/>
                        </a:rPr>
                        <a:t>Class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Precision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Recall</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F1-Score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Support</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77380248"/>
                  </a:ext>
                </a:extLst>
              </a:tr>
              <a:tr h="289952">
                <a:tc>
                  <a:txBody>
                    <a:bodyPr/>
                    <a:lstStyle/>
                    <a:p>
                      <a:pPr>
                        <a:lnSpc>
                          <a:spcPct val="115000"/>
                        </a:lnSpc>
                        <a:spcAft>
                          <a:spcPts val="1000"/>
                        </a:spcAft>
                      </a:pPr>
                      <a:r>
                        <a:rPr lang="en-GB" sz="1400">
                          <a:effectLst/>
                        </a:rPr>
                        <a:t>Bike</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0,71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0,76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303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514670954"/>
                  </a:ext>
                </a:extLst>
              </a:tr>
              <a:tr h="289952">
                <a:tc>
                  <a:txBody>
                    <a:bodyPr/>
                    <a:lstStyle/>
                    <a:p>
                      <a:pPr>
                        <a:lnSpc>
                          <a:spcPct val="115000"/>
                        </a:lnSpc>
                        <a:spcAft>
                          <a:spcPts val="1000"/>
                        </a:spcAft>
                      </a:pPr>
                      <a:r>
                        <a:rPr lang="en-GB" sz="1400">
                          <a:effectLst/>
                        </a:rPr>
                        <a:t>Bus</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21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750582147"/>
                  </a:ext>
                </a:extLst>
              </a:tr>
              <a:tr h="289952">
                <a:tc>
                  <a:txBody>
                    <a:bodyPr/>
                    <a:lstStyle/>
                    <a:p>
                      <a:pPr>
                        <a:lnSpc>
                          <a:spcPct val="115000"/>
                        </a:lnSpc>
                        <a:spcAft>
                          <a:spcPts val="1000"/>
                        </a:spcAft>
                      </a:pPr>
                      <a:r>
                        <a:rPr lang="en-GB" sz="1400">
                          <a:effectLst/>
                        </a:rPr>
                        <a:t>Car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0,89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559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45029303"/>
                  </a:ext>
                </a:extLst>
              </a:tr>
              <a:tr h="289952">
                <a:tc>
                  <a:txBody>
                    <a:bodyPr/>
                    <a:lstStyle/>
                    <a:p>
                      <a:pPr>
                        <a:lnSpc>
                          <a:spcPct val="115000"/>
                        </a:lnSpc>
                        <a:spcAft>
                          <a:spcPts val="1000"/>
                        </a:spcAft>
                      </a:pPr>
                      <a:r>
                        <a:rPr lang="en-GB" sz="1400">
                          <a:effectLst/>
                        </a:rPr>
                        <a:t>Metro</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0,15</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0,31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0,21</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13</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60847101"/>
                  </a:ext>
                </a:extLst>
              </a:tr>
              <a:tr h="289952">
                <a:tc>
                  <a:txBody>
                    <a:bodyPr/>
                    <a:lstStyle/>
                    <a:p>
                      <a:pPr>
                        <a:lnSpc>
                          <a:spcPct val="115000"/>
                        </a:lnSpc>
                        <a:spcAft>
                          <a:spcPts val="1000"/>
                        </a:spcAft>
                      </a:pPr>
                      <a:r>
                        <a:rPr lang="en-GB" sz="1400">
                          <a:effectLst/>
                        </a:rPr>
                        <a:t>Train</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0,78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0,87</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62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231804186"/>
                  </a:ext>
                </a:extLst>
              </a:tr>
              <a:tr h="289952">
                <a:tc>
                  <a:txBody>
                    <a:bodyPr/>
                    <a:lstStyle/>
                    <a:p>
                      <a:pPr>
                        <a:lnSpc>
                          <a:spcPct val="115000"/>
                        </a:lnSpc>
                        <a:spcAft>
                          <a:spcPts val="1000"/>
                        </a:spcAft>
                      </a:pPr>
                      <a:r>
                        <a:rPr lang="en-GB" sz="1400">
                          <a:effectLst/>
                        </a:rPr>
                        <a:t>Tram</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14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86595517"/>
                  </a:ext>
                </a:extLst>
              </a:tr>
              <a:tr h="289952">
                <a:tc>
                  <a:txBody>
                    <a:bodyPr/>
                    <a:lstStyle/>
                    <a:p>
                      <a:pPr>
                        <a:lnSpc>
                          <a:spcPct val="115000"/>
                        </a:lnSpc>
                        <a:spcAft>
                          <a:spcPts val="1000"/>
                        </a:spcAft>
                      </a:pPr>
                      <a:r>
                        <a:rPr lang="en-GB" sz="1400">
                          <a:effectLst/>
                        </a:rPr>
                        <a:t>Walk</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0,82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318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429621515"/>
                  </a:ext>
                </a:extLst>
              </a:tr>
              <a:tr h="289952">
                <a:tc>
                  <a:txBody>
                    <a:bodyPr/>
                    <a:lstStyle/>
                    <a:p>
                      <a:pPr>
                        <a:lnSpc>
                          <a:spcPct val="115000"/>
                        </a:lnSpc>
                        <a:spcAft>
                          <a:spcPts val="1000"/>
                        </a:spcAft>
                      </a:pPr>
                      <a:r>
                        <a:rPr lang="en-GB" sz="1400">
                          <a:effectLst/>
                        </a:rPr>
                        <a:t>Other</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0,00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72756442"/>
                  </a:ext>
                </a:extLst>
              </a:tr>
              <a:tr h="289952">
                <a:tc>
                  <a:txBody>
                    <a:bodyPr/>
                    <a:lstStyle/>
                    <a:p>
                      <a:pPr>
                        <a:lnSpc>
                          <a:spcPct val="115000"/>
                        </a:lnSpc>
                        <a:spcAft>
                          <a:spcPts val="1000"/>
                        </a:spcAft>
                      </a:pPr>
                      <a:r>
                        <a:rPr lang="en-GB" sz="1400">
                          <a:effectLst/>
                        </a:rPr>
                        <a:t>Accuracy</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 </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1.298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582496350"/>
                  </a:ext>
                </a:extLst>
              </a:tr>
              <a:tr h="289952">
                <a:tc>
                  <a:txBody>
                    <a:bodyPr/>
                    <a:lstStyle/>
                    <a:p>
                      <a:pPr>
                        <a:lnSpc>
                          <a:spcPct val="115000"/>
                        </a:lnSpc>
                        <a:spcAft>
                          <a:spcPts val="1000"/>
                        </a:spcAft>
                      </a:pPr>
                      <a:r>
                        <a:rPr lang="en-GB" sz="1400">
                          <a:effectLst/>
                        </a:rPr>
                        <a:t>Macro avg.</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0,42</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0,46</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0,44</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1.298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194871332"/>
                  </a:ext>
                </a:extLst>
              </a:tr>
              <a:tr h="289952">
                <a:tc>
                  <a:txBody>
                    <a:bodyPr/>
                    <a:lstStyle/>
                    <a:p>
                      <a:pPr>
                        <a:lnSpc>
                          <a:spcPct val="115000"/>
                        </a:lnSpc>
                        <a:spcAft>
                          <a:spcPts val="1000"/>
                        </a:spcAft>
                      </a:pPr>
                      <a:r>
                        <a:rPr lang="en-GB" sz="1400">
                          <a:effectLst/>
                        </a:rPr>
                        <a:t>Weighted avg.</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lumMod val="50000"/>
                      </a:schemeClr>
                    </a:solidFill>
                  </a:tcPr>
                </a:tc>
                <a:tc>
                  <a:txBody>
                    <a:bodyPr/>
                    <a:lstStyle/>
                    <a:p>
                      <a:pPr>
                        <a:lnSpc>
                          <a:spcPct val="115000"/>
                        </a:lnSpc>
                        <a:spcAft>
                          <a:spcPts val="1000"/>
                        </a:spcAft>
                      </a:pPr>
                      <a:r>
                        <a:rPr lang="en-GB" sz="1400">
                          <a:effectLst/>
                        </a:rPr>
                        <a:t>0,79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0,80</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0,79</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GB" sz="1400">
                          <a:effectLst/>
                        </a:rPr>
                        <a:t>1.298</a:t>
                      </a:r>
                      <a:endParaRPr lang="it-IT"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72944820"/>
                  </a:ext>
                </a:extLst>
              </a:tr>
            </a:tbl>
          </a:graphicData>
        </a:graphic>
      </p:graphicFrame>
      <p:sp>
        <p:nvSpPr>
          <p:cNvPr id="12" name="Rettangolo 11"/>
          <p:cNvSpPr/>
          <p:nvPr/>
        </p:nvSpPr>
        <p:spPr>
          <a:xfrm>
            <a:off x="5494422" y="1836411"/>
            <a:ext cx="3338093" cy="369332"/>
          </a:xfrm>
          <a:prstGeom prst="rect">
            <a:avLst/>
          </a:prstGeom>
        </p:spPr>
        <p:txBody>
          <a:bodyPr wrap="none">
            <a:spAutoFit/>
          </a:bodyPr>
          <a:lstStyle/>
          <a:p>
            <a:pPr>
              <a:spcAft>
                <a:spcPts val="1000"/>
              </a:spcAft>
            </a:pPr>
            <a:r>
              <a:rPr lang="en-GB" b="1" i="1">
                <a:solidFill>
                  <a:srgbClr val="44546A"/>
                </a:solidFill>
                <a:latin typeface="Calibri" panose="020F0502020204030204" pitchFamily="34" charset="0"/>
                <a:ea typeface="Calibri" panose="020F0502020204030204" pitchFamily="34" charset="0"/>
                <a:cs typeface="Times New Roman" panose="02020603050405020304" pitchFamily="18" charset="0"/>
              </a:rPr>
              <a:t>Classification report for test data</a:t>
            </a:r>
            <a:endParaRPr lang="it-IT" b="1" i="1">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ttangolo 12"/>
          <p:cNvSpPr/>
          <p:nvPr/>
        </p:nvSpPr>
        <p:spPr>
          <a:xfrm>
            <a:off x="224182" y="836917"/>
            <a:ext cx="11326134" cy="646331"/>
          </a:xfrm>
          <a:prstGeom prst="rect">
            <a:avLst/>
          </a:prstGeom>
        </p:spPr>
        <p:txBody>
          <a:bodyPr wrap="square">
            <a:spAutoFit/>
          </a:bodyPr>
          <a:lstStyle/>
          <a:p>
            <a:r>
              <a:rPr lang="en-GB">
                <a:latin typeface="Calibri" panose="020F0502020204030204" pitchFamily="34" charset="0"/>
                <a:ea typeface="Calibri" panose="020F0502020204030204" pitchFamily="34" charset="0"/>
                <a:cs typeface="Times New Roman" panose="02020603050405020304" pitchFamily="18" charset="0"/>
              </a:rPr>
              <a:t>Algorithm based on a </a:t>
            </a:r>
            <a:r>
              <a:rPr lang="en-GB" b="1">
                <a:latin typeface="Calibri" panose="020F0502020204030204" pitchFamily="34" charset="0"/>
                <a:ea typeface="Calibri" panose="020F0502020204030204" pitchFamily="34" charset="0"/>
                <a:cs typeface="Times New Roman" panose="02020603050405020304" pitchFamily="18" charset="0"/>
              </a:rPr>
              <a:t>decision tree</a:t>
            </a:r>
            <a:r>
              <a:rPr lang="en-GB">
                <a:latin typeface="Calibri" panose="020F0502020204030204" pitchFamily="34" charset="0"/>
                <a:ea typeface="Calibri" panose="020F0502020204030204" pitchFamily="34" charset="0"/>
                <a:cs typeface="Times New Roman" panose="02020603050405020304" pitchFamily="18" charset="0"/>
              </a:rPr>
              <a:t>, using smartphone GPS data and infrastructure information from </a:t>
            </a:r>
            <a:r>
              <a:rPr lang="en-GB" err="1">
                <a:latin typeface="Calibri" panose="020F0502020204030204" pitchFamily="34" charset="0"/>
                <a:ea typeface="Calibri" panose="020F0502020204030204" pitchFamily="34" charset="0"/>
                <a:cs typeface="Times New Roman" panose="02020603050405020304" pitchFamily="18" charset="0"/>
              </a:rPr>
              <a:t>OpenStreetMap</a:t>
            </a:r>
            <a:r>
              <a:rPr lang="en-GB">
                <a:latin typeface="Calibri" panose="020F0502020204030204" pitchFamily="34" charset="0"/>
                <a:ea typeface="Calibri" panose="020F0502020204030204" pitchFamily="34" charset="0"/>
                <a:cs typeface="Times New Roman" panose="02020603050405020304" pitchFamily="18" charset="0"/>
              </a:rPr>
              <a:t> (OSM). </a:t>
            </a:r>
            <a:endParaRPr lang="it-IT"/>
          </a:p>
        </p:txBody>
      </p:sp>
      <p:sp>
        <p:nvSpPr>
          <p:cNvPr id="8" name="Rettangolo 7"/>
          <p:cNvSpPr/>
          <p:nvPr/>
        </p:nvSpPr>
        <p:spPr>
          <a:xfrm>
            <a:off x="9653785" y="6420297"/>
            <a:ext cx="1878591" cy="312073"/>
          </a:xfrm>
          <a:prstGeom prst="rect">
            <a:avLst/>
          </a:prstGeom>
        </p:spPr>
        <p:txBody>
          <a:bodyPr wrap="none">
            <a:spAutoFit/>
          </a:bodyPr>
          <a:lstStyle/>
          <a:p>
            <a:pPr>
              <a:lnSpc>
                <a:spcPct val="102000"/>
              </a:lnSpc>
              <a:spcAft>
                <a:spcPts val="1200"/>
              </a:spcAft>
            </a:pPr>
            <a:r>
              <a:rPr lang="en-US" sz="1400">
                <a:solidFill>
                  <a:schemeClr val="tx1">
                    <a:lumMod val="50000"/>
                    <a:lumOff val="50000"/>
                  </a:schemeClr>
                </a:solidFill>
              </a:rPr>
              <a:t>Claudia De Vitiis - ISTAT</a:t>
            </a:r>
          </a:p>
        </p:txBody>
      </p:sp>
    </p:spTree>
    <p:extLst>
      <p:ext uri="{BB962C8B-B14F-4D97-AF65-F5344CB8AC3E}">
        <p14:creationId xmlns:p14="http://schemas.microsoft.com/office/powerpoint/2010/main" val="3849462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2"/>
          <p:cNvSpPr txBox="1"/>
          <p:nvPr/>
        </p:nvSpPr>
        <p:spPr>
          <a:xfrm>
            <a:off x="224183" y="113998"/>
            <a:ext cx="7794400" cy="553998"/>
          </a:xfrm>
          <a:prstGeom prst="rect">
            <a:avLst/>
          </a:prstGeom>
          <a:noFill/>
          <a:ln cap="flat">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it-IT" sz="3000" b="1" err="1">
                <a:solidFill>
                  <a:srgbClr val="0070C0"/>
                </a:solidFill>
                <a:latin typeface="Calibri Light"/>
              </a:rPr>
              <a:t>Example</a:t>
            </a:r>
            <a:r>
              <a:rPr lang="it-IT" sz="3000" b="1">
                <a:solidFill>
                  <a:srgbClr val="0070C0"/>
                </a:solidFill>
                <a:latin typeface="Calibri Light"/>
              </a:rPr>
              <a:t>: HETUS </a:t>
            </a:r>
            <a:r>
              <a:rPr lang="it-IT" sz="3000" b="1" i="0" u="none" strike="noStrike" kern="1200" cap="none" spc="0" baseline="0" err="1">
                <a:solidFill>
                  <a:srgbClr val="0070C0"/>
                </a:solidFill>
                <a:uFillTx/>
                <a:latin typeface="Calibri Light"/>
              </a:rPr>
              <a:t>activity</a:t>
            </a:r>
            <a:r>
              <a:rPr lang="it-IT" sz="3000" b="1" i="0" u="none" strike="noStrike" kern="1200" cap="none" spc="0" baseline="0">
                <a:solidFill>
                  <a:srgbClr val="0070C0"/>
                </a:solidFill>
                <a:uFillTx/>
                <a:latin typeface="Calibri Light"/>
              </a:rPr>
              <a:t> </a:t>
            </a:r>
            <a:r>
              <a:rPr lang="it-IT" sz="3000" b="1" err="1">
                <a:solidFill>
                  <a:srgbClr val="0070C0"/>
                </a:solidFill>
                <a:latin typeface="Calibri Light"/>
              </a:rPr>
              <a:t>p</a:t>
            </a:r>
            <a:r>
              <a:rPr lang="it-IT" sz="3000" b="1" i="0" u="none" strike="noStrike" kern="1200" cap="none" spc="0" baseline="0" err="1">
                <a:solidFill>
                  <a:srgbClr val="0070C0"/>
                </a:solidFill>
                <a:uFillTx/>
                <a:latin typeface="Calibri Light"/>
              </a:rPr>
              <a:t>rediction</a:t>
            </a:r>
            <a:endParaRPr lang="it-IT" sz="3000" b="1" i="0" u="none" strike="noStrike" kern="1200" cap="none" spc="0" baseline="0">
              <a:solidFill>
                <a:srgbClr val="0070C0"/>
              </a:solidFill>
              <a:uFillTx/>
              <a:latin typeface="Calibri Light"/>
            </a:endParaRPr>
          </a:p>
        </p:txBody>
      </p:sp>
      <p:sp>
        <p:nvSpPr>
          <p:cNvPr id="3" name="Rettangolo 3"/>
          <p:cNvSpPr/>
          <p:nvPr/>
        </p:nvSpPr>
        <p:spPr>
          <a:xfrm>
            <a:off x="224183" y="667996"/>
            <a:ext cx="11817021" cy="365934"/>
          </a:xfrm>
          <a:prstGeom prst="rect">
            <a:avLst/>
          </a:prstGeom>
          <a:noFill/>
          <a:ln cap="flat">
            <a:noFill/>
            <a:prstDash val="solid"/>
          </a:ln>
        </p:spPr>
        <p:txBody>
          <a:bodyPr vert="horz" wrap="square" lIns="91440" tIns="45720" rIns="91440" bIns="45720" anchor="t" anchorCtr="0" compatLnSpc="1">
            <a:spAutoFit/>
          </a:bodyPr>
          <a:lstStyle/>
          <a:p>
            <a:pPr marL="87316" marR="0" lvl="1" indent="0" algn="l" defTabSz="914400" rtl="0" fontAlgn="auto" hangingPunct="1">
              <a:lnSpc>
                <a:spcPts val="2000"/>
              </a:lnSpc>
              <a:spcBef>
                <a:spcPts val="180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70C0"/>
                </a:solidFill>
                <a:uFillTx/>
                <a:latin typeface="Calibri Light"/>
              </a:rPr>
              <a:t>Google Places vs Open Street Maps </a:t>
            </a:r>
            <a:r>
              <a:rPr lang="en-US" sz="2000" b="1" i="0" u="none" strike="noStrike" kern="1200" cap="none" spc="0" baseline="0">
                <a:solidFill>
                  <a:schemeClr val="accent1">
                    <a:lumMod val="75000"/>
                  </a:schemeClr>
                </a:solidFill>
                <a:uFillTx/>
                <a:latin typeface="Calibri Light"/>
              </a:rPr>
              <a:t>(GPS data collected using the app CBS-Odin few users in Italy)</a:t>
            </a:r>
          </a:p>
        </p:txBody>
      </p:sp>
      <p:sp>
        <p:nvSpPr>
          <p:cNvPr id="5" name="Rettangolo 6"/>
          <p:cNvSpPr/>
          <p:nvPr/>
        </p:nvSpPr>
        <p:spPr>
          <a:xfrm>
            <a:off x="205073" y="5770587"/>
            <a:ext cx="10360828" cy="724942"/>
          </a:xfrm>
          <a:prstGeom prst="rect">
            <a:avLst/>
          </a:prstGeom>
          <a:noFill/>
          <a:ln cap="flat">
            <a:noFill/>
            <a:prstDash val="solid"/>
          </a:ln>
        </p:spPr>
        <p:txBody>
          <a:bodyPr vert="horz" wrap="square" lIns="91440" tIns="45720" rIns="91440" bIns="45720" anchor="t" anchorCtr="0" compatLnSpc="1">
            <a:spAutoFit/>
          </a:bodyPr>
          <a:lstStyle/>
          <a:p>
            <a:pPr marL="742950" marR="0" lvl="1" indent="-285750" algn="l" defTabSz="914400" rtl="0" fontAlgn="auto" hangingPunct="1">
              <a:lnSpc>
                <a:spcPct val="107000"/>
              </a:lnSpc>
              <a:spcBef>
                <a:spcPts val="0"/>
              </a:spcBef>
              <a:buSzPct val="100000"/>
              <a:buFont typeface="Courier New" pitchFamily="49"/>
              <a:buChar char="o"/>
              <a:tabLst/>
              <a:defRPr sz="1800" b="0" i="0" u="none" strike="noStrike" kern="0" cap="none" spc="0" baseline="0">
                <a:solidFill>
                  <a:srgbClr val="000000"/>
                </a:solidFill>
                <a:uFillTx/>
              </a:defRPr>
            </a:pPr>
            <a:r>
              <a:rPr lang="en-GB" sz="1300" b="0" i="0" u="none" strike="noStrike" kern="1200" cap="none" spc="0" baseline="0">
                <a:solidFill>
                  <a:srgbClr val="000000"/>
                </a:solidFill>
                <a:uFillTx/>
                <a:latin typeface="Calibri" pitchFamily="34"/>
                <a:ea typeface="Calibri" pitchFamily="34"/>
                <a:cs typeface="Calibri" pitchFamily="34"/>
              </a:rPr>
              <a:t>Matches Top 1: Number of stops where the activity with the highest prediction score is correctly predicted by the algorithm</a:t>
            </a:r>
            <a:r>
              <a:rPr lang="it-IT" sz="1300" b="0" i="0" u="none" strike="noStrike" kern="1200" cap="none" spc="0" baseline="0">
                <a:solidFill>
                  <a:srgbClr val="000000"/>
                </a:solidFill>
                <a:uFillTx/>
                <a:latin typeface="Calibri" pitchFamily="34"/>
                <a:ea typeface="Calibri" pitchFamily="34"/>
                <a:cs typeface="Calibri" pitchFamily="34"/>
              </a:rPr>
              <a:t>;</a:t>
            </a:r>
          </a:p>
          <a:p>
            <a:pPr marL="742950" marR="0" lvl="1" indent="-285750" algn="l" defTabSz="914400" rtl="0" fontAlgn="auto" hangingPunct="1">
              <a:lnSpc>
                <a:spcPct val="107000"/>
              </a:lnSpc>
              <a:spcBef>
                <a:spcPts val="0"/>
              </a:spcBef>
              <a:buSzPct val="100000"/>
              <a:buFont typeface="Courier New" pitchFamily="49"/>
              <a:buChar char="o"/>
              <a:tabLst/>
              <a:defRPr sz="1800" b="0" i="0" u="none" strike="noStrike" kern="0" cap="none" spc="0" baseline="0">
                <a:solidFill>
                  <a:srgbClr val="000000"/>
                </a:solidFill>
                <a:uFillTx/>
              </a:defRPr>
            </a:pPr>
            <a:r>
              <a:rPr lang="en-GB" sz="1300" b="0" i="0" u="none" strike="noStrike" kern="1200" cap="none" spc="0" baseline="0">
                <a:solidFill>
                  <a:srgbClr val="000000"/>
                </a:solidFill>
                <a:uFillTx/>
                <a:latin typeface="Calibri" pitchFamily="34"/>
                <a:ea typeface="Calibri" pitchFamily="34"/>
                <a:cs typeface="Calibri" pitchFamily="34"/>
              </a:rPr>
              <a:t>Matches Top 2:  Number of stops where one of the two highest-scoring activities is correctly predicted by the algorithm</a:t>
            </a:r>
            <a:r>
              <a:rPr lang="it-IT" sz="1300" b="0" i="0" u="none" strike="noStrike" kern="1200" cap="none" spc="0" baseline="0">
                <a:solidFill>
                  <a:srgbClr val="000000"/>
                </a:solidFill>
                <a:uFillTx/>
                <a:latin typeface="Calibri" pitchFamily="34"/>
                <a:ea typeface="Calibri" pitchFamily="34"/>
                <a:cs typeface="Calibri" pitchFamily="34"/>
              </a:rPr>
              <a:t>;</a:t>
            </a:r>
          </a:p>
          <a:p>
            <a:pPr marL="742950" marR="0" lvl="1" indent="-285750" algn="l" defTabSz="914400" rtl="0" fontAlgn="auto" hangingPunct="1">
              <a:lnSpc>
                <a:spcPct val="107000"/>
              </a:lnSpc>
              <a:spcBef>
                <a:spcPts val="0"/>
              </a:spcBef>
              <a:buSzPct val="100000"/>
              <a:buFont typeface="Courier New" pitchFamily="49"/>
              <a:buChar char="o"/>
              <a:tabLst/>
              <a:defRPr sz="1800" b="0" i="0" u="none" strike="noStrike" kern="0" cap="none" spc="0" baseline="0">
                <a:solidFill>
                  <a:srgbClr val="000000"/>
                </a:solidFill>
                <a:uFillTx/>
              </a:defRPr>
            </a:pPr>
            <a:r>
              <a:rPr lang="en-GB" sz="1300" b="0" i="0" u="none" strike="noStrike" kern="1200" cap="none" spc="0" baseline="0">
                <a:solidFill>
                  <a:srgbClr val="000000"/>
                </a:solidFill>
                <a:uFillTx/>
                <a:latin typeface="Calibri" pitchFamily="34"/>
                <a:ea typeface="Calibri" pitchFamily="34"/>
                <a:cs typeface="Calibri" pitchFamily="34"/>
              </a:rPr>
              <a:t>Matches Top 3:  Number of stops where one of the three activities with the highest scores is correctly predicted by the algorithm</a:t>
            </a:r>
            <a:r>
              <a:rPr lang="it-IT" sz="1300" b="0" i="0" u="none" strike="noStrike" kern="1200" cap="none" spc="0" baseline="0">
                <a:solidFill>
                  <a:srgbClr val="000000"/>
                </a:solidFill>
                <a:uFillTx/>
                <a:latin typeface="Calibri" pitchFamily="34"/>
                <a:ea typeface="Calibri" pitchFamily="34"/>
                <a:cs typeface="Calibri" pitchFamily="34"/>
              </a:rPr>
              <a:t>.</a:t>
            </a:r>
          </a:p>
        </p:txBody>
      </p:sp>
      <p:graphicFrame>
        <p:nvGraphicFramePr>
          <p:cNvPr id="7" name="Tabella 8"/>
          <p:cNvGraphicFramePr>
            <a:graphicFrameLocks noGrp="1"/>
          </p:cNvGraphicFramePr>
          <p:nvPr/>
        </p:nvGraphicFramePr>
        <p:xfrm>
          <a:off x="2169269" y="1221993"/>
          <a:ext cx="6432436" cy="1954569"/>
        </p:xfrm>
        <a:graphic>
          <a:graphicData uri="http://schemas.openxmlformats.org/drawingml/2006/table">
            <a:tbl>
              <a:tblPr>
                <a:effectLst/>
              </a:tblPr>
              <a:tblGrid>
                <a:gridCol w="2588433">
                  <a:extLst>
                    <a:ext uri="{9D8B030D-6E8A-4147-A177-3AD203B41FA5}">
                      <a16:colId xmlns:a16="http://schemas.microsoft.com/office/drawing/2014/main" val="2472074706"/>
                    </a:ext>
                  </a:extLst>
                </a:gridCol>
                <a:gridCol w="1786409">
                  <a:extLst>
                    <a:ext uri="{9D8B030D-6E8A-4147-A177-3AD203B41FA5}">
                      <a16:colId xmlns:a16="http://schemas.microsoft.com/office/drawing/2014/main" val="1129013870"/>
                    </a:ext>
                  </a:extLst>
                </a:gridCol>
                <a:gridCol w="2057594">
                  <a:extLst>
                    <a:ext uri="{9D8B030D-6E8A-4147-A177-3AD203B41FA5}">
                      <a16:colId xmlns:a16="http://schemas.microsoft.com/office/drawing/2014/main" val="812733875"/>
                    </a:ext>
                  </a:extLst>
                </a:gridCol>
              </a:tblGrid>
              <a:tr h="281399">
                <a:tc>
                  <a:txBody>
                    <a:bodyPr/>
                    <a:lstStyle/>
                    <a:p>
                      <a:pPr lvl="0">
                        <a:lnSpc>
                          <a:spcPct val="107000"/>
                        </a:lnSpc>
                        <a:spcBef>
                          <a:spcPts val="600"/>
                        </a:spcBef>
                        <a:spcAft>
                          <a:spcPts val="600"/>
                        </a:spcAft>
                      </a:pPr>
                      <a:r>
                        <a:rPr lang="en-GB" sz="1400" b="1">
                          <a:solidFill>
                            <a:srgbClr val="002060"/>
                          </a:solidFill>
                          <a:latin typeface="Calibri" pitchFamily="34"/>
                          <a:ea typeface="Calibri" pitchFamily="34"/>
                          <a:cs typeface="Times New Roman" pitchFamily="18"/>
                        </a:rPr>
                        <a:t>Segmented STOPS</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0CECE"/>
                    </a:solidFill>
                  </a:tcPr>
                </a:tc>
                <a:tc>
                  <a:txBody>
                    <a:bodyPr/>
                    <a:lstStyle/>
                    <a:p>
                      <a:pPr lvl="0" algn="ctr">
                        <a:lnSpc>
                          <a:spcPct val="107000"/>
                        </a:lnSpc>
                        <a:spcBef>
                          <a:spcPts val="600"/>
                        </a:spcBef>
                        <a:spcAft>
                          <a:spcPts val="600"/>
                        </a:spcAft>
                      </a:pPr>
                      <a:r>
                        <a:rPr lang="en-US" sz="1400" b="1">
                          <a:latin typeface="Calibri" pitchFamily="34"/>
                          <a:ea typeface="Calibri" pitchFamily="34"/>
                          <a:cs typeface="Times New Roman" pitchFamily="18"/>
                        </a:rPr>
                        <a:t>Google Places</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Bef>
                          <a:spcPts val="600"/>
                        </a:spcBef>
                        <a:spcAft>
                          <a:spcPts val="600"/>
                        </a:spcAft>
                      </a:pPr>
                      <a:r>
                        <a:rPr lang="en-US" sz="1400" b="1">
                          <a:latin typeface="Calibri" pitchFamily="34"/>
                          <a:ea typeface="Calibri" pitchFamily="34"/>
                          <a:cs typeface="Times New Roman" pitchFamily="18"/>
                        </a:rPr>
                        <a:t>Open Street Map</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406204082"/>
                  </a:ext>
                </a:extLst>
              </a:tr>
              <a:tr h="281399">
                <a:tc>
                  <a:txBody>
                    <a:bodyPr/>
                    <a:lstStyle/>
                    <a:p>
                      <a:pPr lvl="0">
                        <a:lnSpc>
                          <a:spcPct val="107000"/>
                        </a:lnSpc>
                        <a:spcBef>
                          <a:spcPts val="600"/>
                        </a:spcBef>
                        <a:spcAft>
                          <a:spcPts val="600"/>
                        </a:spcAft>
                      </a:pPr>
                      <a:r>
                        <a:rPr lang="en-US" sz="1400" b="1">
                          <a:solidFill>
                            <a:srgbClr val="002060"/>
                          </a:solidFill>
                          <a:latin typeface="Calibri" pitchFamily="34"/>
                          <a:ea typeface="Calibri" pitchFamily="34"/>
                          <a:cs typeface="Times New Roman" pitchFamily="18"/>
                        </a:rPr>
                        <a:t>Stop segmented</a:t>
                      </a:r>
                      <a:r>
                        <a:rPr lang="en-US" sz="1400">
                          <a:solidFill>
                            <a:srgbClr val="002060"/>
                          </a:solidFill>
                          <a:latin typeface="Calibri" pitchFamily="34"/>
                          <a:ea typeface="Calibri" pitchFamily="34"/>
                          <a:cs typeface="Times New Roman" pitchFamily="18"/>
                        </a:rPr>
                        <a:t> by ATS/OPTICS</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0CECE"/>
                    </a:solidFill>
                  </a:tcPr>
                </a:tc>
                <a:tc>
                  <a:txBody>
                    <a:bodyPr/>
                    <a:lstStyle/>
                    <a:p>
                      <a:pPr lvl="0" algn="ctr">
                        <a:lnSpc>
                          <a:spcPct val="107000"/>
                        </a:lnSpc>
                        <a:spcBef>
                          <a:spcPts val="600"/>
                        </a:spcBef>
                        <a:spcAft>
                          <a:spcPts val="600"/>
                        </a:spcAft>
                      </a:pPr>
                      <a:r>
                        <a:rPr lang="en-GB" sz="1400" b="1">
                          <a:latin typeface="Calibri" pitchFamily="34"/>
                          <a:ea typeface="Calibri" pitchFamily="34"/>
                          <a:cs typeface="Times New Roman" pitchFamily="18"/>
                        </a:rPr>
                        <a:t>111</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Bef>
                          <a:spcPts val="600"/>
                        </a:spcBef>
                        <a:spcAft>
                          <a:spcPts val="600"/>
                        </a:spcAft>
                      </a:pPr>
                      <a:r>
                        <a:rPr lang="en-GB" sz="1400" b="1">
                          <a:latin typeface="Calibri" pitchFamily="34"/>
                          <a:ea typeface="Calibri" pitchFamily="34"/>
                          <a:cs typeface="Times New Roman" pitchFamily="18"/>
                        </a:rPr>
                        <a:t>111</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16232406"/>
                  </a:ext>
                </a:extLst>
              </a:tr>
              <a:tr h="281399">
                <a:tc>
                  <a:txBody>
                    <a:bodyPr/>
                    <a:lstStyle/>
                    <a:p>
                      <a:pPr lvl="0">
                        <a:lnSpc>
                          <a:spcPct val="107000"/>
                        </a:lnSpc>
                        <a:spcBef>
                          <a:spcPts val="600"/>
                        </a:spcBef>
                        <a:spcAft>
                          <a:spcPts val="600"/>
                        </a:spcAft>
                      </a:pPr>
                      <a:r>
                        <a:rPr lang="en-US" sz="1400">
                          <a:solidFill>
                            <a:srgbClr val="002060"/>
                          </a:solidFill>
                          <a:latin typeface="Calibri" pitchFamily="34"/>
                          <a:ea typeface="Calibri" pitchFamily="34"/>
                          <a:cs typeface="Times New Roman" pitchFamily="18"/>
                        </a:rPr>
                        <a:t>Stop with </a:t>
                      </a:r>
                      <a:r>
                        <a:rPr lang="en-US" sz="1400" b="1">
                          <a:solidFill>
                            <a:srgbClr val="002060"/>
                          </a:solidFill>
                          <a:latin typeface="Calibri" pitchFamily="34"/>
                          <a:ea typeface="Calibri" pitchFamily="34"/>
                          <a:cs typeface="Times New Roman" pitchFamily="18"/>
                        </a:rPr>
                        <a:t>duration &gt; 5</a:t>
                      </a:r>
                      <a:r>
                        <a:rPr lang="en-US" sz="1400">
                          <a:solidFill>
                            <a:srgbClr val="002060"/>
                          </a:solidFill>
                          <a:latin typeface="Calibri" pitchFamily="34"/>
                          <a:ea typeface="Calibri" pitchFamily="34"/>
                          <a:cs typeface="Times New Roman" pitchFamily="18"/>
                        </a:rPr>
                        <a:t> </a:t>
                      </a:r>
                      <a:r>
                        <a:rPr lang="en-US" sz="1400" b="1">
                          <a:solidFill>
                            <a:srgbClr val="002060"/>
                          </a:solidFill>
                          <a:latin typeface="Calibri" pitchFamily="34"/>
                          <a:ea typeface="Calibri" pitchFamily="34"/>
                          <a:cs typeface="Times New Roman" pitchFamily="18"/>
                        </a:rPr>
                        <a:t>min.</a:t>
                      </a:r>
                      <a:r>
                        <a:rPr lang="en-US" sz="1400">
                          <a:solidFill>
                            <a:srgbClr val="002060"/>
                          </a:solidFill>
                          <a:latin typeface="Calibri" pitchFamily="34"/>
                          <a:ea typeface="Calibri" pitchFamily="34"/>
                          <a:cs typeface="Times New Roman" pitchFamily="18"/>
                        </a:rPr>
                        <a:t> </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0CECE"/>
                    </a:solidFill>
                  </a:tcPr>
                </a:tc>
                <a:tc>
                  <a:txBody>
                    <a:bodyPr/>
                    <a:lstStyle/>
                    <a:p>
                      <a:pPr lvl="0" algn="ctr">
                        <a:lnSpc>
                          <a:spcPct val="107000"/>
                        </a:lnSpc>
                        <a:spcBef>
                          <a:spcPts val="600"/>
                        </a:spcBef>
                        <a:spcAft>
                          <a:spcPts val="600"/>
                        </a:spcAft>
                      </a:pPr>
                      <a:r>
                        <a:rPr lang="en-GB" sz="1400" b="1">
                          <a:latin typeface="Calibri" pitchFamily="34"/>
                          <a:ea typeface="Calibri" pitchFamily="34"/>
                          <a:cs typeface="Times New Roman" pitchFamily="18"/>
                        </a:rPr>
                        <a:t>83</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Bef>
                          <a:spcPts val="600"/>
                        </a:spcBef>
                        <a:spcAft>
                          <a:spcPts val="600"/>
                        </a:spcAft>
                      </a:pPr>
                      <a:r>
                        <a:rPr lang="en-GB" sz="1400" b="1">
                          <a:latin typeface="Calibri" pitchFamily="34"/>
                          <a:ea typeface="Calibri" pitchFamily="34"/>
                          <a:cs typeface="Times New Roman" pitchFamily="18"/>
                        </a:rPr>
                        <a:t>83</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2515353942"/>
                  </a:ext>
                </a:extLst>
              </a:tr>
              <a:tr h="555186">
                <a:tc>
                  <a:txBody>
                    <a:bodyPr/>
                    <a:lstStyle/>
                    <a:p>
                      <a:pPr lvl="0">
                        <a:lnSpc>
                          <a:spcPct val="107000"/>
                        </a:lnSpc>
                        <a:spcBef>
                          <a:spcPts val="600"/>
                        </a:spcBef>
                        <a:spcAft>
                          <a:spcPts val="600"/>
                        </a:spcAft>
                      </a:pPr>
                      <a:r>
                        <a:rPr lang="en-US" sz="1400">
                          <a:solidFill>
                            <a:srgbClr val="002060"/>
                          </a:solidFill>
                          <a:latin typeface="Calibri" pitchFamily="34"/>
                          <a:ea typeface="Calibri" pitchFamily="34"/>
                          <a:cs typeface="Times New Roman" pitchFamily="18"/>
                        </a:rPr>
                        <a:t>Stop with </a:t>
                      </a:r>
                      <a:r>
                        <a:rPr lang="en-US" sz="1400" b="1">
                          <a:solidFill>
                            <a:srgbClr val="002060"/>
                          </a:solidFill>
                          <a:latin typeface="Calibri" pitchFamily="34"/>
                          <a:ea typeface="Calibri" pitchFamily="34"/>
                          <a:cs typeface="Times New Roman" pitchFamily="18"/>
                        </a:rPr>
                        <a:t>POIs useful</a:t>
                      </a:r>
                      <a:r>
                        <a:rPr lang="en-US" sz="1400">
                          <a:solidFill>
                            <a:srgbClr val="002060"/>
                          </a:solidFill>
                          <a:latin typeface="Calibri" pitchFamily="34"/>
                          <a:ea typeface="Calibri" pitchFamily="34"/>
                          <a:cs typeface="Times New Roman" pitchFamily="18"/>
                        </a:rPr>
                        <a:t> for activity prediction</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0CECE"/>
                    </a:solidFill>
                  </a:tcPr>
                </a:tc>
                <a:tc>
                  <a:txBody>
                    <a:bodyPr/>
                    <a:lstStyle/>
                    <a:p>
                      <a:pPr lvl="0" algn="ctr">
                        <a:lnSpc>
                          <a:spcPct val="107000"/>
                        </a:lnSpc>
                        <a:spcBef>
                          <a:spcPts val="600"/>
                        </a:spcBef>
                        <a:spcAft>
                          <a:spcPts val="600"/>
                        </a:spcAft>
                      </a:pPr>
                      <a:r>
                        <a:rPr lang="en-GB" sz="1400" b="1">
                          <a:latin typeface="Calibri" pitchFamily="34"/>
                          <a:ea typeface="Calibri" pitchFamily="34"/>
                          <a:cs typeface="Times New Roman" pitchFamily="18"/>
                        </a:rPr>
                        <a:t>71</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Bef>
                          <a:spcPts val="600"/>
                        </a:spcBef>
                        <a:spcAft>
                          <a:spcPts val="600"/>
                        </a:spcAft>
                      </a:pPr>
                      <a:r>
                        <a:rPr lang="en-GB" sz="1400" b="1">
                          <a:latin typeface="Calibri" pitchFamily="34"/>
                          <a:ea typeface="Calibri" pitchFamily="34"/>
                          <a:cs typeface="Times New Roman" pitchFamily="18"/>
                        </a:rPr>
                        <a:t>56</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129771896"/>
                  </a:ext>
                </a:extLst>
              </a:tr>
              <a:tr h="555186">
                <a:tc>
                  <a:txBody>
                    <a:bodyPr/>
                    <a:lstStyle/>
                    <a:p>
                      <a:pPr lvl="0">
                        <a:lnSpc>
                          <a:spcPct val="107000"/>
                        </a:lnSpc>
                        <a:spcBef>
                          <a:spcPts val="600"/>
                        </a:spcBef>
                        <a:spcAft>
                          <a:spcPts val="600"/>
                        </a:spcAft>
                      </a:pPr>
                      <a:r>
                        <a:rPr lang="en-US" sz="1400">
                          <a:solidFill>
                            <a:srgbClr val="002060"/>
                          </a:solidFill>
                          <a:latin typeface="Calibri" pitchFamily="34"/>
                          <a:ea typeface="Calibri" pitchFamily="34"/>
                          <a:cs typeface="Times New Roman" pitchFamily="18"/>
                        </a:rPr>
                        <a:t>Stops with </a:t>
                      </a:r>
                      <a:r>
                        <a:rPr lang="en-US" sz="1400" b="1">
                          <a:solidFill>
                            <a:srgbClr val="002060"/>
                          </a:solidFill>
                          <a:latin typeface="Calibri" pitchFamily="34"/>
                          <a:ea typeface="Calibri" pitchFamily="34"/>
                          <a:cs typeface="Times New Roman" pitchFamily="18"/>
                        </a:rPr>
                        <a:t>identified POIs</a:t>
                      </a:r>
                      <a:br>
                        <a:rPr lang="en-US" sz="1400">
                          <a:solidFill>
                            <a:srgbClr val="002060"/>
                          </a:solidFill>
                          <a:latin typeface="Calibri" pitchFamily="34"/>
                          <a:ea typeface="Calibri" pitchFamily="34"/>
                          <a:cs typeface="Times New Roman" pitchFamily="18"/>
                        </a:rPr>
                      </a:br>
                      <a:r>
                        <a:rPr lang="en-US" sz="1400">
                          <a:solidFill>
                            <a:srgbClr val="002060"/>
                          </a:solidFill>
                          <a:latin typeface="Calibri" pitchFamily="34"/>
                          <a:ea typeface="Calibri" pitchFamily="34"/>
                          <a:cs typeface="Times New Roman" pitchFamily="18"/>
                        </a:rPr>
                        <a:t>(not labeled home/work )</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0CECE"/>
                    </a:solidFill>
                  </a:tcPr>
                </a:tc>
                <a:tc>
                  <a:txBody>
                    <a:bodyPr/>
                    <a:lstStyle/>
                    <a:p>
                      <a:pPr lvl="0" algn="ctr">
                        <a:lnSpc>
                          <a:spcPct val="107000"/>
                        </a:lnSpc>
                        <a:spcBef>
                          <a:spcPts val="600"/>
                        </a:spcBef>
                        <a:spcAft>
                          <a:spcPts val="600"/>
                        </a:spcAft>
                      </a:pPr>
                      <a:r>
                        <a:rPr lang="en-US" sz="1400" b="1">
                          <a:latin typeface="Calibri" pitchFamily="34"/>
                          <a:ea typeface="Calibri" pitchFamily="34"/>
                          <a:cs typeface="Times New Roman" pitchFamily="18"/>
                        </a:rPr>
                        <a:t>21</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Bef>
                          <a:spcPts val="600"/>
                        </a:spcBef>
                        <a:spcAft>
                          <a:spcPts val="600"/>
                        </a:spcAft>
                      </a:pPr>
                      <a:r>
                        <a:rPr lang="en-US" sz="1400" b="1">
                          <a:latin typeface="Calibri" pitchFamily="34"/>
                          <a:ea typeface="Calibri" pitchFamily="34"/>
                          <a:cs typeface="Times New Roman" pitchFamily="18"/>
                        </a:rPr>
                        <a:t>24</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561553178"/>
                  </a:ext>
                </a:extLst>
              </a:tr>
            </a:tbl>
          </a:graphicData>
        </a:graphic>
      </p:graphicFrame>
      <p:graphicFrame>
        <p:nvGraphicFramePr>
          <p:cNvPr id="8" name="Tabella 10"/>
          <p:cNvGraphicFramePr>
            <a:graphicFrameLocks noGrp="1"/>
          </p:cNvGraphicFramePr>
          <p:nvPr/>
        </p:nvGraphicFramePr>
        <p:xfrm>
          <a:off x="2169269" y="3492230"/>
          <a:ext cx="6520405" cy="1988660"/>
        </p:xfrm>
        <a:graphic>
          <a:graphicData uri="http://schemas.openxmlformats.org/drawingml/2006/table">
            <a:tbl>
              <a:tblPr>
                <a:effectLst/>
              </a:tblPr>
              <a:tblGrid>
                <a:gridCol w="1031131">
                  <a:extLst>
                    <a:ext uri="{9D8B030D-6E8A-4147-A177-3AD203B41FA5}">
                      <a16:colId xmlns:a16="http://schemas.microsoft.com/office/drawing/2014/main" val="681525861"/>
                    </a:ext>
                  </a:extLst>
                </a:gridCol>
                <a:gridCol w="1624519">
                  <a:extLst>
                    <a:ext uri="{9D8B030D-6E8A-4147-A177-3AD203B41FA5}">
                      <a16:colId xmlns:a16="http://schemas.microsoft.com/office/drawing/2014/main" val="1905976487"/>
                    </a:ext>
                  </a:extLst>
                </a:gridCol>
                <a:gridCol w="1770434">
                  <a:extLst>
                    <a:ext uri="{9D8B030D-6E8A-4147-A177-3AD203B41FA5}">
                      <a16:colId xmlns:a16="http://schemas.microsoft.com/office/drawing/2014/main" val="3860597381"/>
                    </a:ext>
                  </a:extLst>
                </a:gridCol>
                <a:gridCol w="2094321">
                  <a:extLst>
                    <a:ext uri="{9D8B030D-6E8A-4147-A177-3AD203B41FA5}">
                      <a16:colId xmlns:a16="http://schemas.microsoft.com/office/drawing/2014/main" val="2772435232"/>
                    </a:ext>
                  </a:extLst>
                </a:gridCol>
              </a:tblGrid>
              <a:tr h="501458">
                <a:tc>
                  <a:txBody>
                    <a:bodyPr/>
                    <a:lstStyle/>
                    <a:p>
                      <a:pPr lvl="0">
                        <a:lnSpc>
                          <a:spcPct val="107000"/>
                        </a:lnSpc>
                        <a:spcBef>
                          <a:spcPts val="600"/>
                        </a:spcBef>
                        <a:spcAft>
                          <a:spcPts val="600"/>
                        </a:spcAft>
                      </a:pPr>
                      <a:r>
                        <a:rPr lang="en-US" sz="1400" b="1">
                          <a:latin typeface="Calibri" pitchFamily="34"/>
                          <a:ea typeface="Calibri" pitchFamily="34"/>
                          <a:cs typeface="Times New Roman" pitchFamily="18"/>
                        </a:rPr>
                        <a:t>RANK</a:t>
                      </a:r>
                      <a:endParaRPr lang="it-IT" sz="1100">
                        <a:latin typeface="Calibri" pitchFamily="34"/>
                        <a:ea typeface="Calibri" pitchFamily="34"/>
                        <a:cs typeface="Times New Roman" pitchFamily="18"/>
                      </a:endParaRPr>
                    </a:p>
                  </a:txBody>
                  <a:tcPr marL="0" marR="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9D9D9"/>
                    </a:solidFill>
                  </a:tcPr>
                </a:tc>
                <a:tc>
                  <a:txBody>
                    <a:bodyPr/>
                    <a:lstStyle/>
                    <a:p>
                      <a:pPr lvl="0" algn="ctr">
                        <a:lnSpc>
                          <a:spcPct val="107000"/>
                        </a:lnSpc>
                        <a:spcBef>
                          <a:spcPts val="600"/>
                        </a:spcBef>
                        <a:spcAft>
                          <a:spcPts val="600"/>
                        </a:spcAft>
                      </a:pPr>
                      <a:r>
                        <a:rPr lang="en-GB" sz="1400" b="1">
                          <a:latin typeface="Calibri" pitchFamily="34"/>
                          <a:ea typeface="Calibri" pitchFamily="34"/>
                          <a:cs typeface="Times New Roman" pitchFamily="18"/>
                        </a:rPr>
                        <a:t>Evaluation</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lvl="0" algn="ctr">
                        <a:lnSpc>
                          <a:spcPct val="107000"/>
                        </a:lnSpc>
                        <a:spcAft>
                          <a:spcPts val="800"/>
                        </a:spcAft>
                      </a:pPr>
                      <a:r>
                        <a:rPr lang="en-US" sz="1400" b="1">
                          <a:latin typeface="Calibri" pitchFamily="34"/>
                          <a:ea typeface="Calibri" pitchFamily="34"/>
                          <a:cs typeface="Times New Roman" pitchFamily="18"/>
                        </a:rPr>
                        <a:t>Google Places</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Aft>
                          <a:spcPts val="800"/>
                        </a:spcAft>
                      </a:pPr>
                      <a:r>
                        <a:rPr lang="en-US" sz="1400" b="1">
                          <a:latin typeface="Calibri" pitchFamily="34"/>
                          <a:ea typeface="Calibri" pitchFamily="34"/>
                          <a:cs typeface="Times New Roman" pitchFamily="18"/>
                        </a:rPr>
                        <a:t>Open Street Map</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900435555"/>
                  </a:ext>
                </a:extLst>
              </a:tr>
              <a:tr h="247867">
                <a:tc rowSpan="2">
                  <a:txBody>
                    <a:bodyPr/>
                    <a:lstStyle/>
                    <a:p>
                      <a:pPr lvl="0">
                        <a:lnSpc>
                          <a:spcPct val="107000"/>
                        </a:lnSpc>
                        <a:spcAft>
                          <a:spcPts val="800"/>
                        </a:spcAft>
                      </a:pPr>
                      <a:r>
                        <a:rPr lang="nl-NL" sz="1400" b="1">
                          <a:latin typeface="Calibri" pitchFamily="34"/>
                          <a:ea typeface="Calibri" pitchFamily="34"/>
                          <a:cs typeface="Times New Roman" pitchFamily="18"/>
                        </a:rPr>
                        <a:t>TOP 1</a:t>
                      </a:r>
                      <a:endParaRPr lang="it-IT" sz="1100">
                        <a:latin typeface="Calibri" pitchFamily="34"/>
                        <a:ea typeface="Calibri" pitchFamily="34"/>
                        <a:cs typeface="Times New Roman" pitchFamily="18"/>
                      </a:endParaRPr>
                    </a:p>
                  </a:txBody>
                  <a:tcPr marL="0" marR="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9D9D9"/>
                    </a:solidFill>
                  </a:tcPr>
                </a:tc>
                <a:tc>
                  <a:txBody>
                    <a:bodyPr/>
                    <a:lstStyle/>
                    <a:p>
                      <a:pPr lvl="0" algn="ctr">
                        <a:lnSpc>
                          <a:spcPct val="107000"/>
                        </a:lnSpc>
                        <a:spcAft>
                          <a:spcPts val="800"/>
                        </a:spcAft>
                      </a:pPr>
                      <a:r>
                        <a:rPr lang="nl-NL" sz="1400">
                          <a:solidFill>
                            <a:srgbClr val="002060"/>
                          </a:solidFill>
                          <a:latin typeface="Calibri" pitchFamily="34"/>
                          <a:ea typeface="Calibri" pitchFamily="34"/>
                          <a:cs typeface="Times New Roman" pitchFamily="18"/>
                        </a:rPr>
                        <a:t>CORRECT</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11</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7</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371205765"/>
                  </a:ext>
                </a:extLst>
              </a:tr>
              <a:tr h="247867">
                <a:tc vMerge="1">
                  <a:txBody>
                    <a:bodyPr/>
                    <a:lstStyle/>
                    <a:p>
                      <a:endParaRPr lang="it-IT"/>
                    </a:p>
                  </a:txBody>
                  <a:tcPr/>
                </a:tc>
                <a:tc>
                  <a:txBody>
                    <a:bodyPr/>
                    <a:lstStyle/>
                    <a:p>
                      <a:pPr lvl="0" algn="ctr">
                        <a:lnSpc>
                          <a:spcPct val="107000"/>
                        </a:lnSpc>
                        <a:spcAft>
                          <a:spcPts val="800"/>
                        </a:spcAft>
                      </a:pPr>
                      <a:r>
                        <a:rPr lang="en-GB" sz="1400">
                          <a:solidFill>
                            <a:srgbClr val="002060"/>
                          </a:solidFill>
                          <a:latin typeface="Calibri" pitchFamily="34"/>
                          <a:ea typeface="Calibri" pitchFamily="34"/>
                          <a:cs typeface="Times New Roman" pitchFamily="18"/>
                        </a:rPr>
                        <a:t>NOT </a:t>
                      </a:r>
                      <a:r>
                        <a:rPr lang="nl-NL" sz="1400">
                          <a:solidFill>
                            <a:srgbClr val="002060"/>
                          </a:solidFill>
                          <a:latin typeface="Calibri" pitchFamily="34"/>
                          <a:ea typeface="Calibri" pitchFamily="34"/>
                          <a:cs typeface="Times New Roman" pitchFamily="18"/>
                        </a:rPr>
                        <a:t>CORRECT</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10</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17</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599174323"/>
                  </a:ext>
                </a:extLst>
              </a:tr>
              <a:tr h="247867">
                <a:tc rowSpan="2">
                  <a:txBody>
                    <a:bodyPr/>
                    <a:lstStyle/>
                    <a:p>
                      <a:pPr lvl="0">
                        <a:lnSpc>
                          <a:spcPct val="107000"/>
                        </a:lnSpc>
                        <a:spcAft>
                          <a:spcPts val="800"/>
                        </a:spcAft>
                      </a:pPr>
                      <a:r>
                        <a:rPr lang="en-GB" sz="1400" b="1">
                          <a:latin typeface="Calibri" pitchFamily="34"/>
                          <a:ea typeface="Calibri" pitchFamily="34"/>
                          <a:cs typeface="Times New Roman" pitchFamily="18"/>
                        </a:rPr>
                        <a:t>TOP 2</a:t>
                      </a:r>
                      <a:endParaRPr lang="it-IT" sz="1100">
                        <a:latin typeface="Calibri" pitchFamily="34"/>
                        <a:ea typeface="Calibri" pitchFamily="34"/>
                        <a:cs typeface="Times New Roman" pitchFamily="18"/>
                      </a:endParaRPr>
                    </a:p>
                  </a:txBody>
                  <a:tcPr marL="0" marR="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9D9D9"/>
                    </a:solidFill>
                  </a:tcPr>
                </a:tc>
                <a:tc>
                  <a:txBody>
                    <a:bodyPr/>
                    <a:lstStyle/>
                    <a:p>
                      <a:pPr lvl="0" algn="ctr">
                        <a:lnSpc>
                          <a:spcPct val="107000"/>
                        </a:lnSpc>
                        <a:spcAft>
                          <a:spcPts val="800"/>
                        </a:spcAft>
                      </a:pPr>
                      <a:r>
                        <a:rPr lang="nl-NL" sz="1400">
                          <a:solidFill>
                            <a:srgbClr val="002060"/>
                          </a:solidFill>
                          <a:latin typeface="Calibri" pitchFamily="34"/>
                          <a:ea typeface="Calibri" pitchFamily="34"/>
                          <a:cs typeface="Times New Roman" pitchFamily="18"/>
                        </a:rPr>
                        <a:t>CORRECT</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12</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8</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1117632668"/>
                  </a:ext>
                </a:extLst>
              </a:tr>
              <a:tr h="247867">
                <a:tc vMerge="1">
                  <a:txBody>
                    <a:bodyPr/>
                    <a:lstStyle/>
                    <a:p>
                      <a:endParaRPr lang="it-IT"/>
                    </a:p>
                  </a:txBody>
                  <a:tcPr/>
                </a:tc>
                <a:tc>
                  <a:txBody>
                    <a:bodyPr/>
                    <a:lstStyle/>
                    <a:p>
                      <a:pPr lvl="0" algn="ctr">
                        <a:lnSpc>
                          <a:spcPct val="107000"/>
                        </a:lnSpc>
                        <a:spcAft>
                          <a:spcPts val="800"/>
                        </a:spcAft>
                      </a:pPr>
                      <a:r>
                        <a:rPr lang="en-GB" sz="1400">
                          <a:solidFill>
                            <a:srgbClr val="002060"/>
                          </a:solidFill>
                          <a:latin typeface="Calibri" pitchFamily="34"/>
                          <a:ea typeface="Calibri" pitchFamily="34"/>
                          <a:cs typeface="Times New Roman" pitchFamily="18"/>
                        </a:rPr>
                        <a:t>NOT </a:t>
                      </a:r>
                      <a:r>
                        <a:rPr lang="nl-NL" sz="1400">
                          <a:solidFill>
                            <a:srgbClr val="002060"/>
                          </a:solidFill>
                          <a:latin typeface="Calibri" pitchFamily="34"/>
                          <a:ea typeface="Calibri" pitchFamily="34"/>
                          <a:cs typeface="Times New Roman" pitchFamily="18"/>
                        </a:rPr>
                        <a:t>CORRECT</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9</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16</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241810420"/>
                  </a:ext>
                </a:extLst>
              </a:tr>
              <a:tr h="247867">
                <a:tc rowSpan="2">
                  <a:txBody>
                    <a:bodyPr/>
                    <a:lstStyle/>
                    <a:p>
                      <a:pPr lvl="0">
                        <a:lnSpc>
                          <a:spcPct val="107000"/>
                        </a:lnSpc>
                        <a:spcAft>
                          <a:spcPts val="800"/>
                        </a:spcAft>
                      </a:pPr>
                      <a:r>
                        <a:rPr lang="en-GB" sz="1400" b="1">
                          <a:latin typeface="Calibri" pitchFamily="34"/>
                          <a:ea typeface="Calibri" pitchFamily="34"/>
                          <a:cs typeface="Times New Roman" pitchFamily="18"/>
                        </a:rPr>
                        <a:t>TOP 3</a:t>
                      </a:r>
                      <a:endParaRPr lang="it-IT" sz="1100">
                        <a:latin typeface="Calibri" pitchFamily="34"/>
                        <a:ea typeface="Calibri" pitchFamily="34"/>
                        <a:cs typeface="Times New Roman" pitchFamily="18"/>
                      </a:endParaRPr>
                    </a:p>
                  </a:txBody>
                  <a:tcPr marL="0" marR="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D9D9D9"/>
                    </a:solidFill>
                  </a:tcPr>
                </a:tc>
                <a:tc>
                  <a:txBody>
                    <a:bodyPr/>
                    <a:lstStyle/>
                    <a:p>
                      <a:pPr lvl="0" algn="ctr">
                        <a:lnSpc>
                          <a:spcPct val="107000"/>
                        </a:lnSpc>
                        <a:spcAft>
                          <a:spcPts val="800"/>
                        </a:spcAft>
                      </a:pPr>
                      <a:r>
                        <a:rPr lang="nl-NL" sz="1400">
                          <a:solidFill>
                            <a:srgbClr val="002060"/>
                          </a:solidFill>
                          <a:latin typeface="Calibri" pitchFamily="34"/>
                          <a:ea typeface="Calibri" pitchFamily="34"/>
                          <a:cs typeface="Times New Roman" pitchFamily="18"/>
                        </a:rPr>
                        <a:t>CORRECT</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13</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8</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432335963"/>
                  </a:ext>
                </a:extLst>
              </a:tr>
              <a:tr h="247867">
                <a:tc vMerge="1">
                  <a:txBody>
                    <a:bodyPr/>
                    <a:lstStyle/>
                    <a:p>
                      <a:endParaRPr lang="it-IT"/>
                    </a:p>
                  </a:txBody>
                  <a:tcPr/>
                </a:tc>
                <a:tc>
                  <a:txBody>
                    <a:bodyPr/>
                    <a:lstStyle/>
                    <a:p>
                      <a:pPr lvl="0" algn="ctr">
                        <a:lnSpc>
                          <a:spcPct val="107000"/>
                        </a:lnSpc>
                        <a:spcAft>
                          <a:spcPts val="800"/>
                        </a:spcAft>
                      </a:pPr>
                      <a:r>
                        <a:rPr lang="en-GB" sz="1400">
                          <a:solidFill>
                            <a:srgbClr val="002060"/>
                          </a:solidFill>
                          <a:latin typeface="Calibri" pitchFamily="34"/>
                          <a:ea typeface="Calibri" pitchFamily="34"/>
                          <a:cs typeface="Times New Roman" pitchFamily="18"/>
                        </a:rPr>
                        <a:t>NOT </a:t>
                      </a:r>
                      <a:r>
                        <a:rPr lang="nl-NL" sz="1400">
                          <a:solidFill>
                            <a:srgbClr val="002060"/>
                          </a:solidFill>
                          <a:latin typeface="Calibri" pitchFamily="34"/>
                          <a:ea typeface="Calibri" pitchFamily="34"/>
                          <a:cs typeface="Times New Roman" pitchFamily="18"/>
                        </a:rPr>
                        <a:t>CORRECT</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BFBFBF"/>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8</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9CC2E5"/>
                    </a:solidFill>
                  </a:tcPr>
                </a:tc>
                <a:tc>
                  <a:txBody>
                    <a:bodyPr/>
                    <a:lstStyle/>
                    <a:p>
                      <a:pPr lvl="0" algn="ctr">
                        <a:lnSpc>
                          <a:spcPct val="107000"/>
                        </a:lnSpc>
                        <a:spcAft>
                          <a:spcPts val="800"/>
                        </a:spcAft>
                      </a:pPr>
                      <a:r>
                        <a:rPr lang="nl-NL" sz="1400" b="1">
                          <a:latin typeface="Calibri" pitchFamily="34"/>
                          <a:ea typeface="Calibri" pitchFamily="34"/>
                          <a:cs typeface="Times New Roman" pitchFamily="18"/>
                        </a:rPr>
                        <a:t>16</a:t>
                      </a:r>
                      <a:endParaRPr lang="it-IT" sz="1100">
                        <a:latin typeface="Calibri" pitchFamily="34"/>
                        <a:ea typeface="Calibri" pitchFamily="34"/>
                        <a:cs typeface="Times New Roman" pitchFamily="18"/>
                      </a:endParaRPr>
                    </a:p>
                  </a:txBody>
                  <a:tcPr marL="6345" marR="6345" marT="6345" marB="0" anchor="b">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A8D08D"/>
                    </a:solidFill>
                  </a:tcPr>
                </a:tc>
                <a:extLst>
                  <a:ext uri="{0D108BD9-81ED-4DB2-BD59-A6C34878D82A}">
                    <a16:rowId xmlns:a16="http://schemas.microsoft.com/office/drawing/2014/main" val="3166977278"/>
                  </a:ext>
                </a:extLst>
              </a:tr>
            </a:tbl>
          </a:graphicData>
        </a:graphic>
      </p:graphicFrame>
      <p:sp>
        <p:nvSpPr>
          <p:cNvPr id="4" name="Ovale 3"/>
          <p:cNvSpPr/>
          <p:nvPr/>
        </p:nvSpPr>
        <p:spPr>
          <a:xfrm>
            <a:off x="5412828" y="4929352"/>
            <a:ext cx="557048" cy="336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p:cNvSpPr/>
          <p:nvPr/>
        </p:nvSpPr>
        <p:spPr>
          <a:xfrm>
            <a:off x="7373004" y="4955632"/>
            <a:ext cx="557048" cy="33633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10162613" y="6495529"/>
            <a:ext cx="1878591" cy="312073"/>
          </a:xfrm>
          <a:prstGeom prst="rect">
            <a:avLst/>
          </a:prstGeom>
        </p:spPr>
        <p:txBody>
          <a:bodyPr wrap="none">
            <a:spAutoFit/>
          </a:bodyPr>
          <a:lstStyle/>
          <a:p>
            <a:pPr>
              <a:lnSpc>
                <a:spcPct val="102000"/>
              </a:lnSpc>
              <a:spcAft>
                <a:spcPts val="1200"/>
              </a:spcAft>
            </a:pPr>
            <a:r>
              <a:rPr lang="en-US" sz="1400">
                <a:solidFill>
                  <a:schemeClr val="tx1">
                    <a:lumMod val="50000"/>
                    <a:lumOff val="50000"/>
                  </a:schemeClr>
                </a:solidFill>
              </a:rPr>
              <a:t>Claudia De Vitiis - ISTAT</a:t>
            </a:r>
          </a:p>
        </p:txBody>
      </p:sp>
    </p:spTree>
    <p:extLst>
      <p:ext uri="{BB962C8B-B14F-4D97-AF65-F5344CB8AC3E}">
        <p14:creationId xmlns:p14="http://schemas.microsoft.com/office/powerpoint/2010/main" val="3087653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Segnaposto contenuto 6"/>
          <p:cNvGraphicFramePr>
            <a:graphicFrameLocks noGrp="1"/>
          </p:cNvGraphicFramePr>
          <p:nvPr>
            <p:ph idx="1"/>
          </p:nvPr>
        </p:nvGraphicFramePr>
        <p:xfrm>
          <a:off x="472150" y="1410510"/>
          <a:ext cx="11242307" cy="4984936"/>
        </p:xfrm>
        <a:graphic>
          <a:graphicData uri="http://schemas.openxmlformats.org/drawingml/2006/table">
            <a:tbl>
              <a:tblPr firstRow="1" firstCol="1" bandRow="1"/>
              <a:tblGrid>
                <a:gridCol w="1500836">
                  <a:extLst>
                    <a:ext uri="{9D8B030D-6E8A-4147-A177-3AD203B41FA5}">
                      <a16:colId xmlns:a16="http://schemas.microsoft.com/office/drawing/2014/main" val="3257438783"/>
                    </a:ext>
                  </a:extLst>
                </a:gridCol>
                <a:gridCol w="1774240">
                  <a:extLst>
                    <a:ext uri="{9D8B030D-6E8A-4147-A177-3AD203B41FA5}">
                      <a16:colId xmlns:a16="http://schemas.microsoft.com/office/drawing/2014/main" val="1294146245"/>
                    </a:ext>
                  </a:extLst>
                </a:gridCol>
                <a:gridCol w="1909979">
                  <a:extLst>
                    <a:ext uri="{9D8B030D-6E8A-4147-A177-3AD203B41FA5}">
                      <a16:colId xmlns:a16="http://schemas.microsoft.com/office/drawing/2014/main" val="610754867"/>
                    </a:ext>
                  </a:extLst>
                </a:gridCol>
                <a:gridCol w="2147764">
                  <a:extLst>
                    <a:ext uri="{9D8B030D-6E8A-4147-A177-3AD203B41FA5}">
                      <a16:colId xmlns:a16="http://schemas.microsoft.com/office/drawing/2014/main" val="3405878390"/>
                    </a:ext>
                  </a:extLst>
                </a:gridCol>
                <a:gridCol w="2147764">
                  <a:extLst>
                    <a:ext uri="{9D8B030D-6E8A-4147-A177-3AD203B41FA5}">
                      <a16:colId xmlns:a16="http://schemas.microsoft.com/office/drawing/2014/main" val="3886114041"/>
                    </a:ext>
                  </a:extLst>
                </a:gridCol>
                <a:gridCol w="1761724">
                  <a:extLst>
                    <a:ext uri="{9D8B030D-6E8A-4147-A177-3AD203B41FA5}">
                      <a16:colId xmlns:a16="http://schemas.microsoft.com/office/drawing/2014/main" val="1058537909"/>
                    </a:ext>
                  </a:extLst>
                </a:gridCol>
              </a:tblGrid>
              <a:tr h="256733">
                <a:tc>
                  <a:txBody>
                    <a:bodyPr/>
                    <a:lstStyle/>
                    <a:p>
                      <a:pPr>
                        <a:lnSpc>
                          <a:spcPct val="107000"/>
                        </a:lnSpc>
                        <a:spcBef>
                          <a:spcPts val="1200"/>
                        </a:spcBef>
                        <a:spcAft>
                          <a:spcPts val="0"/>
                        </a:spcAft>
                      </a:pPr>
                      <a:r>
                        <a:rPr lang="en-GB" sz="1600" b="1" err="1">
                          <a:effectLst/>
                          <a:latin typeface="Calibri" panose="020F0502020204030204" pitchFamily="34" charset="0"/>
                          <a:ea typeface="Times New Roman" panose="02020603050405020304" pitchFamily="18" charset="0"/>
                          <a:cs typeface="Times New Roman" panose="02020603050405020304" pitchFamily="18" charset="0"/>
                        </a:rPr>
                        <a:t>Microservice</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Bef>
                          <a:spcPts val="1200"/>
                        </a:spcBef>
                        <a:spcAft>
                          <a:spcPts val="0"/>
                        </a:spcAft>
                      </a:pPr>
                      <a:r>
                        <a:rPr lang="en-GB" sz="1600" b="1">
                          <a:effectLst/>
                          <a:latin typeface="Calibri" panose="020F0502020204030204" pitchFamily="34" charset="0"/>
                          <a:ea typeface="Times New Roman" panose="02020603050405020304" pitchFamily="18" charset="0"/>
                          <a:cs typeface="Times New Roman" panose="02020603050405020304" pitchFamily="18" charset="0"/>
                        </a:rPr>
                        <a:t>Component</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Bef>
                          <a:spcPts val="1200"/>
                        </a:spcBef>
                        <a:spcAft>
                          <a:spcPts val="0"/>
                        </a:spcAft>
                      </a:pPr>
                      <a:r>
                        <a:rPr lang="en-GB" sz="1600" b="1">
                          <a:effectLst/>
                          <a:latin typeface="Calibri" panose="020F0502020204030204" pitchFamily="34" charset="0"/>
                          <a:ea typeface="Times New Roman" panose="02020603050405020304" pitchFamily="18" charset="0"/>
                          <a:cs typeface="Times New Roman" panose="02020603050405020304" pitchFamily="18" charset="0"/>
                        </a:rPr>
                        <a:t>INPUT data</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Bef>
                          <a:spcPts val="1200"/>
                        </a:spcBef>
                        <a:spcAft>
                          <a:spcPts val="0"/>
                        </a:spcAft>
                      </a:pPr>
                      <a:r>
                        <a:rPr lang="en-GB" sz="1600" b="1">
                          <a:effectLst/>
                          <a:latin typeface="Calibri" panose="020F0502020204030204" pitchFamily="34" charset="0"/>
                          <a:ea typeface="Times New Roman" panose="02020603050405020304" pitchFamily="18" charset="0"/>
                          <a:cs typeface="Times New Roman" panose="02020603050405020304" pitchFamily="18" charset="0"/>
                        </a:rPr>
                        <a:t>Algorithms</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Bef>
                          <a:spcPts val="1200"/>
                        </a:spcBef>
                        <a:spcAft>
                          <a:spcPts val="0"/>
                        </a:spcAft>
                      </a:pPr>
                      <a:r>
                        <a:rPr lang="en-GB" sz="1600" b="1">
                          <a:effectLst/>
                          <a:latin typeface="Calibri" panose="020F0502020204030204" pitchFamily="34" charset="0"/>
                          <a:ea typeface="Times New Roman" panose="02020603050405020304" pitchFamily="18" charset="0"/>
                          <a:cs typeface="Times New Roman" panose="02020603050405020304" pitchFamily="18" charset="0"/>
                        </a:rPr>
                        <a:t>Training data needed</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nSpc>
                          <a:spcPct val="107000"/>
                        </a:lnSpc>
                        <a:spcBef>
                          <a:spcPts val="1200"/>
                        </a:spcBef>
                        <a:spcAft>
                          <a:spcPts val="0"/>
                        </a:spcAft>
                      </a:pPr>
                      <a:r>
                        <a:rPr lang="en-GB" sz="1600" b="1">
                          <a:effectLst/>
                          <a:latin typeface="Calibri" panose="020F0502020204030204" pitchFamily="34" charset="0"/>
                          <a:ea typeface="Times New Roman" panose="02020603050405020304" pitchFamily="18" charset="0"/>
                          <a:cs typeface="Times New Roman" panose="02020603050405020304" pitchFamily="18" charset="0"/>
                        </a:rPr>
                        <a:t>Main issues</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99682333"/>
                  </a:ext>
                </a:extLst>
              </a:tr>
              <a:tr h="1026933">
                <a:tc rowSpan="2">
                  <a:txBody>
                    <a:bodyPr/>
                    <a:lstStyle/>
                    <a:p>
                      <a:pPr>
                        <a:lnSpc>
                          <a:spcPct val="107000"/>
                        </a:lnSpc>
                        <a:spcAft>
                          <a:spcPts val="0"/>
                        </a:spcAft>
                      </a:pPr>
                      <a:r>
                        <a:rPr lang="en-GB" sz="1600" b="1">
                          <a:effectLst/>
                          <a:latin typeface="Calibri" panose="020F0502020204030204" pitchFamily="34" charset="0"/>
                          <a:ea typeface="Times New Roman" panose="02020603050405020304" pitchFamily="18" charset="0"/>
                          <a:cs typeface="Times New Roman" panose="02020603050405020304" pitchFamily="18" charset="0"/>
                        </a:rPr>
                        <a:t>Receipt scanning</a:t>
                      </a:r>
                      <a:endParaRPr lang="it-IT"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OCR</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Scanned receipt</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n-GB" sz="1600" err="1">
                          <a:effectLst/>
                          <a:latin typeface="Calibri" panose="020F0502020204030204" pitchFamily="34" charset="0"/>
                          <a:ea typeface="Times New Roman" panose="02020603050405020304" pitchFamily="18" charset="0"/>
                          <a:cs typeface="Times New Roman" panose="02020603050405020304" pitchFamily="18" charset="0"/>
                        </a:rPr>
                        <a:t>SegFormer</a:t>
                      </a:r>
                      <a:r>
                        <a:rPr lang="en-GB" sz="1600">
                          <a:effectLst/>
                          <a:latin typeface="Calibri" panose="020F0502020204030204" pitchFamily="34" charset="0"/>
                          <a:ea typeface="Times New Roman" panose="02020603050405020304" pitchFamily="18" charset="0"/>
                          <a:cs typeface="Times New Roman" panose="02020603050405020304" pitchFamily="18" charset="0"/>
                        </a:rPr>
                        <a:t> </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YOLOS</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1600" err="1">
                          <a:effectLst/>
                          <a:latin typeface="Calibri" panose="020F0502020204030204" pitchFamily="34" charset="0"/>
                          <a:ea typeface="Calibri" panose="020F0502020204030204" pitchFamily="34" charset="0"/>
                          <a:cs typeface="Calibri" panose="020F0502020204030204" pitchFamily="34" charset="0"/>
                        </a:rPr>
                        <a:t>PaddleOCR</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1600" err="1">
                          <a:effectLst/>
                          <a:latin typeface="Calibri" panose="020F0502020204030204" pitchFamily="34" charset="0"/>
                          <a:ea typeface="Calibri" panose="020F0502020204030204" pitchFamily="34" charset="0"/>
                          <a:cs typeface="Calibri" panose="020F0502020204030204" pitchFamily="34" charset="0"/>
                        </a:rPr>
                        <a:t>LiLT</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Receipts, country specific</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285750" indent="-285750">
                        <a:lnSpc>
                          <a:spcPct val="107000"/>
                        </a:lnSpc>
                        <a:spcAft>
                          <a:spcPts val="0"/>
                        </a:spcAft>
                        <a:buFont typeface="Wingdings" panose="05000000000000000000" pitchFamily="2" charset="2"/>
                        <a:buChar char="ü"/>
                      </a:pPr>
                      <a:r>
                        <a:rPr lang="en-GB" sz="1400">
                          <a:effectLst/>
                          <a:latin typeface="Calibri" panose="020F0502020204030204" pitchFamily="34" charset="0"/>
                          <a:ea typeface="Times New Roman" panose="02020603050405020304" pitchFamily="18" charset="0"/>
                          <a:cs typeface="Times New Roman" panose="02020603050405020304" pitchFamily="18" charset="0"/>
                        </a:rPr>
                        <a:t>Quality of the photo, involvement of respondent in quality enhancing</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844726929"/>
                  </a:ext>
                </a:extLst>
              </a:tr>
              <a:tr h="1283666">
                <a:tc vMerge="1">
                  <a:txBody>
                    <a:bodyPr/>
                    <a:lstStyle/>
                    <a:p>
                      <a:endParaRPr lang="it-IT"/>
                    </a:p>
                  </a:txBody>
                  <a:tcPr/>
                </a:tc>
                <a:tc>
                  <a:txBody>
                    <a:bodyPr/>
                    <a:lstStyle/>
                    <a:p>
                      <a:pPr>
                        <a:lnSpc>
                          <a:spcPct val="107000"/>
                        </a:lnSpc>
                        <a:spcAft>
                          <a:spcPts val="0"/>
                        </a:spcAft>
                      </a:pPr>
                      <a:r>
                        <a:rPr lang="en-GB" sz="1600" err="1">
                          <a:effectLst/>
                          <a:latin typeface="Calibri" panose="020F0502020204030204" pitchFamily="34" charset="0"/>
                          <a:ea typeface="Times New Roman" panose="02020603050405020304" pitchFamily="18" charset="0"/>
                          <a:cs typeface="Times New Roman" panose="02020603050405020304" pitchFamily="18" charset="0"/>
                        </a:rPr>
                        <a:t>Coicop</a:t>
                      </a:r>
                      <a:r>
                        <a:rPr lang="en-GB" sz="1600">
                          <a:effectLst/>
                          <a:latin typeface="Calibri" panose="020F0502020204030204" pitchFamily="34" charset="0"/>
                          <a:ea typeface="Times New Roman" panose="02020603050405020304" pitchFamily="18" charset="0"/>
                          <a:cs typeface="Times New Roman" panose="02020603050405020304" pitchFamily="18" charset="0"/>
                        </a:rPr>
                        <a:t> classification</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OCR output</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Matching data</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String matching</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N-gram</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600" err="1">
                          <a:effectLst/>
                          <a:latin typeface="Calibri" panose="020F0502020204030204" pitchFamily="34" charset="0"/>
                          <a:ea typeface="Times New Roman" panose="02020603050405020304" pitchFamily="18" charset="0"/>
                          <a:cs typeface="Times New Roman" panose="02020603050405020304" pitchFamily="18" charset="0"/>
                        </a:rPr>
                        <a:t>FastText</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Logistic</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Random Forest</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Matching data, country specific</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285750" indent="-285750">
                        <a:lnSpc>
                          <a:spcPct val="107000"/>
                        </a:lnSpc>
                        <a:spcAft>
                          <a:spcPts val="0"/>
                        </a:spcAft>
                        <a:buFont typeface="Wingdings" panose="05000000000000000000" pitchFamily="2" charset="2"/>
                        <a:buChar char="ü"/>
                      </a:pPr>
                      <a:r>
                        <a:rPr lang="en-GB" sz="1400">
                          <a:effectLst/>
                          <a:latin typeface="Calibri" panose="020F0502020204030204" pitchFamily="34" charset="0"/>
                          <a:ea typeface="Times New Roman" panose="02020603050405020304" pitchFamily="18" charset="0"/>
                          <a:cs typeface="Times New Roman" panose="02020603050405020304" pitchFamily="18" charset="0"/>
                        </a:rPr>
                        <a:t>Country specificity</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7000"/>
                        </a:lnSpc>
                        <a:spcAft>
                          <a:spcPts val="0"/>
                        </a:spcAft>
                        <a:buFont typeface="Wingdings" panose="05000000000000000000" pitchFamily="2" charset="2"/>
                        <a:buChar char="ü"/>
                      </a:pPr>
                      <a:r>
                        <a:rPr lang="en-GB" sz="1400">
                          <a:effectLst/>
                          <a:latin typeface="Calibri" panose="020F0502020204030204" pitchFamily="34" charset="0"/>
                          <a:ea typeface="Times New Roman" panose="02020603050405020304" pitchFamily="18" charset="0"/>
                          <a:cs typeface="Times New Roman" panose="02020603050405020304" pitchFamily="18" charset="0"/>
                        </a:rPr>
                        <a:t>Trade-off accuracy/resources for human intervention</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845164338"/>
                  </a:ext>
                </a:extLst>
              </a:tr>
              <a:tr h="691820">
                <a:tc rowSpan="3">
                  <a:txBody>
                    <a:bodyPr/>
                    <a:lstStyle/>
                    <a:p>
                      <a:pPr>
                        <a:lnSpc>
                          <a:spcPct val="107000"/>
                        </a:lnSpc>
                        <a:spcAft>
                          <a:spcPts val="0"/>
                        </a:spcAft>
                      </a:pPr>
                      <a:r>
                        <a:rPr lang="en-GB" sz="1600" b="1" err="1">
                          <a:effectLst/>
                          <a:latin typeface="Calibri" panose="020F0502020204030204" pitchFamily="34" charset="0"/>
                          <a:ea typeface="Times New Roman" panose="02020603050405020304" pitchFamily="18" charset="0"/>
                          <a:cs typeface="Times New Roman" panose="02020603050405020304" pitchFamily="18" charset="0"/>
                        </a:rPr>
                        <a:t>GeoService</a:t>
                      </a:r>
                      <a:endParaRPr lang="it-IT" sz="16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07000"/>
                        </a:lnSpc>
                        <a:spcAft>
                          <a:spcPts val="0"/>
                        </a:spcAft>
                      </a:pPr>
                      <a:r>
                        <a:rPr lang="en-GB" sz="1600" err="1">
                          <a:effectLst/>
                          <a:latin typeface="Calibri" panose="020F0502020204030204" pitchFamily="34" charset="0"/>
                          <a:ea typeface="Times New Roman" panose="02020603050405020304" pitchFamily="18" charset="0"/>
                          <a:cs typeface="Times New Roman" panose="02020603050405020304" pitchFamily="18" charset="0"/>
                        </a:rPr>
                        <a:t>Trajection</a:t>
                      </a:r>
                      <a:r>
                        <a:rPr lang="en-GB" sz="1600">
                          <a:effectLst/>
                          <a:latin typeface="Calibri" panose="020F0502020204030204" pitchFamily="34" charset="0"/>
                          <a:ea typeface="Times New Roman" panose="02020603050405020304" pitchFamily="18" charset="0"/>
                          <a:cs typeface="Times New Roman" panose="02020603050405020304" pitchFamily="18" charset="0"/>
                        </a:rPr>
                        <a:t> Segmentation</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GPS data</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ATS/Optics</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NO</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285750" indent="-285750">
                        <a:lnSpc>
                          <a:spcPct val="107000"/>
                        </a:lnSpc>
                        <a:spcAft>
                          <a:spcPts val="0"/>
                        </a:spcAft>
                        <a:buFont typeface="Wingdings" panose="05000000000000000000" pitchFamily="2" charset="2"/>
                        <a:buChar char="ü"/>
                      </a:pPr>
                      <a:r>
                        <a:rPr lang="en-GB" sz="1400">
                          <a:effectLst/>
                          <a:latin typeface="Calibri" panose="020F0502020204030204" pitchFamily="34" charset="0"/>
                          <a:ea typeface="Times New Roman" panose="02020603050405020304" pitchFamily="18" charset="0"/>
                          <a:cs typeface="Times New Roman" panose="02020603050405020304" pitchFamily="18" charset="0"/>
                        </a:rPr>
                        <a:t>Quality of GPS signal</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490745286"/>
                  </a:ext>
                </a:extLst>
              </a:tr>
              <a:tr h="513466">
                <a:tc vMerge="1">
                  <a:txBody>
                    <a:bodyPr/>
                    <a:lstStyle/>
                    <a:p>
                      <a:endParaRPr lang="it-IT"/>
                    </a:p>
                  </a:txBody>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Transport mode prediction</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GPS data, OSM</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Decision Tree</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Survey data (CBS)</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285750" indent="-285750">
                        <a:lnSpc>
                          <a:spcPct val="107000"/>
                        </a:lnSpc>
                        <a:spcAft>
                          <a:spcPts val="0"/>
                        </a:spcAft>
                        <a:buFont typeface="Wingdings" panose="05000000000000000000" pitchFamily="2" charset="2"/>
                        <a:buChar char="ü"/>
                      </a:pPr>
                      <a:r>
                        <a:rPr lang="en-GB" sz="1400">
                          <a:effectLst/>
                          <a:latin typeface="Calibri" panose="020F0502020204030204" pitchFamily="34" charset="0"/>
                          <a:ea typeface="Times New Roman" panose="02020603050405020304" pitchFamily="18" charset="0"/>
                          <a:cs typeface="Times New Roman" panose="02020603050405020304" pitchFamily="18" charset="0"/>
                        </a:rPr>
                        <a:t>GPS configuration Map quality</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93040525"/>
                  </a:ext>
                </a:extLst>
              </a:tr>
              <a:tr h="770199">
                <a:tc vMerge="1">
                  <a:txBody>
                    <a:bodyPr/>
                    <a:lstStyle/>
                    <a:p>
                      <a:endParaRPr lang="it-IT"/>
                    </a:p>
                  </a:txBody>
                  <a:tcPr/>
                </a:tc>
                <a:tc>
                  <a:txBody>
                    <a:bodyPr/>
                    <a:lstStyle/>
                    <a:p>
                      <a:pPr>
                        <a:lnSpc>
                          <a:spcPct val="107000"/>
                        </a:lnSpc>
                        <a:spcAft>
                          <a:spcPts val="0"/>
                        </a:spcAft>
                      </a:pPr>
                      <a:r>
                        <a:rPr lang="en-GB" sz="1600" err="1">
                          <a:effectLst/>
                          <a:latin typeface="Calibri" panose="020F0502020204030204" pitchFamily="34" charset="0"/>
                          <a:ea typeface="Times New Roman" panose="02020603050405020304" pitchFamily="18" charset="0"/>
                          <a:cs typeface="Times New Roman" panose="02020603050405020304" pitchFamily="18" charset="0"/>
                        </a:rPr>
                        <a:t>Hetus</a:t>
                      </a:r>
                      <a:r>
                        <a:rPr lang="en-GB" sz="1600">
                          <a:effectLst/>
                          <a:latin typeface="Calibri" panose="020F0502020204030204" pitchFamily="34" charset="0"/>
                          <a:ea typeface="Times New Roman" panose="02020603050405020304" pitchFamily="18" charset="0"/>
                          <a:cs typeface="Times New Roman" panose="02020603050405020304" pitchFamily="18" charset="0"/>
                        </a:rPr>
                        <a:t> activity prediction</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Segmentation output (GPS, Stop, OSM/GP), TUS data, User info</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Probability model</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nSpc>
                          <a:spcPct val="107000"/>
                        </a:lnSpc>
                        <a:spcAft>
                          <a:spcPts val="0"/>
                        </a:spcAft>
                      </a:pPr>
                      <a:r>
                        <a:rPr lang="en-GB" sz="1600">
                          <a:effectLst/>
                          <a:latin typeface="Calibri" panose="020F0502020204030204" pitchFamily="34" charset="0"/>
                          <a:ea typeface="Times New Roman" panose="02020603050405020304" pitchFamily="18" charset="0"/>
                          <a:cs typeface="Times New Roman" panose="02020603050405020304" pitchFamily="18" charset="0"/>
                        </a:rPr>
                        <a:t>TUS aggregated data</a:t>
                      </a:r>
                      <a:endParaRPr lang="it-IT"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285750" indent="-285750">
                        <a:lnSpc>
                          <a:spcPct val="107000"/>
                        </a:lnSpc>
                        <a:spcAft>
                          <a:spcPts val="0"/>
                        </a:spcAft>
                        <a:buFont typeface="Wingdings" panose="05000000000000000000" pitchFamily="2" charset="2"/>
                        <a:buChar char="ü"/>
                      </a:pPr>
                      <a:r>
                        <a:rPr lang="en-GB" sz="1400">
                          <a:effectLst/>
                          <a:latin typeface="Calibri" panose="020F0502020204030204" pitchFamily="34" charset="0"/>
                          <a:ea typeface="Times New Roman" panose="02020603050405020304" pitchFamily="18" charset="0"/>
                          <a:cs typeface="Times New Roman" panose="02020603050405020304" pitchFamily="18" charset="0"/>
                        </a:rPr>
                        <a:t>Dependence on the quality of map service (OSM/GP)</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2947960"/>
                  </a:ext>
                </a:extLst>
              </a:tr>
            </a:tbl>
          </a:graphicData>
        </a:graphic>
      </p:graphicFrame>
      <p:sp>
        <p:nvSpPr>
          <p:cNvPr id="6" name="Titel 1">
            <a:extLst>
              <a:ext uri="{FF2B5EF4-FFF2-40B4-BE49-F238E27FC236}">
                <a16:creationId xmlns:a16="http://schemas.microsoft.com/office/drawing/2014/main" id="{95436D79-6167-2D9A-38BD-DC22AF0E1134}"/>
              </a:ext>
            </a:extLst>
          </p:cNvPr>
          <p:cNvSpPr txBox="1">
            <a:spLocks/>
          </p:cNvSpPr>
          <p:nvPr/>
        </p:nvSpPr>
        <p:spPr>
          <a:xfrm>
            <a:off x="0" y="22187"/>
            <a:ext cx="12012328" cy="4542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2400" b="1">
                <a:solidFill>
                  <a:srgbClr val="0070C0"/>
                </a:solidFill>
                <a:latin typeface="+mn-lt"/>
              </a:rPr>
              <a:t>Task WP2.2 - Machine Learning and algorithm for smart data processing</a:t>
            </a:r>
          </a:p>
        </p:txBody>
      </p:sp>
      <p:sp>
        <p:nvSpPr>
          <p:cNvPr id="5" name="Rettangolo 4"/>
          <p:cNvSpPr/>
          <p:nvPr/>
        </p:nvSpPr>
        <p:spPr>
          <a:xfrm>
            <a:off x="472150" y="758801"/>
            <a:ext cx="4253600" cy="369332"/>
          </a:xfrm>
          <a:prstGeom prst="rect">
            <a:avLst/>
          </a:prstGeom>
        </p:spPr>
        <p:txBody>
          <a:bodyPr wrap="none">
            <a:spAutoFit/>
          </a:bodyPr>
          <a:lstStyle/>
          <a:p>
            <a:r>
              <a:rPr lang="en-US" b="1">
                <a:solidFill>
                  <a:srgbClr val="C00000"/>
                </a:solidFill>
              </a:rPr>
              <a:t>Methodological developments  - synthesis</a:t>
            </a:r>
            <a:endParaRPr lang="it-IT"/>
          </a:p>
        </p:txBody>
      </p:sp>
      <p:sp>
        <p:nvSpPr>
          <p:cNvPr id="8" name="Rettangolo 7"/>
          <p:cNvSpPr/>
          <p:nvPr/>
        </p:nvSpPr>
        <p:spPr>
          <a:xfrm>
            <a:off x="10217990" y="6488393"/>
            <a:ext cx="1878591" cy="312073"/>
          </a:xfrm>
          <a:prstGeom prst="rect">
            <a:avLst/>
          </a:prstGeom>
        </p:spPr>
        <p:txBody>
          <a:bodyPr wrap="none">
            <a:spAutoFit/>
          </a:bodyPr>
          <a:lstStyle/>
          <a:p>
            <a:pPr>
              <a:lnSpc>
                <a:spcPct val="102000"/>
              </a:lnSpc>
              <a:spcAft>
                <a:spcPts val="1200"/>
              </a:spcAft>
            </a:pPr>
            <a:r>
              <a:rPr lang="en-US" sz="1400">
                <a:solidFill>
                  <a:schemeClr val="tx1">
                    <a:lumMod val="50000"/>
                    <a:lumOff val="50000"/>
                  </a:schemeClr>
                </a:solidFill>
              </a:rPr>
              <a:t>Claudia De Vitiis - ISTAT</a:t>
            </a:r>
          </a:p>
        </p:txBody>
      </p:sp>
    </p:spTree>
    <p:extLst>
      <p:ext uri="{BB962C8B-B14F-4D97-AF65-F5344CB8AC3E}">
        <p14:creationId xmlns:p14="http://schemas.microsoft.com/office/powerpoint/2010/main" val="35268040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B4B11-A159-B8C6-2C8A-57DCBAF6B1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57A105-B8DF-3EED-F35B-70244788A3AC}"/>
              </a:ext>
            </a:extLst>
          </p:cNvPr>
          <p:cNvSpPr>
            <a:spLocks noGrp="1"/>
          </p:cNvSpPr>
          <p:nvPr>
            <p:ph type="title"/>
          </p:nvPr>
        </p:nvSpPr>
        <p:spPr>
          <a:xfrm>
            <a:off x="838200" y="365126"/>
            <a:ext cx="1774825" cy="877888"/>
          </a:xfrm>
          <a:solidFill>
            <a:srgbClr val="0070C0"/>
          </a:solidFill>
        </p:spPr>
        <p:txBody>
          <a:bodyPr/>
          <a:lstStyle/>
          <a:p>
            <a:r>
              <a:rPr lang="en-GB" dirty="0">
                <a:solidFill>
                  <a:schemeClr val="bg1"/>
                </a:solidFill>
              </a:rPr>
              <a:t>Task 3</a:t>
            </a:r>
          </a:p>
        </p:txBody>
      </p:sp>
      <p:sp>
        <p:nvSpPr>
          <p:cNvPr id="7" name="Content Placeholder 6">
            <a:extLst>
              <a:ext uri="{FF2B5EF4-FFF2-40B4-BE49-F238E27FC236}">
                <a16:creationId xmlns:a16="http://schemas.microsoft.com/office/drawing/2014/main" id="{25E7C0BF-7F29-D954-29A4-440D2946B7B6}"/>
              </a:ext>
            </a:extLst>
          </p:cNvPr>
          <p:cNvSpPr>
            <a:spLocks noGrp="1"/>
          </p:cNvSpPr>
          <p:nvPr>
            <p:ph idx="1"/>
          </p:nvPr>
        </p:nvSpPr>
        <p:spPr>
          <a:xfrm>
            <a:off x="838200" y="1493133"/>
            <a:ext cx="4906701" cy="4683829"/>
          </a:xfrm>
        </p:spPr>
        <p:txBody>
          <a:bodyPr/>
          <a:lstStyle/>
          <a:p>
            <a:pPr marL="0" indent="0">
              <a:buNone/>
            </a:pPr>
            <a:r>
              <a:rPr lang="en-GB">
                <a:solidFill>
                  <a:srgbClr val="0070C0"/>
                </a:solidFill>
              </a:rPr>
              <a:t>Receipt Scanning Microservice</a:t>
            </a:r>
          </a:p>
          <a:p>
            <a:r>
              <a:rPr lang="en-GB" sz="2000"/>
              <a:t>Think Aloud Test</a:t>
            </a:r>
          </a:p>
          <a:p>
            <a:r>
              <a:rPr lang="en-GB" sz="2000"/>
              <a:t>Harmonised task list</a:t>
            </a:r>
          </a:p>
          <a:p>
            <a:r>
              <a:rPr lang="en-GB" sz="2000"/>
              <a:t>Harmonised sample</a:t>
            </a:r>
          </a:p>
        </p:txBody>
      </p:sp>
      <p:sp>
        <p:nvSpPr>
          <p:cNvPr id="4" name="Content Placeholder 3">
            <a:extLst>
              <a:ext uri="{FF2B5EF4-FFF2-40B4-BE49-F238E27FC236}">
                <a16:creationId xmlns:a16="http://schemas.microsoft.com/office/drawing/2014/main" id="{B5D2E151-8F16-D70C-2A25-1020DF676C6F}"/>
              </a:ext>
            </a:extLst>
          </p:cNvPr>
          <p:cNvSpPr>
            <a:spLocks noGrp="1"/>
          </p:cNvSpPr>
          <p:nvPr>
            <p:ph sz="quarter" idx="13"/>
          </p:nvPr>
        </p:nvSpPr>
        <p:spPr/>
        <p:txBody>
          <a:bodyPr/>
          <a:lstStyle/>
          <a:p>
            <a:r>
              <a:rPr lang="en-GB"/>
              <a:t>Usability testing – study design</a:t>
            </a:r>
          </a:p>
        </p:txBody>
      </p:sp>
      <p:graphicFrame>
        <p:nvGraphicFramePr>
          <p:cNvPr id="6" name="Table 5">
            <a:extLst>
              <a:ext uri="{FF2B5EF4-FFF2-40B4-BE49-F238E27FC236}">
                <a16:creationId xmlns:a16="http://schemas.microsoft.com/office/drawing/2014/main" id="{6AF66E4D-597F-8C72-183F-E7A921B730E1}"/>
              </a:ext>
            </a:extLst>
          </p:cNvPr>
          <p:cNvGraphicFramePr>
            <a:graphicFrameLocks noGrp="1"/>
          </p:cNvGraphicFramePr>
          <p:nvPr>
            <p:extLst>
              <p:ext uri="{D42A27DB-BD31-4B8C-83A1-F6EECF244321}">
                <p14:modId xmlns:p14="http://schemas.microsoft.com/office/powerpoint/2010/main" val="3849108381"/>
              </p:ext>
            </p:extLst>
          </p:nvPr>
        </p:nvGraphicFramePr>
        <p:xfrm>
          <a:off x="838200" y="3352231"/>
          <a:ext cx="4891267" cy="3018954"/>
        </p:xfrm>
        <a:graphic>
          <a:graphicData uri="http://schemas.openxmlformats.org/drawingml/2006/table">
            <a:tbl>
              <a:tblPr firstRow="1" bandRow="1">
                <a:tableStyleId>{5C22544A-7EE6-4342-B048-85BDC9FD1C3A}</a:tableStyleId>
              </a:tblPr>
              <a:tblGrid>
                <a:gridCol w="1233808">
                  <a:extLst>
                    <a:ext uri="{9D8B030D-6E8A-4147-A177-3AD203B41FA5}">
                      <a16:colId xmlns:a16="http://schemas.microsoft.com/office/drawing/2014/main" val="3305045956"/>
                    </a:ext>
                  </a:extLst>
                </a:gridCol>
                <a:gridCol w="1582864">
                  <a:extLst>
                    <a:ext uri="{9D8B030D-6E8A-4147-A177-3AD203B41FA5}">
                      <a16:colId xmlns:a16="http://schemas.microsoft.com/office/drawing/2014/main" val="717584932"/>
                    </a:ext>
                  </a:extLst>
                </a:gridCol>
                <a:gridCol w="2074595">
                  <a:extLst>
                    <a:ext uri="{9D8B030D-6E8A-4147-A177-3AD203B41FA5}">
                      <a16:colId xmlns:a16="http://schemas.microsoft.com/office/drawing/2014/main" val="2428076486"/>
                    </a:ext>
                  </a:extLst>
                </a:gridCol>
              </a:tblGrid>
              <a:tr h="503159">
                <a:tc>
                  <a:txBody>
                    <a:bodyPr/>
                    <a:lstStyle/>
                    <a:p>
                      <a:r>
                        <a:rPr lang="en-GB" sz="1600"/>
                        <a:t>Partner</a:t>
                      </a:r>
                    </a:p>
                  </a:txBody>
                  <a:tcPr anchor="ctr">
                    <a:solidFill>
                      <a:srgbClr val="0070C0"/>
                    </a:solidFill>
                  </a:tcPr>
                </a:tc>
                <a:tc>
                  <a:txBody>
                    <a:bodyPr/>
                    <a:lstStyle/>
                    <a:p>
                      <a:r>
                        <a:rPr lang="en-GB" sz="1600"/>
                        <a:t>Platform</a:t>
                      </a:r>
                    </a:p>
                  </a:txBody>
                  <a:tcPr anchor="ctr">
                    <a:solidFill>
                      <a:srgbClr val="0070C0"/>
                    </a:solidFill>
                  </a:tcPr>
                </a:tc>
                <a:tc>
                  <a:txBody>
                    <a:bodyPr/>
                    <a:lstStyle/>
                    <a:p>
                      <a:r>
                        <a:rPr lang="en-GB" sz="1600"/>
                        <a:t>Receipt Scanning</a:t>
                      </a:r>
                    </a:p>
                  </a:txBody>
                  <a:tcPr anchor="ctr">
                    <a:solidFill>
                      <a:srgbClr val="0070C0"/>
                    </a:solidFill>
                  </a:tcPr>
                </a:tc>
                <a:extLst>
                  <a:ext uri="{0D108BD9-81ED-4DB2-BD59-A6C34878D82A}">
                    <a16:rowId xmlns:a16="http://schemas.microsoft.com/office/drawing/2014/main" val="1405978146"/>
                  </a:ext>
                </a:extLst>
              </a:tr>
              <a:tr h="503159">
                <a:tc>
                  <a:txBody>
                    <a:bodyPr/>
                    <a:lstStyle/>
                    <a:p>
                      <a:r>
                        <a:rPr lang="en-GB" sz="1600" err="1"/>
                        <a:t>Destatis</a:t>
                      </a:r>
                      <a:endParaRPr lang="en-GB" sz="1600"/>
                    </a:p>
                  </a:txBody>
                  <a:tcPr anchor="ctr">
                    <a:lnB w="12700" cap="flat" cmpd="sng" algn="ctr">
                      <a:solidFill>
                        <a:srgbClr val="0070C0"/>
                      </a:solidFill>
                      <a:prstDash val="solid"/>
                      <a:round/>
                      <a:headEnd type="none" w="med" len="med"/>
                      <a:tailEnd type="none" w="med" len="med"/>
                    </a:lnB>
                    <a:solidFill>
                      <a:schemeClr val="bg1"/>
                    </a:solidFill>
                  </a:tcPr>
                </a:tc>
                <a:tc>
                  <a:txBody>
                    <a:bodyPr/>
                    <a:lstStyle/>
                    <a:p>
                      <a:r>
                        <a:rPr lang="en-GB" sz="1600"/>
                        <a:t>MOTUS app</a:t>
                      </a:r>
                    </a:p>
                  </a:txBody>
                  <a:tcPr anchor="ctr">
                    <a:lnB w="12700" cap="flat" cmpd="sng" algn="ctr">
                      <a:solidFill>
                        <a:srgbClr val="0070C0"/>
                      </a:solidFill>
                      <a:prstDash val="solid"/>
                      <a:round/>
                      <a:headEnd type="none" w="med" len="med"/>
                      <a:tailEnd type="none" w="med" len="med"/>
                    </a:lnB>
                    <a:solidFill>
                      <a:schemeClr val="bg1"/>
                    </a:solidFill>
                  </a:tcPr>
                </a:tc>
                <a:tc>
                  <a:txBody>
                    <a:bodyPr/>
                    <a:lstStyle/>
                    <a:p>
                      <a:r>
                        <a:rPr lang="en-GB" sz="1600"/>
                        <a:t>SSI Microservice</a:t>
                      </a:r>
                    </a:p>
                  </a:txBody>
                  <a:tcPr anchor="ctr">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60725648"/>
                  </a:ext>
                </a:extLst>
              </a:tr>
              <a:tr h="503159">
                <a:tc>
                  <a:txBody>
                    <a:bodyPr/>
                    <a:lstStyle/>
                    <a:p>
                      <a:r>
                        <a:rPr lang="en-GB" sz="1600"/>
                        <a:t>VUB</a:t>
                      </a: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GB" sz="1600"/>
                        <a:t>MOTUS app</a:t>
                      </a: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GB" sz="1600"/>
                        <a:t>SSI Microservice</a:t>
                      </a: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348368612"/>
                  </a:ext>
                </a:extLst>
              </a:tr>
              <a:tr h="503159">
                <a:tc>
                  <a:txBody>
                    <a:bodyPr/>
                    <a:lstStyle/>
                    <a:p>
                      <a:r>
                        <a:rPr lang="en-GB" sz="1600"/>
                        <a:t>SSB</a:t>
                      </a: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GB" sz="1600"/>
                        <a:t>HBS </a:t>
                      </a:r>
                      <a:r>
                        <a:rPr lang="en-GB" sz="1600" err="1"/>
                        <a:t>pwa</a:t>
                      </a:r>
                      <a:endParaRPr lang="en-GB" sz="1600"/>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GB" sz="1600" err="1"/>
                        <a:t>Veryfi</a:t>
                      </a:r>
                      <a:endParaRPr lang="en-GB" sz="1600"/>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995832857"/>
                  </a:ext>
                </a:extLst>
              </a:tr>
              <a:tr h="503159">
                <a:tc>
                  <a:txBody>
                    <a:bodyPr/>
                    <a:lstStyle/>
                    <a:p>
                      <a:r>
                        <a:rPr lang="en-GB" sz="1600" err="1"/>
                        <a:t>Insee</a:t>
                      </a:r>
                      <a:endParaRPr lang="en-GB" sz="1600"/>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GB" sz="1600"/>
                        <a:t>HSB app</a:t>
                      </a: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GB" sz="1600"/>
                        <a:t>None (post-survey)</a:t>
                      </a: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970653274"/>
                  </a:ext>
                </a:extLst>
              </a:tr>
              <a:tr h="503159">
                <a:tc>
                  <a:txBody>
                    <a:bodyPr/>
                    <a:lstStyle/>
                    <a:p>
                      <a:r>
                        <a:rPr lang="en-GB" sz="1600"/>
                        <a:t>CBS</a:t>
                      </a:r>
                    </a:p>
                  </a:txBody>
                  <a:tcPr anchor="ctr">
                    <a:lnT w="12700" cap="flat" cmpd="sng" algn="ctr">
                      <a:solidFill>
                        <a:srgbClr val="0070C0"/>
                      </a:solidFill>
                      <a:prstDash val="solid"/>
                      <a:round/>
                      <a:headEnd type="none" w="med" len="med"/>
                      <a:tailEnd type="none" w="med" len="med"/>
                    </a:lnT>
                    <a:solidFill>
                      <a:schemeClr val="bg1"/>
                    </a:solidFill>
                  </a:tcPr>
                </a:tc>
                <a:tc>
                  <a:txBody>
                    <a:bodyPr/>
                    <a:lstStyle/>
                    <a:p>
                      <a:r>
                        <a:rPr lang="en-GB" sz="1600"/>
                        <a:t>@HBS app</a:t>
                      </a:r>
                    </a:p>
                  </a:txBody>
                  <a:tcPr anchor="ctr">
                    <a:lnT w="12700" cap="flat" cmpd="sng" algn="ctr">
                      <a:solidFill>
                        <a:srgbClr val="0070C0"/>
                      </a:solidFill>
                      <a:prstDash val="solid"/>
                      <a:round/>
                      <a:headEnd type="none" w="med" len="med"/>
                      <a:tailEnd type="none" w="med" len="med"/>
                    </a:lnT>
                    <a:solidFill>
                      <a:schemeClr val="bg1"/>
                    </a:solidFill>
                  </a:tcPr>
                </a:tc>
                <a:tc>
                  <a:txBody>
                    <a:bodyPr/>
                    <a:lstStyle/>
                    <a:p>
                      <a:r>
                        <a:rPr lang="en-GB" sz="1600" dirty="0"/>
                        <a:t>None (simulation)</a:t>
                      </a:r>
                    </a:p>
                  </a:txBody>
                  <a:tcPr anchor="ctr">
                    <a:lnT w="12700" cap="flat" cmpd="sng" algn="ctr">
                      <a:solidFill>
                        <a:srgbClr val="0070C0"/>
                      </a:solidFill>
                      <a:prstDash val="solid"/>
                      <a:round/>
                      <a:headEnd type="none" w="med" len="med"/>
                      <a:tailEnd type="none" w="med" len="med"/>
                    </a:lnT>
                    <a:solidFill>
                      <a:schemeClr val="bg1"/>
                    </a:solidFill>
                  </a:tcPr>
                </a:tc>
                <a:extLst>
                  <a:ext uri="{0D108BD9-81ED-4DB2-BD59-A6C34878D82A}">
                    <a16:rowId xmlns:a16="http://schemas.microsoft.com/office/drawing/2014/main" val="1837519992"/>
                  </a:ext>
                </a:extLst>
              </a:tr>
            </a:tbl>
          </a:graphicData>
        </a:graphic>
      </p:graphicFrame>
      <p:graphicFrame>
        <p:nvGraphicFramePr>
          <p:cNvPr id="8" name="Table 7">
            <a:extLst>
              <a:ext uri="{FF2B5EF4-FFF2-40B4-BE49-F238E27FC236}">
                <a16:creationId xmlns:a16="http://schemas.microsoft.com/office/drawing/2014/main" id="{CADBA4FE-BA78-E322-C231-C7D681490C1A}"/>
              </a:ext>
            </a:extLst>
          </p:cNvPr>
          <p:cNvGraphicFramePr>
            <a:graphicFrameLocks noGrp="1"/>
          </p:cNvGraphicFramePr>
          <p:nvPr/>
        </p:nvGraphicFramePr>
        <p:xfrm>
          <a:off x="6447097" y="3352231"/>
          <a:ext cx="4906701" cy="2012636"/>
        </p:xfrm>
        <a:graphic>
          <a:graphicData uri="http://schemas.openxmlformats.org/drawingml/2006/table">
            <a:tbl>
              <a:tblPr firstRow="1" bandRow="1">
                <a:tableStyleId>{5C22544A-7EE6-4342-B048-85BDC9FD1C3A}</a:tableStyleId>
              </a:tblPr>
              <a:tblGrid>
                <a:gridCol w="1319515">
                  <a:extLst>
                    <a:ext uri="{9D8B030D-6E8A-4147-A177-3AD203B41FA5}">
                      <a16:colId xmlns:a16="http://schemas.microsoft.com/office/drawing/2014/main" val="3305045956"/>
                    </a:ext>
                  </a:extLst>
                </a:gridCol>
                <a:gridCol w="1506045">
                  <a:extLst>
                    <a:ext uri="{9D8B030D-6E8A-4147-A177-3AD203B41FA5}">
                      <a16:colId xmlns:a16="http://schemas.microsoft.com/office/drawing/2014/main" val="717584932"/>
                    </a:ext>
                  </a:extLst>
                </a:gridCol>
                <a:gridCol w="2081141">
                  <a:extLst>
                    <a:ext uri="{9D8B030D-6E8A-4147-A177-3AD203B41FA5}">
                      <a16:colId xmlns:a16="http://schemas.microsoft.com/office/drawing/2014/main" val="2428076486"/>
                    </a:ext>
                  </a:extLst>
                </a:gridCol>
              </a:tblGrid>
              <a:tr h="503159">
                <a:tc>
                  <a:txBody>
                    <a:bodyPr/>
                    <a:lstStyle/>
                    <a:p>
                      <a:r>
                        <a:rPr lang="en-GB" sz="1600"/>
                        <a:t>Partner</a:t>
                      </a:r>
                    </a:p>
                  </a:txBody>
                  <a:tcPr anchor="ctr">
                    <a:solidFill>
                      <a:srgbClr val="0070C0"/>
                    </a:solidFill>
                  </a:tcPr>
                </a:tc>
                <a:tc>
                  <a:txBody>
                    <a:bodyPr/>
                    <a:lstStyle/>
                    <a:p>
                      <a:r>
                        <a:rPr lang="en-GB" sz="1600"/>
                        <a:t>Platform</a:t>
                      </a:r>
                    </a:p>
                  </a:txBody>
                  <a:tcPr anchor="ctr">
                    <a:solidFill>
                      <a:srgbClr val="0070C0"/>
                    </a:solidFill>
                  </a:tcPr>
                </a:tc>
                <a:tc>
                  <a:txBody>
                    <a:bodyPr/>
                    <a:lstStyle/>
                    <a:p>
                      <a:r>
                        <a:rPr lang="en-GB" sz="1600"/>
                        <a:t>Receipt Scanning</a:t>
                      </a:r>
                    </a:p>
                  </a:txBody>
                  <a:tcPr anchor="ctr">
                    <a:solidFill>
                      <a:srgbClr val="0070C0"/>
                    </a:solidFill>
                  </a:tcPr>
                </a:tc>
                <a:extLst>
                  <a:ext uri="{0D108BD9-81ED-4DB2-BD59-A6C34878D82A}">
                    <a16:rowId xmlns:a16="http://schemas.microsoft.com/office/drawing/2014/main" val="1405978146"/>
                  </a:ext>
                </a:extLst>
              </a:tr>
              <a:tr h="503159">
                <a:tc>
                  <a:txBody>
                    <a:bodyPr/>
                    <a:lstStyle/>
                    <a:p>
                      <a:r>
                        <a:rPr lang="en-GB" sz="1600" err="1"/>
                        <a:t>Destatis</a:t>
                      </a:r>
                      <a:endParaRPr lang="en-GB" sz="1600"/>
                    </a:p>
                  </a:txBody>
                  <a:tcPr anchor="ctr">
                    <a:lnB w="12700" cap="flat" cmpd="sng" algn="ctr">
                      <a:solidFill>
                        <a:srgbClr val="0070C0"/>
                      </a:solidFill>
                      <a:prstDash val="solid"/>
                      <a:round/>
                      <a:headEnd type="none" w="med" len="med"/>
                      <a:tailEnd type="none" w="med" len="med"/>
                    </a:lnB>
                    <a:solidFill>
                      <a:schemeClr val="bg1"/>
                    </a:solidFill>
                  </a:tcPr>
                </a:tc>
                <a:tc>
                  <a:txBody>
                    <a:bodyPr/>
                    <a:lstStyle/>
                    <a:p>
                      <a:r>
                        <a:rPr lang="en-GB" sz="1600"/>
                        <a:t>MOTUS app</a:t>
                      </a:r>
                    </a:p>
                  </a:txBody>
                  <a:tcPr anchor="ctr">
                    <a:lnB w="12700" cap="flat" cmpd="sng" algn="ctr">
                      <a:solidFill>
                        <a:srgbClr val="0070C0"/>
                      </a:solidFill>
                      <a:prstDash val="solid"/>
                      <a:round/>
                      <a:headEnd type="none" w="med" len="med"/>
                      <a:tailEnd type="none" w="med" len="med"/>
                    </a:lnB>
                    <a:solidFill>
                      <a:schemeClr val="bg1"/>
                    </a:solidFill>
                  </a:tcPr>
                </a:tc>
                <a:tc>
                  <a:txBody>
                    <a:bodyPr/>
                    <a:lstStyle/>
                    <a:p>
                      <a:r>
                        <a:rPr lang="en-GB" sz="1600"/>
                        <a:t>SSI Microservice</a:t>
                      </a:r>
                    </a:p>
                  </a:txBody>
                  <a:tcPr anchor="ctr">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2260725648"/>
                  </a:ext>
                </a:extLst>
              </a:tr>
              <a:tr h="503159">
                <a:tc>
                  <a:txBody>
                    <a:bodyPr/>
                    <a:lstStyle/>
                    <a:p>
                      <a:r>
                        <a:rPr lang="en-GB" sz="1600"/>
                        <a:t>VUB/</a:t>
                      </a:r>
                      <a:r>
                        <a:rPr lang="en-GB" sz="1600" err="1"/>
                        <a:t>Statbel</a:t>
                      </a:r>
                      <a:endParaRPr lang="en-GB" sz="1600"/>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GB" sz="1600"/>
                        <a:t>MOTUS app</a:t>
                      </a: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GB" sz="1600"/>
                        <a:t>SSI Microservice</a:t>
                      </a: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348368612"/>
                  </a:ext>
                </a:extLst>
              </a:tr>
              <a:tr h="503159">
                <a:tc>
                  <a:txBody>
                    <a:bodyPr/>
                    <a:lstStyle/>
                    <a:p>
                      <a:r>
                        <a:rPr lang="en-GB" sz="1600" err="1"/>
                        <a:t>Istat</a:t>
                      </a:r>
                      <a:endParaRPr lang="en-GB" sz="1600"/>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GB" sz="1600"/>
                        <a:t>MOTUS app</a:t>
                      </a: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tc>
                  <a:txBody>
                    <a:bodyPr/>
                    <a:lstStyle/>
                    <a:p>
                      <a:r>
                        <a:rPr lang="en-GB" sz="1600"/>
                        <a:t>SSI Microservice</a:t>
                      </a:r>
                    </a:p>
                  </a:txBody>
                  <a:tcPr anchor="ct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bg1"/>
                    </a:solidFill>
                  </a:tcPr>
                </a:tc>
                <a:extLst>
                  <a:ext uri="{0D108BD9-81ED-4DB2-BD59-A6C34878D82A}">
                    <a16:rowId xmlns:a16="http://schemas.microsoft.com/office/drawing/2014/main" val="3995832857"/>
                  </a:ext>
                </a:extLst>
              </a:tr>
            </a:tbl>
          </a:graphicData>
        </a:graphic>
      </p:graphicFrame>
      <p:sp>
        <p:nvSpPr>
          <p:cNvPr id="9" name="Content Placeholder 6">
            <a:extLst>
              <a:ext uri="{FF2B5EF4-FFF2-40B4-BE49-F238E27FC236}">
                <a16:creationId xmlns:a16="http://schemas.microsoft.com/office/drawing/2014/main" id="{7C4627A5-86C7-AC4E-9F08-02930F866640}"/>
              </a:ext>
            </a:extLst>
          </p:cNvPr>
          <p:cNvSpPr txBox="1">
            <a:spLocks/>
          </p:cNvSpPr>
          <p:nvPr/>
        </p:nvSpPr>
        <p:spPr>
          <a:xfrm>
            <a:off x="6447097" y="1493133"/>
            <a:ext cx="4906701" cy="46838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err="1">
                <a:solidFill>
                  <a:srgbClr val="0070C0"/>
                </a:solidFill>
              </a:rPr>
              <a:t>GeoService</a:t>
            </a:r>
            <a:r>
              <a:rPr lang="en-GB">
                <a:solidFill>
                  <a:srgbClr val="0070C0"/>
                </a:solidFill>
              </a:rPr>
              <a:t> Microservice</a:t>
            </a:r>
          </a:p>
          <a:p>
            <a:r>
              <a:rPr lang="en-GB" sz="2000"/>
              <a:t>TUS or Mobility Survey</a:t>
            </a:r>
          </a:p>
          <a:p>
            <a:r>
              <a:rPr lang="en-GB" sz="2000"/>
              <a:t>Harmonised post-use interview</a:t>
            </a:r>
          </a:p>
          <a:p>
            <a:r>
              <a:rPr lang="en-GB" sz="2000"/>
              <a:t>Harmonised sample</a:t>
            </a:r>
          </a:p>
        </p:txBody>
      </p:sp>
    </p:spTree>
    <p:extLst>
      <p:ext uri="{BB962C8B-B14F-4D97-AF65-F5344CB8AC3E}">
        <p14:creationId xmlns:p14="http://schemas.microsoft.com/office/powerpoint/2010/main" val="3164847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2E059-E07A-877D-082F-1C23F88B9034}"/>
              </a:ext>
            </a:extLst>
          </p:cNvPr>
          <p:cNvSpPr>
            <a:spLocks noGrp="1"/>
          </p:cNvSpPr>
          <p:nvPr>
            <p:ph type="title"/>
          </p:nvPr>
        </p:nvSpPr>
        <p:spPr>
          <a:xfrm>
            <a:off x="838200" y="365126"/>
            <a:ext cx="1774825" cy="877888"/>
          </a:xfrm>
          <a:solidFill>
            <a:srgbClr val="0070C0"/>
          </a:solidFill>
        </p:spPr>
        <p:txBody>
          <a:bodyPr/>
          <a:lstStyle/>
          <a:p>
            <a:r>
              <a:rPr lang="en-GB" dirty="0">
                <a:solidFill>
                  <a:schemeClr val="bg1"/>
                </a:solidFill>
              </a:rPr>
              <a:t>Task 3</a:t>
            </a:r>
          </a:p>
        </p:txBody>
      </p:sp>
      <p:sp>
        <p:nvSpPr>
          <p:cNvPr id="3" name="Content Placeholder 2">
            <a:extLst>
              <a:ext uri="{FF2B5EF4-FFF2-40B4-BE49-F238E27FC236}">
                <a16:creationId xmlns:a16="http://schemas.microsoft.com/office/drawing/2014/main" id="{3BC47376-3812-68D2-93A5-8A89865EC882}"/>
              </a:ext>
            </a:extLst>
          </p:cNvPr>
          <p:cNvSpPr>
            <a:spLocks noGrp="1"/>
          </p:cNvSpPr>
          <p:nvPr>
            <p:ph idx="1"/>
          </p:nvPr>
        </p:nvSpPr>
        <p:spPr>
          <a:xfrm>
            <a:off x="838200" y="1382751"/>
            <a:ext cx="5257800" cy="4794212"/>
          </a:xfrm>
        </p:spPr>
        <p:txBody>
          <a:bodyPr/>
          <a:lstStyle/>
          <a:p>
            <a:pPr marL="0" indent="0">
              <a:buNone/>
            </a:pPr>
            <a:r>
              <a:rPr lang="en-GB" dirty="0">
                <a:solidFill>
                  <a:srgbClr val="0070C0"/>
                </a:solidFill>
              </a:rPr>
              <a:t>Respondents expect</a:t>
            </a:r>
          </a:p>
          <a:p>
            <a:r>
              <a:rPr lang="en-GB" sz="2000" dirty="0"/>
              <a:t>a receipt scanning microservice</a:t>
            </a:r>
          </a:p>
          <a:p>
            <a:r>
              <a:rPr lang="en-GB" sz="2000" dirty="0"/>
              <a:t>processing time to be fast</a:t>
            </a:r>
          </a:p>
          <a:p>
            <a:r>
              <a:rPr lang="en-GB" sz="2000" dirty="0"/>
              <a:t>processed data to be very accurate</a:t>
            </a:r>
          </a:p>
          <a:p>
            <a:endParaRPr lang="en-GB" sz="2000" dirty="0"/>
          </a:p>
          <a:p>
            <a:pPr marL="0" indent="0">
              <a:buNone/>
            </a:pPr>
            <a:r>
              <a:rPr lang="en-GB" dirty="0">
                <a:solidFill>
                  <a:srgbClr val="0070C0"/>
                </a:solidFill>
              </a:rPr>
              <a:t>Respondents do not expect</a:t>
            </a:r>
          </a:p>
          <a:p>
            <a:r>
              <a:rPr lang="en-GB" sz="2000" dirty="0"/>
              <a:t>to commit (correct) data</a:t>
            </a:r>
          </a:p>
          <a:p>
            <a:r>
              <a:rPr lang="en-GB" sz="2000" dirty="0"/>
              <a:t>to classify expenses</a:t>
            </a:r>
          </a:p>
          <a:p>
            <a:r>
              <a:rPr lang="en-GB" sz="2000" dirty="0"/>
              <a:t>to provide additional context</a:t>
            </a:r>
          </a:p>
          <a:p>
            <a:r>
              <a:rPr lang="en-GB" sz="2000" dirty="0"/>
              <a:t>to read many notifications</a:t>
            </a:r>
          </a:p>
        </p:txBody>
      </p:sp>
      <p:sp>
        <p:nvSpPr>
          <p:cNvPr id="4" name="Content Placeholder 3">
            <a:extLst>
              <a:ext uri="{FF2B5EF4-FFF2-40B4-BE49-F238E27FC236}">
                <a16:creationId xmlns:a16="http://schemas.microsoft.com/office/drawing/2014/main" id="{53EA3244-B68A-8E38-B329-25AFCE90D72E}"/>
              </a:ext>
            </a:extLst>
          </p:cNvPr>
          <p:cNvSpPr>
            <a:spLocks noGrp="1"/>
          </p:cNvSpPr>
          <p:nvPr>
            <p:ph sz="quarter" idx="13"/>
          </p:nvPr>
        </p:nvSpPr>
        <p:spPr/>
        <p:txBody>
          <a:bodyPr/>
          <a:lstStyle/>
          <a:p>
            <a:r>
              <a:rPr lang="en-GB"/>
              <a:t>Usability testing – Receipt Scanning</a:t>
            </a:r>
          </a:p>
        </p:txBody>
      </p:sp>
      <p:sp>
        <p:nvSpPr>
          <p:cNvPr id="5" name="Content Placeholder 2">
            <a:extLst>
              <a:ext uri="{FF2B5EF4-FFF2-40B4-BE49-F238E27FC236}">
                <a16:creationId xmlns:a16="http://schemas.microsoft.com/office/drawing/2014/main" id="{B3D3F038-1256-2262-78E6-7F1CCF214F39}"/>
              </a:ext>
            </a:extLst>
          </p:cNvPr>
          <p:cNvSpPr txBox="1">
            <a:spLocks/>
          </p:cNvSpPr>
          <p:nvPr/>
        </p:nvSpPr>
        <p:spPr>
          <a:xfrm>
            <a:off x="6096000" y="1382238"/>
            <a:ext cx="5257800" cy="4794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solidFill>
                  <a:srgbClr val="0070C0"/>
                </a:solidFill>
              </a:rPr>
              <a:t>Future challenges lie with</a:t>
            </a:r>
          </a:p>
          <a:p>
            <a:r>
              <a:rPr lang="en-GB" sz="2000"/>
              <a:t>training microservice</a:t>
            </a:r>
          </a:p>
          <a:p>
            <a:r>
              <a:rPr lang="en-GB" sz="2000"/>
              <a:t>dealing with steep learning curve</a:t>
            </a:r>
          </a:p>
          <a:p>
            <a:r>
              <a:rPr lang="en-GB" sz="2000"/>
              <a:t>communication with respondents</a:t>
            </a:r>
          </a:p>
          <a:p>
            <a:r>
              <a:rPr lang="en-GB" sz="2000"/>
              <a:t>adding and training classification algorithms</a:t>
            </a:r>
          </a:p>
          <a:p>
            <a:r>
              <a:rPr lang="en-GB" sz="2000"/>
              <a:t>alternatives for paper receipts</a:t>
            </a:r>
          </a:p>
        </p:txBody>
      </p:sp>
    </p:spTree>
    <p:extLst>
      <p:ext uri="{BB962C8B-B14F-4D97-AF65-F5344CB8AC3E}">
        <p14:creationId xmlns:p14="http://schemas.microsoft.com/office/powerpoint/2010/main" val="343904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A4B2B3-8876-DBB1-67BB-FC0797B5AF9D}"/>
              </a:ext>
            </a:extLst>
          </p:cNvPr>
          <p:cNvSpPr>
            <a:spLocks noGrp="1"/>
          </p:cNvSpPr>
          <p:nvPr>
            <p:ph type="title"/>
          </p:nvPr>
        </p:nvSpPr>
        <p:spPr/>
        <p:txBody>
          <a:bodyPr/>
          <a:lstStyle/>
          <a:p>
            <a:r>
              <a:rPr lang="nl-NL" b="1" err="1">
                <a:solidFill>
                  <a:srgbClr val="0070C0"/>
                </a:solidFill>
              </a:rPr>
              <a:t>Workpackage</a:t>
            </a:r>
            <a:r>
              <a:rPr lang="nl-NL" b="1">
                <a:solidFill>
                  <a:srgbClr val="0070C0"/>
                </a:solidFill>
              </a:rPr>
              <a:t> 2 – smart </a:t>
            </a:r>
            <a:r>
              <a:rPr lang="nl-NL" b="1" err="1">
                <a:solidFill>
                  <a:srgbClr val="0070C0"/>
                </a:solidFill>
              </a:rPr>
              <a:t>diary</a:t>
            </a:r>
            <a:r>
              <a:rPr lang="nl-NL" b="1">
                <a:solidFill>
                  <a:srgbClr val="0070C0"/>
                </a:solidFill>
              </a:rPr>
              <a:t> studies</a:t>
            </a:r>
          </a:p>
        </p:txBody>
      </p:sp>
      <p:pic>
        <p:nvPicPr>
          <p:cNvPr id="3" name="Tijdelijke aanduiding voor inhoud 8" descr="Afbeelding met tekst, software, schermopname, Computerpictogram&#10;&#10;Automatisch gegenereerde beschrijving">
            <a:extLst>
              <a:ext uri="{FF2B5EF4-FFF2-40B4-BE49-F238E27FC236}">
                <a16:creationId xmlns:a16="http://schemas.microsoft.com/office/drawing/2014/main" id="{291870D5-1AB1-10F7-2EBA-BD83C4121237}"/>
              </a:ext>
            </a:extLst>
          </p:cNvPr>
          <p:cNvPicPr>
            <a:picLocks noChangeAspect="1"/>
          </p:cNvPicPr>
          <p:nvPr/>
        </p:nvPicPr>
        <p:blipFill>
          <a:blip r:embed="rId2">
            <a:extLst>
              <a:ext uri="{28A0092B-C50C-407E-A947-70E740481C1C}">
                <a14:useLocalDpi xmlns:a14="http://schemas.microsoft.com/office/drawing/2010/main" val="0"/>
              </a:ext>
            </a:extLst>
          </a:blip>
          <a:srcRect l="37648" t="1416" r="37252" b="6205"/>
          <a:stretch/>
        </p:blipFill>
        <p:spPr>
          <a:xfrm>
            <a:off x="3564204" y="1491252"/>
            <a:ext cx="2344408" cy="4860000"/>
          </a:xfrm>
          <a:prstGeom prst="rect">
            <a:avLst/>
          </a:prstGeom>
        </p:spPr>
      </p:pic>
      <p:pic>
        <p:nvPicPr>
          <p:cNvPr id="4" name="Picture 5" descr="A screenshot of a phone&#10;&#10;Description automatically generated">
            <a:extLst>
              <a:ext uri="{FF2B5EF4-FFF2-40B4-BE49-F238E27FC236}">
                <a16:creationId xmlns:a16="http://schemas.microsoft.com/office/drawing/2014/main" id="{A33BA06A-5739-6BF9-7F98-2B07F1C54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02" y="1491252"/>
            <a:ext cx="2717576" cy="4860000"/>
          </a:xfrm>
          <a:prstGeom prst="rect">
            <a:avLst/>
          </a:prstGeom>
        </p:spPr>
      </p:pic>
      <p:sp>
        <p:nvSpPr>
          <p:cNvPr id="5" name="Tekstvak 12">
            <a:extLst>
              <a:ext uri="{FF2B5EF4-FFF2-40B4-BE49-F238E27FC236}">
                <a16:creationId xmlns:a16="http://schemas.microsoft.com/office/drawing/2014/main" id="{94417B2F-FB69-3A81-2B85-48F991989BC9}"/>
              </a:ext>
            </a:extLst>
          </p:cNvPr>
          <p:cNvSpPr txBox="1"/>
          <p:nvPr/>
        </p:nvSpPr>
        <p:spPr>
          <a:xfrm>
            <a:off x="527301" y="6351252"/>
            <a:ext cx="2670903" cy="349702"/>
          </a:xfrm>
          <a:prstGeom prst="rect">
            <a:avLst/>
          </a:prstGeom>
          <a:noFill/>
        </p:spPr>
        <p:txBody>
          <a:bodyPr wrap="square" lIns="0" tIns="72000" rIns="0" bIns="0" rtlCol="0">
            <a:spAutoFit/>
          </a:bodyPr>
          <a:lstStyle/>
          <a:p>
            <a:r>
              <a:rPr lang="en-US" spc="-50"/>
              <a:t>Time use</a:t>
            </a:r>
          </a:p>
        </p:txBody>
      </p:sp>
      <p:sp>
        <p:nvSpPr>
          <p:cNvPr id="6" name="TextBox 5">
            <a:extLst>
              <a:ext uri="{FF2B5EF4-FFF2-40B4-BE49-F238E27FC236}">
                <a16:creationId xmlns:a16="http://schemas.microsoft.com/office/drawing/2014/main" id="{946C2401-3DB9-1609-1AC7-DD8ABAEEB7EC}"/>
              </a:ext>
            </a:extLst>
          </p:cNvPr>
          <p:cNvSpPr txBox="1"/>
          <p:nvPr/>
        </p:nvSpPr>
        <p:spPr>
          <a:xfrm>
            <a:off x="3564204" y="6351252"/>
            <a:ext cx="2344411" cy="349702"/>
          </a:xfrm>
          <a:prstGeom prst="rect">
            <a:avLst/>
          </a:prstGeom>
          <a:noFill/>
        </p:spPr>
        <p:txBody>
          <a:bodyPr wrap="square" lIns="0" tIns="72000" rIns="0" bIns="0">
            <a:spAutoFit/>
          </a:bodyPr>
          <a:lstStyle/>
          <a:p>
            <a:r>
              <a:rPr lang="en-US" spc="-50"/>
              <a:t>Household budget survey</a:t>
            </a:r>
          </a:p>
        </p:txBody>
      </p:sp>
    </p:spTree>
    <p:extLst>
      <p:ext uri="{BB962C8B-B14F-4D97-AF65-F5344CB8AC3E}">
        <p14:creationId xmlns:p14="http://schemas.microsoft.com/office/powerpoint/2010/main" val="1093257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8D505-B5E8-E1E8-1568-CED797D51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71AB60-B62E-A84D-CCA8-06882958F803}"/>
              </a:ext>
            </a:extLst>
          </p:cNvPr>
          <p:cNvSpPr>
            <a:spLocks noGrp="1"/>
          </p:cNvSpPr>
          <p:nvPr>
            <p:ph type="title"/>
          </p:nvPr>
        </p:nvSpPr>
        <p:spPr>
          <a:xfrm>
            <a:off x="838200" y="365126"/>
            <a:ext cx="1774825" cy="877888"/>
          </a:xfrm>
          <a:solidFill>
            <a:srgbClr val="0070C0"/>
          </a:solidFill>
        </p:spPr>
        <p:txBody>
          <a:bodyPr/>
          <a:lstStyle/>
          <a:p>
            <a:r>
              <a:rPr lang="en-GB" dirty="0">
                <a:solidFill>
                  <a:schemeClr val="bg1"/>
                </a:solidFill>
              </a:rPr>
              <a:t>Task 3</a:t>
            </a:r>
          </a:p>
        </p:txBody>
      </p:sp>
      <p:sp>
        <p:nvSpPr>
          <p:cNvPr id="3" name="Content Placeholder 2">
            <a:extLst>
              <a:ext uri="{FF2B5EF4-FFF2-40B4-BE49-F238E27FC236}">
                <a16:creationId xmlns:a16="http://schemas.microsoft.com/office/drawing/2014/main" id="{8C87A6F8-FE9D-16BB-4987-6A73C45D7D19}"/>
              </a:ext>
            </a:extLst>
          </p:cNvPr>
          <p:cNvSpPr>
            <a:spLocks noGrp="1"/>
          </p:cNvSpPr>
          <p:nvPr>
            <p:ph idx="1"/>
          </p:nvPr>
        </p:nvSpPr>
        <p:spPr>
          <a:xfrm>
            <a:off x="838200" y="1382751"/>
            <a:ext cx="5257800" cy="4794212"/>
          </a:xfrm>
        </p:spPr>
        <p:txBody>
          <a:bodyPr>
            <a:normAutofit lnSpcReduction="10000"/>
          </a:bodyPr>
          <a:lstStyle/>
          <a:p>
            <a:pPr marL="0" indent="0">
              <a:buNone/>
            </a:pPr>
            <a:r>
              <a:rPr lang="en-GB">
                <a:solidFill>
                  <a:srgbClr val="0070C0"/>
                </a:solidFill>
              </a:rPr>
              <a:t>Respondents expect</a:t>
            </a:r>
          </a:p>
          <a:p>
            <a:r>
              <a:rPr lang="en-GB" sz="2000"/>
              <a:t>geolocation to be readily available and accurate</a:t>
            </a:r>
          </a:p>
          <a:p>
            <a:r>
              <a:rPr lang="en-GB" sz="2000"/>
              <a:t>to use geolocation as tentative data in mobility studies</a:t>
            </a:r>
          </a:p>
          <a:p>
            <a:r>
              <a:rPr lang="en-GB" sz="2000"/>
              <a:t>to use geolocation as anchor points in TUS</a:t>
            </a:r>
          </a:p>
          <a:p>
            <a:r>
              <a:rPr lang="en-GB" sz="2000"/>
              <a:t>toggle geo tracking on/off in the app</a:t>
            </a:r>
          </a:p>
          <a:p>
            <a:endParaRPr lang="en-GB" sz="2000"/>
          </a:p>
          <a:p>
            <a:pPr marL="0" indent="0">
              <a:buNone/>
            </a:pPr>
            <a:r>
              <a:rPr lang="en-GB">
                <a:solidFill>
                  <a:srgbClr val="0070C0"/>
                </a:solidFill>
              </a:rPr>
              <a:t>Respondents do not expect</a:t>
            </a:r>
          </a:p>
          <a:p>
            <a:r>
              <a:rPr lang="en-GB" sz="2000"/>
              <a:t>to use geolocation as tentative data in TUS</a:t>
            </a:r>
          </a:p>
          <a:p>
            <a:r>
              <a:rPr lang="en-GB" sz="2000"/>
              <a:t>to use geolocation for stationary locations</a:t>
            </a:r>
          </a:p>
          <a:p>
            <a:r>
              <a:rPr lang="en-GB" sz="2000"/>
              <a:t>to use geolocation when experienced as controlling</a:t>
            </a:r>
          </a:p>
        </p:txBody>
      </p:sp>
      <p:sp>
        <p:nvSpPr>
          <p:cNvPr id="4" name="Content Placeholder 3">
            <a:extLst>
              <a:ext uri="{FF2B5EF4-FFF2-40B4-BE49-F238E27FC236}">
                <a16:creationId xmlns:a16="http://schemas.microsoft.com/office/drawing/2014/main" id="{0D85B055-26E1-BE13-4E79-BDE84528BDD6}"/>
              </a:ext>
            </a:extLst>
          </p:cNvPr>
          <p:cNvSpPr>
            <a:spLocks noGrp="1"/>
          </p:cNvSpPr>
          <p:nvPr>
            <p:ph sz="quarter" idx="13"/>
          </p:nvPr>
        </p:nvSpPr>
        <p:spPr/>
        <p:txBody>
          <a:bodyPr/>
          <a:lstStyle/>
          <a:p>
            <a:r>
              <a:rPr lang="en-GB"/>
              <a:t>Usability testing – Geolocation</a:t>
            </a:r>
          </a:p>
        </p:txBody>
      </p:sp>
      <p:sp>
        <p:nvSpPr>
          <p:cNvPr id="5" name="Content Placeholder 2">
            <a:extLst>
              <a:ext uri="{FF2B5EF4-FFF2-40B4-BE49-F238E27FC236}">
                <a16:creationId xmlns:a16="http://schemas.microsoft.com/office/drawing/2014/main" id="{4A0D6133-6411-25BC-AFEE-EB0B22220A2C}"/>
              </a:ext>
            </a:extLst>
          </p:cNvPr>
          <p:cNvSpPr txBox="1">
            <a:spLocks/>
          </p:cNvSpPr>
          <p:nvPr/>
        </p:nvSpPr>
        <p:spPr>
          <a:xfrm>
            <a:off x="6096000" y="1382238"/>
            <a:ext cx="5257800" cy="47942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a:solidFill>
                  <a:srgbClr val="0070C0"/>
                </a:solidFill>
              </a:rPr>
              <a:t>Future challenges lie with</a:t>
            </a:r>
          </a:p>
          <a:p>
            <a:r>
              <a:rPr lang="en-GB" sz="2000"/>
              <a:t>exploring different uses of geolocation data</a:t>
            </a:r>
          </a:p>
          <a:p>
            <a:r>
              <a:rPr lang="en-GB" sz="2000"/>
              <a:t>finetuning/expanding geolocation data</a:t>
            </a:r>
          </a:p>
          <a:p>
            <a:r>
              <a:rPr lang="en-GB" sz="2000"/>
              <a:t>balancing supportive vs controlling geolocation data</a:t>
            </a:r>
          </a:p>
          <a:p>
            <a:r>
              <a:rPr lang="en-GB" sz="2000"/>
              <a:t>in terms of UI/UX presenting and making entries from geolocation data</a:t>
            </a:r>
          </a:p>
        </p:txBody>
      </p:sp>
      <p:sp>
        <p:nvSpPr>
          <p:cNvPr id="6" name="Rectangle 5">
            <a:extLst>
              <a:ext uri="{FF2B5EF4-FFF2-40B4-BE49-F238E27FC236}">
                <a16:creationId xmlns:a16="http://schemas.microsoft.com/office/drawing/2014/main" id="{BD464ADE-68B0-78FE-3400-1BF73BE15D33}"/>
              </a:ext>
            </a:extLst>
          </p:cNvPr>
          <p:cNvSpPr/>
          <p:nvPr/>
        </p:nvSpPr>
        <p:spPr>
          <a:xfrm>
            <a:off x="6096000" y="2326511"/>
            <a:ext cx="5257800" cy="983848"/>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00747D45-06F2-BFC7-CA9E-C7DDE834D76E}"/>
              </a:ext>
            </a:extLst>
          </p:cNvPr>
          <p:cNvSpPr/>
          <p:nvPr/>
        </p:nvSpPr>
        <p:spPr>
          <a:xfrm>
            <a:off x="838200" y="5412945"/>
            <a:ext cx="5257800" cy="555356"/>
          </a:xfrm>
          <a:prstGeom prst="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a:extLst>
              <a:ext uri="{FF2B5EF4-FFF2-40B4-BE49-F238E27FC236}">
                <a16:creationId xmlns:a16="http://schemas.microsoft.com/office/drawing/2014/main" id="{A1F60F74-6B92-19D5-BAD2-08764F1437EA}"/>
              </a:ext>
            </a:extLst>
          </p:cNvPr>
          <p:cNvCxnSpPr>
            <a:stCxn id="6" idx="1"/>
            <a:endCxn id="7" idx="3"/>
          </p:cNvCxnSpPr>
          <p:nvPr/>
        </p:nvCxnSpPr>
        <p:spPr>
          <a:xfrm>
            <a:off x="6096000" y="2818435"/>
            <a:ext cx="0" cy="2872188"/>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4963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F4E05D-59F3-4A00-A049-781032AD55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81870" y="1340237"/>
            <a:ext cx="5828260" cy="5152638"/>
          </a:xfrm>
          <a:prstGeom prst="rect">
            <a:avLst/>
          </a:prstGeom>
        </p:spPr>
      </p:pic>
      <p:sp>
        <p:nvSpPr>
          <p:cNvPr id="6" name="Title 1">
            <a:extLst>
              <a:ext uri="{FF2B5EF4-FFF2-40B4-BE49-F238E27FC236}">
                <a16:creationId xmlns:a16="http://schemas.microsoft.com/office/drawing/2014/main" id="{23B83C28-77A1-3428-2C5D-830235DEC724}"/>
              </a:ext>
            </a:extLst>
          </p:cNvPr>
          <p:cNvSpPr>
            <a:spLocks noGrp="1"/>
          </p:cNvSpPr>
          <p:nvPr>
            <p:ph type="title"/>
          </p:nvPr>
        </p:nvSpPr>
        <p:spPr>
          <a:xfrm>
            <a:off x="838200" y="365125"/>
            <a:ext cx="10515600" cy="1325563"/>
          </a:xfrm>
        </p:spPr>
        <p:txBody>
          <a:bodyPr/>
          <a:lstStyle/>
          <a:p>
            <a:r>
              <a:rPr lang="en-US" b="1">
                <a:solidFill>
                  <a:srgbClr val="0070C0"/>
                </a:solidFill>
              </a:rPr>
              <a:t>TUS Mode Differences</a:t>
            </a:r>
          </a:p>
        </p:txBody>
      </p:sp>
    </p:spTree>
    <p:extLst>
      <p:ext uri="{BB962C8B-B14F-4D97-AF65-F5344CB8AC3E}">
        <p14:creationId xmlns:p14="http://schemas.microsoft.com/office/powerpoint/2010/main" val="2284002164"/>
      </p:ext>
    </p:extLst>
  </p:cSld>
  <p:clrMapOvr>
    <a:masterClrMapping/>
  </p:clrMapOvr>
  <mc:AlternateContent xmlns:mc="http://schemas.openxmlformats.org/markup-compatibility/2006" xmlns:p14="http://schemas.microsoft.com/office/powerpoint/2010/main">
    <mc:Choice Requires="p14">
      <p:transition spd="slow" p14:dur="2000" advTm="43591"/>
    </mc:Choice>
    <mc:Fallback xmlns="">
      <p:transition spd="slow" advTm="43591"/>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F4E05D-59F3-4A00-A049-781032AD55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2970" y="1340237"/>
            <a:ext cx="5828260" cy="5152638"/>
          </a:xfrm>
          <a:prstGeom prst="rect">
            <a:avLst/>
          </a:prstGeom>
        </p:spPr>
      </p:pic>
      <p:sp>
        <p:nvSpPr>
          <p:cNvPr id="6" name="Title 1">
            <a:extLst>
              <a:ext uri="{FF2B5EF4-FFF2-40B4-BE49-F238E27FC236}">
                <a16:creationId xmlns:a16="http://schemas.microsoft.com/office/drawing/2014/main" id="{23B83C28-77A1-3428-2C5D-830235DEC724}"/>
              </a:ext>
            </a:extLst>
          </p:cNvPr>
          <p:cNvSpPr>
            <a:spLocks noGrp="1"/>
          </p:cNvSpPr>
          <p:nvPr>
            <p:ph type="title"/>
          </p:nvPr>
        </p:nvSpPr>
        <p:spPr>
          <a:xfrm>
            <a:off x="838200" y="365125"/>
            <a:ext cx="10515600" cy="1325563"/>
          </a:xfrm>
        </p:spPr>
        <p:txBody>
          <a:bodyPr/>
          <a:lstStyle/>
          <a:p>
            <a:r>
              <a:rPr lang="en-US" b="1">
                <a:solidFill>
                  <a:srgbClr val="0070C0"/>
                </a:solidFill>
              </a:rPr>
              <a:t>TUS differences in total sleep duration</a:t>
            </a:r>
          </a:p>
        </p:txBody>
      </p:sp>
      <p:sp>
        <p:nvSpPr>
          <p:cNvPr id="5" name="TextBox 4">
            <a:extLst>
              <a:ext uri="{FF2B5EF4-FFF2-40B4-BE49-F238E27FC236}">
                <a16:creationId xmlns:a16="http://schemas.microsoft.com/office/drawing/2014/main" id="{D302AEC7-3095-A416-279E-ACB91048AD30}"/>
              </a:ext>
            </a:extLst>
          </p:cNvPr>
          <p:cNvSpPr txBox="1"/>
          <p:nvPr/>
        </p:nvSpPr>
        <p:spPr>
          <a:xfrm>
            <a:off x="6524626" y="2105025"/>
            <a:ext cx="4724400" cy="1323439"/>
          </a:xfrm>
          <a:prstGeom prst="rect">
            <a:avLst/>
          </a:prstGeom>
          <a:solidFill>
            <a:schemeClr val="accent1">
              <a:lumMod val="20000"/>
              <a:lumOff val="80000"/>
            </a:schemeClr>
          </a:solidFill>
        </p:spPr>
        <p:txBody>
          <a:bodyPr wrap="square" rtlCol="0">
            <a:spAutoFit/>
          </a:bodyPr>
          <a:lstStyle/>
          <a:p>
            <a:pPr marL="285750" indent="-285750" algn="l">
              <a:buFont typeface="Arial" panose="020B0604020202020204" pitchFamily="34" charset="0"/>
              <a:buChar char="•"/>
            </a:pPr>
            <a:r>
              <a:rPr lang="en-US" sz="2000" b="0" i="0" u="none" strike="noStrike" baseline="0">
                <a:effectLst>
                  <a:outerShdw blurRad="38100" dist="38100" dir="2700000" algn="tl">
                    <a:srgbClr val="000000">
                      <a:alpha val="43137"/>
                    </a:srgbClr>
                  </a:outerShdw>
                </a:effectLst>
                <a:latin typeface="CMR10"/>
              </a:rPr>
              <a:t>28% </a:t>
            </a:r>
            <a:r>
              <a:rPr lang="en-US" sz="2000" b="0" i="0" u="none" strike="noStrike" baseline="0">
                <a:latin typeface="CMR10"/>
              </a:rPr>
              <a:t>of internet-responders &lt; 2 sleep periods</a:t>
            </a:r>
          </a:p>
          <a:p>
            <a:pPr marL="285750" indent="-285750" algn="l">
              <a:buFont typeface="Arial" panose="020B0604020202020204" pitchFamily="34" charset="0"/>
              <a:buChar char="•"/>
            </a:pPr>
            <a:r>
              <a:rPr lang="en-US" sz="2000">
                <a:effectLst>
                  <a:outerShdw blurRad="38100" dist="38100" dir="2700000" algn="tl">
                    <a:srgbClr val="000000">
                      <a:alpha val="43137"/>
                    </a:srgbClr>
                  </a:outerShdw>
                </a:effectLst>
                <a:latin typeface="CMR10"/>
              </a:rPr>
              <a:t>14%</a:t>
            </a:r>
            <a:r>
              <a:rPr lang="en-US" sz="2000">
                <a:latin typeface="CMR10"/>
              </a:rPr>
              <a:t> of paper-responders &lt; 2 sleep periods</a:t>
            </a:r>
          </a:p>
        </p:txBody>
      </p:sp>
    </p:spTree>
    <p:extLst>
      <p:ext uri="{BB962C8B-B14F-4D97-AF65-F5344CB8AC3E}">
        <p14:creationId xmlns:p14="http://schemas.microsoft.com/office/powerpoint/2010/main" val="448973628"/>
      </p:ext>
    </p:extLst>
  </p:cSld>
  <p:clrMapOvr>
    <a:masterClrMapping/>
  </p:clrMapOvr>
  <mc:AlternateContent xmlns:mc="http://schemas.openxmlformats.org/markup-compatibility/2006" xmlns:p14="http://schemas.microsoft.com/office/powerpoint/2010/main">
    <mc:Choice Requires="p14">
      <p:transition spd="slow" p14:dur="2000" advTm="12448"/>
    </mc:Choice>
    <mc:Fallback xmlns="">
      <p:transition spd="slow" advTm="12448"/>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F4E05D-59F3-4A00-A049-781032AD55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2970" y="1340237"/>
            <a:ext cx="5828260" cy="5152638"/>
          </a:xfrm>
          <a:prstGeom prst="rect">
            <a:avLst/>
          </a:prstGeom>
        </p:spPr>
      </p:pic>
      <p:sp>
        <p:nvSpPr>
          <p:cNvPr id="6" name="Title 1">
            <a:extLst>
              <a:ext uri="{FF2B5EF4-FFF2-40B4-BE49-F238E27FC236}">
                <a16:creationId xmlns:a16="http://schemas.microsoft.com/office/drawing/2014/main" id="{23B83C28-77A1-3428-2C5D-830235DEC724}"/>
              </a:ext>
            </a:extLst>
          </p:cNvPr>
          <p:cNvSpPr>
            <a:spLocks noGrp="1"/>
          </p:cNvSpPr>
          <p:nvPr>
            <p:ph type="title"/>
          </p:nvPr>
        </p:nvSpPr>
        <p:spPr>
          <a:xfrm>
            <a:off x="838200" y="365125"/>
            <a:ext cx="10515600" cy="1325563"/>
          </a:xfrm>
        </p:spPr>
        <p:txBody>
          <a:bodyPr/>
          <a:lstStyle/>
          <a:p>
            <a:r>
              <a:rPr lang="en-US" b="1">
                <a:solidFill>
                  <a:srgbClr val="0070C0"/>
                </a:solidFill>
              </a:rPr>
              <a:t>TUS differences in total sleep duration</a:t>
            </a:r>
          </a:p>
        </p:txBody>
      </p:sp>
      <p:sp>
        <p:nvSpPr>
          <p:cNvPr id="2" name="TextBox 1">
            <a:extLst>
              <a:ext uri="{FF2B5EF4-FFF2-40B4-BE49-F238E27FC236}">
                <a16:creationId xmlns:a16="http://schemas.microsoft.com/office/drawing/2014/main" id="{16527E2C-4D79-BBD5-2B3F-D41E1EB40EFC}"/>
              </a:ext>
            </a:extLst>
          </p:cNvPr>
          <p:cNvSpPr txBox="1"/>
          <p:nvPr/>
        </p:nvSpPr>
        <p:spPr>
          <a:xfrm>
            <a:off x="6524626" y="2105025"/>
            <a:ext cx="4724400" cy="1323439"/>
          </a:xfrm>
          <a:prstGeom prst="rect">
            <a:avLst/>
          </a:prstGeom>
          <a:solidFill>
            <a:schemeClr val="accent1">
              <a:lumMod val="20000"/>
              <a:lumOff val="80000"/>
            </a:schemeClr>
          </a:solidFill>
        </p:spPr>
        <p:txBody>
          <a:bodyPr wrap="square" rtlCol="0">
            <a:spAutoFit/>
          </a:bodyPr>
          <a:lstStyle/>
          <a:p>
            <a:pPr marL="285750" indent="-285750" algn="l">
              <a:buFont typeface="Arial" panose="020B0604020202020204" pitchFamily="34" charset="0"/>
              <a:buChar char="•"/>
            </a:pPr>
            <a:r>
              <a:rPr lang="en-US" sz="2000" b="0" i="0" u="none" strike="noStrike" baseline="0">
                <a:effectLst>
                  <a:outerShdw blurRad="38100" dist="38100" dir="2700000" algn="tl">
                    <a:srgbClr val="000000">
                      <a:alpha val="43137"/>
                    </a:srgbClr>
                  </a:outerShdw>
                </a:effectLst>
                <a:latin typeface="CMR10"/>
              </a:rPr>
              <a:t>28% </a:t>
            </a:r>
            <a:r>
              <a:rPr lang="en-US" sz="2000" b="0" i="0" u="none" strike="noStrike" baseline="0">
                <a:latin typeface="CMR10"/>
              </a:rPr>
              <a:t>of internet-responders &lt; 2 sleep periods</a:t>
            </a:r>
          </a:p>
          <a:p>
            <a:pPr marL="285750" indent="-285750" algn="l">
              <a:buFont typeface="Arial" panose="020B0604020202020204" pitchFamily="34" charset="0"/>
              <a:buChar char="•"/>
            </a:pPr>
            <a:r>
              <a:rPr lang="en-US" sz="2000">
                <a:effectLst>
                  <a:outerShdw blurRad="38100" dist="38100" dir="2700000" algn="tl">
                    <a:srgbClr val="000000">
                      <a:alpha val="43137"/>
                    </a:srgbClr>
                  </a:outerShdw>
                </a:effectLst>
                <a:latin typeface="CMR10"/>
              </a:rPr>
              <a:t>14%</a:t>
            </a:r>
            <a:r>
              <a:rPr lang="en-US" sz="2000">
                <a:latin typeface="CMR10"/>
              </a:rPr>
              <a:t> of paper-responders &lt; 2 sleep periods</a:t>
            </a:r>
          </a:p>
        </p:txBody>
      </p:sp>
      <p:sp>
        <p:nvSpPr>
          <p:cNvPr id="3" name="TextBox 2">
            <a:extLst>
              <a:ext uri="{FF2B5EF4-FFF2-40B4-BE49-F238E27FC236}">
                <a16:creationId xmlns:a16="http://schemas.microsoft.com/office/drawing/2014/main" id="{7A499954-67EF-43A9-DFB2-BDDEC59309FA}"/>
              </a:ext>
            </a:extLst>
          </p:cNvPr>
          <p:cNvSpPr txBox="1"/>
          <p:nvPr/>
        </p:nvSpPr>
        <p:spPr>
          <a:xfrm>
            <a:off x="6524626" y="4109976"/>
            <a:ext cx="4724400" cy="1569660"/>
          </a:xfrm>
          <a:prstGeom prst="rect">
            <a:avLst/>
          </a:prstGeom>
          <a:noFill/>
        </p:spPr>
        <p:txBody>
          <a:bodyPr wrap="square" rtlCol="0">
            <a:spAutoFit/>
          </a:bodyPr>
          <a:lstStyle/>
          <a:p>
            <a:pPr marL="285750" indent="-285750" algn="l">
              <a:buFont typeface="Arial" panose="020B0604020202020204" pitchFamily="34" charset="0"/>
              <a:buChar char="•"/>
            </a:pPr>
            <a:r>
              <a:rPr lang="en-US" sz="2400">
                <a:latin typeface="CMR10"/>
              </a:rPr>
              <a:t>Missing data</a:t>
            </a:r>
          </a:p>
          <a:p>
            <a:pPr marL="285750" indent="-285750" algn="l">
              <a:buFont typeface="Arial" panose="020B0604020202020204" pitchFamily="34" charset="0"/>
              <a:buChar char="•"/>
            </a:pPr>
            <a:r>
              <a:rPr lang="en-US" sz="2400">
                <a:latin typeface="CMR10"/>
              </a:rPr>
              <a:t>Interviewer effects</a:t>
            </a:r>
          </a:p>
          <a:p>
            <a:pPr marL="285750" indent="-285750">
              <a:buFont typeface="Arial" panose="020B0604020202020204" pitchFamily="34" charset="0"/>
              <a:buChar char="•"/>
            </a:pPr>
            <a:r>
              <a:rPr lang="en-US" sz="2400">
                <a:latin typeface="CMR10"/>
              </a:rPr>
              <a:t>Endogenous differences (differential response/dropout)</a:t>
            </a:r>
          </a:p>
        </p:txBody>
      </p:sp>
      <p:sp>
        <p:nvSpPr>
          <p:cNvPr id="5" name="Title 1">
            <a:extLst>
              <a:ext uri="{FF2B5EF4-FFF2-40B4-BE49-F238E27FC236}">
                <a16:creationId xmlns:a16="http://schemas.microsoft.com/office/drawing/2014/main" id="{AF3C0C58-C4D3-9F38-CAB5-3E2FF07F2F04}"/>
              </a:ext>
            </a:extLst>
          </p:cNvPr>
          <p:cNvSpPr txBox="1">
            <a:spLocks/>
          </p:cNvSpPr>
          <p:nvPr/>
        </p:nvSpPr>
        <p:spPr>
          <a:xfrm>
            <a:off x="6381230" y="3253774"/>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a:solidFill>
                  <a:srgbClr val="0070C0"/>
                </a:solidFill>
              </a:rPr>
              <a:t>Possible explanations</a:t>
            </a:r>
          </a:p>
        </p:txBody>
      </p:sp>
    </p:spTree>
    <p:extLst>
      <p:ext uri="{BB962C8B-B14F-4D97-AF65-F5344CB8AC3E}">
        <p14:creationId xmlns:p14="http://schemas.microsoft.com/office/powerpoint/2010/main" val="987159477"/>
      </p:ext>
    </p:extLst>
  </p:cSld>
  <p:clrMapOvr>
    <a:masterClrMapping/>
  </p:clrMapOvr>
  <mc:AlternateContent xmlns:mc="http://schemas.openxmlformats.org/markup-compatibility/2006" xmlns:p14="http://schemas.microsoft.com/office/powerpoint/2010/main">
    <mc:Choice Requires="p14">
      <p:transition spd="slow" p14:dur="2000" advTm="14954"/>
    </mc:Choice>
    <mc:Fallback xmlns="">
      <p:transition spd="slow" advTm="1495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B83C28-77A1-3428-2C5D-830235DEC724}"/>
              </a:ext>
            </a:extLst>
          </p:cNvPr>
          <p:cNvSpPr>
            <a:spLocks noGrp="1"/>
          </p:cNvSpPr>
          <p:nvPr>
            <p:ph type="title"/>
          </p:nvPr>
        </p:nvSpPr>
        <p:spPr>
          <a:xfrm>
            <a:off x="838200" y="365125"/>
            <a:ext cx="10515600" cy="1325563"/>
          </a:xfrm>
        </p:spPr>
        <p:txBody>
          <a:bodyPr/>
          <a:lstStyle/>
          <a:p>
            <a:r>
              <a:rPr lang="en-US" b="1">
                <a:solidFill>
                  <a:srgbClr val="0070C0"/>
                </a:solidFill>
              </a:rPr>
              <a:t>Missing data differences between modes</a:t>
            </a:r>
          </a:p>
        </p:txBody>
      </p:sp>
      <p:sp>
        <p:nvSpPr>
          <p:cNvPr id="5" name="Content Placeholder 4">
            <a:extLst>
              <a:ext uri="{FF2B5EF4-FFF2-40B4-BE49-F238E27FC236}">
                <a16:creationId xmlns:a16="http://schemas.microsoft.com/office/drawing/2014/main" id="{165B89BC-B016-43B6-98C0-9755AF0EBFF3}"/>
              </a:ext>
            </a:extLst>
          </p:cNvPr>
          <p:cNvSpPr>
            <a:spLocks noGrp="1"/>
          </p:cNvSpPr>
          <p:nvPr>
            <p:ph idx="1"/>
          </p:nvPr>
        </p:nvSpPr>
        <p:spPr/>
        <p:txBody>
          <a:bodyPr/>
          <a:lstStyle/>
          <a:p>
            <a:r>
              <a:rPr lang="en-US"/>
              <a:t>90% in both modes start at 4am</a:t>
            </a:r>
          </a:p>
          <a:p>
            <a:pPr lvl="1"/>
            <a:r>
              <a:rPr lang="en-US"/>
              <a:t>87% of paper diaries end at 4am</a:t>
            </a:r>
          </a:p>
          <a:p>
            <a:pPr lvl="1"/>
            <a:r>
              <a:rPr lang="en-US"/>
              <a:t>74% of web diaries end at 4am</a:t>
            </a:r>
          </a:p>
          <a:p>
            <a:r>
              <a:rPr lang="en-US"/>
              <a:t>70% of web respondents</a:t>
            </a:r>
            <a:r>
              <a:rPr lang="en-US" baseline="30000">
                <a:solidFill>
                  <a:schemeClr val="accent2"/>
                </a:solidFill>
              </a:rPr>
              <a:t>1</a:t>
            </a:r>
            <a:r>
              <a:rPr lang="en-US" baseline="30000"/>
              <a:t> </a:t>
            </a:r>
            <a:r>
              <a:rPr lang="en-US"/>
              <a:t>with &lt; 2 sleeping periods have missing ends</a:t>
            </a:r>
          </a:p>
        </p:txBody>
      </p:sp>
      <p:sp>
        <p:nvSpPr>
          <p:cNvPr id="7" name="TextBox 6">
            <a:extLst>
              <a:ext uri="{FF2B5EF4-FFF2-40B4-BE49-F238E27FC236}">
                <a16:creationId xmlns:a16="http://schemas.microsoft.com/office/drawing/2014/main" id="{E881E4C8-058E-4BFF-0D99-93E6E56142DD}"/>
              </a:ext>
            </a:extLst>
          </p:cNvPr>
          <p:cNvSpPr txBox="1"/>
          <p:nvPr/>
        </p:nvSpPr>
        <p:spPr>
          <a:xfrm>
            <a:off x="838200" y="6292820"/>
            <a:ext cx="3690113" cy="400110"/>
          </a:xfrm>
          <a:prstGeom prst="rect">
            <a:avLst/>
          </a:prstGeom>
          <a:noFill/>
        </p:spPr>
        <p:txBody>
          <a:bodyPr wrap="none" rtlCol="0">
            <a:spAutoFit/>
          </a:bodyPr>
          <a:lstStyle/>
          <a:p>
            <a:r>
              <a:rPr lang="en-US" sz="2000" baseline="30000">
                <a:solidFill>
                  <a:schemeClr val="accent2"/>
                </a:solidFill>
              </a:rPr>
              <a:t>1 </a:t>
            </a:r>
            <a:r>
              <a:rPr lang="en-US" sz="2000"/>
              <a:t>From the matched-pairs analysis</a:t>
            </a:r>
          </a:p>
        </p:txBody>
      </p:sp>
    </p:spTree>
    <p:extLst>
      <p:ext uri="{BB962C8B-B14F-4D97-AF65-F5344CB8AC3E}">
        <p14:creationId xmlns:p14="http://schemas.microsoft.com/office/powerpoint/2010/main" val="754886127"/>
      </p:ext>
    </p:extLst>
  </p:cSld>
  <p:clrMapOvr>
    <a:masterClrMapping/>
  </p:clrMapOvr>
  <mc:AlternateContent xmlns:mc="http://schemas.openxmlformats.org/markup-compatibility/2006" xmlns:p14="http://schemas.microsoft.com/office/powerpoint/2010/main">
    <mc:Choice Requires="p14">
      <p:transition spd="slow" p14:dur="2000" advTm="32633"/>
    </mc:Choice>
    <mc:Fallback xmlns="">
      <p:transition spd="slow" advTm="3263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B83C28-77A1-3428-2C5D-830235DEC724}"/>
              </a:ext>
            </a:extLst>
          </p:cNvPr>
          <p:cNvSpPr>
            <a:spLocks noGrp="1"/>
          </p:cNvSpPr>
          <p:nvPr>
            <p:ph type="title"/>
          </p:nvPr>
        </p:nvSpPr>
        <p:spPr>
          <a:xfrm>
            <a:off x="838200" y="365125"/>
            <a:ext cx="10515600" cy="1325563"/>
          </a:xfrm>
        </p:spPr>
        <p:txBody>
          <a:bodyPr/>
          <a:lstStyle/>
          <a:p>
            <a:r>
              <a:rPr lang="en-US" b="1">
                <a:solidFill>
                  <a:srgbClr val="0070C0"/>
                </a:solidFill>
              </a:rPr>
              <a:t>Interviewer/coding differences between modes</a:t>
            </a:r>
          </a:p>
        </p:txBody>
      </p:sp>
      <p:sp>
        <p:nvSpPr>
          <p:cNvPr id="2" name="TextBox 1">
            <a:extLst>
              <a:ext uri="{FF2B5EF4-FFF2-40B4-BE49-F238E27FC236}">
                <a16:creationId xmlns:a16="http://schemas.microsoft.com/office/drawing/2014/main" id="{16527E2C-4D79-BBD5-2B3F-D41E1EB40EFC}"/>
              </a:ext>
            </a:extLst>
          </p:cNvPr>
          <p:cNvSpPr txBox="1"/>
          <p:nvPr/>
        </p:nvSpPr>
        <p:spPr>
          <a:xfrm>
            <a:off x="6524626" y="2105025"/>
            <a:ext cx="4829174" cy="646331"/>
          </a:xfrm>
          <a:prstGeom prst="rect">
            <a:avLst/>
          </a:prstGeom>
          <a:noFill/>
        </p:spPr>
        <p:txBody>
          <a:bodyPr wrap="square" rtlCol="0">
            <a:spAutoFit/>
          </a:bodyPr>
          <a:lstStyle/>
          <a:p>
            <a:pPr marL="285750" indent="-285750">
              <a:buFont typeface="Arial" panose="020B0604020202020204" pitchFamily="34" charset="0"/>
              <a:buChar char="•"/>
            </a:pPr>
            <a:endParaRPr lang="en-US" b="0" i="0" u="none" strike="noStrike" baseline="0">
              <a:solidFill>
                <a:schemeClr val="bg2">
                  <a:lumMod val="75000"/>
                </a:schemeClr>
              </a:solidFill>
              <a:latin typeface="CMR10"/>
            </a:endParaRPr>
          </a:p>
          <a:p>
            <a:pPr marL="742950" lvl="1" indent="-285750">
              <a:buFont typeface="Arial" panose="020B0604020202020204" pitchFamily="34" charset="0"/>
              <a:buChar char="•"/>
            </a:pPr>
            <a:endParaRPr lang="en-US" b="0" i="0" u="none" strike="noStrike" baseline="0">
              <a:latin typeface="CMR10"/>
            </a:endParaRPr>
          </a:p>
        </p:txBody>
      </p:sp>
      <p:pic>
        <p:nvPicPr>
          <p:cNvPr id="12" name="Picture 11">
            <a:extLst>
              <a:ext uri="{FF2B5EF4-FFF2-40B4-BE49-F238E27FC236}">
                <a16:creationId xmlns:a16="http://schemas.microsoft.com/office/drawing/2014/main" id="{867B588C-3ECE-DBE2-735D-DF6292C26D4D}"/>
              </a:ext>
            </a:extLst>
          </p:cNvPr>
          <p:cNvPicPr>
            <a:picLocks noChangeAspect="1"/>
          </p:cNvPicPr>
          <p:nvPr/>
        </p:nvPicPr>
        <p:blipFill>
          <a:blip r:embed="rId3"/>
          <a:stretch>
            <a:fillRect/>
          </a:stretch>
        </p:blipFill>
        <p:spPr>
          <a:xfrm>
            <a:off x="6994450" y="1043339"/>
            <a:ext cx="4682257" cy="3077663"/>
          </a:xfrm>
          <a:prstGeom prst="rect">
            <a:avLst/>
          </a:prstGeom>
        </p:spPr>
      </p:pic>
      <p:sp>
        <p:nvSpPr>
          <p:cNvPr id="13" name="TextBox 12">
            <a:extLst>
              <a:ext uri="{FF2B5EF4-FFF2-40B4-BE49-F238E27FC236}">
                <a16:creationId xmlns:a16="http://schemas.microsoft.com/office/drawing/2014/main" id="{EE6EFDDE-8901-3D98-0AEC-F5F6DDCE4336}"/>
              </a:ext>
            </a:extLst>
          </p:cNvPr>
          <p:cNvSpPr txBox="1"/>
          <p:nvPr/>
        </p:nvSpPr>
        <p:spPr>
          <a:xfrm>
            <a:off x="838200" y="1949530"/>
            <a:ext cx="5442020" cy="1938992"/>
          </a:xfrm>
          <a:prstGeom prst="rect">
            <a:avLst/>
          </a:prstGeom>
          <a:noFill/>
        </p:spPr>
        <p:txBody>
          <a:bodyPr wrap="square" rtlCol="0">
            <a:spAutoFit/>
          </a:bodyPr>
          <a:lstStyle/>
          <a:p>
            <a:pPr marL="285750" indent="-285750">
              <a:buFont typeface="Arial" panose="020B0604020202020204" pitchFamily="34" charset="0"/>
              <a:buChar char="•"/>
            </a:pPr>
            <a:r>
              <a:rPr lang="en-US" sz="2400"/>
              <a:t>Easier for interviewers to correct paper (e.g. for missing day ends)</a:t>
            </a:r>
          </a:p>
          <a:p>
            <a:pPr marL="285750" indent="-285750">
              <a:buFont typeface="Arial" panose="020B0604020202020204" pitchFamily="34" charset="0"/>
              <a:buChar char="•"/>
            </a:pPr>
            <a:r>
              <a:rPr lang="en-US" sz="2400"/>
              <a:t>Coding</a:t>
            </a:r>
          </a:p>
          <a:p>
            <a:pPr marL="742950" lvl="1" indent="-285750">
              <a:buFont typeface="Arial" panose="020B0604020202020204" pitchFamily="34" charset="0"/>
              <a:buChar char="•"/>
            </a:pPr>
            <a:r>
              <a:rPr lang="en-US" sz="2400"/>
              <a:t>Web mode -&gt; users code</a:t>
            </a:r>
          </a:p>
          <a:p>
            <a:pPr marL="742950" lvl="1" indent="-285750">
              <a:buFont typeface="Arial" panose="020B0604020202020204" pitchFamily="34" charset="0"/>
              <a:buChar char="•"/>
            </a:pPr>
            <a:r>
              <a:rPr lang="en-US" sz="2400"/>
              <a:t>Paper mode -&gt; algorithm codes</a:t>
            </a:r>
          </a:p>
        </p:txBody>
      </p:sp>
      <p:pic>
        <p:nvPicPr>
          <p:cNvPr id="4" name="Picture 3">
            <a:extLst>
              <a:ext uri="{FF2B5EF4-FFF2-40B4-BE49-F238E27FC236}">
                <a16:creationId xmlns:a16="http://schemas.microsoft.com/office/drawing/2014/main" id="{56D8E88E-4F47-E9AB-2B64-0050E4F97856}"/>
              </a:ext>
            </a:extLst>
          </p:cNvPr>
          <p:cNvPicPr>
            <a:picLocks noChangeAspect="1"/>
          </p:cNvPicPr>
          <p:nvPr/>
        </p:nvPicPr>
        <p:blipFill>
          <a:blip r:embed="rId4"/>
          <a:stretch>
            <a:fillRect/>
          </a:stretch>
        </p:blipFill>
        <p:spPr>
          <a:xfrm>
            <a:off x="4735155" y="3788080"/>
            <a:ext cx="3578942" cy="2841523"/>
          </a:xfrm>
          <a:prstGeom prst="rect">
            <a:avLst/>
          </a:prstGeom>
        </p:spPr>
      </p:pic>
    </p:spTree>
    <p:extLst>
      <p:ext uri="{BB962C8B-B14F-4D97-AF65-F5344CB8AC3E}">
        <p14:creationId xmlns:p14="http://schemas.microsoft.com/office/powerpoint/2010/main" val="3649179750"/>
      </p:ext>
    </p:extLst>
  </p:cSld>
  <p:clrMapOvr>
    <a:masterClrMapping/>
  </p:clrMapOvr>
  <mc:AlternateContent xmlns:mc="http://schemas.openxmlformats.org/markup-compatibility/2006" xmlns:p14="http://schemas.microsoft.com/office/powerpoint/2010/main">
    <mc:Choice Requires="p14">
      <p:transition spd="slow" p14:dur="2000" advTm="33292"/>
    </mc:Choice>
    <mc:Fallback xmlns="">
      <p:transition spd="slow" advTm="3329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3B83C28-77A1-3428-2C5D-830235DEC724}"/>
              </a:ext>
            </a:extLst>
          </p:cNvPr>
          <p:cNvSpPr>
            <a:spLocks noGrp="1"/>
          </p:cNvSpPr>
          <p:nvPr>
            <p:ph type="title"/>
          </p:nvPr>
        </p:nvSpPr>
        <p:spPr>
          <a:xfrm>
            <a:off x="838200" y="365125"/>
            <a:ext cx="10515600" cy="1325563"/>
          </a:xfrm>
        </p:spPr>
        <p:txBody>
          <a:bodyPr/>
          <a:lstStyle/>
          <a:p>
            <a:r>
              <a:rPr lang="en-US" b="1">
                <a:solidFill>
                  <a:srgbClr val="0070C0"/>
                </a:solidFill>
              </a:rPr>
              <a:t>Endogenous differences between modes</a:t>
            </a:r>
          </a:p>
        </p:txBody>
      </p:sp>
      <p:sp>
        <p:nvSpPr>
          <p:cNvPr id="2" name="TextBox 1">
            <a:extLst>
              <a:ext uri="{FF2B5EF4-FFF2-40B4-BE49-F238E27FC236}">
                <a16:creationId xmlns:a16="http://schemas.microsoft.com/office/drawing/2014/main" id="{16527E2C-4D79-BBD5-2B3F-D41E1EB40EFC}"/>
              </a:ext>
            </a:extLst>
          </p:cNvPr>
          <p:cNvSpPr txBox="1"/>
          <p:nvPr/>
        </p:nvSpPr>
        <p:spPr>
          <a:xfrm>
            <a:off x="6877168" y="2567730"/>
            <a:ext cx="4829174" cy="1938992"/>
          </a:xfrm>
          <a:prstGeom prst="rect">
            <a:avLst/>
          </a:prstGeom>
          <a:noFill/>
        </p:spPr>
        <p:txBody>
          <a:bodyPr wrap="square" rtlCol="0">
            <a:spAutoFit/>
          </a:bodyPr>
          <a:lstStyle/>
          <a:p>
            <a:pPr marL="285750" indent="-285750" algn="l">
              <a:buFont typeface="Arial" panose="020B0604020202020204" pitchFamily="34" charset="0"/>
              <a:buChar char="•"/>
            </a:pPr>
            <a:r>
              <a:rPr lang="en-US" sz="2400">
                <a:effectLst>
                  <a:outerShdw blurRad="38100" dist="38100" dir="2700000" algn="tl">
                    <a:srgbClr val="000000">
                      <a:alpha val="43137"/>
                    </a:srgbClr>
                  </a:outerShdw>
                </a:effectLst>
                <a:latin typeface="CMR10"/>
              </a:rPr>
              <a:t>Non-diary question</a:t>
            </a:r>
            <a:r>
              <a:rPr lang="en-US" sz="2400">
                <a:latin typeface="CMR10"/>
              </a:rPr>
              <a:t> at the end of both modes: estimate of total travel duration</a:t>
            </a:r>
          </a:p>
          <a:p>
            <a:pPr marL="285750" indent="-285750" algn="l">
              <a:buFont typeface="Arial" panose="020B0604020202020204" pitchFamily="34" charset="0"/>
              <a:buChar char="•"/>
            </a:pPr>
            <a:r>
              <a:rPr lang="en-US" sz="2400">
                <a:effectLst>
                  <a:outerShdw blurRad="38100" dist="38100" dir="2700000" algn="tl">
                    <a:srgbClr val="000000">
                      <a:alpha val="43137"/>
                    </a:srgbClr>
                  </a:outerShdw>
                </a:effectLst>
                <a:latin typeface="CMR10"/>
              </a:rPr>
              <a:t>Lower estimates from web respondents</a:t>
            </a:r>
            <a:endParaRPr lang="en-US" sz="2400">
              <a:latin typeface="CMR10"/>
            </a:endParaRPr>
          </a:p>
        </p:txBody>
      </p:sp>
      <p:graphicFrame>
        <p:nvGraphicFramePr>
          <p:cNvPr id="14" name="Content Placeholder 13">
            <a:extLst>
              <a:ext uri="{FF2B5EF4-FFF2-40B4-BE49-F238E27FC236}">
                <a16:creationId xmlns:a16="http://schemas.microsoft.com/office/drawing/2014/main" id="{8B98868E-1975-D174-0D0C-4FD471D59221}"/>
              </a:ext>
            </a:extLst>
          </p:cNvPr>
          <p:cNvGraphicFramePr>
            <a:graphicFrameLocks noGrp="1"/>
          </p:cNvGraphicFramePr>
          <p:nvPr>
            <p:ph idx="1"/>
          </p:nvPr>
        </p:nvGraphicFramePr>
        <p:xfrm>
          <a:off x="838200" y="1825624"/>
          <a:ext cx="5474465" cy="42997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4081640"/>
      </p:ext>
    </p:extLst>
  </p:cSld>
  <p:clrMapOvr>
    <a:masterClrMapping/>
  </p:clrMapOvr>
  <mc:AlternateContent xmlns:mc="http://schemas.openxmlformats.org/markup-compatibility/2006" xmlns:p14="http://schemas.microsoft.com/office/powerpoint/2010/main">
    <mc:Choice Requires="p14">
      <p:transition spd="slow" p14:dur="2000" advTm="23369"/>
    </mc:Choice>
    <mc:Fallback xmlns="">
      <p:transition spd="slow" advTm="23369"/>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845F-2BE6-C368-4C34-F0536B0F8E2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a:solidFill>
                  <a:srgbClr val="0070C0"/>
                </a:solidFill>
              </a:rPr>
              <a:t>TUS response</a:t>
            </a:r>
            <a:br>
              <a:rPr lang="en-US" b="1">
                <a:solidFill>
                  <a:srgbClr val="0070C0"/>
                </a:solidFill>
              </a:rPr>
            </a:br>
            <a:r>
              <a:rPr lang="en-US" sz="1800" b="1">
                <a:solidFill>
                  <a:srgbClr val="0070C0"/>
                </a:solidFill>
              </a:rPr>
              <a:t>By respondent characteristics</a:t>
            </a:r>
            <a:endParaRPr lang="en-US"/>
          </a:p>
        </p:txBody>
      </p:sp>
      <p:sp>
        <p:nvSpPr>
          <p:cNvPr id="11" name="Content Placeholder 10">
            <a:extLst>
              <a:ext uri="{FF2B5EF4-FFF2-40B4-BE49-F238E27FC236}">
                <a16:creationId xmlns:a16="http://schemas.microsoft.com/office/drawing/2014/main" id="{49371765-F8F8-C25D-C938-1B1E857F7457}"/>
              </a:ext>
            </a:extLst>
          </p:cNvPr>
          <p:cNvSpPr>
            <a:spLocks noGrp="1"/>
          </p:cNvSpPr>
          <p:nvPr>
            <p:ph idx="1"/>
          </p:nvPr>
        </p:nvSpPr>
        <p:spPr/>
        <p:txBody>
          <a:bodyPr/>
          <a:lstStyle/>
          <a:p>
            <a:r>
              <a:rPr lang="en-US" sz="2800" kern="1200">
                <a:solidFill>
                  <a:schemeClr val="tx1"/>
                </a:solidFill>
                <a:effectLst>
                  <a:outerShdw blurRad="38100" dist="38100" dir="2700000" algn="tl">
                    <a:srgbClr val="000000">
                      <a:alpha val="43137"/>
                    </a:srgbClr>
                  </a:outerShdw>
                </a:effectLst>
                <a:latin typeface="+mn-lt"/>
                <a:ea typeface="+mn-ea"/>
                <a:cs typeface="+mn-cs"/>
              </a:rPr>
              <a:t>Significant</a:t>
            </a:r>
            <a:r>
              <a:rPr lang="en-US" sz="2800" kern="1200">
                <a:solidFill>
                  <a:schemeClr val="tx1"/>
                </a:solidFill>
                <a:latin typeface="+mn-lt"/>
                <a:ea typeface="+mn-ea"/>
                <a:cs typeface="+mn-cs"/>
              </a:rPr>
              <a:t> differences </a:t>
            </a:r>
            <a:r>
              <a:rPr lang="en-US"/>
              <a:t>in response </a:t>
            </a:r>
            <a:r>
              <a:rPr lang="en-US" sz="2800" kern="1200">
                <a:solidFill>
                  <a:schemeClr val="tx1"/>
                </a:solidFill>
                <a:latin typeface="+mn-lt"/>
                <a:ea typeface="+mn-ea"/>
                <a:cs typeface="+mn-cs"/>
              </a:rPr>
              <a:t>across key variables </a:t>
            </a:r>
          </a:p>
          <a:p>
            <a:endParaRPr lang="en-US"/>
          </a:p>
        </p:txBody>
      </p:sp>
      <p:sp>
        <p:nvSpPr>
          <p:cNvPr id="8" name="TextBox 7">
            <a:extLst>
              <a:ext uri="{FF2B5EF4-FFF2-40B4-BE49-F238E27FC236}">
                <a16:creationId xmlns:a16="http://schemas.microsoft.com/office/drawing/2014/main" id="{07911799-902E-2435-6A13-3CD9F99D8A09}"/>
              </a:ext>
            </a:extLst>
          </p:cNvPr>
          <p:cNvSpPr txBox="1"/>
          <p:nvPr/>
        </p:nvSpPr>
        <p:spPr>
          <a:xfrm>
            <a:off x="638881" y="1809541"/>
            <a:ext cx="10909643" cy="687406"/>
          </a:xfrm>
          <a:prstGeom prst="rect">
            <a:avLst/>
          </a:prstGeom>
        </p:spPr>
        <p:txBody>
          <a:bodyPr vert="horz" lIns="91440" tIns="45720" rIns="91440" bIns="45720" rtlCol="0" anchor="ctr">
            <a:normAutofit/>
          </a:bodyPr>
          <a:lstStyle/>
          <a:p>
            <a:pPr algn="ctr">
              <a:lnSpc>
                <a:spcPct val="90000"/>
              </a:lnSpc>
              <a:spcBef>
                <a:spcPts val="1000"/>
              </a:spcBef>
            </a:pPr>
            <a:endParaRPr lang="en-US" sz="2400" kern="1200">
              <a:solidFill>
                <a:schemeClr val="tx1"/>
              </a:solidFill>
              <a:latin typeface="+mn-lt"/>
              <a:ea typeface="+mn-ea"/>
              <a:cs typeface="+mn-cs"/>
            </a:endParaRPr>
          </a:p>
        </p:txBody>
      </p:sp>
      <p:pic>
        <p:nvPicPr>
          <p:cNvPr id="16" name="Picture 15">
            <a:extLst>
              <a:ext uri="{FF2B5EF4-FFF2-40B4-BE49-F238E27FC236}">
                <a16:creationId xmlns:a16="http://schemas.microsoft.com/office/drawing/2014/main" id="{2639C328-5465-351C-91C2-28CA53B9A4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5" y="3776841"/>
            <a:ext cx="12191994" cy="2077662"/>
          </a:xfrm>
          <a:prstGeom prst="rect">
            <a:avLst/>
          </a:prstGeom>
        </p:spPr>
      </p:pic>
      <p:sp>
        <p:nvSpPr>
          <p:cNvPr id="18" name="Speech Bubble: Oval 17">
            <a:extLst>
              <a:ext uri="{FF2B5EF4-FFF2-40B4-BE49-F238E27FC236}">
                <a16:creationId xmlns:a16="http://schemas.microsoft.com/office/drawing/2014/main" id="{84CE1EA7-62DB-7B12-4479-9D5D3CFC7146}"/>
              </a:ext>
            </a:extLst>
          </p:cNvPr>
          <p:cNvSpPr/>
          <p:nvPr/>
        </p:nvSpPr>
        <p:spPr>
          <a:xfrm>
            <a:off x="295589" y="2554090"/>
            <a:ext cx="1647930" cy="1165608"/>
          </a:xfrm>
          <a:prstGeom prst="wedgeEllipseCallout">
            <a:avLst>
              <a:gd name="adj1" fmla="val 35264"/>
              <a:gd name="adj2" fmla="val 82328"/>
            </a:avLst>
          </a:prstGeom>
          <a:solidFill>
            <a:srgbClr val="440154">
              <a:alpha val="2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Older </a:t>
            </a:r>
          </a:p>
        </p:txBody>
      </p:sp>
      <p:sp>
        <p:nvSpPr>
          <p:cNvPr id="19" name="Speech Bubble: Oval 18">
            <a:extLst>
              <a:ext uri="{FF2B5EF4-FFF2-40B4-BE49-F238E27FC236}">
                <a16:creationId xmlns:a16="http://schemas.microsoft.com/office/drawing/2014/main" id="{4DD56E00-6051-E9BD-C33A-FA6EB6A87685}"/>
              </a:ext>
            </a:extLst>
          </p:cNvPr>
          <p:cNvSpPr/>
          <p:nvPr/>
        </p:nvSpPr>
        <p:spPr>
          <a:xfrm>
            <a:off x="4678990" y="2514792"/>
            <a:ext cx="1647930" cy="1165608"/>
          </a:xfrm>
          <a:prstGeom prst="wedgeEllipseCallout">
            <a:avLst>
              <a:gd name="adj1" fmla="val 24898"/>
              <a:gd name="adj2" fmla="val 90949"/>
            </a:avLst>
          </a:prstGeom>
          <a:solidFill>
            <a:srgbClr val="440154">
              <a:alpha val="2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More education</a:t>
            </a:r>
          </a:p>
        </p:txBody>
      </p:sp>
      <p:sp>
        <p:nvSpPr>
          <p:cNvPr id="20" name="Speech Bubble: Oval 19">
            <a:extLst>
              <a:ext uri="{FF2B5EF4-FFF2-40B4-BE49-F238E27FC236}">
                <a16:creationId xmlns:a16="http://schemas.microsoft.com/office/drawing/2014/main" id="{11EB9FDD-56AE-555E-9F6A-140523F30D95}"/>
              </a:ext>
            </a:extLst>
          </p:cNvPr>
          <p:cNvSpPr/>
          <p:nvPr/>
        </p:nvSpPr>
        <p:spPr>
          <a:xfrm>
            <a:off x="9113437" y="2544425"/>
            <a:ext cx="1647930" cy="1165608"/>
          </a:xfrm>
          <a:prstGeom prst="wedgeEllipseCallout">
            <a:avLst>
              <a:gd name="adj1" fmla="val -43395"/>
              <a:gd name="adj2" fmla="val 79742"/>
            </a:avLst>
          </a:prstGeom>
          <a:solidFill>
            <a:srgbClr val="440154">
              <a:alpha val="23137"/>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Retirees/</a:t>
            </a:r>
          </a:p>
          <a:p>
            <a:pPr algn="ctr"/>
            <a:r>
              <a:rPr lang="en-US">
                <a:ln w="0"/>
                <a:solidFill>
                  <a:schemeClr val="tx1"/>
                </a:solidFill>
                <a:effectLst>
                  <a:outerShdw blurRad="38100" dist="19050" dir="2700000" algn="tl" rotWithShape="0">
                    <a:schemeClr val="dk1">
                      <a:alpha val="40000"/>
                    </a:schemeClr>
                  </a:outerShdw>
                </a:effectLst>
              </a:rPr>
              <a:t>Employed</a:t>
            </a:r>
          </a:p>
        </p:txBody>
      </p:sp>
    </p:spTree>
    <p:extLst>
      <p:ext uri="{BB962C8B-B14F-4D97-AF65-F5344CB8AC3E}">
        <p14:creationId xmlns:p14="http://schemas.microsoft.com/office/powerpoint/2010/main" val="18800150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845F-2BE6-C368-4C34-F0536B0F8E2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a:solidFill>
                  <a:srgbClr val="0070C0"/>
                </a:solidFill>
              </a:rPr>
              <a:t>TUS response</a:t>
            </a:r>
            <a:br>
              <a:rPr lang="en-US" b="1">
                <a:solidFill>
                  <a:srgbClr val="0070C0"/>
                </a:solidFill>
              </a:rPr>
            </a:br>
            <a:r>
              <a:rPr lang="en-US" sz="1800" b="1">
                <a:solidFill>
                  <a:srgbClr val="0070C0"/>
                </a:solidFill>
              </a:rPr>
              <a:t>By mode</a:t>
            </a:r>
            <a:endParaRPr lang="en-US"/>
          </a:p>
        </p:txBody>
      </p:sp>
      <p:sp>
        <p:nvSpPr>
          <p:cNvPr id="11" name="Content Placeholder 10">
            <a:extLst>
              <a:ext uri="{FF2B5EF4-FFF2-40B4-BE49-F238E27FC236}">
                <a16:creationId xmlns:a16="http://schemas.microsoft.com/office/drawing/2014/main" id="{49371765-F8F8-C25D-C938-1B1E857F7457}"/>
              </a:ext>
            </a:extLst>
          </p:cNvPr>
          <p:cNvSpPr>
            <a:spLocks noGrp="1"/>
          </p:cNvSpPr>
          <p:nvPr>
            <p:ph idx="1"/>
          </p:nvPr>
        </p:nvSpPr>
        <p:spPr/>
        <p:txBody>
          <a:bodyPr/>
          <a:lstStyle/>
          <a:p>
            <a:r>
              <a:rPr lang="en-US" sz="2800" kern="1200">
                <a:solidFill>
                  <a:schemeClr val="bg1">
                    <a:lumMod val="65000"/>
                  </a:schemeClr>
                </a:solidFill>
                <a:latin typeface="+mn-lt"/>
                <a:ea typeface="+mn-ea"/>
                <a:cs typeface="+mn-cs"/>
              </a:rPr>
              <a:t>Significant differences in response across key variables</a:t>
            </a:r>
          </a:p>
          <a:p>
            <a:r>
              <a:rPr lang="en-US">
                <a:effectLst>
                  <a:outerShdw blurRad="38100" dist="38100" dir="2700000" algn="tl">
                    <a:srgbClr val="000000">
                      <a:alpha val="43137"/>
                    </a:srgbClr>
                  </a:outerShdw>
                </a:effectLst>
              </a:rPr>
              <a:t>Significant</a:t>
            </a:r>
            <a:r>
              <a:rPr lang="en-US"/>
              <a:t> differences in mode-specific RRs</a:t>
            </a:r>
            <a:endParaRPr lang="en-US" sz="2800" kern="1200">
              <a:solidFill>
                <a:schemeClr val="tx1"/>
              </a:solidFill>
            </a:endParaRPr>
          </a:p>
          <a:p>
            <a:endParaRPr lang="en-US"/>
          </a:p>
        </p:txBody>
      </p:sp>
      <p:sp>
        <p:nvSpPr>
          <p:cNvPr id="8" name="TextBox 7">
            <a:extLst>
              <a:ext uri="{FF2B5EF4-FFF2-40B4-BE49-F238E27FC236}">
                <a16:creationId xmlns:a16="http://schemas.microsoft.com/office/drawing/2014/main" id="{07911799-902E-2435-6A13-3CD9F99D8A09}"/>
              </a:ext>
            </a:extLst>
          </p:cNvPr>
          <p:cNvSpPr txBox="1"/>
          <p:nvPr/>
        </p:nvSpPr>
        <p:spPr>
          <a:xfrm>
            <a:off x="638881" y="1809541"/>
            <a:ext cx="10909643" cy="687406"/>
          </a:xfrm>
          <a:prstGeom prst="rect">
            <a:avLst/>
          </a:prstGeom>
        </p:spPr>
        <p:txBody>
          <a:bodyPr vert="horz" lIns="91440" tIns="45720" rIns="91440" bIns="45720" rtlCol="0" anchor="ctr">
            <a:normAutofit/>
          </a:bodyPr>
          <a:lstStyle/>
          <a:p>
            <a:pPr algn="ctr">
              <a:lnSpc>
                <a:spcPct val="90000"/>
              </a:lnSpc>
              <a:spcBef>
                <a:spcPts val="1000"/>
              </a:spcBef>
            </a:pPr>
            <a:endParaRPr lang="en-US" sz="2400" kern="1200">
              <a:solidFill>
                <a:schemeClr val="tx1"/>
              </a:solidFill>
              <a:latin typeface="+mn-lt"/>
              <a:ea typeface="+mn-ea"/>
              <a:cs typeface="+mn-cs"/>
            </a:endParaRPr>
          </a:p>
        </p:txBody>
      </p:sp>
      <p:pic>
        <p:nvPicPr>
          <p:cNvPr id="9" name="Picture 8">
            <a:extLst>
              <a:ext uri="{FF2B5EF4-FFF2-40B4-BE49-F238E27FC236}">
                <a16:creationId xmlns:a16="http://schemas.microsoft.com/office/drawing/2014/main" id="{7FA54F6A-16C0-56E9-BBD0-61BCF05CB1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8" y="3776841"/>
            <a:ext cx="12192000" cy="2077662"/>
          </a:xfrm>
          <a:prstGeom prst="rect">
            <a:avLst/>
          </a:prstGeom>
        </p:spPr>
      </p:pic>
      <p:sp>
        <p:nvSpPr>
          <p:cNvPr id="10" name="Speech Bubble: Oval 9">
            <a:extLst>
              <a:ext uri="{FF2B5EF4-FFF2-40B4-BE49-F238E27FC236}">
                <a16:creationId xmlns:a16="http://schemas.microsoft.com/office/drawing/2014/main" id="{1A218DA2-1178-0C86-0BFD-F1DCCB54CDD7}"/>
              </a:ext>
            </a:extLst>
          </p:cNvPr>
          <p:cNvSpPr/>
          <p:nvPr/>
        </p:nvSpPr>
        <p:spPr>
          <a:xfrm>
            <a:off x="8113206" y="2611233"/>
            <a:ext cx="1647930" cy="1165608"/>
          </a:xfrm>
          <a:prstGeom prst="wedgeEllipseCallout">
            <a:avLst>
              <a:gd name="adj1" fmla="val -88516"/>
              <a:gd name="adj2" fmla="val 60777"/>
            </a:avLst>
          </a:prstGeom>
          <a:solidFill>
            <a:srgbClr val="3B528B">
              <a:alpha val="27843"/>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Paper </a:t>
            </a:r>
          </a:p>
        </p:txBody>
      </p:sp>
    </p:spTree>
    <p:extLst>
      <p:ext uri="{BB962C8B-B14F-4D97-AF65-F5344CB8AC3E}">
        <p14:creationId xmlns:p14="http://schemas.microsoft.com/office/powerpoint/2010/main" val="2768333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845F-2BE6-C368-4C34-F0536B0F8E2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a:solidFill>
                  <a:srgbClr val="0070C0"/>
                </a:solidFill>
              </a:rPr>
              <a:t>TUS response</a:t>
            </a:r>
            <a:br>
              <a:rPr lang="en-US" b="1">
                <a:solidFill>
                  <a:srgbClr val="0070C0"/>
                </a:solidFill>
              </a:rPr>
            </a:br>
            <a:r>
              <a:rPr lang="en-US" sz="1800" b="1">
                <a:solidFill>
                  <a:srgbClr val="0070C0"/>
                </a:solidFill>
              </a:rPr>
              <a:t>By mode and respondent characteristics</a:t>
            </a:r>
            <a:endParaRPr lang="en-US"/>
          </a:p>
        </p:txBody>
      </p:sp>
      <p:sp>
        <p:nvSpPr>
          <p:cNvPr id="11" name="Content Placeholder 10">
            <a:extLst>
              <a:ext uri="{FF2B5EF4-FFF2-40B4-BE49-F238E27FC236}">
                <a16:creationId xmlns:a16="http://schemas.microsoft.com/office/drawing/2014/main" id="{49371765-F8F8-C25D-C938-1B1E857F7457}"/>
              </a:ext>
            </a:extLst>
          </p:cNvPr>
          <p:cNvSpPr>
            <a:spLocks noGrp="1"/>
          </p:cNvSpPr>
          <p:nvPr>
            <p:ph idx="1"/>
          </p:nvPr>
        </p:nvSpPr>
        <p:spPr/>
        <p:txBody>
          <a:bodyPr/>
          <a:lstStyle/>
          <a:p>
            <a:r>
              <a:rPr lang="en-US" sz="2800" kern="1200">
                <a:solidFill>
                  <a:schemeClr val="bg1">
                    <a:lumMod val="65000"/>
                  </a:schemeClr>
                </a:solidFill>
                <a:latin typeface="+mn-lt"/>
                <a:ea typeface="+mn-ea"/>
                <a:cs typeface="+mn-cs"/>
              </a:rPr>
              <a:t>Significant differences in overall RR across key variables</a:t>
            </a:r>
          </a:p>
          <a:p>
            <a:r>
              <a:rPr lang="en-US">
                <a:solidFill>
                  <a:schemeClr val="bg1">
                    <a:lumMod val="65000"/>
                  </a:schemeClr>
                </a:solidFill>
              </a:rPr>
              <a:t>Significant differences in mode-specific</a:t>
            </a:r>
            <a:r>
              <a:rPr lang="en-US">
                <a:solidFill>
                  <a:schemeClr val="bg1">
                    <a:lumMod val="65000"/>
                  </a:schemeClr>
                </a:solidFill>
                <a:effectLst>
                  <a:outerShdw blurRad="38100" dist="38100" dir="2700000" algn="tl">
                    <a:srgbClr val="000000">
                      <a:alpha val="43137"/>
                    </a:srgbClr>
                  </a:outerShdw>
                </a:effectLst>
              </a:rPr>
              <a:t> </a:t>
            </a:r>
            <a:r>
              <a:rPr lang="en-US">
                <a:solidFill>
                  <a:schemeClr val="bg1">
                    <a:lumMod val="65000"/>
                  </a:schemeClr>
                </a:solidFill>
              </a:rPr>
              <a:t>RR</a:t>
            </a:r>
          </a:p>
          <a:p>
            <a:r>
              <a:rPr lang="en-US">
                <a:effectLst>
                  <a:outerShdw blurRad="38100" dist="38100" dir="2700000" algn="tl">
                    <a:srgbClr val="000000">
                      <a:alpha val="43137"/>
                    </a:srgbClr>
                  </a:outerShdw>
                </a:effectLst>
              </a:rPr>
              <a:t>Non-significant</a:t>
            </a:r>
            <a:r>
              <a:rPr lang="en-US"/>
              <a:t> differences in </a:t>
            </a:r>
            <a:r>
              <a:rPr lang="en-US">
                <a:effectLst>
                  <a:outerShdw blurRad="38100" dist="38100" dir="2700000" algn="tl">
                    <a:srgbClr val="000000">
                      <a:alpha val="43137"/>
                    </a:srgbClr>
                  </a:outerShdw>
                </a:effectLst>
              </a:rPr>
              <a:t>mode-specific</a:t>
            </a:r>
            <a:r>
              <a:rPr lang="en-US"/>
              <a:t> RRs </a:t>
            </a:r>
            <a:r>
              <a:rPr lang="en-US">
                <a:effectLst>
                  <a:outerShdw blurRad="38100" dist="38100" dir="2700000" algn="tl">
                    <a:srgbClr val="000000">
                      <a:alpha val="43137"/>
                    </a:srgbClr>
                  </a:outerShdw>
                </a:effectLst>
              </a:rPr>
              <a:t>across key variables</a:t>
            </a:r>
            <a:endParaRPr lang="en-US" sz="2800" kern="1200">
              <a:solidFill>
                <a:schemeClr val="tx1"/>
              </a:solidFill>
            </a:endParaRPr>
          </a:p>
          <a:p>
            <a:endParaRPr lang="en-US"/>
          </a:p>
        </p:txBody>
      </p:sp>
      <p:sp>
        <p:nvSpPr>
          <p:cNvPr id="8" name="TextBox 7">
            <a:extLst>
              <a:ext uri="{FF2B5EF4-FFF2-40B4-BE49-F238E27FC236}">
                <a16:creationId xmlns:a16="http://schemas.microsoft.com/office/drawing/2014/main" id="{07911799-902E-2435-6A13-3CD9F99D8A09}"/>
              </a:ext>
            </a:extLst>
          </p:cNvPr>
          <p:cNvSpPr txBox="1"/>
          <p:nvPr/>
        </p:nvSpPr>
        <p:spPr>
          <a:xfrm>
            <a:off x="638881" y="1809541"/>
            <a:ext cx="10909643" cy="687406"/>
          </a:xfrm>
          <a:prstGeom prst="rect">
            <a:avLst/>
          </a:prstGeom>
        </p:spPr>
        <p:txBody>
          <a:bodyPr vert="horz" lIns="91440" tIns="45720" rIns="91440" bIns="45720" rtlCol="0" anchor="ctr">
            <a:normAutofit/>
          </a:bodyPr>
          <a:lstStyle/>
          <a:p>
            <a:pPr algn="ctr">
              <a:lnSpc>
                <a:spcPct val="90000"/>
              </a:lnSpc>
              <a:spcBef>
                <a:spcPts val="1000"/>
              </a:spcBef>
            </a:pPr>
            <a:endParaRPr lang="en-US" sz="2400" kern="1200">
              <a:solidFill>
                <a:schemeClr val="tx1"/>
              </a:solidFill>
              <a:latin typeface="+mn-lt"/>
              <a:ea typeface="+mn-ea"/>
              <a:cs typeface="+mn-cs"/>
            </a:endParaRPr>
          </a:p>
        </p:txBody>
      </p:sp>
      <p:pic>
        <p:nvPicPr>
          <p:cNvPr id="5" name="Picture 4">
            <a:extLst>
              <a:ext uri="{FF2B5EF4-FFF2-40B4-BE49-F238E27FC236}">
                <a16:creationId xmlns:a16="http://schemas.microsoft.com/office/drawing/2014/main" id="{C5B4B011-5EFD-9250-8CD0-026BAEDA903C}"/>
              </a:ext>
            </a:extLst>
          </p:cNvPr>
          <p:cNvPicPr>
            <a:picLocks noChangeAspect="1"/>
          </p:cNvPicPr>
          <p:nvPr/>
        </p:nvPicPr>
        <p:blipFill>
          <a:blip r:embed="rId3"/>
          <a:stretch>
            <a:fillRect/>
          </a:stretch>
        </p:blipFill>
        <p:spPr>
          <a:xfrm>
            <a:off x="-2298" y="3776841"/>
            <a:ext cx="12192000" cy="2077663"/>
          </a:xfrm>
          <a:prstGeom prst="rect">
            <a:avLst/>
          </a:prstGeom>
        </p:spPr>
      </p:pic>
    </p:spTree>
    <p:extLst>
      <p:ext uri="{BB962C8B-B14F-4D97-AF65-F5344CB8AC3E}">
        <p14:creationId xmlns:p14="http://schemas.microsoft.com/office/powerpoint/2010/main" val="127641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A5A5E-BC75-7365-D693-2AAD3A3123A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25FC71-8641-09C0-861F-BA7712F77BDB}"/>
              </a:ext>
            </a:extLst>
          </p:cNvPr>
          <p:cNvSpPr>
            <a:spLocks noGrp="1"/>
          </p:cNvSpPr>
          <p:nvPr>
            <p:ph type="title"/>
          </p:nvPr>
        </p:nvSpPr>
        <p:spPr>
          <a:xfrm>
            <a:off x="838199" y="365125"/>
            <a:ext cx="11155017" cy="1325563"/>
          </a:xfrm>
        </p:spPr>
        <p:txBody>
          <a:bodyPr/>
          <a:lstStyle/>
          <a:p>
            <a:r>
              <a:rPr lang="en-US" b="1" err="1">
                <a:solidFill>
                  <a:srgbClr val="0070C0"/>
                </a:solidFill>
              </a:rPr>
              <a:t>Workpackage</a:t>
            </a:r>
            <a:r>
              <a:rPr lang="en-US" b="1">
                <a:solidFill>
                  <a:srgbClr val="0070C0"/>
                </a:solidFill>
              </a:rPr>
              <a:t> 2 –  smart data in diaries</a:t>
            </a:r>
          </a:p>
        </p:txBody>
      </p:sp>
      <p:pic>
        <p:nvPicPr>
          <p:cNvPr id="4" name="Picture 5" descr="A map with a blue line&#10;&#10;Description automatically generated">
            <a:extLst>
              <a:ext uri="{FF2B5EF4-FFF2-40B4-BE49-F238E27FC236}">
                <a16:creationId xmlns:a16="http://schemas.microsoft.com/office/drawing/2014/main" id="{87F67F70-002E-C026-290F-E2CA48FD1AF6}"/>
              </a:ext>
            </a:extLst>
          </p:cNvPr>
          <p:cNvPicPr>
            <a:picLocks noChangeAspect="1"/>
          </p:cNvPicPr>
          <p:nvPr/>
        </p:nvPicPr>
        <p:blipFill>
          <a:blip r:embed="rId2"/>
          <a:stretch>
            <a:fillRect/>
          </a:stretch>
        </p:blipFill>
        <p:spPr>
          <a:xfrm>
            <a:off x="3198204" y="1491253"/>
            <a:ext cx="3706120" cy="3288435"/>
          </a:xfrm>
          <a:prstGeom prst="rect">
            <a:avLst/>
          </a:prstGeom>
        </p:spPr>
      </p:pic>
      <p:pic>
        <p:nvPicPr>
          <p:cNvPr id="9" name="Tijdelijke aanduiding voor inhoud 8" descr="Afbeelding met tekst, software, schermopname, Computerpictogram&#10;&#10;Automatisch gegenereerde beschrijving">
            <a:extLst>
              <a:ext uri="{FF2B5EF4-FFF2-40B4-BE49-F238E27FC236}">
                <a16:creationId xmlns:a16="http://schemas.microsoft.com/office/drawing/2014/main" id="{5E7083BE-9B2C-1089-9C12-F7E471C2287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37648" t="1416" r="37252" b="6205"/>
          <a:stretch/>
        </p:blipFill>
        <p:spPr>
          <a:xfrm>
            <a:off x="7230819" y="1491252"/>
            <a:ext cx="2344408" cy="4860000"/>
          </a:xfrm>
        </p:spPr>
      </p:pic>
      <p:pic>
        <p:nvPicPr>
          <p:cNvPr id="10" name="Picture 1" descr="A close up of a receipt&#10;&#10;Description automatically generated">
            <a:extLst>
              <a:ext uri="{FF2B5EF4-FFF2-40B4-BE49-F238E27FC236}">
                <a16:creationId xmlns:a16="http://schemas.microsoft.com/office/drawing/2014/main" id="{292EB27B-34ED-3141-689E-BB04B901842F}"/>
              </a:ext>
            </a:extLst>
          </p:cNvPr>
          <p:cNvPicPr>
            <a:picLocks noChangeAspect="1"/>
          </p:cNvPicPr>
          <p:nvPr/>
        </p:nvPicPr>
        <p:blipFill>
          <a:blip r:embed="rId4"/>
          <a:srcRect t="5894" b="2451"/>
          <a:stretch/>
        </p:blipFill>
        <p:spPr>
          <a:xfrm>
            <a:off x="9575226" y="1491252"/>
            <a:ext cx="1716627" cy="4860000"/>
          </a:xfrm>
          <a:prstGeom prst="rect">
            <a:avLst/>
          </a:prstGeom>
        </p:spPr>
      </p:pic>
      <p:pic>
        <p:nvPicPr>
          <p:cNvPr id="12" name="Picture 5" descr="A screenshot of a phone&#10;&#10;Description automatically generated">
            <a:extLst>
              <a:ext uri="{FF2B5EF4-FFF2-40B4-BE49-F238E27FC236}">
                <a16:creationId xmlns:a16="http://schemas.microsoft.com/office/drawing/2014/main" id="{85B9F0EA-CEE9-65B7-7131-9DD550193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302" y="1491252"/>
            <a:ext cx="2717576" cy="4860000"/>
          </a:xfrm>
          <a:prstGeom prst="rect">
            <a:avLst/>
          </a:prstGeom>
        </p:spPr>
      </p:pic>
      <p:sp>
        <p:nvSpPr>
          <p:cNvPr id="13" name="Tekstvak 12">
            <a:extLst>
              <a:ext uri="{FF2B5EF4-FFF2-40B4-BE49-F238E27FC236}">
                <a16:creationId xmlns:a16="http://schemas.microsoft.com/office/drawing/2014/main" id="{D51274A6-50C6-4D09-46E0-5DD7F7C6FDB8}"/>
              </a:ext>
            </a:extLst>
          </p:cNvPr>
          <p:cNvSpPr txBox="1"/>
          <p:nvPr/>
        </p:nvSpPr>
        <p:spPr>
          <a:xfrm>
            <a:off x="527301" y="6351252"/>
            <a:ext cx="2670903" cy="349702"/>
          </a:xfrm>
          <a:prstGeom prst="rect">
            <a:avLst/>
          </a:prstGeom>
          <a:noFill/>
        </p:spPr>
        <p:txBody>
          <a:bodyPr wrap="square" lIns="0" tIns="72000" rIns="0" bIns="0" rtlCol="0">
            <a:spAutoFit/>
          </a:bodyPr>
          <a:lstStyle/>
          <a:p>
            <a:r>
              <a:rPr lang="en-US" spc="-50"/>
              <a:t>Time use</a:t>
            </a:r>
          </a:p>
        </p:txBody>
      </p:sp>
      <p:sp>
        <p:nvSpPr>
          <p:cNvPr id="3" name="Tekstvak 2">
            <a:extLst>
              <a:ext uri="{FF2B5EF4-FFF2-40B4-BE49-F238E27FC236}">
                <a16:creationId xmlns:a16="http://schemas.microsoft.com/office/drawing/2014/main" id="{58A6F03C-CA69-E7CD-740B-990DF45D35D0}"/>
              </a:ext>
            </a:extLst>
          </p:cNvPr>
          <p:cNvSpPr txBox="1"/>
          <p:nvPr/>
        </p:nvSpPr>
        <p:spPr>
          <a:xfrm>
            <a:off x="3339548" y="4779688"/>
            <a:ext cx="3564776" cy="626701"/>
          </a:xfrm>
          <a:prstGeom prst="rect">
            <a:avLst/>
          </a:prstGeom>
          <a:noFill/>
        </p:spPr>
        <p:txBody>
          <a:bodyPr wrap="square" lIns="0" tIns="72000" rIns="0" bIns="0" rtlCol="0">
            <a:spAutoFit/>
          </a:bodyPr>
          <a:lstStyle/>
          <a:p>
            <a:r>
              <a:rPr lang="en-US" spc="-50" err="1"/>
              <a:t>Geotracking</a:t>
            </a:r>
            <a:r>
              <a:rPr lang="en-US" spc="-50"/>
              <a:t> using location sensors	</a:t>
            </a:r>
          </a:p>
        </p:txBody>
      </p:sp>
      <p:sp>
        <p:nvSpPr>
          <p:cNvPr id="5" name="Tekstvak 4">
            <a:extLst>
              <a:ext uri="{FF2B5EF4-FFF2-40B4-BE49-F238E27FC236}">
                <a16:creationId xmlns:a16="http://schemas.microsoft.com/office/drawing/2014/main" id="{57CC5EEB-8D28-1407-E827-FC4129FFB503}"/>
              </a:ext>
            </a:extLst>
          </p:cNvPr>
          <p:cNvSpPr txBox="1"/>
          <p:nvPr/>
        </p:nvSpPr>
        <p:spPr>
          <a:xfrm>
            <a:off x="9575227" y="6351252"/>
            <a:ext cx="2089471" cy="349702"/>
          </a:xfrm>
          <a:prstGeom prst="rect">
            <a:avLst/>
          </a:prstGeom>
          <a:noFill/>
        </p:spPr>
        <p:txBody>
          <a:bodyPr wrap="square" lIns="0" tIns="72000" rIns="0" bIns="0" rtlCol="0">
            <a:spAutoFit/>
          </a:bodyPr>
          <a:lstStyle/>
          <a:p>
            <a:r>
              <a:rPr lang="en-US" spc="-50"/>
              <a:t>Receipts using camera</a:t>
            </a:r>
          </a:p>
        </p:txBody>
      </p:sp>
      <p:sp>
        <p:nvSpPr>
          <p:cNvPr id="7" name="TextBox 6">
            <a:extLst>
              <a:ext uri="{FF2B5EF4-FFF2-40B4-BE49-F238E27FC236}">
                <a16:creationId xmlns:a16="http://schemas.microsoft.com/office/drawing/2014/main" id="{3A348B84-CFA0-90EA-AF6B-F542537983BD}"/>
              </a:ext>
            </a:extLst>
          </p:cNvPr>
          <p:cNvSpPr txBox="1"/>
          <p:nvPr/>
        </p:nvSpPr>
        <p:spPr>
          <a:xfrm>
            <a:off x="7230816" y="6351252"/>
            <a:ext cx="2344411" cy="349702"/>
          </a:xfrm>
          <a:prstGeom prst="rect">
            <a:avLst/>
          </a:prstGeom>
          <a:noFill/>
        </p:spPr>
        <p:txBody>
          <a:bodyPr wrap="square" lIns="0" tIns="72000" rIns="0" bIns="0">
            <a:spAutoFit/>
          </a:bodyPr>
          <a:lstStyle/>
          <a:p>
            <a:r>
              <a:rPr lang="en-US" spc="-50"/>
              <a:t>Household budget survey</a:t>
            </a:r>
          </a:p>
        </p:txBody>
      </p:sp>
    </p:spTree>
    <p:extLst>
      <p:ext uri="{BB962C8B-B14F-4D97-AF65-F5344CB8AC3E}">
        <p14:creationId xmlns:p14="http://schemas.microsoft.com/office/powerpoint/2010/main" val="25048941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F9D5-C898-3553-8780-8BAB6392E358}"/>
              </a:ext>
            </a:extLst>
          </p:cNvPr>
          <p:cNvSpPr>
            <a:spLocks noGrp="1"/>
          </p:cNvSpPr>
          <p:nvPr>
            <p:ph type="title"/>
          </p:nvPr>
        </p:nvSpPr>
        <p:spPr/>
        <p:txBody>
          <a:bodyPr/>
          <a:lstStyle/>
          <a:p>
            <a:r>
              <a:rPr lang="en-US" b="1">
                <a:solidFill>
                  <a:srgbClr val="0070C0"/>
                </a:solidFill>
              </a:rPr>
              <a:t>TUS duration differences in other activities</a:t>
            </a:r>
          </a:p>
        </p:txBody>
      </p:sp>
      <p:graphicFrame>
        <p:nvGraphicFramePr>
          <p:cNvPr id="4" name="Content Placeholder 3">
            <a:extLst>
              <a:ext uri="{FF2B5EF4-FFF2-40B4-BE49-F238E27FC236}">
                <a16:creationId xmlns:a16="http://schemas.microsoft.com/office/drawing/2014/main" id="{DD3BF49F-2CD5-9F1E-2F02-00184EDB117E}"/>
              </a:ext>
            </a:extLst>
          </p:cNvPr>
          <p:cNvGraphicFramePr>
            <a:graphicFrameLocks noGrp="1"/>
          </p:cNvGraphicFramePr>
          <p:nvPr>
            <p:ph idx="1"/>
          </p:nvPr>
        </p:nvGraphicFramePr>
        <p:xfrm>
          <a:off x="1458492" y="1382103"/>
          <a:ext cx="9275016" cy="4093794"/>
        </p:xfrm>
        <a:graphic>
          <a:graphicData uri="http://schemas.openxmlformats.org/drawingml/2006/table">
            <a:tbl>
              <a:tblPr firstRow="1" firstCol="1">
                <a:tableStyleId>{9D7B26C5-4107-4FEC-AEDC-1716B250A1EF}</a:tableStyleId>
              </a:tblPr>
              <a:tblGrid>
                <a:gridCol w="3867824">
                  <a:extLst>
                    <a:ext uri="{9D8B030D-6E8A-4147-A177-3AD203B41FA5}">
                      <a16:colId xmlns:a16="http://schemas.microsoft.com/office/drawing/2014/main" val="3494538298"/>
                    </a:ext>
                  </a:extLst>
                </a:gridCol>
                <a:gridCol w="2422983">
                  <a:extLst>
                    <a:ext uri="{9D8B030D-6E8A-4147-A177-3AD203B41FA5}">
                      <a16:colId xmlns:a16="http://schemas.microsoft.com/office/drawing/2014/main" val="1121671348"/>
                    </a:ext>
                  </a:extLst>
                </a:gridCol>
                <a:gridCol w="2984209">
                  <a:extLst>
                    <a:ext uri="{9D8B030D-6E8A-4147-A177-3AD203B41FA5}">
                      <a16:colId xmlns:a16="http://schemas.microsoft.com/office/drawing/2014/main" val="4264477058"/>
                    </a:ext>
                  </a:extLst>
                </a:gridCol>
              </a:tblGrid>
              <a:tr h="432000">
                <a:tc>
                  <a:txBody>
                    <a:bodyPr/>
                    <a:lstStyle/>
                    <a:p>
                      <a:pPr>
                        <a:lnSpc>
                          <a:spcPct val="107000"/>
                        </a:lnSpc>
                        <a:spcAft>
                          <a:spcPts val="100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1000"/>
                        </a:spcAft>
                      </a:pPr>
                      <a:r>
                        <a:rPr lang="en-US" sz="2000">
                          <a:effectLst/>
                        </a:rPr>
                        <a:t>Crossover-based constant effect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1000"/>
                        </a:spcAft>
                      </a:pPr>
                      <a:r>
                        <a:rPr lang="en-US" sz="2000">
                          <a:effectLst/>
                        </a:rPr>
                        <a:t>Matching-based mean effect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92352756"/>
                  </a:ext>
                </a:extLst>
              </a:tr>
              <a:tr h="432000">
                <a:tc>
                  <a:txBody>
                    <a:bodyPr/>
                    <a:lstStyle/>
                    <a:p>
                      <a:pPr>
                        <a:lnSpc>
                          <a:spcPct val="107000"/>
                        </a:lnSpc>
                        <a:spcAft>
                          <a:spcPts val="1000"/>
                        </a:spcAft>
                      </a:pPr>
                      <a:r>
                        <a:rPr lang="en-US" sz="2000">
                          <a:effectLst/>
                        </a:rPr>
                        <a:t>Personal and physiological time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1000"/>
                        </a:spcAft>
                      </a:pPr>
                      <a:r>
                        <a:rPr lang="en-US" sz="2000">
                          <a:effectLst/>
                        </a:rPr>
                        <a:t>-1 [-20; 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1000"/>
                        </a:spcAft>
                      </a:pPr>
                      <a:r>
                        <a:rPr lang="en-US" sz="2000">
                          <a:effectLst/>
                        </a:rPr>
                        <a:t>-5 [-36; 25]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2634006"/>
                  </a:ext>
                </a:extLst>
              </a:tr>
              <a:tr h="432000">
                <a:tc>
                  <a:txBody>
                    <a:bodyPr/>
                    <a:lstStyle/>
                    <a:p>
                      <a:pPr>
                        <a:lnSpc>
                          <a:spcPct val="107000"/>
                        </a:lnSpc>
                        <a:spcAft>
                          <a:spcPts val="1000"/>
                        </a:spcAft>
                      </a:pPr>
                      <a:r>
                        <a:rPr lang="en-US" sz="2000">
                          <a:effectLst/>
                        </a:rPr>
                        <a:t>Working and studying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1000"/>
                        </a:spcAft>
                      </a:pPr>
                      <a:r>
                        <a:rPr lang="en-US" sz="2000">
                          <a:effectLst/>
                        </a:rPr>
                        <a:t>-8[-24;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1000"/>
                        </a:spcAft>
                      </a:pPr>
                      <a:r>
                        <a:rPr lang="en-US" sz="2000">
                          <a:effectLst/>
                        </a:rPr>
                        <a:t>-22 [-50; 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4010559"/>
                  </a:ext>
                </a:extLst>
              </a:tr>
              <a:tr h="432000">
                <a:tc>
                  <a:txBody>
                    <a:bodyPr/>
                    <a:lstStyle/>
                    <a:p>
                      <a:pPr>
                        <a:lnSpc>
                          <a:spcPct val="107000"/>
                        </a:lnSpc>
                        <a:spcAft>
                          <a:spcPts val="1000"/>
                        </a:spcAft>
                      </a:pPr>
                      <a:r>
                        <a:rPr lang="en-US" sz="2000">
                          <a:effectLst/>
                        </a:rPr>
                        <a:t>Housework and recreation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1000"/>
                        </a:spcAft>
                      </a:pPr>
                      <a:r>
                        <a:rPr lang="en-US" sz="2000">
                          <a:effectLst/>
                        </a:rPr>
                        <a:t>-7 [-16; 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1000"/>
                        </a:spcAft>
                      </a:pPr>
                      <a:r>
                        <a:rPr lang="en-US" sz="2000">
                          <a:effectLst/>
                        </a:rPr>
                        <a:t>6 [-11; 23]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851370"/>
                  </a:ext>
                </a:extLst>
              </a:tr>
              <a:tr h="432000">
                <a:tc>
                  <a:txBody>
                    <a:bodyPr/>
                    <a:lstStyle/>
                    <a:p>
                      <a:pPr>
                        <a:lnSpc>
                          <a:spcPct val="107000"/>
                        </a:lnSpc>
                        <a:spcAft>
                          <a:spcPts val="1000"/>
                        </a:spcAft>
                      </a:pPr>
                      <a:r>
                        <a:rPr lang="en-US" sz="2000">
                          <a:effectLst/>
                        </a:rPr>
                        <a:t>Care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1000"/>
                        </a:spcAft>
                      </a:pPr>
                      <a:r>
                        <a:rPr lang="en-US" sz="2000">
                          <a:effectLst/>
                        </a:rPr>
                        <a:t>4 [0; 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1000"/>
                        </a:spcAft>
                      </a:pPr>
                      <a:r>
                        <a:rPr lang="en-US" sz="2000">
                          <a:effectLst/>
                        </a:rPr>
                        <a:t>4 [-4; 11]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3398766"/>
                  </a:ext>
                </a:extLst>
              </a:tr>
              <a:tr h="432000">
                <a:tc>
                  <a:txBody>
                    <a:bodyPr/>
                    <a:lstStyle/>
                    <a:p>
                      <a:pPr>
                        <a:lnSpc>
                          <a:spcPct val="107000"/>
                        </a:lnSpc>
                        <a:spcAft>
                          <a:spcPts val="1000"/>
                        </a:spcAft>
                      </a:pPr>
                      <a:r>
                        <a:rPr lang="en-US" sz="2000">
                          <a:effectLst/>
                        </a:rPr>
                        <a:t>Sociability</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alpha val="30196"/>
                      </a:srgbClr>
                    </a:solidFill>
                  </a:tcPr>
                </a:tc>
                <a:tc>
                  <a:txBody>
                    <a:bodyPr/>
                    <a:lstStyle/>
                    <a:p>
                      <a:pPr algn="r">
                        <a:lnSpc>
                          <a:spcPct val="107000"/>
                        </a:lnSpc>
                        <a:spcAft>
                          <a:spcPts val="1000"/>
                        </a:spcAft>
                      </a:pPr>
                      <a:r>
                        <a:rPr lang="en-US" sz="2000">
                          <a:effectLst/>
                        </a:rPr>
                        <a:t>25 [17; 33]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070C0">
                        <a:alpha val="30196"/>
                      </a:srgbClr>
                    </a:solidFill>
                  </a:tcPr>
                </a:tc>
                <a:tc>
                  <a:txBody>
                    <a:bodyPr/>
                    <a:lstStyle/>
                    <a:p>
                      <a:pPr algn="r">
                        <a:lnSpc>
                          <a:spcPct val="107000"/>
                        </a:lnSpc>
                        <a:spcAft>
                          <a:spcPts val="1000"/>
                        </a:spcAft>
                      </a:pPr>
                      <a:r>
                        <a:rPr lang="en-US" sz="2000">
                          <a:effectLst/>
                        </a:rPr>
                        <a:t>27 [14; 40]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70C0">
                        <a:alpha val="30196"/>
                      </a:srgbClr>
                    </a:solidFill>
                  </a:tcPr>
                </a:tc>
                <a:extLst>
                  <a:ext uri="{0D108BD9-81ED-4DB2-BD59-A6C34878D82A}">
                    <a16:rowId xmlns:a16="http://schemas.microsoft.com/office/drawing/2014/main" val="2719392498"/>
                  </a:ext>
                </a:extLst>
              </a:tr>
              <a:tr h="432000">
                <a:tc>
                  <a:txBody>
                    <a:bodyPr/>
                    <a:lstStyle/>
                    <a:p>
                      <a:pPr>
                        <a:lnSpc>
                          <a:spcPct val="107000"/>
                        </a:lnSpc>
                        <a:spcAft>
                          <a:spcPts val="1000"/>
                        </a:spcAft>
                      </a:pPr>
                      <a:r>
                        <a:rPr lang="en-US" sz="2000">
                          <a:effectLst/>
                        </a:rPr>
                        <a:t>Leisure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r">
                        <a:lnSpc>
                          <a:spcPct val="107000"/>
                        </a:lnSpc>
                        <a:spcAft>
                          <a:spcPts val="1000"/>
                        </a:spcAft>
                      </a:pPr>
                      <a:r>
                        <a:rPr lang="en-US" sz="2000">
                          <a:effectLst/>
                        </a:rPr>
                        <a:t>-51 [-64; -38]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4">
                        <a:lumMod val="20000"/>
                        <a:lumOff val="80000"/>
                      </a:schemeClr>
                    </a:solidFill>
                  </a:tcPr>
                </a:tc>
                <a:tc>
                  <a:txBody>
                    <a:bodyPr/>
                    <a:lstStyle/>
                    <a:p>
                      <a:pPr algn="r">
                        <a:lnSpc>
                          <a:spcPct val="107000"/>
                        </a:lnSpc>
                        <a:spcAft>
                          <a:spcPts val="1000"/>
                        </a:spcAft>
                      </a:pPr>
                      <a:r>
                        <a:rPr lang="en-US" sz="2000">
                          <a:effectLst/>
                        </a:rPr>
                        <a:t>-45 [-67; -24]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94761143"/>
                  </a:ext>
                </a:extLst>
              </a:tr>
              <a:tr h="432000">
                <a:tc>
                  <a:txBody>
                    <a:bodyPr/>
                    <a:lstStyle/>
                    <a:p>
                      <a:pPr>
                        <a:lnSpc>
                          <a:spcPct val="107000"/>
                        </a:lnSpc>
                        <a:spcAft>
                          <a:spcPts val="1000"/>
                        </a:spcAft>
                      </a:pPr>
                      <a:r>
                        <a:rPr lang="en-US" sz="2000">
                          <a:effectLst/>
                        </a:rPr>
                        <a:t>Travelling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lnSpc>
                          <a:spcPct val="107000"/>
                        </a:lnSpc>
                        <a:spcAft>
                          <a:spcPts val="1000"/>
                        </a:spcAft>
                      </a:pPr>
                      <a:r>
                        <a:rPr lang="en-US" sz="2000">
                          <a:effectLst/>
                        </a:rPr>
                        <a:t>-20 [-27; -14]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r">
                        <a:lnSpc>
                          <a:spcPct val="107000"/>
                        </a:lnSpc>
                        <a:spcAft>
                          <a:spcPts val="1000"/>
                        </a:spcAft>
                      </a:pPr>
                      <a:r>
                        <a:rPr lang="en-US" sz="2000">
                          <a:effectLst/>
                        </a:rPr>
                        <a:t>-32 [-43; -20]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49803769"/>
                  </a:ext>
                </a:extLst>
              </a:tr>
              <a:tr h="432000">
                <a:tc gridSpan="3">
                  <a:txBody>
                    <a:bodyPr/>
                    <a:lstStyle/>
                    <a:p>
                      <a:pPr>
                        <a:lnSpc>
                          <a:spcPct val="107000"/>
                        </a:lnSpc>
                        <a:spcAft>
                          <a:spcPts val="1000"/>
                        </a:spcAft>
                      </a:pPr>
                      <a:r>
                        <a:rPr lang="en-US" sz="2000">
                          <a:effectLst/>
                        </a:rPr>
                        <a:t>Note: * p &lt; .05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044338"/>
                  </a:ext>
                </a:extLst>
              </a:tr>
            </a:tbl>
          </a:graphicData>
        </a:graphic>
      </p:graphicFrame>
      <p:sp>
        <p:nvSpPr>
          <p:cNvPr id="3" name="Speech Bubble: Oval 2">
            <a:extLst>
              <a:ext uri="{FF2B5EF4-FFF2-40B4-BE49-F238E27FC236}">
                <a16:creationId xmlns:a16="http://schemas.microsoft.com/office/drawing/2014/main" id="{12E18E3E-68B9-180F-8B20-FF1FC175A64B}"/>
              </a:ext>
            </a:extLst>
          </p:cNvPr>
          <p:cNvSpPr/>
          <p:nvPr/>
        </p:nvSpPr>
        <p:spPr>
          <a:xfrm>
            <a:off x="10544070" y="2401177"/>
            <a:ext cx="1647930" cy="1165608"/>
          </a:xfrm>
          <a:prstGeom prst="wedgeEllipseCallout">
            <a:avLst>
              <a:gd name="adj1" fmla="val -39126"/>
              <a:gd name="adj2" fmla="val 62500"/>
            </a:avLst>
          </a:prstGeom>
          <a:solidFill>
            <a:srgbClr val="0070C0">
              <a:alpha val="30196"/>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More sociability</a:t>
            </a:r>
          </a:p>
        </p:txBody>
      </p:sp>
      <p:sp>
        <p:nvSpPr>
          <p:cNvPr id="5" name="Speech Bubble: Oval 4">
            <a:extLst>
              <a:ext uri="{FF2B5EF4-FFF2-40B4-BE49-F238E27FC236}">
                <a16:creationId xmlns:a16="http://schemas.microsoft.com/office/drawing/2014/main" id="{83A25EDF-0D65-CB08-E04B-CC7C6CA44EFC}"/>
              </a:ext>
            </a:extLst>
          </p:cNvPr>
          <p:cNvSpPr/>
          <p:nvPr/>
        </p:nvSpPr>
        <p:spPr>
          <a:xfrm>
            <a:off x="3950483" y="5327267"/>
            <a:ext cx="1647930" cy="1165608"/>
          </a:xfrm>
          <a:prstGeom prst="wedgeEllipseCallout">
            <a:avLst>
              <a:gd name="adj1" fmla="val 85264"/>
              <a:gd name="adj2" fmla="val -121984"/>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n w="0"/>
                <a:solidFill>
                  <a:schemeClr val="tx1"/>
                </a:solidFill>
                <a:effectLst>
                  <a:outerShdw blurRad="38100" dist="19050" dir="2700000" algn="tl" rotWithShape="0">
                    <a:schemeClr val="dk1">
                      <a:alpha val="40000"/>
                    </a:schemeClr>
                  </a:outerShdw>
                </a:effectLst>
              </a:rPr>
              <a:t>Less travel/</a:t>
            </a:r>
          </a:p>
          <a:p>
            <a:pPr algn="ctr"/>
            <a:r>
              <a:rPr lang="en-US">
                <a:ln w="0"/>
                <a:solidFill>
                  <a:schemeClr val="tx1"/>
                </a:solidFill>
                <a:effectLst>
                  <a:outerShdw blurRad="38100" dist="19050" dir="2700000" algn="tl" rotWithShape="0">
                    <a:schemeClr val="dk1">
                      <a:alpha val="40000"/>
                    </a:schemeClr>
                  </a:outerShdw>
                </a:effectLst>
              </a:rPr>
              <a:t>leisure</a:t>
            </a:r>
          </a:p>
        </p:txBody>
      </p:sp>
    </p:spTree>
    <p:extLst>
      <p:ext uri="{BB962C8B-B14F-4D97-AF65-F5344CB8AC3E}">
        <p14:creationId xmlns:p14="http://schemas.microsoft.com/office/powerpoint/2010/main" val="169837453"/>
      </p:ext>
    </p:extLst>
  </p:cSld>
  <p:clrMapOvr>
    <a:masterClrMapping/>
  </p:clrMapOvr>
  <mc:AlternateContent xmlns:mc="http://schemas.openxmlformats.org/markup-compatibility/2006" xmlns:p14="http://schemas.microsoft.com/office/powerpoint/2010/main">
    <mc:Choice Requires="p14">
      <p:transition spd="slow" p14:dur="2000" advTm="20075"/>
    </mc:Choice>
    <mc:Fallback xmlns="">
      <p:transition spd="slow" advTm="2007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3EDB5-6FDA-B691-DE3E-FCA1F344EDD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C163577-8F2A-DA8F-7371-46F8CFD49D3C}"/>
              </a:ext>
            </a:extLst>
          </p:cNvPr>
          <p:cNvSpPr>
            <a:spLocks noGrp="1"/>
          </p:cNvSpPr>
          <p:nvPr>
            <p:ph type="title"/>
          </p:nvPr>
        </p:nvSpPr>
        <p:spPr/>
        <p:txBody>
          <a:bodyPr/>
          <a:lstStyle/>
          <a:p>
            <a:r>
              <a:rPr lang="nl-NL" b="1">
                <a:solidFill>
                  <a:srgbClr val="0070C0"/>
                </a:solidFill>
              </a:rPr>
              <a:t>Overall </a:t>
            </a:r>
            <a:r>
              <a:rPr lang="nl-NL" b="1" err="1">
                <a:solidFill>
                  <a:srgbClr val="0070C0"/>
                </a:solidFill>
              </a:rPr>
              <a:t>conclusions</a:t>
            </a:r>
            <a:endParaRPr lang="nl-NL" b="1">
              <a:solidFill>
                <a:srgbClr val="0070C0"/>
              </a:solidFill>
            </a:endParaRPr>
          </a:p>
        </p:txBody>
      </p:sp>
      <p:graphicFrame>
        <p:nvGraphicFramePr>
          <p:cNvPr id="4" name="Table 3">
            <a:extLst>
              <a:ext uri="{FF2B5EF4-FFF2-40B4-BE49-F238E27FC236}">
                <a16:creationId xmlns:a16="http://schemas.microsoft.com/office/drawing/2014/main" id="{3895D2AB-22A5-318A-4FAA-389E5BD30C53}"/>
              </a:ext>
            </a:extLst>
          </p:cNvPr>
          <p:cNvGraphicFramePr>
            <a:graphicFrameLocks noGrp="1"/>
          </p:cNvGraphicFramePr>
          <p:nvPr>
            <p:extLst>
              <p:ext uri="{D42A27DB-BD31-4B8C-83A1-F6EECF244321}">
                <p14:modId xmlns:p14="http://schemas.microsoft.com/office/powerpoint/2010/main" val="3145357648"/>
              </p:ext>
            </p:extLst>
          </p:nvPr>
        </p:nvGraphicFramePr>
        <p:xfrm>
          <a:off x="920829" y="1550373"/>
          <a:ext cx="10432971" cy="5176956"/>
        </p:xfrm>
        <a:graphic>
          <a:graphicData uri="http://schemas.openxmlformats.org/drawingml/2006/table">
            <a:tbl>
              <a:tblPr firstRow="1" bandRow="1">
                <a:tableStyleId>{5C22544A-7EE6-4342-B048-85BDC9FD1C3A}</a:tableStyleId>
              </a:tblPr>
              <a:tblGrid>
                <a:gridCol w="676476">
                  <a:extLst>
                    <a:ext uri="{9D8B030D-6E8A-4147-A177-3AD203B41FA5}">
                      <a16:colId xmlns:a16="http://schemas.microsoft.com/office/drawing/2014/main" val="3839108056"/>
                    </a:ext>
                  </a:extLst>
                </a:gridCol>
                <a:gridCol w="625033">
                  <a:extLst>
                    <a:ext uri="{9D8B030D-6E8A-4147-A177-3AD203B41FA5}">
                      <a16:colId xmlns:a16="http://schemas.microsoft.com/office/drawing/2014/main" val="2588749245"/>
                    </a:ext>
                  </a:extLst>
                </a:gridCol>
                <a:gridCol w="9131462">
                  <a:extLst>
                    <a:ext uri="{9D8B030D-6E8A-4147-A177-3AD203B41FA5}">
                      <a16:colId xmlns:a16="http://schemas.microsoft.com/office/drawing/2014/main" val="1837223672"/>
                    </a:ext>
                  </a:extLst>
                </a:gridCol>
              </a:tblGrid>
              <a:tr h="588506">
                <a:tc rowSpan="8">
                  <a:txBody>
                    <a:bodyPr/>
                    <a:lstStyle/>
                    <a:p>
                      <a:pPr algn="ctr"/>
                      <a:r>
                        <a:rPr lang="en-GB" sz="2800" b="1">
                          <a:solidFill>
                            <a:schemeClr val="bg1"/>
                          </a:solidFill>
                        </a:rPr>
                        <a:t>Work Package 2</a:t>
                      </a:r>
                    </a:p>
                  </a:txBody>
                  <a:tcPr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gn="ctr"/>
                      <a:r>
                        <a:rPr lang="en-GB" sz="2800" b="1">
                          <a:solidFill>
                            <a:srgbClr val="0070C0"/>
                          </a:solidFill>
                        </a:rPr>
                        <a:t>Task 1</a:t>
                      </a:r>
                    </a:p>
                  </a:txBody>
                  <a:tcPr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chemeClr val="tx1"/>
                          </a:solidFill>
                        </a:rPr>
                        <a:t>Recruitment to smart surveys very difficult without interviewers</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2105405"/>
                  </a:ext>
                </a:extLst>
              </a:tr>
              <a:tr h="588506">
                <a:tc vMerge="1">
                  <a:txBody>
                    <a:bodyPr/>
                    <a:lstStyle/>
                    <a:p>
                      <a:endParaRPr lang="en-GB"/>
                    </a:p>
                  </a:txBody>
                  <a:tcPr/>
                </a:tc>
                <a:tc vMerge="1">
                  <a:txBody>
                    <a:bodyPr/>
                    <a:lstStyle/>
                    <a:p>
                      <a:endParaRPr lang="en-GB"/>
                    </a:p>
                  </a:txBody>
                  <a:tcPr vert="vert27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Bias along lines of traditional digital divide</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381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8888293"/>
                  </a:ext>
                </a:extLst>
              </a:tr>
              <a:tr h="588506">
                <a:tc vMerge="1">
                  <a:txBody>
                    <a:bodyPr/>
                    <a:lstStyle/>
                    <a:p>
                      <a:pPr algn="ctr"/>
                      <a:endParaRPr lang="en-GB" sz="2800" b="1">
                        <a:solidFill>
                          <a:schemeClr val="bg1"/>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rowSpan="2">
                  <a:txBody>
                    <a:bodyPr/>
                    <a:lstStyle/>
                    <a:p>
                      <a:pPr algn="ctr"/>
                      <a:r>
                        <a:rPr lang="en-GB" sz="2800" b="1">
                          <a:solidFill>
                            <a:srgbClr val="0070C0"/>
                          </a:solidFill>
                        </a:rPr>
                        <a:t>Task 2</a:t>
                      </a:r>
                    </a:p>
                  </a:txBody>
                  <a:tcPr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2400" b="0">
                          <a:solidFill>
                            <a:schemeClr val="tx1"/>
                          </a:solidFill>
                        </a:rPr>
                        <a:t>Quality of input data</a:t>
                      </a:r>
                    </a:p>
                    <a:p>
                      <a:endParaRPr lang="en-GB" sz="2400" b="0">
                        <a:solidFill>
                          <a:schemeClr val="tx1"/>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3460530"/>
                  </a:ext>
                </a:extLst>
              </a:tr>
              <a:tr h="588506">
                <a:tc vMerge="1">
                  <a:txBody>
                    <a:bodyPr/>
                    <a:lstStyle/>
                    <a:p>
                      <a:endParaRPr lang="en-GB"/>
                    </a:p>
                  </a:txBody>
                  <a:tcPr/>
                </a:tc>
                <a:tc vMerge="1">
                  <a:txBody>
                    <a:bodyPr/>
                    <a:lstStyle/>
                    <a:p>
                      <a:endParaRPr lang="en-GB"/>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r>
                        <a:rPr lang="en-GB" sz="2400" b="0">
                          <a:solidFill>
                            <a:schemeClr val="tx1"/>
                          </a:solidFill>
                        </a:rPr>
                        <a:t>Need for country-specific model/training (HBS)</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67593796"/>
                  </a:ext>
                </a:extLst>
              </a:tr>
              <a:tr h="588506">
                <a:tc vMerge="1">
                  <a:txBody>
                    <a:bodyPr/>
                    <a:lstStyle/>
                    <a:p>
                      <a:pPr algn="ctr"/>
                      <a:endParaRPr lang="en-GB" sz="2800" b="1">
                        <a:solidFill>
                          <a:schemeClr val="bg1"/>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rowSpan="2">
                  <a:txBody>
                    <a:bodyPr/>
                    <a:lstStyle/>
                    <a:p>
                      <a:pPr algn="ctr"/>
                      <a:r>
                        <a:rPr lang="en-GB" sz="2800" b="1">
                          <a:solidFill>
                            <a:srgbClr val="0070C0"/>
                          </a:solidFill>
                        </a:rPr>
                        <a:t>Task 3</a:t>
                      </a:r>
                    </a:p>
                  </a:txBody>
                  <a:tcPr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Smart microservices also needs to be clever</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29765900"/>
                  </a:ext>
                </a:extLst>
              </a:tr>
              <a:tr h="782511">
                <a:tc vMerge="1">
                  <a:txBody>
                    <a:bodyPr/>
                    <a:lstStyle/>
                    <a:p>
                      <a:endParaRPr lang="en-GB"/>
                    </a:p>
                  </a:txBody>
                  <a:tcPr/>
                </a:tc>
                <a:tc vMerge="1">
                  <a:txBody>
                    <a:bodyPr/>
                    <a:lstStyle/>
                    <a:p>
                      <a:endParaRPr lang="en-GB"/>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r>
                        <a:rPr lang="en-US" sz="2400"/>
                        <a:t>Smart microservices lower respondent burden but not complexity of survey</a:t>
                      </a:r>
                      <a:endParaRPr lang="en-GB" sz="2400" b="0">
                        <a:solidFill>
                          <a:schemeClr val="tx1"/>
                        </a:solidFill>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9124675"/>
                  </a:ext>
                </a:extLst>
              </a:tr>
              <a:tr h="588506">
                <a:tc vMerge="1">
                  <a:txBody>
                    <a:bodyPr/>
                    <a:lstStyle/>
                    <a:p>
                      <a:pPr algn="ctr"/>
                      <a:endParaRPr lang="en-GB" sz="2800" b="1">
                        <a:solidFill>
                          <a:schemeClr val="bg1"/>
                        </a:solidFill>
                      </a:endParaRPr>
                    </a:p>
                  </a:txBody>
                  <a:tcPr vert="vert27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rowSpan="2">
                  <a:txBody>
                    <a:bodyPr/>
                    <a:lstStyle/>
                    <a:p>
                      <a:pPr algn="ctr"/>
                      <a:r>
                        <a:rPr lang="en-GB" sz="2800" b="1">
                          <a:solidFill>
                            <a:srgbClr val="0070C0"/>
                          </a:solidFill>
                        </a:rPr>
                        <a:t>Task 4</a:t>
                      </a:r>
                    </a:p>
                  </a:txBody>
                  <a:tcPr vert="vert27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Large measurement differences between modes</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6660892"/>
                  </a:ext>
                </a:extLst>
              </a:tr>
              <a:tr h="588506">
                <a:tc vMerge="1">
                  <a:txBody>
                    <a:bodyPr/>
                    <a:lstStyle/>
                    <a:p>
                      <a:endParaRPr lang="en-GB"/>
                    </a:p>
                  </a:txBody>
                  <a:tcPr/>
                </a:tc>
                <a:tc vMerge="1">
                  <a:txBody>
                    <a:bodyPr/>
                    <a:lstStyle/>
                    <a:p>
                      <a:endParaRPr lang="en-GB"/>
                    </a:p>
                  </a:txBody>
                  <a:tcPr vert="vert27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0C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t>Likely a combination of causes</a:t>
                      </a: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mpd="sng">
                      <a:noFill/>
                    </a:lnT>
                    <a:lnB w="12700" cap="flat" cmpd="sng" algn="ctr">
                      <a:solidFill>
                        <a:srgbClr val="0070C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6862872"/>
                  </a:ext>
                </a:extLst>
              </a:tr>
            </a:tbl>
          </a:graphicData>
        </a:graphic>
      </p:graphicFrame>
    </p:spTree>
    <p:extLst>
      <p:ext uri="{BB962C8B-B14F-4D97-AF65-F5344CB8AC3E}">
        <p14:creationId xmlns:p14="http://schemas.microsoft.com/office/powerpoint/2010/main" val="1046239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E29AE-70D9-7788-9F84-318798570E9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00836DB-C856-A69D-C6B5-D9B5AA335F73}"/>
              </a:ext>
            </a:extLst>
          </p:cNvPr>
          <p:cNvSpPr>
            <a:spLocks noGrp="1"/>
          </p:cNvSpPr>
          <p:nvPr>
            <p:ph type="title"/>
          </p:nvPr>
        </p:nvSpPr>
        <p:spPr/>
        <p:txBody>
          <a:bodyPr/>
          <a:lstStyle/>
          <a:p>
            <a:r>
              <a:rPr lang="nl-NL" b="1" err="1">
                <a:solidFill>
                  <a:srgbClr val="0070C0"/>
                </a:solidFill>
              </a:rPr>
              <a:t>Workpackage</a:t>
            </a:r>
            <a:r>
              <a:rPr lang="nl-NL" b="1">
                <a:solidFill>
                  <a:srgbClr val="0070C0"/>
                </a:solidFill>
              </a:rPr>
              <a:t> 2 - </a:t>
            </a:r>
            <a:r>
              <a:rPr lang="nl-NL" b="1" err="1">
                <a:solidFill>
                  <a:srgbClr val="0070C0"/>
                </a:solidFill>
              </a:rPr>
              <a:t>subtasks</a:t>
            </a:r>
            <a:endParaRPr lang="nl-NL" b="1">
              <a:solidFill>
                <a:srgbClr val="0070C0"/>
              </a:solidFill>
            </a:endParaRPr>
          </a:p>
        </p:txBody>
      </p:sp>
      <p:pic>
        <p:nvPicPr>
          <p:cNvPr id="9" name="Tijdelijke aanduiding voor inhoud 8" descr="Afbeelding met tekst, software, schermopname, Computerpictogram&#10;&#10;Automatisch gegenereerde beschrijving">
            <a:extLst>
              <a:ext uri="{FF2B5EF4-FFF2-40B4-BE49-F238E27FC236}">
                <a16:creationId xmlns:a16="http://schemas.microsoft.com/office/drawing/2014/main" id="{F3A2B75A-A146-0E59-25C3-E5A49D44BFC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7648" r="36619" b="2164"/>
          <a:stretch/>
        </p:blipFill>
        <p:spPr>
          <a:xfrm>
            <a:off x="838200" y="1690688"/>
            <a:ext cx="2199829" cy="4711143"/>
          </a:xfrm>
        </p:spPr>
      </p:pic>
      <p:pic>
        <p:nvPicPr>
          <p:cNvPr id="10" name="Picture 1" descr="A close up of a receipt&#10;&#10;Description automatically generated">
            <a:extLst>
              <a:ext uri="{FF2B5EF4-FFF2-40B4-BE49-F238E27FC236}">
                <a16:creationId xmlns:a16="http://schemas.microsoft.com/office/drawing/2014/main" id="{5E2F0AB8-84A5-08A6-80BD-D8ECD1F6B0FF}"/>
              </a:ext>
            </a:extLst>
          </p:cNvPr>
          <p:cNvPicPr>
            <a:picLocks noChangeAspect="1"/>
          </p:cNvPicPr>
          <p:nvPr/>
        </p:nvPicPr>
        <p:blipFill>
          <a:blip r:embed="rId3"/>
          <a:stretch>
            <a:fillRect/>
          </a:stretch>
        </p:blipFill>
        <p:spPr>
          <a:xfrm>
            <a:off x="3073583" y="1690687"/>
            <a:ext cx="1525217" cy="4711144"/>
          </a:xfrm>
          <a:prstGeom prst="rect">
            <a:avLst/>
          </a:prstGeom>
        </p:spPr>
      </p:pic>
      <p:sp>
        <p:nvSpPr>
          <p:cNvPr id="3" name="Tekstvak 2">
            <a:extLst>
              <a:ext uri="{FF2B5EF4-FFF2-40B4-BE49-F238E27FC236}">
                <a16:creationId xmlns:a16="http://schemas.microsoft.com/office/drawing/2014/main" id="{7DF94975-0FB7-D703-F2EE-7AE9736C9A8C}"/>
              </a:ext>
            </a:extLst>
          </p:cNvPr>
          <p:cNvSpPr txBox="1"/>
          <p:nvPr/>
        </p:nvSpPr>
        <p:spPr>
          <a:xfrm>
            <a:off x="5168349" y="1690687"/>
            <a:ext cx="6599582" cy="1384995"/>
          </a:xfrm>
          <a:prstGeom prst="rect">
            <a:avLst/>
          </a:prstGeom>
          <a:noFill/>
        </p:spPr>
        <p:txBody>
          <a:bodyPr wrap="square" rtlCol="0">
            <a:spAutoFit/>
          </a:bodyPr>
          <a:lstStyle/>
          <a:p>
            <a:r>
              <a:rPr lang="nl-NL" sz="2400" err="1"/>
              <a:t>Task</a:t>
            </a:r>
            <a:r>
              <a:rPr lang="nl-NL" sz="2400"/>
              <a:t> 1: How do we </a:t>
            </a:r>
            <a:r>
              <a:rPr lang="nl-NL" sz="2400" err="1"/>
              <a:t>recruit</a:t>
            </a:r>
            <a:r>
              <a:rPr lang="nl-NL" sz="2400"/>
              <a:t> </a:t>
            </a:r>
            <a:r>
              <a:rPr lang="nl-NL" sz="2400" err="1"/>
              <a:t>respondents</a:t>
            </a:r>
            <a:r>
              <a:rPr lang="nl-NL" sz="2400"/>
              <a:t> </a:t>
            </a:r>
            <a:r>
              <a:rPr lang="nl-NL" sz="2400" err="1"/>
              <a:t>succesfully</a:t>
            </a:r>
            <a:r>
              <a:rPr lang="nl-NL" sz="2400"/>
              <a:t> </a:t>
            </a:r>
            <a:r>
              <a:rPr lang="nl-NL" sz="2400" err="1"/>
              <a:t>for</a:t>
            </a:r>
            <a:r>
              <a:rPr lang="nl-NL" sz="2400"/>
              <a:t> smart </a:t>
            </a:r>
            <a:r>
              <a:rPr lang="nl-NL" sz="2400" err="1"/>
              <a:t>surveys</a:t>
            </a:r>
            <a:r>
              <a:rPr lang="nl-NL" sz="2400"/>
              <a:t>? (University Mannheim)</a:t>
            </a:r>
          </a:p>
          <a:p>
            <a:pPr marL="285750" indent="-285750">
              <a:buFont typeface="Arial" panose="020B0604020202020204" pitchFamily="34" charset="0"/>
              <a:buChar char="•"/>
            </a:pPr>
            <a:endParaRPr lang="nl-NL"/>
          </a:p>
          <a:p>
            <a:pPr marL="285750" indent="-285750">
              <a:buFont typeface="Arial" panose="020B0604020202020204" pitchFamily="34" charset="0"/>
              <a:buChar char="•"/>
            </a:pPr>
            <a:endParaRPr lang="nl-NL"/>
          </a:p>
        </p:txBody>
      </p:sp>
    </p:spTree>
    <p:extLst>
      <p:ext uri="{BB962C8B-B14F-4D97-AF65-F5344CB8AC3E}">
        <p14:creationId xmlns:p14="http://schemas.microsoft.com/office/powerpoint/2010/main" val="1017957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BC10C-A0D3-6FD7-A68D-D0876C37FF7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056D99-B6E2-937D-3AB5-906C26C6D0CE}"/>
              </a:ext>
            </a:extLst>
          </p:cNvPr>
          <p:cNvSpPr>
            <a:spLocks noGrp="1"/>
          </p:cNvSpPr>
          <p:nvPr>
            <p:ph type="title"/>
          </p:nvPr>
        </p:nvSpPr>
        <p:spPr/>
        <p:txBody>
          <a:bodyPr/>
          <a:lstStyle/>
          <a:p>
            <a:r>
              <a:rPr lang="nl-NL" b="1" err="1">
                <a:solidFill>
                  <a:srgbClr val="0070C0"/>
                </a:solidFill>
              </a:rPr>
              <a:t>Workpackage</a:t>
            </a:r>
            <a:r>
              <a:rPr lang="nl-NL" b="1">
                <a:solidFill>
                  <a:srgbClr val="0070C0"/>
                </a:solidFill>
              </a:rPr>
              <a:t> 2</a:t>
            </a:r>
          </a:p>
        </p:txBody>
      </p:sp>
      <p:pic>
        <p:nvPicPr>
          <p:cNvPr id="9" name="Tijdelijke aanduiding voor inhoud 8" descr="Afbeelding met tekst, software, schermopname, Computerpictogram&#10;&#10;Automatisch gegenereerde beschrijving">
            <a:extLst>
              <a:ext uri="{FF2B5EF4-FFF2-40B4-BE49-F238E27FC236}">
                <a16:creationId xmlns:a16="http://schemas.microsoft.com/office/drawing/2014/main" id="{5A9342D7-CC57-13C6-1996-B1E12C235C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7648" r="36619" b="2164"/>
          <a:stretch/>
        </p:blipFill>
        <p:spPr>
          <a:xfrm>
            <a:off x="838200" y="1690688"/>
            <a:ext cx="2199829" cy="4711143"/>
          </a:xfrm>
        </p:spPr>
      </p:pic>
      <p:pic>
        <p:nvPicPr>
          <p:cNvPr id="10" name="Picture 1" descr="A close up of a receipt&#10;&#10;Description automatically generated">
            <a:extLst>
              <a:ext uri="{FF2B5EF4-FFF2-40B4-BE49-F238E27FC236}">
                <a16:creationId xmlns:a16="http://schemas.microsoft.com/office/drawing/2014/main" id="{1C44F135-4577-E2DE-309D-0ED958F88791}"/>
              </a:ext>
            </a:extLst>
          </p:cNvPr>
          <p:cNvPicPr>
            <a:picLocks noChangeAspect="1"/>
          </p:cNvPicPr>
          <p:nvPr/>
        </p:nvPicPr>
        <p:blipFill>
          <a:blip r:embed="rId3"/>
          <a:stretch>
            <a:fillRect/>
          </a:stretch>
        </p:blipFill>
        <p:spPr>
          <a:xfrm>
            <a:off x="3073583" y="1690687"/>
            <a:ext cx="1525217" cy="4711144"/>
          </a:xfrm>
          <a:prstGeom prst="rect">
            <a:avLst/>
          </a:prstGeom>
        </p:spPr>
      </p:pic>
      <p:sp>
        <p:nvSpPr>
          <p:cNvPr id="3" name="Tekstvak 2">
            <a:extLst>
              <a:ext uri="{FF2B5EF4-FFF2-40B4-BE49-F238E27FC236}">
                <a16:creationId xmlns:a16="http://schemas.microsoft.com/office/drawing/2014/main" id="{61A34E18-D83D-D686-B176-FF10FE068823}"/>
              </a:ext>
            </a:extLst>
          </p:cNvPr>
          <p:cNvSpPr txBox="1"/>
          <p:nvPr/>
        </p:nvSpPr>
        <p:spPr>
          <a:xfrm>
            <a:off x="5433391" y="1690687"/>
            <a:ext cx="6334539" cy="2185214"/>
          </a:xfrm>
          <a:prstGeom prst="rect">
            <a:avLst/>
          </a:prstGeom>
          <a:noFill/>
        </p:spPr>
        <p:txBody>
          <a:bodyPr wrap="square" lIns="91440" tIns="45720" rIns="91440" bIns="45720" rtlCol="0" anchor="t">
            <a:spAutoFit/>
          </a:bodyPr>
          <a:lstStyle/>
          <a:p>
            <a:r>
              <a:rPr lang="nl-NL" sz="2000" err="1"/>
              <a:t>Task</a:t>
            </a:r>
            <a:r>
              <a:rPr lang="nl-NL" sz="2000"/>
              <a:t> 1: How do we </a:t>
            </a:r>
            <a:r>
              <a:rPr lang="nl-NL" sz="2000" err="1"/>
              <a:t>recruit</a:t>
            </a:r>
            <a:r>
              <a:rPr lang="nl-NL" sz="2000"/>
              <a:t> </a:t>
            </a:r>
            <a:r>
              <a:rPr lang="nl-NL" sz="2000" err="1"/>
              <a:t>respondents</a:t>
            </a:r>
            <a:r>
              <a:rPr lang="nl-NL" sz="2000"/>
              <a:t> </a:t>
            </a:r>
            <a:r>
              <a:rPr lang="nl-NL" sz="2000" err="1"/>
              <a:t>succesfully</a:t>
            </a:r>
            <a:r>
              <a:rPr lang="nl-NL" sz="2000"/>
              <a:t> </a:t>
            </a:r>
            <a:r>
              <a:rPr lang="nl-NL" sz="2000" err="1"/>
              <a:t>for</a:t>
            </a:r>
            <a:r>
              <a:rPr lang="nl-NL" sz="2000"/>
              <a:t> smart </a:t>
            </a:r>
            <a:r>
              <a:rPr lang="nl-NL" sz="2000" err="1"/>
              <a:t>surveys</a:t>
            </a:r>
            <a:r>
              <a:rPr lang="nl-NL" sz="2000"/>
              <a:t>? (University Mannheim)</a:t>
            </a:r>
          </a:p>
          <a:p>
            <a:pPr marL="285750" indent="-285750">
              <a:buFont typeface="Arial" panose="020B0604020202020204" pitchFamily="34" charset="0"/>
              <a:buChar char="•"/>
            </a:pPr>
            <a:endParaRPr lang="nl-NL" sz="2000"/>
          </a:p>
          <a:p>
            <a:r>
              <a:rPr lang="nl-NL" sz="2000" err="1"/>
              <a:t>Task</a:t>
            </a:r>
            <a:r>
              <a:rPr lang="nl-NL" sz="2000"/>
              <a:t> 2: How </a:t>
            </a:r>
            <a:r>
              <a:rPr lang="nl-NL" sz="2000" err="1"/>
              <a:t>should</a:t>
            </a:r>
            <a:r>
              <a:rPr lang="nl-NL" sz="2000"/>
              <a:t> we </a:t>
            </a:r>
            <a:r>
              <a:rPr lang="nl-NL" sz="2000" err="1"/>
              <a:t>use</a:t>
            </a:r>
            <a:r>
              <a:rPr lang="nl-NL" sz="2000"/>
              <a:t> Machine Learning </a:t>
            </a:r>
            <a:r>
              <a:rPr lang="nl-NL" sz="2000" err="1"/>
              <a:t>to</a:t>
            </a:r>
            <a:r>
              <a:rPr lang="nl-NL" sz="2000"/>
              <a:t> </a:t>
            </a:r>
            <a:r>
              <a:rPr lang="nl-NL" sz="2000" err="1"/>
              <a:t>use</a:t>
            </a:r>
            <a:r>
              <a:rPr lang="nl-NL" sz="2000"/>
              <a:t> smart data </a:t>
            </a:r>
            <a:r>
              <a:rPr lang="nl-NL" sz="2000" err="1"/>
              <a:t>succesfully</a:t>
            </a:r>
            <a:r>
              <a:rPr lang="nl-NL" sz="2000"/>
              <a:t> (</a:t>
            </a:r>
            <a:r>
              <a:rPr lang="nl-NL" sz="2000" err="1"/>
              <a:t>Istat</a:t>
            </a:r>
            <a:r>
              <a:rPr lang="nl-NL" sz="2000"/>
              <a:t>)</a:t>
            </a:r>
          </a:p>
          <a:p>
            <a:endParaRPr lang="nl-NL"/>
          </a:p>
          <a:p>
            <a:endParaRPr lang="nl-NL"/>
          </a:p>
        </p:txBody>
      </p:sp>
    </p:spTree>
    <p:extLst>
      <p:ext uri="{BB962C8B-B14F-4D97-AF65-F5344CB8AC3E}">
        <p14:creationId xmlns:p14="http://schemas.microsoft.com/office/powerpoint/2010/main" val="2590333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E2EE5-9528-D3F7-3184-8B8B9BE483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197CCA1-4F79-FC44-BAB9-A561567F5B04}"/>
              </a:ext>
            </a:extLst>
          </p:cNvPr>
          <p:cNvSpPr>
            <a:spLocks noGrp="1"/>
          </p:cNvSpPr>
          <p:nvPr>
            <p:ph type="title"/>
          </p:nvPr>
        </p:nvSpPr>
        <p:spPr/>
        <p:txBody>
          <a:bodyPr/>
          <a:lstStyle/>
          <a:p>
            <a:r>
              <a:rPr lang="nl-NL" b="1" err="1">
                <a:solidFill>
                  <a:srgbClr val="0070C0"/>
                </a:solidFill>
              </a:rPr>
              <a:t>Workpackage</a:t>
            </a:r>
            <a:r>
              <a:rPr lang="nl-NL" b="1">
                <a:solidFill>
                  <a:srgbClr val="0070C0"/>
                </a:solidFill>
              </a:rPr>
              <a:t> 2</a:t>
            </a:r>
          </a:p>
        </p:txBody>
      </p:sp>
      <p:pic>
        <p:nvPicPr>
          <p:cNvPr id="9" name="Tijdelijke aanduiding voor inhoud 8" descr="Afbeelding met tekst, software, schermopname, Computerpictogram&#10;&#10;Automatisch gegenereerde beschrijving">
            <a:extLst>
              <a:ext uri="{FF2B5EF4-FFF2-40B4-BE49-F238E27FC236}">
                <a16:creationId xmlns:a16="http://schemas.microsoft.com/office/drawing/2014/main" id="{2EB4B1D9-5B27-07AD-5BB5-2CFCAC246C5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7648" r="36619" b="2164"/>
          <a:stretch/>
        </p:blipFill>
        <p:spPr>
          <a:xfrm>
            <a:off x="838200" y="1690688"/>
            <a:ext cx="2199829" cy="4711143"/>
          </a:xfrm>
        </p:spPr>
      </p:pic>
      <p:pic>
        <p:nvPicPr>
          <p:cNvPr id="10" name="Picture 1" descr="A close up of a receipt&#10;&#10;Description automatically generated">
            <a:extLst>
              <a:ext uri="{FF2B5EF4-FFF2-40B4-BE49-F238E27FC236}">
                <a16:creationId xmlns:a16="http://schemas.microsoft.com/office/drawing/2014/main" id="{07E98CF1-7D6C-4160-EAD0-679E8D86F11F}"/>
              </a:ext>
            </a:extLst>
          </p:cNvPr>
          <p:cNvPicPr>
            <a:picLocks noChangeAspect="1"/>
          </p:cNvPicPr>
          <p:nvPr/>
        </p:nvPicPr>
        <p:blipFill>
          <a:blip r:embed="rId3"/>
          <a:stretch>
            <a:fillRect/>
          </a:stretch>
        </p:blipFill>
        <p:spPr>
          <a:xfrm>
            <a:off x="3073583" y="1690687"/>
            <a:ext cx="1525217" cy="4711144"/>
          </a:xfrm>
          <a:prstGeom prst="rect">
            <a:avLst/>
          </a:prstGeom>
        </p:spPr>
      </p:pic>
      <p:sp>
        <p:nvSpPr>
          <p:cNvPr id="3" name="Tekstvak 2">
            <a:extLst>
              <a:ext uri="{FF2B5EF4-FFF2-40B4-BE49-F238E27FC236}">
                <a16:creationId xmlns:a16="http://schemas.microsoft.com/office/drawing/2014/main" id="{3B79F21B-AFBB-7481-48E2-ECEF8EAAC1C4}"/>
              </a:ext>
            </a:extLst>
          </p:cNvPr>
          <p:cNvSpPr txBox="1"/>
          <p:nvPr/>
        </p:nvSpPr>
        <p:spPr>
          <a:xfrm>
            <a:off x="5433391" y="1690687"/>
            <a:ext cx="6334539" cy="4339650"/>
          </a:xfrm>
          <a:prstGeom prst="rect">
            <a:avLst/>
          </a:prstGeom>
          <a:noFill/>
        </p:spPr>
        <p:txBody>
          <a:bodyPr wrap="square" rtlCol="0">
            <a:spAutoFit/>
          </a:bodyPr>
          <a:lstStyle/>
          <a:p>
            <a:r>
              <a:rPr lang="nl-NL" sz="2000" err="1"/>
              <a:t>Task</a:t>
            </a:r>
            <a:r>
              <a:rPr lang="nl-NL" sz="2000"/>
              <a:t> 1: How do we </a:t>
            </a:r>
            <a:r>
              <a:rPr lang="nl-NL" sz="2000" err="1"/>
              <a:t>recruit</a:t>
            </a:r>
            <a:r>
              <a:rPr lang="nl-NL" sz="2000"/>
              <a:t> </a:t>
            </a:r>
            <a:r>
              <a:rPr lang="nl-NL" sz="2000" err="1"/>
              <a:t>respondents</a:t>
            </a:r>
            <a:r>
              <a:rPr lang="nl-NL" sz="2000"/>
              <a:t> </a:t>
            </a:r>
            <a:r>
              <a:rPr lang="nl-NL" sz="2000" err="1"/>
              <a:t>succesfully</a:t>
            </a:r>
            <a:r>
              <a:rPr lang="nl-NL" sz="2000"/>
              <a:t> </a:t>
            </a:r>
            <a:r>
              <a:rPr lang="nl-NL" sz="2000" err="1"/>
              <a:t>for</a:t>
            </a:r>
            <a:r>
              <a:rPr lang="nl-NL" sz="2000"/>
              <a:t> smart </a:t>
            </a:r>
            <a:r>
              <a:rPr lang="nl-NL" sz="2000" err="1"/>
              <a:t>surveys</a:t>
            </a:r>
            <a:r>
              <a:rPr lang="nl-NL" sz="2000"/>
              <a:t>? (University Mannheim)</a:t>
            </a:r>
          </a:p>
          <a:p>
            <a:pPr marL="285750" indent="-285750">
              <a:buFont typeface="Arial" panose="020B0604020202020204" pitchFamily="34" charset="0"/>
              <a:buChar char="•"/>
            </a:pPr>
            <a:endParaRPr lang="nl-NL" sz="2000"/>
          </a:p>
          <a:p>
            <a:r>
              <a:rPr lang="nl-NL" sz="2000" err="1"/>
              <a:t>Task</a:t>
            </a:r>
            <a:r>
              <a:rPr lang="nl-NL" sz="2000"/>
              <a:t> 2: How </a:t>
            </a:r>
            <a:r>
              <a:rPr lang="nl-NL" sz="2000" err="1"/>
              <a:t>should</a:t>
            </a:r>
            <a:r>
              <a:rPr lang="nl-NL" sz="2000"/>
              <a:t> we </a:t>
            </a:r>
            <a:r>
              <a:rPr lang="nl-NL" sz="2000" err="1"/>
              <a:t>use</a:t>
            </a:r>
            <a:r>
              <a:rPr lang="nl-NL" sz="2000"/>
              <a:t> Machine Learning </a:t>
            </a:r>
            <a:r>
              <a:rPr lang="nl-NL" sz="2000" err="1"/>
              <a:t>to</a:t>
            </a:r>
            <a:r>
              <a:rPr lang="nl-NL" sz="2000"/>
              <a:t> </a:t>
            </a:r>
            <a:r>
              <a:rPr lang="nl-NL" sz="2000" err="1"/>
              <a:t>use</a:t>
            </a:r>
            <a:r>
              <a:rPr lang="nl-NL" sz="2000"/>
              <a:t> smart data </a:t>
            </a:r>
            <a:r>
              <a:rPr lang="nl-NL" sz="2000" err="1"/>
              <a:t>succesfully</a:t>
            </a:r>
            <a:r>
              <a:rPr lang="nl-NL" sz="2000"/>
              <a:t>? (</a:t>
            </a:r>
            <a:r>
              <a:rPr lang="nl-NL" sz="2000" err="1"/>
              <a:t>Istat</a:t>
            </a:r>
            <a:r>
              <a:rPr lang="nl-NL" sz="2000"/>
              <a:t>)</a:t>
            </a:r>
          </a:p>
          <a:p>
            <a:endParaRPr lang="nl-NL" sz="2000"/>
          </a:p>
          <a:p>
            <a:r>
              <a:rPr lang="nl-NL" sz="2000" err="1"/>
              <a:t>Task</a:t>
            </a:r>
            <a:r>
              <a:rPr lang="nl-NL" sz="2000"/>
              <a:t> 3: Issues of User </a:t>
            </a:r>
            <a:r>
              <a:rPr lang="nl-NL" sz="2000" err="1"/>
              <a:t>Experience</a:t>
            </a:r>
            <a:r>
              <a:rPr lang="nl-NL" sz="2000"/>
              <a:t> &amp; User </a:t>
            </a:r>
            <a:r>
              <a:rPr lang="nl-NL" sz="2000" err="1"/>
              <a:t>interaction</a:t>
            </a:r>
            <a:r>
              <a:rPr lang="nl-NL" sz="2000"/>
              <a:t>. How do we let </a:t>
            </a:r>
            <a:r>
              <a:rPr lang="nl-NL" sz="2000" err="1"/>
              <a:t>respondents</a:t>
            </a:r>
            <a:r>
              <a:rPr lang="nl-NL" sz="2000"/>
              <a:t> </a:t>
            </a:r>
            <a:r>
              <a:rPr lang="nl-NL" sz="2000" err="1"/>
              <a:t>interact</a:t>
            </a:r>
            <a:r>
              <a:rPr lang="nl-NL" sz="2000"/>
              <a:t> </a:t>
            </a:r>
            <a:r>
              <a:rPr lang="nl-NL" sz="2000" err="1"/>
              <a:t>with</a:t>
            </a:r>
            <a:r>
              <a:rPr lang="nl-NL" sz="2000"/>
              <a:t> smart data? (Vrije Universiteit Brussel)</a:t>
            </a:r>
          </a:p>
          <a:p>
            <a:endParaRPr lang="nl-NL" sz="2000"/>
          </a:p>
          <a:p>
            <a:r>
              <a:rPr lang="nl-NL" sz="2000" err="1"/>
              <a:t>Task</a:t>
            </a:r>
            <a:r>
              <a:rPr lang="nl-NL" sz="2000"/>
              <a:t> 4: </a:t>
            </a:r>
            <a:r>
              <a:rPr lang="nl-NL" sz="2000" err="1"/>
              <a:t>how</a:t>
            </a:r>
            <a:r>
              <a:rPr lang="nl-NL" sz="2000"/>
              <a:t> do we combine data </a:t>
            </a:r>
            <a:r>
              <a:rPr lang="nl-NL" sz="2000" err="1"/>
              <a:t>from</a:t>
            </a:r>
            <a:r>
              <a:rPr lang="nl-NL" sz="2000"/>
              <a:t> smart </a:t>
            </a:r>
            <a:r>
              <a:rPr lang="nl-NL" sz="2000" err="1"/>
              <a:t>surveys</a:t>
            </a:r>
            <a:r>
              <a:rPr lang="nl-NL" sz="2000"/>
              <a:t> </a:t>
            </a:r>
            <a:r>
              <a:rPr lang="nl-NL" sz="2000" err="1"/>
              <a:t>with</a:t>
            </a:r>
            <a:r>
              <a:rPr lang="nl-NL" sz="2000"/>
              <a:t> traditional data (web or paper </a:t>
            </a:r>
            <a:r>
              <a:rPr lang="nl-NL" sz="2000" err="1"/>
              <a:t>diaries</a:t>
            </a:r>
            <a:r>
              <a:rPr lang="nl-NL" sz="2000"/>
              <a:t>)? (Utrecht University)</a:t>
            </a:r>
          </a:p>
          <a:p>
            <a:endParaRPr lang="nl-NL"/>
          </a:p>
          <a:p>
            <a:endParaRPr lang="nl-NL"/>
          </a:p>
        </p:txBody>
      </p:sp>
    </p:spTree>
    <p:extLst>
      <p:ext uri="{BB962C8B-B14F-4D97-AF65-F5344CB8AC3E}">
        <p14:creationId xmlns:p14="http://schemas.microsoft.com/office/powerpoint/2010/main" val="427207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9817E4-1D5D-C933-B437-B5D9AACB3225}"/>
              </a:ext>
            </a:extLst>
          </p:cNvPr>
          <p:cNvSpPr>
            <a:spLocks noGrp="1"/>
          </p:cNvSpPr>
          <p:nvPr>
            <p:ph type="title"/>
          </p:nvPr>
        </p:nvSpPr>
        <p:spPr/>
        <p:txBody>
          <a:bodyPr/>
          <a:lstStyle/>
          <a:p>
            <a:r>
              <a:rPr lang="nl-NL" b="1" err="1">
                <a:solidFill>
                  <a:srgbClr val="0070C0"/>
                </a:solidFill>
              </a:rPr>
              <a:t>Workpackage</a:t>
            </a:r>
            <a:r>
              <a:rPr lang="nl-NL" b="1">
                <a:solidFill>
                  <a:srgbClr val="0070C0"/>
                </a:solidFill>
              </a:rPr>
              <a:t> 2</a:t>
            </a:r>
          </a:p>
        </p:txBody>
      </p:sp>
      <p:sp>
        <p:nvSpPr>
          <p:cNvPr id="3" name="Tijdelijke aanduiding voor inhoud 2">
            <a:extLst>
              <a:ext uri="{FF2B5EF4-FFF2-40B4-BE49-F238E27FC236}">
                <a16:creationId xmlns:a16="http://schemas.microsoft.com/office/drawing/2014/main" id="{4E2111EB-82FF-F87F-0E31-DAD7D3143373}"/>
              </a:ext>
            </a:extLst>
          </p:cNvPr>
          <p:cNvSpPr>
            <a:spLocks noGrp="1"/>
          </p:cNvSpPr>
          <p:nvPr>
            <p:ph idx="1"/>
          </p:nvPr>
        </p:nvSpPr>
        <p:spPr/>
        <p:txBody>
          <a:bodyPr>
            <a:normAutofit fontScale="92500" lnSpcReduction="10000"/>
          </a:bodyPr>
          <a:lstStyle/>
          <a:p>
            <a:r>
              <a:rPr lang="nl-NL"/>
              <a:t>M6 deliverable: review </a:t>
            </a:r>
            <a:r>
              <a:rPr lang="nl-NL" err="1"/>
              <a:t>and</a:t>
            </a:r>
            <a:r>
              <a:rPr lang="nl-NL"/>
              <a:t> </a:t>
            </a:r>
            <a:r>
              <a:rPr lang="nl-NL" err="1"/>
              <a:t>key</a:t>
            </a:r>
            <a:r>
              <a:rPr lang="nl-NL"/>
              <a:t> </a:t>
            </a:r>
            <a:r>
              <a:rPr lang="nl-NL" err="1"/>
              <a:t>questions</a:t>
            </a:r>
            <a:endParaRPr lang="nl-NL"/>
          </a:p>
          <a:p>
            <a:r>
              <a:rPr lang="nl-NL"/>
              <a:t>M14 deliverable: design of studies</a:t>
            </a:r>
          </a:p>
          <a:p>
            <a:endParaRPr lang="nl-NL"/>
          </a:p>
          <a:p>
            <a:r>
              <a:rPr lang="nl-NL" err="1"/>
              <a:t>What</a:t>
            </a:r>
            <a:r>
              <a:rPr lang="nl-NL"/>
              <a:t> have we </a:t>
            </a:r>
            <a:r>
              <a:rPr lang="nl-NL" err="1"/>
              <a:t>done</a:t>
            </a:r>
            <a:r>
              <a:rPr lang="nl-NL"/>
              <a:t>?</a:t>
            </a:r>
          </a:p>
          <a:p>
            <a:pPr marL="514350" indent="-514350">
              <a:buAutoNum type="arabicPeriod"/>
            </a:pPr>
            <a:r>
              <a:rPr lang="nl-NL"/>
              <a:t>Small-</a:t>
            </a:r>
            <a:r>
              <a:rPr lang="nl-NL" err="1"/>
              <a:t>scale</a:t>
            </a:r>
            <a:r>
              <a:rPr lang="nl-NL"/>
              <a:t> tests in </a:t>
            </a:r>
            <a:r>
              <a:rPr lang="nl-NL" err="1"/>
              <a:t>all</a:t>
            </a:r>
            <a:r>
              <a:rPr lang="nl-NL"/>
              <a:t> SSI </a:t>
            </a:r>
            <a:r>
              <a:rPr lang="nl-NL" err="1"/>
              <a:t>countries</a:t>
            </a:r>
            <a:r>
              <a:rPr lang="nl-NL"/>
              <a:t> </a:t>
            </a:r>
            <a:r>
              <a:rPr lang="nl-NL" err="1"/>
              <a:t>to</a:t>
            </a:r>
            <a:r>
              <a:rPr lang="nl-NL"/>
              <a:t> test different UX/UI issues </a:t>
            </a:r>
            <a:r>
              <a:rPr lang="nl-NL" err="1"/>
              <a:t>across</a:t>
            </a:r>
            <a:r>
              <a:rPr lang="nl-NL"/>
              <a:t> different apps, </a:t>
            </a:r>
            <a:r>
              <a:rPr lang="nl-NL" err="1"/>
              <a:t>countries</a:t>
            </a:r>
            <a:r>
              <a:rPr lang="nl-NL"/>
              <a:t> </a:t>
            </a:r>
            <a:r>
              <a:rPr lang="nl-NL" err="1"/>
              <a:t>and</a:t>
            </a:r>
            <a:r>
              <a:rPr lang="nl-NL"/>
              <a:t> </a:t>
            </a:r>
            <a:r>
              <a:rPr lang="nl-NL" err="1"/>
              <a:t>use</a:t>
            </a:r>
            <a:r>
              <a:rPr lang="nl-NL"/>
              <a:t> cases (Time </a:t>
            </a:r>
            <a:r>
              <a:rPr lang="nl-NL" err="1"/>
              <a:t>Use</a:t>
            </a:r>
            <a:r>
              <a:rPr lang="nl-NL"/>
              <a:t>, Budget </a:t>
            </a:r>
            <a:r>
              <a:rPr lang="nl-NL" err="1"/>
              <a:t>study</a:t>
            </a:r>
            <a:r>
              <a:rPr lang="nl-NL"/>
              <a:t>)</a:t>
            </a:r>
          </a:p>
          <a:p>
            <a:pPr marL="514350" indent="-514350">
              <a:buAutoNum type="arabicPeriod"/>
            </a:pPr>
            <a:r>
              <a:rPr lang="nl-NL"/>
              <a:t>Large </a:t>
            </a:r>
            <a:r>
              <a:rPr lang="nl-NL" err="1"/>
              <a:t>scale</a:t>
            </a:r>
            <a:r>
              <a:rPr lang="nl-NL"/>
              <a:t> </a:t>
            </a:r>
            <a:r>
              <a:rPr lang="nl-NL" err="1"/>
              <a:t>experiments</a:t>
            </a:r>
            <a:r>
              <a:rPr lang="nl-NL"/>
              <a:t> in France, Belgium, Norway &amp; Germany </a:t>
            </a:r>
            <a:r>
              <a:rPr lang="nl-NL" err="1"/>
              <a:t>to</a:t>
            </a:r>
            <a:r>
              <a:rPr lang="nl-NL"/>
              <a:t> test </a:t>
            </a:r>
            <a:r>
              <a:rPr lang="nl-NL" err="1"/>
              <a:t>how</a:t>
            </a:r>
            <a:r>
              <a:rPr lang="nl-NL"/>
              <a:t> </a:t>
            </a:r>
            <a:r>
              <a:rPr lang="nl-NL" err="1"/>
              <a:t>to</a:t>
            </a:r>
            <a:r>
              <a:rPr lang="nl-NL"/>
              <a:t> </a:t>
            </a:r>
            <a:r>
              <a:rPr lang="nl-NL" err="1"/>
              <a:t>recruit</a:t>
            </a:r>
            <a:r>
              <a:rPr lang="nl-NL"/>
              <a:t> </a:t>
            </a:r>
            <a:r>
              <a:rPr lang="nl-NL" err="1"/>
              <a:t>respondents</a:t>
            </a:r>
            <a:r>
              <a:rPr lang="nl-NL"/>
              <a:t>, </a:t>
            </a:r>
            <a:r>
              <a:rPr lang="nl-NL" err="1"/>
              <a:t>and</a:t>
            </a:r>
            <a:r>
              <a:rPr lang="nl-NL"/>
              <a:t> </a:t>
            </a:r>
            <a:r>
              <a:rPr lang="nl-NL" err="1"/>
              <a:t>how</a:t>
            </a:r>
            <a:r>
              <a:rPr lang="nl-NL"/>
              <a:t> </a:t>
            </a:r>
            <a:r>
              <a:rPr lang="nl-NL" err="1"/>
              <a:t>to</a:t>
            </a:r>
            <a:r>
              <a:rPr lang="nl-NL"/>
              <a:t> combine data</a:t>
            </a:r>
          </a:p>
          <a:p>
            <a:pPr marL="514350" indent="-514350">
              <a:buAutoNum type="arabicPeriod"/>
            </a:pPr>
            <a:r>
              <a:rPr lang="nl-NL"/>
              <a:t>Review smart data </a:t>
            </a:r>
            <a:r>
              <a:rPr lang="nl-NL" err="1"/>
              <a:t>collected</a:t>
            </a:r>
            <a:r>
              <a:rPr lang="nl-NL"/>
              <a:t>, </a:t>
            </a:r>
            <a:r>
              <a:rPr lang="nl-NL" err="1"/>
              <a:t>how</a:t>
            </a:r>
            <a:r>
              <a:rPr lang="nl-NL"/>
              <a:t> </a:t>
            </a:r>
            <a:r>
              <a:rPr lang="nl-NL" err="1"/>
              <a:t>to</a:t>
            </a:r>
            <a:r>
              <a:rPr lang="nl-NL"/>
              <a:t> </a:t>
            </a:r>
            <a:r>
              <a:rPr lang="nl-NL" err="1"/>
              <a:t>process</a:t>
            </a:r>
            <a:r>
              <a:rPr lang="nl-NL"/>
              <a:t>, (re)train </a:t>
            </a:r>
            <a:r>
              <a:rPr lang="nl-NL" err="1"/>
              <a:t>models</a:t>
            </a:r>
            <a:r>
              <a:rPr lang="nl-NL"/>
              <a:t>, </a:t>
            </a:r>
            <a:r>
              <a:rPr lang="nl-NL" err="1"/>
              <a:t>when</a:t>
            </a:r>
            <a:r>
              <a:rPr lang="nl-NL"/>
              <a:t> </a:t>
            </a:r>
            <a:r>
              <a:rPr lang="nl-NL" err="1"/>
              <a:t>to</a:t>
            </a:r>
            <a:r>
              <a:rPr lang="nl-NL"/>
              <a:t> feed </a:t>
            </a:r>
            <a:r>
              <a:rPr lang="nl-NL" err="1"/>
              <a:t>to</a:t>
            </a:r>
            <a:r>
              <a:rPr lang="nl-NL"/>
              <a:t> </a:t>
            </a:r>
            <a:r>
              <a:rPr lang="nl-NL" err="1"/>
              <a:t>respondents</a:t>
            </a:r>
            <a:endParaRPr lang="nl-NL"/>
          </a:p>
        </p:txBody>
      </p:sp>
    </p:spTree>
    <p:extLst>
      <p:ext uri="{BB962C8B-B14F-4D97-AF65-F5344CB8AC3E}">
        <p14:creationId xmlns:p14="http://schemas.microsoft.com/office/powerpoint/2010/main" val="154262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3E3D8-8A8A-990C-8F6F-E3796AD1C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E28E11-7B8A-0D96-D25F-0F40091C15D0}"/>
              </a:ext>
            </a:extLst>
          </p:cNvPr>
          <p:cNvSpPr>
            <a:spLocks noGrp="1"/>
          </p:cNvSpPr>
          <p:nvPr>
            <p:ph type="title"/>
          </p:nvPr>
        </p:nvSpPr>
        <p:spPr/>
        <p:txBody>
          <a:bodyPr vert="horz" lIns="91440" tIns="45720" rIns="91440" bIns="45720" rtlCol="0" anchor="ctr">
            <a:normAutofit/>
          </a:bodyPr>
          <a:lstStyle/>
          <a:p>
            <a:r>
              <a:rPr lang="nl-NL" b="1" err="1">
                <a:solidFill>
                  <a:srgbClr val="0070C0"/>
                </a:solidFill>
              </a:rPr>
              <a:t>Task</a:t>
            </a:r>
            <a:r>
              <a:rPr lang="nl-NL" b="1">
                <a:solidFill>
                  <a:srgbClr val="0070C0"/>
                </a:solidFill>
              </a:rPr>
              <a:t> 1: Recruitment </a:t>
            </a:r>
            <a:r>
              <a:rPr lang="nl-NL" b="1" err="1">
                <a:solidFill>
                  <a:srgbClr val="0070C0"/>
                </a:solidFill>
              </a:rPr>
              <a:t>for</a:t>
            </a:r>
            <a:r>
              <a:rPr lang="nl-NL" b="1">
                <a:solidFill>
                  <a:srgbClr val="0070C0"/>
                </a:solidFill>
              </a:rPr>
              <a:t> Smart </a:t>
            </a:r>
            <a:r>
              <a:rPr lang="nl-NL" b="1" err="1">
                <a:solidFill>
                  <a:srgbClr val="0070C0"/>
                </a:solidFill>
              </a:rPr>
              <a:t>Surveys</a:t>
            </a:r>
            <a:endParaRPr lang="nl-NL" b="1">
              <a:solidFill>
                <a:srgbClr val="0070C0"/>
              </a:solidFill>
            </a:endParaRPr>
          </a:p>
        </p:txBody>
      </p:sp>
      <p:sp>
        <p:nvSpPr>
          <p:cNvPr id="3" name="Content Placeholder 2">
            <a:extLst>
              <a:ext uri="{FF2B5EF4-FFF2-40B4-BE49-F238E27FC236}">
                <a16:creationId xmlns:a16="http://schemas.microsoft.com/office/drawing/2014/main" id="{A19B54FB-0C21-811D-81F6-6C0DEFE62773}"/>
              </a:ext>
            </a:extLst>
          </p:cNvPr>
          <p:cNvSpPr>
            <a:spLocks noGrp="1"/>
          </p:cNvSpPr>
          <p:nvPr>
            <p:ph idx="1"/>
          </p:nvPr>
        </p:nvSpPr>
        <p:spPr/>
        <p:txBody>
          <a:bodyPr vert="horz" lIns="91440" tIns="45720" rIns="91440" bIns="45720" rtlCol="0" anchor="t">
            <a:noAutofit/>
          </a:bodyPr>
          <a:lstStyle/>
          <a:p>
            <a:r>
              <a:rPr lang="en-US" sz="2400">
                <a:cs typeface="Arial"/>
              </a:rPr>
              <a:t>Success of smart surveys highly depends on getting participants to commit</a:t>
            </a:r>
          </a:p>
          <a:p>
            <a:r>
              <a:rPr lang="en-US" sz="2400">
                <a:cs typeface="Arial"/>
              </a:rPr>
              <a:t>Aim: ensure participation of sample close to population </a:t>
            </a:r>
            <a:r>
              <a:rPr lang="en-US" sz="2400">
                <a:cs typeface="Arial"/>
                <a:sym typeface="Wingdings" panose="05000000000000000000" pitchFamily="2" charset="2"/>
              </a:rPr>
              <a:t>to</a:t>
            </a:r>
            <a:r>
              <a:rPr lang="en-US" sz="2400">
                <a:cs typeface="Arial"/>
              </a:rPr>
              <a:t> obtain reliable and valid data for official statistics in Europe</a:t>
            </a:r>
            <a:endParaRPr lang="en-US" sz="2400">
              <a:ea typeface="Calibri"/>
              <a:cs typeface="Arial"/>
            </a:endParaRPr>
          </a:p>
          <a:p>
            <a:endParaRPr lang="en-US" sz="2400">
              <a:cs typeface="Arial" panose="020B0604020202020204" pitchFamily="34" charset="0"/>
            </a:endParaRPr>
          </a:p>
          <a:p>
            <a:r>
              <a:rPr lang="en-US" sz="2400">
                <a:cs typeface="Arial"/>
              </a:rPr>
              <a:t>Recruitment experiments carried out in Belgium, Germany, and Norway as part of large field tests with smart surveys</a:t>
            </a:r>
            <a:endParaRPr lang="en-US" sz="2400">
              <a:ea typeface="Calibri"/>
              <a:cs typeface="Arial"/>
            </a:endParaRPr>
          </a:p>
          <a:p>
            <a:r>
              <a:rPr lang="en-US" sz="2400">
                <a:cs typeface="Arial"/>
              </a:rPr>
              <a:t>Goal: refining and improving recruitment strategies for smart surveys</a:t>
            </a:r>
            <a:endParaRPr lang="en-US" sz="2400">
              <a:ea typeface="Calibri"/>
              <a:cs typeface="Arial"/>
            </a:endParaRPr>
          </a:p>
          <a:p>
            <a:pPr lvl="1"/>
            <a:r>
              <a:rPr lang="en-US" sz="2200">
                <a:cs typeface="Arial"/>
              </a:rPr>
              <a:t>Simplifying data collection by utilizing smart features for documenting daily activities or scanning receipts → reducing effort required for participation</a:t>
            </a:r>
            <a:endParaRPr lang="en-US" sz="2200">
              <a:ea typeface="Calibri"/>
              <a:cs typeface="Arial"/>
            </a:endParaRPr>
          </a:p>
          <a:p>
            <a:pPr lvl="1"/>
            <a:r>
              <a:rPr lang="en-US" sz="2200">
                <a:cs typeface="Arial"/>
              </a:rPr>
              <a:t>But mentioning of smart features may raise privacy concerns</a:t>
            </a:r>
            <a:endParaRPr lang="en-US" sz="2200">
              <a:ea typeface="Calibri"/>
              <a:cs typeface="Arial"/>
            </a:endParaRPr>
          </a:p>
        </p:txBody>
      </p:sp>
      <p:sp>
        <p:nvSpPr>
          <p:cNvPr id="4" name="Foliennummernplatzhalter 3">
            <a:extLst>
              <a:ext uri="{FF2B5EF4-FFF2-40B4-BE49-F238E27FC236}">
                <a16:creationId xmlns:a16="http://schemas.microsoft.com/office/drawing/2014/main" id="{BFFEEB85-C48E-CD32-B6F9-DC2A7FEBF1F9}"/>
              </a:ext>
            </a:extLst>
          </p:cNvPr>
          <p:cNvSpPr>
            <a:spLocks noGrp="1"/>
          </p:cNvSpPr>
          <p:nvPr>
            <p:ph type="sldNum" sz="quarter" idx="12"/>
          </p:nvPr>
        </p:nvSpPr>
        <p:spPr/>
        <p:txBody>
          <a:bodyPr/>
          <a:lstStyle/>
          <a:p>
            <a:fld id="{C3689ACE-6C59-4479-8FE7-93D3AA3B078F}" type="slidenum">
              <a:rPr lang="nl-NL" smtClean="0"/>
              <a:t>9</a:t>
            </a:fld>
            <a:endParaRPr lang="nl-NL"/>
          </a:p>
        </p:txBody>
      </p:sp>
    </p:spTree>
    <p:extLst>
      <p:ext uri="{BB962C8B-B14F-4D97-AF65-F5344CB8AC3E}">
        <p14:creationId xmlns:p14="http://schemas.microsoft.com/office/powerpoint/2010/main" val="187876033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6607488EB41B44B892757CFE82895E" ma:contentTypeVersion="14" ma:contentTypeDescription="Crée un document." ma:contentTypeScope="" ma:versionID="3e96a21684356caa00e8bf0c4ad2219d">
  <xsd:schema xmlns:xsd="http://www.w3.org/2001/XMLSchema" xmlns:xs="http://www.w3.org/2001/XMLSchema" xmlns:p="http://schemas.microsoft.com/office/2006/metadata/properties" xmlns:ns2="183d7032-1759-42b7-aeb3-349477f7f68d" xmlns:ns3="b7e82e9f-bf7d-4635-9009-e26dd78cadff" targetNamespace="http://schemas.microsoft.com/office/2006/metadata/properties" ma:root="true" ma:fieldsID="f900e293bff9735b37b2bf081d7c600b" ns2:_="" ns3:_="">
    <xsd:import namespace="183d7032-1759-42b7-aeb3-349477f7f68d"/>
    <xsd:import namespace="b7e82e9f-bf7d-4635-9009-e26dd78cadf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d7032-1759-42b7-aeb3-349477f7f68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e82e9f-bf7d-4635-9009-e26dd78cadf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fffc5b6-93d9-40e8-b8cf-5bd1236cb941}" ma:internalName="TaxCatchAll" ma:showField="CatchAllData" ma:web="b7e82e9f-bf7d-4635-9009-e26dd78cadf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3d7032-1759-42b7-aeb3-349477f7f68d">
      <Terms xmlns="http://schemas.microsoft.com/office/infopath/2007/PartnerControls"/>
    </lcf76f155ced4ddcb4097134ff3c332f>
    <TaxCatchAll xmlns="b7e82e9f-bf7d-4635-9009-e26dd78cadff" xsi:nil="true"/>
  </documentManagement>
</p:properties>
</file>

<file path=customXml/itemProps1.xml><?xml version="1.0" encoding="utf-8"?>
<ds:datastoreItem xmlns:ds="http://schemas.openxmlformats.org/officeDocument/2006/customXml" ds:itemID="{E99A2461-2D2F-463D-A5F7-BAE55A5CD948}">
  <ds:schemaRefs>
    <ds:schemaRef ds:uri="http://schemas.microsoft.com/sharepoint/v3/contenttype/forms"/>
  </ds:schemaRefs>
</ds:datastoreItem>
</file>

<file path=customXml/itemProps2.xml><?xml version="1.0" encoding="utf-8"?>
<ds:datastoreItem xmlns:ds="http://schemas.openxmlformats.org/officeDocument/2006/customXml" ds:itemID="{EFE2A054-A51B-4029-934F-9E0C475C2B60}"/>
</file>

<file path=customXml/itemProps3.xml><?xml version="1.0" encoding="utf-8"?>
<ds:datastoreItem xmlns:ds="http://schemas.openxmlformats.org/officeDocument/2006/customXml" ds:itemID="{E5D2C7AE-8373-4892-BC44-525DDF41BB4F}">
  <ds:schemaRefs>
    <ds:schemaRef ds:uri="http://purl.org/dc/terms/"/>
    <ds:schemaRef ds:uri="http://schemas.openxmlformats.org/package/2006/metadata/core-properties"/>
    <ds:schemaRef ds:uri="http://schemas.microsoft.com/office/2006/metadata/properties"/>
    <ds:schemaRef ds:uri="http://schemas.microsoft.com/office/2006/documentManagement/types"/>
    <ds:schemaRef ds:uri="b7e82e9f-bf7d-4635-9009-e26dd78cadff"/>
    <ds:schemaRef ds:uri="http://purl.org/dc/dcmitype/"/>
    <ds:schemaRef ds:uri="http://purl.org/dc/elements/1.1/"/>
    <ds:schemaRef ds:uri="http://www.w3.org/XML/1998/namespace"/>
    <ds:schemaRef ds:uri="http://schemas.microsoft.com/office/infopath/2007/PartnerControls"/>
    <ds:schemaRef ds:uri="183d7032-1759-42b7-aeb3-349477f7f68d"/>
  </ds:schemaRefs>
</ds:datastoreItem>
</file>

<file path=docProps/app.xml><?xml version="1.0" encoding="utf-8"?>
<Properties xmlns="http://schemas.openxmlformats.org/officeDocument/2006/extended-properties" xmlns:vt="http://schemas.openxmlformats.org/officeDocument/2006/docPropsVTypes">
  <TotalTime>0</TotalTime>
  <Words>3844</Words>
  <Application>Microsoft Macintosh PowerPoint</Application>
  <PresentationFormat>Widescreen</PresentationFormat>
  <Paragraphs>687</Paragraphs>
  <Slides>41</Slides>
  <Notes>18</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41</vt:i4>
      </vt:variant>
    </vt:vector>
  </HeadingPairs>
  <TitlesOfParts>
    <vt:vector size="51" baseType="lpstr">
      <vt:lpstr>Aptos</vt:lpstr>
      <vt:lpstr>Aptos Display</vt:lpstr>
      <vt:lpstr>Arial</vt:lpstr>
      <vt:lpstr>Calibri</vt:lpstr>
      <vt:lpstr>Calibri Light</vt:lpstr>
      <vt:lpstr>CMR10</vt:lpstr>
      <vt:lpstr>Courier New</vt:lpstr>
      <vt:lpstr>Wingdings</vt:lpstr>
      <vt:lpstr>Kantoorthema</vt:lpstr>
      <vt:lpstr>Custom Design</vt:lpstr>
      <vt:lpstr>Smart Survey Implementation Grant Agreement Number: 101119594 (2023-NL-SSI)  Workpackage 2: an end-to-end methodology final SSI conference, thursday, 2025-04-03, Heerlen</vt:lpstr>
      <vt:lpstr>Authors workpackage 2</vt:lpstr>
      <vt:lpstr>Workpackage 2 – smart diary studies</vt:lpstr>
      <vt:lpstr>Workpackage 2 –  smart data in diaries</vt:lpstr>
      <vt:lpstr>Workpackage 2 - subtasks</vt:lpstr>
      <vt:lpstr>Workpackage 2</vt:lpstr>
      <vt:lpstr>Workpackage 2</vt:lpstr>
      <vt:lpstr>Workpackage 2</vt:lpstr>
      <vt:lpstr>Task 1: Recruitment for Smart Surveys</vt:lpstr>
      <vt:lpstr>Task 1: Large Field Tests</vt:lpstr>
      <vt:lpstr>Task 1: Study Design – Belgium</vt:lpstr>
      <vt:lpstr>Task 1: Study Design – Germany</vt:lpstr>
      <vt:lpstr>Task 1: Study Design – Norway</vt:lpstr>
      <vt:lpstr>Task 1: Participation Rates</vt:lpstr>
      <vt:lpstr>Task 2: Non-participation Bias in Belgium</vt:lpstr>
      <vt:lpstr>Task 2: Non-participation Bias in Germany</vt:lpstr>
      <vt:lpstr>Task 2: Non-participation Bias in Norway</vt:lpstr>
      <vt:lpstr>Task 2: Recruitment Experiments</vt:lpstr>
      <vt:lpstr>Task 2: Discussion &amp; Conclusion</vt:lpstr>
      <vt:lpstr>Task WP2.2 - Machine Learning and algorithm for smart data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3</vt:lpstr>
      <vt:lpstr>Task 3</vt:lpstr>
      <vt:lpstr>Task 3</vt:lpstr>
      <vt:lpstr>TUS Mode Differences</vt:lpstr>
      <vt:lpstr>TUS differences in total sleep duration</vt:lpstr>
      <vt:lpstr>TUS differences in total sleep duration</vt:lpstr>
      <vt:lpstr>Missing data differences between modes</vt:lpstr>
      <vt:lpstr>Interviewer/coding differences between modes</vt:lpstr>
      <vt:lpstr>Endogenous differences between modes</vt:lpstr>
      <vt:lpstr>TUS response By respondent characteristics</vt:lpstr>
      <vt:lpstr>TUS response By mode</vt:lpstr>
      <vt:lpstr>TUS response By mode and respondent characteristics</vt:lpstr>
      <vt:lpstr>TUS duration differences in other activities</vt:lpstr>
      <vt:lpstr>Overall conclusions</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WP4 status</dc:title>
  <dc:creator>Marc Houben</dc:creator>
  <cp:lastModifiedBy>TP van Tienoven</cp:lastModifiedBy>
  <cp:revision>1</cp:revision>
  <dcterms:created xsi:type="dcterms:W3CDTF">2023-07-11T07:25:38Z</dcterms:created>
  <dcterms:modified xsi:type="dcterms:W3CDTF">2025-04-03T07:55:15Z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0x010100066607488EB41B44B892757CFE82895E</vt:lpwstr>
  </property>
  <property fmtid="{D5CDD505-2E9C-101B-9397-08002B2CF9AE}" pid="3" name="MediaServiceImageTags">
    <vt:lpwstr/>
  </property>
</Properties>
</file>