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327" r:id="rId6"/>
    <p:sldId id="300" r:id="rId7"/>
    <p:sldId id="331" r:id="rId8"/>
    <p:sldId id="333" r:id="rId9"/>
    <p:sldId id="270" r:id="rId10"/>
    <p:sldId id="328" r:id="rId11"/>
    <p:sldId id="332" r:id="rId12"/>
    <p:sldId id="324" r:id="rId13"/>
    <p:sldId id="302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CECC90-9A1D-F4CF-1BBC-DD303833FCA2}" v="59" dt="2025-04-03T14:06:47.896"/>
    <p1510:client id="{D503E133-19AD-E0B1-E06D-AF188179023D}" v="10" dt="2025-04-04T09:05:19.1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ussen, R.R. (Remco)" userId="S::r.paulussen_cbs.nl#ext#@eceuropaeu.onmicrosoft.com::a9773bb0-9873-42a2-8e73-8f9817d8518b" providerId="AD" clId="Web-{D503E133-19AD-E0B1-E06D-AF188179023D}"/>
    <pc:docChg chg="modSld">
      <pc:chgData name="Paulussen, R.R. (Remco)" userId="S::r.paulussen_cbs.nl#ext#@eceuropaeu.onmicrosoft.com::a9773bb0-9873-42a2-8e73-8f9817d8518b" providerId="AD" clId="Web-{D503E133-19AD-E0B1-E06D-AF188179023D}" dt="2025-04-04T09:05:16.681" v="7" actId="20577"/>
      <pc:docMkLst>
        <pc:docMk/>
      </pc:docMkLst>
      <pc:sldChg chg="modSp">
        <pc:chgData name="Paulussen, R.R. (Remco)" userId="S::r.paulussen_cbs.nl#ext#@eceuropaeu.onmicrosoft.com::a9773bb0-9873-42a2-8e73-8f9817d8518b" providerId="AD" clId="Web-{D503E133-19AD-E0B1-E06D-AF188179023D}" dt="2025-04-04T09:04:49.525" v="3" actId="20577"/>
        <pc:sldMkLst>
          <pc:docMk/>
          <pc:sldMk cId="1553737752" sldId="327"/>
        </pc:sldMkLst>
        <pc:spChg chg="mod">
          <ac:chgData name="Paulussen, R.R. (Remco)" userId="S::r.paulussen_cbs.nl#ext#@eceuropaeu.onmicrosoft.com::a9773bb0-9873-42a2-8e73-8f9817d8518b" providerId="AD" clId="Web-{D503E133-19AD-E0B1-E06D-AF188179023D}" dt="2025-04-04T09:04:49.525" v="3" actId="20577"/>
          <ac:spMkLst>
            <pc:docMk/>
            <pc:sldMk cId="1553737752" sldId="327"/>
            <ac:spMk id="3" creationId="{00000000-0000-0000-0000-000000000000}"/>
          </ac:spMkLst>
        </pc:spChg>
      </pc:sldChg>
      <pc:sldChg chg="modSp">
        <pc:chgData name="Paulussen, R.R. (Remco)" userId="S::r.paulussen_cbs.nl#ext#@eceuropaeu.onmicrosoft.com::a9773bb0-9873-42a2-8e73-8f9817d8518b" providerId="AD" clId="Web-{D503E133-19AD-E0B1-E06D-AF188179023D}" dt="2025-04-04T09:05:16.681" v="7" actId="20577"/>
        <pc:sldMkLst>
          <pc:docMk/>
          <pc:sldMk cId="1236149823" sldId="328"/>
        </pc:sldMkLst>
        <pc:spChg chg="mod">
          <ac:chgData name="Paulussen, R.R. (Remco)" userId="S::r.paulussen_cbs.nl#ext#@eceuropaeu.onmicrosoft.com::a9773bb0-9873-42a2-8e73-8f9817d8518b" providerId="AD" clId="Web-{D503E133-19AD-E0B1-E06D-AF188179023D}" dt="2025-04-04T09:05:16.681" v="7" actId="20577"/>
          <ac:spMkLst>
            <pc:docMk/>
            <pc:sldMk cId="1236149823" sldId="328"/>
            <ac:spMk id="3" creationId="{00000000-0000-0000-0000-000000000000}"/>
          </ac:spMkLst>
        </pc:spChg>
      </pc:sldChg>
    </pc:docChg>
  </pc:docChgLst>
  <pc:docChgLst>
    <pc:chgData name="Paulussen, R.R. (Remco)" userId="S::r.paulussen_cbs.nl#ext#@eceuropaeu.onmicrosoft.com::a9773bb0-9873-42a2-8e73-8f9817d8518b" providerId="AD" clId="Web-{B3CECC90-9A1D-F4CF-1BBC-DD303833FCA2}"/>
    <pc:docChg chg="modSld">
      <pc:chgData name="Paulussen, R.R. (Remco)" userId="S::r.paulussen_cbs.nl#ext#@eceuropaeu.onmicrosoft.com::a9773bb0-9873-42a2-8e73-8f9817d8518b" providerId="AD" clId="Web-{B3CECC90-9A1D-F4CF-1BBC-DD303833FCA2}" dt="2025-04-03T14:06:40.568" v="57" actId="20577"/>
      <pc:docMkLst>
        <pc:docMk/>
      </pc:docMkLst>
      <pc:sldChg chg="modSp">
        <pc:chgData name="Paulussen, R.R. (Remco)" userId="S::r.paulussen_cbs.nl#ext#@eceuropaeu.onmicrosoft.com::a9773bb0-9873-42a2-8e73-8f9817d8518b" providerId="AD" clId="Web-{B3CECC90-9A1D-F4CF-1BBC-DD303833FCA2}" dt="2025-04-03T14:06:40.568" v="57" actId="20577"/>
        <pc:sldMkLst>
          <pc:docMk/>
          <pc:sldMk cId="3862104844" sldId="332"/>
        </pc:sldMkLst>
        <pc:spChg chg="mod">
          <ac:chgData name="Paulussen, R.R. (Remco)" userId="S::r.paulussen_cbs.nl#ext#@eceuropaeu.onmicrosoft.com::a9773bb0-9873-42a2-8e73-8f9817d8518b" providerId="AD" clId="Web-{B3CECC90-9A1D-F4CF-1BBC-DD303833FCA2}" dt="2025-04-03T14:06:40.568" v="57" actId="20577"/>
          <ac:spMkLst>
            <pc:docMk/>
            <pc:sldMk cId="3862104844" sldId="332"/>
            <ac:spMk id="5" creationId="{706728F0-BC3C-FFAC-8422-5D5D74F3E2C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CE02E-9B5D-49BB-B08A-8AD5A84AE64E}" type="datetimeFigureOut">
              <a:rPr lang="nl-NL" smtClean="0"/>
              <a:t>4-4-2025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3EA67-22F7-4B0E-B0F4-8B7C9FCFE58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483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4557-8284-4C85-9613-1DF6B736251E}" type="datetimeFigureOut">
              <a:rPr lang="nl-NL" smtClean="0"/>
              <a:t>4-4-2025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1B2-B443-46C9-B4C0-147296F636E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693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4557-8284-4C85-9613-1DF6B736251E}" type="datetimeFigureOut">
              <a:rPr lang="nl-NL" smtClean="0"/>
              <a:t>4-4-2025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1B2-B443-46C9-B4C0-147296F636E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738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4557-8284-4C85-9613-1DF6B736251E}" type="datetimeFigureOut">
              <a:rPr lang="nl-NL" smtClean="0"/>
              <a:t>4-4-2025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1B2-B443-46C9-B4C0-147296F636E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226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4557-8284-4C85-9613-1DF6B736251E}" type="datetimeFigureOut">
              <a:rPr lang="nl-NL" smtClean="0"/>
              <a:t>4-4-2025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1B2-B443-46C9-B4C0-147296F636E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260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4557-8284-4C85-9613-1DF6B736251E}" type="datetimeFigureOut">
              <a:rPr lang="nl-NL" smtClean="0"/>
              <a:t>4-4-2025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1B2-B443-46C9-B4C0-147296F636E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94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4557-8284-4C85-9613-1DF6B736251E}" type="datetimeFigureOut">
              <a:rPr lang="nl-NL" smtClean="0"/>
              <a:t>4-4-2025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1B2-B443-46C9-B4C0-147296F636E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628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4557-8284-4C85-9613-1DF6B736251E}" type="datetimeFigureOut">
              <a:rPr lang="nl-NL" smtClean="0"/>
              <a:t>4-4-2025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1B2-B443-46C9-B4C0-147296F636E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83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4557-8284-4C85-9613-1DF6B736251E}" type="datetimeFigureOut">
              <a:rPr lang="nl-NL" smtClean="0"/>
              <a:t>4-4-2025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1B2-B443-46C9-B4C0-147296F636E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9455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4557-8284-4C85-9613-1DF6B736251E}" type="datetimeFigureOut">
              <a:rPr lang="nl-NL" smtClean="0"/>
              <a:t>4-4-2025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1B2-B443-46C9-B4C0-147296F636E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894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4557-8284-4C85-9613-1DF6B736251E}" type="datetimeFigureOut">
              <a:rPr lang="nl-NL" smtClean="0"/>
              <a:t>4-4-2025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1B2-B443-46C9-B4C0-147296F636E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304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4557-8284-4C85-9613-1DF6B736251E}" type="datetimeFigureOut">
              <a:rPr lang="nl-NL" smtClean="0"/>
              <a:t>4-4-2025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1B2-B443-46C9-B4C0-147296F636E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527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74557-8284-4C85-9613-1DF6B736251E}" type="datetimeFigureOut">
              <a:rPr lang="nl-NL" smtClean="0"/>
              <a:t>4-4-2025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831B2-B443-46C9-B4C0-147296F636E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51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cid:FF0C5DD7075E7D43BCF4E4A2C0F6F5C8@ec.europa.eu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911610"/>
            <a:ext cx="12192000" cy="1666118"/>
          </a:xfrm>
        </p:spPr>
        <p:txBody>
          <a:bodyPr>
            <a:noAutofit/>
          </a:bodyPr>
          <a:lstStyle/>
          <a:p>
            <a:r>
              <a:rPr lang="en-US" b="1">
                <a:solidFill>
                  <a:srgbClr val="0070C0"/>
                </a:solidFill>
              </a:rPr>
              <a:t>Welcome to the</a:t>
            </a:r>
            <a:br>
              <a:rPr lang="en-US" sz="4800" b="1">
                <a:solidFill>
                  <a:srgbClr val="0070C0"/>
                </a:solidFill>
              </a:rPr>
            </a:br>
            <a:r>
              <a:rPr lang="en-US" sz="4800" b="1">
                <a:solidFill>
                  <a:srgbClr val="0070C0"/>
                </a:solidFill>
              </a:rPr>
              <a:t>Smart Survey Implementation conference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68115" y="5577728"/>
            <a:ext cx="6949047" cy="425160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0070C0"/>
                </a:solidFill>
              </a:rPr>
              <a:t>Heerlen, Thursday, 3 April 9:00 – Friday, 4 April 13:00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C0D5485-15A9-86FE-F5F2-D0912961B763}"/>
              </a:ext>
            </a:extLst>
          </p:cNvPr>
          <p:cNvGrpSpPr/>
          <p:nvPr/>
        </p:nvGrpSpPr>
        <p:grpSpPr>
          <a:xfrm>
            <a:off x="207022" y="133133"/>
            <a:ext cx="12731673" cy="3404332"/>
            <a:chOff x="192274" y="310109"/>
            <a:chExt cx="12731673" cy="3404332"/>
          </a:xfrm>
        </p:grpSpPr>
        <p:pic>
          <p:nvPicPr>
            <p:cNvPr id="6" name="Afbeelding 4" descr="cid:FF0C5DD7075E7D43BCF4E4A2C0F6F5C8@ec.europa.eu">
              <a:extLst>
                <a:ext uri="{FF2B5EF4-FFF2-40B4-BE49-F238E27FC236}">
                  <a16:creationId xmlns:a16="http://schemas.microsoft.com/office/drawing/2014/main" id="{B8E33935-118C-D772-E511-80A39B3D2269}"/>
                </a:ext>
              </a:extLst>
            </p:cNvPr>
            <p:cNvPicPr/>
            <p:nvPr/>
          </p:nvPicPr>
          <p:blipFill>
            <a:blip r:embed="rId2" r:link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086" y="2174148"/>
              <a:ext cx="3187507" cy="154029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12" descr="University of Mannheim logo">
              <a:extLst>
                <a:ext uri="{FF2B5EF4-FFF2-40B4-BE49-F238E27FC236}">
                  <a16:creationId xmlns:a16="http://schemas.microsoft.com/office/drawing/2014/main" id="{F81EEF0C-A33A-16A4-4314-AB0A688BE0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2907" y="1341023"/>
              <a:ext cx="3050077" cy="12915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8" descr="SURS - Statistical Office of Republic of Slovenia ...">
              <a:extLst>
                <a:ext uri="{FF2B5EF4-FFF2-40B4-BE49-F238E27FC236}">
                  <a16:creationId xmlns:a16="http://schemas.microsoft.com/office/drawing/2014/main" id="{98F67104-9BC9-F7C3-F257-607E9790AE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274" y="712414"/>
              <a:ext cx="2959805" cy="25487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Afbeelding 5">
              <a:extLst>
                <a:ext uri="{FF2B5EF4-FFF2-40B4-BE49-F238E27FC236}">
                  <a16:creationId xmlns:a16="http://schemas.microsoft.com/office/drawing/2014/main" id="{B54FDF68-7961-8993-1E4B-3505DE04DE1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35" t="2279" r="85717" b="67123"/>
            <a:stretch/>
          </p:blipFill>
          <p:spPr>
            <a:xfrm>
              <a:off x="10932308" y="310109"/>
              <a:ext cx="876424" cy="1202158"/>
            </a:xfrm>
            <a:prstGeom prst="rect">
              <a:avLst/>
            </a:prstGeom>
          </p:spPr>
        </p:pic>
        <p:pic>
          <p:nvPicPr>
            <p:cNvPr id="16" name="Afbeelding 5">
              <a:extLst>
                <a:ext uri="{FF2B5EF4-FFF2-40B4-BE49-F238E27FC236}">
                  <a16:creationId xmlns:a16="http://schemas.microsoft.com/office/drawing/2014/main" id="{23A2E8FC-C301-8530-7CEE-849FECE34B99}"/>
                </a:ext>
              </a:extLst>
            </p:cNvPr>
            <p:cNvPicPr/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2164" y="551246"/>
              <a:ext cx="1840546" cy="719885"/>
            </a:xfrm>
            <a:prstGeom prst="rect">
              <a:avLst/>
            </a:prstGeom>
          </p:spPr>
        </p:pic>
        <p:pic>
          <p:nvPicPr>
            <p:cNvPr id="17" name="Afbeelding 4">
              <a:extLst>
                <a:ext uri="{FF2B5EF4-FFF2-40B4-BE49-F238E27FC236}">
                  <a16:creationId xmlns:a16="http://schemas.microsoft.com/office/drawing/2014/main" id="{441184D2-2F20-693D-6DC6-B96B492E6E00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1607" y="544432"/>
              <a:ext cx="1511259" cy="733512"/>
            </a:xfrm>
            <a:prstGeom prst="rect">
              <a:avLst/>
            </a:prstGeom>
          </p:spPr>
        </p:pic>
        <p:pic>
          <p:nvPicPr>
            <p:cNvPr id="18" name="Afbeelding 16">
              <a:extLst>
                <a:ext uri="{FF2B5EF4-FFF2-40B4-BE49-F238E27FC236}">
                  <a16:creationId xmlns:a16="http://schemas.microsoft.com/office/drawing/2014/main" id="{02D43E49-0D8D-AB75-C1FB-570B5C0A28A0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901" y="476187"/>
              <a:ext cx="1886936" cy="870003"/>
            </a:xfrm>
            <a:prstGeom prst="rect">
              <a:avLst/>
            </a:prstGeom>
          </p:spPr>
        </p:pic>
        <p:pic>
          <p:nvPicPr>
            <p:cNvPr id="19" name="Afbeelding 9">
              <a:extLst>
                <a:ext uri="{FF2B5EF4-FFF2-40B4-BE49-F238E27FC236}">
                  <a16:creationId xmlns:a16="http://schemas.microsoft.com/office/drawing/2014/main" id="{18AD5B7D-64B4-63CA-37A3-C977AA512617}"/>
                </a:ext>
              </a:extLst>
            </p:cNvPr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37815" y="401128"/>
              <a:ext cx="785055" cy="1020121"/>
            </a:xfrm>
            <a:prstGeom prst="rect">
              <a:avLst/>
            </a:prstGeom>
          </p:spPr>
        </p:pic>
        <p:pic>
          <p:nvPicPr>
            <p:cNvPr id="20" name="Afbeelding 14">
              <a:extLst>
                <a:ext uri="{FF2B5EF4-FFF2-40B4-BE49-F238E27FC236}">
                  <a16:creationId xmlns:a16="http://schemas.microsoft.com/office/drawing/2014/main" id="{40687F96-17FC-7EE2-0A15-69CC3192D572}"/>
                </a:ext>
              </a:extLst>
            </p:cNvPr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6359" y="1677876"/>
              <a:ext cx="2036078" cy="617858"/>
            </a:xfrm>
            <a:prstGeom prst="rect">
              <a:avLst/>
            </a:prstGeom>
          </p:spPr>
        </p:pic>
        <p:pic>
          <p:nvPicPr>
            <p:cNvPr id="21" name="Picture 16" descr="Logo - Huisstijl - Universiteit Utrecht">
              <a:extLst>
                <a:ext uri="{FF2B5EF4-FFF2-40B4-BE49-F238E27FC236}">
                  <a16:creationId xmlns:a16="http://schemas.microsoft.com/office/drawing/2014/main" id="{B67461F8-CAE8-4D8B-837A-C426B70243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2043" y="1618070"/>
              <a:ext cx="2327757" cy="7374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0" descr="Vrije Universiteit Brussel - Wikipedia">
              <a:extLst>
                <a:ext uri="{FF2B5EF4-FFF2-40B4-BE49-F238E27FC236}">
                  <a16:creationId xmlns:a16="http://schemas.microsoft.com/office/drawing/2014/main" id="{7EEF6E4A-9D95-5D9C-837A-CD53260273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8391" y="322742"/>
              <a:ext cx="2644705" cy="1176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1DA6B38E-DA19-F66A-8413-D89807A85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7093" y="951485"/>
              <a:ext cx="3106854" cy="21966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28973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070C0"/>
                </a:solidFill>
              </a:rPr>
              <a:t>End of 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indent="0">
              <a:buNone/>
            </a:pPr>
            <a:r>
              <a:rPr lang="en-US"/>
              <a:t>Check parking place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Thank you for the wonderful 2 years!</a:t>
            </a:r>
          </a:p>
          <a:p>
            <a:pPr marL="0" indent="0">
              <a:buNone/>
            </a:pPr>
            <a:r>
              <a:rPr lang="en-US"/>
              <a:t>Have a safe trip home!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3074" name="Picture 2" descr="XL kaart - Thank You - Snelwenskaart.n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081" y="0"/>
            <a:ext cx="510666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653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070C0"/>
                </a:solidFill>
              </a:rPr>
              <a:t>High-level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89241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Thursday, 3 April</a:t>
            </a: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/>
              <a:t>09:30	Opening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/>
              <a:t>09:40	Perception survey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/>
              <a:t>10:00	SSI overall findings per WP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/>
              <a:t>12:00	Lunch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/>
              <a:t>13:00	Receipt scanning service and HBS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/>
              <a:t>15:00	Geo-service and TUS</a:t>
            </a: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/>
              <a:t>16:45	Wrap-up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/>
              <a:t>17:00	End of day one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/>
              <a:t>17:30	Reception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/>
              <a:t>19:00 	Walking dinner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endParaRPr lang="en-US" sz="2200"/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endParaRPr lang="en-US" sz="2200"/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endParaRPr lang="en-US" sz="2200"/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endParaRPr lang="en-US" sz="2200"/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endParaRPr lang="en-US" sz="220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16BD04-E1D8-EC3B-C67F-53CC9C517778}"/>
              </a:ext>
            </a:extLst>
          </p:cNvPr>
          <p:cNvSpPr txBox="1">
            <a:spLocks/>
          </p:cNvSpPr>
          <p:nvPr/>
        </p:nvSpPr>
        <p:spPr>
          <a:xfrm>
            <a:off x="6830008" y="1825625"/>
            <a:ext cx="477416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b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Friday, 4 April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93763" algn="l"/>
                <a:tab pos="5386388" algn="l"/>
              </a:tabLst>
            </a:pPr>
            <a:r>
              <a:rPr lang="en-US" sz="2400"/>
              <a:t>09:00	Opening and recap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93763" algn="l"/>
                <a:tab pos="5386388" algn="l"/>
              </a:tabLst>
            </a:pPr>
            <a:r>
              <a:rPr lang="en-US" sz="2400"/>
              <a:t>09:10	Energy service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93763" algn="l"/>
                <a:tab pos="5386388" algn="l"/>
              </a:tabLst>
            </a:pPr>
            <a:r>
              <a:rPr lang="en-US" sz="2400"/>
              <a:t>09:30	Governance and maturity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93763" algn="l"/>
                <a:tab pos="5386388" algn="l"/>
              </a:tabLst>
            </a:pPr>
            <a:r>
              <a:rPr lang="en-US" sz="2400"/>
              <a:t>12:10	Our recommendation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93763" algn="l"/>
                <a:tab pos="5386388" algn="l"/>
              </a:tabLst>
            </a:pPr>
            <a:r>
              <a:rPr lang="en-US" sz="2400"/>
              <a:t>12:40	Wrap up and closure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93763" algn="l"/>
                <a:tab pos="5386388" algn="l"/>
              </a:tabLst>
            </a:pPr>
            <a:r>
              <a:rPr lang="en-US" sz="2400"/>
              <a:t>13:00	End of conference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93763" algn="l"/>
                <a:tab pos="5386388" algn="l"/>
              </a:tabLst>
            </a:pPr>
            <a:r>
              <a:rPr lang="en-US" sz="2400"/>
              <a:t>13:00	Lunch (to go is possible)</a:t>
            </a:r>
          </a:p>
        </p:txBody>
      </p:sp>
    </p:spTree>
    <p:extLst>
      <p:ext uri="{BB962C8B-B14F-4D97-AF65-F5344CB8AC3E}">
        <p14:creationId xmlns:p14="http://schemas.microsoft.com/office/powerpoint/2010/main" val="1553737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070C0"/>
                </a:solidFill>
              </a:rPr>
              <a:t>Parking spot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91432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/>
              <a:t>During the conference we will use the parking spot</a:t>
            </a:r>
          </a:p>
          <a:p>
            <a:pPr marL="0" indent="0">
              <a:buNone/>
            </a:pPr>
            <a:r>
              <a:rPr lang="en-US" sz="2400"/>
              <a:t>Whenever you have topics or questions you would like to discuss during or after the kick-off</a:t>
            </a:r>
          </a:p>
          <a:p>
            <a:pPr marL="0" indent="0">
              <a:buNone/>
            </a:pPr>
            <a:r>
              <a:rPr lang="en-US" sz="2400"/>
              <a:t>Write it on a post-it (one per topic/question)</a:t>
            </a:r>
            <a:br>
              <a:rPr lang="en-US" sz="2400"/>
            </a:br>
            <a:r>
              <a:rPr lang="en-US" sz="2400"/>
              <a:t>Please write your name on it as well</a:t>
            </a:r>
          </a:p>
          <a:p>
            <a:pPr marL="0" indent="0">
              <a:buNone/>
            </a:pPr>
            <a:r>
              <a:rPr lang="en-US" sz="2400"/>
              <a:t>From time to time, we will check whether we can address some during the conference. All others will be taken care of later</a:t>
            </a:r>
          </a:p>
          <a:p>
            <a:pPr marL="0" indent="0">
              <a:buNone/>
            </a:pPr>
            <a:endParaRPr lang="en-US" sz="2400"/>
          </a:p>
        </p:txBody>
      </p:sp>
      <p:pic>
        <p:nvPicPr>
          <p:cNvPr id="2050" name="Picture 2" descr="Letter P Big Red Dot Letters &amp; Numbers - Red - Sticker | TeePubl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9113" y="2981740"/>
            <a:ext cx="3545094" cy="3545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227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070C0"/>
                </a:solidFill>
              </a:rPr>
              <a:t>Receipt scanning service and HBS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6728F0-BC3C-FFAC-8422-5D5D74F3E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>
                <a:effectLst/>
                <a:ea typeface="Times New Roman" panose="02020603050405020304" pitchFamily="18" charset="0"/>
              </a:rPr>
              <a:t>We will split ourselves up into 5 groups. Make sure that the groups are balanced and </a:t>
            </a:r>
            <a:r>
              <a:rPr lang="en-US">
                <a:ea typeface="Times New Roman" panose="02020603050405020304" pitchFamily="18" charset="0"/>
              </a:rPr>
              <a:t>max 10 people. </a:t>
            </a:r>
            <a:r>
              <a:rPr lang="en-US" sz="2800">
                <a:effectLst/>
                <a:ea typeface="Times New Roman" panose="02020603050405020304" pitchFamily="18" charset="0"/>
              </a:rPr>
              <a:t>The discussions are moderated. Afterwards the results will be presented to all.</a:t>
            </a:r>
          </a:p>
          <a:p>
            <a:pPr marL="0" indent="0">
              <a:buNone/>
            </a:pPr>
            <a:endParaRPr lang="nl-NL" sz="2800"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en-US" sz="2800">
                <a:effectLst/>
                <a:ea typeface="Times New Roman" panose="02020603050405020304" pitchFamily="18" charset="0"/>
              </a:rPr>
              <a:t>Design HBS process using process building blocks </a:t>
            </a:r>
            <a:r>
              <a:rPr lang="en-US" sz="2800">
                <a:effectLst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>
                <a:effectLst/>
                <a:ea typeface="Times New Roman" panose="02020603050405020304" pitchFamily="18" charset="0"/>
              </a:rPr>
              <a:t> Marc/Esther</a:t>
            </a: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en-US" sz="2800">
                <a:effectLst/>
                <a:ea typeface="Times New Roman" panose="02020603050405020304" pitchFamily="18" charset="0"/>
              </a:rPr>
              <a:t>Legal: apply the legal framework to HBS </a:t>
            </a:r>
            <a:r>
              <a:rPr lang="en-US" sz="2800">
                <a:effectLst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>
                <a:effectLst/>
                <a:ea typeface="Times New Roman" panose="02020603050405020304" pitchFamily="18" charset="0"/>
              </a:rPr>
              <a:t> Lino</a:t>
            </a: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en-US" sz="2800">
                <a:effectLst/>
                <a:ea typeface="Times New Roman" panose="02020603050405020304" pitchFamily="18" charset="0"/>
              </a:rPr>
              <a:t>When is </a:t>
            </a:r>
            <a:r>
              <a:rPr lang="en-US">
                <a:ea typeface="Times New Roman" panose="02020603050405020304" pitchFamily="18" charset="0"/>
              </a:rPr>
              <a:t>our smart HBS also </a:t>
            </a:r>
            <a:r>
              <a:rPr lang="en-US" sz="2800">
                <a:effectLst/>
                <a:ea typeface="Times New Roman" panose="02020603050405020304" pitchFamily="18" charset="0"/>
              </a:rPr>
              <a:t>clever? </a:t>
            </a:r>
            <a:r>
              <a:rPr lang="en-US" sz="2800">
                <a:effectLst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>
                <a:effectLst/>
                <a:ea typeface="Times New Roman" panose="02020603050405020304" pitchFamily="18" charset="0"/>
              </a:rPr>
              <a:t> Theun</a:t>
            </a: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en-US" sz="2800">
                <a:effectLst/>
                <a:ea typeface="Times New Roman" panose="02020603050405020304" pitchFamily="18" charset="0"/>
              </a:rPr>
              <a:t>Role of HBS training data </a:t>
            </a:r>
            <a:r>
              <a:rPr lang="en-US" sz="2800">
                <a:effectLst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>
                <a:effectLst/>
                <a:ea typeface="Times New Roman" panose="02020603050405020304" pitchFamily="18" charset="0"/>
              </a:rPr>
              <a:t> Peter</a:t>
            </a: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en-US" sz="2800">
                <a:effectLst/>
                <a:ea typeface="Times New Roman" panose="02020603050405020304" pitchFamily="18" charset="0"/>
              </a:rPr>
              <a:t>How do we better recruit for smart surveys </a:t>
            </a:r>
            <a:r>
              <a:rPr lang="en-US" sz="2800">
                <a:effectLst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>
                <a:effectLst/>
                <a:ea typeface="Times New Roman" panose="02020603050405020304" pitchFamily="18" charset="0"/>
              </a:rPr>
              <a:t> Florian</a:t>
            </a:r>
          </a:p>
        </p:txBody>
      </p:sp>
    </p:spTree>
    <p:extLst>
      <p:ext uri="{BB962C8B-B14F-4D97-AF65-F5344CB8AC3E}">
        <p14:creationId xmlns:p14="http://schemas.microsoft.com/office/powerpoint/2010/main" val="1157931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070C0"/>
                </a:solidFill>
              </a:rPr>
              <a:t>Geo-service and TUS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6728F0-BC3C-FFAC-8422-5D5D74F3E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>
                <a:effectLst/>
                <a:ea typeface="Times New Roman" panose="02020603050405020304" pitchFamily="18" charset="0"/>
              </a:rPr>
              <a:t>We will split ourselves up into 5 groups. Make sure that the groups are balanced and </a:t>
            </a:r>
            <a:r>
              <a:rPr lang="en-US">
                <a:ea typeface="Times New Roman" panose="02020603050405020304" pitchFamily="18" charset="0"/>
              </a:rPr>
              <a:t>max 10 people. </a:t>
            </a:r>
            <a:r>
              <a:rPr lang="en-US" sz="2800">
                <a:effectLst/>
                <a:ea typeface="Times New Roman" panose="02020603050405020304" pitchFamily="18" charset="0"/>
              </a:rPr>
              <a:t>The discussions are moderated. Afterwards the results will be presented to all.</a:t>
            </a:r>
          </a:p>
          <a:p>
            <a:pPr marL="0" indent="0">
              <a:buNone/>
            </a:pPr>
            <a:endParaRPr lang="nl-NL" sz="2800"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en-US" sz="2800">
                <a:effectLst/>
                <a:ea typeface="Times New Roman" panose="02020603050405020304" pitchFamily="18" charset="0"/>
              </a:rPr>
              <a:t>Design HBS process using process building blocks </a:t>
            </a:r>
            <a:r>
              <a:rPr lang="en-US" sz="2800">
                <a:effectLst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>
                <a:effectLst/>
                <a:ea typeface="Times New Roman" panose="02020603050405020304" pitchFamily="18" charset="0"/>
              </a:rPr>
              <a:t> Marc/Esther</a:t>
            </a: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en-US" sz="2800">
                <a:effectLst/>
                <a:ea typeface="Times New Roman" panose="02020603050405020304" pitchFamily="18" charset="0"/>
              </a:rPr>
              <a:t>Legal: apply the legal framework to HBS </a:t>
            </a:r>
            <a:r>
              <a:rPr lang="en-US" sz="2800">
                <a:effectLst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>
                <a:effectLst/>
                <a:ea typeface="Times New Roman" panose="02020603050405020304" pitchFamily="18" charset="0"/>
              </a:rPr>
              <a:t> Lino</a:t>
            </a: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en-US" sz="2800">
                <a:effectLst/>
                <a:ea typeface="Times New Roman" panose="02020603050405020304" pitchFamily="18" charset="0"/>
              </a:rPr>
              <a:t>When is </a:t>
            </a:r>
            <a:r>
              <a:rPr lang="en-US">
                <a:ea typeface="Times New Roman" panose="02020603050405020304" pitchFamily="18" charset="0"/>
              </a:rPr>
              <a:t>our smart HBS also </a:t>
            </a:r>
            <a:r>
              <a:rPr lang="en-US" sz="2800">
                <a:effectLst/>
                <a:ea typeface="Times New Roman" panose="02020603050405020304" pitchFamily="18" charset="0"/>
              </a:rPr>
              <a:t>clever? </a:t>
            </a:r>
            <a:r>
              <a:rPr lang="en-US" sz="2800">
                <a:effectLst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>
                <a:effectLst/>
                <a:ea typeface="Times New Roman" panose="02020603050405020304" pitchFamily="18" charset="0"/>
              </a:rPr>
              <a:t> Theun</a:t>
            </a: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en-US" sz="2800">
                <a:effectLst/>
                <a:ea typeface="Times New Roman" panose="02020603050405020304" pitchFamily="18" charset="0"/>
              </a:rPr>
              <a:t>Role of HBS training data </a:t>
            </a:r>
            <a:r>
              <a:rPr lang="en-US" sz="2800">
                <a:effectLst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>
                <a:effectLst/>
                <a:ea typeface="Times New Roman" panose="02020603050405020304" pitchFamily="18" charset="0"/>
              </a:rPr>
              <a:t> Peter</a:t>
            </a: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en-US" sz="2800">
                <a:effectLst/>
                <a:ea typeface="Times New Roman" panose="02020603050405020304" pitchFamily="18" charset="0"/>
              </a:rPr>
              <a:t>What do we do when an algorithms fails? When are data 'good enough’? </a:t>
            </a:r>
            <a:r>
              <a:rPr lang="en-US" sz="2800">
                <a:effectLst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>
                <a:effectLst/>
                <a:ea typeface="Times New Roman" panose="02020603050405020304" pitchFamily="18" charset="0"/>
              </a:rPr>
              <a:t> Johannes</a:t>
            </a:r>
          </a:p>
        </p:txBody>
      </p:sp>
    </p:spTree>
    <p:extLst>
      <p:ext uri="{BB962C8B-B14F-4D97-AF65-F5344CB8AC3E}">
        <p14:creationId xmlns:p14="http://schemas.microsoft.com/office/powerpoint/2010/main" val="260879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070C0"/>
                </a:solidFill>
              </a:rPr>
              <a:t>End of first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indent="0">
              <a:buNone/>
            </a:pPr>
            <a:r>
              <a:rPr lang="en-US"/>
              <a:t>Check parking place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Reception and dinner plans</a:t>
            </a:r>
          </a:p>
          <a:p>
            <a:pPr marL="0" indent="0">
              <a:buNone/>
            </a:pPr>
            <a:r>
              <a:rPr lang="en-US"/>
              <a:t>See you in the </a:t>
            </a:r>
            <a:r>
              <a:rPr lang="en-US" err="1"/>
              <a:t>Kersentuin</a:t>
            </a:r>
            <a:endParaRPr lang="en-US"/>
          </a:p>
        </p:txBody>
      </p:sp>
      <p:pic>
        <p:nvPicPr>
          <p:cNvPr id="3074" name="Picture 2" descr="XL kaart - Thank You - Snelwenskaart.n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081" y="0"/>
            <a:ext cx="510666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659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070C0"/>
                </a:solidFill>
              </a:rPr>
              <a:t>High-level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89241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Thursday, 3 April</a:t>
            </a: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09:30	Opening</a:t>
            </a:r>
            <a:endParaRPr lang="en-US" sz="2400" dirty="0">
              <a:solidFill>
                <a:schemeClr val="bg1">
                  <a:lumMod val="65000"/>
                </a:schemeClr>
              </a:solidFill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09:40	Perception survey</a:t>
            </a:r>
            <a:endParaRPr lang="en-US" sz="2400" dirty="0">
              <a:solidFill>
                <a:schemeClr val="bg1">
                  <a:lumMod val="65000"/>
                </a:schemeClr>
              </a:solidFill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10:00	SSI overall findings per WP</a:t>
            </a:r>
            <a:endParaRPr lang="en-US" sz="2400" dirty="0">
              <a:solidFill>
                <a:schemeClr val="bg1">
                  <a:lumMod val="65000"/>
                </a:schemeClr>
              </a:solidFill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12:00	Lunch</a:t>
            </a:r>
            <a:endParaRPr lang="en-US" sz="2400" dirty="0">
              <a:solidFill>
                <a:schemeClr val="bg1">
                  <a:lumMod val="65000"/>
                </a:schemeClr>
              </a:solidFill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13:00	Receipt scanning service and HBS</a:t>
            </a:r>
            <a:endParaRPr lang="en-US" sz="2400" dirty="0">
              <a:solidFill>
                <a:schemeClr val="bg1">
                  <a:lumMod val="65000"/>
                </a:schemeClr>
              </a:solidFill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15:00	Geo-service and TUS</a:t>
            </a:r>
            <a:endParaRPr lang="en-US" sz="2400" dirty="0">
              <a:solidFill>
                <a:schemeClr val="bg1">
                  <a:lumMod val="65000"/>
                </a:schemeClr>
              </a:solidFill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16:45	Wrap-up</a:t>
            </a:r>
            <a:endParaRPr lang="en-US" sz="2400" dirty="0">
              <a:solidFill>
                <a:schemeClr val="bg1">
                  <a:lumMod val="65000"/>
                </a:schemeClr>
              </a:solidFill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17:00	End of day one</a:t>
            </a:r>
            <a:endParaRPr lang="en-US" sz="2400" dirty="0">
              <a:solidFill>
                <a:schemeClr val="bg1">
                  <a:lumMod val="65000"/>
                </a:schemeClr>
              </a:solidFill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17:30	Reception</a:t>
            </a:r>
            <a:endParaRPr lang="en-US" sz="2400" dirty="0">
              <a:solidFill>
                <a:schemeClr val="bg1">
                  <a:lumMod val="65000"/>
                </a:schemeClr>
              </a:solidFill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19:00 	Walking dinner</a:t>
            </a:r>
            <a:endParaRPr lang="en-US" sz="2400" dirty="0">
              <a:solidFill>
                <a:schemeClr val="bg1">
                  <a:lumMod val="65000"/>
                </a:schemeClr>
              </a:solidFill>
              <a:ea typeface="Calibri"/>
              <a:cs typeface="Calibri"/>
            </a:endParaRPr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endParaRPr lang="en-US" sz="2200"/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endParaRPr lang="en-US" sz="2200"/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endParaRPr lang="en-US" sz="2200"/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endParaRPr lang="en-US" sz="2200"/>
          </a:p>
          <a:p>
            <a:pPr marL="0" indent="0">
              <a:buNone/>
              <a:tabLst>
                <a:tab pos="893763" algn="l"/>
                <a:tab pos="5386388" algn="l"/>
              </a:tabLst>
            </a:pPr>
            <a:endParaRPr lang="en-US" sz="220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16BD04-E1D8-EC3B-C67F-53CC9C517778}"/>
              </a:ext>
            </a:extLst>
          </p:cNvPr>
          <p:cNvSpPr txBox="1">
            <a:spLocks/>
          </p:cNvSpPr>
          <p:nvPr/>
        </p:nvSpPr>
        <p:spPr>
          <a:xfrm>
            <a:off x="6830008" y="1825625"/>
            <a:ext cx="477416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3763" algn="l"/>
                <a:tab pos="5386388" algn="l"/>
              </a:tabLst>
            </a:pPr>
            <a:r>
              <a:rPr lang="en-US" sz="2400" b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Friday, 4 April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93763" algn="l"/>
                <a:tab pos="5386388" algn="l"/>
              </a:tabLst>
            </a:pPr>
            <a:r>
              <a:rPr lang="en-US" sz="2400"/>
              <a:t>09:00	Opening and recap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93763" algn="l"/>
                <a:tab pos="5386388" algn="l"/>
              </a:tabLst>
            </a:pPr>
            <a:r>
              <a:rPr lang="en-US" sz="2400"/>
              <a:t>09:10	Energy service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93763" algn="l"/>
                <a:tab pos="5386388" algn="l"/>
              </a:tabLst>
            </a:pPr>
            <a:r>
              <a:rPr lang="en-US" sz="2400"/>
              <a:t>09:30	Governance and maturity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93763" algn="l"/>
                <a:tab pos="5386388" algn="l"/>
              </a:tabLst>
            </a:pPr>
            <a:r>
              <a:rPr lang="en-US" sz="2400"/>
              <a:t>12:10	Our recommendation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93763" algn="l"/>
                <a:tab pos="5386388" algn="l"/>
              </a:tabLst>
            </a:pPr>
            <a:r>
              <a:rPr lang="en-US" sz="2400"/>
              <a:t>12:40	Wrap up and closure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93763" algn="l"/>
                <a:tab pos="5386388" algn="l"/>
              </a:tabLst>
            </a:pPr>
            <a:r>
              <a:rPr lang="en-US" sz="2400"/>
              <a:t>13:00	End of conference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93763" algn="l"/>
                <a:tab pos="5386388" algn="l"/>
              </a:tabLst>
            </a:pPr>
            <a:r>
              <a:rPr lang="en-US" sz="2400"/>
              <a:t>13:00	Lunch (to go is possible)</a:t>
            </a:r>
          </a:p>
        </p:txBody>
      </p:sp>
    </p:spTree>
    <p:extLst>
      <p:ext uri="{BB962C8B-B14F-4D97-AF65-F5344CB8AC3E}">
        <p14:creationId xmlns:p14="http://schemas.microsoft.com/office/powerpoint/2010/main" val="1236149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070C0"/>
                </a:solidFill>
              </a:rPr>
              <a:t>Governance and maturity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6728F0-BC3C-FFAC-8422-5D5D74F3E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800">
                <a:effectLst/>
                <a:ea typeface="Times New Roman" panose="02020603050405020304" pitchFamily="18" charset="0"/>
              </a:rPr>
              <a:t>We will split ourselves up into 5 groups. Make sure that the groups are balanced and </a:t>
            </a:r>
            <a:r>
              <a:rPr lang="en-US">
                <a:ea typeface="Times New Roman" panose="02020603050405020304" pitchFamily="18" charset="0"/>
              </a:rPr>
              <a:t>max 10 people. </a:t>
            </a:r>
            <a:r>
              <a:rPr lang="en-US" sz="2800">
                <a:effectLst/>
                <a:ea typeface="Times New Roman" panose="02020603050405020304" pitchFamily="18" charset="0"/>
              </a:rPr>
              <a:t>The discussions are moderated. Afterwards the results will be presented to all.</a:t>
            </a:r>
          </a:p>
          <a:p>
            <a:pPr marL="0" indent="0">
              <a:buNone/>
            </a:pPr>
            <a:endParaRPr lang="nl-NL" sz="2800">
              <a:effectLst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"/>
            </a:pPr>
            <a:r>
              <a:rPr lang="en-US">
                <a:ea typeface="Times New Roman" panose="02020603050405020304" pitchFamily="18" charset="0"/>
                <a:cs typeface="Arial"/>
                <a:sym typeface="Wingdings" panose="05000000000000000000" pitchFamily="2" charset="2"/>
              </a:rPr>
              <a:t>Promising</a:t>
            </a:r>
            <a:r>
              <a:rPr lang="en-US">
                <a:ea typeface="Times New Roman" panose="02020603050405020304" pitchFamily="18" charset="0"/>
                <a:cs typeface="Arial"/>
              </a:rPr>
              <a:t> &amp; feasible new smart survey applications </a:t>
            </a:r>
            <a:r>
              <a:rPr lang="en-US" sz="2800">
                <a:effectLst/>
                <a:ea typeface="Times New Roman" panose="02020603050405020304" pitchFamily="18" charset="0"/>
                <a:cs typeface="Arial"/>
                <a:sym typeface="Wingdings" panose="05000000000000000000" pitchFamily="2" charset="2"/>
              </a:rPr>
              <a:t></a:t>
            </a:r>
            <a:r>
              <a:rPr lang="en-US" sz="2800">
                <a:effectLst/>
                <a:ea typeface="Times New Roman" panose="02020603050405020304" pitchFamily="18" charset="0"/>
              </a:rPr>
              <a:t> </a:t>
            </a:r>
            <a:r>
              <a:rPr lang="en-US">
                <a:ea typeface="Times New Roman" panose="02020603050405020304" pitchFamily="18" charset="0"/>
              </a:rPr>
              <a:t>Janelle/Jelmer</a:t>
            </a:r>
            <a:endParaRPr lang="nl-NL">
              <a:ea typeface="Calibri"/>
            </a:endParaRPr>
          </a:p>
          <a:p>
            <a:pPr marL="342900" indent="-342900">
              <a:buFont typeface="Wingdings" panose="05000000000000000000" pitchFamily="2" charset="2"/>
              <a:buChar char=""/>
            </a:pPr>
            <a:r>
              <a:rPr lang="en-US">
                <a:ea typeface="Calibri"/>
              </a:rPr>
              <a:t>Community</a:t>
            </a:r>
            <a:r>
              <a:rPr lang="en-US">
                <a:effectLst/>
                <a:ea typeface="Times New Roman" panose="02020603050405020304" pitchFamily="18" charset="0"/>
              </a:rPr>
              <a:t> after the project </a:t>
            </a:r>
            <a:r>
              <a:rPr lang="en-US">
                <a:effectLst/>
                <a:ea typeface="Times New Roman" panose="02020603050405020304" pitchFamily="18" charset="0"/>
                <a:cs typeface="Arial"/>
                <a:sym typeface="Wingdings" panose="05000000000000000000" pitchFamily="2" charset="2"/>
              </a:rPr>
              <a:t></a:t>
            </a:r>
            <a:r>
              <a:rPr lang="en-US">
                <a:effectLst/>
                <a:ea typeface="Times New Roman" panose="02020603050405020304" pitchFamily="18" charset="0"/>
              </a:rPr>
              <a:t> Patrick</a:t>
            </a:r>
            <a:endParaRPr lang="nl-NL">
              <a:effectLst/>
              <a:ea typeface="Calibri" panose="020F0502020204030204" pitchFamily="34" charset="0"/>
              <a:cs typeface="Calibri" panose="020F0502020204030204"/>
            </a:endParaRP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en-US" sz="2800">
                <a:effectLst/>
                <a:ea typeface="Times New Roman" panose="02020603050405020304" pitchFamily="18" charset="0"/>
              </a:rPr>
              <a:t>Governance </a:t>
            </a:r>
            <a:r>
              <a:rPr lang="en-US" sz="2800"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800">
                <a:effectLst/>
                <a:ea typeface="Times New Roman" panose="02020603050405020304" pitchFamily="18" charset="0"/>
              </a:rPr>
              <a:t> Menno</a:t>
            </a:r>
            <a:endParaRPr lang="nl-NL" sz="2800"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en-US" sz="2800">
                <a:effectLst/>
                <a:ea typeface="Times New Roman" panose="02020603050405020304" pitchFamily="18" charset="0"/>
              </a:rPr>
              <a:t>Maturity: apply the maturity model to one or more NSIs </a:t>
            </a:r>
            <a:r>
              <a:rPr lang="en-US" sz="2800"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800">
                <a:effectLst/>
                <a:ea typeface="Times New Roman" panose="02020603050405020304" pitchFamily="18" charset="0"/>
              </a:rPr>
              <a:t> Marc/Esther</a:t>
            </a:r>
            <a:endParaRPr lang="nl-NL">
              <a:ea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en-US" sz="2800">
                <a:effectLst/>
                <a:ea typeface="Times New Roman" panose="02020603050405020304" pitchFamily="18" charset="0"/>
              </a:rPr>
              <a:t>How should countries prepare for a smart survey </a:t>
            </a:r>
            <a:r>
              <a:rPr lang="en-US" sz="2800"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800">
                <a:effectLst/>
                <a:ea typeface="Times New Roman" panose="02020603050405020304" pitchFamily="18" charset="0"/>
              </a:rPr>
              <a:t> Jerome/Joël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2104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070C0"/>
                </a:solidFill>
              </a:rPr>
              <a:t>Our recommendation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31500" cy="4351338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/>
              <a:t>Having heard all presentation and discussions today, what are your recommendations. This can be any recommendation on various themes to Eurostat, NSI’s management, or others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Please write three post-its with your top-3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1-2-4-all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Do you remember the kick-off?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7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6607488EB41B44B892757CFE82895E" ma:contentTypeVersion="14" ma:contentTypeDescription="Crée un document." ma:contentTypeScope="" ma:versionID="3e96a21684356caa00e8bf0c4ad2219d">
  <xsd:schema xmlns:xsd="http://www.w3.org/2001/XMLSchema" xmlns:xs="http://www.w3.org/2001/XMLSchema" xmlns:p="http://schemas.microsoft.com/office/2006/metadata/properties" xmlns:ns2="183d7032-1759-42b7-aeb3-349477f7f68d" xmlns:ns3="b7e82e9f-bf7d-4635-9009-e26dd78cadff" targetNamespace="http://schemas.microsoft.com/office/2006/metadata/properties" ma:root="true" ma:fieldsID="f900e293bff9735b37b2bf081d7c600b" ns2:_="" ns3:_="">
    <xsd:import namespace="183d7032-1759-42b7-aeb3-349477f7f68d"/>
    <xsd:import namespace="b7e82e9f-bf7d-4635-9009-e26dd78cadff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3d7032-1759-42b7-aeb3-349477f7f68d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alises d’image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e82e9f-bf7d-4635-9009-e26dd78cadff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fffc5b6-93d9-40e8-b8cf-5bd1236cb941}" ma:internalName="TaxCatchAll" ma:showField="CatchAllData" ma:web="b7e82e9f-bf7d-4635-9009-e26dd78cad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83d7032-1759-42b7-aeb3-349477f7f68d">
      <Terms xmlns="http://schemas.microsoft.com/office/infopath/2007/PartnerControls"/>
    </lcf76f155ced4ddcb4097134ff3c332f>
    <TaxCatchAll xmlns="b7e82e9f-bf7d-4635-9009-e26dd78cadff" xsi:nil="true"/>
  </documentManagement>
</p:properties>
</file>

<file path=customXml/itemProps1.xml><?xml version="1.0" encoding="utf-8"?>
<ds:datastoreItem xmlns:ds="http://schemas.openxmlformats.org/officeDocument/2006/customXml" ds:itemID="{2A44644A-D5E0-4BDD-9A86-2E534DEFD20E}"/>
</file>

<file path=customXml/itemProps2.xml><?xml version="1.0" encoding="utf-8"?>
<ds:datastoreItem xmlns:ds="http://schemas.openxmlformats.org/officeDocument/2006/customXml" ds:itemID="{3CD22141-5793-45BE-890E-E8AD055DD9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A582FB-4850-4168-A007-E413A685733F}">
  <ds:schemaRefs>
    <ds:schemaRef ds:uri="183d7032-1759-42b7-aeb3-349477f7f68d"/>
    <ds:schemaRef ds:uri="b7e82e9f-bf7d-4635-9009-e26dd78cadff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Welcome to the Smart Survey Implementation conference</vt:lpstr>
      <vt:lpstr>High-level agenda</vt:lpstr>
      <vt:lpstr>Parking spot</vt:lpstr>
      <vt:lpstr>Receipt scanning service and HBS</vt:lpstr>
      <vt:lpstr>Geo-service and TUS</vt:lpstr>
      <vt:lpstr>End of first day</vt:lpstr>
      <vt:lpstr>High-level agenda</vt:lpstr>
      <vt:lpstr>Governance and maturity</vt:lpstr>
      <vt:lpstr>Our recommendation</vt:lpstr>
      <vt:lpstr>End of conference</vt:lpstr>
    </vt:vector>
  </TitlesOfParts>
  <Company>CBS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 Observation and Machine Learning</dc:title>
  <dc:creator>Paulussen, R.R. (Remco)</dc:creator>
  <cp:revision>5</cp:revision>
  <dcterms:created xsi:type="dcterms:W3CDTF">2023-02-14T09:35:17Z</dcterms:created>
  <dcterms:modified xsi:type="dcterms:W3CDTF">2025-04-04T09:05:26Z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0x010100066607488EB41B44B892757CFE82895E</vt:lpwstr>
  </property>
  <property fmtid="{D5CDD505-2E9C-101B-9397-08002B2CF9AE}" pid="3" name="MediaServiceImageTags">
    <vt:lpwstr/>
  </property>
</Properties>
</file>