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83" r:id="rId3"/>
    <p:sldId id="272" r:id="rId4"/>
    <p:sldId id="271" r:id="rId5"/>
    <p:sldId id="274" r:id="rId6"/>
    <p:sldId id="277" r:id="rId7"/>
    <p:sldId id="273" r:id="rId8"/>
    <p:sldId id="294" r:id="rId9"/>
    <p:sldId id="279" r:id="rId10"/>
    <p:sldId id="275" r:id="rId11"/>
    <p:sldId id="284" r:id="rId12"/>
    <p:sldId id="276" r:id="rId13"/>
    <p:sldId id="285" r:id="rId14"/>
    <p:sldId id="286" r:id="rId15"/>
    <p:sldId id="280" r:id="rId16"/>
    <p:sldId id="295" r:id="rId17"/>
    <p:sldId id="287" r:id="rId18"/>
    <p:sldId id="288" r:id="rId19"/>
    <p:sldId id="289" r:id="rId20"/>
    <p:sldId id="293" r:id="rId21"/>
    <p:sldId id="290" r:id="rId22"/>
    <p:sldId id="291" r:id="rId23"/>
    <p:sldId id="292" r:id="rId24"/>
    <p:sldId id="28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0070C0"/>
          </a:solidFill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080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10/10/2024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002" y="5256213"/>
            <a:ext cx="1875995" cy="69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454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10/10/2024</a:t>
            </a:fld>
            <a:endParaRPr lang="en-GB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4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solidFill>
            <a:srgbClr val="0070C0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10/10/2024</a:t>
            </a:fld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28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365125"/>
            <a:ext cx="970869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177773" y="1825625"/>
            <a:ext cx="1152024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10/10/2024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325154" y="596452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5509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679848"/>
          </a:xfrm>
          <a:solidFill>
            <a:srgbClr val="0070C0"/>
          </a:solidFill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3657222"/>
            <a:ext cx="10515600" cy="99322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10/10/2024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5403182" y="5328746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3139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899" y="365126"/>
            <a:ext cx="9537901" cy="1193868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10/10/2024</a:t>
            </a:fld>
            <a:endParaRPr lang="en-GB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8" name="Grupo 7"/>
          <p:cNvGrpSpPr/>
          <p:nvPr userDrawn="1"/>
        </p:nvGrpSpPr>
        <p:grpSpPr>
          <a:xfrm>
            <a:off x="151732" y="590141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" name="Grupo 8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0" name="Grupo 9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1" name="Rectángulo 10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2" name="Flecha derecha 11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  <p:sp>
        <p:nvSpPr>
          <p:cNvPr id="15" name="Rectángulo 14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7717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188913"/>
            <a:ext cx="938368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10/10/2024</a:t>
            </a:fld>
            <a:endParaRPr lang="en-GB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10" name="Grupo 9"/>
          <p:cNvGrpSpPr/>
          <p:nvPr userDrawn="1"/>
        </p:nvGrpSpPr>
        <p:grpSpPr>
          <a:xfrm>
            <a:off x="325153" y="479775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1" name="Grupo 10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5" name="Rectángulo 14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6" name="Flecha derecha 15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2" name="Grupo 11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194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10/10/2024</a:t>
            </a:fld>
            <a:endParaRPr lang="en-GB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89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s-MX" smtClean="0"/>
              <a:t>10/10/2024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543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41890"/>
            <a:ext cx="3932237" cy="1915510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918841" y="141891"/>
            <a:ext cx="6436547" cy="5719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10/10/2024</a:t>
            </a:fld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93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10359"/>
            <a:ext cx="3932237" cy="1947041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934607" y="110359"/>
            <a:ext cx="7078717" cy="57586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10/10/2024</a:t>
            </a:fld>
            <a:endParaRPr lang="en-GB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89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E111A-94CB-4B08-9CCC-A81D2DD0EB56}" type="datetimeFigureOut">
              <a:rPr lang="en-GB" noProof="0" smtClean="0"/>
              <a:t>10/10/2024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7644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luca.gramaglia@ec.europa.eu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60EC-B300-C77B-6000-3EF7483528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10+ years of global DSDs – a retrospective 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BFF7AC-2073-0B2B-ED05-168659FD8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83026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SDMX Experts workshop</a:t>
            </a:r>
          </a:p>
          <a:p>
            <a:r>
              <a:rPr lang="en-US" dirty="0"/>
              <a:t>7-11 October 2024</a:t>
            </a:r>
          </a:p>
          <a:p>
            <a:r>
              <a:rPr lang="en-US" dirty="0"/>
              <a:t>Amsterdam, the Netherlands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8300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High cost of adding dimensions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87EE2-F136-9D98-7961-697773371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773" y="1917065"/>
            <a:ext cx="811001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E" dirty="0"/>
              <a:t>The SDMX Information Model implies that adding a dimension to an existing DSD carries an important adaptation cost. </a:t>
            </a:r>
          </a:p>
          <a:p>
            <a:pPr marL="0" indent="0" algn="just">
              <a:buNone/>
            </a:pPr>
            <a:r>
              <a:rPr lang="en-IE" dirty="0"/>
              <a:t>The addition of a dimension necessarily represents a major change that breaks backwards-compatibility. Formerly valid files will not be valid in a DSD with an additional dimension, regardless of whether that dimension is actually needed in a particular context.</a:t>
            </a:r>
          </a:p>
          <a:p>
            <a:pPr marL="0" indent="0" algn="just">
              <a:buNone/>
            </a:pPr>
            <a:r>
              <a:rPr lang="en-IE" dirty="0"/>
              <a:t>This fact has several adverse consequences on the development of global DSDs.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D1918D-C0F0-B508-737F-ACD29F01A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037" y="302117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661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High cost of adding dimensions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87EE2-F136-9D98-7961-697773371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773" y="2087778"/>
            <a:ext cx="8110016" cy="4009910"/>
          </a:xfrm>
        </p:spPr>
        <p:txBody>
          <a:bodyPr>
            <a:normAutofit/>
          </a:bodyPr>
          <a:lstStyle/>
          <a:p>
            <a:pPr algn="just"/>
            <a:r>
              <a:rPr lang="en-IE" dirty="0"/>
              <a:t>It is difficult to “start small”. Discussions on global DSDs often take a long time because there is an incentive to look ahead and try from the start to include in the DSD breakdowns that may be needed in the future.</a:t>
            </a:r>
          </a:p>
          <a:p>
            <a:pPr algn="just"/>
            <a:r>
              <a:rPr lang="en-IE" dirty="0"/>
              <a:t>When new unforeseen requirements inevitably come, there is a tendency towards the creation of “trash” dimensions (Custom breakdown, Composite breakdown) or to turn meaningful dimensions into “trash” dimensions (e.g. UNIT_MEASURE).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D1918D-C0F0-B508-737F-ACD29F01A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037" y="302117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785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Cross-referencing hellscape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87EE2-F136-9D98-7961-697773371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837" y="2244436"/>
            <a:ext cx="8367712" cy="38903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E" dirty="0"/>
              <a:t>Due to the high number of stakeholders in global Data Structure Definitions their maintenance follows formal and generally strict procedures.</a:t>
            </a:r>
          </a:p>
          <a:p>
            <a:r>
              <a:rPr lang="en-IE" dirty="0"/>
              <a:t>Changes require agreement from all owners</a:t>
            </a:r>
          </a:p>
          <a:p>
            <a:r>
              <a:rPr lang="en-IE" dirty="0"/>
              <a:t>The versioning guidelines are applied strictly. Any change to an artefact (e.g. inclusion of a new code in a code list, change of a label) leads to a new version, which in turn leads to the need to create new versions of all of its ancestors. This process can also be error-prone.</a:t>
            </a:r>
          </a:p>
        </p:txBody>
      </p:sp>
      <p:pic>
        <p:nvPicPr>
          <p:cNvPr id="2050" name="Picture 2" descr="Corrupted Icons - Free SVG &amp; PNG Corrupted Images - Noun Project">
            <a:extLst>
              <a:ext uri="{FF2B5EF4-FFF2-40B4-BE49-F238E27FC236}">
                <a16:creationId xmlns:a16="http://schemas.microsoft.com/office/drawing/2014/main" id="{21A2F1FB-A9AC-3896-7C68-76590CC6C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819" y="3108960"/>
            <a:ext cx="2129314" cy="2129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927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Cross-referencing hellscape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87EE2-F136-9D98-7961-697773371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837" y="2879400"/>
            <a:ext cx="8284583" cy="25884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E" dirty="0"/>
              <a:t>As a result, updating global DSD frameworks is work-intensive. To make the workload manageable, changes are usually bundled together in annual releases. </a:t>
            </a:r>
          </a:p>
          <a:p>
            <a:pPr marL="0" indent="0" algn="just">
              <a:buNone/>
            </a:pPr>
            <a:r>
              <a:rPr lang="en-IE" dirty="0"/>
              <a:t>Simple changes or adjustments need to wait for a long time before being implemented…</a:t>
            </a:r>
          </a:p>
        </p:txBody>
      </p:sp>
      <p:pic>
        <p:nvPicPr>
          <p:cNvPr id="2050" name="Picture 2" descr="Corrupted Icons - Free SVG &amp; PNG Corrupted Images - Noun Project">
            <a:extLst>
              <a:ext uri="{FF2B5EF4-FFF2-40B4-BE49-F238E27FC236}">
                <a16:creationId xmlns:a16="http://schemas.microsoft.com/office/drawing/2014/main" id="{21A2F1FB-A9AC-3896-7C68-76590CC6C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819" y="3108960"/>
            <a:ext cx="2129314" cy="2129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794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Handling of “variants”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80DBD04-2D55-00EC-4400-7C90EAF40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538839"/>
              </p:ext>
            </p:extLst>
          </p:nvPr>
        </p:nvGraphicFramePr>
        <p:xfrm>
          <a:off x="822960" y="2207644"/>
          <a:ext cx="10715106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851">
                  <a:extLst>
                    <a:ext uri="{9D8B030D-6E8A-4147-A177-3AD203B41FA5}">
                      <a16:colId xmlns:a16="http://schemas.microsoft.com/office/drawing/2014/main" val="1069613954"/>
                    </a:ext>
                  </a:extLst>
                </a:gridCol>
                <a:gridCol w="4738255">
                  <a:extLst>
                    <a:ext uri="{9D8B030D-6E8A-4147-A177-3AD203B41FA5}">
                      <a16:colId xmlns:a16="http://schemas.microsoft.com/office/drawing/2014/main" val="215089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Global DSD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CL_AREA 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032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Macro-Economic statistics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IMF+CL_AREA+1.16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01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>
                          <a:latin typeface="Perpetua" panose="02020502060401020303" pitchFamily="18" charset="0"/>
                        </a:rPr>
                        <a:t>UIS+CL_AREA+1.0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861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Sustainable development goals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>
                          <a:latin typeface="Perpetua" panose="02020502060401020303" pitchFamily="18" charset="0"/>
                        </a:rPr>
                        <a:t>IAEG-SDGs+CL_AREA+1.17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10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International Merchandise Trade Statistics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>
                          <a:latin typeface="Perpetua" panose="02020502060401020303" pitchFamily="18" charset="0"/>
                        </a:rPr>
                        <a:t>UNSD+CL_AREA+1.0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94160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5EA9747-156D-2CB1-D1B8-6FEFAD34D9AC}"/>
              </a:ext>
            </a:extLst>
          </p:cNvPr>
          <p:cNvSpPr txBox="1"/>
          <p:nvPr/>
        </p:nvSpPr>
        <p:spPr>
          <a:xfrm>
            <a:off x="1746365" y="5170855"/>
            <a:ext cx="88682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dirty="0">
                <a:latin typeface="Perpetua" panose="02020502060401020303" pitchFamily="18" charset="0"/>
                <a:ea typeface="Yu Gothic Light" panose="020B0300000000000000" pitchFamily="34" charset="-128"/>
              </a:rPr>
              <a:t>The official cross-domain code list SDMX+CL_AREA+2.0.1 is not actually used anywhere, even though each variant has a large overlap with it…</a:t>
            </a:r>
          </a:p>
        </p:txBody>
      </p:sp>
    </p:spTree>
    <p:extLst>
      <p:ext uri="{BB962C8B-B14F-4D97-AF65-F5344CB8AC3E}">
        <p14:creationId xmlns:p14="http://schemas.microsoft.com/office/powerpoint/2010/main" val="223929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Solutions (may) exist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FB6AF17-4A06-900E-3587-A2E3CB2D6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204371"/>
              </p:ext>
            </p:extLst>
          </p:nvPr>
        </p:nvGraphicFramePr>
        <p:xfrm>
          <a:off x="822960" y="2207644"/>
          <a:ext cx="10715107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0771">
                  <a:extLst>
                    <a:ext uri="{9D8B030D-6E8A-4147-A177-3AD203B41FA5}">
                      <a16:colId xmlns:a16="http://schemas.microsoft.com/office/drawing/2014/main" val="1069613954"/>
                    </a:ext>
                  </a:extLst>
                </a:gridCol>
                <a:gridCol w="3823854">
                  <a:extLst>
                    <a:ext uri="{9D8B030D-6E8A-4147-A177-3AD203B41FA5}">
                      <a16:colId xmlns:a16="http://schemas.microsoft.com/office/drawing/2014/main" val="215089244"/>
                    </a:ext>
                  </a:extLst>
                </a:gridCol>
                <a:gridCol w="3840482">
                  <a:extLst>
                    <a:ext uri="{9D8B030D-6E8A-4147-A177-3AD203B41FA5}">
                      <a16:colId xmlns:a16="http://schemas.microsoft.com/office/drawing/2014/main" val="4287519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But…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032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Perpetua" panose="02020502060401020303" pitchFamily="18" charset="0"/>
                        </a:rPr>
                        <a:t>High cost of adding dimensions</a:t>
                      </a:r>
                      <a:endParaRPr lang="en-IE" sz="2800" dirty="0">
                        <a:latin typeface="Perpetua" panose="02020502060401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Proposals in SDMX 3.1 for horizontally complex DSDs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Not available yet in the standard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01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Cross-referencing hellscape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>
                          <a:latin typeface="Perpetua" panose="02020502060401020303" pitchFamily="18" charset="0"/>
                        </a:rPr>
                        <a:t>References using wildcards in SDMX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>
                          <a:latin typeface="Perpetua" panose="02020502060401020303" pitchFamily="18" charset="0"/>
                        </a:rPr>
                        <a:t>Not implemented yet in FMR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861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dirty="0">
                          <a:latin typeface="Perpetua" panose="02020502060401020303" pitchFamily="18" charset="0"/>
                        </a:rPr>
                        <a:t>Handling of “variants”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 err="1">
                          <a:latin typeface="Perpetua" panose="02020502060401020303" pitchFamily="18" charset="0"/>
                        </a:rPr>
                        <a:t>Codelist</a:t>
                      </a:r>
                      <a:r>
                        <a:rPr lang="en-IE" sz="2800" dirty="0">
                          <a:latin typeface="Perpetua" panose="02020502060401020303" pitchFamily="18" charset="0"/>
                        </a:rPr>
                        <a:t> composition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>
                          <a:latin typeface="Perpetua" panose="02020502060401020303" pitchFamily="18" charset="0"/>
                        </a:rPr>
                        <a:t>Inheritance relationships are not easy to track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105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37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SNA 2025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604BF-668E-8FDA-975F-62BC1F981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226" y="2380637"/>
            <a:ext cx="10761778" cy="18754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E" dirty="0"/>
              <a:t>The current SDMX Macro-Economics Statistics framework is based on the System of National Accounts 2008 (SNA 2008).</a:t>
            </a:r>
          </a:p>
          <a:p>
            <a:pPr marL="0" indent="0" algn="just">
              <a:buNone/>
            </a:pPr>
            <a:r>
              <a:rPr lang="en-IE" dirty="0"/>
              <a:t>The current development of SNA 2025 would offer the opportunity to revisit and correct modelling issues in the current DSD framework.</a:t>
            </a:r>
          </a:p>
        </p:txBody>
      </p:sp>
    </p:spTree>
    <p:extLst>
      <p:ext uri="{BB962C8B-B14F-4D97-AF65-F5344CB8AC3E}">
        <p14:creationId xmlns:p14="http://schemas.microsoft.com/office/powerpoint/2010/main" val="1149897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0B1A-E33E-4F70-F9A1-5771551F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Global DSDs – Implementation issues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79C44-C775-AA43-3373-7394F701F3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0576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Interoperability issues still present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87EE2-F136-9D98-7961-697773371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773" y="2087778"/>
            <a:ext cx="8110016" cy="40099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E" dirty="0"/>
              <a:t>Different international organisations accept different SDMX-compliant formats, have some specific additional requirements or apply DSD-based validation more of less strictly.</a:t>
            </a:r>
          </a:p>
          <a:p>
            <a:pPr marL="0" indent="0" algn="just">
              <a:buNone/>
            </a:pPr>
            <a:endParaRPr lang="en-IE" dirty="0"/>
          </a:p>
          <a:p>
            <a:pPr marL="0" indent="0" algn="just">
              <a:buNone/>
            </a:pPr>
            <a:endParaRPr lang="en-IE" dirty="0"/>
          </a:p>
        </p:txBody>
      </p:sp>
      <p:pic>
        <p:nvPicPr>
          <p:cNvPr id="4098" name="Picture 2" descr="Line icon for misunderstand 3266595 Vector Art at Vecteezy">
            <a:extLst>
              <a:ext uri="{FF2B5EF4-FFF2-40B4-BE49-F238E27FC236}">
                <a16:creationId xmlns:a16="http://schemas.microsoft.com/office/drawing/2014/main" id="{F095771E-5C61-1896-2670-9CF3E750D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178" y="2693584"/>
            <a:ext cx="219075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523636FE-A4F1-4BEF-7CDC-38BAB6948CED}"/>
              </a:ext>
            </a:extLst>
          </p:cNvPr>
          <p:cNvSpPr/>
          <p:nvPr/>
        </p:nvSpPr>
        <p:spPr>
          <a:xfrm>
            <a:off x="888941" y="4639070"/>
            <a:ext cx="1188720" cy="72320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D2837E-329B-CD1B-37BB-A27ABF0AC269}"/>
              </a:ext>
            </a:extLst>
          </p:cNvPr>
          <p:cNvSpPr txBox="1"/>
          <p:nvPr/>
        </p:nvSpPr>
        <p:spPr>
          <a:xfrm>
            <a:off x="2410690" y="4092733"/>
            <a:ext cx="50541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E" sz="2800" dirty="0">
                <a:latin typeface="Perpetua" panose="02020502060401020303" pitchFamily="18" charset="0"/>
                <a:ea typeface="Yu Gothic Light" panose="020B0300000000000000" pitchFamily="34" charset="-128"/>
              </a:rPr>
              <a:t>It still happens that data reporters send the same SDMX-compliant file to two organisations only to find out they are not considered acceptable by both.</a:t>
            </a:r>
          </a:p>
        </p:txBody>
      </p:sp>
    </p:spTree>
    <p:extLst>
      <p:ext uri="{BB962C8B-B14F-4D97-AF65-F5344CB8AC3E}">
        <p14:creationId xmlns:p14="http://schemas.microsoft.com/office/powerpoint/2010/main" val="1331646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Opportunities not implemented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87EE2-F136-9D98-7961-697773371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773" y="2583630"/>
            <a:ext cx="8110016" cy="11624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E" dirty="0"/>
              <a:t>The pull-approach using data registration and subscription has a very low adoption rate.</a:t>
            </a:r>
          </a:p>
          <a:p>
            <a:pPr marL="0" indent="0" algn="just">
              <a:buNone/>
            </a:pPr>
            <a:endParaRPr lang="en-IE" dirty="0"/>
          </a:p>
          <a:p>
            <a:pPr marL="0" indent="0" algn="just">
              <a:buNone/>
            </a:pPr>
            <a:endParaRPr lang="en-IE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523636FE-A4F1-4BEF-7CDC-38BAB6948CED}"/>
              </a:ext>
            </a:extLst>
          </p:cNvPr>
          <p:cNvSpPr/>
          <p:nvPr/>
        </p:nvSpPr>
        <p:spPr>
          <a:xfrm>
            <a:off x="888941" y="4639070"/>
            <a:ext cx="1188720" cy="72320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D2837E-329B-CD1B-37BB-A27ABF0AC269}"/>
              </a:ext>
            </a:extLst>
          </p:cNvPr>
          <p:cNvSpPr txBox="1"/>
          <p:nvPr/>
        </p:nvSpPr>
        <p:spPr>
          <a:xfrm>
            <a:off x="2477192" y="4308175"/>
            <a:ext cx="50541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E" sz="2800" dirty="0">
                <a:latin typeface="Perpetua" panose="02020502060401020303" pitchFamily="18" charset="0"/>
                <a:ea typeface="Yu Gothic Light" panose="020B0300000000000000" pitchFamily="34" charset="-128"/>
              </a:rPr>
              <a:t>This is potentially one of the selling points for SDMX – but if we are not using it can we still sell it?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1EA62B-402F-DA72-24F1-EC73313F4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9191" y="3229407"/>
            <a:ext cx="2419350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33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7BB4B-BFB1-1221-F314-240B3502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10+ years of global DSDs</a:t>
            </a:r>
            <a:endParaRPr lang="en-IE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8666FAB-AD0C-790A-59EE-B54D2225D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4825" y="2241262"/>
            <a:ext cx="5181600" cy="37522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The first SDMX global DSDs were made available in the Macro-Economic Statistics domains more than a decade ago (in 2013).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What can the SDMX Community learn from the experience so far? What can we improve?</a:t>
            </a:r>
          </a:p>
          <a:p>
            <a:pPr algn="just"/>
            <a:endParaRPr lang="en-IE" dirty="0"/>
          </a:p>
        </p:txBody>
      </p:sp>
      <p:pic>
        <p:nvPicPr>
          <p:cNvPr id="5" name="Picture 4" descr="Help ">
            <a:extLst>
              <a:ext uri="{FF2B5EF4-FFF2-40B4-BE49-F238E27FC236}">
                <a16:creationId xmlns:a16="http://schemas.microsoft.com/office/drawing/2014/main" id="{10B44660-E5F8-0FCC-DE76-1193895E5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207" y="2528454"/>
            <a:ext cx="2934394" cy="293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144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047AB5-9A00-F63B-EC21-86D77D6DCA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852"/>
          <a:stretch/>
        </p:blipFill>
        <p:spPr>
          <a:xfrm>
            <a:off x="91645" y="33814"/>
            <a:ext cx="12008710" cy="679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6620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0B1A-E33E-4F70-F9A1-5771551F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Breakout groups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79C44-C775-AA43-3373-7394F701F3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01513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87EE2-F136-9D98-7961-697773371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836" y="2244436"/>
            <a:ext cx="11144163" cy="38903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E" b="1" dirty="0"/>
              <a:t>Global DSD availability</a:t>
            </a:r>
          </a:p>
          <a:p>
            <a:pPr marL="0" indent="0" algn="just">
              <a:buNone/>
            </a:pPr>
            <a:r>
              <a:rPr lang="en-US" dirty="0"/>
              <a:t>- In what statistical domains do you see a potential for further global DSDs?</a:t>
            </a:r>
          </a:p>
          <a:p>
            <a:pPr algn="just">
              <a:buFontTx/>
              <a:buChar char="-"/>
            </a:pPr>
            <a:r>
              <a:rPr lang="en-US" dirty="0"/>
              <a:t>What could be done to push for the creation of global DSDs in these domains?</a:t>
            </a:r>
          </a:p>
          <a:p>
            <a:pPr algn="just">
              <a:buFontTx/>
              <a:buChar char="-"/>
            </a:pPr>
            <a:endParaRPr lang="en-US" dirty="0"/>
          </a:p>
          <a:p>
            <a:pPr marL="0" indent="0" algn="just">
              <a:buNone/>
            </a:pPr>
            <a:r>
              <a:rPr lang="en-IE" b="1" dirty="0"/>
              <a:t>Data modelling in Global DSDs</a:t>
            </a:r>
          </a:p>
          <a:p>
            <a:pPr marL="0" indent="0" algn="just">
              <a:buNone/>
            </a:pPr>
            <a:r>
              <a:rPr lang="en-IE" dirty="0"/>
              <a:t>- </a:t>
            </a:r>
            <a:r>
              <a:rPr lang="en-US" dirty="0"/>
              <a:t>What modelling issues do you find in the current DSDs (e.g. insufficient </a:t>
            </a:r>
            <a:r>
              <a:rPr lang="en-US" dirty="0" err="1"/>
              <a:t>harmonisation</a:t>
            </a:r>
            <a:r>
              <a:rPr lang="en-US" dirty="0"/>
              <a:t> of concepts / codes, wrong modelling approaches, etc.)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7394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87EE2-F136-9D98-7961-697773371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836" y="2244436"/>
            <a:ext cx="11144163" cy="38903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/>
              <a:t>Maintenance of Global DSDs</a:t>
            </a:r>
            <a:endParaRPr lang="en-IE" dirty="0"/>
          </a:p>
          <a:p>
            <a:pPr algn="just">
              <a:buFontTx/>
              <a:buChar char="-"/>
            </a:pPr>
            <a:r>
              <a:rPr lang="en-US" dirty="0"/>
              <a:t>Do you have ideas to improve the current process for DSD maintenance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b="1" dirty="0"/>
              <a:t>Implementation issues</a:t>
            </a:r>
            <a:endParaRPr lang="en-IE" b="1" dirty="0"/>
          </a:p>
          <a:p>
            <a:pPr algn="just">
              <a:buFontTx/>
              <a:buChar char="-"/>
            </a:pPr>
            <a:r>
              <a:rPr lang="en-US" dirty="0"/>
              <a:t>What further steps could be taken to solve remaining interoperability issues</a:t>
            </a:r>
          </a:p>
          <a:p>
            <a:pPr algn="just">
              <a:buFontTx/>
              <a:buChar char="-"/>
            </a:pPr>
            <a:r>
              <a:rPr lang="en-US" dirty="0"/>
              <a:t>What obstacles exist to the implementation of the pull approach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51178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0B1A-E33E-4F70-F9A1-5771551F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79C44-C775-AA43-3373-7394F701F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57223"/>
            <a:ext cx="10515600" cy="949612"/>
          </a:xfrm>
        </p:spPr>
        <p:txBody>
          <a:bodyPr>
            <a:normAutofit fontScale="92500" lnSpcReduction="20000"/>
          </a:bodyPr>
          <a:lstStyle/>
          <a:p>
            <a:r>
              <a:rPr lang="en-IE" sz="3200" dirty="0"/>
              <a:t>Luca Gramaglia, </a:t>
            </a:r>
            <a:r>
              <a:rPr lang="en-IE" sz="3200" dirty="0">
                <a:hlinkClick r:id="rId2"/>
              </a:rPr>
              <a:t>luca.gramaglia@ec.europa.eu</a:t>
            </a:r>
            <a:endParaRPr lang="en-IE" sz="3200" dirty="0"/>
          </a:p>
          <a:p>
            <a:r>
              <a:rPr lang="en-IE" sz="3200" dirty="0"/>
              <a:t>Eurostat</a:t>
            </a:r>
          </a:p>
        </p:txBody>
      </p:sp>
    </p:spTree>
    <p:extLst>
      <p:ext uri="{BB962C8B-B14F-4D97-AF65-F5344CB8AC3E}">
        <p14:creationId xmlns:p14="http://schemas.microsoft.com/office/powerpoint/2010/main" val="361257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0B1A-E33E-4F70-F9A1-5771551F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Global DSDs – An 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79C44-C775-AA43-3373-7394F701F3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13415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B7CE-53E9-91E2-0782-060716D2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What is a global DSD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53D2-FADE-2A53-E805-1FC376B0B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8342" y="2133196"/>
            <a:ext cx="8339671" cy="3178637"/>
          </a:xfrm>
        </p:spPr>
        <p:txBody>
          <a:bodyPr/>
          <a:lstStyle/>
          <a:p>
            <a:pPr algn="just"/>
            <a:r>
              <a:rPr lang="en-US" dirty="0"/>
              <a:t>DSD </a:t>
            </a:r>
            <a:r>
              <a:rPr lang="en-US" b="1" dirty="0"/>
              <a:t>agreed</a:t>
            </a:r>
            <a:r>
              <a:rPr lang="en-US" dirty="0"/>
              <a:t> by a number of international </a:t>
            </a:r>
            <a:r>
              <a:rPr lang="en-US" dirty="0" err="1"/>
              <a:t>organisations</a:t>
            </a:r>
            <a:r>
              <a:rPr lang="en-US" dirty="0"/>
              <a:t> for use within their respective constituencies</a:t>
            </a:r>
          </a:p>
          <a:p>
            <a:pPr algn="just"/>
            <a:r>
              <a:rPr lang="en-US" b="1" dirty="0"/>
              <a:t>Designed</a:t>
            </a:r>
            <a:r>
              <a:rPr lang="en-US" dirty="0"/>
              <a:t> as a standard data structure for global use (i.e. having a very wide geographical coverage or cross-domain nature), with more than one SDMX sponsor </a:t>
            </a:r>
            <a:r>
              <a:rPr lang="en-US" dirty="0" err="1"/>
              <a:t>organisation</a:t>
            </a:r>
            <a:r>
              <a:rPr lang="en-US" dirty="0"/>
              <a:t> represented in the ownership group</a:t>
            </a:r>
          </a:p>
          <a:p>
            <a:pPr algn="just"/>
            <a:r>
              <a:rPr lang="en-US" dirty="0" err="1"/>
              <a:t>Recognised</a:t>
            </a:r>
            <a:r>
              <a:rPr lang="en-US" dirty="0"/>
              <a:t> and endorsed by the SDMX Sponsors</a:t>
            </a:r>
            <a:endParaRPr lang="en-IE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779947BC-3776-1FA2-AEDC-9959D23FA835}"/>
              </a:ext>
            </a:extLst>
          </p:cNvPr>
          <p:cNvSpPr/>
          <p:nvPr/>
        </p:nvSpPr>
        <p:spPr>
          <a:xfrm>
            <a:off x="4364182" y="5486399"/>
            <a:ext cx="1188720" cy="72320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200129-4E16-BA75-7701-43BAA31779CA}"/>
              </a:ext>
            </a:extLst>
          </p:cNvPr>
          <p:cNvSpPr txBox="1"/>
          <p:nvPr/>
        </p:nvSpPr>
        <p:spPr>
          <a:xfrm>
            <a:off x="5810596" y="5586393"/>
            <a:ext cx="5054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dirty="0">
                <a:latin typeface="Perpetua" panose="02020502060401020303" pitchFamily="18" charset="0"/>
                <a:ea typeface="Yu Gothic Light" panose="020B0300000000000000" pitchFamily="34" charset="-128"/>
              </a:rPr>
              <a:t>Stored in the SDMX Global Registry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3459DB-18F8-FAB7-1D90-2D4287AD4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255" y="253200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97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Available global DSDs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AF33DC9-07F4-F809-7047-1F53DE5CCB78}"/>
              </a:ext>
            </a:extLst>
          </p:cNvPr>
          <p:cNvSpPr/>
          <p:nvPr/>
        </p:nvSpPr>
        <p:spPr>
          <a:xfrm>
            <a:off x="1197173" y="2197947"/>
            <a:ext cx="232661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National Accounts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DE5D2BB-43BA-CE3F-78EE-D887BCD84A3B}"/>
              </a:ext>
            </a:extLst>
          </p:cNvPr>
          <p:cNvSpPr/>
          <p:nvPr/>
        </p:nvSpPr>
        <p:spPr>
          <a:xfrm>
            <a:off x="4932693" y="2197947"/>
            <a:ext cx="232661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Consumer Price Indices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4EA6481-F69D-5100-3A29-6B223885E855}"/>
              </a:ext>
            </a:extLst>
          </p:cNvPr>
          <p:cNvSpPr/>
          <p:nvPr/>
        </p:nvSpPr>
        <p:spPr>
          <a:xfrm>
            <a:off x="1197173" y="4973984"/>
            <a:ext cx="232661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Foreign Direct Investment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FA9D103-7CDC-4C5B-E4E2-A7DE878C6F2C}"/>
              </a:ext>
            </a:extLst>
          </p:cNvPr>
          <p:cNvSpPr/>
          <p:nvPr/>
        </p:nvSpPr>
        <p:spPr>
          <a:xfrm>
            <a:off x="8885767" y="2158523"/>
            <a:ext cx="232661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Balance of Payments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B867B15-1DB2-58C1-9ABC-B2D196B424C0}"/>
              </a:ext>
            </a:extLst>
          </p:cNvPr>
          <p:cNvSpPr/>
          <p:nvPr/>
        </p:nvSpPr>
        <p:spPr>
          <a:xfrm>
            <a:off x="1195454" y="3556586"/>
            <a:ext cx="455060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System of Environmental Economic Accounting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CCBE966-AD9D-8DC9-8948-29D4376D65A6}"/>
              </a:ext>
            </a:extLst>
          </p:cNvPr>
          <p:cNvSpPr/>
          <p:nvPr/>
        </p:nvSpPr>
        <p:spPr>
          <a:xfrm>
            <a:off x="4996106" y="4954955"/>
            <a:ext cx="232661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Education statistics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927CAA6-D0E9-3D75-71E5-BD8BEB5BE9DF}"/>
              </a:ext>
            </a:extLst>
          </p:cNvPr>
          <p:cNvSpPr/>
          <p:nvPr/>
        </p:nvSpPr>
        <p:spPr>
          <a:xfrm>
            <a:off x="8416932" y="4954955"/>
            <a:ext cx="2980268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Sustainable Development Goals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8A24A7F-57D0-666E-320E-FCE698BB934F}"/>
              </a:ext>
            </a:extLst>
          </p:cNvPr>
          <p:cNvSpPr/>
          <p:nvPr/>
        </p:nvSpPr>
        <p:spPr>
          <a:xfrm>
            <a:off x="6721907" y="3556739"/>
            <a:ext cx="455060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International Merchandise Trade Statistics</a:t>
            </a:r>
          </a:p>
        </p:txBody>
      </p:sp>
    </p:spTree>
    <p:extLst>
      <p:ext uri="{BB962C8B-B14F-4D97-AF65-F5344CB8AC3E}">
        <p14:creationId xmlns:p14="http://schemas.microsoft.com/office/powerpoint/2010/main" val="2768194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Available global DSDs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AF33DC9-07F4-F809-7047-1F53DE5CCB78}"/>
              </a:ext>
            </a:extLst>
          </p:cNvPr>
          <p:cNvSpPr/>
          <p:nvPr/>
        </p:nvSpPr>
        <p:spPr>
          <a:xfrm>
            <a:off x="1158699" y="2239511"/>
            <a:ext cx="232661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National Accounts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DE5D2BB-43BA-CE3F-78EE-D887BCD84A3B}"/>
              </a:ext>
            </a:extLst>
          </p:cNvPr>
          <p:cNvSpPr/>
          <p:nvPr/>
        </p:nvSpPr>
        <p:spPr>
          <a:xfrm>
            <a:off x="4894219" y="2239511"/>
            <a:ext cx="232661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Consumer Price Indices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4EA6481-F69D-5100-3A29-6B223885E855}"/>
              </a:ext>
            </a:extLst>
          </p:cNvPr>
          <p:cNvSpPr/>
          <p:nvPr/>
        </p:nvSpPr>
        <p:spPr>
          <a:xfrm>
            <a:off x="1158699" y="5015548"/>
            <a:ext cx="232661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Foreign Direct Investment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FA9D103-7CDC-4C5B-E4E2-A7DE878C6F2C}"/>
              </a:ext>
            </a:extLst>
          </p:cNvPr>
          <p:cNvSpPr/>
          <p:nvPr/>
        </p:nvSpPr>
        <p:spPr>
          <a:xfrm>
            <a:off x="8847293" y="2200087"/>
            <a:ext cx="232661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Balance of Payments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B867B15-1DB2-58C1-9ABC-B2D196B424C0}"/>
              </a:ext>
            </a:extLst>
          </p:cNvPr>
          <p:cNvSpPr/>
          <p:nvPr/>
        </p:nvSpPr>
        <p:spPr>
          <a:xfrm>
            <a:off x="1156980" y="3598150"/>
            <a:ext cx="455060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System of Environmental Economic Accounting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CCBE966-AD9D-8DC9-8948-29D4376D65A6}"/>
              </a:ext>
            </a:extLst>
          </p:cNvPr>
          <p:cNvSpPr/>
          <p:nvPr/>
        </p:nvSpPr>
        <p:spPr>
          <a:xfrm>
            <a:off x="4957632" y="4996519"/>
            <a:ext cx="232661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Education statistics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927CAA6-D0E9-3D75-71E5-BD8BEB5BE9DF}"/>
              </a:ext>
            </a:extLst>
          </p:cNvPr>
          <p:cNvSpPr/>
          <p:nvPr/>
        </p:nvSpPr>
        <p:spPr>
          <a:xfrm>
            <a:off x="8378458" y="4996519"/>
            <a:ext cx="2980268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Sustainable Development Goals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8A24A7F-57D0-666E-320E-FCE698BB934F}"/>
              </a:ext>
            </a:extLst>
          </p:cNvPr>
          <p:cNvSpPr/>
          <p:nvPr/>
        </p:nvSpPr>
        <p:spPr>
          <a:xfrm>
            <a:off x="6683433" y="3598303"/>
            <a:ext cx="455060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International Merchandise Trade Statistics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04258F2-317D-75F8-1CAC-D5B9B79AAACA}"/>
              </a:ext>
            </a:extLst>
          </p:cNvPr>
          <p:cNvCxnSpPr/>
          <p:nvPr/>
        </p:nvCxnSpPr>
        <p:spPr>
          <a:xfrm>
            <a:off x="806335" y="1928552"/>
            <a:ext cx="10715106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02E43A5-2241-B618-2887-5392603FADD3}"/>
              </a:ext>
            </a:extLst>
          </p:cNvPr>
          <p:cNvCxnSpPr>
            <a:cxnSpLocks/>
          </p:cNvCxnSpPr>
          <p:nvPr/>
        </p:nvCxnSpPr>
        <p:spPr>
          <a:xfrm>
            <a:off x="806335" y="1928552"/>
            <a:ext cx="0" cy="4048299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DBF5249-40F3-1302-7B00-AFD4A0CEC4B9}"/>
              </a:ext>
            </a:extLst>
          </p:cNvPr>
          <p:cNvCxnSpPr>
            <a:cxnSpLocks/>
          </p:cNvCxnSpPr>
          <p:nvPr/>
        </p:nvCxnSpPr>
        <p:spPr>
          <a:xfrm flipH="1">
            <a:off x="806335" y="5976851"/>
            <a:ext cx="3316779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FEEE30-29E6-8297-636D-499D6DC38164}"/>
              </a:ext>
            </a:extLst>
          </p:cNvPr>
          <p:cNvCxnSpPr>
            <a:cxnSpLocks/>
          </p:cNvCxnSpPr>
          <p:nvPr/>
        </p:nvCxnSpPr>
        <p:spPr>
          <a:xfrm flipV="1">
            <a:off x="4123114" y="4696691"/>
            <a:ext cx="0" cy="128016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E40AF4-FB32-1B7B-3CE5-915EE277DBB4}"/>
              </a:ext>
            </a:extLst>
          </p:cNvPr>
          <p:cNvCxnSpPr>
            <a:cxnSpLocks/>
          </p:cNvCxnSpPr>
          <p:nvPr/>
        </p:nvCxnSpPr>
        <p:spPr>
          <a:xfrm flipH="1">
            <a:off x="4123114" y="4696691"/>
            <a:ext cx="1936865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4B5D6F-6E49-5041-F2E4-2BEF8702FEFF}"/>
              </a:ext>
            </a:extLst>
          </p:cNvPr>
          <p:cNvCxnSpPr>
            <a:cxnSpLocks/>
          </p:cNvCxnSpPr>
          <p:nvPr/>
        </p:nvCxnSpPr>
        <p:spPr>
          <a:xfrm flipV="1">
            <a:off x="6059979" y="3341716"/>
            <a:ext cx="0" cy="1354975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5CB1C8A-54E3-5514-453C-00FBDDF743CA}"/>
              </a:ext>
            </a:extLst>
          </p:cNvPr>
          <p:cNvCxnSpPr>
            <a:cxnSpLocks/>
          </p:cNvCxnSpPr>
          <p:nvPr/>
        </p:nvCxnSpPr>
        <p:spPr>
          <a:xfrm flipH="1">
            <a:off x="6059979" y="3341716"/>
            <a:ext cx="5461462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A82714B-11A6-90D1-269E-79C0F41B8327}"/>
              </a:ext>
            </a:extLst>
          </p:cNvPr>
          <p:cNvCxnSpPr>
            <a:cxnSpLocks/>
          </p:cNvCxnSpPr>
          <p:nvPr/>
        </p:nvCxnSpPr>
        <p:spPr>
          <a:xfrm flipV="1">
            <a:off x="11521441" y="1928552"/>
            <a:ext cx="0" cy="1413164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44A6EAB-FD5D-6C82-72F0-8313B97B8B9D}"/>
              </a:ext>
            </a:extLst>
          </p:cNvPr>
          <p:cNvSpPr txBox="1"/>
          <p:nvPr/>
        </p:nvSpPr>
        <p:spPr>
          <a:xfrm>
            <a:off x="4289368" y="5935994"/>
            <a:ext cx="47881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>
                <a:solidFill>
                  <a:srgbClr val="FF0000"/>
                </a:solidFill>
                <a:latin typeface="Stencil" panose="040409050D0802020404" pitchFamily="82" charset="0"/>
              </a:rPr>
              <a:t>SDMX Macro-Economic Statistics Ownership Group</a:t>
            </a:r>
          </a:p>
        </p:txBody>
      </p:sp>
    </p:spTree>
    <p:extLst>
      <p:ext uri="{BB962C8B-B14F-4D97-AF65-F5344CB8AC3E}">
        <p14:creationId xmlns:p14="http://schemas.microsoft.com/office/powerpoint/2010/main" val="2588270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EDF-92BA-75CD-BC8B-63735C96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Global DSDs under development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D5E371B-89FB-105B-9E55-B05D432EAD69}"/>
              </a:ext>
            </a:extLst>
          </p:cNvPr>
          <p:cNvSpPr/>
          <p:nvPr/>
        </p:nvSpPr>
        <p:spPr>
          <a:xfrm>
            <a:off x="1009070" y="2430703"/>
            <a:ext cx="232661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Residential property prices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BFB4A70-1430-1EB8-5852-C2E10ECF9032}"/>
              </a:ext>
            </a:extLst>
          </p:cNvPr>
          <p:cNvSpPr/>
          <p:nvPr/>
        </p:nvSpPr>
        <p:spPr>
          <a:xfrm>
            <a:off x="1006314" y="5040265"/>
            <a:ext cx="2326613" cy="77046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Labour Statistics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F1108FD-13D1-7215-54C0-FA78923E9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676" y="2590705"/>
            <a:ext cx="6292797" cy="3259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/>
              <a:t>General criteria for success (so far):</a:t>
            </a:r>
          </a:p>
          <a:p>
            <a:r>
              <a:rPr lang="en-IE" dirty="0"/>
              <a:t>Existing common methodological framework </a:t>
            </a:r>
          </a:p>
          <a:p>
            <a:pPr marL="0" indent="0">
              <a:buNone/>
            </a:pPr>
            <a:r>
              <a:rPr lang="en-IE" dirty="0"/>
              <a:t>/ concept definitions</a:t>
            </a:r>
          </a:p>
          <a:p>
            <a:r>
              <a:rPr lang="en-IE" dirty="0"/>
              <a:t>Most cases had a strong top-down mandate. One case had a more bottom-up approach (SDMX codification of an existing joint data collection)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057515-1885-ADBE-EA5B-7C8A8A2D4589}"/>
              </a:ext>
            </a:extLst>
          </p:cNvPr>
          <p:cNvSpPr txBox="1"/>
          <p:nvPr/>
        </p:nvSpPr>
        <p:spPr>
          <a:xfrm>
            <a:off x="554688" y="3805118"/>
            <a:ext cx="47881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>
                <a:solidFill>
                  <a:srgbClr val="FF0000"/>
                </a:solidFill>
                <a:latin typeface="Stencil" panose="040409050D0802020404" pitchFamily="82" charset="0"/>
              </a:rPr>
              <a:t>SDMX Macro-Economic Statistics Ownership Group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7C0D70-EFF4-E42B-9CC3-8637D6157240}"/>
              </a:ext>
            </a:extLst>
          </p:cNvPr>
          <p:cNvSpPr/>
          <p:nvPr/>
        </p:nvSpPr>
        <p:spPr>
          <a:xfrm>
            <a:off x="665018" y="2169622"/>
            <a:ext cx="3009207" cy="125937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4980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047AB5-9A00-F63B-EC21-86D77D6DCA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852"/>
          <a:stretch/>
        </p:blipFill>
        <p:spPr>
          <a:xfrm>
            <a:off x="91645" y="33814"/>
            <a:ext cx="12008710" cy="679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548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0B1A-E33E-4F70-F9A1-5771551F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Global DSDs – Maintenance and modelling issues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79C44-C775-AA43-3373-7394F701F3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348015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iglo gótico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MX Experts Workshop Template.potx" id="{70CA7E9C-5F60-41E0-8412-83BDCFD88BAA}" vid="{A3B485CB-F6EA-4724-9E74-4D30CE2892D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969</Words>
  <Application>Microsoft Office PowerPoint</Application>
  <PresentationFormat>Widescreen</PresentationFormat>
  <Paragraphs>110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Century Gothic</vt:lpstr>
      <vt:lpstr>Palatino Linotype</vt:lpstr>
      <vt:lpstr>Perpetua</vt:lpstr>
      <vt:lpstr>Stencil</vt:lpstr>
      <vt:lpstr>Tema de Office</vt:lpstr>
      <vt:lpstr>10+ years of global DSDs – a retrospective </vt:lpstr>
      <vt:lpstr>10+ years of global DSDs</vt:lpstr>
      <vt:lpstr>Global DSDs – An overview</vt:lpstr>
      <vt:lpstr>What is a global DSD</vt:lpstr>
      <vt:lpstr>Available global DSDs</vt:lpstr>
      <vt:lpstr>Available global DSDs</vt:lpstr>
      <vt:lpstr>Global DSDs under development</vt:lpstr>
      <vt:lpstr>PowerPoint Presentation</vt:lpstr>
      <vt:lpstr>Global DSDs – Maintenance and modelling issues</vt:lpstr>
      <vt:lpstr>High cost of adding dimensions</vt:lpstr>
      <vt:lpstr>High cost of adding dimensions</vt:lpstr>
      <vt:lpstr>Cross-referencing hellscape</vt:lpstr>
      <vt:lpstr>Cross-referencing hellscape</vt:lpstr>
      <vt:lpstr>Handling of “variants”</vt:lpstr>
      <vt:lpstr>Solutions (may) exist</vt:lpstr>
      <vt:lpstr>SNA 2025 implementation</vt:lpstr>
      <vt:lpstr>Global DSDs – Implementation issues</vt:lpstr>
      <vt:lpstr>Interoperability issues still present</vt:lpstr>
      <vt:lpstr>Opportunities not implemented</vt:lpstr>
      <vt:lpstr>PowerPoint Presentation</vt:lpstr>
      <vt:lpstr>Breakout groups</vt:lpstr>
      <vt:lpstr>Questions</vt:lpstr>
      <vt:lpstr>Questions</vt:lpstr>
      <vt:lpstr>Thank you!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GRAMAGLIA Luca (ESTAT)</dc:creator>
  <cp:lastModifiedBy>GRAMAGLIA Luca (ESTAT)</cp:lastModifiedBy>
  <cp:revision>7</cp:revision>
  <dcterms:created xsi:type="dcterms:W3CDTF">2024-10-06T08:50:41Z</dcterms:created>
  <dcterms:modified xsi:type="dcterms:W3CDTF">2024-10-10T05:33:02Z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2024-10-06T09:13:12Z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ec984b83-7947-4d3b-a8b8-f241dd0f7897</vt:lpwstr>
  </property>
  <property fmtid="{D5CDD505-2E9C-101B-9397-08002B2CF9AE}" pid="8" name="MSIP_Label_6bd9ddd1-4d20-43f6-abfa-fc3c07406f94_ContentBits">
    <vt:lpwstr>0</vt:lpwstr>
  </property>
</Properties>
</file>