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3772B-CF5F-44D6-AA25-09660494F2A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10FB61-DC00-4DAA-8300-D3FF5B6B9AEC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800" dirty="0"/>
            <a:t>Authentication</a:t>
          </a:r>
          <a:endParaRPr lang="en-US" sz="3600" dirty="0"/>
        </a:p>
      </dgm:t>
    </dgm:pt>
    <dgm:pt modelId="{B2759303-EA64-4957-A015-59F9180DC37C}" type="parTrans" cxnId="{B3978957-7E70-47C2-A85C-93A0BAF4FC90}">
      <dgm:prSet/>
      <dgm:spPr/>
      <dgm:t>
        <a:bodyPr/>
        <a:lstStyle/>
        <a:p>
          <a:endParaRPr lang="en-US"/>
        </a:p>
      </dgm:t>
    </dgm:pt>
    <dgm:pt modelId="{CCAF780B-1287-482E-80EC-E711E4635CBD}" type="sibTrans" cxnId="{B3978957-7E70-47C2-A85C-93A0BAF4FC90}">
      <dgm:prSet/>
      <dgm:spPr/>
      <dgm:t>
        <a:bodyPr/>
        <a:lstStyle/>
        <a:p>
          <a:endParaRPr lang="en-US"/>
        </a:p>
      </dgm:t>
    </dgm:pt>
    <dgm:pt modelId="{C3C3DFD2-6E61-4A5C-B878-08C1B4392C41}">
      <dgm:prSet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dirty="0"/>
            <a:t>Could SDMX </a:t>
          </a:r>
          <a:r>
            <a:rPr lang="en-US" u="none" dirty="0"/>
            <a:t>adopt</a:t>
          </a:r>
          <a:r>
            <a:rPr lang="en-US" dirty="0"/>
            <a:t> or </a:t>
          </a:r>
          <a:r>
            <a:rPr lang="en-US" u="none" dirty="0"/>
            <a:t>recommend</a:t>
          </a:r>
          <a:r>
            <a:rPr lang="en-US" dirty="0"/>
            <a:t> </a:t>
          </a:r>
          <a:r>
            <a:rPr lang="en-US" b="1" u="none" dirty="0"/>
            <a:t>secure common standards</a:t>
          </a:r>
          <a:r>
            <a:rPr lang="en-US" dirty="0"/>
            <a:t>?</a:t>
          </a:r>
        </a:p>
        <a:p>
          <a:pPr>
            <a:lnSpc>
              <a:spcPct val="100000"/>
            </a:lnSpc>
            <a:buNone/>
          </a:pPr>
          <a:r>
            <a:rPr lang="en-US" dirty="0">
              <a:solidFill>
                <a:schemeClr val="bg1">
                  <a:lumMod val="50000"/>
                </a:schemeClr>
              </a:solidFill>
            </a:rPr>
            <a:t>OAuth 2.0, OpenID Connect, or SAML</a:t>
          </a:r>
        </a:p>
        <a:p>
          <a:pPr>
            <a:lnSpc>
              <a:spcPct val="100000"/>
            </a:lnSpc>
            <a:buNone/>
          </a:pPr>
          <a:r>
            <a:rPr lang="en-US" dirty="0">
              <a:solidFill>
                <a:schemeClr val="tx1"/>
              </a:solidFill>
            </a:rPr>
            <a:t>Do we let this job to </a:t>
          </a:r>
          <a:r>
            <a:rPr lang="en-US" b="1" dirty="0">
              <a:solidFill>
                <a:schemeClr val="tx1"/>
              </a:solidFill>
            </a:rPr>
            <a:t>implementers to figure out</a:t>
          </a:r>
          <a:r>
            <a:rPr lang="en-US" dirty="0">
              <a:solidFill>
                <a:schemeClr val="tx1"/>
              </a:solidFill>
            </a:rPr>
            <a:t>?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solidFill>
                <a:schemeClr val="bg1">
                  <a:lumMod val="50000"/>
                </a:schemeClr>
              </a:solidFill>
            </a:rPr>
            <a:t>Identity Brokers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>
              <a:solidFill>
                <a:schemeClr val="bg1">
                  <a:lumMod val="50000"/>
                </a:schemeClr>
              </a:solidFill>
            </a:rPr>
            <a:t>API Gateways with integrated Authentication</a:t>
          </a:r>
        </a:p>
      </dgm:t>
    </dgm:pt>
    <dgm:pt modelId="{5B8F9E93-6D4E-452A-ADFB-74CAAA77BFEA}" type="parTrans" cxnId="{D4001614-384D-4C51-9322-B8B881F1BA49}">
      <dgm:prSet/>
      <dgm:spPr/>
      <dgm:t>
        <a:bodyPr/>
        <a:lstStyle/>
        <a:p>
          <a:endParaRPr lang="en-US"/>
        </a:p>
      </dgm:t>
    </dgm:pt>
    <dgm:pt modelId="{2F111154-A8D2-4D47-B9F5-5E2FD5AA758A}" type="sibTrans" cxnId="{D4001614-384D-4C51-9322-B8B881F1BA49}">
      <dgm:prSet/>
      <dgm:spPr/>
      <dgm:t>
        <a:bodyPr/>
        <a:lstStyle/>
        <a:p>
          <a:endParaRPr lang="en-US"/>
        </a:p>
      </dgm:t>
    </dgm:pt>
    <dgm:pt modelId="{0D015BC9-E020-4FC7-AE25-D485B937E9E6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GB" sz="2800" dirty="0"/>
            <a:t>Authorization</a:t>
          </a:r>
          <a:endParaRPr lang="en-US" sz="3600" dirty="0"/>
        </a:p>
      </dgm:t>
    </dgm:pt>
    <dgm:pt modelId="{C4593A91-6A60-4C92-8B54-9F9EEBADC7D6}" type="parTrans" cxnId="{2DE40886-6A8A-4676-8109-7682C398487D}">
      <dgm:prSet/>
      <dgm:spPr/>
      <dgm:t>
        <a:bodyPr/>
        <a:lstStyle/>
        <a:p>
          <a:endParaRPr lang="en-US"/>
        </a:p>
      </dgm:t>
    </dgm:pt>
    <dgm:pt modelId="{0FB24F5C-B44E-44C9-AC84-EB538D88F49B}" type="sibTrans" cxnId="{2DE40886-6A8A-4676-8109-7682C398487D}">
      <dgm:prSet/>
      <dgm:spPr/>
      <dgm:t>
        <a:bodyPr/>
        <a:lstStyle/>
        <a:p>
          <a:endParaRPr lang="en-US"/>
        </a:p>
      </dgm:t>
    </dgm:pt>
    <dgm:pt modelId="{28AD81E3-7F69-400B-9DF6-160BB3EB5D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we make it </a:t>
          </a:r>
          <a:r>
            <a:rPr lang="en-GB" b="1" u="none" dirty="0"/>
            <a:t>part of the SDMX standard</a:t>
          </a:r>
          <a:r>
            <a:rPr lang="en-GB" dirty="0"/>
            <a:t>?</a:t>
          </a:r>
        </a:p>
        <a:p>
          <a:pPr>
            <a:lnSpc>
              <a:spcPct val="100000"/>
            </a:lnSpc>
          </a:pPr>
          <a:r>
            <a:rPr lang="en-GB" dirty="0">
              <a:solidFill>
                <a:schemeClr val="bg1">
                  <a:lumMod val="50000"/>
                </a:schemeClr>
              </a:solidFill>
            </a:rPr>
            <a:t>HTTP GET </a:t>
          </a:r>
          <a:r>
            <a:rPr lang="en-GB" u="sng" dirty="0" err="1">
              <a:solidFill>
                <a:schemeClr val="bg1">
                  <a:lumMod val="50000"/>
                </a:schemeClr>
              </a:solidFill>
            </a:rPr>
            <a:t>IsAuthorized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/{v}/{</a:t>
          </a:r>
          <a:r>
            <a:rPr lang="en-GB" dirty="0" err="1">
              <a:solidFill>
                <a:schemeClr val="bg1">
                  <a:lumMod val="50000"/>
                </a:schemeClr>
              </a:solidFill>
            </a:rPr>
            <a:t>user|group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}/{action}/{</a:t>
          </a:r>
          <a:r>
            <a:rPr lang="en-GB" dirty="0" err="1">
              <a:solidFill>
                <a:schemeClr val="bg1">
                  <a:lumMod val="50000"/>
                </a:schemeClr>
              </a:solidFill>
            </a:rPr>
            <a:t>artefactId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}</a:t>
          </a:r>
        </a:p>
        <a:p>
          <a:pPr>
            <a:lnSpc>
              <a:spcPct val="100000"/>
            </a:lnSpc>
          </a:pPr>
          <a:r>
            <a:rPr lang="en-GB" dirty="0"/>
            <a:t>Do we define an </a:t>
          </a:r>
          <a:r>
            <a:rPr lang="en-GB" b="1" u="none" dirty="0"/>
            <a:t>interface</a:t>
          </a:r>
          <a:r>
            <a:rPr lang="en-GB" dirty="0"/>
            <a:t>? </a:t>
          </a:r>
        </a:p>
        <a:p>
          <a:pPr>
            <a:lnSpc>
              <a:spcPct val="100000"/>
            </a:lnSpc>
          </a:pPr>
          <a:r>
            <a:rPr lang="en-GB" dirty="0" err="1">
              <a:solidFill>
                <a:schemeClr val="bg1">
                  <a:lumMod val="50000"/>
                </a:schemeClr>
              </a:solidFill>
            </a:rPr>
            <a:t>IAuthorization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 -&gt;  bool </a:t>
          </a:r>
          <a:r>
            <a:rPr lang="en-GB" dirty="0" err="1">
              <a:solidFill>
                <a:schemeClr val="bg1">
                  <a:lumMod val="50000"/>
                </a:schemeClr>
              </a:solidFill>
            </a:rPr>
            <a:t>IsAuthorized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(user, action, </a:t>
          </a:r>
          <a:r>
            <a:rPr lang="en-GB" dirty="0" err="1">
              <a:solidFill>
                <a:schemeClr val="bg1">
                  <a:lumMod val="50000"/>
                </a:schemeClr>
              </a:solidFill>
            </a:rPr>
            <a:t>artefactId</a:t>
          </a:r>
          <a:r>
            <a:rPr lang="en-GB" dirty="0">
              <a:solidFill>
                <a:schemeClr val="bg1">
                  <a:lumMod val="50000"/>
                </a:schemeClr>
              </a:solidFill>
            </a:rPr>
            <a:t>);</a:t>
          </a:r>
        </a:p>
      </dgm:t>
    </dgm:pt>
    <dgm:pt modelId="{F55A5E4F-029C-4A62-8FF8-6E7F5290FC86}" type="parTrans" cxnId="{294179B3-6206-4D66-AB4D-F9062ED5ACAE}">
      <dgm:prSet/>
      <dgm:spPr/>
      <dgm:t>
        <a:bodyPr/>
        <a:lstStyle/>
        <a:p>
          <a:endParaRPr lang="en-US"/>
        </a:p>
      </dgm:t>
    </dgm:pt>
    <dgm:pt modelId="{4326B7E7-0138-4B55-8E41-C4D929D72E87}" type="sibTrans" cxnId="{294179B3-6206-4D66-AB4D-F9062ED5ACAE}">
      <dgm:prSet/>
      <dgm:spPr/>
      <dgm:t>
        <a:bodyPr/>
        <a:lstStyle/>
        <a:p>
          <a:endParaRPr lang="en-US"/>
        </a:p>
      </dgm:t>
    </dgm:pt>
    <dgm:pt modelId="{5318AF9D-9FCE-4EF1-B9A9-046153A460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Do we just make </a:t>
          </a:r>
          <a:r>
            <a:rPr lang="en-GB" b="1" u="none" dirty="0"/>
            <a:t>plugins for each implementation</a:t>
          </a:r>
          <a:r>
            <a:rPr lang="en-GB" dirty="0"/>
            <a:t>? </a:t>
          </a:r>
          <a:endParaRPr lang="en-US" dirty="0"/>
        </a:p>
      </dgm:t>
    </dgm:pt>
    <dgm:pt modelId="{0F2BB98D-9B7E-46B1-B55B-D8E76C925E23}" type="parTrans" cxnId="{15A550EB-A964-4514-B9D9-EEBB33EDCBAF}">
      <dgm:prSet/>
      <dgm:spPr/>
      <dgm:t>
        <a:bodyPr/>
        <a:lstStyle/>
        <a:p>
          <a:endParaRPr lang="en-US"/>
        </a:p>
      </dgm:t>
    </dgm:pt>
    <dgm:pt modelId="{AA7941F0-30D9-4B99-B42C-4F98BC0AF365}" type="sibTrans" cxnId="{15A550EB-A964-4514-B9D9-EEBB33EDCBAF}">
      <dgm:prSet/>
      <dgm:spPr/>
      <dgm:t>
        <a:bodyPr/>
        <a:lstStyle/>
        <a:p>
          <a:endParaRPr lang="en-US"/>
        </a:p>
      </dgm:t>
    </dgm:pt>
    <dgm:pt modelId="{CEAA3BCA-1186-4174-8C64-CB7B93779FE7}" type="pres">
      <dgm:prSet presAssocID="{CF83772B-CF5F-44D6-AA25-09660494F2AA}" presName="root" presStyleCnt="0">
        <dgm:presLayoutVars>
          <dgm:dir/>
          <dgm:resizeHandles val="exact"/>
        </dgm:presLayoutVars>
      </dgm:prSet>
      <dgm:spPr/>
    </dgm:pt>
    <dgm:pt modelId="{466961A1-C611-46EF-ADDC-F7B42F7C9C88}" type="pres">
      <dgm:prSet presAssocID="{6210FB61-DC00-4DAA-8300-D3FF5B6B9AEC}" presName="compNode" presStyleCnt="0"/>
      <dgm:spPr/>
    </dgm:pt>
    <dgm:pt modelId="{428B5D09-86F4-4259-B660-749613131115}" type="pres">
      <dgm:prSet presAssocID="{6210FB61-DC00-4DAA-8300-D3FF5B6B9AEC}" presName="iconRect" presStyleLbl="node1" presStyleIdx="0" presStyleCnt="2" custScaleX="75492" custScaleY="82442" custLinFactX="49162" custLinFactY="-30786" custLinFactNeighborX="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3232F40B-0D31-4A5F-9603-8110F52BD6DE}" type="pres">
      <dgm:prSet presAssocID="{6210FB61-DC00-4DAA-8300-D3FF5B6B9AEC}" presName="iconSpace" presStyleCnt="0"/>
      <dgm:spPr/>
    </dgm:pt>
    <dgm:pt modelId="{EE4765D0-6F72-4527-8372-F655586D0281}" type="pres">
      <dgm:prSet presAssocID="{6210FB61-DC00-4DAA-8300-D3FF5B6B9AEC}" presName="parTx" presStyleLbl="revTx" presStyleIdx="0" presStyleCnt="4" custLinFactY="-95730" custLinFactNeighborX="-622" custLinFactNeighborY="-100000">
        <dgm:presLayoutVars>
          <dgm:chMax val="0"/>
          <dgm:chPref val="0"/>
        </dgm:presLayoutVars>
      </dgm:prSet>
      <dgm:spPr/>
    </dgm:pt>
    <dgm:pt modelId="{67AE7DB3-C1F9-4219-94AB-7053057A0E62}" type="pres">
      <dgm:prSet presAssocID="{6210FB61-DC00-4DAA-8300-D3FF5B6B9AEC}" presName="txSpace" presStyleCnt="0"/>
      <dgm:spPr/>
    </dgm:pt>
    <dgm:pt modelId="{68352702-9935-41BF-9E79-AC20E729709F}" type="pres">
      <dgm:prSet presAssocID="{6210FB61-DC00-4DAA-8300-D3FF5B6B9AEC}" presName="desTx" presStyleLbl="revTx" presStyleIdx="1" presStyleCnt="4" custScaleX="109751" custScaleY="9152" custLinFactY="-16500000" custLinFactNeighborX="4901" custLinFactNeighborY="-16595384">
        <dgm:presLayoutVars/>
      </dgm:prSet>
      <dgm:spPr/>
    </dgm:pt>
    <dgm:pt modelId="{65B48ABF-38E5-43C8-A016-11802FC253AC}" type="pres">
      <dgm:prSet presAssocID="{CCAF780B-1287-482E-80EC-E711E4635CBD}" presName="sibTrans" presStyleCnt="0"/>
      <dgm:spPr/>
    </dgm:pt>
    <dgm:pt modelId="{CE328228-4377-4648-A44C-F55F63F1FD2D}" type="pres">
      <dgm:prSet presAssocID="{0D015BC9-E020-4FC7-AE25-D485B937E9E6}" presName="compNode" presStyleCnt="0"/>
      <dgm:spPr/>
    </dgm:pt>
    <dgm:pt modelId="{0E9CC6D6-2DA8-4041-9517-6156640DC231}" type="pres">
      <dgm:prSet presAssocID="{0D015BC9-E020-4FC7-AE25-D485B937E9E6}" presName="iconRect" presStyleLbl="node1" presStyleIdx="1" presStyleCnt="2" custScaleX="66031" custScaleY="66947" custLinFactX="11733" custLinFactY="-12594" custLinFactNeighborX="10000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B3AA704B-2C4F-4C28-A03B-FB679F85EA1F}" type="pres">
      <dgm:prSet presAssocID="{0D015BC9-E020-4FC7-AE25-D485B937E9E6}" presName="iconSpace" presStyleCnt="0"/>
      <dgm:spPr/>
    </dgm:pt>
    <dgm:pt modelId="{C13410B3-343E-4801-8361-30D47014B492}" type="pres">
      <dgm:prSet presAssocID="{0D015BC9-E020-4FC7-AE25-D485B937E9E6}" presName="parTx" presStyleLbl="revTx" presStyleIdx="2" presStyleCnt="4" custLinFactY="-73705" custLinFactNeighborX="-12813" custLinFactNeighborY="-100000">
        <dgm:presLayoutVars>
          <dgm:chMax val="0"/>
          <dgm:chPref val="0"/>
        </dgm:presLayoutVars>
      </dgm:prSet>
      <dgm:spPr/>
    </dgm:pt>
    <dgm:pt modelId="{45375919-311E-4D84-A841-BC0588A1302F}" type="pres">
      <dgm:prSet presAssocID="{0D015BC9-E020-4FC7-AE25-D485B937E9E6}" presName="txSpace" presStyleCnt="0"/>
      <dgm:spPr/>
    </dgm:pt>
    <dgm:pt modelId="{CF144F62-1BD3-4781-B1FC-E13E7A77B1AB}" type="pres">
      <dgm:prSet presAssocID="{0D015BC9-E020-4FC7-AE25-D485B937E9E6}" presName="desTx" presStyleLbl="revTx" presStyleIdx="3" presStyleCnt="4" custScaleX="125148" custScaleY="488364" custLinFactY="-1200000" custLinFactNeighborX="364" custLinFactNeighborY="-1262146">
        <dgm:presLayoutVars/>
      </dgm:prSet>
      <dgm:spPr/>
    </dgm:pt>
  </dgm:ptLst>
  <dgm:cxnLst>
    <dgm:cxn modelId="{D4001614-384D-4C51-9322-B8B881F1BA49}" srcId="{6210FB61-DC00-4DAA-8300-D3FF5B6B9AEC}" destId="{C3C3DFD2-6E61-4A5C-B878-08C1B4392C41}" srcOrd="0" destOrd="0" parTransId="{5B8F9E93-6D4E-452A-ADFB-74CAAA77BFEA}" sibTransId="{2F111154-A8D2-4D47-B9F5-5E2FD5AA758A}"/>
    <dgm:cxn modelId="{9641E32B-A979-41A5-A513-6ACF9435DCE2}" type="presOf" srcId="{0D015BC9-E020-4FC7-AE25-D485B937E9E6}" destId="{C13410B3-343E-4801-8361-30D47014B492}" srcOrd="0" destOrd="0" presId="urn:microsoft.com/office/officeart/2018/2/layout/IconLabelDescriptionList"/>
    <dgm:cxn modelId="{E3524C2C-1DF0-4A6F-8D85-779FCF48787F}" type="presOf" srcId="{CF83772B-CF5F-44D6-AA25-09660494F2AA}" destId="{CEAA3BCA-1186-4174-8C64-CB7B93779FE7}" srcOrd="0" destOrd="0" presId="urn:microsoft.com/office/officeart/2018/2/layout/IconLabelDescriptionList"/>
    <dgm:cxn modelId="{C484AA51-66ED-4923-877E-0DF5DCC2AECA}" type="presOf" srcId="{5318AF9D-9FCE-4EF1-B9A9-046153A460D6}" destId="{CF144F62-1BD3-4781-B1FC-E13E7A77B1AB}" srcOrd="0" destOrd="1" presId="urn:microsoft.com/office/officeart/2018/2/layout/IconLabelDescriptionList"/>
    <dgm:cxn modelId="{B3978957-7E70-47C2-A85C-93A0BAF4FC90}" srcId="{CF83772B-CF5F-44D6-AA25-09660494F2AA}" destId="{6210FB61-DC00-4DAA-8300-D3FF5B6B9AEC}" srcOrd="0" destOrd="0" parTransId="{B2759303-EA64-4957-A015-59F9180DC37C}" sibTransId="{CCAF780B-1287-482E-80EC-E711E4635CBD}"/>
    <dgm:cxn modelId="{2DE40886-6A8A-4676-8109-7682C398487D}" srcId="{CF83772B-CF5F-44D6-AA25-09660494F2AA}" destId="{0D015BC9-E020-4FC7-AE25-D485B937E9E6}" srcOrd="1" destOrd="0" parTransId="{C4593A91-6A60-4C92-8B54-9F9EEBADC7D6}" sibTransId="{0FB24F5C-B44E-44C9-AC84-EB538D88F49B}"/>
    <dgm:cxn modelId="{294179B3-6206-4D66-AB4D-F9062ED5ACAE}" srcId="{0D015BC9-E020-4FC7-AE25-D485B937E9E6}" destId="{28AD81E3-7F69-400B-9DF6-160BB3EB5DC5}" srcOrd="0" destOrd="0" parTransId="{F55A5E4F-029C-4A62-8FF8-6E7F5290FC86}" sibTransId="{4326B7E7-0138-4B55-8E41-C4D929D72E87}"/>
    <dgm:cxn modelId="{94AD65DC-DAC3-4616-B28E-E0073C16804C}" type="presOf" srcId="{C3C3DFD2-6E61-4A5C-B878-08C1B4392C41}" destId="{68352702-9935-41BF-9E79-AC20E729709F}" srcOrd="0" destOrd="0" presId="urn:microsoft.com/office/officeart/2018/2/layout/IconLabelDescriptionList"/>
    <dgm:cxn modelId="{15A550EB-A964-4514-B9D9-EEBB33EDCBAF}" srcId="{0D015BC9-E020-4FC7-AE25-D485B937E9E6}" destId="{5318AF9D-9FCE-4EF1-B9A9-046153A460D6}" srcOrd="1" destOrd="0" parTransId="{0F2BB98D-9B7E-46B1-B55B-D8E76C925E23}" sibTransId="{AA7941F0-30D9-4B99-B42C-4F98BC0AF365}"/>
    <dgm:cxn modelId="{C73163F4-E7EC-45D8-B7E9-10A96E96E423}" type="presOf" srcId="{28AD81E3-7F69-400B-9DF6-160BB3EB5DC5}" destId="{CF144F62-1BD3-4781-B1FC-E13E7A77B1AB}" srcOrd="0" destOrd="0" presId="urn:microsoft.com/office/officeart/2018/2/layout/IconLabelDescriptionList"/>
    <dgm:cxn modelId="{7D26A7FD-A6FA-4179-837F-F28F925C14B1}" type="presOf" srcId="{6210FB61-DC00-4DAA-8300-D3FF5B6B9AEC}" destId="{EE4765D0-6F72-4527-8372-F655586D0281}" srcOrd="0" destOrd="0" presId="urn:microsoft.com/office/officeart/2018/2/layout/IconLabelDescriptionList"/>
    <dgm:cxn modelId="{32FDDA52-0BA1-4A06-A143-B9B2F26784D3}" type="presParOf" srcId="{CEAA3BCA-1186-4174-8C64-CB7B93779FE7}" destId="{466961A1-C611-46EF-ADDC-F7B42F7C9C88}" srcOrd="0" destOrd="0" presId="urn:microsoft.com/office/officeart/2018/2/layout/IconLabelDescriptionList"/>
    <dgm:cxn modelId="{EEEB83C3-BA44-40F3-ADA5-02936BE5C9E8}" type="presParOf" srcId="{466961A1-C611-46EF-ADDC-F7B42F7C9C88}" destId="{428B5D09-86F4-4259-B660-749613131115}" srcOrd="0" destOrd="0" presId="urn:microsoft.com/office/officeart/2018/2/layout/IconLabelDescriptionList"/>
    <dgm:cxn modelId="{CC1A3154-581F-4B82-829F-2EB30ED011C3}" type="presParOf" srcId="{466961A1-C611-46EF-ADDC-F7B42F7C9C88}" destId="{3232F40B-0D31-4A5F-9603-8110F52BD6DE}" srcOrd="1" destOrd="0" presId="urn:microsoft.com/office/officeart/2018/2/layout/IconLabelDescriptionList"/>
    <dgm:cxn modelId="{997D8EEA-BA14-4904-91D2-25EC730F4F6C}" type="presParOf" srcId="{466961A1-C611-46EF-ADDC-F7B42F7C9C88}" destId="{EE4765D0-6F72-4527-8372-F655586D0281}" srcOrd="2" destOrd="0" presId="urn:microsoft.com/office/officeart/2018/2/layout/IconLabelDescriptionList"/>
    <dgm:cxn modelId="{2B9886C8-F81E-45CC-8F6C-7B71741D3396}" type="presParOf" srcId="{466961A1-C611-46EF-ADDC-F7B42F7C9C88}" destId="{67AE7DB3-C1F9-4219-94AB-7053057A0E62}" srcOrd="3" destOrd="0" presId="urn:microsoft.com/office/officeart/2018/2/layout/IconLabelDescriptionList"/>
    <dgm:cxn modelId="{92EB0B99-F993-4AF9-8382-054CB0F342B1}" type="presParOf" srcId="{466961A1-C611-46EF-ADDC-F7B42F7C9C88}" destId="{68352702-9935-41BF-9E79-AC20E729709F}" srcOrd="4" destOrd="0" presId="urn:microsoft.com/office/officeart/2018/2/layout/IconLabelDescriptionList"/>
    <dgm:cxn modelId="{4CD7E66B-C10C-4EEC-B697-7058BB815B5E}" type="presParOf" srcId="{CEAA3BCA-1186-4174-8C64-CB7B93779FE7}" destId="{65B48ABF-38E5-43C8-A016-11802FC253AC}" srcOrd="1" destOrd="0" presId="urn:microsoft.com/office/officeart/2018/2/layout/IconLabelDescriptionList"/>
    <dgm:cxn modelId="{4F110E08-CFBF-4483-9032-ABAC8BAE30E1}" type="presParOf" srcId="{CEAA3BCA-1186-4174-8C64-CB7B93779FE7}" destId="{CE328228-4377-4648-A44C-F55F63F1FD2D}" srcOrd="2" destOrd="0" presId="urn:microsoft.com/office/officeart/2018/2/layout/IconLabelDescriptionList"/>
    <dgm:cxn modelId="{E8360E9B-BD08-43FB-823E-64EA9EEBA798}" type="presParOf" srcId="{CE328228-4377-4648-A44C-F55F63F1FD2D}" destId="{0E9CC6D6-2DA8-4041-9517-6156640DC231}" srcOrd="0" destOrd="0" presId="urn:microsoft.com/office/officeart/2018/2/layout/IconLabelDescriptionList"/>
    <dgm:cxn modelId="{DC4FB8E7-0FCE-460E-B6FA-E9DC9A998B27}" type="presParOf" srcId="{CE328228-4377-4648-A44C-F55F63F1FD2D}" destId="{B3AA704B-2C4F-4C28-A03B-FB679F85EA1F}" srcOrd="1" destOrd="0" presId="urn:microsoft.com/office/officeart/2018/2/layout/IconLabelDescriptionList"/>
    <dgm:cxn modelId="{8A23B249-E43B-4450-A18D-9BFB2BB759D8}" type="presParOf" srcId="{CE328228-4377-4648-A44C-F55F63F1FD2D}" destId="{C13410B3-343E-4801-8361-30D47014B492}" srcOrd="2" destOrd="0" presId="urn:microsoft.com/office/officeart/2018/2/layout/IconLabelDescriptionList"/>
    <dgm:cxn modelId="{3D18C525-9A72-4B33-BED9-0366DC79C291}" type="presParOf" srcId="{CE328228-4377-4648-A44C-F55F63F1FD2D}" destId="{45375919-311E-4D84-A841-BC0588A1302F}" srcOrd="3" destOrd="0" presId="urn:microsoft.com/office/officeart/2018/2/layout/IconLabelDescriptionList"/>
    <dgm:cxn modelId="{DE9BA472-3D68-4EE2-A606-E1AECDBD697B}" type="presParOf" srcId="{CE328228-4377-4648-A44C-F55F63F1FD2D}" destId="{CF144F62-1BD3-4781-B1FC-E13E7A77B1A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B5D09-86F4-4259-B660-749613131115}">
      <dsp:nvSpPr>
        <dsp:cNvPr id="0" name=""/>
        <dsp:cNvSpPr/>
      </dsp:nvSpPr>
      <dsp:spPr>
        <a:xfrm>
          <a:off x="1927332" y="125211"/>
          <a:ext cx="752967" cy="833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765D0-6F72-4527-8372-F655586D0281}">
      <dsp:nvSpPr>
        <dsp:cNvPr id="0" name=""/>
        <dsp:cNvSpPr/>
      </dsp:nvSpPr>
      <dsp:spPr>
        <a:xfrm>
          <a:off x="290529" y="1203485"/>
          <a:ext cx="4311566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Authentication</a:t>
          </a:r>
          <a:endParaRPr lang="en-US" sz="3600" kern="1200" dirty="0"/>
        </a:p>
      </dsp:txBody>
      <dsp:txXfrm>
        <a:off x="290529" y="1203485"/>
        <a:ext cx="4311566" cy="646734"/>
      </dsp:txXfrm>
    </dsp:sp>
    <dsp:sp modelId="{68352702-9935-41BF-9E79-AC20E729709F}">
      <dsp:nvSpPr>
        <dsp:cNvPr id="0" name=""/>
        <dsp:cNvSpPr/>
      </dsp:nvSpPr>
      <dsp:spPr>
        <a:xfrm>
          <a:off x="318446" y="2145145"/>
          <a:ext cx="4731987" cy="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Could SDMX </a:t>
          </a:r>
          <a:r>
            <a:rPr lang="en-US" sz="1700" u="none" kern="1200" dirty="0"/>
            <a:t>adopt</a:t>
          </a:r>
          <a:r>
            <a:rPr lang="en-US" sz="1700" kern="1200" dirty="0"/>
            <a:t> or </a:t>
          </a:r>
          <a:r>
            <a:rPr lang="en-US" sz="1700" u="none" kern="1200" dirty="0"/>
            <a:t>recommend</a:t>
          </a:r>
          <a:r>
            <a:rPr lang="en-US" sz="1700" kern="1200" dirty="0"/>
            <a:t> </a:t>
          </a:r>
          <a:r>
            <a:rPr lang="en-US" sz="1700" b="1" u="none" kern="1200" dirty="0"/>
            <a:t>secure common standards</a:t>
          </a:r>
          <a:r>
            <a:rPr lang="en-US" sz="1700" kern="1200" dirty="0"/>
            <a:t>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>
                  <a:lumMod val="50000"/>
                </a:schemeClr>
              </a:solidFill>
            </a:rPr>
            <a:t>OAuth 2.0, OpenID Connect, or SAML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Do we let this job to </a:t>
          </a:r>
          <a:r>
            <a:rPr lang="en-US" sz="1700" b="1" kern="1200" dirty="0">
              <a:solidFill>
                <a:schemeClr val="tx1"/>
              </a:solidFill>
            </a:rPr>
            <a:t>implementers to figure out</a:t>
          </a:r>
          <a:r>
            <a:rPr lang="en-US" sz="1700" kern="1200" dirty="0">
              <a:solidFill>
                <a:schemeClr val="tx1"/>
              </a:solidFill>
            </a:rPr>
            <a:t>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>
              <a:solidFill>
                <a:schemeClr val="bg1">
                  <a:lumMod val="50000"/>
                </a:schemeClr>
              </a:solidFill>
            </a:rPr>
            <a:t>Identity Brokers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>
              <a:solidFill>
                <a:schemeClr val="bg1">
                  <a:lumMod val="50000"/>
                </a:schemeClr>
              </a:solidFill>
            </a:rPr>
            <a:t>API Gateways with integrated Authentication</a:t>
          </a:r>
        </a:p>
      </dsp:txBody>
      <dsp:txXfrm>
        <a:off x="318446" y="2145145"/>
        <a:ext cx="4731987" cy="281"/>
      </dsp:txXfrm>
    </dsp:sp>
    <dsp:sp modelId="{0E9CC6D6-2DA8-4041-9517-6156640DC231}">
      <dsp:nvSpPr>
        <dsp:cNvPr id="0" name=""/>
        <dsp:cNvSpPr/>
      </dsp:nvSpPr>
      <dsp:spPr>
        <a:xfrm>
          <a:off x="7419631" y="299734"/>
          <a:ext cx="658602" cy="6770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10B3-343E-4801-8361-30D47014B492}">
      <dsp:nvSpPr>
        <dsp:cNvPr id="0" name=""/>
        <dsp:cNvSpPr/>
      </dsp:nvSpPr>
      <dsp:spPr>
        <a:xfrm>
          <a:off x="5583343" y="1258138"/>
          <a:ext cx="4311566" cy="646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Authorization</a:t>
          </a:r>
          <a:endParaRPr lang="en-US" sz="3600" kern="1200" dirty="0"/>
        </a:p>
      </dsp:txBody>
      <dsp:txXfrm>
        <a:off x="5583343" y="1258138"/>
        <a:ext cx="4311566" cy="646734"/>
      </dsp:txXfrm>
    </dsp:sp>
    <dsp:sp modelId="{CF144F62-1BD3-4781-B1FC-E13E7A77B1AB}">
      <dsp:nvSpPr>
        <dsp:cNvPr id="0" name=""/>
        <dsp:cNvSpPr/>
      </dsp:nvSpPr>
      <dsp:spPr>
        <a:xfrm>
          <a:off x="5609342" y="2181225"/>
          <a:ext cx="5395839" cy="164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 we make it </a:t>
          </a:r>
          <a:r>
            <a:rPr lang="en-GB" sz="1700" b="1" u="none" kern="1200" dirty="0"/>
            <a:t>part of the SDMX standard</a:t>
          </a:r>
          <a:r>
            <a:rPr lang="en-GB" sz="1700" kern="1200" dirty="0"/>
            <a:t>?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HTTP GET </a:t>
          </a:r>
          <a:r>
            <a:rPr lang="en-GB" sz="1700" u="sng" kern="1200" dirty="0" err="1">
              <a:solidFill>
                <a:schemeClr val="bg1">
                  <a:lumMod val="50000"/>
                </a:schemeClr>
              </a:solidFill>
            </a:rPr>
            <a:t>IsAuthorized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/{v}/{</a:t>
          </a:r>
          <a:r>
            <a:rPr lang="en-GB" sz="1700" kern="1200" dirty="0" err="1">
              <a:solidFill>
                <a:schemeClr val="bg1">
                  <a:lumMod val="50000"/>
                </a:schemeClr>
              </a:solidFill>
            </a:rPr>
            <a:t>user|group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}/{action}/{</a:t>
          </a:r>
          <a:r>
            <a:rPr lang="en-GB" sz="1700" kern="1200" dirty="0" err="1">
              <a:solidFill>
                <a:schemeClr val="bg1">
                  <a:lumMod val="50000"/>
                </a:schemeClr>
              </a:solidFill>
            </a:rPr>
            <a:t>artefactId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}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 we define an </a:t>
          </a:r>
          <a:r>
            <a:rPr lang="en-GB" sz="1700" b="1" u="none" kern="1200" dirty="0"/>
            <a:t>interface</a:t>
          </a:r>
          <a:r>
            <a:rPr lang="en-GB" sz="1700" kern="1200" dirty="0"/>
            <a:t>?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>
                  <a:lumMod val="50000"/>
                </a:schemeClr>
              </a:solidFill>
            </a:rPr>
            <a:t>IAuthorization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 -&gt;  bool </a:t>
          </a:r>
          <a:r>
            <a:rPr lang="en-GB" sz="1700" kern="1200" dirty="0" err="1">
              <a:solidFill>
                <a:schemeClr val="bg1">
                  <a:lumMod val="50000"/>
                </a:schemeClr>
              </a:solidFill>
            </a:rPr>
            <a:t>IsAuthorized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(user, action, </a:t>
          </a:r>
          <a:r>
            <a:rPr lang="en-GB" sz="1700" kern="1200" dirty="0" err="1">
              <a:solidFill>
                <a:schemeClr val="bg1">
                  <a:lumMod val="50000"/>
                </a:schemeClr>
              </a:solidFill>
            </a:rPr>
            <a:t>artefactId</a:t>
          </a:r>
          <a:r>
            <a:rPr lang="en-GB" sz="1700" kern="1200" dirty="0">
              <a:solidFill>
                <a:schemeClr val="bg1">
                  <a:lumMod val="50000"/>
                </a:schemeClr>
              </a:solidFill>
            </a:rPr>
            <a:t>);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 we just make </a:t>
          </a:r>
          <a:r>
            <a:rPr lang="en-GB" sz="1700" b="1" u="none" kern="1200" dirty="0"/>
            <a:t>plugins for each implementation</a:t>
          </a:r>
          <a:r>
            <a:rPr lang="en-GB" sz="1700" kern="1200" dirty="0"/>
            <a:t>? </a:t>
          </a:r>
          <a:endParaRPr lang="en-US" sz="1700" kern="1200" dirty="0"/>
        </a:p>
      </dsp:txBody>
      <dsp:txXfrm>
        <a:off x="5609342" y="2181225"/>
        <a:ext cx="5395839" cy="164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B0191-5A85-9EA3-FC4C-A3E610174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DFE84-2F92-323E-FC1B-B16AE20C9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E360C-2E5E-2403-F6C9-FA453EBD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3B09-FC36-4CA4-AEC8-60A63A884F97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2234-A819-1828-C304-DC819A7C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888B-0C07-C94A-F3B3-418352BC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DA61-3ACA-74CF-8DD3-B6F82E6E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ACB2B-BA11-C229-A70E-7EB7AECC2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54C7-B561-FEB0-1C84-8302010F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D4782-6E58-326A-9088-FB4CB27B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4CA3-D03E-F507-74E6-AACBBF1E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699576-9816-0884-6599-493B38390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BAFA5-2667-5841-902E-9B36D7CA1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D377A-9137-97ED-36E0-068BB698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D03EE-7002-7133-E0A3-2ABDB83E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51CD6-32E3-4F2C-8B99-AECB6EF8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3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BAAA-0A92-280E-914A-7FA560E0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3FBC-48CF-9A3F-1542-3634F668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983C8-5C35-C473-D2F1-7AB3A214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CD320-626B-1C93-2738-4CDA4637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DA3DA-D6DE-FCFC-5B39-35EE4DA5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F4E9-6E7F-351B-BBF6-3894F665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7380A-9715-8B5A-B7CD-8C5F76202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1AEF-9D5C-00F9-0EEC-624827B0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4C32-0C81-0DA5-25CD-577E39EB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6F26-D1EC-25E7-19C1-E5A6DB0B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30EE-E053-4493-39F2-1A652939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42D6-63EC-3549-3F11-F81D3D97C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37835-5003-3510-F65F-07B147ABE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B3E7-A0C3-2622-128F-21AD16DF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08FFD-1F26-3A54-ECF8-5F11C6AD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66340-D3AC-0CA8-BBB4-E24FED9E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B00C-14FE-C08D-43B4-64BF4491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B8EB3-5E41-C5B9-D99B-E90E8487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0F8D8-F72B-9653-A9FA-6E45AAC9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B69D4-0A01-3D5F-E2CB-527FCD32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25FF9-5923-D3C5-6334-B13B3F7EB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52950-8B7A-7D31-5AEA-7D2ACF6B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7B71F-8AFB-3EE7-91CD-3471D952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38EE8-A41F-8DFC-52C0-73C656E9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3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6226-5AE0-A652-9F8E-60124897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7FCD1-1888-65FC-0195-1FB33C5B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51EF0-2342-0CF8-3663-C248D89D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EC53E-DB5A-CA56-C817-33487896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1D12F-B98E-A1C1-7745-61E065C3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D4EF-04A5-1AA1-698F-564F988A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1FD6-51FD-707C-7218-3A5187B4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76A3-47CA-A5CF-FD46-D9B67A13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5137-ED4F-8387-46DA-D42F5E0D6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F2FAA-F73F-84FB-71DF-CBF1A3D1D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E7039-E465-CACB-B1CE-E1B71CD4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7640D-1FD6-03E2-D343-17DBD5CE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2C2BF-9D59-86C2-E152-75A5A7A3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865D-5F36-3C09-6ED1-A253BCE6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BBFB-668B-B8C7-CBE4-377A13428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E4EEB-01BE-AEE6-A397-220AE445A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55384-41B7-E82C-547A-665669B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D3062-02BD-FBFB-D4F6-94C8281D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424D5-95F1-C031-A0B1-8FF0644E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A826A-E874-AC9C-FD0A-7941EFE0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89FF1-8105-89A0-8ACE-295145B6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2665-538C-B8FC-3B0F-35D0971DA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EC48-8B17-468C-A5A8-1F225A9F69E6}" type="datetimeFigureOut">
              <a:rPr lang="en-US" smtClean="0"/>
              <a:t>04-Oct-2024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C9086-03A9-7CFD-224C-FB5C7F972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8DA8E-030F-215D-A943-4B39837B7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3625-3812-4DA5-BC8A-F710FF4223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BE9A-2FC8-CE87-8AAB-8652C4C1440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287824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D8CA16-7361-AB9D-9E6D-A9F5C8659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51" r="4860"/>
          <a:stretch/>
        </p:blipFill>
        <p:spPr>
          <a:xfrm>
            <a:off x="2628405" y="0"/>
            <a:ext cx="693518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CD36CE-64EC-840E-0E0C-6619E10A7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603" y="5534025"/>
            <a:ext cx="3918321" cy="139540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Pedro Carranza – Oct 2024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194033-ECBC-D80B-A49D-89A501B1C44F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3014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28522-2530-E068-2679-DBFD8ECA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3800" dirty="0"/>
              <a:t>.Stat Suite Target Architecture</a:t>
            </a:r>
            <a:endParaRPr lang="en-US" sz="3800" dirty="0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A0E8-582D-B22B-3B23-278226D79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/>
              <a:t>Performance</a:t>
            </a:r>
          </a:p>
          <a:p>
            <a:r>
              <a:rPr lang="en-GB" sz="2200"/>
              <a:t>Scalability</a:t>
            </a:r>
          </a:p>
          <a:p>
            <a:r>
              <a:rPr lang="en-GB" sz="2200"/>
              <a:t>Interoperability</a:t>
            </a: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4C0E8-541D-A9D8-E11F-67B18DD3FF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1" r="2925" b="-1"/>
          <a:stretch/>
        </p:blipFill>
        <p:spPr>
          <a:xfrm>
            <a:off x="5624350" y="640080"/>
            <a:ext cx="4963612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D36B2-CAE2-4C44-8AAB-878109FA48C8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312722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ABE6CB-301F-5350-0A57-C13B6704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GB" sz="3800"/>
              <a:t>Enhance Interoperability</a:t>
            </a:r>
            <a:endParaRPr lang="en-US" sz="380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18F1-6FC2-0941-13C6-1F7C7059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Improve the user experience in a multi-platform environment.</a:t>
            </a:r>
          </a:p>
          <a:p>
            <a:endParaRPr lang="en-US" sz="2200" dirty="0"/>
          </a:p>
          <a:p>
            <a:r>
              <a:rPr lang="en-US" sz="2200" dirty="0"/>
              <a:t>Improve reusability and cooperation with tool producers.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C0AA0-8BF6-3FFA-F353-48B057BDA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08789" y="640080"/>
            <a:ext cx="5594734" cy="5577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8AA6A-E30F-6D91-9672-3430ADD5B00C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268855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992F6-8B59-0D10-0C78-30595F6D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86139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 key barriers to system integration: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Authentication &amp; Authorization 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2CCAF-60AF-E83E-D0A9-6DC8822B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76" y="640080"/>
            <a:ext cx="5522655" cy="555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491BB-D73F-E197-9165-F531C07A50BE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24081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CB9E6-C1D7-DC5D-07D7-6A56F42E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Authentication</a:t>
            </a:r>
            <a:endParaRPr lang="en-US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8714-7BF9-7E25-85EC-0F91C697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972799" cy="4119172"/>
          </a:xfrm>
        </p:spPr>
        <p:txBody>
          <a:bodyPr anchor="t">
            <a:normAutofit/>
          </a:bodyPr>
          <a:lstStyle/>
          <a:p>
            <a:r>
              <a:rPr lang="en-GB" sz="2000" b="1" dirty="0"/>
              <a:t>Different authentication protocols</a:t>
            </a:r>
            <a:r>
              <a:rPr lang="en-GB" sz="2000" dirty="0"/>
              <a:t>: </a:t>
            </a:r>
          </a:p>
          <a:p>
            <a:pPr lvl="1"/>
            <a:r>
              <a:rPr lang="en-US" sz="2000" dirty="0"/>
              <a:t>Each organization use different authentication protocols, or custom solutions. 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OECD .Stat Suite  	OAuth &amp; OpenID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Eurostat 	 	EU Login</a:t>
            </a:r>
          </a:p>
          <a:p>
            <a:pPr lvl="2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BIS			?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sz="2000" dirty="0"/>
              <a:t>Users are required to log in multiple times &amp; inconsistent access management.</a:t>
            </a:r>
          </a:p>
          <a:p>
            <a:r>
              <a:rPr lang="en-GB" sz="2000" b="1" dirty="0"/>
              <a:t>SDMX recommends “Basic authentication” </a:t>
            </a:r>
          </a:p>
          <a:p>
            <a:pPr lvl="1"/>
            <a:r>
              <a:rPr lang="en-GB" sz="2000" dirty="0"/>
              <a:t>But is it secure enough for your internal security policies?</a:t>
            </a:r>
          </a:p>
        </p:txBody>
      </p:sp>
    </p:spTree>
    <p:extLst>
      <p:ext uri="{BB962C8B-B14F-4D97-AF65-F5344CB8AC3E}">
        <p14:creationId xmlns:p14="http://schemas.microsoft.com/office/powerpoint/2010/main" val="393515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C3B37-6809-AB46-3FCE-7B9AF848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Authorization</a:t>
            </a:r>
            <a:endParaRPr lang="en-US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90208-BAD3-1E8F-8B79-4BFD199C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b="1" dirty="0"/>
              <a:t>Different authorization models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Complexity to enforce consistent permissions across platforms. </a:t>
            </a:r>
          </a:p>
          <a:p>
            <a:pPr lvl="1"/>
            <a:r>
              <a:rPr lang="en-US" sz="2200" dirty="0"/>
              <a:t>May result in security gaps and unauthorized access.</a:t>
            </a:r>
          </a:p>
          <a:p>
            <a:pPr lvl="1"/>
            <a:r>
              <a:rPr lang="en-US" sz="2200" dirty="0"/>
              <a:t>Current landscape:</a:t>
            </a:r>
          </a:p>
          <a:p>
            <a:pPr lvl="2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Eurostat	   Custom</a:t>
            </a:r>
          </a:p>
          <a:p>
            <a:pPr lvl="2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OECD .Stat Suite 	   Custom based on Eurostat</a:t>
            </a:r>
          </a:p>
          <a:p>
            <a:pPr lvl="2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BIS		   ?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7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7CB8C-3315-1AEA-7956-A09CB389B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404" y="0"/>
            <a:ext cx="68751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42C4-6CBB-37CD-D906-2ACF86542CD1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63852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58CB8-223D-D46D-5D05-D2674401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What can we do?</a:t>
            </a:r>
            <a:endParaRPr lang="en-US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551F3-A604-0D12-9851-83D3481E3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86989"/>
              </p:ext>
            </p:extLst>
          </p:nvPr>
        </p:nvGraphicFramePr>
        <p:xfrm>
          <a:off x="257175" y="2228087"/>
          <a:ext cx="11096625" cy="461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71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B12B9D-D9D7-73DF-697B-00EE3B00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52" y="0"/>
            <a:ext cx="68668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7ADC2-E416-4747-572D-CAEE55C485F8}"/>
              </a:ext>
            </a:extLst>
          </p:cNvPr>
          <p:cNvSpPr txBox="1"/>
          <p:nvPr/>
        </p:nvSpPr>
        <p:spPr>
          <a:xfrm>
            <a:off x="9771989" y="6596380"/>
            <a:ext cx="24200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 Credits: ChatGPT / OpenAI, 2024</a:t>
            </a:r>
          </a:p>
        </p:txBody>
      </p:sp>
    </p:spTree>
    <p:extLst>
      <p:ext uri="{BB962C8B-B14F-4D97-AF65-F5344CB8AC3E}">
        <p14:creationId xmlns:p14="http://schemas.microsoft.com/office/powerpoint/2010/main" val="15864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293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.Stat Suite Target Architecture</vt:lpstr>
      <vt:lpstr>Enhance Interoperability</vt:lpstr>
      <vt:lpstr>Two key barriers to system integration:  Authentication &amp; Authorization </vt:lpstr>
      <vt:lpstr>Authentication</vt:lpstr>
      <vt:lpstr>Authorization</vt:lpstr>
      <vt:lpstr>PowerPoint Presentation</vt:lpstr>
      <vt:lpstr>What can we do?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CARRANZA Pedro, SDD/SDPS</dc:creator>
  <cp:lastModifiedBy>CARRANZA Pedro, SDD/SDPS</cp:lastModifiedBy>
  <cp:revision>3</cp:revision>
  <dcterms:created xsi:type="dcterms:W3CDTF">2024-10-04T20:24:27Z</dcterms:created>
  <dcterms:modified xsi:type="dcterms:W3CDTF">2024-10-06T08:51:27Z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2024-10-04T22:36:28Z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0b770b5c-1884-4f81-ad1f-3d5a05bb32a5</vt:lpwstr>
  </property>
  <property fmtid="{D5CDD505-2E9C-101B-9397-08002B2CF9AE}" pid="8" name="MSIP_Label_0e5510b0-e729-4ef0-a3dd-4ba0dfe56c9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Restricted Use - À usage restreint</vt:lpwstr>
  </property>
</Properties>
</file>