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092" r:id="rId5"/>
    <p:sldId id="3104" r:id="rId6"/>
    <p:sldId id="3099" r:id="rId7"/>
    <p:sldId id="3090" r:id="rId8"/>
    <p:sldId id="3079" r:id="rId9"/>
    <p:sldId id="3080" r:id="rId10"/>
    <p:sldId id="3091" r:id="rId11"/>
    <p:sldId id="3089" r:id="rId12"/>
    <p:sldId id="3100" r:id="rId13"/>
    <p:sldId id="3102" r:id="rId14"/>
    <p:sldId id="3084" r:id="rId15"/>
    <p:sldId id="3086" r:id="rId16"/>
  </p:sldIdLst>
  <p:sldSz cx="9906000" cy="6858000" type="A4"/>
  <p:notesSz cx="7104063" cy="10234613"/>
  <p:custDataLst>
    <p:tags r:id="rId18"/>
  </p:custDataLst>
  <p:defaultTextStyle>
    <a:defPPr>
      <a:defRPr lang="de-DE"/>
    </a:defPPr>
    <a:lvl1pPr marL="0" algn="l" defTabSz="91434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4pPr>
    <a:lvl5pPr marL="1828684" algn="l" defTabSz="91434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5pPr>
    <a:lvl6pPr marL="2285855" algn="l" defTabSz="91434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6pPr>
    <a:lvl7pPr marL="2743026" algn="l" defTabSz="91434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4FD83B-D097-C769-1288-AD1369A344B7}" name="Loebl, Nikolaus" initials="LN" userId="S::nikolaus.loebl@d-fine.com::07714a28-94ac-4869-8edf-f468ca26669f" providerId="AD"/>
  <p188:author id="{29393FCA-7CA4-D58A-B29F-3B8757171DCC}" name="Busch, Philipp" initials="BP" userId="S::Philipp.Busch@d-fine.com::01a21970-3789-4120-87ea-4f208b62a1b9" providerId="AD"/>
  <p188:author id="{64ABC7F7-51C4-A543-CD46-ADE8DC4D4748}" name="Rusev, Mario" initials="RM" userId="S::Mario.Rusev@d-fine.com::f944844e-52c6-42f9-a0d8-41558bb0c6f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00"/>
    <a:srgbClr val="CCCAC2"/>
    <a:srgbClr val="94E4FF"/>
    <a:srgbClr val="003C50"/>
    <a:srgbClr val="EFEEEB"/>
    <a:srgbClr val="D0ECF9"/>
    <a:srgbClr val="EBEFF1"/>
    <a:srgbClr val="00B0F0"/>
    <a:srgbClr val="FFAA0A"/>
    <a:srgbClr val="388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2952" autoAdjust="0"/>
  </p:normalViewPr>
  <p:slideViewPr>
    <p:cSldViewPr snapToGrid="0">
      <p:cViewPr varScale="1">
        <p:scale>
          <a:sx n="93" d="100"/>
          <a:sy n="93" d="100"/>
        </p:scale>
        <p:origin x="12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300"/>
            </a:lvl1pPr>
          </a:lstStyle>
          <a:p>
            <a:fld id="{4283D6D7-F8DE-40A0-B4C1-6D1380D80BB2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68350"/>
            <a:ext cx="554196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8" y="4861441"/>
            <a:ext cx="5683250" cy="4605576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300"/>
            </a:lvl1pPr>
          </a:lstStyle>
          <a:p>
            <a:fld id="{02881287-4BA2-4746-A238-0B55DACA8C3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05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2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2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4pPr>
    <a:lvl5pPr marL="1828684" algn="l" defTabSz="914342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5pPr>
    <a:lvl6pPr marL="2285855" algn="l" defTabSz="914342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6pPr>
    <a:lvl7pPr marL="2743026" algn="l" defTabSz="914342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2" rtl="0" eaLnBrk="1" latinLnBrk="0" hangingPunct="1">
      <a:defRPr sz="11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81287-4BA2-4746-A238-0B55DACA8C3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2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81287-4BA2-4746-A238-0B55DACA8C3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88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image" Target="../media/image1.emf"/><Relationship Id="rId10" Type="http://schemas.openxmlformats.org/officeDocument/2006/relationships/image" Target="../media/image6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3.png"/><Relationship Id="rId3" Type="http://schemas.openxmlformats.org/officeDocument/2006/relationships/image" Target="../media/image6.emf"/><Relationship Id="rId7" Type="http://schemas.openxmlformats.org/officeDocument/2006/relationships/image" Target="../media/image4.emf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6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11" Type="http://schemas.openxmlformats.org/officeDocument/2006/relationships/image" Target="../media/image11.png"/><Relationship Id="rId5" Type="http://schemas.openxmlformats.org/officeDocument/2006/relationships/image" Target="../media/image2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image" Target="../media/image9.png"/><Relationship Id="rId14" Type="http://schemas.openxmlformats.org/officeDocument/2006/relationships/image" Target="../media/image1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8012733"/>
              </p:ext>
            </p:extLst>
          </p:nvPr>
        </p:nvGraphicFramePr>
        <p:xfrm>
          <a:off x="1587" y="1600"/>
          <a:ext cx="158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1" name="Object 2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600"/>
                        <a:ext cx="158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 userDrawn="1">
            <p:custDataLst>
              <p:tags r:id="rId2"/>
            </p:custDataLst>
          </p:nvPr>
        </p:nvSpPr>
        <p:spPr bwMode="gray">
          <a:xfrm>
            <a:off x="18" y="23"/>
            <a:ext cx="158750" cy="158750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de-DE" sz="451" b="0" i="0" baseline="0" dirty="0" err="1">
              <a:solidFill>
                <a:schemeClr val="tx1"/>
              </a:solidFill>
              <a:latin typeface="Roboto" panose="02000000000000000000" pitchFamily="2" charset="0"/>
              <a:ea typeface="+mj-ea"/>
              <a:cs typeface="+mj-cs"/>
              <a:sym typeface="Roboto" panose="02000000000000000000" pitchFamily="2" charset="0"/>
            </a:endParaRPr>
          </a:p>
        </p:txBody>
      </p:sp>
      <p:sp>
        <p:nvSpPr>
          <p:cNvPr id="12" name="background"/>
          <p:cNvSpPr/>
          <p:nvPr userDrawn="1"/>
        </p:nvSpPr>
        <p:spPr bwMode="gray">
          <a:xfrm>
            <a:off x="0" y="0"/>
            <a:ext cx="9906000" cy="6858000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20868" rIns="469346" rtlCol="0" anchor="ctr"/>
          <a:lstStyle/>
          <a:p>
            <a:pPr algn="ctr"/>
            <a:endParaRPr lang="de-DE" sz="225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title_box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609600" y="1244600"/>
            <a:ext cx="5181600" cy="98488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3200" baseline="0">
                <a:latin typeface="+mn-lt"/>
              </a:defRPr>
            </a:lvl1pPr>
          </a:lstStyle>
          <a:p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3" name="subtitle_box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609600" y="2362200"/>
            <a:ext cx="4470400" cy="677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3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4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8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2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5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9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9" name="orange_bar"/>
          <p:cNvSpPr/>
          <p:nvPr userDrawn="1"/>
        </p:nvSpPr>
        <p:spPr bwMode="gray">
          <a:xfrm>
            <a:off x="609600" y="954000"/>
            <a:ext cx="406800" cy="6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5" dirty="0">
              <a:latin typeface="+mn-lt"/>
            </a:endParaRPr>
          </a:p>
        </p:txBody>
      </p:sp>
      <p:sp>
        <p:nvSpPr>
          <p:cNvPr id="32" name="triangle_top_right" hidden="1"/>
          <p:cNvSpPr/>
          <p:nvPr userDrawn="1"/>
        </p:nvSpPr>
        <p:spPr>
          <a:xfrm rot="10800000">
            <a:off x="7146899" y="0"/>
            <a:ext cx="3081680" cy="3081680"/>
          </a:xfrm>
          <a:prstGeom prst="rtTriangl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5"/>
          </a:p>
        </p:txBody>
      </p:sp>
      <p:sp>
        <p:nvSpPr>
          <p:cNvPr id="33" name="triangle_top_left" hidden="1"/>
          <p:cNvSpPr/>
          <p:nvPr userDrawn="1"/>
        </p:nvSpPr>
        <p:spPr>
          <a:xfrm rot="5400000">
            <a:off x="0" y="0"/>
            <a:ext cx="1169721" cy="1169721"/>
          </a:xfrm>
          <a:prstGeom prst="rtTriangle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5"/>
          </a:p>
        </p:txBody>
      </p:sp>
      <p:sp>
        <p:nvSpPr>
          <p:cNvPr id="31" name="triangle_bottom_left"/>
          <p:cNvSpPr/>
          <p:nvPr userDrawn="1"/>
        </p:nvSpPr>
        <p:spPr bwMode="gray">
          <a:xfrm>
            <a:off x="0" y="3776400"/>
            <a:ext cx="3081600" cy="3081600"/>
          </a:xfrm>
          <a:prstGeom prst="rt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5">
              <a:latin typeface="+mn-lt"/>
            </a:endParaRPr>
          </a:p>
        </p:txBody>
      </p:sp>
      <p:sp>
        <p:nvSpPr>
          <p:cNvPr id="29" name="triangle_bottom_right" hidden="1"/>
          <p:cNvSpPr/>
          <p:nvPr userDrawn="1"/>
        </p:nvSpPr>
        <p:spPr bwMode="gray">
          <a:xfrm flipH="1">
            <a:off x="4320219" y="1524020"/>
            <a:ext cx="5592267" cy="5338648"/>
          </a:xfrm>
          <a:prstGeom prst="rtTriangle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5" dirty="0">
              <a:latin typeface="+mn-lt"/>
            </a:endParaRPr>
          </a:p>
        </p:txBody>
      </p:sp>
      <p:sp>
        <p:nvSpPr>
          <p:cNvPr id="11" name="place_date"/>
          <p:cNvSpPr>
            <a:spLocks noGrp="1"/>
          </p:cNvSpPr>
          <p:nvPr userDrawn="1">
            <p:ph type="body" sz="quarter" idx="11" hasCustomPrompt="1"/>
          </p:nvPr>
        </p:nvSpPr>
        <p:spPr bwMode="white">
          <a:xfrm>
            <a:off x="609600" y="5864238"/>
            <a:ext cx="1778000" cy="33630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lang="en-US" sz="1000" smtClean="0">
                <a:solidFill>
                  <a:schemeClr val="lt1"/>
                </a:solidFill>
                <a:latin typeface="+mn-lt"/>
              </a:defRPr>
            </a:lvl1pPr>
            <a:lvl2pPr>
              <a:defRPr lang="en-US" sz="256" smtClean="0"/>
            </a:lvl2pPr>
            <a:lvl3pPr>
              <a:defRPr lang="en-US" sz="256" smtClean="0"/>
            </a:lvl3pPr>
            <a:lvl4pPr>
              <a:defRPr lang="en-US" sz="256" smtClean="0"/>
            </a:lvl4pPr>
            <a:lvl5pPr>
              <a:defRPr lang="de-DE" sz="256"/>
            </a:lvl5pPr>
          </a:lstStyle>
          <a:p>
            <a:pPr lvl="0">
              <a:lnSpc>
                <a:spcPts val="179"/>
              </a:lnSpc>
            </a:pPr>
            <a:r>
              <a:rPr lang="en-US" dirty="0"/>
              <a:t>Place, date</a:t>
            </a:r>
          </a:p>
        </p:txBody>
      </p:sp>
      <p:sp>
        <p:nvSpPr>
          <p:cNvPr id="22" name="cut_shape_right"/>
          <p:cNvSpPr/>
          <p:nvPr userDrawn="1"/>
        </p:nvSpPr>
        <p:spPr bwMode="gray">
          <a:xfrm>
            <a:off x="1774800" y="0"/>
            <a:ext cx="8132399" cy="6858000"/>
          </a:xfrm>
          <a:custGeom>
            <a:avLst/>
            <a:gdLst>
              <a:gd name="connsiteX0" fmla="*/ 5682306 w 8132466"/>
              <a:gd name="connsiteY0" fmla="*/ 0 h 6858001"/>
              <a:gd name="connsiteX1" fmla="*/ 0 w 8132466"/>
              <a:gd name="connsiteY1" fmla="*/ 6858001 h 6858001"/>
              <a:gd name="connsiteX2" fmla="*/ 0 w 8132466"/>
              <a:gd name="connsiteY2" fmla="*/ 6858001 h 6858001"/>
              <a:gd name="connsiteX3" fmla="*/ 0 w 8132466"/>
              <a:gd name="connsiteY3" fmla="*/ 6858001 h 6858001"/>
              <a:gd name="connsiteX4" fmla="*/ 0 w 8132466"/>
              <a:gd name="connsiteY4" fmla="*/ 6858001 h 6858001"/>
              <a:gd name="connsiteX5" fmla="*/ 6858000 w 8132466"/>
              <a:gd name="connsiteY5" fmla="*/ 6858001 h 6858001"/>
              <a:gd name="connsiteX6" fmla="*/ 8132466 w 8132466"/>
              <a:gd name="connsiteY6" fmla="*/ 6858001 h 6858001"/>
              <a:gd name="connsiteX7" fmla="*/ 8132466 w 8132466"/>
              <a:gd name="connsiteY7" fmla="*/ 1 h 6858001"/>
              <a:gd name="connsiteX0" fmla="*/ 6856409 w 8132466"/>
              <a:gd name="connsiteY0" fmla="*/ 0 h 6858001"/>
              <a:gd name="connsiteX1" fmla="*/ 0 w 8132466"/>
              <a:gd name="connsiteY1" fmla="*/ 6858001 h 6858001"/>
              <a:gd name="connsiteX2" fmla="*/ 0 w 8132466"/>
              <a:gd name="connsiteY2" fmla="*/ 6858001 h 6858001"/>
              <a:gd name="connsiteX3" fmla="*/ 0 w 8132466"/>
              <a:gd name="connsiteY3" fmla="*/ 6858001 h 6858001"/>
              <a:gd name="connsiteX4" fmla="*/ 0 w 8132466"/>
              <a:gd name="connsiteY4" fmla="*/ 6858001 h 6858001"/>
              <a:gd name="connsiteX5" fmla="*/ 6858000 w 8132466"/>
              <a:gd name="connsiteY5" fmla="*/ 6858001 h 6858001"/>
              <a:gd name="connsiteX6" fmla="*/ 8132466 w 8132466"/>
              <a:gd name="connsiteY6" fmla="*/ 6858001 h 6858001"/>
              <a:gd name="connsiteX7" fmla="*/ 8132466 w 8132466"/>
              <a:gd name="connsiteY7" fmla="*/ 1 h 6858001"/>
              <a:gd name="connsiteX0" fmla="*/ 5681087 w 8132466"/>
              <a:gd name="connsiteY0" fmla="*/ 0 h 6858001"/>
              <a:gd name="connsiteX1" fmla="*/ 0 w 8132466"/>
              <a:gd name="connsiteY1" fmla="*/ 6858001 h 6858001"/>
              <a:gd name="connsiteX2" fmla="*/ 0 w 8132466"/>
              <a:gd name="connsiteY2" fmla="*/ 6858001 h 6858001"/>
              <a:gd name="connsiteX3" fmla="*/ 0 w 8132466"/>
              <a:gd name="connsiteY3" fmla="*/ 6858001 h 6858001"/>
              <a:gd name="connsiteX4" fmla="*/ 0 w 8132466"/>
              <a:gd name="connsiteY4" fmla="*/ 6858001 h 6858001"/>
              <a:gd name="connsiteX5" fmla="*/ 6858000 w 8132466"/>
              <a:gd name="connsiteY5" fmla="*/ 6858001 h 6858001"/>
              <a:gd name="connsiteX6" fmla="*/ 8132466 w 8132466"/>
              <a:gd name="connsiteY6" fmla="*/ 6858001 h 6858001"/>
              <a:gd name="connsiteX7" fmla="*/ 8132466 w 8132466"/>
              <a:gd name="connsiteY7" fmla="*/ 1 h 6858001"/>
              <a:gd name="connsiteX0" fmla="*/ 5727164 w 8132466"/>
              <a:gd name="connsiteY0" fmla="*/ 0 h 6858002"/>
              <a:gd name="connsiteX1" fmla="*/ 0 w 8132466"/>
              <a:gd name="connsiteY1" fmla="*/ 6858002 h 6858002"/>
              <a:gd name="connsiteX2" fmla="*/ 0 w 8132466"/>
              <a:gd name="connsiteY2" fmla="*/ 6858002 h 6858002"/>
              <a:gd name="connsiteX3" fmla="*/ 0 w 8132466"/>
              <a:gd name="connsiteY3" fmla="*/ 6858002 h 6858002"/>
              <a:gd name="connsiteX4" fmla="*/ 0 w 8132466"/>
              <a:gd name="connsiteY4" fmla="*/ 6858002 h 6858002"/>
              <a:gd name="connsiteX5" fmla="*/ 6858000 w 8132466"/>
              <a:gd name="connsiteY5" fmla="*/ 6858002 h 6858002"/>
              <a:gd name="connsiteX6" fmla="*/ 8132466 w 8132466"/>
              <a:gd name="connsiteY6" fmla="*/ 6858002 h 6858002"/>
              <a:gd name="connsiteX7" fmla="*/ 8132466 w 8132466"/>
              <a:gd name="connsiteY7" fmla="*/ 2 h 6858002"/>
              <a:gd name="connsiteX0" fmla="*/ 5723663 w 8132466"/>
              <a:gd name="connsiteY0" fmla="*/ 0 h 6858003"/>
              <a:gd name="connsiteX1" fmla="*/ 0 w 8132466"/>
              <a:gd name="connsiteY1" fmla="*/ 6858003 h 6858003"/>
              <a:gd name="connsiteX2" fmla="*/ 0 w 8132466"/>
              <a:gd name="connsiteY2" fmla="*/ 6858003 h 6858003"/>
              <a:gd name="connsiteX3" fmla="*/ 0 w 8132466"/>
              <a:gd name="connsiteY3" fmla="*/ 6858003 h 6858003"/>
              <a:gd name="connsiteX4" fmla="*/ 0 w 8132466"/>
              <a:gd name="connsiteY4" fmla="*/ 6858003 h 6858003"/>
              <a:gd name="connsiteX5" fmla="*/ 6858000 w 8132466"/>
              <a:gd name="connsiteY5" fmla="*/ 6858003 h 6858003"/>
              <a:gd name="connsiteX6" fmla="*/ 8132466 w 8132466"/>
              <a:gd name="connsiteY6" fmla="*/ 6858003 h 6858003"/>
              <a:gd name="connsiteX7" fmla="*/ 8132466 w 8132466"/>
              <a:gd name="connsiteY7" fmla="*/ 3 h 6858003"/>
              <a:gd name="connsiteX0" fmla="*/ 5727164 w 8132466"/>
              <a:gd name="connsiteY0" fmla="*/ 0 h 6858004"/>
              <a:gd name="connsiteX1" fmla="*/ 0 w 8132466"/>
              <a:gd name="connsiteY1" fmla="*/ 6858004 h 6858004"/>
              <a:gd name="connsiteX2" fmla="*/ 0 w 8132466"/>
              <a:gd name="connsiteY2" fmla="*/ 6858004 h 6858004"/>
              <a:gd name="connsiteX3" fmla="*/ 0 w 8132466"/>
              <a:gd name="connsiteY3" fmla="*/ 6858004 h 6858004"/>
              <a:gd name="connsiteX4" fmla="*/ 0 w 8132466"/>
              <a:gd name="connsiteY4" fmla="*/ 6858004 h 6858004"/>
              <a:gd name="connsiteX5" fmla="*/ 6858000 w 8132466"/>
              <a:gd name="connsiteY5" fmla="*/ 6858004 h 6858004"/>
              <a:gd name="connsiteX6" fmla="*/ 8132466 w 8132466"/>
              <a:gd name="connsiteY6" fmla="*/ 6858004 h 6858004"/>
              <a:gd name="connsiteX7" fmla="*/ 8132466 w 8132466"/>
              <a:gd name="connsiteY7" fmla="*/ 4 h 6858004"/>
              <a:gd name="connsiteX0" fmla="*/ 5723663 w 8132466"/>
              <a:gd name="connsiteY0" fmla="*/ 0 h 6858005"/>
              <a:gd name="connsiteX1" fmla="*/ 0 w 8132466"/>
              <a:gd name="connsiteY1" fmla="*/ 6858005 h 6858005"/>
              <a:gd name="connsiteX2" fmla="*/ 0 w 8132466"/>
              <a:gd name="connsiteY2" fmla="*/ 6858005 h 6858005"/>
              <a:gd name="connsiteX3" fmla="*/ 0 w 8132466"/>
              <a:gd name="connsiteY3" fmla="*/ 6858005 h 6858005"/>
              <a:gd name="connsiteX4" fmla="*/ 0 w 8132466"/>
              <a:gd name="connsiteY4" fmla="*/ 6858005 h 6858005"/>
              <a:gd name="connsiteX5" fmla="*/ 6858000 w 8132466"/>
              <a:gd name="connsiteY5" fmla="*/ 6858005 h 6858005"/>
              <a:gd name="connsiteX6" fmla="*/ 8132466 w 8132466"/>
              <a:gd name="connsiteY6" fmla="*/ 6858005 h 6858005"/>
              <a:gd name="connsiteX7" fmla="*/ 8132466 w 8132466"/>
              <a:gd name="connsiteY7" fmla="*/ 5 h 6858005"/>
              <a:gd name="connsiteX0" fmla="*/ 5727164 w 8132466"/>
              <a:gd name="connsiteY0" fmla="*/ 0 h 6858006"/>
              <a:gd name="connsiteX1" fmla="*/ 0 w 8132466"/>
              <a:gd name="connsiteY1" fmla="*/ 6858006 h 6858006"/>
              <a:gd name="connsiteX2" fmla="*/ 0 w 8132466"/>
              <a:gd name="connsiteY2" fmla="*/ 6858006 h 6858006"/>
              <a:gd name="connsiteX3" fmla="*/ 0 w 8132466"/>
              <a:gd name="connsiteY3" fmla="*/ 6858006 h 6858006"/>
              <a:gd name="connsiteX4" fmla="*/ 0 w 8132466"/>
              <a:gd name="connsiteY4" fmla="*/ 6858006 h 6858006"/>
              <a:gd name="connsiteX5" fmla="*/ 6858000 w 8132466"/>
              <a:gd name="connsiteY5" fmla="*/ 6858006 h 6858006"/>
              <a:gd name="connsiteX6" fmla="*/ 8132466 w 8132466"/>
              <a:gd name="connsiteY6" fmla="*/ 6858006 h 6858006"/>
              <a:gd name="connsiteX7" fmla="*/ 8132466 w 8132466"/>
              <a:gd name="connsiteY7" fmla="*/ 6 h 6858006"/>
              <a:gd name="connsiteX0" fmla="*/ 5723663 w 8132466"/>
              <a:gd name="connsiteY0" fmla="*/ 0 h 6858007"/>
              <a:gd name="connsiteX1" fmla="*/ 0 w 8132466"/>
              <a:gd name="connsiteY1" fmla="*/ 6858007 h 6858007"/>
              <a:gd name="connsiteX2" fmla="*/ 0 w 8132466"/>
              <a:gd name="connsiteY2" fmla="*/ 6858007 h 6858007"/>
              <a:gd name="connsiteX3" fmla="*/ 0 w 8132466"/>
              <a:gd name="connsiteY3" fmla="*/ 6858007 h 6858007"/>
              <a:gd name="connsiteX4" fmla="*/ 0 w 8132466"/>
              <a:gd name="connsiteY4" fmla="*/ 6858007 h 6858007"/>
              <a:gd name="connsiteX5" fmla="*/ 6858000 w 8132466"/>
              <a:gd name="connsiteY5" fmla="*/ 6858007 h 6858007"/>
              <a:gd name="connsiteX6" fmla="*/ 8132466 w 8132466"/>
              <a:gd name="connsiteY6" fmla="*/ 6858007 h 6858007"/>
              <a:gd name="connsiteX7" fmla="*/ 8132466 w 8132466"/>
              <a:gd name="connsiteY7" fmla="*/ 7 h 6858007"/>
              <a:gd name="connsiteX0" fmla="*/ 5727164 w 8132466"/>
              <a:gd name="connsiteY0" fmla="*/ 0 h 6858008"/>
              <a:gd name="connsiteX1" fmla="*/ 0 w 8132466"/>
              <a:gd name="connsiteY1" fmla="*/ 6858008 h 6858008"/>
              <a:gd name="connsiteX2" fmla="*/ 0 w 8132466"/>
              <a:gd name="connsiteY2" fmla="*/ 6858008 h 6858008"/>
              <a:gd name="connsiteX3" fmla="*/ 0 w 8132466"/>
              <a:gd name="connsiteY3" fmla="*/ 6858008 h 6858008"/>
              <a:gd name="connsiteX4" fmla="*/ 0 w 8132466"/>
              <a:gd name="connsiteY4" fmla="*/ 6858008 h 6858008"/>
              <a:gd name="connsiteX5" fmla="*/ 6858000 w 8132466"/>
              <a:gd name="connsiteY5" fmla="*/ 6858008 h 6858008"/>
              <a:gd name="connsiteX6" fmla="*/ 8132466 w 8132466"/>
              <a:gd name="connsiteY6" fmla="*/ 6858008 h 6858008"/>
              <a:gd name="connsiteX7" fmla="*/ 8132466 w 8132466"/>
              <a:gd name="connsiteY7" fmla="*/ 8 h 6858008"/>
              <a:gd name="connsiteX0" fmla="*/ 5723663 w 8132466"/>
              <a:gd name="connsiteY0" fmla="*/ 0 h 6858009"/>
              <a:gd name="connsiteX1" fmla="*/ 0 w 8132466"/>
              <a:gd name="connsiteY1" fmla="*/ 6858009 h 6858009"/>
              <a:gd name="connsiteX2" fmla="*/ 0 w 8132466"/>
              <a:gd name="connsiteY2" fmla="*/ 6858009 h 6858009"/>
              <a:gd name="connsiteX3" fmla="*/ 0 w 8132466"/>
              <a:gd name="connsiteY3" fmla="*/ 6858009 h 6858009"/>
              <a:gd name="connsiteX4" fmla="*/ 0 w 8132466"/>
              <a:gd name="connsiteY4" fmla="*/ 6858009 h 6858009"/>
              <a:gd name="connsiteX5" fmla="*/ 6858000 w 8132466"/>
              <a:gd name="connsiteY5" fmla="*/ 6858009 h 6858009"/>
              <a:gd name="connsiteX6" fmla="*/ 8132466 w 8132466"/>
              <a:gd name="connsiteY6" fmla="*/ 6858009 h 6858009"/>
              <a:gd name="connsiteX7" fmla="*/ 8132466 w 8132466"/>
              <a:gd name="connsiteY7" fmla="*/ 9 h 6858009"/>
              <a:gd name="connsiteX0" fmla="*/ 5727164 w 8132466"/>
              <a:gd name="connsiteY0" fmla="*/ 0 h 6858010"/>
              <a:gd name="connsiteX1" fmla="*/ 0 w 8132466"/>
              <a:gd name="connsiteY1" fmla="*/ 6858010 h 6858010"/>
              <a:gd name="connsiteX2" fmla="*/ 0 w 8132466"/>
              <a:gd name="connsiteY2" fmla="*/ 6858010 h 6858010"/>
              <a:gd name="connsiteX3" fmla="*/ 0 w 8132466"/>
              <a:gd name="connsiteY3" fmla="*/ 6858010 h 6858010"/>
              <a:gd name="connsiteX4" fmla="*/ 0 w 8132466"/>
              <a:gd name="connsiteY4" fmla="*/ 6858010 h 6858010"/>
              <a:gd name="connsiteX5" fmla="*/ 6858000 w 8132466"/>
              <a:gd name="connsiteY5" fmla="*/ 6858010 h 6858010"/>
              <a:gd name="connsiteX6" fmla="*/ 8132466 w 8132466"/>
              <a:gd name="connsiteY6" fmla="*/ 6858010 h 6858010"/>
              <a:gd name="connsiteX7" fmla="*/ 8132466 w 8132466"/>
              <a:gd name="connsiteY7" fmla="*/ 10 h 6858010"/>
              <a:gd name="connsiteX0" fmla="*/ 5723663 w 8132466"/>
              <a:gd name="connsiteY0" fmla="*/ 0 h 6858011"/>
              <a:gd name="connsiteX1" fmla="*/ 0 w 8132466"/>
              <a:gd name="connsiteY1" fmla="*/ 6858011 h 6858011"/>
              <a:gd name="connsiteX2" fmla="*/ 0 w 8132466"/>
              <a:gd name="connsiteY2" fmla="*/ 6858011 h 6858011"/>
              <a:gd name="connsiteX3" fmla="*/ 0 w 8132466"/>
              <a:gd name="connsiteY3" fmla="*/ 6858011 h 6858011"/>
              <a:gd name="connsiteX4" fmla="*/ 0 w 8132466"/>
              <a:gd name="connsiteY4" fmla="*/ 6858011 h 6858011"/>
              <a:gd name="connsiteX5" fmla="*/ 6858000 w 8132466"/>
              <a:gd name="connsiteY5" fmla="*/ 6858011 h 6858011"/>
              <a:gd name="connsiteX6" fmla="*/ 8132466 w 8132466"/>
              <a:gd name="connsiteY6" fmla="*/ 6858011 h 6858011"/>
              <a:gd name="connsiteX7" fmla="*/ 8132466 w 8132466"/>
              <a:gd name="connsiteY7" fmla="*/ 11 h 6858011"/>
              <a:gd name="connsiteX0" fmla="*/ 5727164 w 8132466"/>
              <a:gd name="connsiteY0" fmla="*/ 0 h 6858012"/>
              <a:gd name="connsiteX1" fmla="*/ 0 w 8132466"/>
              <a:gd name="connsiteY1" fmla="*/ 6858012 h 6858012"/>
              <a:gd name="connsiteX2" fmla="*/ 0 w 8132466"/>
              <a:gd name="connsiteY2" fmla="*/ 6858012 h 6858012"/>
              <a:gd name="connsiteX3" fmla="*/ 0 w 8132466"/>
              <a:gd name="connsiteY3" fmla="*/ 6858012 h 6858012"/>
              <a:gd name="connsiteX4" fmla="*/ 0 w 8132466"/>
              <a:gd name="connsiteY4" fmla="*/ 6858012 h 6858012"/>
              <a:gd name="connsiteX5" fmla="*/ 6858000 w 8132466"/>
              <a:gd name="connsiteY5" fmla="*/ 6858012 h 6858012"/>
              <a:gd name="connsiteX6" fmla="*/ 8132466 w 8132466"/>
              <a:gd name="connsiteY6" fmla="*/ 6858012 h 6858012"/>
              <a:gd name="connsiteX7" fmla="*/ 8132466 w 8132466"/>
              <a:gd name="connsiteY7" fmla="*/ 12 h 6858012"/>
              <a:gd name="connsiteX0" fmla="*/ 6878264 w 8132466"/>
              <a:gd name="connsiteY0" fmla="*/ 0 h 6858013"/>
              <a:gd name="connsiteX1" fmla="*/ 0 w 8132466"/>
              <a:gd name="connsiteY1" fmla="*/ 6858013 h 6858013"/>
              <a:gd name="connsiteX2" fmla="*/ 0 w 8132466"/>
              <a:gd name="connsiteY2" fmla="*/ 6858013 h 6858013"/>
              <a:gd name="connsiteX3" fmla="*/ 0 w 8132466"/>
              <a:gd name="connsiteY3" fmla="*/ 6858013 h 6858013"/>
              <a:gd name="connsiteX4" fmla="*/ 0 w 8132466"/>
              <a:gd name="connsiteY4" fmla="*/ 6858013 h 6858013"/>
              <a:gd name="connsiteX5" fmla="*/ 6858000 w 8132466"/>
              <a:gd name="connsiteY5" fmla="*/ 6858013 h 6858013"/>
              <a:gd name="connsiteX6" fmla="*/ 8132466 w 8132466"/>
              <a:gd name="connsiteY6" fmla="*/ 6858013 h 6858013"/>
              <a:gd name="connsiteX7" fmla="*/ 8132466 w 8132466"/>
              <a:gd name="connsiteY7" fmla="*/ 13 h 685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32466" h="6858013">
                <a:moveTo>
                  <a:pt x="6878264" y="0"/>
                </a:moveTo>
                <a:lnTo>
                  <a:pt x="0" y="6858013"/>
                </a:lnTo>
                <a:lnTo>
                  <a:pt x="0" y="6858013"/>
                </a:lnTo>
                <a:lnTo>
                  <a:pt x="0" y="6858013"/>
                </a:lnTo>
                <a:lnTo>
                  <a:pt x="0" y="6858013"/>
                </a:lnTo>
                <a:lnTo>
                  <a:pt x="6858000" y="6858013"/>
                </a:lnTo>
                <a:lnTo>
                  <a:pt x="8132466" y="6858013"/>
                </a:lnTo>
                <a:lnTo>
                  <a:pt x="8132466" y="13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074" tIns="5074" rIns="5074" bIns="5074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endParaRPr lang="de-DE" sz="197" dirty="0" err="1">
              <a:solidFill>
                <a:schemeClr val="tx1"/>
              </a:solidFill>
            </a:endParaRPr>
          </a:p>
        </p:txBody>
      </p:sp>
      <p:pic>
        <p:nvPicPr>
          <p:cNvPr id="13" name="d-fine_dark_English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99" y="5353200"/>
            <a:ext cx="1958400" cy="84960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7" name="d-fine_light_English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99" y="5353200"/>
            <a:ext cx="1958400" cy="8496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d-fine_dark_German" hidden="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00" y="5353200"/>
            <a:ext cx="2512800" cy="84960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6" name="d-fine_light_German" hidden="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00" y="5353200"/>
            <a:ext cx="2512800" cy="8496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8" name="d-fine_dark_Italian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95" y="5353200"/>
            <a:ext cx="2370103" cy="849600"/>
          </a:xfrm>
          <a:prstGeom prst="rect">
            <a:avLst/>
          </a:prstGeom>
        </p:spPr>
      </p:pic>
      <p:pic>
        <p:nvPicPr>
          <p:cNvPr id="4" name="d-fine_light_Italian" hidden="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63" y="5353200"/>
            <a:ext cx="2373236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09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/>
          <p:cNvSpPr/>
          <p:nvPr userDrawn="1"/>
        </p:nvSpPr>
        <p:spPr bwMode="white">
          <a:xfrm>
            <a:off x="0" y="0"/>
            <a:ext cx="9906000" cy="6858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20868" rIns="469346" rtlCol="0" anchor="ctr"/>
          <a:lstStyle/>
          <a:p>
            <a:pPr algn="ctr"/>
            <a:endParaRPr lang="de-DE" sz="225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header_box"/>
          <p:cNvSpPr>
            <a:spLocks noGrp="1"/>
          </p:cNvSpPr>
          <p:nvPr>
            <p:ph type="title" hasCustomPrompt="1"/>
          </p:nvPr>
        </p:nvSpPr>
        <p:spPr>
          <a:xfrm>
            <a:off x="608400" y="954000"/>
            <a:ext cx="8686800" cy="338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200" baseline="0">
                <a:latin typeface="+mn-lt"/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for</a:t>
            </a:r>
            <a:r>
              <a:rPr lang="de-DE" dirty="0"/>
              <a:t> Table </a:t>
            </a:r>
            <a:r>
              <a:rPr lang="de-DE" dirty="0" err="1"/>
              <a:t>of</a:t>
            </a:r>
            <a:r>
              <a:rPr lang="de-DE" dirty="0"/>
              <a:t> Contents</a:t>
            </a:r>
          </a:p>
        </p:txBody>
      </p:sp>
      <p:sp>
        <p:nvSpPr>
          <p:cNvPr id="11" name="warning_marker" hidden="1"/>
          <p:cNvSpPr/>
          <p:nvPr userDrawn="1">
            <p:custDataLst>
              <p:tags r:id="rId1"/>
            </p:custDataLst>
          </p:nvPr>
        </p:nvSpPr>
        <p:spPr>
          <a:xfrm>
            <a:off x="2152800" y="2044800"/>
            <a:ext cx="5605200" cy="2764800"/>
          </a:xfrm>
          <a:prstGeom prst="irregularSeal2">
            <a:avLst/>
          </a:prstGeom>
          <a:solidFill>
            <a:srgbClr val="FCFF93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006" tIns="23006" rIns="23006" bIns="23006" rtlCol="0" anchor="ctr"/>
          <a:lstStyle/>
          <a:p>
            <a:pPr algn="ctr"/>
            <a:r>
              <a:rPr lang="en-US" sz="900" noProof="0" dirty="0">
                <a:solidFill>
                  <a:srgbClr val="000000"/>
                </a:solidFill>
                <a:latin typeface="+mn-lt"/>
              </a:rPr>
              <a:t>This layout is to be used for</a:t>
            </a:r>
            <a:r>
              <a:rPr lang="en-US" sz="900" baseline="0" noProof="0" dirty="0">
                <a:solidFill>
                  <a:srgbClr val="000000"/>
                </a:solidFill>
                <a:latin typeface="+mn-lt"/>
              </a:rPr>
              <a:t> table of contents only.</a:t>
            </a:r>
          </a:p>
          <a:p>
            <a:pPr algn="ctr"/>
            <a:endParaRPr lang="en-US" sz="900" baseline="0" noProof="0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US" sz="900" baseline="0" noProof="0" dirty="0">
                <a:solidFill>
                  <a:srgbClr val="000000"/>
                </a:solidFill>
                <a:latin typeface="+mn-lt"/>
              </a:rPr>
              <a:t>Please utilize the respective macro</a:t>
            </a:r>
            <a:br>
              <a:rPr lang="en-US" sz="900" baseline="0" noProof="0" dirty="0">
                <a:solidFill>
                  <a:srgbClr val="000000"/>
                </a:solidFill>
                <a:latin typeface="+mn-lt"/>
              </a:rPr>
            </a:br>
            <a:r>
              <a:rPr lang="en-US" sz="900" baseline="0" noProof="0" dirty="0">
                <a:solidFill>
                  <a:srgbClr val="000000"/>
                </a:solidFill>
                <a:latin typeface="+mn-lt"/>
              </a:rPr>
              <a:t>“d-fine Master” </a:t>
            </a:r>
            <a:r>
              <a:rPr lang="en-US" sz="900" baseline="0" noProof="0" dirty="0">
                <a:solidFill>
                  <a:srgbClr val="000000"/>
                </a:solidFill>
                <a:latin typeface="+mn-lt"/>
                <a:sym typeface="Wingdings" panose="05000000000000000000" pitchFamily="2" charset="2"/>
              </a:rPr>
              <a:t> “Insert Index”. The macro will remove this marker automatically.</a:t>
            </a:r>
            <a:endParaRPr lang="en-US" sz="900" noProof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169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box"/>
          <p:cNvSpPr>
            <a:spLocks noGrp="1"/>
          </p:cNvSpPr>
          <p:nvPr>
            <p:ph type="ctrTitle" hasCustomPrompt="1"/>
          </p:nvPr>
        </p:nvSpPr>
        <p:spPr bwMode="gray">
          <a:xfrm>
            <a:off x="2413000" y="2286003"/>
            <a:ext cx="5461000" cy="86177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9" name="orange_bar"/>
          <p:cNvSpPr/>
          <p:nvPr userDrawn="1"/>
        </p:nvSpPr>
        <p:spPr bwMode="gray">
          <a:xfrm>
            <a:off x="2413000" y="3746508"/>
            <a:ext cx="406400" cy="444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">
              <a:latin typeface="+mn-lt"/>
            </a:endParaRPr>
          </a:p>
        </p:txBody>
      </p:sp>
      <p:sp>
        <p:nvSpPr>
          <p:cNvPr id="11" name="header_box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413000" y="1930401"/>
            <a:ext cx="4648200" cy="18466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lang="en-US" sz="1200" cap="all" baseline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de-DE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PRESENTATION TOPIC – FILLED BY MACRO</a:t>
            </a:r>
          </a:p>
        </p:txBody>
      </p:sp>
      <p:sp>
        <p:nvSpPr>
          <p:cNvPr id="10" name="top_right_triangle"/>
          <p:cNvSpPr/>
          <p:nvPr userDrawn="1"/>
        </p:nvSpPr>
        <p:spPr bwMode="gray">
          <a:xfrm rot="10800000">
            <a:off x="6778800" y="0"/>
            <a:ext cx="3128400" cy="3063599"/>
          </a:xfrm>
          <a:prstGeom prst="rtTriangle">
            <a:avLst/>
          </a:prstGeom>
          <a:solidFill>
            <a:srgbClr val="F6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">
              <a:latin typeface="+mn-lt"/>
            </a:endParaRPr>
          </a:p>
        </p:txBody>
      </p:sp>
      <p:sp>
        <p:nvSpPr>
          <p:cNvPr id="13" name="top_left_triangle"/>
          <p:cNvSpPr/>
          <p:nvPr userDrawn="1"/>
        </p:nvSpPr>
        <p:spPr bwMode="gray">
          <a:xfrm rot="5400000">
            <a:off x="10800" y="-10800"/>
            <a:ext cx="1162800" cy="1188000"/>
          </a:xfrm>
          <a:prstGeom prst="rtTriangle">
            <a:avLst/>
          </a:prstGeom>
          <a:solidFill>
            <a:srgbClr val="FE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">
              <a:latin typeface="+mn-lt"/>
            </a:endParaRPr>
          </a:p>
        </p:txBody>
      </p:sp>
      <p:sp>
        <p:nvSpPr>
          <p:cNvPr id="14" name="bottom_right_triangle"/>
          <p:cNvSpPr/>
          <p:nvPr userDrawn="1"/>
        </p:nvSpPr>
        <p:spPr bwMode="gray">
          <a:xfrm rot="16200000">
            <a:off x="4626001" y="1576800"/>
            <a:ext cx="5223600" cy="5335200"/>
          </a:xfrm>
          <a:prstGeom prst="rtTriangle">
            <a:avLst/>
          </a:prstGeom>
          <a:solidFill>
            <a:srgbClr val="D9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513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box"/>
          <p:cNvSpPr>
            <a:spLocks noGrp="1"/>
          </p:cNvSpPr>
          <p:nvPr>
            <p:ph type="ctrTitle" hasCustomPrompt="1"/>
          </p:nvPr>
        </p:nvSpPr>
        <p:spPr bwMode="gray">
          <a:xfrm>
            <a:off x="2413000" y="2286007"/>
            <a:ext cx="5461000" cy="6771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de-DE" sz="2200" baseline="0" dirty="0"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Font typeface="Arial" panose="020B0604020202020204" pitchFamily="34" charset="0"/>
            </a:pPr>
            <a:r>
              <a:rPr lang="de-DE" dirty="0"/>
              <a:t>Title</a:t>
            </a:r>
          </a:p>
        </p:txBody>
      </p:sp>
      <p:sp>
        <p:nvSpPr>
          <p:cNvPr id="7" name="header_box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413000" y="1961521"/>
            <a:ext cx="4658879" cy="15356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lang="en-US" sz="1000" cap="all" baseline="0" dirty="0" smtClean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CHAPTER TOPIC – FILLED BY MACRO</a:t>
            </a:r>
          </a:p>
        </p:txBody>
      </p:sp>
      <p:sp>
        <p:nvSpPr>
          <p:cNvPr id="9" name="orange_bar"/>
          <p:cNvSpPr/>
          <p:nvPr userDrawn="1"/>
        </p:nvSpPr>
        <p:spPr bwMode="gray">
          <a:xfrm>
            <a:off x="2413000" y="3556000"/>
            <a:ext cx="279401" cy="3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op_right_triangle"/>
          <p:cNvSpPr/>
          <p:nvPr userDrawn="1"/>
        </p:nvSpPr>
        <p:spPr bwMode="gray">
          <a:xfrm rot="10800000">
            <a:off x="6778800" y="0"/>
            <a:ext cx="3128400" cy="3063599"/>
          </a:xfrm>
          <a:prstGeom prst="rtTriangle">
            <a:avLst/>
          </a:prstGeom>
          <a:solidFill>
            <a:srgbClr val="F6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op_left_triangle"/>
          <p:cNvSpPr/>
          <p:nvPr userDrawn="1"/>
        </p:nvSpPr>
        <p:spPr bwMode="gray">
          <a:xfrm rot="5400000">
            <a:off x="10800" y="-10800"/>
            <a:ext cx="1162800" cy="1188000"/>
          </a:xfrm>
          <a:prstGeom prst="rtTriangle">
            <a:avLst/>
          </a:prstGeom>
          <a:solidFill>
            <a:srgbClr val="FE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bottom_right_triangle"/>
          <p:cNvSpPr/>
          <p:nvPr userDrawn="1"/>
        </p:nvSpPr>
        <p:spPr bwMode="gray">
          <a:xfrm rot="16200000">
            <a:off x="4626001" y="1576800"/>
            <a:ext cx="5223600" cy="5335200"/>
          </a:xfrm>
          <a:prstGeom prst="rtTriangle">
            <a:avLst/>
          </a:prstGeom>
          <a:solidFill>
            <a:srgbClr val="D9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35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9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top_line"/>
          <p:cNvCxnSpPr/>
          <p:nvPr userDrawn="1"/>
        </p:nvCxnSpPr>
        <p:spPr bwMode="gray">
          <a:xfrm>
            <a:off x="266400" y="1144800"/>
            <a:ext cx="9372600" cy="0"/>
          </a:xfrm>
          <a:prstGeom prst="line">
            <a:avLst/>
          </a:prstGeom>
          <a:ln>
            <a:solidFill>
              <a:srgbClr val="003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_line"/>
          <p:cNvCxnSpPr/>
          <p:nvPr userDrawn="1"/>
        </p:nvCxnSpPr>
        <p:spPr bwMode="gray">
          <a:xfrm>
            <a:off x="266400" y="6375599"/>
            <a:ext cx="9372600" cy="0"/>
          </a:xfrm>
          <a:prstGeom prst="line">
            <a:avLst/>
          </a:prstGeom>
          <a:ln>
            <a:solidFill>
              <a:srgbClr val="003C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CA_marker_top_left"/>
          <p:cNvGrpSpPr/>
          <p:nvPr userDrawn="1"/>
        </p:nvGrpSpPr>
        <p:grpSpPr bwMode="gray">
          <a:xfrm>
            <a:off x="266400" y="-388800"/>
            <a:ext cx="993600" cy="288000"/>
            <a:chOff x="266700" y="-387424"/>
            <a:chExt cx="921597" cy="288032"/>
          </a:xfrm>
        </p:grpSpPr>
        <p:cxnSp>
          <p:nvCxnSpPr>
            <p:cNvPr id="5" name="Straight Connector 4"/>
            <p:cNvCxnSpPr/>
            <p:nvPr userDrawn="1"/>
          </p:nvCxnSpPr>
          <p:spPr bwMode="gray">
            <a:xfrm flipH="1" flipV="1">
              <a:off x="266700" y="-387424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 userDrawn="1"/>
          </p:nvCxnSpPr>
          <p:spPr bwMode="gray">
            <a:xfrm flipH="1">
              <a:off x="266700" y="-243408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 bwMode="gray">
            <a:xfrm>
              <a:off x="526604" y="-320166"/>
              <a:ext cx="661693" cy="15350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000" dirty="0">
                  <a:solidFill>
                    <a:schemeClr val="accent6"/>
                  </a:solidFill>
                </a:rPr>
                <a:t>Content</a:t>
              </a:r>
              <a:r>
                <a:rPr lang="en-US" sz="1000" baseline="0" dirty="0">
                  <a:solidFill>
                    <a:schemeClr val="accent6"/>
                  </a:solidFill>
                </a:rPr>
                <a:t> area</a:t>
              </a:r>
              <a:endParaRPr lang="de-DE" sz="1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1" name="CA_marker_bottom_left"/>
          <p:cNvGrpSpPr/>
          <p:nvPr userDrawn="1"/>
        </p:nvGrpSpPr>
        <p:grpSpPr bwMode="gray">
          <a:xfrm>
            <a:off x="266400" y="6958800"/>
            <a:ext cx="993600" cy="288000"/>
            <a:chOff x="266699" y="-387424"/>
            <a:chExt cx="921602" cy="288032"/>
          </a:xfrm>
        </p:grpSpPr>
        <p:cxnSp>
          <p:nvCxnSpPr>
            <p:cNvPr id="22" name="Straight Connector 21"/>
            <p:cNvCxnSpPr/>
            <p:nvPr userDrawn="1"/>
          </p:nvCxnSpPr>
          <p:spPr bwMode="gray">
            <a:xfrm flipH="1" flipV="1">
              <a:off x="266699" y="-387424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 userDrawn="1"/>
          </p:nvCxnSpPr>
          <p:spPr bwMode="gray">
            <a:xfrm flipH="1">
              <a:off x="266700" y="-243408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 bwMode="gray">
            <a:xfrm>
              <a:off x="526604" y="-320166"/>
              <a:ext cx="661697" cy="15350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000" dirty="0">
                  <a:solidFill>
                    <a:schemeClr val="accent6"/>
                  </a:solidFill>
                </a:rPr>
                <a:t>Content</a:t>
              </a:r>
              <a:r>
                <a:rPr lang="en-US" sz="1000" baseline="0" dirty="0">
                  <a:solidFill>
                    <a:schemeClr val="accent6"/>
                  </a:solidFill>
                </a:rPr>
                <a:t> area</a:t>
              </a:r>
              <a:endParaRPr lang="de-DE" sz="1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CA_marker_top_right"/>
          <p:cNvGrpSpPr/>
          <p:nvPr userDrawn="1"/>
        </p:nvGrpSpPr>
        <p:grpSpPr bwMode="gray">
          <a:xfrm flipH="1">
            <a:off x="8650799" y="-388800"/>
            <a:ext cx="993600" cy="288000"/>
            <a:chOff x="266699" y="-387424"/>
            <a:chExt cx="1029346" cy="288032"/>
          </a:xfrm>
        </p:grpSpPr>
        <p:cxnSp>
          <p:nvCxnSpPr>
            <p:cNvPr id="38" name="Straight Connector 37"/>
            <p:cNvCxnSpPr/>
            <p:nvPr userDrawn="1"/>
          </p:nvCxnSpPr>
          <p:spPr bwMode="gray">
            <a:xfrm flipH="1" flipV="1">
              <a:off x="266699" y="-387424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 userDrawn="1"/>
          </p:nvCxnSpPr>
          <p:spPr bwMode="gray">
            <a:xfrm flipH="1">
              <a:off x="266700" y="-243408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 userDrawn="1"/>
          </p:nvSpPr>
          <p:spPr bwMode="gray">
            <a:xfrm>
              <a:off x="522720" y="-320160"/>
              <a:ext cx="773325" cy="15350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000" dirty="0">
                  <a:solidFill>
                    <a:schemeClr val="accent6"/>
                  </a:solidFill>
                </a:rPr>
                <a:t>Content</a:t>
              </a:r>
              <a:r>
                <a:rPr lang="en-US" sz="1000" baseline="0" dirty="0">
                  <a:solidFill>
                    <a:schemeClr val="accent6"/>
                  </a:solidFill>
                </a:rPr>
                <a:t> area</a:t>
              </a:r>
              <a:endParaRPr lang="de-DE" sz="1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1" name="CA_marker_bottom_right"/>
          <p:cNvGrpSpPr/>
          <p:nvPr userDrawn="1"/>
        </p:nvGrpSpPr>
        <p:grpSpPr bwMode="gray">
          <a:xfrm flipH="1">
            <a:off x="8650799" y="6958800"/>
            <a:ext cx="993600" cy="288000"/>
            <a:chOff x="266699" y="-387424"/>
            <a:chExt cx="1029346" cy="288032"/>
          </a:xfrm>
        </p:grpSpPr>
        <p:cxnSp>
          <p:nvCxnSpPr>
            <p:cNvPr id="42" name="Straight Connector 41"/>
            <p:cNvCxnSpPr/>
            <p:nvPr userDrawn="1"/>
          </p:nvCxnSpPr>
          <p:spPr bwMode="gray">
            <a:xfrm flipH="1" flipV="1">
              <a:off x="266699" y="-387424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 userDrawn="1"/>
          </p:nvCxnSpPr>
          <p:spPr bwMode="gray">
            <a:xfrm flipH="1">
              <a:off x="266700" y="-243408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 userDrawn="1"/>
          </p:nvSpPr>
          <p:spPr bwMode="gray">
            <a:xfrm>
              <a:off x="522720" y="-320160"/>
              <a:ext cx="773325" cy="15350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000" dirty="0">
                  <a:solidFill>
                    <a:schemeClr val="accent6"/>
                  </a:solidFill>
                </a:rPr>
                <a:t>Content</a:t>
              </a:r>
              <a:r>
                <a:rPr lang="en-US" sz="1000" baseline="0" dirty="0">
                  <a:solidFill>
                    <a:schemeClr val="accent6"/>
                  </a:solidFill>
                </a:rPr>
                <a:t> area</a:t>
              </a:r>
              <a:endParaRPr lang="de-DE" sz="1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7" name="CA_marker_left_bottom_NTHM"/>
          <p:cNvGrpSpPr/>
          <p:nvPr userDrawn="1"/>
        </p:nvGrpSpPr>
        <p:grpSpPr bwMode="gray">
          <a:xfrm>
            <a:off x="-421200" y="4770000"/>
            <a:ext cx="288000" cy="1529999"/>
            <a:chOff x="-420221" y="4770550"/>
            <a:chExt cx="288032" cy="1528650"/>
          </a:xfrm>
        </p:grpSpPr>
        <p:cxnSp>
          <p:nvCxnSpPr>
            <p:cNvPr id="47" name="Straight Connector 46"/>
            <p:cNvCxnSpPr/>
            <p:nvPr userDrawn="1"/>
          </p:nvCxnSpPr>
          <p:spPr bwMode="gray">
            <a:xfrm rot="5400000" flipH="1" flipV="1">
              <a:off x="-276206" y="6155184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 userDrawn="1"/>
          </p:nvCxnSpPr>
          <p:spPr bwMode="gray">
            <a:xfrm rot="16200000" flipH="1" flipV="1">
              <a:off x="-387108" y="6188296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 userDrawn="1"/>
          </p:nvSpPr>
          <p:spPr bwMode="gray">
            <a:xfrm>
              <a:off x="-364310" y="4770550"/>
              <a:ext cx="176211" cy="1297385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accent6"/>
                  </a:solidFill>
                </a:rPr>
                <a:t>Content</a:t>
              </a:r>
              <a:r>
                <a:rPr lang="en-US" sz="1000" baseline="0" dirty="0">
                  <a:solidFill>
                    <a:schemeClr val="accent6"/>
                  </a:solidFill>
                </a:rPr>
                <a:t> area no THM</a:t>
              </a:r>
              <a:endParaRPr lang="de-DE" sz="1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" name="CA_marker_left_top_ST"/>
          <p:cNvGrpSpPr/>
          <p:nvPr userDrawn="1"/>
        </p:nvGrpSpPr>
        <p:grpSpPr bwMode="gray">
          <a:xfrm>
            <a:off x="-669600" y="1763999"/>
            <a:ext cx="288000" cy="1879200"/>
            <a:chOff x="-667814" y="1764387"/>
            <a:chExt cx="288032" cy="1880637"/>
          </a:xfrm>
        </p:grpSpPr>
        <p:cxnSp>
          <p:nvCxnSpPr>
            <p:cNvPr id="57" name="Straight Connector 56"/>
            <p:cNvCxnSpPr/>
            <p:nvPr userDrawn="1"/>
          </p:nvCxnSpPr>
          <p:spPr bwMode="gray">
            <a:xfrm rot="5400000" flipH="1" flipV="1">
              <a:off x="-523799" y="1624077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 userDrawn="1"/>
          </p:nvCxnSpPr>
          <p:spPr bwMode="gray">
            <a:xfrm rot="5400000" flipH="1">
              <a:off x="-634701" y="1875288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 userDrawn="1"/>
          </p:nvSpPr>
          <p:spPr bwMode="gray">
            <a:xfrm>
              <a:off x="-611904" y="2051178"/>
              <a:ext cx="176211" cy="1593846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accent6"/>
                  </a:solidFill>
                </a:rPr>
                <a:t>Content</a:t>
              </a:r>
              <a:r>
                <a:rPr lang="en-US" sz="1000" baseline="0" dirty="0">
                  <a:solidFill>
                    <a:schemeClr val="accent6"/>
                  </a:solidFill>
                </a:rPr>
                <a:t> area with subtitle</a:t>
              </a:r>
              <a:endParaRPr lang="de-DE" sz="1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CA_marker_left_bottom_THM"/>
          <p:cNvGrpSpPr/>
          <p:nvPr userDrawn="1"/>
        </p:nvGrpSpPr>
        <p:grpSpPr bwMode="gray">
          <a:xfrm>
            <a:off x="-669600" y="4140001"/>
            <a:ext cx="288000" cy="1630801"/>
            <a:chOff x="-667814" y="4138377"/>
            <a:chExt cx="288032" cy="1629264"/>
          </a:xfrm>
        </p:grpSpPr>
        <p:cxnSp>
          <p:nvCxnSpPr>
            <p:cNvPr id="61" name="Straight Connector 60"/>
            <p:cNvCxnSpPr/>
            <p:nvPr userDrawn="1"/>
          </p:nvCxnSpPr>
          <p:spPr bwMode="gray">
            <a:xfrm rot="5400000" flipH="1" flipV="1">
              <a:off x="-523799" y="5623625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 userDrawn="1"/>
          </p:nvCxnSpPr>
          <p:spPr bwMode="gray">
            <a:xfrm rot="16200000" flipH="1" flipV="1">
              <a:off x="-634701" y="5656737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 userDrawn="1"/>
          </p:nvSpPr>
          <p:spPr bwMode="gray">
            <a:xfrm>
              <a:off x="-611903" y="4138377"/>
              <a:ext cx="176211" cy="1398000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accent6"/>
                  </a:solidFill>
                </a:rPr>
                <a:t>Content</a:t>
              </a:r>
              <a:r>
                <a:rPr lang="en-US" sz="1000" baseline="0" dirty="0">
                  <a:solidFill>
                    <a:schemeClr val="accent6"/>
                  </a:solidFill>
                </a:rPr>
                <a:t> area with THM</a:t>
              </a:r>
              <a:endParaRPr lang="de-DE" sz="1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5" name="CA_marker_right_top_NST"/>
          <p:cNvGrpSpPr/>
          <p:nvPr userDrawn="1"/>
        </p:nvGrpSpPr>
        <p:grpSpPr bwMode="gray">
          <a:xfrm>
            <a:off x="10036800" y="1270800"/>
            <a:ext cx="288000" cy="1753199"/>
            <a:chOff x="10038191" y="1270000"/>
            <a:chExt cx="288032" cy="1752599"/>
          </a:xfrm>
        </p:grpSpPr>
        <p:cxnSp>
          <p:nvCxnSpPr>
            <p:cNvPr id="79" name="Straight Connector 78"/>
            <p:cNvCxnSpPr/>
            <p:nvPr userDrawn="1"/>
          </p:nvCxnSpPr>
          <p:spPr bwMode="gray">
            <a:xfrm rot="16200000" flipV="1">
              <a:off x="10182206" y="1129690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 userDrawn="1"/>
          </p:nvCxnSpPr>
          <p:spPr bwMode="gray">
            <a:xfrm rot="16200000">
              <a:off x="10071305" y="1380901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 userDrawn="1"/>
          </p:nvSpPr>
          <p:spPr bwMode="gray">
            <a:xfrm flipH="1">
              <a:off x="10094101" y="1556791"/>
              <a:ext cx="176211" cy="1465808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accent6"/>
                  </a:solidFill>
                </a:rPr>
                <a:t>Content</a:t>
              </a:r>
              <a:r>
                <a:rPr lang="en-US" sz="1000" baseline="0" dirty="0">
                  <a:solidFill>
                    <a:schemeClr val="accent6"/>
                  </a:solidFill>
                </a:rPr>
                <a:t> area no subtitle</a:t>
              </a:r>
              <a:endParaRPr lang="de-DE" sz="1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9" name="CA_marker_right_bottom_NTHM"/>
          <p:cNvGrpSpPr/>
          <p:nvPr userDrawn="1"/>
        </p:nvGrpSpPr>
        <p:grpSpPr bwMode="gray">
          <a:xfrm>
            <a:off x="10036800" y="4770000"/>
            <a:ext cx="288000" cy="1529999"/>
            <a:chOff x="10038191" y="4770550"/>
            <a:chExt cx="288032" cy="1528650"/>
          </a:xfrm>
        </p:grpSpPr>
        <p:cxnSp>
          <p:nvCxnSpPr>
            <p:cNvPr id="76" name="Straight Connector 75"/>
            <p:cNvCxnSpPr/>
            <p:nvPr userDrawn="1"/>
          </p:nvCxnSpPr>
          <p:spPr bwMode="gray">
            <a:xfrm rot="16200000" flipV="1">
              <a:off x="10182206" y="6155184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 userDrawn="1"/>
          </p:nvCxnSpPr>
          <p:spPr bwMode="gray">
            <a:xfrm rot="5400000" flipV="1">
              <a:off x="10071305" y="6188296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 userDrawn="1"/>
          </p:nvSpPr>
          <p:spPr bwMode="gray">
            <a:xfrm flipH="1">
              <a:off x="10094100" y="4770550"/>
              <a:ext cx="176211" cy="1297385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accent6"/>
                  </a:solidFill>
                </a:rPr>
                <a:t>Content</a:t>
              </a:r>
              <a:r>
                <a:rPr lang="en-US" sz="1000" baseline="0" dirty="0">
                  <a:solidFill>
                    <a:schemeClr val="accent6"/>
                  </a:solidFill>
                </a:rPr>
                <a:t> area no THM</a:t>
              </a:r>
              <a:endParaRPr lang="de-DE" sz="1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4" name="CA_marker_right_top_ST"/>
          <p:cNvGrpSpPr/>
          <p:nvPr userDrawn="1"/>
        </p:nvGrpSpPr>
        <p:grpSpPr bwMode="gray">
          <a:xfrm>
            <a:off x="10285200" y="1763999"/>
            <a:ext cx="288000" cy="1879200"/>
            <a:chOff x="10285784" y="1764387"/>
            <a:chExt cx="288032" cy="1880637"/>
          </a:xfrm>
        </p:grpSpPr>
        <p:cxnSp>
          <p:nvCxnSpPr>
            <p:cNvPr id="73" name="Straight Connector 72"/>
            <p:cNvCxnSpPr/>
            <p:nvPr userDrawn="1"/>
          </p:nvCxnSpPr>
          <p:spPr bwMode="gray">
            <a:xfrm rot="16200000" flipV="1">
              <a:off x="10429799" y="1624077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 userDrawn="1"/>
          </p:nvCxnSpPr>
          <p:spPr bwMode="gray">
            <a:xfrm rot="16200000">
              <a:off x="10318898" y="1875288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 userDrawn="1"/>
          </p:nvSpPr>
          <p:spPr bwMode="gray">
            <a:xfrm flipH="1">
              <a:off x="10341694" y="2051178"/>
              <a:ext cx="176211" cy="1593846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accent6"/>
                  </a:solidFill>
                </a:rPr>
                <a:t>Content</a:t>
              </a:r>
              <a:r>
                <a:rPr lang="en-US" sz="1000" baseline="0" dirty="0">
                  <a:solidFill>
                    <a:schemeClr val="accent6"/>
                  </a:solidFill>
                </a:rPr>
                <a:t> area with subtitle</a:t>
              </a:r>
              <a:endParaRPr lang="de-DE" sz="1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" name="CA_marker_right_bottom_THM"/>
          <p:cNvGrpSpPr/>
          <p:nvPr userDrawn="1"/>
        </p:nvGrpSpPr>
        <p:grpSpPr bwMode="gray">
          <a:xfrm>
            <a:off x="10285200" y="4140001"/>
            <a:ext cx="288000" cy="1630801"/>
            <a:chOff x="10285784" y="4138377"/>
            <a:chExt cx="288032" cy="1629264"/>
          </a:xfrm>
        </p:grpSpPr>
        <p:cxnSp>
          <p:nvCxnSpPr>
            <p:cNvPr id="70" name="Straight Connector 69"/>
            <p:cNvCxnSpPr/>
            <p:nvPr userDrawn="1"/>
          </p:nvCxnSpPr>
          <p:spPr bwMode="gray">
            <a:xfrm rot="16200000" flipV="1">
              <a:off x="10429799" y="5623625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 userDrawn="1"/>
          </p:nvCxnSpPr>
          <p:spPr bwMode="gray">
            <a:xfrm rot="5400000" flipV="1">
              <a:off x="10318898" y="5656737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 userDrawn="1"/>
          </p:nvSpPr>
          <p:spPr bwMode="gray">
            <a:xfrm flipH="1">
              <a:off x="10341693" y="4138377"/>
              <a:ext cx="176211" cy="1398000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accent6"/>
                  </a:solidFill>
                </a:rPr>
                <a:t>Content</a:t>
              </a:r>
              <a:r>
                <a:rPr lang="en-US" sz="1000" baseline="0" dirty="0">
                  <a:solidFill>
                    <a:schemeClr val="accent6"/>
                  </a:solidFill>
                </a:rPr>
                <a:t> area with THM</a:t>
              </a:r>
              <a:endParaRPr lang="de-DE" sz="10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" name="CA_marker_left_top_NST"/>
          <p:cNvGrpSpPr/>
          <p:nvPr userDrawn="1"/>
        </p:nvGrpSpPr>
        <p:grpSpPr bwMode="gray">
          <a:xfrm>
            <a:off x="-421200" y="1270800"/>
            <a:ext cx="288000" cy="1753199"/>
            <a:chOff x="-420221" y="1269999"/>
            <a:chExt cx="288032" cy="1752600"/>
          </a:xfrm>
        </p:grpSpPr>
        <p:cxnSp>
          <p:nvCxnSpPr>
            <p:cNvPr id="35" name="Straight Arrow Connector 34"/>
            <p:cNvCxnSpPr/>
            <p:nvPr userDrawn="1"/>
          </p:nvCxnSpPr>
          <p:spPr bwMode="gray">
            <a:xfrm rot="5400000" flipH="1">
              <a:off x="-387108" y="1380901"/>
              <a:ext cx="221804" cy="1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 userDrawn="1"/>
          </p:nvSpPr>
          <p:spPr bwMode="gray">
            <a:xfrm>
              <a:off x="-364311" y="1556791"/>
              <a:ext cx="176211" cy="1465808"/>
            </a:xfrm>
            <a:prstGeom prst="rect">
              <a:avLst/>
            </a:prstGeom>
            <a:noFill/>
          </p:spPr>
          <p:txBody>
            <a:bodyPr vert="vert" wrap="squar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accent6"/>
                  </a:solidFill>
                </a:rPr>
                <a:t>Content</a:t>
              </a:r>
              <a:r>
                <a:rPr lang="en-US" sz="1000" baseline="0" dirty="0">
                  <a:solidFill>
                    <a:schemeClr val="accent6"/>
                  </a:solidFill>
                </a:rPr>
                <a:t> area no subtitle</a:t>
              </a:r>
              <a:endParaRPr lang="de-DE" sz="1000" dirty="0">
                <a:solidFill>
                  <a:schemeClr val="accent6"/>
                </a:solidFill>
              </a:endParaRPr>
            </a:p>
          </p:txBody>
        </p:sp>
        <p:cxnSp>
          <p:nvCxnSpPr>
            <p:cNvPr id="87" name="Straight Connector 86"/>
            <p:cNvCxnSpPr/>
            <p:nvPr userDrawn="1"/>
          </p:nvCxnSpPr>
          <p:spPr bwMode="gray">
            <a:xfrm rot="5400000" flipH="1" flipV="1">
              <a:off x="-276206" y="1125984"/>
              <a:ext cx="1" cy="288032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8114399" y="6426001"/>
            <a:ext cx="1522800" cy="216000"/>
          </a:xfrm>
        </p:spPr>
        <p:txBody>
          <a:bodyPr anchor="ctr"/>
          <a:lstStyle>
            <a:lvl1pPr>
              <a:defRPr sz="700">
                <a:solidFill>
                  <a:srgbClr val="003C50"/>
                </a:solidFill>
              </a:defRPr>
            </a:lvl1pPr>
          </a:lstStyle>
          <a:p>
            <a:endParaRPr lang="de-DE"/>
          </a:p>
          <a:p>
            <a:fld id="{24C420F5-194C-40F2-A080-C5F3EDD8903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8" name="header_box">
            <a:extLst>
              <a:ext uri="{FF2B5EF4-FFF2-40B4-BE49-F238E27FC236}">
                <a16:creationId xmlns:a16="http://schemas.microsoft.com/office/drawing/2014/main" id="{D550724F-2D95-4804-A0F3-9F15622F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331200"/>
            <a:ext cx="9374401" cy="676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FDA95A6-9137-F5D0-D406-806FB57C24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0000" y="6534000"/>
            <a:ext cx="1522800" cy="108000"/>
          </a:xfrm>
        </p:spPr>
        <p:txBody>
          <a:bodyPr anchor="ctr"/>
          <a:lstStyle>
            <a:lvl1pPr>
              <a:defRPr sz="700">
                <a:solidFill>
                  <a:srgbClr val="003C50"/>
                </a:solidFill>
              </a:defRPr>
            </a:lvl1pPr>
          </a:lstStyle>
          <a:p>
            <a:r>
              <a:rPr lang="de-DE"/>
              <a:t>© 2024 d-fine</a:t>
            </a:r>
          </a:p>
        </p:txBody>
      </p:sp>
    </p:spTree>
    <p:extLst>
      <p:ext uri="{BB962C8B-B14F-4D97-AF65-F5344CB8AC3E}">
        <p14:creationId xmlns:p14="http://schemas.microsoft.com/office/powerpoint/2010/main" val="1194052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8" userDrawn="1">
          <p15:clr>
            <a:srgbClr val="A4A3A4"/>
          </p15:clr>
        </p15:guide>
        <p15:guide id="3" pos="6072" userDrawn="1">
          <p15:clr>
            <a:srgbClr val="A4A3A4"/>
          </p15:clr>
        </p15:guide>
        <p15:guide id="4" orient="horz" pos="800" userDrawn="1">
          <p15:clr>
            <a:srgbClr val="A4A3A4"/>
          </p15:clr>
        </p15:guide>
        <p15:guide id="5" orient="horz" pos="1110" userDrawn="1">
          <p15:clr>
            <a:srgbClr val="A4A3A4"/>
          </p15:clr>
        </p15:guide>
        <p15:guide id="6" orient="horz" pos="3633" userDrawn="1">
          <p15:clr>
            <a:srgbClr val="A4A3A4"/>
          </p15:clr>
        </p15:guide>
        <p15:guide id="7" orient="horz" pos="3968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/>
          <p:cNvSpPr/>
          <p:nvPr userDrawn="1"/>
        </p:nvSpPr>
        <p:spPr bwMode="white">
          <a:xfrm>
            <a:off x="0" y="4"/>
            <a:ext cx="9906000" cy="685800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20868" rIns="469346" rtlCol="0" anchor="ctr"/>
          <a:lstStyle/>
          <a:p>
            <a:pPr algn="ctr"/>
            <a:endParaRPr lang="de-DE" sz="225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header_box"/>
          <p:cNvSpPr>
            <a:spLocks noGrp="1"/>
          </p:cNvSpPr>
          <p:nvPr>
            <p:ph type="title" hasCustomPrompt="1"/>
          </p:nvPr>
        </p:nvSpPr>
        <p:spPr bwMode="gray">
          <a:xfrm>
            <a:off x="608400" y="1245600"/>
            <a:ext cx="8686800" cy="48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 baseline="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de-DE" dirty="0" err="1"/>
              <a:t>Contact</a:t>
            </a:r>
            <a:r>
              <a:rPr lang="de-DE" dirty="0"/>
              <a:t> Page Title</a:t>
            </a:r>
          </a:p>
        </p:txBody>
      </p:sp>
      <p:cxnSp>
        <p:nvCxnSpPr>
          <p:cNvPr id="4" name="bottom_line"/>
          <p:cNvCxnSpPr/>
          <p:nvPr userDrawn="1"/>
        </p:nvCxnSpPr>
        <p:spPr bwMode="gray">
          <a:xfrm>
            <a:off x="609609" y="6375401"/>
            <a:ext cx="868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act_box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09609" y="3965379"/>
            <a:ext cx="2540000" cy="2235199"/>
          </a:xfrm>
          <a:prstGeom prst="rect">
            <a:avLst/>
          </a:prstGeom>
        </p:spPr>
        <p:txBody>
          <a:bodyPr lIns="0" tIns="0" rIns="0" bIns="0" numCol="1" anchor="b" anchorCtr="0"/>
          <a:lstStyle>
            <a:lvl1pPr>
              <a:lnSpc>
                <a:spcPts val="1451"/>
              </a:lnSpc>
              <a:spcBef>
                <a:spcPts val="0"/>
              </a:spcBef>
              <a:defRPr sz="1000" b="0" baseline="0">
                <a:latin typeface="+mn-lt"/>
              </a:defRPr>
            </a:lvl1pPr>
            <a:lvl2pPr marL="0" indent="0">
              <a:lnSpc>
                <a:spcPts val="205"/>
              </a:lnSpc>
              <a:spcBef>
                <a:spcPts val="0"/>
              </a:spcBef>
              <a:defRPr sz="128"/>
            </a:lvl2pPr>
          </a:lstStyle>
          <a:p>
            <a:pPr lvl="0"/>
            <a:r>
              <a:rPr lang="en-US" dirty="0"/>
              <a:t>Dr. First Last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+49 69-90737-fff</a:t>
            </a:r>
            <a:br>
              <a:rPr lang="en-US" dirty="0"/>
            </a:br>
            <a:r>
              <a:rPr lang="en-US" dirty="0"/>
              <a:t>+49 162-263-nnnn</a:t>
            </a:r>
            <a:br>
              <a:rPr lang="en-US" dirty="0"/>
            </a:br>
            <a:r>
              <a:rPr lang="en-US" dirty="0"/>
              <a:t>first.last@d-fine.de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First Last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+49 89-790-8617-mmm</a:t>
            </a:r>
            <a:br>
              <a:rPr lang="en-US" dirty="0"/>
            </a:br>
            <a:r>
              <a:rPr lang="en-US" dirty="0"/>
              <a:t>+49 162-263-nnnn</a:t>
            </a:r>
            <a:br>
              <a:rPr lang="en-US" dirty="0"/>
            </a:br>
            <a:r>
              <a:rPr lang="en-US" dirty="0"/>
              <a:t>first.last@d-fine.de</a:t>
            </a:r>
          </a:p>
        </p:txBody>
      </p:sp>
      <p:sp>
        <p:nvSpPr>
          <p:cNvPr id="9" name="orange_bar"/>
          <p:cNvSpPr/>
          <p:nvPr userDrawn="1"/>
        </p:nvSpPr>
        <p:spPr bwMode="gray">
          <a:xfrm>
            <a:off x="609600" y="954000"/>
            <a:ext cx="406800" cy="6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25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8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ackground_finish"/>
          <p:cNvSpPr/>
          <p:nvPr userDrawn="1"/>
        </p:nvSpPr>
        <p:spPr bwMode="gray">
          <a:xfrm>
            <a:off x="0" y="0"/>
            <a:ext cx="9906000" cy="685800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1283" rIns="130227" rtlCol="0" anchor="ctr"/>
          <a:lstStyle/>
          <a:p>
            <a:pPr algn="ctr"/>
            <a:endParaRPr lang="de-DE" sz="1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8" name="bottom_right_triangle_finish" hidden="1">
            <a:extLst>
              <a:ext uri="{FF2B5EF4-FFF2-40B4-BE49-F238E27FC236}">
                <a16:creationId xmlns:a16="http://schemas.microsoft.com/office/drawing/2014/main" id="{8C7B890C-C61C-4308-A2B9-F548EA682B46}"/>
              </a:ext>
            </a:extLst>
          </p:cNvPr>
          <p:cNvSpPr/>
          <p:nvPr userDrawn="1"/>
        </p:nvSpPr>
        <p:spPr bwMode="gray">
          <a:xfrm rot="16200000">
            <a:off x="5002122" y="1951332"/>
            <a:ext cx="5414099" cy="4398956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23" name="d-fine_light_English_old" hidden="1"/>
          <p:cNvGrpSpPr/>
          <p:nvPr userDrawn="1"/>
        </p:nvGrpSpPr>
        <p:grpSpPr>
          <a:xfrm>
            <a:off x="3196381" y="3317447"/>
            <a:ext cx="2701283" cy="502836"/>
            <a:chOff x="6606470" y="5697720"/>
            <a:chExt cx="2701283" cy="502836"/>
          </a:xfrm>
        </p:grpSpPr>
        <p:pic>
          <p:nvPicPr>
            <p:cNvPr id="24" name="d-fine_logo" hidden="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white">
            <a:xfrm>
              <a:off x="8497368" y="5697720"/>
              <a:ext cx="810385" cy="240805"/>
            </a:xfrm>
            <a:prstGeom prst="rect">
              <a:avLst/>
            </a:prstGeom>
          </p:spPr>
        </p:pic>
        <p:sp>
          <p:nvSpPr>
            <p:cNvPr id="25" name="d-fine_slogan" hidden="1"/>
            <p:cNvSpPr txBox="1"/>
            <p:nvPr userDrawn="1"/>
          </p:nvSpPr>
          <p:spPr bwMode="gray">
            <a:xfrm>
              <a:off x="6606470" y="6046668"/>
              <a:ext cx="2701283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noAutofit/>
            </a:bodyPr>
            <a:lstStyle/>
            <a:p>
              <a:pPr algn="r"/>
              <a:r>
                <a:rPr lang="de-DE" sz="100" b="1" dirty="0" err="1">
                  <a:solidFill>
                    <a:schemeClr val="tx1"/>
                  </a:solidFill>
                  <a:latin typeface="+mn-lt"/>
                </a:rPr>
                <a:t>analytical</a:t>
              </a:r>
              <a:r>
                <a:rPr lang="de-DE" sz="100" b="1" dirty="0">
                  <a:solidFill>
                    <a:schemeClr val="tx1"/>
                  </a:solidFill>
                  <a:latin typeface="+mn-lt"/>
                </a:rPr>
                <a:t>. quantitative. </a:t>
              </a:r>
              <a:r>
                <a:rPr lang="de-DE" sz="100" b="1" dirty="0" err="1">
                  <a:solidFill>
                    <a:schemeClr val="tx1"/>
                  </a:solidFill>
                  <a:latin typeface="+mn-lt"/>
                </a:rPr>
                <a:t>tech</a:t>
              </a:r>
              <a:r>
                <a:rPr lang="de-DE" sz="100" b="1" dirty="0">
                  <a:solidFill>
                    <a:schemeClr val="tx1"/>
                  </a:solidFill>
                  <a:latin typeface="+mn-lt"/>
                </a:rPr>
                <a:t>.</a:t>
              </a:r>
            </a:p>
          </p:txBody>
        </p:sp>
      </p:grpSp>
      <p:pic>
        <p:nvPicPr>
          <p:cNvPr id="42" name="d-fine_dark_Italian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65" y="5353200"/>
            <a:ext cx="2373236" cy="849600"/>
          </a:xfrm>
          <a:prstGeom prst="rect">
            <a:avLst/>
          </a:prstGeom>
        </p:spPr>
      </p:pic>
      <p:pic>
        <p:nvPicPr>
          <p:cNvPr id="41" name="d-fine_light_Italian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65" y="5353200"/>
            <a:ext cx="2373236" cy="849600"/>
          </a:xfrm>
          <a:prstGeom prst="rect">
            <a:avLst/>
          </a:prstGeom>
        </p:spPr>
      </p:pic>
      <p:pic>
        <p:nvPicPr>
          <p:cNvPr id="32" name="d-fine_dark_English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99" y="5353200"/>
            <a:ext cx="1958400" cy="84960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33" name="d-fine_light_English" hidden="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99" y="5353200"/>
            <a:ext cx="1958400" cy="849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d-fine_dark_German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00" y="5353200"/>
            <a:ext cx="2512800" cy="849600"/>
          </a:xfrm>
          <a:prstGeom prst="rect">
            <a:avLst/>
          </a:prstGeom>
          <a:solidFill>
            <a:schemeClr val="accent4"/>
          </a:solidFill>
        </p:spPr>
      </p:pic>
      <p:pic>
        <p:nvPicPr>
          <p:cNvPr id="35" name="d-fine_light_German" hidden="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00" y="5353200"/>
            <a:ext cx="2512800" cy="849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d-fine_logo_only_light" hidden="1">
            <a:extLst>
              <a:ext uri="{FF2B5EF4-FFF2-40B4-BE49-F238E27FC236}">
                <a16:creationId xmlns:a16="http://schemas.microsoft.com/office/drawing/2014/main" id="{70D8B4CD-EF2F-4DB3-BD56-6A4244C0115F}"/>
              </a:ext>
            </a:extLst>
          </p:cNvPr>
          <p:cNvPicPr preferRelativeResize="0"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30" name="d-fine_logo_only_dark" hidden="1">
            <a:extLst>
              <a:ext uri="{FF2B5EF4-FFF2-40B4-BE49-F238E27FC236}">
                <a16:creationId xmlns:a16="http://schemas.microsoft.com/office/drawing/2014/main" id="{EA5AC6E8-8680-4663-8D04-290512F99908}"/>
              </a:ext>
            </a:extLst>
          </p:cNvPr>
          <p:cNvPicPr preferRelativeResize="0">
            <a:picLocks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d-fine_light_logo_slogan_Italian" hidden="1"/>
          <p:cNvPicPr>
            <a:picLocks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d-fine_dark_logo_slogan_Italian" hidden="1"/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29" name="d-fine_light_logo_slogan_English" hidden="1">
            <a:extLst>
              <a:ext uri="{FF2B5EF4-FFF2-40B4-BE49-F238E27FC236}">
                <a16:creationId xmlns:a16="http://schemas.microsoft.com/office/drawing/2014/main" id="{60324876-845F-441A-AB02-A9FCCC1DDDD0}"/>
              </a:ext>
            </a:extLst>
          </p:cNvPr>
          <p:cNvPicPr preferRelativeResize="0"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31" name="d-fine_dark_logo_slogan_English" hidden="1">
            <a:extLst>
              <a:ext uri="{FF2B5EF4-FFF2-40B4-BE49-F238E27FC236}">
                <a16:creationId xmlns:a16="http://schemas.microsoft.com/office/drawing/2014/main" id="{CDE2DF44-FF16-4954-9F9B-8A86DFDD0D46}"/>
              </a:ext>
            </a:extLst>
          </p:cNvPr>
          <p:cNvPicPr preferRelativeResize="0"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36" name="d-fine_light_logo_slogan_German" hidden="1">
            <a:extLst>
              <a:ext uri="{FF2B5EF4-FFF2-40B4-BE49-F238E27FC236}">
                <a16:creationId xmlns:a16="http://schemas.microsoft.com/office/drawing/2014/main" id="{74D028E6-ACF0-4708-BCAF-A1C645A8187B}"/>
              </a:ext>
            </a:extLst>
          </p:cNvPr>
          <p:cNvPicPr preferRelativeResize="0">
            <a:picLocks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37" name="d-fine_dark_logo_slogan_German" hidden="1">
            <a:extLst>
              <a:ext uri="{FF2B5EF4-FFF2-40B4-BE49-F238E27FC236}">
                <a16:creationId xmlns:a16="http://schemas.microsoft.com/office/drawing/2014/main" id="{95DD607C-1A52-4341-ABEC-91DD52BC80B6}"/>
              </a:ext>
            </a:extLst>
          </p:cNvPr>
          <p:cNvPicPr preferRelativeResize="0">
            <a:picLocks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10" name="d-fine_personal_layout_Italian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00" y="5353200"/>
            <a:ext cx="2512800" cy="1107154"/>
          </a:xfrm>
          <a:prstGeom prst="rect">
            <a:avLst/>
          </a:prstGeom>
        </p:spPr>
      </p:pic>
      <p:pic>
        <p:nvPicPr>
          <p:cNvPr id="45" name="d-fine_personal_layout_German" hidden="1">
            <a:extLst>
              <a:ext uri="{FF2B5EF4-FFF2-40B4-BE49-F238E27FC236}">
                <a16:creationId xmlns:a16="http://schemas.microsoft.com/office/drawing/2014/main" id="{913F4C77-521C-4BBF-84C6-0BFFCF1D6BE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00" y="5353200"/>
            <a:ext cx="2512800" cy="1045085"/>
          </a:xfrm>
          <a:prstGeom prst="rect">
            <a:avLst/>
          </a:prstGeom>
        </p:spPr>
      </p:pic>
      <p:pic>
        <p:nvPicPr>
          <p:cNvPr id="47" name="d-fine_personal_layout_English" hidden="1">
            <a:extLst>
              <a:ext uri="{FF2B5EF4-FFF2-40B4-BE49-F238E27FC236}">
                <a16:creationId xmlns:a16="http://schemas.microsoft.com/office/drawing/2014/main" id="{A2DAE8F8-6BCB-4CE4-BE57-0BA92BB9979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99" y="5353201"/>
            <a:ext cx="1958400" cy="1048481"/>
          </a:xfrm>
          <a:prstGeom prst="rect">
            <a:avLst/>
          </a:prstGeom>
        </p:spPr>
      </p:pic>
      <p:sp>
        <p:nvSpPr>
          <p:cNvPr id="39" name="top_right_triangle_finish"/>
          <p:cNvSpPr/>
          <p:nvPr userDrawn="1"/>
        </p:nvSpPr>
        <p:spPr bwMode="gray">
          <a:xfrm rot="10800000">
            <a:off x="6094800" y="0"/>
            <a:ext cx="3808800" cy="3808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44" dirty="0">
              <a:latin typeface="+mn-lt"/>
            </a:endParaRPr>
          </a:p>
        </p:txBody>
      </p:sp>
      <p:sp>
        <p:nvSpPr>
          <p:cNvPr id="26" name="top_left_triangle_finish" hidden="1">
            <a:extLst>
              <a:ext uri="{FF2B5EF4-FFF2-40B4-BE49-F238E27FC236}">
                <a16:creationId xmlns:a16="http://schemas.microsoft.com/office/drawing/2014/main" id="{2EA26E03-182B-4899-A863-C82B5D5DA9C1}"/>
              </a:ext>
            </a:extLst>
          </p:cNvPr>
          <p:cNvSpPr/>
          <p:nvPr userDrawn="1"/>
        </p:nvSpPr>
        <p:spPr bwMode="gray">
          <a:xfrm rot="5400000">
            <a:off x="-139581" y="139585"/>
            <a:ext cx="1488877" cy="12097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3" name="office_locations_group"/>
          <p:cNvGrpSpPr/>
          <p:nvPr userDrawn="1"/>
        </p:nvGrpSpPr>
        <p:grpSpPr>
          <a:xfrm>
            <a:off x="609600" y="4555980"/>
            <a:ext cx="5450539" cy="1653580"/>
            <a:chOff x="609601" y="4555982"/>
            <a:chExt cx="5450539" cy="1653578"/>
          </a:xfrm>
        </p:grpSpPr>
        <p:sp>
          <p:nvSpPr>
            <p:cNvPr id="50" name="office_locations_10"/>
            <p:cNvSpPr txBox="1"/>
            <p:nvPr/>
          </p:nvSpPr>
          <p:spPr bwMode="gray">
            <a:xfrm>
              <a:off x="3334869" y="6071061"/>
              <a:ext cx="1362635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Zurich</a:t>
              </a: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ffice_locations_9"/>
            <p:cNvSpPr txBox="1"/>
            <p:nvPr/>
          </p:nvSpPr>
          <p:spPr bwMode="gray">
            <a:xfrm>
              <a:off x="1972236" y="6071061"/>
              <a:ext cx="1362635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Vienna</a:t>
              </a: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office_locations_8"/>
            <p:cNvSpPr txBox="1"/>
            <p:nvPr userDrawn="1"/>
          </p:nvSpPr>
          <p:spPr bwMode="gray">
            <a:xfrm>
              <a:off x="609601" y="6071061"/>
              <a:ext cx="1362635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Utrecht</a:t>
              </a: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ffice_locations_7"/>
            <p:cNvSpPr txBox="1"/>
            <p:nvPr/>
          </p:nvSpPr>
          <p:spPr bwMode="gray">
            <a:xfrm>
              <a:off x="4697505" y="5644526"/>
              <a:ext cx="1362635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Stockholm</a:t>
              </a: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office_locations_6"/>
            <p:cNvSpPr txBox="1"/>
            <p:nvPr/>
          </p:nvSpPr>
          <p:spPr bwMode="gray">
            <a:xfrm>
              <a:off x="3334869" y="5644526"/>
              <a:ext cx="1362634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Munich</a:t>
              </a: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ffice_locations_5"/>
            <p:cNvSpPr txBox="1"/>
            <p:nvPr/>
          </p:nvSpPr>
          <p:spPr bwMode="gray">
            <a:xfrm>
              <a:off x="1972235" y="5644526"/>
              <a:ext cx="1362634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Milan</a:t>
              </a: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office_locations_4"/>
            <p:cNvSpPr txBox="1"/>
            <p:nvPr/>
          </p:nvSpPr>
          <p:spPr bwMode="gray">
            <a:xfrm>
              <a:off x="609601" y="5644526"/>
              <a:ext cx="1362634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London</a:t>
              </a: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ffice_locations_3">
              <a:extLst>
                <a:ext uri="{FF2B5EF4-FFF2-40B4-BE49-F238E27FC236}">
                  <a16:creationId xmlns:a16="http://schemas.microsoft.com/office/drawing/2014/main" id="{F28AD8B5-0642-41BB-BBAB-46C0EF69D627}"/>
                </a:ext>
              </a:extLst>
            </p:cNvPr>
            <p:cNvSpPr txBox="1"/>
            <p:nvPr/>
          </p:nvSpPr>
          <p:spPr bwMode="gray">
            <a:xfrm>
              <a:off x="4697503" y="5217991"/>
              <a:ext cx="1362634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it-IT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Hamburg</a:t>
              </a: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ffice_locations_2"/>
            <p:cNvSpPr txBox="1"/>
            <p:nvPr/>
          </p:nvSpPr>
          <p:spPr bwMode="gray">
            <a:xfrm>
              <a:off x="3334869" y="5217991"/>
              <a:ext cx="1362634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Dusseldorf</a:t>
              </a: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office_locations_1"/>
            <p:cNvSpPr txBox="1"/>
            <p:nvPr userDrawn="1"/>
          </p:nvSpPr>
          <p:spPr bwMode="gray">
            <a:xfrm>
              <a:off x="1972235" y="5217991"/>
              <a:ext cx="1362634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Berlin</a:t>
              </a: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ffice_locations_current"/>
            <p:cNvSpPr txBox="1"/>
            <p:nvPr userDrawn="1"/>
          </p:nvSpPr>
          <p:spPr bwMode="gray">
            <a:xfrm>
              <a:off x="609601" y="5217991"/>
              <a:ext cx="1362634" cy="138499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Frankfurt</a:t>
              </a:r>
              <a:endPara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office_locations_display"/>
            <p:cNvSpPr txBox="1"/>
            <p:nvPr/>
          </p:nvSpPr>
          <p:spPr bwMode="gray">
            <a:xfrm>
              <a:off x="609601" y="4555982"/>
              <a:ext cx="1492240" cy="553997"/>
            </a:xfrm>
            <a:prstGeom prst="rect">
              <a:avLst/>
            </a:prstGeom>
            <a:noFill/>
          </p:spPr>
          <p:txBody>
            <a:bodyPr wrap="square" lIns="0" tIns="0" rIns="0" bIns="0" numCol="1" rtlCol="0" anchor="b">
              <a:spAutoFit/>
            </a:bodyPr>
            <a:lstStyle/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d-fine GmbH</a:t>
              </a:r>
            </a:p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 der Hauptwache 7</a:t>
              </a:r>
            </a:p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D-60313 Frankfurt/Main</a:t>
              </a:r>
            </a:p>
            <a:p>
              <a:pPr marL="0" marR="0" lvl="0" indent="0" algn="l" defTabSz="250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Germany</a:t>
              </a:r>
              <a:endPara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7" name="head_office"/>
          <p:cNvSpPr txBox="1"/>
          <p:nvPr/>
        </p:nvSpPr>
        <p:spPr bwMode="gray">
          <a:xfrm>
            <a:off x="609600" y="6497596"/>
            <a:ext cx="5450400" cy="107722"/>
          </a:xfrm>
          <a:prstGeom prst="rect">
            <a:avLst/>
          </a:prstGeom>
          <a:noFill/>
        </p:spPr>
        <p:txBody>
          <a:bodyPr wrap="square" lIns="0" tIns="0" rIns="0" bIns="0" numCol="1" rtlCol="0" anchor="b">
            <a:spAutoFit/>
          </a:bodyPr>
          <a:lstStyle/>
          <a:p>
            <a:pPr marL="0" marR="0" lvl="0" indent="0" algn="l" defTabSz="250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7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d-fine GmbH </a:t>
            </a:r>
            <a:r>
              <a:rPr kumimoji="0" lang="de-DE" sz="700" b="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| An der Hauptwache 7 | D-60313 Frankfurt/Main</a:t>
            </a: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6596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914665506"/>
              </p:ext>
            </p:extLst>
          </p:nvPr>
        </p:nvGraphicFramePr>
        <p:xfrm>
          <a:off x="1587" y="1600"/>
          <a:ext cx="1589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06" imgH="306" progId="TCLayout.ActiveDocument.1">
                  <p:embed/>
                </p:oleObj>
              </mc:Choice>
              <mc:Fallback>
                <p:oleObj name="think-cell Slide" r:id="rId10" imgW="306" imgH="30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7" y="1600"/>
                        <a:ext cx="1589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pyright"/>
          <p:cNvSpPr>
            <a:spLocks noGrp="1"/>
          </p:cNvSpPr>
          <p:nvPr>
            <p:ph type="ftr" sz="quarter" idx="3"/>
          </p:nvPr>
        </p:nvSpPr>
        <p:spPr bwMode="gray">
          <a:xfrm>
            <a:off x="266701" y="6426200"/>
            <a:ext cx="15240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dirty="0"/>
          </a:p>
          <a:p>
            <a:r>
              <a:rPr lang="de-DE" dirty="0"/>
              <a:t>© 2022 d-fine</a:t>
            </a:r>
          </a:p>
        </p:txBody>
      </p:sp>
      <p:sp>
        <p:nvSpPr>
          <p:cNvPr id="4" name="page_number"/>
          <p:cNvSpPr>
            <a:spLocks noGrp="1"/>
          </p:cNvSpPr>
          <p:nvPr>
            <p:ph type="sldNum" sz="quarter" idx="4"/>
          </p:nvPr>
        </p:nvSpPr>
        <p:spPr bwMode="gray">
          <a:xfrm>
            <a:off x="8115302" y="6426200"/>
            <a:ext cx="1524000" cy="2154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dirty="0"/>
          </a:p>
          <a:p>
            <a:fld id="{1B55C882-083C-4829-B2D6-E03DED63596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18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71" r:id="rId4"/>
    <p:sldLayoutId id="2147483663" r:id="rId5"/>
    <p:sldLayoutId id="2147483668" r:id="rId6"/>
    <p:sldLayoutId id="2147483672" r:id="rId7"/>
  </p:sldLayoutIdLst>
  <p:hf hdr="0" dt="0"/>
  <p:txStyles>
    <p:titleStyle>
      <a:lvl1pPr algn="l" defTabSz="127363" rtl="0" eaLnBrk="1" latinLnBrk="0" hangingPunct="1">
        <a:spcBef>
          <a:spcPct val="0"/>
        </a:spcBef>
        <a:buNone/>
        <a:defRPr sz="2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7363" rtl="0" eaLnBrk="1" latinLnBrk="0" hangingPunct="1">
        <a:spcBef>
          <a:spcPct val="20000"/>
        </a:spcBef>
        <a:buFont typeface="Arial" panose="020B0604020202020204" pitchFamily="34" charset="0"/>
        <a:buNone/>
        <a:defRPr sz="179" kern="1200">
          <a:solidFill>
            <a:schemeClr val="tx1"/>
          </a:solidFill>
          <a:latin typeface="+mn-lt"/>
          <a:ea typeface="+mn-ea"/>
          <a:cs typeface="+mn-cs"/>
        </a:defRPr>
      </a:lvl1pPr>
      <a:lvl2pPr marL="34724" indent="0" algn="l" defTabSz="127363" rtl="0" eaLnBrk="1" latinLnBrk="0" hangingPunct="1">
        <a:spcBef>
          <a:spcPct val="20000"/>
        </a:spcBef>
        <a:buFont typeface="Arial" panose="020B0604020202020204" pitchFamily="34" charset="0"/>
        <a:buNone/>
        <a:defRPr sz="179" kern="1200">
          <a:solidFill>
            <a:schemeClr val="tx1"/>
          </a:solidFill>
          <a:latin typeface="+mn-lt"/>
          <a:ea typeface="+mn-ea"/>
          <a:cs typeface="+mn-cs"/>
        </a:defRPr>
      </a:lvl2pPr>
      <a:lvl3pPr marL="69448" indent="0" algn="l" defTabSz="127363" rtl="0" eaLnBrk="1" latinLnBrk="0" hangingPunct="1">
        <a:spcBef>
          <a:spcPct val="20000"/>
        </a:spcBef>
        <a:buFont typeface="Arial" panose="020B0604020202020204" pitchFamily="34" charset="0"/>
        <a:buNone/>
        <a:defRPr sz="179" kern="1200">
          <a:solidFill>
            <a:schemeClr val="tx1"/>
          </a:solidFill>
          <a:latin typeface="+mn-lt"/>
          <a:ea typeface="+mn-ea"/>
          <a:cs typeface="+mn-cs"/>
        </a:defRPr>
      </a:lvl3pPr>
      <a:lvl4pPr marL="104172" indent="0" algn="l" defTabSz="127363" rtl="0" eaLnBrk="1" latinLnBrk="0" hangingPunct="1">
        <a:spcBef>
          <a:spcPct val="20000"/>
        </a:spcBef>
        <a:buFont typeface="Arial" panose="020B0604020202020204" pitchFamily="34" charset="0"/>
        <a:buNone/>
        <a:defRPr sz="179" kern="1200">
          <a:solidFill>
            <a:schemeClr val="tx1"/>
          </a:solidFill>
          <a:latin typeface="+mn-lt"/>
          <a:ea typeface="+mn-ea"/>
          <a:cs typeface="+mn-cs"/>
        </a:defRPr>
      </a:lvl4pPr>
      <a:lvl5pPr marL="138692" indent="0" algn="l" defTabSz="127363" rtl="0" eaLnBrk="1" latinLnBrk="0" hangingPunct="1">
        <a:spcBef>
          <a:spcPct val="20000"/>
        </a:spcBef>
        <a:buFont typeface="Arial" panose="020B0604020202020204" pitchFamily="34" charset="0"/>
        <a:buNone/>
        <a:defRPr sz="179" kern="1200">
          <a:solidFill>
            <a:schemeClr val="tx1"/>
          </a:solidFill>
          <a:latin typeface="+mn-lt"/>
          <a:ea typeface="+mn-ea"/>
          <a:cs typeface="+mn-cs"/>
        </a:defRPr>
      </a:lvl5pPr>
      <a:lvl6pPr marL="350247" indent="-31841" algn="l" defTabSz="127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2" kern="1200">
          <a:solidFill>
            <a:schemeClr val="tx1"/>
          </a:solidFill>
          <a:latin typeface="+mn-lt"/>
          <a:ea typeface="+mn-ea"/>
          <a:cs typeface="+mn-cs"/>
        </a:defRPr>
      </a:lvl6pPr>
      <a:lvl7pPr marL="413928" indent="-31841" algn="l" defTabSz="127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2" kern="1200">
          <a:solidFill>
            <a:schemeClr val="tx1"/>
          </a:solidFill>
          <a:latin typeface="+mn-lt"/>
          <a:ea typeface="+mn-ea"/>
          <a:cs typeface="+mn-cs"/>
        </a:defRPr>
      </a:lvl7pPr>
      <a:lvl8pPr marL="477609" indent="-31841" algn="l" defTabSz="127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2" kern="1200">
          <a:solidFill>
            <a:schemeClr val="tx1"/>
          </a:solidFill>
          <a:latin typeface="+mn-lt"/>
          <a:ea typeface="+mn-ea"/>
          <a:cs typeface="+mn-cs"/>
        </a:defRPr>
      </a:lvl8pPr>
      <a:lvl9pPr marL="541291" indent="-31841" algn="l" defTabSz="127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1pPr>
      <a:lvl2pPr marL="63681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2pPr>
      <a:lvl3pPr marL="127363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3pPr>
      <a:lvl4pPr marL="191043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4pPr>
      <a:lvl5pPr marL="254725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5pPr>
      <a:lvl6pPr marL="318406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6pPr>
      <a:lvl7pPr marL="382088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7pPr>
      <a:lvl8pPr marL="445768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8pPr>
      <a:lvl9pPr marL="509449" algn="l" defTabSz="127363" rtl="0" eaLnBrk="1" latinLnBrk="0" hangingPunct="1">
        <a:defRPr sz="2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61.xml"/><Relationship Id="rId7" Type="http://schemas.openxmlformats.org/officeDocument/2006/relationships/image" Target="../media/image47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0.png"/><Relationship Id="rId5" Type="http://schemas.openxmlformats.org/officeDocument/2006/relationships/tags" Target="../tags/tag16.xml"/><Relationship Id="rId10" Type="http://schemas.openxmlformats.org/officeDocument/2006/relationships/image" Target="../media/image19.png"/><Relationship Id="rId4" Type="http://schemas.openxmlformats.org/officeDocument/2006/relationships/tags" Target="../tags/tag15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5.xml"/><Relationship Id="rId3" Type="http://schemas.openxmlformats.org/officeDocument/2006/relationships/tags" Target="../tags/tag20.xml"/><Relationship Id="rId21" Type="http://schemas.openxmlformats.org/officeDocument/2006/relationships/image" Target="../media/image22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21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25.sv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24.png"/><Relationship Id="rId10" Type="http://schemas.openxmlformats.org/officeDocument/2006/relationships/tags" Target="../tags/tag27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37.xml"/><Relationship Id="rId7" Type="http://schemas.openxmlformats.org/officeDocument/2006/relationships/image" Target="../media/image2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30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29.png"/><Relationship Id="rId2" Type="http://schemas.openxmlformats.org/officeDocument/2006/relationships/tags" Target="../tags/tag41.xml"/><Relationship Id="rId16" Type="http://schemas.openxmlformats.org/officeDocument/2006/relationships/image" Target="../media/image33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28.png"/><Relationship Id="rId5" Type="http://schemas.openxmlformats.org/officeDocument/2006/relationships/tags" Target="../tags/tag44.xml"/><Relationship Id="rId15" Type="http://schemas.openxmlformats.org/officeDocument/2006/relationships/image" Target="../media/image32.jpeg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A8ED2B-912B-8F47-2DEA-1000F80884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SDMX and Interoperability of standards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6B7BC-FF8E-01B1-97C5-973ECB475A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Amsterdam, 09.10.2024</a:t>
            </a:r>
          </a:p>
        </p:txBody>
      </p:sp>
    </p:spTree>
    <p:extLst>
      <p:ext uri="{BB962C8B-B14F-4D97-AF65-F5344CB8AC3E}">
        <p14:creationId xmlns:p14="http://schemas.microsoft.com/office/powerpoint/2010/main" val="378010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16">
            <a:extLst>
              <a:ext uri="{FF2B5EF4-FFF2-40B4-BE49-F238E27FC236}">
                <a16:creationId xmlns:a16="http://schemas.microsoft.com/office/drawing/2014/main" id="{125EA556-67E5-0384-906A-1AF07C973FE4}"/>
              </a:ext>
            </a:extLst>
          </p:cNvPr>
          <p:cNvSpPr/>
          <p:nvPr/>
        </p:nvSpPr>
        <p:spPr bwMode="gray">
          <a:xfrm>
            <a:off x="7273214" y="1270000"/>
            <a:ext cx="1763764" cy="573533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Monetary policy use case</a:t>
            </a:r>
          </a:p>
        </p:txBody>
      </p:sp>
      <p:sp>
        <p:nvSpPr>
          <p:cNvPr id="178" name="Rounded Rectangle 16">
            <a:extLst>
              <a:ext uri="{FF2B5EF4-FFF2-40B4-BE49-F238E27FC236}">
                <a16:creationId xmlns:a16="http://schemas.microsoft.com/office/drawing/2014/main" id="{C0580C88-D4E8-4118-5106-A47C6331912E}"/>
              </a:ext>
            </a:extLst>
          </p:cNvPr>
          <p:cNvSpPr/>
          <p:nvPr/>
        </p:nvSpPr>
        <p:spPr bwMode="gray">
          <a:xfrm>
            <a:off x="901794" y="3264170"/>
            <a:ext cx="1763764" cy="287835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sz="1200" i="1" dirty="0">
              <a:solidFill>
                <a:schemeClr val="tx1"/>
              </a:solidFill>
            </a:endParaRPr>
          </a:p>
        </p:txBody>
      </p:sp>
      <p:sp>
        <p:nvSpPr>
          <p:cNvPr id="177" name="Rounded Rectangle 16">
            <a:extLst>
              <a:ext uri="{FF2B5EF4-FFF2-40B4-BE49-F238E27FC236}">
                <a16:creationId xmlns:a16="http://schemas.microsoft.com/office/drawing/2014/main" id="{06DA6C27-94A3-7033-FF46-C3DE87C16EB5}"/>
              </a:ext>
            </a:extLst>
          </p:cNvPr>
          <p:cNvSpPr/>
          <p:nvPr/>
        </p:nvSpPr>
        <p:spPr bwMode="gray">
          <a:xfrm>
            <a:off x="5489022" y="3264170"/>
            <a:ext cx="1763764" cy="287835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sz="1200" i="1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B90C3B-9395-559E-2ECC-2C9F7F77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questions beyond the scope of a single metadata model needs an appropriate </a:t>
            </a:r>
            <a:r>
              <a:rPr lang="en-US" b="1" dirty="0"/>
              <a:t>use case-driven </a:t>
            </a:r>
            <a:r>
              <a:rPr lang="en-US" dirty="0"/>
              <a:t>functional </a:t>
            </a:r>
            <a:r>
              <a:rPr lang="en-US" b="1" dirty="0"/>
              <a:t>link</a:t>
            </a:r>
            <a:r>
              <a:rPr lang="en-US" dirty="0"/>
              <a:t> or interface between them</a:t>
            </a:r>
            <a:endParaRPr lang="en-US" b="1" dirty="0"/>
          </a:p>
        </p:txBody>
      </p:sp>
      <p:grpSp>
        <p:nvGrpSpPr>
          <p:cNvPr id="51" name="THM_bar">
            <a:extLst>
              <a:ext uri="{FF2B5EF4-FFF2-40B4-BE49-F238E27FC236}">
                <a16:creationId xmlns:a16="http://schemas.microsoft.com/office/drawing/2014/main" id="{8D90746C-2659-EAD3-9193-EC4B52A261D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66700" y="5831141"/>
            <a:ext cx="9372600" cy="468059"/>
            <a:chOff x="266700" y="5831141"/>
            <a:chExt cx="9372600" cy="468059"/>
          </a:xfrm>
        </p:grpSpPr>
        <p:sp>
          <p:nvSpPr>
            <p:cNvPr id="45" name="THM_bar_background">
              <a:extLst>
                <a:ext uri="{FF2B5EF4-FFF2-40B4-BE49-F238E27FC236}">
                  <a16:creationId xmlns:a16="http://schemas.microsoft.com/office/drawing/2014/main" id="{ED0D7213-EECD-77D1-FC14-6C63C3A716E6}"/>
                </a:ext>
              </a:extLst>
            </p:cNvPr>
            <p:cNvSpPr/>
            <p:nvPr/>
          </p:nvSpPr>
          <p:spPr bwMode="gray">
            <a:xfrm>
              <a:off x="266700" y="5831141"/>
              <a:ext cx="9372600" cy="468059"/>
            </a:xfrm>
            <a:prstGeom prst="rect">
              <a:avLst/>
            </a:prstGeom>
            <a:solidFill>
              <a:srgbClr val="EFEEEB"/>
            </a:solidFill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360045" tIns="0" rIns="144018" bIns="0" rtlCol="0" anchor="ctr">
              <a:noAutofit/>
            </a:bodyPr>
            <a:lstStyle/>
            <a:p>
              <a:r>
                <a:rPr lang="en-US" sz="1400" dirty="0">
                  <a:solidFill>
                    <a:srgbClr val="003C50"/>
                  </a:solidFill>
                  <a:latin typeface="Roboto" panose="02000000000000000000" pitchFamily="2" charset="0"/>
                </a:rPr>
                <a:t>To tackle equivalence, codependency, or granular filters, begin by analyzing the equivalence classes of each model. Subsequently, implement a </a:t>
              </a:r>
              <a:r>
                <a:rPr lang="en-US" sz="1400" b="1" dirty="0">
                  <a:solidFill>
                    <a:srgbClr val="003C50"/>
                  </a:solidFill>
                  <a:latin typeface="Roboto" panose="02000000000000000000" pitchFamily="2" charset="0"/>
                </a:rPr>
                <a:t>use case-driven transformation or distance</a:t>
              </a:r>
              <a:r>
                <a:rPr lang="en-US" sz="1400" dirty="0">
                  <a:solidFill>
                    <a:srgbClr val="003C50"/>
                  </a:solidFill>
                  <a:latin typeface="Roboto" panose="02000000000000000000" pitchFamily="2" charset="0"/>
                </a:rPr>
                <a:t>, provided the use case permits.</a:t>
              </a:r>
            </a:p>
          </p:txBody>
        </p:sp>
        <p:grpSp>
          <p:nvGrpSpPr>
            <p:cNvPr id="50" name="thm_triangle_i17001">
              <a:extLst>
                <a:ext uri="{FF2B5EF4-FFF2-40B4-BE49-F238E27FC236}">
                  <a16:creationId xmlns:a16="http://schemas.microsoft.com/office/drawing/2014/main" id="{0F87926C-E06A-0349-EF80-00DBDA3A1AEC}"/>
                </a:ext>
              </a:extLst>
            </p:cNvPr>
            <p:cNvGrpSpPr/>
            <p:nvPr/>
          </p:nvGrpSpPr>
          <p:grpSpPr>
            <a:xfrm>
              <a:off x="266700" y="5831141"/>
              <a:ext cx="234029" cy="468058"/>
              <a:chOff x="117014" y="-117014"/>
              <a:chExt cx="234029" cy="46805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E78515DF-9485-D117-7D4C-D567FA2FF321}"/>
                  </a:ext>
                </a:extLst>
              </p:cNvPr>
              <p:cNvSpPr/>
              <p:nvPr/>
            </p:nvSpPr>
            <p:spPr bwMode="white">
              <a:xfrm rot="16200000">
                <a:off x="-117015" y="117015"/>
                <a:ext cx="468058" cy="0"/>
              </a:xfrm>
              <a:prstGeom prst="rect">
                <a:avLst/>
              </a:prstGeom>
              <a:solidFill>
                <a:srgbClr val="EFEEEB"/>
              </a:solidFill>
              <a:ln w="9525">
                <a:solidFill>
                  <a:srgbClr val="EFE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triangle_1">
                <a:extLst>
                  <a:ext uri="{FF2B5EF4-FFF2-40B4-BE49-F238E27FC236}">
                    <a16:creationId xmlns:a16="http://schemas.microsoft.com/office/drawing/2014/main" id="{D7FDB7BF-93CD-30CF-AB59-5525CAE483EF}"/>
                  </a:ext>
                </a:extLst>
              </p:cNvPr>
              <p:cNvSpPr/>
              <p:nvPr/>
            </p:nvSpPr>
            <p:spPr bwMode="white">
              <a:xfrm rot="5400000">
                <a:off x="0" y="0"/>
                <a:ext cx="468058" cy="234029"/>
              </a:xfrm>
              <a:prstGeom prst="triangle">
                <a:avLst/>
              </a:prstGeom>
              <a:solidFill>
                <a:srgbClr val="EFEEEB"/>
              </a:solidFill>
              <a:ln w="9525">
                <a:solidFill>
                  <a:srgbClr val="EFE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riangle_2">
                <a:extLst>
                  <a:ext uri="{FF2B5EF4-FFF2-40B4-BE49-F238E27FC236}">
                    <a16:creationId xmlns:a16="http://schemas.microsoft.com/office/drawing/2014/main" id="{B9651B7C-DF8A-9AE1-C40F-A2992AA3A951}"/>
                  </a:ext>
                </a:extLst>
              </p:cNvPr>
              <p:cNvSpPr/>
              <p:nvPr/>
            </p:nvSpPr>
            <p:spPr bwMode="gray">
              <a:xfrm rot="5400000">
                <a:off x="0" y="0"/>
                <a:ext cx="468058" cy="234029"/>
              </a:xfrm>
              <a:prstGeom prst="triangle">
                <a:avLst/>
              </a:prstGeom>
              <a:solidFill>
                <a:srgbClr val="F07D00"/>
              </a:solidFill>
              <a:ln w="9525">
                <a:solidFill>
                  <a:srgbClr val="F07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E6791-3ED5-778E-CA86-205F03C5F5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de-DE"/>
          </a:p>
          <a:p>
            <a:r>
              <a:rPr lang="de-DE"/>
              <a:t>Hidden Slide</a:t>
            </a:r>
            <a:endParaRPr lang="de-DE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27D7730-2EAA-F55F-781A-197B94D3B3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0000" y="6534000"/>
            <a:ext cx="1522800" cy="108000"/>
          </a:xfrm>
        </p:spPr>
        <p:txBody>
          <a:bodyPr anchor="ctr"/>
          <a:lstStyle/>
          <a:p>
            <a:r>
              <a:rPr lang="de-DE"/>
              <a:t>© 2024 d-fine</a:t>
            </a:r>
          </a:p>
        </p:txBody>
      </p:sp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D7486A24-AC86-BA65-723A-FC4A139DB703}"/>
              </a:ext>
            </a:extLst>
          </p:cNvPr>
          <p:cNvSpPr/>
          <p:nvPr/>
        </p:nvSpPr>
        <p:spPr bwMode="gray">
          <a:xfrm>
            <a:off x="1575969" y="1408394"/>
            <a:ext cx="4938540" cy="287835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Statistical evaluation</a:t>
            </a:r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495F1943-83EE-251D-D273-2FDCBDA8F47E}"/>
              </a:ext>
            </a:extLst>
          </p:cNvPr>
          <p:cNvSpPr/>
          <p:nvPr/>
        </p:nvSpPr>
        <p:spPr bwMode="gray">
          <a:xfrm>
            <a:off x="1575969" y="1918946"/>
            <a:ext cx="4938540" cy="573534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New report or statement </a:t>
            </a:r>
            <a:r>
              <a:rPr lang="en-US" sz="1200" b="1" dirty="0">
                <a:solidFill>
                  <a:schemeClr val="tx1"/>
                </a:solidFill>
              </a:rPr>
              <a:t>not</a:t>
            </a:r>
            <a:r>
              <a:rPr lang="en-US" sz="1200" dirty="0">
                <a:solidFill>
                  <a:schemeClr val="tx1"/>
                </a:solidFill>
              </a:rPr>
              <a:t> directly addressed </a:t>
            </a:r>
            <a:r>
              <a:rPr lang="en-US" sz="1200" b="1" dirty="0">
                <a:solidFill>
                  <a:schemeClr val="tx1"/>
                </a:solidFill>
              </a:rPr>
              <a:t>within</a:t>
            </a:r>
            <a:r>
              <a:rPr lang="en-US" sz="1200" dirty="0">
                <a:solidFill>
                  <a:schemeClr val="tx1"/>
                </a:solidFill>
              </a:rPr>
              <a:t> the DPM, ESRS or SDMX </a:t>
            </a:r>
            <a:r>
              <a:rPr lang="en-US" sz="1200" b="1" dirty="0">
                <a:solidFill>
                  <a:schemeClr val="tx1"/>
                </a:solidFill>
              </a:rPr>
              <a:t>classification</a:t>
            </a: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7E3B545E-A97A-8848-B6A6-28579B159827}"/>
              </a:ext>
            </a:extLst>
          </p:cNvPr>
          <p:cNvSpPr/>
          <p:nvPr/>
        </p:nvSpPr>
        <p:spPr bwMode="gray">
          <a:xfrm>
            <a:off x="1575969" y="3750272"/>
            <a:ext cx="1763764" cy="287835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SDMX</a:t>
            </a:r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6B70BAD4-4329-FFC0-DAF4-BD856B251AC3}"/>
              </a:ext>
            </a:extLst>
          </p:cNvPr>
          <p:cNvSpPr/>
          <p:nvPr/>
        </p:nvSpPr>
        <p:spPr bwMode="gray">
          <a:xfrm>
            <a:off x="4750745" y="3756784"/>
            <a:ext cx="1763764" cy="287835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DPM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D69C2949-E03B-07F1-8AB8-4CFB7D851FCC}"/>
              </a:ext>
            </a:extLst>
          </p:cNvPr>
          <p:cNvSpPr/>
          <p:nvPr/>
        </p:nvSpPr>
        <p:spPr bwMode="gray">
          <a:xfrm>
            <a:off x="1577950" y="2715197"/>
            <a:ext cx="4936558" cy="287803"/>
          </a:xfrm>
          <a:prstGeom prst="roundRect">
            <a:avLst/>
          </a:prstGeom>
          <a:solidFill>
            <a:srgbClr val="EFEEEB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Taxonomy data points alongside e.g., AnaCredit details </a:t>
            </a:r>
          </a:p>
        </p:txBody>
      </p: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B3C723B-7D2C-1C86-0B8B-3E78A87AD921}"/>
              </a:ext>
            </a:extLst>
          </p:cNvPr>
          <p:cNvSpPr/>
          <p:nvPr/>
        </p:nvSpPr>
        <p:spPr bwMode="gray">
          <a:xfrm>
            <a:off x="1577951" y="4176161"/>
            <a:ext cx="1761783" cy="297259"/>
          </a:xfrm>
          <a:prstGeom prst="roundRect">
            <a:avLst/>
          </a:prstGeom>
          <a:solidFill>
            <a:srgbClr val="EFEEEB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AnaCredit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4C907037-258C-BF07-657E-AAA8488BEB1D}"/>
              </a:ext>
            </a:extLst>
          </p:cNvPr>
          <p:cNvSpPr/>
          <p:nvPr/>
        </p:nvSpPr>
        <p:spPr bwMode="gray">
          <a:xfrm>
            <a:off x="4752725" y="4205692"/>
            <a:ext cx="1761783" cy="297259"/>
          </a:xfrm>
          <a:prstGeom prst="roundRect">
            <a:avLst/>
          </a:prstGeom>
          <a:solidFill>
            <a:srgbClr val="EFEEEB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CoRep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030B01B-DE00-EDA1-1851-4B7A2B81BB98}"/>
              </a:ext>
            </a:extLst>
          </p:cNvPr>
          <p:cNvSpPr/>
          <p:nvPr/>
        </p:nvSpPr>
        <p:spPr bwMode="gray">
          <a:xfrm>
            <a:off x="3163357" y="3225717"/>
            <a:ext cx="1763764" cy="287803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Functional Interface</a:t>
            </a: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87D5BDE3-F66D-B6BE-D790-A65734EE510B}"/>
              </a:ext>
            </a:extLst>
          </p:cNvPr>
          <p:cNvSpPr/>
          <p:nvPr/>
        </p:nvSpPr>
        <p:spPr bwMode="gray">
          <a:xfrm>
            <a:off x="7273214" y="2710670"/>
            <a:ext cx="1763764" cy="287835"/>
          </a:xfrm>
          <a:prstGeom prst="roundRect">
            <a:avLst/>
          </a:prstGeom>
          <a:solidFill>
            <a:srgbClr val="EFEEEB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 Example</a:t>
            </a: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31878176-7693-5591-EB4E-C28038F64115}"/>
              </a:ext>
            </a:extLst>
          </p:cNvPr>
          <p:cNvSpPr/>
          <p:nvPr/>
        </p:nvSpPr>
        <p:spPr bwMode="gray">
          <a:xfrm>
            <a:off x="7273214" y="1921675"/>
            <a:ext cx="1763764" cy="573533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Use case specific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6E6A222D-4ED3-F4D2-AB5E-EA6A1BD2C5CC}"/>
              </a:ext>
            </a:extLst>
          </p:cNvPr>
          <p:cNvSpPr/>
          <p:nvPr/>
        </p:nvSpPr>
        <p:spPr bwMode="gray">
          <a:xfrm>
            <a:off x="5456251" y="3228274"/>
            <a:ext cx="1763764" cy="287835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Equivalent Chains</a:t>
            </a:r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6218FC49-500C-0653-76DD-8EAC1CF4315C}"/>
              </a:ext>
            </a:extLst>
          </p:cNvPr>
          <p:cNvSpPr/>
          <p:nvPr/>
        </p:nvSpPr>
        <p:spPr bwMode="gray">
          <a:xfrm>
            <a:off x="869023" y="3222444"/>
            <a:ext cx="1763764" cy="287835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Equivalent Concepts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6CD22C86-5F01-F4E2-60B1-E15D78D1AE1E}"/>
              </a:ext>
            </a:extLst>
          </p:cNvPr>
          <p:cNvCxnSpPr>
            <a:cxnSpLocks/>
            <a:stCxn id="177" idx="2"/>
            <a:endCxn id="7" idx="0"/>
          </p:cNvCxnSpPr>
          <p:nvPr/>
        </p:nvCxnSpPr>
        <p:spPr>
          <a:xfrm rot="5400000">
            <a:off x="5899377" y="3285256"/>
            <a:ext cx="204779" cy="738277"/>
          </a:xfrm>
          <a:prstGeom prst="bentConnector3">
            <a:avLst/>
          </a:prstGeom>
          <a:ln w="19050">
            <a:solidFill>
              <a:srgbClr val="003C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399581C1-CE82-8ED2-BF9C-C56D035B30B5}"/>
              </a:ext>
            </a:extLst>
          </p:cNvPr>
          <p:cNvCxnSpPr>
            <a:cxnSpLocks/>
            <a:stCxn id="178" idx="2"/>
            <a:endCxn id="6" idx="0"/>
          </p:cNvCxnSpPr>
          <p:nvPr/>
        </p:nvCxnSpPr>
        <p:spPr>
          <a:xfrm rot="16200000" flipH="1">
            <a:off x="2021630" y="3314050"/>
            <a:ext cx="198267" cy="674175"/>
          </a:xfrm>
          <a:prstGeom prst="bentConnector3">
            <a:avLst>
              <a:gd name="adj1" fmla="val 50000"/>
            </a:avLst>
          </a:prstGeom>
          <a:ln w="19050">
            <a:solidFill>
              <a:srgbClr val="003C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074D237-5BC1-F066-A204-90119F4163C5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4045239" y="1696229"/>
            <a:ext cx="0" cy="222717"/>
          </a:xfrm>
          <a:prstGeom prst="straightConnector1">
            <a:avLst/>
          </a:prstGeom>
          <a:ln w="19050" cap="sq">
            <a:solidFill>
              <a:srgbClr val="003C50"/>
            </a:solidFill>
            <a:round/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BB9C1DE-B37F-F41B-2B35-E5F5364E90CC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4045239" y="2492480"/>
            <a:ext cx="991" cy="222717"/>
          </a:xfrm>
          <a:prstGeom prst="line">
            <a:avLst/>
          </a:prstGeom>
          <a:ln w="19050">
            <a:solidFill>
              <a:srgbClr val="003C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0D141CB-E6A2-A38A-D6F7-E6C3870920B6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 flipH="1">
            <a:off x="4045239" y="3003000"/>
            <a:ext cx="991" cy="222717"/>
          </a:xfrm>
          <a:prstGeom prst="line">
            <a:avLst/>
          </a:prstGeom>
          <a:ln w="19050">
            <a:solidFill>
              <a:srgbClr val="003C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8D1F7F4-6C65-DC3C-5E08-4D1FE3C3BC42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>
            <a:off x="2457851" y="4038107"/>
            <a:ext cx="992" cy="138054"/>
          </a:xfrm>
          <a:prstGeom prst="line">
            <a:avLst/>
          </a:prstGeom>
          <a:ln w="19050">
            <a:solidFill>
              <a:srgbClr val="003C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A94F6FC-5F91-9F1C-14E5-6941BC36D366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5632627" y="4044619"/>
            <a:ext cx="990" cy="161073"/>
          </a:xfrm>
          <a:prstGeom prst="line">
            <a:avLst/>
          </a:prstGeom>
          <a:ln w="19050">
            <a:solidFill>
              <a:srgbClr val="003C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220C92C-6124-C912-59E9-A094EBD7BE3E}"/>
              </a:ext>
            </a:extLst>
          </p:cNvPr>
          <p:cNvCxnSpPr>
            <a:cxnSpLocks/>
            <a:stCxn id="28" idx="1"/>
            <a:endCxn id="17" idx="3"/>
          </p:cNvCxnSpPr>
          <p:nvPr/>
        </p:nvCxnSpPr>
        <p:spPr>
          <a:xfrm flipH="1" flipV="1">
            <a:off x="4927121" y="3369618"/>
            <a:ext cx="529130" cy="2573"/>
          </a:xfrm>
          <a:prstGeom prst="line">
            <a:avLst/>
          </a:prstGeom>
          <a:ln w="19050">
            <a:solidFill>
              <a:srgbClr val="003C5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438D400-0DB1-C728-BA70-4403A5A4FE01}"/>
              </a:ext>
            </a:extLst>
          </p:cNvPr>
          <p:cNvCxnSpPr>
            <a:cxnSpLocks/>
            <a:stCxn id="17" idx="1"/>
            <a:endCxn id="29" idx="3"/>
          </p:cNvCxnSpPr>
          <p:nvPr/>
        </p:nvCxnSpPr>
        <p:spPr>
          <a:xfrm flipH="1" flipV="1">
            <a:off x="2632787" y="3366361"/>
            <a:ext cx="530570" cy="3257"/>
          </a:xfrm>
          <a:prstGeom prst="line">
            <a:avLst/>
          </a:prstGeom>
          <a:ln w="19050">
            <a:solidFill>
              <a:srgbClr val="003C5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1982EEA-29B7-CCD4-47F1-91315BCB9680}"/>
              </a:ext>
            </a:extLst>
          </p:cNvPr>
          <p:cNvCxnSpPr>
            <a:cxnSpLocks/>
            <a:stCxn id="8" idx="3"/>
            <a:endCxn id="19" idx="1"/>
          </p:cNvCxnSpPr>
          <p:nvPr/>
        </p:nvCxnSpPr>
        <p:spPr>
          <a:xfrm flipV="1">
            <a:off x="6514508" y="2854588"/>
            <a:ext cx="758706" cy="4511"/>
          </a:xfrm>
          <a:prstGeom prst="line">
            <a:avLst/>
          </a:prstGeom>
          <a:ln w="19050">
            <a:solidFill>
              <a:srgbClr val="003C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524D08A-D3A8-F8AB-9A0B-AE45B7AA2EDD}"/>
              </a:ext>
            </a:extLst>
          </p:cNvPr>
          <p:cNvCxnSpPr>
            <a:cxnSpLocks/>
            <a:stCxn id="5" idx="3"/>
            <a:endCxn id="20" idx="1"/>
          </p:cNvCxnSpPr>
          <p:nvPr/>
        </p:nvCxnSpPr>
        <p:spPr>
          <a:xfrm>
            <a:off x="6514509" y="2205714"/>
            <a:ext cx="758705" cy="2728"/>
          </a:xfrm>
          <a:prstGeom prst="line">
            <a:avLst/>
          </a:prstGeom>
          <a:ln w="19050">
            <a:solidFill>
              <a:srgbClr val="003C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29AA9152-D0BF-C437-0CF0-26E8AD0F684E}"/>
              </a:ext>
            </a:extLst>
          </p:cNvPr>
          <p:cNvCxnSpPr>
            <a:cxnSpLocks/>
            <a:stCxn id="100" idx="1"/>
            <a:endCxn id="4" idx="3"/>
          </p:cNvCxnSpPr>
          <p:nvPr/>
        </p:nvCxnSpPr>
        <p:spPr>
          <a:xfrm flipH="1" flipV="1">
            <a:off x="6514509" y="1552312"/>
            <a:ext cx="758705" cy="4455"/>
          </a:xfrm>
          <a:prstGeom prst="straightConnector1">
            <a:avLst/>
          </a:prstGeom>
          <a:ln w="19050">
            <a:solidFill>
              <a:srgbClr val="003C50"/>
            </a:solidFill>
            <a:bevel/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5FF37CD-F89B-50A0-3C2C-6DDAAAE5A35E}"/>
              </a:ext>
            </a:extLst>
          </p:cNvPr>
          <p:cNvCxnSpPr>
            <a:cxnSpLocks/>
            <a:stCxn id="106" idx="0"/>
            <a:endCxn id="17" idx="2"/>
          </p:cNvCxnSpPr>
          <p:nvPr/>
        </p:nvCxnSpPr>
        <p:spPr>
          <a:xfrm flipV="1">
            <a:off x="4045238" y="3513520"/>
            <a:ext cx="1" cy="1253242"/>
          </a:xfrm>
          <a:prstGeom prst="line">
            <a:avLst/>
          </a:prstGeom>
          <a:ln w="19050">
            <a:solidFill>
              <a:srgbClr val="F07D00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Текст 28">
            <a:extLst>
              <a:ext uri="{FF2B5EF4-FFF2-40B4-BE49-F238E27FC236}">
                <a16:creationId xmlns:a16="http://schemas.microsoft.com/office/drawing/2014/main" id="{5BB56354-1B88-15EC-C931-1E06D3C5085E}"/>
              </a:ext>
            </a:extLst>
          </p:cNvPr>
          <p:cNvSpPr txBox="1">
            <a:spLocks/>
          </p:cNvSpPr>
          <p:nvPr/>
        </p:nvSpPr>
        <p:spPr>
          <a:xfrm flipH="1">
            <a:off x="7270245" y="3622023"/>
            <a:ext cx="1761783" cy="1024306"/>
          </a:xfrm>
          <a:prstGeom prst="rect">
            <a:avLst/>
          </a:prstGeom>
          <a:ln w="19050">
            <a:noFill/>
            <a:prstDash val="dash"/>
          </a:ln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23" indent="-180023">
              <a:spcBef>
                <a:spcPts val="0"/>
              </a:spcBef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07D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Equivalence Classes </a:t>
            </a:r>
            <a:r>
              <a:rPr lang="en-US" sz="1200" dirty="0">
                <a:solidFill>
                  <a:srgbClr val="F07D00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“</a:t>
            </a:r>
            <a:r>
              <a:rPr lang="en-US" sz="1200" i="1" dirty="0">
                <a:solidFill>
                  <a:srgbClr val="F07D00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where</a:t>
            </a:r>
            <a:r>
              <a:rPr lang="en-US" sz="1200" dirty="0">
                <a:solidFill>
                  <a:srgbClr val="F07D00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filters</a:t>
            </a:r>
            <a:endParaRPr lang="en-US" sz="1200" dirty="0">
              <a:solidFill>
                <a:srgbClr val="F07D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23" indent="-180023">
              <a:spcBef>
                <a:spcPts val="0"/>
              </a:spcBef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07D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Codependency filters</a:t>
            </a:r>
          </a:p>
        </p:txBody>
      </p:sp>
      <p:sp>
        <p:nvSpPr>
          <p:cNvPr id="106" name="Rounded Rectangle 16">
            <a:extLst>
              <a:ext uri="{FF2B5EF4-FFF2-40B4-BE49-F238E27FC236}">
                <a16:creationId xmlns:a16="http://schemas.microsoft.com/office/drawing/2014/main" id="{E1DD0F05-EE49-6B7A-B223-EE2029AB96D6}"/>
              </a:ext>
            </a:extLst>
          </p:cNvPr>
          <p:cNvSpPr/>
          <p:nvPr/>
        </p:nvSpPr>
        <p:spPr bwMode="gray">
          <a:xfrm>
            <a:off x="2457851" y="4766762"/>
            <a:ext cx="3174774" cy="1000879"/>
          </a:xfrm>
          <a:prstGeom prst="roundRect">
            <a:avLst/>
          </a:prstGeom>
          <a:solidFill>
            <a:srgbClr val="EFEEEB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i="1" dirty="0">
                <a:solidFill>
                  <a:schemeClr val="tx1"/>
                </a:solidFill>
              </a:rPr>
              <a:t>CoRep C … RWA</a:t>
            </a:r>
          </a:p>
        </p:txBody>
      </p:sp>
      <p:sp>
        <p:nvSpPr>
          <p:cNvPr id="107" name="Rounded Rectangle 16">
            <a:extLst>
              <a:ext uri="{FF2B5EF4-FFF2-40B4-BE49-F238E27FC236}">
                <a16:creationId xmlns:a16="http://schemas.microsoft.com/office/drawing/2014/main" id="{081BE116-9D9C-1FE9-ECA3-0CDFEE67B418}"/>
              </a:ext>
            </a:extLst>
          </p:cNvPr>
          <p:cNvSpPr/>
          <p:nvPr/>
        </p:nvSpPr>
        <p:spPr bwMode="gray">
          <a:xfrm>
            <a:off x="2551898" y="5133744"/>
            <a:ext cx="2946585" cy="259949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900" i="1" dirty="0">
                <a:solidFill>
                  <a:schemeClr val="tx1"/>
                </a:solidFill>
              </a:rPr>
              <a:t>AnaCredit SDMX Deal 1</a:t>
            </a:r>
          </a:p>
        </p:txBody>
      </p:sp>
      <p:sp>
        <p:nvSpPr>
          <p:cNvPr id="108" name="Rounded Rectangle 16">
            <a:extLst>
              <a:ext uri="{FF2B5EF4-FFF2-40B4-BE49-F238E27FC236}">
                <a16:creationId xmlns:a16="http://schemas.microsoft.com/office/drawing/2014/main" id="{5BA8C91E-14C5-5DED-5363-BEA2E4C7C209}"/>
              </a:ext>
            </a:extLst>
          </p:cNvPr>
          <p:cNvSpPr/>
          <p:nvPr/>
        </p:nvSpPr>
        <p:spPr bwMode="gray">
          <a:xfrm>
            <a:off x="2551898" y="5447950"/>
            <a:ext cx="2946585" cy="259949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900" i="1" dirty="0">
                <a:solidFill>
                  <a:schemeClr val="tx1"/>
                </a:solidFill>
              </a:rPr>
              <a:t>AnaCredit SDMX Deal …</a:t>
            </a:r>
          </a:p>
        </p:txBody>
      </p:sp>
      <p:sp>
        <p:nvSpPr>
          <p:cNvPr id="109" name="Rounded Rectangle 16">
            <a:extLst>
              <a:ext uri="{FF2B5EF4-FFF2-40B4-BE49-F238E27FC236}">
                <a16:creationId xmlns:a16="http://schemas.microsoft.com/office/drawing/2014/main" id="{6E28C908-E884-C5D4-D35B-834315FD2093}"/>
              </a:ext>
            </a:extLst>
          </p:cNvPr>
          <p:cNvSpPr/>
          <p:nvPr/>
        </p:nvSpPr>
        <p:spPr bwMode="gray">
          <a:xfrm>
            <a:off x="4191826" y="4841597"/>
            <a:ext cx="1306656" cy="259949"/>
          </a:xfrm>
          <a:prstGeom prst="roundRect">
            <a:avLst/>
          </a:prstGeom>
          <a:solidFill>
            <a:srgbClr val="CCCAC2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900" i="1" dirty="0">
                <a:solidFill>
                  <a:schemeClr val="tx1"/>
                </a:solidFill>
              </a:rPr>
              <a:t>DPM </a:t>
            </a:r>
            <a:r>
              <a:rPr lang="en-US" sz="900" b="1" i="1" dirty="0">
                <a:solidFill>
                  <a:schemeClr val="tx1"/>
                </a:solidFill>
              </a:rPr>
              <a:t>data point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8358DD6-31C8-5CCA-CE1D-54D528D9B04F}"/>
              </a:ext>
            </a:extLst>
          </p:cNvPr>
          <p:cNvCxnSpPr>
            <a:cxnSpLocks/>
            <a:stCxn id="109" idx="1"/>
          </p:cNvCxnSpPr>
          <p:nvPr/>
        </p:nvCxnSpPr>
        <p:spPr>
          <a:xfrm flipH="1" flipV="1">
            <a:off x="3713455" y="4971475"/>
            <a:ext cx="478371" cy="97"/>
          </a:xfrm>
          <a:prstGeom prst="line">
            <a:avLst/>
          </a:prstGeom>
          <a:ln w="19050">
            <a:solidFill>
              <a:srgbClr val="94E4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6">
            <a:extLst>
              <a:ext uri="{FF2B5EF4-FFF2-40B4-BE49-F238E27FC236}">
                <a16:creationId xmlns:a16="http://schemas.microsoft.com/office/drawing/2014/main" id="{65C99025-058F-4916-5F2D-3D6DF95B3316}"/>
              </a:ext>
            </a:extLst>
          </p:cNvPr>
          <p:cNvSpPr/>
          <p:nvPr/>
        </p:nvSpPr>
        <p:spPr bwMode="gray">
          <a:xfrm>
            <a:off x="3908253" y="5176154"/>
            <a:ext cx="736837" cy="1820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>
                <a:solidFill>
                  <a:schemeClr val="tx1"/>
                </a:solidFill>
              </a:rPr>
              <a:t>Info 1</a:t>
            </a:r>
          </a:p>
        </p:txBody>
      </p:sp>
      <p:sp>
        <p:nvSpPr>
          <p:cNvPr id="127" name="Rounded Rectangle 16">
            <a:extLst>
              <a:ext uri="{FF2B5EF4-FFF2-40B4-BE49-F238E27FC236}">
                <a16:creationId xmlns:a16="http://schemas.microsoft.com/office/drawing/2014/main" id="{ECD8E7B8-2848-091C-7AFE-E7FB776BFBE1}"/>
              </a:ext>
            </a:extLst>
          </p:cNvPr>
          <p:cNvSpPr/>
          <p:nvPr/>
        </p:nvSpPr>
        <p:spPr bwMode="gray">
          <a:xfrm>
            <a:off x="4700979" y="5173991"/>
            <a:ext cx="736837" cy="1820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>
                <a:solidFill>
                  <a:schemeClr val="tx1"/>
                </a:solidFill>
              </a:rPr>
              <a:t>Info ..</a:t>
            </a:r>
          </a:p>
        </p:txBody>
      </p:sp>
      <p:sp>
        <p:nvSpPr>
          <p:cNvPr id="128" name="Rounded Rectangle 16">
            <a:extLst>
              <a:ext uri="{FF2B5EF4-FFF2-40B4-BE49-F238E27FC236}">
                <a16:creationId xmlns:a16="http://schemas.microsoft.com/office/drawing/2014/main" id="{8F1F9E12-9175-CFA5-02C7-BD31C26EB2B1}"/>
              </a:ext>
            </a:extLst>
          </p:cNvPr>
          <p:cNvSpPr/>
          <p:nvPr/>
        </p:nvSpPr>
        <p:spPr bwMode="gray">
          <a:xfrm>
            <a:off x="3908253" y="5477456"/>
            <a:ext cx="736837" cy="1820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>
                <a:solidFill>
                  <a:schemeClr val="tx1"/>
                </a:solidFill>
              </a:rPr>
              <a:t>Info 1</a:t>
            </a:r>
          </a:p>
        </p:txBody>
      </p:sp>
      <p:sp>
        <p:nvSpPr>
          <p:cNvPr id="129" name="Rounded Rectangle 16">
            <a:extLst>
              <a:ext uri="{FF2B5EF4-FFF2-40B4-BE49-F238E27FC236}">
                <a16:creationId xmlns:a16="http://schemas.microsoft.com/office/drawing/2014/main" id="{1E2A4CBA-AFC9-0A79-EB17-BE707A95142D}"/>
              </a:ext>
            </a:extLst>
          </p:cNvPr>
          <p:cNvSpPr/>
          <p:nvPr/>
        </p:nvSpPr>
        <p:spPr bwMode="gray">
          <a:xfrm>
            <a:off x="4700979" y="5475293"/>
            <a:ext cx="736837" cy="1820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i="1" dirty="0">
                <a:solidFill>
                  <a:schemeClr val="tx1"/>
                </a:solidFill>
              </a:rPr>
              <a:t>Info …</a:t>
            </a:r>
          </a:p>
        </p:txBody>
      </p:sp>
      <p:cxnSp>
        <p:nvCxnSpPr>
          <p:cNvPr id="132" name="Connector: Elbow 131">
            <a:extLst>
              <a:ext uri="{FF2B5EF4-FFF2-40B4-BE49-F238E27FC236}">
                <a16:creationId xmlns:a16="http://schemas.microsoft.com/office/drawing/2014/main" id="{CCCF96F9-2824-5ADD-FD7D-2D10EEE6F700}"/>
              </a:ext>
            </a:extLst>
          </p:cNvPr>
          <p:cNvCxnSpPr>
            <a:cxnSpLocks/>
            <a:stCxn id="16" idx="2"/>
            <a:endCxn id="106" idx="0"/>
          </p:cNvCxnSpPr>
          <p:nvPr/>
        </p:nvCxnSpPr>
        <p:spPr>
          <a:xfrm rot="5400000">
            <a:off x="4707523" y="3840667"/>
            <a:ext cx="263811" cy="1588379"/>
          </a:xfrm>
          <a:prstGeom prst="bentConnector3">
            <a:avLst/>
          </a:prstGeom>
          <a:ln w="19050">
            <a:solidFill>
              <a:srgbClr val="F07D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or: Elbow 134">
            <a:extLst>
              <a:ext uri="{FF2B5EF4-FFF2-40B4-BE49-F238E27FC236}">
                <a16:creationId xmlns:a16="http://schemas.microsoft.com/office/drawing/2014/main" id="{B3DA74E7-6785-B45B-B4B0-1DA04722DDD1}"/>
              </a:ext>
            </a:extLst>
          </p:cNvPr>
          <p:cNvCxnSpPr>
            <a:cxnSpLocks/>
            <a:stCxn id="13" idx="2"/>
            <a:endCxn id="106" idx="0"/>
          </p:cNvCxnSpPr>
          <p:nvPr/>
        </p:nvCxnSpPr>
        <p:spPr>
          <a:xfrm rot="16200000" flipH="1">
            <a:off x="3105369" y="3826893"/>
            <a:ext cx="293342" cy="1586395"/>
          </a:xfrm>
          <a:prstGeom prst="bentConnector3">
            <a:avLst>
              <a:gd name="adj1" fmla="val 50000"/>
            </a:avLst>
          </a:prstGeom>
          <a:ln w="19050">
            <a:solidFill>
              <a:srgbClr val="F07D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D7A7AEF3-26CC-0C1B-F4D5-F1EB3EBD02AD}"/>
              </a:ext>
            </a:extLst>
          </p:cNvPr>
          <p:cNvCxnSpPr>
            <a:cxnSpLocks/>
            <a:stCxn id="109" idx="3"/>
            <a:endCxn id="107" idx="3"/>
          </p:cNvCxnSpPr>
          <p:nvPr/>
        </p:nvCxnSpPr>
        <p:spPr>
          <a:xfrm>
            <a:off x="5498483" y="4971572"/>
            <a:ext cx="12444" cy="292147"/>
          </a:xfrm>
          <a:prstGeom prst="bentConnector3">
            <a:avLst>
              <a:gd name="adj1" fmla="val 1800000"/>
            </a:avLst>
          </a:prstGeom>
          <a:ln w="19050">
            <a:solidFill>
              <a:srgbClr val="F07D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BDABDC6C-E657-B10B-352A-F4433E535C59}"/>
              </a:ext>
            </a:extLst>
          </p:cNvPr>
          <p:cNvCxnSpPr>
            <a:cxnSpLocks/>
            <a:stCxn id="109" idx="3"/>
            <a:endCxn id="108" idx="3"/>
          </p:cNvCxnSpPr>
          <p:nvPr/>
        </p:nvCxnSpPr>
        <p:spPr>
          <a:xfrm>
            <a:off x="5498483" y="4971572"/>
            <a:ext cx="12444" cy="606353"/>
          </a:xfrm>
          <a:prstGeom prst="bentConnector3">
            <a:avLst>
              <a:gd name="adj1" fmla="val 2765743"/>
            </a:avLst>
          </a:prstGeom>
          <a:ln w="19050">
            <a:solidFill>
              <a:srgbClr val="F07D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>
            <a:extLst>
              <a:ext uri="{FF2B5EF4-FFF2-40B4-BE49-F238E27FC236}">
                <a16:creationId xmlns:a16="http://schemas.microsoft.com/office/drawing/2014/main" id="{B7B5E982-8E68-5DEE-69F1-2B063F9EABC7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7094015" y="3111837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E092893-01E3-6914-01A2-94D2AA66FBA8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2506787" y="3117599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229D5CD9-08FE-9B64-4E91-7C7A5AB961A9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4799053" y="3100494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BF4547DA-02E5-BB71-0286-B3032F7E03DB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5495435" y="4690961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B3033815-2038-A8CF-C21A-C7180F721827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8875799" y="1282709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C7CE99AD-14C7-3D84-7DEC-6237E24EC7F5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6370904" y="1282709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A3104481-8EB6-89F9-EE6B-CCFFF2F1EB71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6370904" y="1833888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515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B90C3B-9395-559E-2ECC-2C9F7F77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a transformation to or from SDMX necessitates understanding the dynamics of allocation rules in the </a:t>
            </a:r>
            <a:r>
              <a:rPr lang="en-US" b="1" dirty="0"/>
              <a:t>initial data model</a:t>
            </a:r>
          </a:p>
        </p:txBody>
      </p:sp>
      <p:grpSp>
        <p:nvGrpSpPr>
          <p:cNvPr id="51" name="THM_bar">
            <a:extLst>
              <a:ext uri="{FF2B5EF4-FFF2-40B4-BE49-F238E27FC236}">
                <a16:creationId xmlns:a16="http://schemas.microsoft.com/office/drawing/2014/main" id="{8D90746C-2659-EAD3-9193-EC4B52A261D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66700" y="5831141"/>
            <a:ext cx="9372600" cy="468059"/>
            <a:chOff x="266700" y="5831141"/>
            <a:chExt cx="9372600" cy="468059"/>
          </a:xfrm>
        </p:grpSpPr>
        <p:sp>
          <p:nvSpPr>
            <p:cNvPr id="45" name="THM_bar_background">
              <a:extLst>
                <a:ext uri="{FF2B5EF4-FFF2-40B4-BE49-F238E27FC236}">
                  <a16:creationId xmlns:a16="http://schemas.microsoft.com/office/drawing/2014/main" id="{ED0D7213-EECD-77D1-FC14-6C63C3A716E6}"/>
                </a:ext>
              </a:extLst>
            </p:cNvPr>
            <p:cNvSpPr/>
            <p:nvPr/>
          </p:nvSpPr>
          <p:spPr bwMode="gray">
            <a:xfrm>
              <a:off x="266700" y="5831141"/>
              <a:ext cx="9372600" cy="468059"/>
            </a:xfrm>
            <a:prstGeom prst="rect">
              <a:avLst/>
            </a:prstGeom>
            <a:solidFill>
              <a:srgbClr val="EFEEEB"/>
            </a:solidFill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360045" tIns="0" rIns="144018" bIns="0" rtlCol="0" anchor="ctr">
              <a:noAutofit/>
            </a:bodyPr>
            <a:lstStyle/>
            <a:p>
              <a:r>
                <a:rPr lang="en-US" sz="1400" dirty="0">
                  <a:solidFill>
                    <a:srgbClr val="003C50"/>
                  </a:solidFill>
                  <a:latin typeface="Roboto" panose="02000000000000000000" pitchFamily="2" charset="0"/>
                </a:rPr>
                <a:t>Data mapping, normalization, schema integration and understanding the semantics of a data model allows for effective integration of data, adapted to evolving analytical needs, integrity and usability.</a:t>
              </a:r>
            </a:p>
          </p:txBody>
        </p:sp>
        <p:grpSp>
          <p:nvGrpSpPr>
            <p:cNvPr id="50" name="thm_triangle_i17001">
              <a:extLst>
                <a:ext uri="{FF2B5EF4-FFF2-40B4-BE49-F238E27FC236}">
                  <a16:creationId xmlns:a16="http://schemas.microsoft.com/office/drawing/2014/main" id="{0F87926C-E06A-0349-EF80-00DBDA3A1AEC}"/>
                </a:ext>
              </a:extLst>
            </p:cNvPr>
            <p:cNvGrpSpPr/>
            <p:nvPr/>
          </p:nvGrpSpPr>
          <p:grpSpPr>
            <a:xfrm>
              <a:off x="266700" y="5831141"/>
              <a:ext cx="234029" cy="468058"/>
              <a:chOff x="117014" y="-117014"/>
              <a:chExt cx="234029" cy="46805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E78515DF-9485-D117-7D4C-D567FA2FF321}"/>
                  </a:ext>
                </a:extLst>
              </p:cNvPr>
              <p:cNvSpPr/>
              <p:nvPr/>
            </p:nvSpPr>
            <p:spPr bwMode="white">
              <a:xfrm rot="16200000">
                <a:off x="-117015" y="117015"/>
                <a:ext cx="468058" cy="0"/>
              </a:xfrm>
              <a:prstGeom prst="rect">
                <a:avLst/>
              </a:prstGeom>
              <a:solidFill>
                <a:srgbClr val="EFEEEB"/>
              </a:solidFill>
              <a:ln w="9525">
                <a:solidFill>
                  <a:srgbClr val="EFE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triangle_1">
                <a:extLst>
                  <a:ext uri="{FF2B5EF4-FFF2-40B4-BE49-F238E27FC236}">
                    <a16:creationId xmlns:a16="http://schemas.microsoft.com/office/drawing/2014/main" id="{D7FDB7BF-93CD-30CF-AB59-5525CAE483EF}"/>
                  </a:ext>
                </a:extLst>
              </p:cNvPr>
              <p:cNvSpPr/>
              <p:nvPr/>
            </p:nvSpPr>
            <p:spPr bwMode="white">
              <a:xfrm rot="5400000">
                <a:off x="0" y="0"/>
                <a:ext cx="468058" cy="234029"/>
              </a:xfrm>
              <a:prstGeom prst="triangle">
                <a:avLst/>
              </a:prstGeom>
              <a:solidFill>
                <a:srgbClr val="EFEEEB"/>
              </a:solidFill>
              <a:ln w="9525">
                <a:solidFill>
                  <a:srgbClr val="EFE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riangle_2">
                <a:extLst>
                  <a:ext uri="{FF2B5EF4-FFF2-40B4-BE49-F238E27FC236}">
                    <a16:creationId xmlns:a16="http://schemas.microsoft.com/office/drawing/2014/main" id="{B9651B7C-DF8A-9AE1-C40F-A2992AA3A951}"/>
                  </a:ext>
                </a:extLst>
              </p:cNvPr>
              <p:cNvSpPr/>
              <p:nvPr/>
            </p:nvSpPr>
            <p:spPr bwMode="gray">
              <a:xfrm rot="5400000">
                <a:off x="0" y="0"/>
                <a:ext cx="468058" cy="234029"/>
              </a:xfrm>
              <a:prstGeom prst="triangle">
                <a:avLst/>
              </a:prstGeom>
              <a:solidFill>
                <a:srgbClr val="F07D00"/>
              </a:solidFill>
              <a:ln w="9525">
                <a:solidFill>
                  <a:srgbClr val="F07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E6791-3ED5-778E-CA86-205F03C5F5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de-DE"/>
          </a:p>
          <a:p>
            <a:r>
              <a:rPr lang="de-DE"/>
              <a:t>Hidden Slide</a:t>
            </a:r>
            <a:endParaRPr lang="de-DE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27D7730-2EAA-F55F-781A-197B94D3B3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0000" y="6534000"/>
            <a:ext cx="1522800" cy="108000"/>
          </a:xfrm>
        </p:spPr>
        <p:txBody>
          <a:bodyPr anchor="ctr"/>
          <a:lstStyle/>
          <a:p>
            <a:r>
              <a:rPr lang="de-DE"/>
              <a:t>© 2024 d-fine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363D9B-7A15-08A3-EF4B-F9BF354FA7E7}"/>
              </a:ext>
            </a:extLst>
          </p:cNvPr>
          <p:cNvSpPr/>
          <p:nvPr/>
        </p:nvSpPr>
        <p:spPr>
          <a:xfrm>
            <a:off x="468793" y="3167545"/>
            <a:ext cx="2160000" cy="348267"/>
          </a:xfrm>
          <a:custGeom>
            <a:avLst/>
            <a:gdLst>
              <a:gd name="connsiteX0" fmla="*/ 0 w 996493"/>
              <a:gd name="connsiteY0" fmla="*/ 87816 h 878159"/>
              <a:gd name="connsiteX1" fmla="*/ 87816 w 996493"/>
              <a:gd name="connsiteY1" fmla="*/ 0 h 878159"/>
              <a:gd name="connsiteX2" fmla="*/ 908677 w 996493"/>
              <a:gd name="connsiteY2" fmla="*/ 0 h 878159"/>
              <a:gd name="connsiteX3" fmla="*/ 996493 w 996493"/>
              <a:gd name="connsiteY3" fmla="*/ 87816 h 878159"/>
              <a:gd name="connsiteX4" fmla="*/ 996493 w 996493"/>
              <a:gd name="connsiteY4" fmla="*/ 790343 h 878159"/>
              <a:gd name="connsiteX5" fmla="*/ 908677 w 996493"/>
              <a:gd name="connsiteY5" fmla="*/ 878159 h 878159"/>
              <a:gd name="connsiteX6" fmla="*/ 87816 w 996493"/>
              <a:gd name="connsiteY6" fmla="*/ 878159 h 878159"/>
              <a:gd name="connsiteX7" fmla="*/ 0 w 996493"/>
              <a:gd name="connsiteY7" fmla="*/ 790343 h 878159"/>
              <a:gd name="connsiteX8" fmla="*/ 0 w 996493"/>
              <a:gd name="connsiteY8" fmla="*/ 87816 h 8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493" h="878159">
                <a:moveTo>
                  <a:pt x="0" y="87816"/>
                </a:moveTo>
                <a:cubicBezTo>
                  <a:pt x="0" y="39317"/>
                  <a:pt x="39317" y="0"/>
                  <a:pt x="87816" y="0"/>
                </a:cubicBezTo>
                <a:lnTo>
                  <a:pt x="908677" y="0"/>
                </a:lnTo>
                <a:cubicBezTo>
                  <a:pt x="957176" y="0"/>
                  <a:pt x="996493" y="39317"/>
                  <a:pt x="996493" y="87816"/>
                </a:cubicBezTo>
                <a:lnTo>
                  <a:pt x="996493" y="790343"/>
                </a:lnTo>
                <a:cubicBezTo>
                  <a:pt x="996493" y="838842"/>
                  <a:pt x="957176" y="878159"/>
                  <a:pt x="908677" y="878159"/>
                </a:cubicBezTo>
                <a:lnTo>
                  <a:pt x="87816" y="878159"/>
                </a:lnTo>
                <a:cubicBezTo>
                  <a:pt x="39317" y="878159"/>
                  <a:pt x="0" y="838842"/>
                  <a:pt x="0" y="790343"/>
                </a:cubicBezTo>
                <a:lnTo>
                  <a:pt x="0" y="8781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Service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FCCF00-DC59-0CA7-DEF3-FB911BC32F7C}"/>
              </a:ext>
            </a:extLst>
          </p:cNvPr>
          <p:cNvSpPr/>
          <p:nvPr/>
        </p:nvSpPr>
        <p:spPr>
          <a:xfrm>
            <a:off x="7383167" y="3166723"/>
            <a:ext cx="2160000" cy="348267"/>
          </a:xfrm>
          <a:custGeom>
            <a:avLst/>
            <a:gdLst>
              <a:gd name="connsiteX0" fmla="*/ 0 w 996493"/>
              <a:gd name="connsiteY0" fmla="*/ 87816 h 878159"/>
              <a:gd name="connsiteX1" fmla="*/ 87816 w 996493"/>
              <a:gd name="connsiteY1" fmla="*/ 0 h 878159"/>
              <a:gd name="connsiteX2" fmla="*/ 908677 w 996493"/>
              <a:gd name="connsiteY2" fmla="*/ 0 h 878159"/>
              <a:gd name="connsiteX3" fmla="*/ 996493 w 996493"/>
              <a:gd name="connsiteY3" fmla="*/ 87816 h 878159"/>
              <a:gd name="connsiteX4" fmla="*/ 996493 w 996493"/>
              <a:gd name="connsiteY4" fmla="*/ 790343 h 878159"/>
              <a:gd name="connsiteX5" fmla="*/ 908677 w 996493"/>
              <a:gd name="connsiteY5" fmla="*/ 878159 h 878159"/>
              <a:gd name="connsiteX6" fmla="*/ 87816 w 996493"/>
              <a:gd name="connsiteY6" fmla="*/ 878159 h 878159"/>
              <a:gd name="connsiteX7" fmla="*/ 0 w 996493"/>
              <a:gd name="connsiteY7" fmla="*/ 790343 h 878159"/>
              <a:gd name="connsiteX8" fmla="*/ 0 w 996493"/>
              <a:gd name="connsiteY8" fmla="*/ 87816 h 8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493" h="878159">
                <a:moveTo>
                  <a:pt x="0" y="87816"/>
                </a:moveTo>
                <a:cubicBezTo>
                  <a:pt x="0" y="39317"/>
                  <a:pt x="39317" y="0"/>
                  <a:pt x="87816" y="0"/>
                </a:cubicBezTo>
                <a:lnTo>
                  <a:pt x="908677" y="0"/>
                </a:lnTo>
                <a:cubicBezTo>
                  <a:pt x="957176" y="0"/>
                  <a:pt x="996493" y="39317"/>
                  <a:pt x="996493" y="87816"/>
                </a:cubicBezTo>
                <a:lnTo>
                  <a:pt x="996493" y="790343"/>
                </a:lnTo>
                <a:cubicBezTo>
                  <a:pt x="996493" y="838842"/>
                  <a:pt x="957176" y="878159"/>
                  <a:pt x="908677" y="878159"/>
                </a:cubicBezTo>
                <a:lnTo>
                  <a:pt x="87816" y="878159"/>
                </a:lnTo>
                <a:cubicBezTo>
                  <a:pt x="39317" y="878159"/>
                  <a:pt x="0" y="838842"/>
                  <a:pt x="0" y="790343"/>
                </a:cubicBezTo>
                <a:lnTo>
                  <a:pt x="0" y="8781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noAutofit/>
          </a:bodyPr>
          <a:lstStyle/>
          <a:p>
            <a:pPr algn="ctr"/>
            <a:r>
              <a:rPr lang="en-US" sz="12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Optional</a:t>
            </a: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 Frontend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546741-5A0B-4E96-F6C5-8993303529AB}"/>
              </a:ext>
            </a:extLst>
          </p:cNvPr>
          <p:cNvSpPr txBox="1"/>
          <p:nvPr/>
        </p:nvSpPr>
        <p:spPr>
          <a:xfrm>
            <a:off x="362833" y="3735267"/>
            <a:ext cx="2285812" cy="1767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F07D00"/>
                </a:solidFill>
              </a:rPr>
              <a:t>Spring Boot 3+ </a:t>
            </a:r>
            <a:r>
              <a:rPr lang="en-US" sz="1100" dirty="0"/>
              <a:t>for managed Beans and AOP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If database </a:t>
            </a:r>
            <a:r>
              <a:rPr lang="en-US" sz="1100" dirty="0">
                <a:sym typeface="Wingdings" panose="05000000000000000000" pitchFamily="2" charset="2"/>
              </a:rPr>
              <a:t></a:t>
            </a:r>
            <a:r>
              <a:rPr lang="en-US" sz="1100" dirty="0"/>
              <a:t> MongoDB </a:t>
            </a:r>
            <a:r>
              <a:rPr lang="en-US" sz="1100" dirty="0">
                <a:sym typeface="Wingdings" panose="05000000000000000000" pitchFamily="2" charset="2"/>
              </a:rPr>
              <a:t> embed </a:t>
            </a:r>
            <a:r>
              <a:rPr lang="en-US" sz="1100" b="1" dirty="0">
                <a:sym typeface="Wingdings" panose="05000000000000000000" pitchFamily="2" charset="2"/>
              </a:rPr>
              <a:t>and</a:t>
            </a:r>
            <a:r>
              <a:rPr lang="en-US" sz="1100" dirty="0">
                <a:sym typeface="Wingdings" panose="05000000000000000000" pitchFamily="2" charset="2"/>
              </a:rPr>
              <a:t> reference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ym typeface="Wingdings" panose="05000000000000000000" pitchFamily="2" charset="2"/>
              </a:rPr>
              <a:t>Container shards, replica sets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ym typeface="Wingdings" panose="05000000000000000000" pitchFamily="2" charset="2"/>
              </a:rPr>
              <a:t>Telemetry and Normalization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ym typeface="Wingdings" panose="05000000000000000000" pitchFamily="2" charset="2"/>
              </a:rPr>
              <a:t>Logging and Monitoring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ym typeface="Wingdings" panose="05000000000000000000" pitchFamily="2" charset="2"/>
              </a:rPr>
              <a:t>Quality Control Gates</a:t>
            </a:r>
            <a:endParaRPr lang="en-US" sz="11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AE83B0-950C-CC8D-2157-A9DD8E5A5774}"/>
              </a:ext>
            </a:extLst>
          </p:cNvPr>
          <p:cNvSpPr txBox="1"/>
          <p:nvPr/>
        </p:nvSpPr>
        <p:spPr>
          <a:xfrm>
            <a:off x="7383167" y="3694231"/>
            <a:ext cx="2159999" cy="1808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F07D00"/>
                </a:solidFill>
              </a:rPr>
              <a:t>Angular 18+ </a:t>
            </a:r>
            <a:r>
              <a:rPr lang="en-US" sz="1100" dirty="0"/>
              <a:t>for </a:t>
            </a:r>
            <a:r>
              <a:rPr lang="en-US" sz="1100" b="1" dirty="0"/>
              <a:t>signals</a:t>
            </a:r>
            <a:r>
              <a:rPr lang="en-US" sz="1100" dirty="0"/>
              <a:t>, material</a:t>
            </a:r>
            <a:r>
              <a:rPr lang="en-US" sz="1100" b="1" dirty="0"/>
              <a:t> and hydration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Structure in components, directives and services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ym typeface="Wingdings" panose="05000000000000000000" pitchFamily="2" charset="2"/>
              </a:rPr>
              <a:t>Define metrics on leaf nodes or any relevant data structure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F07D00"/>
                </a:solidFill>
                <a:sym typeface="Wingdings" panose="05000000000000000000" pitchFamily="2" charset="2"/>
              </a:rPr>
              <a:t>Gateway</a:t>
            </a:r>
            <a:r>
              <a:rPr lang="en-US" sz="1100" dirty="0">
                <a:sym typeface="Wingdings" panose="05000000000000000000" pitchFamily="2" charset="2"/>
              </a:rPr>
              <a:t> for concurrent or conflicting calls</a:t>
            </a: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2A9A2B44-9569-6330-E6F0-9ECE03E35801}"/>
              </a:ext>
            </a:extLst>
          </p:cNvPr>
          <p:cNvSpPr/>
          <p:nvPr/>
        </p:nvSpPr>
        <p:spPr bwMode="gray">
          <a:xfrm>
            <a:off x="2741538" y="3071644"/>
            <a:ext cx="378047" cy="540068"/>
          </a:xfrm>
          <a:prstGeom prst="chevron">
            <a:avLst>
              <a:gd name="adj" fmla="val 71429"/>
            </a:avLst>
          </a:prstGeom>
          <a:solidFill>
            <a:srgbClr val="32BDF0"/>
          </a:solidFill>
          <a:ln w="9525" cap="flat" cmpd="sng" algn="ctr">
            <a:solidFill>
              <a:srgbClr val="32BDF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4F058818-A9B9-9EB7-8F25-6F143F4039CE}"/>
              </a:ext>
            </a:extLst>
          </p:cNvPr>
          <p:cNvSpPr/>
          <p:nvPr/>
        </p:nvSpPr>
        <p:spPr bwMode="gray">
          <a:xfrm>
            <a:off x="6892376" y="3071644"/>
            <a:ext cx="378047" cy="540068"/>
          </a:xfrm>
          <a:prstGeom prst="chevron">
            <a:avLst>
              <a:gd name="adj" fmla="val 71429"/>
            </a:avLst>
          </a:prstGeom>
          <a:solidFill>
            <a:srgbClr val="32BDF0"/>
          </a:solidFill>
          <a:ln w="9525" cap="flat" cmpd="sng" algn="ctr">
            <a:solidFill>
              <a:srgbClr val="32BDF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C5BFE7-8A2C-5F27-375F-630BD0D2252F}"/>
              </a:ext>
            </a:extLst>
          </p:cNvPr>
          <p:cNvGrpSpPr/>
          <p:nvPr/>
        </p:nvGrpSpPr>
        <p:grpSpPr>
          <a:xfrm>
            <a:off x="605069" y="1657008"/>
            <a:ext cx="1889215" cy="1414636"/>
            <a:chOff x="927905" y="2050128"/>
            <a:chExt cx="1317679" cy="15821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1D3049D-0BE3-BB95-726A-9760DFE5F8B1}"/>
                    </a:ext>
                  </a:extLst>
                </p:cNvPr>
                <p:cNvSpPr txBox="1"/>
                <p:nvPr/>
              </p:nvSpPr>
              <p:spPr>
                <a:xfrm>
                  <a:off x="1150383" y="3381661"/>
                  <a:ext cx="914400" cy="2506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10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de-DE" sz="11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1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de-DE" sz="11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1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de-DE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11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1D3049D-0BE3-BB95-726A-9760DFE5F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383" y="3381661"/>
                  <a:ext cx="914400" cy="250610"/>
                </a:xfrm>
                <a:prstGeom prst="rect">
                  <a:avLst/>
                </a:prstGeom>
                <a:blipFill>
                  <a:blip r:embed="rId5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937051E-A5E5-64BA-E0BF-8AA0809F6866}"/>
                    </a:ext>
                  </a:extLst>
                </p:cNvPr>
                <p:cNvSpPr txBox="1"/>
                <p:nvPr/>
              </p:nvSpPr>
              <p:spPr>
                <a:xfrm>
                  <a:off x="1129544" y="2605047"/>
                  <a:ext cx="914400" cy="2405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100" b="0" i="1" smtClean="0">
                            <a:latin typeface="Cambria Math" panose="02040503050406030204" pitchFamily="18" charset="0"/>
                          </a:rPr>
                          <m:t>≪</m:t>
                        </m:r>
                        <m:sSup>
                          <m:sSupPr>
                            <m:ctrlP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1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11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937051E-A5E5-64BA-E0BF-8AA0809F68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544" y="2605047"/>
                  <a:ext cx="914400" cy="240550"/>
                </a:xfrm>
                <a:prstGeom prst="rect">
                  <a:avLst/>
                </a:prstGeom>
                <a:blipFill>
                  <a:blip r:embed="rId6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39C771-AC31-41A4-D537-BEE7B3B5DF24}"/>
                </a:ext>
              </a:extLst>
            </p:cNvPr>
            <p:cNvSpPr txBox="1"/>
            <p:nvPr/>
          </p:nvSpPr>
          <p:spPr>
            <a:xfrm>
              <a:off x="927905" y="2050128"/>
              <a:ext cx="131767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/>
                <a:t>Transformation</a:t>
              </a:r>
            </a:p>
            <a:p>
              <a:pPr algn="ctr"/>
              <a:r>
                <a:rPr lang="en-US" sz="1100" dirty="0"/>
                <a:t>should be</a:t>
              </a:r>
              <a:endParaRPr lang="de-DE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042EA20-2FA3-5FB2-8695-8187FB39F6EF}"/>
                    </a:ext>
                  </a:extLst>
                </p:cNvPr>
                <p:cNvSpPr txBox="1"/>
                <p:nvPr/>
              </p:nvSpPr>
              <p:spPr>
                <a:xfrm>
                  <a:off x="968193" y="2969629"/>
                  <a:ext cx="1205236" cy="2880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100" dirty="0"/>
                    <a:t>Ideally for </a:t>
                  </a:r>
                  <a14:m>
                    <m:oMath xmlns:m="http://schemas.openxmlformats.org/officeDocument/2006/math">
                      <m:r>
                        <a:rPr lang="de-DE" sz="11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de-DE" sz="1100" dirty="0"/>
                    <a:t> data points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042EA20-2FA3-5FB2-8695-8187FB39F6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193" y="2969629"/>
                  <a:ext cx="1205236" cy="288000"/>
                </a:xfrm>
                <a:prstGeom prst="rect">
                  <a:avLst/>
                </a:prstGeom>
                <a:blipFill>
                  <a:blip r:embed="rId7"/>
                  <a:stretch>
                    <a:fillRect b="-1904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7DE36A8-9280-98BC-14E1-EA635EC6802F}"/>
              </a:ext>
            </a:extLst>
          </p:cNvPr>
          <p:cNvSpPr txBox="1"/>
          <p:nvPr/>
        </p:nvSpPr>
        <p:spPr>
          <a:xfrm>
            <a:off x="7383167" y="1657008"/>
            <a:ext cx="2159999" cy="1341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Can do API Transformation to or from any standard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ym typeface="Wingdings" panose="05000000000000000000" pitchFamily="2" charset="2"/>
              </a:rPr>
              <a:t>Transforming needs to </a:t>
            </a:r>
            <a:r>
              <a:rPr lang="en-US" sz="1100" b="1" dirty="0">
                <a:sym typeface="Wingdings" panose="05000000000000000000" pitchFamily="2" charset="2"/>
              </a:rPr>
              <a:t>hash the allocation rules and their dynamics </a:t>
            </a:r>
            <a:r>
              <a:rPr lang="en-US" sz="1100" b="1" dirty="0">
                <a:solidFill>
                  <a:srgbClr val="F07D00"/>
                </a:solidFill>
                <a:sym typeface="Wingdings" panose="05000000000000000000" pitchFamily="2" charset="2"/>
              </a:rPr>
              <a:t>considering evolving equivalence classes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BE9F6F66-2D6E-8BB0-6D58-F2A451AC04B1}"/>
              </a:ext>
            </a:extLst>
          </p:cNvPr>
          <p:cNvSpPr/>
          <p:nvPr/>
        </p:nvSpPr>
        <p:spPr>
          <a:xfrm>
            <a:off x="6892376" y="1799494"/>
            <a:ext cx="390537" cy="1056419"/>
          </a:xfrm>
          <a:prstGeom prst="rightBrace">
            <a:avLst>
              <a:gd name="adj1" fmla="val 67626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596949-E178-7058-6A87-E02213D69E89}"/>
              </a:ext>
            </a:extLst>
          </p:cNvPr>
          <p:cNvGrpSpPr/>
          <p:nvPr/>
        </p:nvGrpSpPr>
        <p:grpSpPr>
          <a:xfrm>
            <a:off x="3232330" y="1686225"/>
            <a:ext cx="3547301" cy="3798016"/>
            <a:chOff x="3232855" y="1688123"/>
            <a:chExt cx="3547301" cy="37980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954287-9B12-B9C6-40E9-BCC9736F0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02381" y="1855774"/>
              <a:ext cx="3477775" cy="363036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663A40-C6CE-62B1-8D2D-CF82FE98D97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gray">
            <a:xfrm>
              <a:off x="3232855" y="1688123"/>
              <a:ext cx="3512224" cy="3798016"/>
            </a:xfrm>
            <a:prstGeom prst="rect">
              <a:avLst/>
            </a:prstGeom>
            <a:noFill/>
            <a:ln w="12700">
              <a:solidFill>
                <a:srgbClr val="00B0F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100" i="1" dirty="0">
                  <a:solidFill>
                    <a:srgbClr val="00B0F0"/>
                  </a:solidFill>
                </a:rPr>
                <a:t>Transmission Format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3A6C2F0-D549-6956-14F4-FE8B0C3966E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gray">
            <a:xfrm>
              <a:off x="4148818" y="3676241"/>
              <a:ext cx="1568449" cy="184150"/>
            </a:xfrm>
            <a:prstGeom prst="rect">
              <a:avLst/>
            </a:prstGeom>
            <a:noFill/>
            <a:ln w="12700">
              <a:solidFill>
                <a:srgbClr val="00B0F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84BF6A-9AA7-CDE4-9BE3-A128DE7BAD37}"/>
                </a:ext>
              </a:extLst>
            </p:cNvPr>
            <p:cNvSpPr txBox="1"/>
            <p:nvPr/>
          </p:nvSpPr>
          <p:spPr>
            <a:xfrm>
              <a:off x="5996460" y="3228368"/>
              <a:ext cx="622777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rgbClr val="F07D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paginate</a:t>
              </a:r>
              <a:endParaRPr lang="de-DE" sz="900" dirty="0">
                <a:solidFill>
                  <a:srgbClr val="F07D00"/>
                </a:solidFill>
              </a:endParaRPr>
            </a:p>
          </p:txBody>
        </p:sp>
        <p:cxnSp>
          <p:nvCxnSpPr>
            <p:cNvPr id="27" name="Straight Connector 73">
              <a:extLst>
                <a:ext uri="{FF2B5EF4-FFF2-40B4-BE49-F238E27FC236}">
                  <a16:creationId xmlns:a16="http://schemas.microsoft.com/office/drawing/2014/main" id="{EC297B5F-677E-2D52-2333-FD1AADBF23A8}"/>
                </a:ext>
              </a:extLst>
            </p:cNvPr>
            <p:cNvCxnSpPr>
              <a:cxnSpLocks/>
              <a:stCxn id="21" idx="3"/>
              <a:endCxn id="22" idx="1"/>
            </p:cNvCxnSpPr>
            <p:nvPr/>
          </p:nvCxnSpPr>
          <p:spPr>
            <a:xfrm flipV="1">
              <a:off x="5717267" y="3343784"/>
              <a:ext cx="279193" cy="424532"/>
            </a:xfrm>
            <a:prstGeom prst="bentConnector3">
              <a:avLst>
                <a:gd name="adj1" fmla="val 50000"/>
              </a:avLst>
            </a:prstGeom>
            <a:ln w="19050" cap="rnd">
              <a:solidFill>
                <a:srgbClr val="F07D00"/>
              </a:solidFill>
              <a:prstDash val="dash"/>
              <a:headEnd type="triangle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494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D663707A-44F8-4A99-A5C5-E9999B486A67}"/>
              </a:ext>
            </a:extLst>
          </p:cNvPr>
          <p:cNvSpPr/>
          <p:nvPr/>
        </p:nvSpPr>
        <p:spPr bwMode="gray">
          <a:xfrm>
            <a:off x="10399922" y="1177904"/>
            <a:ext cx="6256617" cy="67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Cross-Cutting Standards</a:t>
            </a:r>
            <a:endParaRPr lang="en-US" sz="1100" i="1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1CEC4D-41F9-3C27-46DE-E5CD6AF1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ESRS XBRL Taxonomy is the digital transposition of the human-readable ESRS text (CSRD/ESRS regulatory reporting framework)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650A194-3A3E-F065-E245-4C4A35044C9E}"/>
              </a:ext>
            </a:extLst>
          </p:cNvPr>
          <p:cNvSpPr/>
          <p:nvPr/>
        </p:nvSpPr>
        <p:spPr bwMode="gray">
          <a:xfrm>
            <a:off x="10666391" y="1470576"/>
            <a:ext cx="2160000" cy="288032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ESRS </a:t>
            </a:r>
            <a:r>
              <a:rPr lang="en-US" sz="1100" b="1" i="1" dirty="0">
                <a:solidFill>
                  <a:schemeClr val="tx1"/>
                </a:solidFill>
              </a:rPr>
              <a:t>1 </a:t>
            </a:r>
            <a:r>
              <a:rPr lang="en-US" sz="1100" i="1" dirty="0">
                <a:solidFill>
                  <a:schemeClr val="tx1"/>
                </a:solidFill>
              </a:rPr>
              <a:t>General requirements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FD7B257D-E57E-0F08-AAED-77AADAD63938}"/>
              </a:ext>
            </a:extLst>
          </p:cNvPr>
          <p:cNvSpPr/>
          <p:nvPr/>
        </p:nvSpPr>
        <p:spPr bwMode="gray">
          <a:xfrm>
            <a:off x="14159873" y="1479803"/>
            <a:ext cx="2160000" cy="288032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ESRS </a:t>
            </a:r>
            <a:r>
              <a:rPr lang="en-US" sz="1100" b="1" i="1" dirty="0">
                <a:solidFill>
                  <a:schemeClr val="tx1"/>
                </a:solidFill>
              </a:rPr>
              <a:t>2 </a:t>
            </a:r>
            <a:r>
              <a:rPr lang="en-US" sz="1100" i="1" dirty="0">
                <a:solidFill>
                  <a:schemeClr val="tx1"/>
                </a:solidFill>
              </a:rPr>
              <a:t>General disclosures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D6F3924E-38C8-464B-3727-3E4228DF0C69}"/>
              </a:ext>
            </a:extLst>
          </p:cNvPr>
          <p:cNvSpPr/>
          <p:nvPr/>
        </p:nvSpPr>
        <p:spPr bwMode="gray">
          <a:xfrm>
            <a:off x="10393572" y="1898648"/>
            <a:ext cx="6256617" cy="4343402"/>
          </a:xfrm>
          <a:prstGeom prst="roundRect">
            <a:avLst>
              <a:gd name="adj" fmla="val 6188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Topical Standards</a:t>
            </a:r>
            <a:endParaRPr lang="en-US" sz="1100" i="1" dirty="0">
              <a:solidFill>
                <a:schemeClr val="tx1"/>
              </a:solidFill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D9D07B92-2FAF-8511-288F-B0883A1623BB}"/>
              </a:ext>
            </a:extLst>
          </p:cNvPr>
          <p:cNvSpPr/>
          <p:nvPr/>
        </p:nvSpPr>
        <p:spPr bwMode="gray">
          <a:xfrm>
            <a:off x="10485105" y="2276475"/>
            <a:ext cx="6057034" cy="1224491"/>
          </a:xfrm>
          <a:prstGeom prst="roundRect">
            <a:avLst/>
          </a:prstGeom>
          <a:solidFill>
            <a:srgbClr val="D9E3E5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Environment</a:t>
            </a:r>
            <a:endParaRPr lang="en-US" sz="1100" i="1" dirty="0">
              <a:solidFill>
                <a:schemeClr val="tx1"/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5AEA0A68-6691-4257-610D-3E32AFF05EBF}"/>
              </a:ext>
            </a:extLst>
          </p:cNvPr>
          <p:cNvSpPr/>
          <p:nvPr/>
        </p:nvSpPr>
        <p:spPr bwMode="gray">
          <a:xfrm>
            <a:off x="10666391" y="2601670"/>
            <a:ext cx="1084778" cy="800046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ESRS E</a:t>
            </a:r>
            <a:r>
              <a:rPr lang="en-US" sz="1100" b="1" i="1" dirty="0">
                <a:solidFill>
                  <a:schemeClr val="tx1"/>
                </a:solidFill>
              </a:rPr>
              <a:t>1 </a:t>
            </a: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Climate Change</a:t>
            </a: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35CA246A-E32F-8AFC-DC15-CB9D07A1F408}"/>
              </a:ext>
            </a:extLst>
          </p:cNvPr>
          <p:cNvSpPr/>
          <p:nvPr/>
        </p:nvSpPr>
        <p:spPr bwMode="gray">
          <a:xfrm>
            <a:off x="11808567" y="2601670"/>
            <a:ext cx="1084778" cy="800046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ESRS E</a:t>
            </a:r>
            <a:r>
              <a:rPr lang="en-US" sz="1100" b="1" i="1" dirty="0">
                <a:solidFill>
                  <a:schemeClr val="tx1"/>
                </a:solidFill>
              </a:rPr>
              <a:t>2 </a:t>
            </a: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Pollution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5DA990C5-4D93-530D-BD37-9954C5963883}"/>
              </a:ext>
            </a:extLst>
          </p:cNvPr>
          <p:cNvSpPr/>
          <p:nvPr/>
        </p:nvSpPr>
        <p:spPr bwMode="gray">
          <a:xfrm>
            <a:off x="12950743" y="2605431"/>
            <a:ext cx="1084778" cy="800046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ESRS E</a:t>
            </a:r>
            <a:r>
              <a:rPr lang="en-US" sz="1100" b="1" i="1" dirty="0">
                <a:solidFill>
                  <a:schemeClr val="tx1"/>
                </a:solidFill>
              </a:rPr>
              <a:t>3 </a:t>
            </a: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Water and Marine Resources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2CD04F71-DC88-A01F-BBC7-03D58CB1B5D1}"/>
              </a:ext>
            </a:extLst>
          </p:cNvPr>
          <p:cNvSpPr/>
          <p:nvPr/>
        </p:nvSpPr>
        <p:spPr bwMode="gray">
          <a:xfrm>
            <a:off x="14092919" y="2601671"/>
            <a:ext cx="1084778" cy="800046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ESRS E</a:t>
            </a:r>
            <a:r>
              <a:rPr lang="en-US" sz="1100" b="1" i="1" dirty="0">
                <a:solidFill>
                  <a:schemeClr val="tx1"/>
                </a:solidFill>
              </a:rPr>
              <a:t>4</a:t>
            </a: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Biodiversity and Ecosystems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F0A66FA3-A69D-BE0A-4419-8D0970684E26}"/>
              </a:ext>
            </a:extLst>
          </p:cNvPr>
          <p:cNvSpPr/>
          <p:nvPr/>
        </p:nvSpPr>
        <p:spPr bwMode="gray">
          <a:xfrm>
            <a:off x="15235095" y="2601670"/>
            <a:ext cx="1084778" cy="800046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ESRS E</a:t>
            </a:r>
            <a:r>
              <a:rPr lang="en-US" sz="1100" b="1" i="1" dirty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Resource use and circular economy</a:t>
            </a: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1525965E-DDD9-BAD9-1BB4-DFDA1E707A7E}"/>
              </a:ext>
            </a:extLst>
          </p:cNvPr>
          <p:cNvSpPr/>
          <p:nvPr/>
        </p:nvSpPr>
        <p:spPr bwMode="gray">
          <a:xfrm>
            <a:off x="10485105" y="3598713"/>
            <a:ext cx="6057034" cy="1224000"/>
          </a:xfrm>
          <a:prstGeom prst="roundRect">
            <a:avLst/>
          </a:prstGeom>
          <a:solidFill>
            <a:srgbClr val="D9E3E5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Social</a:t>
            </a:r>
            <a:endParaRPr lang="en-US" sz="1100" i="1" dirty="0">
              <a:solidFill>
                <a:schemeClr val="tx1"/>
              </a:solidFill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46337E5A-A327-244B-1499-BAF5B6C3B08B}"/>
              </a:ext>
            </a:extLst>
          </p:cNvPr>
          <p:cNvSpPr/>
          <p:nvPr/>
        </p:nvSpPr>
        <p:spPr bwMode="gray">
          <a:xfrm>
            <a:off x="11208780" y="3931701"/>
            <a:ext cx="1084778" cy="767774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ESRS S</a:t>
            </a:r>
            <a:r>
              <a:rPr lang="en-US" sz="1100" b="1" i="1" dirty="0">
                <a:solidFill>
                  <a:schemeClr val="tx1"/>
                </a:solidFill>
              </a:rPr>
              <a:t>1 </a:t>
            </a: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Own workforce</a:t>
            </a: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EC61DD93-7723-8B12-8152-1D7723437121}"/>
              </a:ext>
            </a:extLst>
          </p:cNvPr>
          <p:cNvSpPr/>
          <p:nvPr/>
        </p:nvSpPr>
        <p:spPr bwMode="gray">
          <a:xfrm>
            <a:off x="13493132" y="3925667"/>
            <a:ext cx="1084778" cy="775439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ESRS S</a:t>
            </a:r>
            <a:r>
              <a:rPr lang="en-US" sz="1100" b="1" i="1" dirty="0">
                <a:solidFill>
                  <a:schemeClr val="tx1"/>
                </a:solidFill>
              </a:rPr>
              <a:t>3 </a:t>
            </a: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Consumers and end-users</a:t>
            </a: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5CB7057B-29F8-8073-0C18-D189E06DD783}"/>
              </a:ext>
            </a:extLst>
          </p:cNvPr>
          <p:cNvSpPr/>
          <p:nvPr/>
        </p:nvSpPr>
        <p:spPr bwMode="gray">
          <a:xfrm>
            <a:off x="14635308" y="3931700"/>
            <a:ext cx="1084778" cy="767775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ESRS S</a:t>
            </a:r>
            <a:r>
              <a:rPr lang="en-US" sz="1100" b="1" i="1" dirty="0">
                <a:solidFill>
                  <a:schemeClr val="tx1"/>
                </a:solidFill>
              </a:rPr>
              <a:t>4 </a:t>
            </a: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Affected communities</a:t>
            </a: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8C10B56A-B39C-DE01-34D4-970262C1BD0C}"/>
              </a:ext>
            </a:extLst>
          </p:cNvPr>
          <p:cNvSpPr/>
          <p:nvPr/>
        </p:nvSpPr>
        <p:spPr bwMode="gray">
          <a:xfrm>
            <a:off x="12350956" y="3925667"/>
            <a:ext cx="1084778" cy="775439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ESRS S</a:t>
            </a:r>
            <a:r>
              <a:rPr lang="en-US" sz="1100" b="1" i="1" dirty="0">
                <a:solidFill>
                  <a:schemeClr val="tx1"/>
                </a:solidFill>
              </a:rPr>
              <a:t>2 </a:t>
            </a: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Workers in the value chain</a:t>
            </a:r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A4D84507-FCEA-6B52-C90B-1CDDD698D20C}"/>
              </a:ext>
            </a:extLst>
          </p:cNvPr>
          <p:cNvSpPr/>
          <p:nvPr/>
        </p:nvSpPr>
        <p:spPr bwMode="gray">
          <a:xfrm>
            <a:off x="10485105" y="4920460"/>
            <a:ext cx="6057034" cy="1224000"/>
          </a:xfrm>
          <a:prstGeom prst="roundRect">
            <a:avLst/>
          </a:prstGeom>
          <a:solidFill>
            <a:srgbClr val="D9E3E5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Governance</a:t>
            </a:r>
            <a:endParaRPr lang="en-US" sz="1100" i="1" dirty="0">
              <a:solidFill>
                <a:schemeClr val="tx1"/>
              </a:solidFill>
            </a:endParaRP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AF5201FD-188F-85B2-6C9F-63A4647278B6}"/>
              </a:ext>
            </a:extLst>
          </p:cNvPr>
          <p:cNvSpPr/>
          <p:nvPr/>
        </p:nvSpPr>
        <p:spPr bwMode="gray">
          <a:xfrm>
            <a:off x="12985841" y="5314648"/>
            <a:ext cx="1084778" cy="610458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ESRS G1</a:t>
            </a:r>
            <a:endParaRPr lang="en-US" sz="1100" b="1" i="1" dirty="0">
              <a:solidFill>
                <a:schemeClr val="tx1"/>
              </a:solidFill>
            </a:endParaRPr>
          </a:p>
          <a:p>
            <a:pPr algn="ctr"/>
            <a:r>
              <a:rPr lang="en-US" sz="1100" i="1" dirty="0">
                <a:solidFill>
                  <a:schemeClr val="tx1"/>
                </a:solidFill>
              </a:rPr>
              <a:t>Business Conduct</a:t>
            </a:r>
          </a:p>
        </p:txBody>
      </p:sp>
      <p:sp>
        <p:nvSpPr>
          <p:cNvPr id="27" name="Текст 28">
            <a:extLst>
              <a:ext uri="{FF2B5EF4-FFF2-40B4-BE49-F238E27FC236}">
                <a16:creationId xmlns:a16="http://schemas.microsoft.com/office/drawing/2014/main" id="{6F57ED4F-2B54-8F22-29FC-C4F0F8884F43}"/>
              </a:ext>
            </a:extLst>
          </p:cNvPr>
          <p:cNvSpPr txBox="1">
            <a:spLocks/>
          </p:cNvSpPr>
          <p:nvPr/>
        </p:nvSpPr>
        <p:spPr>
          <a:xfrm flipH="1">
            <a:off x="5050542" y="1529882"/>
            <a:ext cx="4586655" cy="3924988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Corporate Sustainability Reporting Directive (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CSRD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ESRS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23" indent="-180023">
              <a:spcBef>
                <a:spcPts val="0"/>
              </a:spcBef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The CSRD mandates use of a double materiality assessment, considering both </a:t>
            </a:r>
            <a:r>
              <a:rPr lang="en-US" sz="1300" b="1" dirty="0">
                <a:ea typeface="Tahoma" panose="020B0604030504040204" pitchFamily="34" charset="0"/>
                <a:cs typeface="Tahoma" panose="020B0604030504040204" pitchFamily="34" charset="0"/>
              </a:rPr>
              <a:t>impact and financial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 perspectives.</a:t>
            </a:r>
          </a:p>
          <a:p>
            <a:pPr marL="180023" indent="-180023">
              <a:spcBef>
                <a:spcPts val="0"/>
              </a:spcBef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For each material matter, information must be reported in accordance with the cross-cutting or topical standards.</a:t>
            </a:r>
          </a:p>
          <a:p>
            <a:pPr marL="180023" indent="-180023">
              <a:spcBef>
                <a:spcPts val="0"/>
              </a:spcBef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The taxonomy consists of a set </a:t>
            </a:r>
            <a:r>
              <a:rPr lang="en-US" sz="1300" b="1" dirty="0">
                <a:ea typeface="Tahoma" panose="020B0604030504040204" pitchFamily="34" charset="0"/>
                <a:cs typeface="Tahoma" panose="020B0604030504040204" pitchFamily="34" charset="0"/>
              </a:rPr>
              <a:t>of XBRL elements 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300" i="1" dirty="0">
                <a:ea typeface="Tahoma" panose="020B0604030504040204" pitchFamily="34" charset="0"/>
                <a:cs typeface="Tahoma" panose="020B0604030504040204" pitchFamily="34" charset="0"/>
              </a:rPr>
              <a:t>concepts and tags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), tagged </a:t>
            </a:r>
            <a:r>
              <a:rPr lang="en-US" sz="1300" b="1" dirty="0">
                <a:solidFill>
                  <a:srgbClr val="F07D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 an inline XBRL report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80023" indent="-180023">
              <a:spcBef>
                <a:spcPts val="0"/>
              </a:spcBef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In addition to defining quantitative (</a:t>
            </a:r>
            <a:r>
              <a:rPr lang="en-US" sz="1300" i="1" dirty="0">
                <a:ea typeface="Tahoma" panose="020B0604030504040204" pitchFamily="34" charset="0"/>
                <a:cs typeface="Tahoma" panose="020B0604030504040204" pitchFamily="34" charset="0"/>
              </a:rPr>
              <a:t>numerical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) and qualitative (</a:t>
            </a:r>
            <a:r>
              <a:rPr lang="en-US" sz="1300" i="1" dirty="0">
                <a:ea typeface="Tahoma" panose="020B0604030504040204" pitchFamily="34" charset="0"/>
                <a:cs typeface="Tahoma" panose="020B0604030504040204" pitchFamily="34" charset="0"/>
              </a:rPr>
              <a:t>narrative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) XBRL elements for ESRS datapoints, the ESRS Taxonomy includes </a:t>
            </a:r>
            <a:r>
              <a:rPr lang="en-US" sz="1300" b="1" dirty="0">
                <a:ea typeface="Tahoma" panose="020B0604030504040204" pitchFamily="34" charset="0"/>
                <a:cs typeface="Tahoma" panose="020B0604030504040204" pitchFamily="34" charset="0"/>
              </a:rPr>
              <a:t>dimensions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300" i="1" dirty="0">
                <a:ea typeface="Tahoma" panose="020B0604030504040204" pitchFamily="34" charset="0"/>
                <a:cs typeface="Tahoma" panose="020B0604030504040204" pitchFamily="34" charset="0"/>
              </a:rPr>
              <a:t>axes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1300" b="1" dirty="0">
                <a:ea typeface="Tahoma" panose="020B0604030504040204" pitchFamily="34" charset="0"/>
                <a:cs typeface="Tahoma" panose="020B0604030504040204" pitchFamily="34" charset="0"/>
              </a:rPr>
              <a:t>for disaggregating disclosures with specific dimension members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80023" indent="-180023">
              <a:spcBef>
                <a:spcPts val="0"/>
              </a:spcBef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The taxonomy includes explicit dimensions being predefined lists of elements, and typed entity-specific dimensions.</a:t>
            </a:r>
          </a:p>
        </p:txBody>
      </p:sp>
      <p:grpSp>
        <p:nvGrpSpPr>
          <p:cNvPr id="34" name="THM_bar">
            <a:extLst>
              <a:ext uri="{FF2B5EF4-FFF2-40B4-BE49-F238E27FC236}">
                <a16:creationId xmlns:a16="http://schemas.microsoft.com/office/drawing/2014/main" id="{E862300D-6E1D-9428-9D28-EB182FF518A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66700" y="5831141"/>
            <a:ext cx="9372600" cy="468059"/>
            <a:chOff x="266700" y="5831141"/>
            <a:chExt cx="9372600" cy="468059"/>
          </a:xfrm>
        </p:grpSpPr>
        <p:sp>
          <p:nvSpPr>
            <p:cNvPr id="28" name="THM_bar_background">
              <a:extLst>
                <a:ext uri="{FF2B5EF4-FFF2-40B4-BE49-F238E27FC236}">
                  <a16:creationId xmlns:a16="http://schemas.microsoft.com/office/drawing/2014/main" id="{2617BDC0-C6B9-AF7B-F2D2-D861621FCBC6}"/>
                </a:ext>
              </a:extLst>
            </p:cNvPr>
            <p:cNvSpPr/>
            <p:nvPr/>
          </p:nvSpPr>
          <p:spPr bwMode="gray">
            <a:xfrm>
              <a:off x="266700" y="5831141"/>
              <a:ext cx="9372600" cy="468059"/>
            </a:xfrm>
            <a:prstGeom prst="rect">
              <a:avLst/>
            </a:prstGeom>
            <a:solidFill>
              <a:srgbClr val="EFEEEB"/>
            </a:solidFill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360045" tIns="0" rIns="144018" bIns="0" rtlCol="0" anchor="ctr">
              <a:noAutofit/>
            </a:bodyPr>
            <a:lstStyle/>
            <a:p>
              <a:r>
                <a:rPr lang="en-US" sz="1400" dirty="0">
                  <a:solidFill>
                    <a:srgbClr val="003C50"/>
                  </a:solidFill>
                  <a:latin typeface="Roboto" panose="02000000000000000000" pitchFamily="2" charset="0"/>
                </a:rPr>
                <a:t>Understanding the functional profile of XBRL concepts in general and the DPM makes any technical process surrounding CSRD/ESRS XBRL a quickly realizable task.</a:t>
              </a:r>
            </a:p>
          </p:txBody>
        </p:sp>
        <p:grpSp>
          <p:nvGrpSpPr>
            <p:cNvPr id="33" name="thm_triangle_i58033">
              <a:extLst>
                <a:ext uri="{FF2B5EF4-FFF2-40B4-BE49-F238E27FC236}">
                  <a16:creationId xmlns:a16="http://schemas.microsoft.com/office/drawing/2014/main" id="{3B037BE0-BEC6-2D52-CB0B-81ACA70042B2}"/>
                </a:ext>
              </a:extLst>
            </p:cNvPr>
            <p:cNvGrpSpPr/>
            <p:nvPr/>
          </p:nvGrpSpPr>
          <p:grpSpPr>
            <a:xfrm>
              <a:off x="266700" y="5831141"/>
              <a:ext cx="234029" cy="468058"/>
              <a:chOff x="117014" y="-117014"/>
              <a:chExt cx="234029" cy="468058"/>
            </a:xfrm>
          </p:grpSpPr>
          <p:sp>
            <p:nvSpPr>
              <p:cNvPr id="29" name="box">
                <a:extLst>
                  <a:ext uri="{FF2B5EF4-FFF2-40B4-BE49-F238E27FC236}">
                    <a16:creationId xmlns:a16="http://schemas.microsoft.com/office/drawing/2014/main" id="{4E52AD29-8CF1-8BDF-7AF0-FB3767ACEF63}"/>
                  </a:ext>
                </a:extLst>
              </p:cNvPr>
              <p:cNvSpPr/>
              <p:nvPr/>
            </p:nvSpPr>
            <p:spPr bwMode="white">
              <a:xfrm rot="16200000">
                <a:off x="-117015" y="117015"/>
                <a:ext cx="468058" cy="0"/>
              </a:xfrm>
              <a:prstGeom prst="rect">
                <a:avLst/>
              </a:prstGeom>
              <a:solidFill>
                <a:srgbClr val="EFEEEB"/>
              </a:solidFill>
              <a:ln w="9525">
                <a:solidFill>
                  <a:srgbClr val="EFE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riangle_1">
                <a:extLst>
                  <a:ext uri="{FF2B5EF4-FFF2-40B4-BE49-F238E27FC236}">
                    <a16:creationId xmlns:a16="http://schemas.microsoft.com/office/drawing/2014/main" id="{D09EEB7C-B06E-7375-F6AD-41527ED0FDB9}"/>
                  </a:ext>
                </a:extLst>
              </p:cNvPr>
              <p:cNvSpPr/>
              <p:nvPr/>
            </p:nvSpPr>
            <p:spPr bwMode="white">
              <a:xfrm rot="5400000">
                <a:off x="0" y="0"/>
                <a:ext cx="468058" cy="234029"/>
              </a:xfrm>
              <a:prstGeom prst="triangle">
                <a:avLst/>
              </a:prstGeom>
              <a:solidFill>
                <a:srgbClr val="EFEEEB"/>
              </a:solidFill>
              <a:ln w="9525">
                <a:solidFill>
                  <a:srgbClr val="EFE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riangle_2">
                <a:extLst>
                  <a:ext uri="{FF2B5EF4-FFF2-40B4-BE49-F238E27FC236}">
                    <a16:creationId xmlns:a16="http://schemas.microsoft.com/office/drawing/2014/main" id="{8C2B779F-168C-A1D4-2702-5EE0DE277D71}"/>
                  </a:ext>
                </a:extLst>
              </p:cNvPr>
              <p:cNvSpPr/>
              <p:nvPr/>
            </p:nvSpPr>
            <p:spPr bwMode="gray">
              <a:xfrm rot="5400000">
                <a:off x="0" y="0"/>
                <a:ext cx="468058" cy="234029"/>
              </a:xfrm>
              <a:prstGeom prst="triangle">
                <a:avLst/>
              </a:prstGeom>
              <a:solidFill>
                <a:srgbClr val="F07D00"/>
              </a:solidFill>
              <a:ln w="9525">
                <a:solidFill>
                  <a:srgbClr val="F07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CAF2A4ED-6DD8-B61C-AC2B-F2ACA9410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de-DE"/>
          </a:p>
          <a:p>
            <a:r>
              <a:rPr lang="de-DE"/>
              <a:t>Hidden Slide</a:t>
            </a:r>
            <a:endParaRPr lang="de-DE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57D8CEE0-2AC2-DBAE-C613-15906B4ED1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0000" y="6534000"/>
            <a:ext cx="1522800" cy="108000"/>
          </a:xfrm>
        </p:spPr>
        <p:txBody>
          <a:bodyPr anchor="ctr"/>
          <a:lstStyle/>
          <a:p>
            <a:r>
              <a:rPr lang="de-DE"/>
              <a:t>© 2024 d-fine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16656-0A83-787E-EE17-E4C869719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0" y="1529882"/>
            <a:ext cx="4798786" cy="39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9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728E-F39D-6042-911C-1724ADBC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19E18C-E5E4-B976-9208-1F77670C0DA2}"/>
              </a:ext>
            </a:extLst>
          </p:cNvPr>
          <p:cNvGrpSpPr/>
          <p:nvPr/>
        </p:nvGrpSpPr>
        <p:grpSpPr>
          <a:xfrm>
            <a:off x="5392434" y="2242252"/>
            <a:ext cx="2160000" cy="3073289"/>
            <a:chOff x="3520509" y="2399870"/>
            <a:chExt cx="2160000" cy="307328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1DC1DD-A6E8-EDD1-B286-02726F0BC7CD}"/>
                </a:ext>
              </a:extLst>
            </p:cNvPr>
            <p:cNvSpPr/>
            <p:nvPr/>
          </p:nvSpPr>
          <p:spPr>
            <a:xfrm>
              <a:off x="3520509" y="2399870"/>
              <a:ext cx="2160000" cy="348267"/>
            </a:xfrm>
            <a:custGeom>
              <a:avLst/>
              <a:gdLst>
                <a:gd name="connsiteX0" fmla="*/ 0 w 996493"/>
                <a:gd name="connsiteY0" fmla="*/ 87816 h 878159"/>
                <a:gd name="connsiteX1" fmla="*/ 87816 w 996493"/>
                <a:gd name="connsiteY1" fmla="*/ 0 h 878159"/>
                <a:gd name="connsiteX2" fmla="*/ 908677 w 996493"/>
                <a:gd name="connsiteY2" fmla="*/ 0 h 878159"/>
                <a:gd name="connsiteX3" fmla="*/ 996493 w 996493"/>
                <a:gd name="connsiteY3" fmla="*/ 87816 h 878159"/>
                <a:gd name="connsiteX4" fmla="*/ 996493 w 996493"/>
                <a:gd name="connsiteY4" fmla="*/ 790343 h 878159"/>
                <a:gd name="connsiteX5" fmla="*/ 908677 w 996493"/>
                <a:gd name="connsiteY5" fmla="*/ 878159 h 878159"/>
                <a:gd name="connsiteX6" fmla="*/ 87816 w 996493"/>
                <a:gd name="connsiteY6" fmla="*/ 878159 h 878159"/>
                <a:gd name="connsiteX7" fmla="*/ 0 w 996493"/>
                <a:gd name="connsiteY7" fmla="*/ 790343 h 878159"/>
                <a:gd name="connsiteX8" fmla="*/ 0 w 996493"/>
                <a:gd name="connsiteY8" fmla="*/ 87816 h 87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6493" h="878159">
                  <a:moveTo>
                    <a:pt x="0" y="87816"/>
                  </a:moveTo>
                  <a:cubicBezTo>
                    <a:pt x="0" y="39317"/>
                    <a:pt x="39317" y="0"/>
                    <a:pt x="87816" y="0"/>
                  </a:cubicBezTo>
                  <a:lnTo>
                    <a:pt x="908677" y="0"/>
                  </a:lnTo>
                  <a:cubicBezTo>
                    <a:pt x="957176" y="0"/>
                    <a:pt x="996493" y="39317"/>
                    <a:pt x="996493" y="87816"/>
                  </a:cubicBezTo>
                  <a:lnTo>
                    <a:pt x="996493" y="790343"/>
                  </a:lnTo>
                  <a:cubicBezTo>
                    <a:pt x="996493" y="838842"/>
                    <a:pt x="957176" y="878159"/>
                    <a:pt x="908677" y="878159"/>
                  </a:cubicBezTo>
                  <a:lnTo>
                    <a:pt x="87816" y="878159"/>
                  </a:lnTo>
                  <a:cubicBezTo>
                    <a:pt x="39317" y="878159"/>
                    <a:pt x="0" y="838842"/>
                    <a:pt x="0" y="790343"/>
                  </a:cubicBezTo>
                  <a:lnTo>
                    <a:pt x="0" y="878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36000" bIns="36000" rtlCol="0" anchor="ctr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Data Architecture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6BC3BBF-202A-712D-7789-38C913F54588}"/>
                </a:ext>
              </a:extLst>
            </p:cNvPr>
            <p:cNvSpPr/>
            <p:nvPr/>
          </p:nvSpPr>
          <p:spPr>
            <a:xfrm>
              <a:off x="3520509" y="3108182"/>
              <a:ext cx="2160000" cy="348267"/>
            </a:xfrm>
            <a:custGeom>
              <a:avLst/>
              <a:gdLst>
                <a:gd name="connsiteX0" fmla="*/ 0 w 996493"/>
                <a:gd name="connsiteY0" fmla="*/ 87816 h 878159"/>
                <a:gd name="connsiteX1" fmla="*/ 87816 w 996493"/>
                <a:gd name="connsiteY1" fmla="*/ 0 h 878159"/>
                <a:gd name="connsiteX2" fmla="*/ 908677 w 996493"/>
                <a:gd name="connsiteY2" fmla="*/ 0 h 878159"/>
                <a:gd name="connsiteX3" fmla="*/ 996493 w 996493"/>
                <a:gd name="connsiteY3" fmla="*/ 87816 h 878159"/>
                <a:gd name="connsiteX4" fmla="*/ 996493 w 996493"/>
                <a:gd name="connsiteY4" fmla="*/ 790343 h 878159"/>
                <a:gd name="connsiteX5" fmla="*/ 908677 w 996493"/>
                <a:gd name="connsiteY5" fmla="*/ 878159 h 878159"/>
                <a:gd name="connsiteX6" fmla="*/ 87816 w 996493"/>
                <a:gd name="connsiteY6" fmla="*/ 878159 h 878159"/>
                <a:gd name="connsiteX7" fmla="*/ 0 w 996493"/>
                <a:gd name="connsiteY7" fmla="*/ 790343 h 878159"/>
                <a:gd name="connsiteX8" fmla="*/ 0 w 996493"/>
                <a:gd name="connsiteY8" fmla="*/ 87816 h 87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6493" h="878159">
                  <a:moveTo>
                    <a:pt x="0" y="87816"/>
                  </a:moveTo>
                  <a:cubicBezTo>
                    <a:pt x="0" y="39317"/>
                    <a:pt x="39317" y="0"/>
                    <a:pt x="87816" y="0"/>
                  </a:cubicBezTo>
                  <a:lnTo>
                    <a:pt x="908677" y="0"/>
                  </a:lnTo>
                  <a:cubicBezTo>
                    <a:pt x="957176" y="0"/>
                    <a:pt x="996493" y="39317"/>
                    <a:pt x="996493" y="87816"/>
                  </a:cubicBezTo>
                  <a:lnTo>
                    <a:pt x="996493" y="790343"/>
                  </a:lnTo>
                  <a:cubicBezTo>
                    <a:pt x="996493" y="838842"/>
                    <a:pt x="957176" y="878159"/>
                    <a:pt x="908677" y="878159"/>
                  </a:cubicBezTo>
                  <a:lnTo>
                    <a:pt x="87816" y="878159"/>
                  </a:lnTo>
                  <a:cubicBezTo>
                    <a:pt x="39317" y="878159"/>
                    <a:pt x="0" y="838842"/>
                    <a:pt x="0" y="790343"/>
                  </a:cubicBezTo>
                  <a:lnTo>
                    <a:pt x="0" y="878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36000" bIns="36000" rtlCol="0" anchor="ctr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Software, Systems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AD8DF9F-70E8-7017-3289-98C289154342}"/>
                </a:ext>
              </a:extLst>
            </p:cNvPr>
            <p:cNvSpPr/>
            <p:nvPr/>
          </p:nvSpPr>
          <p:spPr>
            <a:xfrm>
              <a:off x="3520509" y="4416580"/>
              <a:ext cx="2160000" cy="348267"/>
            </a:xfrm>
            <a:custGeom>
              <a:avLst/>
              <a:gdLst>
                <a:gd name="connsiteX0" fmla="*/ 0 w 996493"/>
                <a:gd name="connsiteY0" fmla="*/ 87816 h 878159"/>
                <a:gd name="connsiteX1" fmla="*/ 87816 w 996493"/>
                <a:gd name="connsiteY1" fmla="*/ 0 h 878159"/>
                <a:gd name="connsiteX2" fmla="*/ 908677 w 996493"/>
                <a:gd name="connsiteY2" fmla="*/ 0 h 878159"/>
                <a:gd name="connsiteX3" fmla="*/ 996493 w 996493"/>
                <a:gd name="connsiteY3" fmla="*/ 87816 h 878159"/>
                <a:gd name="connsiteX4" fmla="*/ 996493 w 996493"/>
                <a:gd name="connsiteY4" fmla="*/ 790343 h 878159"/>
                <a:gd name="connsiteX5" fmla="*/ 908677 w 996493"/>
                <a:gd name="connsiteY5" fmla="*/ 878159 h 878159"/>
                <a:gd name="connsiteX6" fmla="*/ 87816 w 996493"/>
                <a:gd name="connsiteY6" fmla="*/ 878159 h 878159"/>
                <a:gd name="connsiteX7" fmla="*/ 0 w 996493"/>
                <a:gd name="connsiteY7" fmla="*/ 790343 h 878159"/>
                <a:gd name="connsiteX8" fmla="*/ 0 w 996493"/>
                <a:gd name="connsiteY8" fmla="*/ 87816 h 87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6493" h="878159">
                  <a:moveTo>
                    <a:pt x="0" y="87816"/>
                  </a:moveTo>
                  <a:cubicBezTo>
                    <a:pt x="0" y="39317"/>
                    <a:pt x="39317" y="0"/>
                    <a:pt x="87816" y="0"/>
                  </a:cubicBezTo>
                  <a:lnTo>
                    <a:pt x="908677" y="0"/>
                  </a:lnTo>
                  <a:cubicBezTo>
                    <a:pt x="957176" y="0"/>
                    <a:pt x="996493" y="39317"/>
                    <a:pt x="996493" y="87816"/>
                  </a:cubicBezTo>
                  <a:lnTo>
                    <a:pt x="996493" y="790343"/>
                  </a:lnTo>
                  <a:cubicBezTo>
                    <a:pt x="996493" y="838842"/>
                    <a:pt x="957176" y="878159"/>
                    <a:pt x="908677" y="878159"/>
                  </a:cubicBezTo>
                  <a:lnTo>
                    <a:pt x="87816" y="878159"/>
                  </a:lnTo>
                  <a:cubicBezTo>
                    <a:pt x="39317" y="878159"/>
                    <a:pt x="0" y="838842"/>
                    <a:pt x="0" y="790343"/>
                  </a:cubicBezTo>
                  <a:lnTo>
                    <a:pt x="0" y="878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36000" bIns="36000" rtlCol="0" anchor="ctr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Supervisory Review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0664F72-2247-AF05-B809-02066CAC5511}"/>
                </a:ext>
              </a:extLst>
            </p:cNvPr>
            <p:cNvSpPr/>
            <p:nvPr/>
          </p:nvSpPr>
          <p:spPr>
            <a:xfrm>
              <a:off x="3520509" y="5124892"/>
              <a:ext cx="2160000" cy="348267"/>
            </a:xfrm>
            <a:custGeom>
              <a:avLst/>
              <a:gdLst>
                <a:gd name="connsiteX0" fmla="*/ 0 w 996493"/>
                <a:gd name="connsiteY0" fmla="*/ 87816 h 878159"/>
                <a:gd name="connsiteX1" fmla="*/ 87816 w 996493"/>
                <a:gd name="connsiteY1" fmla="*/ 0 h 878159"/>
                <a:gd name="connsiteX2" fmla="*/ 908677 w 996493"/>
                <a:gd name="connsiteY2" fmla="*/ 0 h 878159"/>
                <a:gd name="connsiteX3" fmla="*/ 996493 w 996493"/>
                <a:gd name="connsiteY3" fmla="*/ 87816 h 878159"/>
                <a:gd name="connsiteX4" fmla="*/ 996493 w 996493"/>
                <a:gd name="connsiteY4" fmla="*/ 790343 h 878159"/>
                <a:gd name="connsiteX5" fmla="*/ 908677 w 996493"/>
                <a:gd name="connsiteY5" fmla="*/ 878159 h 878159"/>
                <a:gd name="connsiteX6" fmla="*/ 87816 w 996493"/>
                <a:gd name="connsiteY6" fmla="*/ 878159 h 878159"/>
                <a:gd name="connsiteX7" fmla="*/ 0 w 996493"/>
                <a:gd name="connsiteY7" fmla="*/ 790343 h 878159"/>
                <a:gd name="connsiteX8" fmla="*/ 0 w 996493"/>
                <a:gd name="connsiteY8" fmla="*/ 87816 h 87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6493" h="878159">
                  <a:moveTo>
                    <a:pt x="0" y="87816"/>
                  </a:moveTo>
                  <a:cubicBezTo>
                    <a:pt x="0" y="39317"/>
                    <a:pt x="39317" y="0"/>
                    <a:pt x="87816" y="0"/>
                  </a:cubicBezTo>
                  <a:lnTo>
                    <a:pt x="908677" y="0"/>
                  </a:lnTo>
                  <a:cubicBezTo>
                    <a:pt x="957176" y="0"/>
                    <a:pt x="996493" y="39317"/>
                    <a:pt x="996493" y="87816"/>
                  </a:cubicBezTo>
                  <a:lnTo>
                    <a:pt x="996493" y="790343"/>
                  </a:lnTo>
                  <a:cubicBezTo>
                    <a:pt x="996493" y="838842"/>
                    <a:pt x="957176" y="878159"/>
                    <a:pt x="908677" y="878159"/>
                  </a:cubicBezTo>
                  <a:lnTo>
                    <a:pt x="87816" y="878159"/>
                  </a:lnTo>
                  <a:cubicBezTo>
                    <a:pt x="39317" y="878159"/>
                    <a:pt x="0" y="838842"/>
                    <a:pt x="0" y="790343"/>
                  </a:cubicBezTo>
                  <a:lnTo>
                    <a:pt x="0" y="878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36000" bIns="36000" rtlCol="0" anchor="ctr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Monetary strategies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F1C2C8-F490-7C5D-2D9F-4C9FA5658DEE}"/>
              </a:ext>
            </a:extLst>
          </p:cNvPr>
          <p:cNvGrpSpPr/>
          <p:nvPr/>
        </p:nvGrpSpPr>
        <p:grpSpPr>
          <a:xfrm>
            <a:off x="1770219" y="2242252"/>
            <a:ext cx="2160000" cy="3073289"/>
            <a:chOff x="7135200" y="2399870"/>
            <a:chExt cx="2160000" cy="307328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25018DC-6C47-0108-BB5A-C3C2B2C52AF2}"/>
                </a:ext>
              </a:extLst>
            </p:cNvPr>
            <p:cNvSpPr/>
            <p:nvPr/>
          </p:nvSpPr>
          <p:spPr>
            <a:xfrm>
              <a:off x="7135200" y="2399870"/>
              <a:ext cx="2160000" cy="348267"/>
            </a:xfrm>
            <a:custGeom>
              <a:avLst/>
              <a:gdLst>
                <a:gd name="connsiteX0" fmla="*/ 0 w 996493"/>
                <a:gd name="connsiteY0" fmla="*/ 87816 h 878159"/>
                <a:gd name="connsiteX1" fmla="*/ 87816 w 996493"/>
                <a:gd name="connsiteY1" fmla="*/ 0 h 878159"/>
                <a:gd name="connsiteX2" fmla="*/ 908677 w 996493"/>
                <a:gd name="connsiteY2" fmla="*/ 0 h 878159"/>
                <a:gd name="connsiteX3" fmla="*/ 996493 w 996493"/>
                <a:gd name="connsiteY3" fmla="*/ 87816 h 878159"/>
                <a:gd name="connsiteX4" fmla="*/ 996493 w 996493"/>
                <a:gd name="connsiteY4" fmla="*/ 790343 h 878159"/>
                <a:gd name="connsiteX5" fmla="*/ 908677 w 996493"/>
                <a:gd name="connsiteY5" fmla="*/ 878159 h 878159"/>
                <a:gd name="connsiteX6" fmla="*/ 87816 w 996493"/>
                <a:gd name="connsiteY6" fmla="*/ 878159 h 878159"/>
                <a:gd name="connsiteX7" fmla="*/ 0 w 996493"/>
                <a:gd name="connsiteY7" fmla="*/ 790343 h 878159"/>
                <a:gd name="connsiteX8" fmla="*/ 0 w 996493"/>
                <a:gd name="connsiteY8" fmla="*/ 87816 h 87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6493" h="878159">
                  <a:moveTo>
                    <a:pt x="0" y="87816"/>
                  </a:moveTo>
                  <a:cubicBezTo>
                    <a:pt x="0" y="39317"/>
                    <a:pt x="39317" y="0"/>
                    <a:pt x="87816" y="0"/>
                  </a:cubicBezTo>
                  <a:lnTo>
                    <a:pt x="908677" y="0"/>
                  </a:lnTo>
                  <a:cubicBezTo>
                    <a:pt x="957176" y="0"/>
                    <a:pt x="996493" y="39317"/>
                    <a:pt x="996493" y="87816"/>
                  </a:cubicBezTo>
                  <a:lnTo>
                    <a:pt x="996493" y="790343"/>
                  </a:lnTo>
                  <a:cubicBezTo>
                    <a:pt x="996493" y="838842"/>
                    <a:pt x="957176" y="878159"/>
                    <a:pt x="908677" y="878159"/>
                  </a:cubicBezTo>
                  <a:lnTo>
                    <a:pt x="87816" y="878159"/>
                  </a:lnTo>
                  <a:cubicBezTo>
                    <a:pt x="39317" y="878159"/>
                    <a:pt x="0" y="838842"/>
                    <a:pt x="0" y="790343"/>
                  </a:cubicBezTo>
                  <a:lnTo>
                    <a:pt x="0" y="878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36000" bIns="36000" rtlCol="0" anchor="ctr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Data Architecture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F2B5D12-1799-9D19-D704-DC1E0366F36A}"/>
                </a:ext>
              </a:extLst>
            </p:cNvPr>
            <p:cNvSpPr/>
            <p:nvPr/>
          </p:nvSpPr>
          <p:spPr>
            <a:xfrm>
              <a:off x="7135200" y="3108182"/>
              <a:ext cx="2160000" cy="348267"/>
            </a:xfrm>
            <a:custGeom>
              <a:avLst/>
              <a:gdLst>
                <a:gd name="connsiteX0" fmla="*/ 0 w 996493"/>
                <a:gd name="connsiteY0" fmla="*/ 87816 h 878159"/>
                <a:gd name="connsiteX1" fmla="*/ 87816 w 996493"/>
                <a:gd name="connsiteY1" fmla="*/ 0 h 878159"/>
                <a:gd name="connsiteX2" fmla="*/ 908677 w 996493"/>
                <a:gd name="connsiteY2" fmla="*/ 0 h 878159"/>
                <a:gd name="connsiteX3" fmla="*/ 996493 w 996493"/>
                <a:gd name="connsiteY3" fmla="*/ 87816 h 878159"/>
                <a:gd name="connsiteX4" fmla="*/ 996493 w 996493"/>
                <a:gd name="connsiteY4" fmla="*/ 790343 h 878159"/>
                <a:gd name="connsiteX5" fmla="*/ 908677 w 996493"/>
                <a:gd name="connsiteY5" fmla="*/ 878159 h 878159"/>
                <a:gd name="connsiteX6" fmla="*/ 87816 w 996493"/>
                <a:gd name="connsiteY6" fmla="*/ 878159 h 878159"/>
                <a:gd name="connsiteX7" fmla="*/ 0 w 996493"/>
                <a:gd name="connsiteY7" fmla="*/ 790343 h 878159"/>
                <a:gd name="connsiteX8" fmla="*/ 0 w 996493"/>
                <a:gd name="connsiteY8" fmla="*/ 87816 h 87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6493" h="878159">
                  <a:moveTo>
                    <a:pt x="0" y="87816"/>
                  </a:moveTo>
                  <a:cubicBezTo>
                    <a:pt x="0" y="39317"/>
                    <a:pt x="39317" y="0"/>
                    <a:pt x="87816" y="0"/>
                  </a:cubicBezTo>
                  <a:lnTo>
                    <a:pt x="908677" y="0"/>
                  </a:lnTo>
                  <a:cubicBezTo>
                    <a:pt x="957176" y="0"/>
                    <a:pt x="996493" y="39317"/>
                    <a:pt x="996493" y="87816"/>
                  </a:cubicBezTo>
                  <a:lnTo>
                    <a:pt x="996493" y="790343"/>
                  </a:lnTo>
                  <a:cubicBezTo>
                    <a:pt x="996493" y="838842"/>
                    <a:pt x="957176" y="878159"/>
                    <a:pt x="908677" y="878159"/>
                  </a:cubicBezTo>
                  <a:lnTo>
                    <a:pt x="87816" y="878159"/>
                  </a:lnTo>
                  <a:cubicBezTo>
                    <a:pt x="39317" y="878159"/>
                    <a:pt x="0" y="838842"/>
                    <a:pt x="0" y="790343"/>
                  </a:cubicBezTo>
                  <a:lnTo>
                    <a:pt x="0" y="878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36000" bIns="36000" rtlCol="0" anchor="ctr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Software, Systems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7B31DF4-8DA6-7CCF-C368-1717C5A3ACAF}"/>
                </a:ext>
              </a:extLst>
            </p:cNvPr>
            <p:cNvSpPr/>
            <p:nvPr/>
          </p:nvSpPr>
          <p:spPr>
            <a:xfrm>
              <a:off x="7135200" y="4416580"/>
              <a:ext cx="2160000" cy="348267"/>
            </a:xfrm>
            <a:custGeom>
              <a:avLst/>
              <a:gdLst>
                <a:gd name="connsiteX0" fmla="*/ 0 w 996493"/>
                <a:gd name="connsiteY0" fmla="*/ 87816 h 878159"/>
                <a:gd name="connsiteX1" fmla="*/ 87816 w 996493"/>
                <a:gd name="connsiteY1" fmla="*/ 0 h 878159"/>
                <a:gd name="connsiteX2" fmla="*/ 908677 w 996493"/>
                <a:gd name="connsiteY2" fmla="*/ 0 h 878159"/>
                <a:gd name="connsiteX3" fmla="*/ 996493 w 996493"/>
                <a:gd name="connsiteY3" fmla="*/ 87816 h 878159"/>
                <a:gd name="connsiteX4" fmla="*/ 996493 w 996493"/>
                <a:gd name="connsiteY4" fmla="*/ 790343 h 878159"/>
                <a:gd name="connsiteX5" fmla="*/ 908677 w 996493"/>
                <a:gd name="connsiteY5" fmla="*/ 878159 h 878159"/>
                <a:gd name="connsiteX6" fmla="*/ 87816 w 996493"/>
                <a:gd name="connsiteY6" fmla="*/ 878159 h 878159"/>
                <a:gd name="connsiteX7" fmla="*/ 0 w 996493"/>
                <a:gd name="connsiteY7" fmla="*/ 790343 h 878159"/>
                <a:gd name="connsiteX8" fmla="*/ 0 w 996493"/>
                <a:gd name="connsiteY8" fmla="*/ 87816 h 87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6493" h="878159">
                  <a:moveTo>
                    <a:pt x="0" y="87816"/>
                  </a:moveTo>
                  <a:cubicBezTo>
                    <a:pt x="0" y="39317"/>
                    <a:pt x="39317" y="0"/>
                    <a:pt x="87816" y="0"/>
                  </a:cubicBezTo>
                  <a:lnTo>
                    <a:pt x="908677" y="0"/>
                  </a:lnTo>
                  <a:cubicBezTo>
                    <a:pt x="957176" y="0"/>
                    <a:pt x="996493" y="39317"/>
                    <a:pt x="996493" y="87816"/>
                  </a:cubicBezTo>
                  <a:lnTo>
                    <a:pt x="996493" y="790343"/>
                  </a:lnTo>
                  <a:cubicBezTo>
                    <a:pt x="996493" y="838842"/>
                    <a:pt x="957176" y="878159"/>
                    <a:pt x="908677" y="878159"/>
                  </a:cubicBezTo>
                  <a:lnTo>
                    <a:pt x="87816" y="878159"/>
                  </a:lnTo>
                  <a:cubicBezTo>
                    <a:pt x="39317" y="878159"/>
                    <a:pt x="0" y="838842"/>
                    <a:pt x="0" y="790343"/>
                  </a:cubicBezTo>
                  <a:lnTo>
                    <a:pt x="0" y="878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36000" bIns="36000" rtlCol="0" anchor="ctr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Data Science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22ECD7-70EB-8D2D-C73B-9BB1FD7FCE3B}"/>
                </a:ext>
              </a:extLst>
            </p:cNvPr>
            <p:cNvSpPr/>
            <p:nvPr/>
          </p:nvSpPr>
          <p:spPr>
            <a:xfrm>
              <a:off x="7135200" y="5124892"/>
              <a:ext cx="2160000" cy="348267"/>
            </a:xfrm>
            <a:custGeom>
              <a:avLst/>
              <a:gdLst>
                <a:gd name="connsiteX0" fmla="*/ 0 w 996493"/>
                <a:gd name="connsiteY0" fmla="*/ 87816 h 878159"/>
                <a:gd name="connsiteX1" fmla="*/ 87816 w 996493"/>
                <a:gd name="connsiteY1" fmla="*/ 0 h 878159"/>
                <a:gd name="connsiteX2" fmla="*/ 908677 w 996493"/>
                <a:gd name="connsiteY2" fmla="*/ 0 h 878159"/>
                <a:gd name="connsiteX3" fmla="*/ 996493 w 996493"/>
                <a:gd name="connsiteY3" fmla="*/ 87816 h 878159"/>
                <a:gd name="connsiteX4" fmla="*/ 996493 w 996493"/>
                <a:gd name="connsiteY4" fmla="*/ 790343 h 878159"/>
                <a:gd name="connsiteX5" fmla="*/ 908677 w 996493"/>
                <a:gd name="connsiteY5" fmla="*/ 878159 h 878159"/>
                <a:gd name="connsiteX6" fmla="*/ 87816 w 996493"/>
                <a:gd name="connsiteY6" fmla="*/ 878159 h 878159"/>
                <a:gd name="connsiteX7" fmla="*/ 0 w 996493"/>
                <a:gd name="connsiteY7" fmla="*/ 790343 h 878159"/>
                <a:gd name="connsiteX8" fmla="*/ 0 w 996493"/>
                <a:gd name="connsiteY8" fmla="*/ 87816 h 87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6493" h="878159">
                  <a:moveTo>
                    <a:pt x="0" y="87816"/>
                  </a:moveTo>
                  <a:cubicBezTo>
                    <a:pt x="0" y="39317"/>
                    <a:pt x="39317" y="0"/>
                    <a:pt x="87816" y="0"/>
                  </a:cubicBezTo>
                  <a:lnTo>
                    <a:pt x="908677" y="0"/>
                  </a:lnTo>
                  <a:cubicBezTo>
                    <a:pt x="957176" y="0"/>
                    <a:pt x="996493" y="39317"/>
                    <a:pt x="996493" y="87816"/>
                  </a:cubicBezTo>
                  <a:lnTo>
                    <a:pt x="996493" y="790343"/>
                  </a:lnTo>
                  <a:cubicBezTo>
                    <a:pt x="996493" y="838842"/>
                    <a:pt x="957176" y="878159"/>
                    <a:pt x="908677" y="878159"/>
                  </a:cubicBezTo>
                  <a:lnTo>
                    <a:pt x="87816" y="878159"/>
                  </a:lnTo>
                  <a:cubicBezTo>
                    <a:pt x="39317" y="878159"/>
                    <a:pt x="0" y="838842"/>
                    <a:pt x="0" y="790343"/>
                  </a:cubicBezTo>
                  <a:lnTo>
                    <a:pt x="0" y="878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36000" bIns="36000" rtlCol="0" anchor="ctr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Fiscal Policies</a:t>
              </a:r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99847A1-E119-B5E4-2513-F79A111D3783}"/>
              </a:ext>
            </a:extLst>
          </p:cNvPr>
          <p:cNvSpPr/>
          <p:nvPr/>
        </p:nvSpPr>
        <p:spPr bwMode="gray">
          <a:xfrm>
            <a:off x="4642581" y="3499411"/>
            <a:ext cx="380048" cy="547052"/>
          </a:xfrm>
          <a:prstGeom prst="rightArrow">
            <a:avLst/>
          </a:prstGeom>
          <a:solidFill>
            <a:srgbClr val="D0ECF9"/>
          </a:solidFill>
          <a:ln w="12700">
            <a:solidFill>
              <a:srgbClr val="38839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de-DE" sz="1400" dirty="0" err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1A83F8-B053-439E-3D9D-5F3E0E018456}"/>
              </a:ext>
            </a:extLst>
          </p:cNvPr>
          <p:cNvSpPr/>
          <p:nvPr/>
        </p:nvSpPr>
        <p:spPr bwMode="gray">
          <a:xfrm>
            <a:off x="4437386" y="3634397"/>
            <a:ext cx="151284" cy="276225"/>
          </a:xfrm>
          <a:prstGeom prst="rect">
            <a:avLst/>
          </a:prstGeom>
          <a:solidFill>
            <a:srgbClr val="D0ECF9"/>
          </a:solidFill>
          <a:ln w="12700">
            <a:solidFill>
              <a:srgbClr val="38839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de-DE" sz="1400" dirty="0" err="1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9A2520-4DB1-4F13-401C-51C6A7A6A47D}"/>
              </a:ext>
            </a:extLst>
          </p:cNvPr>
          <p:cNvSpPr/>
          <p:nvPr/>
        </p:nvSpPr>
        <p:spPr bwMode="gray">
          <a:xfrm>
            <a:off x="4232191" y="3634397"/>
            <a:ext cx="151284" cy="276225"/>
          </a:xfrm>
          <a:prstGeom prst="rect">
            <a:avLst/>
          </a:prstGeom>
          <a:solidFill>
            <a:srgbClr val="D0ECF9"/>
          </a:solidFill>
          <a:ln w="12700">
            <a:solidFill>
              <a:srgbClr val="38839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de-DE" sz="1400" dirty="0" err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1D5E49-83F0-EA31-747F-8AED6DEFFA4D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5296995" y="1831975"/>
            <a:ext cx="2350878" cy="3905250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i="1" dirty="0">
                <a:solidFill>
                  <a:srgbClr val="00B0F0"/>
                </a:solidFill>
              </a:rPr>
              <a:t>XBRL </a:t>
            </a:r>
            <a:r>
              <a:rPr lang="de-DE" sz="1200" i="1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de-DE" sz="1200" i="1" dirty="0">
                <a:solidFill>
                  <a:srgbClr val="00B0F0"/>
                </a:solidFill>
              </a:rPr>
              <a:t> DPM, ESRS 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9E8C8B-8437-BD1A-7C54-338B2996F5F2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1674780" y="1831975"/>
            <a:ext cx="2350878" cy="3905250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 dirty="0">
                <a:solidFill>
                  <a:srgbClr val="00B0F0"/>
                </a:solidFill>
              </a:rPr>
              <a:t>Generic approach </a:t>
            </a:r>
            <a:r>
              <a:rPr lang="en-US" sz="1200" i="1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en-US" sz="1200" i="1" dirty="0">
                <a:solidFill>
                  <a:srgbClr val="00B0F0"/>
                </a:solidFill>
              </a:rPr>
              <a:t>SDMX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A6B4BD7-2AD8-3C40-F69E-A67EE50426CC}"/>
              </a:ext>
            </a:extLst>
          </p:cNvPr>
          <p:cNvSpPr/>
          <p:nvPr/>
        </p:nvSpPr>
        <p:spPr>
          <a:xfrm>
            <a:off x="4192581" y="3066364"/>
            <a:ext cx="900000" cy="348267"/>
          </a:xfrm>
          <a:custGeom>
            <a:avLst/>
            <a:gdLst>
              <a:gd name="connsiteX0" fmla="*/ 0 w 996493"/>
              <a:gd name="connsiteY0" fmla="*/ 87816 h 878159"/>
              <a:gd name="connsiteX1" fmla="*/ 87816 w 996493"/>
              <a:gd name="connsiteY1" fmla="*/ 0 h 878159"/>
              <a:gd name="connsiteX2" fmla="*/ 908677 w 996493"/>
              <a:gd name="connsiteY2" fmla="*/ 0 h 878159"/>
              <a:gd name="connsiteX3" fmla="*/ 996493 w 996493"/>
              <a:gd name="connsiteY3" fmla="*/ 87816 h 878159"/>
              <a:gd name="connsiteX4" fmla="*/ 996493 w 996493"/>
              <a:gd name="connsiteY4" fmla="*/ 790343 h 878159"/>
              <a:gd name="connsiteX5" fmla="*/ 908677 w 996493"/>
              <a:gd name="connsiteY5" fmla="*/ 878159 h 878159"/>
              <a:gd name="connsiteX6" fmla="*/ 87816 w 996493"/>
              <a:gd name="connsiteY6" fmla="*/ 878159 h 878159"/>
              <a:gd name="connsiteX7" fmla="*/ 0 w 996493"/>
              <a:gd name="connsiteY7" fmla="*/ 790343 h 878159"/>
              <a:gd name="connsiteX8" fmla="*/ 0 w 996493"/>
              <a:gd name="connsiteY8" fmla="*/ 87816 h 8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493" h="878159">
                <a:moveTo>
                  <a:pt x="0" y="87816"/>
                </a:moveTo>
                <a:cubicBezTo>
                  <a:pt x="0" y="39317"/>
                  <a:pt x="39317" y="0"/>
                  <a:pt x="87816" y="0"/>
                </a:cubicBezTo>
                <a:lnTo>
                  <a:pt x="908677" y="0"/>
                </a:lnTo>
                <a:cubicBezTo>
                  <a:pt x="957176" y="0"/>
                  <a:pt x="996493" y="39317"/>
                  <a:pt x="996493" y="87816"/>
                </a:cubicBezTo>
                <a:lnTo>
                  <a:pt x="996493" y="790343"/>
                </a:lnTo>
                <a:cubicBezTo>
                  <a:pt x="996493" y="838842"/>
                  <a:pt x="957176" y="878159"/>
                  <a:pt x="908677" y="878159"/>
                </a:cubicBezTo>
                <a:lnTo>
                  <a:pt x="87816" y="878159"/>
                </a:lnTo>
                <a:cubicBezTo>
                  <a:pt x="39317" y="878159"/>
                  <a:pt x="0" y="838842"/>
                  <a:pt x="0" y="790343"/>
                </a:cubicBezTo>
                <a:lnTo>
                  <a:pt x="0" y="878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noAutofit/>
          </a:bodyPr>
          <a:lstStyle/>
          <a:p>
            <a:pPr algn="ctr"/>
            <a:r>
              <a:rPr lang="en-US" sz="1200" b="1" dirty="0">
                <a:solidFill>
                  <a:srgbClr val="F07D00"/>
                </a:solidFill>
                <a:latin typeface="+mj-lt"/>
              </a:rPr>
              <a:t>Slide 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E59203-74DC-65C2-38A1-1024158FEEEC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5352061" y="2181225"/>
            <a:ext cx="2236290" cy="145317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Technical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8435EE8-1511-30B3-5AFE-447FD438CFA3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5352061" y="4188519"/>
            <a:ext cx="2236290" cy="145317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Functional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2C83FF-B4FA-2500-6033-3AF1C613C41E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1729474" y="2181225"/>
            <a:ext cx="2236290" cy="145317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Technical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34A799-F964-79D2-F771-D5BF58353590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1729474" y="4188519"/>
            <a:ext cx="2236290" cy="145317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Functional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BF749E8-99B3-78E9-9E56-441C1C10EB42}"/>
              </a:ext>
            </a:extLst>
          </p:cNvPr>
          <p:cNvSpPr/>
          <p:nvPr/>
        </p:nvSpPr>
        <p:spPr>
          <a:xfrm>
            <a:off x="7402287" y="2047449"/>
            <a:ext cx="900000" cy="348267"/>
          </a:xfrm>
          <a:custGeom>
            <a:avLst/>
            <a:gdLst>
              <a:gd name="connsiteX0" fmla="*/ 0 w 996493"/>
              <a:gd name="connsiteY0" fmla="*/ 87816 h 878159"/>
              <a:gd name="connsiteX1" fmla="*/ 87816 w 996493"/>
              <a:gd name="connsiteY1" fmla="*/ 0 h 878159"/>
              <a:gd name="connsiteX2" fmla="*/ 908677 w 996493"/>
              <a:gd name="connsiteY2" fmla="*/ 0 h 878159"/>
              <a:gd name="connsiteX3" fmla="*/ 996493 w 996493"/>
              <a:gd name="connsiteY3" fmla="*/ 87816 h 878159"/>
              <a:gd name="connsiteX4" fmla="*/ 996493 w 996493"/>
              <a:gd name="connsiteY4" fmla="*/ 790343 h 878159"/>
              <a:gd name="connsiteX5" fmla="*/ 908677 w 996493"/>
              <a:gd name="connsiteY5" fmla="*/ 878159 h 878159"/>
              <a:gd name="connsiteX6" fmla="*/ 87816 w 996493"/>
              <a:gd name="connsiteY6" fmla="*/ 878159 h 878159"/>
              <a:gd name="connsiteX7" fmla="*/ 0 w 996493"/>
              <a:gd name="connsiteY7" fmla="*/ 790343 h 878159"/>
              <a:gd name="connsiteX8" fmla="*/ 0 w 996493"/>
              <a:gd name="connsiteY8" fmla="*/ 87816 h 8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493" h="878159">
                <a:moveTo>
                  <a:pt x="0" y="87816"/>
                </a:moveTo>
                <a:cubicBezTo>
                  <a:pt x="0" y="39317"/>
                  <a:pt x="39317" y="0"/>
                  <a:pt x="87816" y="0"/>
                </a:cubicBezTo>
                <a:lnTo>
                  <a:pt x="908677" y="0"/>
                </a:lnTo>
                <a:cubicBezTo>
                  <a:pt x="957176" y="0"/>
                  <a:pt x="996493" y="39317"/>
                  <a:pt x="996493" y="87816"/>
                </a:cubicBezTo>
                <a:lnTo>
                  <a:pt x="996493" y="790343"/>
                </a:lnTo>
                <a:cubicBezTo>
                  <a:pt x="996493" y="838842"/>
                  <a:pt x="957176" y="878159"/>
                  <a:pt x="908677" y="878159"/>
                </a:cubicBezTo>
                <a:lnTo>
                  <a:pt x="87816" y="878159"/>
                </a:lnTo>
                <a:cubicBezTo>
                  <a:pt x="39317" y="878159"/>
                  <a:pt x="0" y="838842"/>
                  <a:pt x="0" y="790343"/>
                </a:cubicBezTo>
                <a:lnTo>
                  <a:pt x="0" y="878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noAutofit/>
          </a:bodyPr>
          <a:lstStyle/>
          <a:p>
            <a:pPr algn="ctr"/>
            <a:r>
              <a:rPr lang="en-US" sz="1200" b="1" dirty="0">
                <a:solidFill>
                  <a:srgbClr val="F07D00"/>
                </a:solidFill>
                <a:latin typeface="+mj-lt"/>
              </a:rPr>
              <a:t>Slide 4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E06FD94-6C29-1F0C-DDB9-338EB70F7AE1}"/>
              </a:ext>
            </a:extLst>
          </p:cNvPr>
          <p:cNvSpPr/>
          <p:nvPr/>
        </p:nvSpPr>
        <p:spPr>
          <a:xfrm>
            <a:off x="7402287" y="2740125"/>
            <a:ext cx="900000" cy="348267"/>
          </a:xfrm>
          <a:custGeom>
            <a:avLst/>
            <a:gdLst>
              <a:gd name="connsiteX0" fmla="*/ 0 w 996493"/>
              <a:gd name="connsiteY0" fmla="*/ 87816 h 878159"/>
              <a:gd name="connsiteX1" fmla="*/ 87816 w 996493"/>
              <a:gd name="connsiteY1" fmla="*/ 0 h 878159"/>
              <a:gd name="connsiteX2" fmla="*/ 908677 w 996493"/>
              <a:gd name="connsiteY2" fmla="*/ 0 h 878159"/>
              <a:gd name="connsiteX3" fmla="*/ 996493 w 996493"/>
              <a:gd name="connsiteY3" fmla="*/ 87816 h 878159"/>
              <a:gd name="connsiteX4" fmla="*/ 996493 w 996493"/>
              <a:gd name="connsiteY4" fmla="*/ 790343 h 878159"/>
              <a:gd name="connsiteX5" fmla="*/ 908677 w 996493"/>
              <a:gd name="connsiteY5" fmla="*/ 878159 h 878159"/>
              <a:gd name="connsiteX6" fmla="*/ 87816 w 996493"/>
              <a:gd name="connsiteY6" fmla="*/ 878159 h 878159"/>
              <a:gd name="connsiteX7" fmla="*/ 0 w 996493"/>
              <a:gd name="connsiteY7" fmla="*/ 790343 h 878159"/>
              <a:gd name="connsiteX8" fmla="*/ 0 w 996493"/>
              <a:gd name="connsiteY8" fmla="*/ 87816 h 8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493" h="878159">
                <a:moveTo>
                  <a:pt x="0" y="87816"/>
                </a:moveTo>
                <a:cubicBezTo>
                  <a:pt x="0" y="39317"/>
                  <a:pt x="39317" y="0"/>
                  <a:pt x="87816" y="0"/>
                </a:cubicBezTo>
                <a:lnTo>
                  <a:pt x="908677" y="0"/>
                </a:lnTo>
                <a:cubicBezTo>
                  <a:pt x="957176" y="0"/>
                  <a:pt x="996493" y="39317"/>
                  <a:pt x="996493" y="87816"/>
                </a:cubicBezTo>
                <a:lnTo>
                  <a:pt x="996493" y="790343"/>
                </a:lnTo>
                <a:cubicBezTo>
                  <a:pt x="996493" y="838842"/>
                  <a:pt x="957176" y="878159"/>
                  <a:pt x="908677" y="878159"/>
                </a:cubicBezTo>
                <a:lnTo>
                  <a:pt x="87816" y="878159"/>
                </a:lnTo>
                <a:cubicBezTo>
                  <a:pt x="39317" y="878159"/>
                  <a:pt x="0" y="838842"/>
                  <a:pt x="0" y="790343"/>
                </a:cubicBezTo>
                <a:lnTo>
                  <a:pt x="0" y="878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noAutofit/>
          </a:bodyPr>
          <a:lstStyle/>
          <a:p>
            <a:pPr algn="ctr"/>
            <a:r>
              <a:rPr lang="en-US" sz="1200" b="1" dirty="0">
                <a:solidFill>
                  <a:srgbClr val="F07D00"/>
                </a:solidFill>
                <a:latin typeface="+mj-lt"/>
              </a:rPr>
              <a:t>Slide 5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FFAE966-187B-C523-02AE-2D8C7C7294E8}"/>
              </a:ext>
            </a:extLst>
          </p:cNvPr>
          <p:cNvSpPr/>
          <p:nvPr/>
        </p:nvSpPr>
        <p:spPr>
          <a:xfrm>
            <a:off x="7402553" y="4755651"/>
            <a:ext cx="900000" cy="348267"/>
          </a:xfrm>
          <a:custGeom>
            <a:avLst/>
            <a:gdLst>
              <a:gd name="connsiteX0" fmla="*/ 0 w 996493"/>
              <a:gd name="connsiteY0" fmla="*/ 87816 h 878159"/>
              <a:gd name="connsiteX1" fmla="*/ 87816 w 996493"/>
              <a:gd name="connsiteY1" fmla="*/ 0 h 878159"/>
              <a:gd name="connsiteX2" fmla="*/ 908677 w 996493"/>
              <a:gd name="connsiteY2" fmla="*/ 0 h 878159"/>
              <a:gd name="connsiteX3" fmla="*/ 996493 w 996493"/>
              <a:gd name="connsiteY3" fmla="*/ 87816 h 878159"/>
              <a:gd name="connsiteX4" fmla="*/ 996493 w 996493"/>
              <a:gd name="connsiteY4" fmla="*/ 790343 h 878159"/>
              <a:gd name="connsiteX5" fmla="*/ 908677 w 996493"/>
              <a:gd name="connsiteY5" fmla="*/ 878159 h 878159"/>
              <a:gd name="connsiteX6" fmla="*/ 87816 w 996493"/>
              <a:gd name="connsiteY6" fmla="*/ 878159 h 878159"/>
              <a:gd name="connsiteX7" fmla="*/ 0 w 996493"/>
              <a:gd name="connsiteY7" fmla="*/ 790343 h 878159"/>
              <a:gd name="connsiteX8" fmla="*/ 0 w 996493"/>
              <a:gd name="connsiteY8" fmla="*/ 87816 h 8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493" h="878159">
                <a:moveTo>
                  <a:pt x="0" y="87816"/>
                </a:moveTo>
                <a:cubicBezTo>
                  <a:pt x="0" y="39317"/>
                  <a:pt x="39317" y="0"/>
                  <a:pt x="87816" y="0"/>
                </a:cubicBezTo>
                <a:lnTo>
                  <a:pt x="908677" y="0"/>
                </a:lnTo>
                <a:cubicBezTo>
                  <a:pt x="957176" y="0"/>
                  <a:pt x="996493" y="39317"/>
                  <a:pt x="996493" y="87816"/>
                </a:cubicBezTo>
                <a:lnTo>
                  <a:pt x="996493" y="790343"/>
                </a:lnTo>
                <a:cubicBezTo>
                  <a:pt x="996493" y="838842"/>
                  <a:pt x="957176" y="878159"/>
                  <a:pt x="908677" y="878159"/>
                </a:cubicBezTo>
                <a:lnTo>
                  <a:pt x="87816" y="878159"/>
                </a:lnTo>
                <a:cubicBezTo>
                  <a:pt x="39317" y="878159"/>
                  <a:pt x="0" y="838842"/>
                  <a:pt x="0" y="790343"/>
                </a:cubicBezTo>
                <a:lnTo>
                  <a:pt x="0" y="878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noAutofit/>
          </a:bodyPr>
          <a:lstStyle/>
          <a:p>
            <a:pPr algn="ctr"/>
            <a:r>
              <a:rPr lang="en-US" sz="1200" b="1" dirty="0">
                <a:solidFill>
                  <a:srgbClr val="F07D00"/>
                </a:solidFill>
                <a:latin typeface="+mj-lt"/>
              </a:rPr>
              <a:t>Slide 6</a:t>
            </a: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C73AE64C-BCFF-CDEB-06F2-7C2A7C918982}"/>
              </a:ext>
            </a:extLst>
          </p:cNvPr>
          <p:cNvSpPr/>
          <p:nvPr/>
        </p:nvSpPr>
        <p:spPr bwMode="gray">
          <a:xfrm rot="5400000">
            <a:off x="2757619" y="4628457"/>
            <a:ext cx="180000" cy="360000"/>
          </a:xfrm>
          <a:prstGeom prst="chevron">
            <a:avLst>
              <a:gd name="adj" fmla="val 71429"/>
            </a:avLst>
          </a:prstGeom>
          <a:solidFill>
            <a:srgbClr val="32BDF0"/>
          </a:solidFill>
          <a:ln w="9525" cap="flat" cmpd="sng" algn="ctr">
            <a:solidFill>
              <a:srgbClr val="32BDF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23E27FB2-6D9B-4261-F260-F7A42228CB81}"/>
              </a:ext>
            </a:extLst>
          </p:cNvPr>
          <p:cNvSpPr/>
          <p:nvPr/>
        </p:nvSpPr>
        <p:spPr bwMode="gray">
          <a:xfrm rot="5400000">
            <a:off x="2764236" y="2578302"/>
            <a:ext cx="180000" cy="360000"/>
          </a:xfrm>
          <a:prstGeom prst="chevron">
            <a:avLst>
              <a:gd name="adj" fmla="val 71429"/>
            </a:avLst>
          </a:prstGeom>
          <a:solidFill>
            <a:srgbClr val="32BDF0"/>
          </a:solidFill>
          <a:ln w="9525" cap="flat" cmpd="sng" algn="ctr">
            <a:solidFill>
              <a:srgbClr val="32BDF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4CC11490-0F52-2828-C377-6C26310FDB9F}"/>
              </a:ext>
            </a:extLst>
          </p:cNvPr>
          <p:cNvSpPr/>
          <p:nvPr/>
        </p:nvSpPr>
        <p:spPr bwMode="gray">
          <a:xfrm rot="5400000">
            <a:off x="6380206" y="2578302"/>
            <a:ext cx="180000" cy="360000"/>
          </a:xfrm>
          <a:prstGeom prst="chevron">
            <a:avLst>
              <a:gd name="adj" fmla="val 71429"/>
            </a:avLst>
          </a:prstGeom>
          <a:solidFill>
            <a:srgbClr val="32BDF0"/>
          </a:solidFill>
          <a:ln w="9525" cap="flat" cmpd="sng" algn="ctr">
            <a:solidFill>
              <a:srgbClr val="32BDF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1D9DF34F-CC2C-EABF-0ADD-9BC422BA96C4}"/>
              </a:ext>
            </a:extLst>
          </p:cNvPr>
          <p:cNvSpPr/>
          <p:nvPr/>
        </p:nvSpPr>
        <p:spPr bwMode="gray">
          <a:xfrm rot="5400000">
            <a:off x="6380206" y="4622295"/>
            <a:ext cx="180000" cy="360000"/>
          </a:xfrm>
          <a:prstGeom prst="chevron">
            <a:avLst>
              <a:gd name="adj" fmla="val 71429"/>
            </a:avLst>
          </a:prstGeom>
          <a:solidFill>
            <a:srgbClr val="32BDF0"/>
          </a:solidFill>
          <a:ln w="9525" cap="flat" cmpd="sng" algn="ctr">
            <a:solidFill>
              <a:srgbClr val="32BDF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2BA366-BE55-7515-65B5-819E1BF22ED2}"/>
              </a:ext>
            </a:extLst>
          </p:cNvPr>
          <p:cNvSpPr/>
          <p:nvPr/>
        </p:nvSpPr>
        <p:spPr bwMode="gray">
          <a:xfrm>
            <a:off x="115614" y="1008000"/>
            <a:ext cx="9669517" cy="2698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de-DE" sz="1400" dirty="0" err="1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9C435D-7894-0DED-B314-1692C16268BD}"/>
              </a:ext>
            </a:extLst>
          </p:cNvPr>
          <p:cNvSpPr/>
          <p:nvPr/>
        </p:nvSpPr>
        <p:spPr bwMode="gray">
          <a:xfrm>
            <a:off x="173424" y="6205346"/>
            <a:ext cx="9669517" cy="26985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de-DE" sz="14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6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31">
            <a:extLst>
              <a:ext uri="{FF2B5EF4-FFF2-40B4-BE49-F238E27FC236}">
                <a16:creationId xmlns:a16="http://schemas.microsoft.com/office/drawing/2014/main" id="{0B1EF862-0033-CD98-822E-9A058082A9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2161" y="1322783"/>
            <a:ext cx="4715037" cy="2337705"/>
          </a:xfrm>
          <a:prstGeom prst="rect">
            <a:avLst/>
          </a:prstGeom>
        </p:spPr>
      </p:pic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BC2CACDF-E9CD-3574-9174-BC50944CC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14399" y="6426001"/>
            <a:ext cx="1522800" cy="216000"/>
          </a:xfrm>
        </p:spPr>
        <p:txBody>
          <a:bodyPr/>
          <a:lstStyle/>
          <a:p>
            <a:endParaRPr lang="de-DE" dirty="0"/>
          </a:p>
          <a:p>
            <a:fld id="{0518FB86-001E-43A7-BF88-9159D7A4535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B14009-1C39-1C89-02F1-E9D1DA46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331200"/>
            <a:ext cx="9374401" cy="676800"/>
          </a:xfrm>
        </p:spPr>
        <p:txBody>
          <a:bodyPr/>
          <a:lstStyle/>
          <a:p>
            <a:r>
              <a:rPr lang="en-US" dirty="0"/>
              <a:t>Drawing parallels between the Data Point Model of EBA and the SDMX Information Model requires a thorough functional understanding of both</a:t>
            </a:r>
          </a:p>
        </p:txBody>
      </p:sp>
      <p:sp>
        <p:nvSpPr>
          <p:cNvPr id="69" name="Footer Placeholder 68">
            <a:extLst>
              <a:ext uri="{FF2B5EF4-FFF2-40B4-BE49-F238E27FC236}">
                <a16:creationId xmlns:a16="http://schemas.microsoft.com/office/drawing/2014/main" id="{3B0167F0-4256-2181-98D0-90CFCA84AE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0000" y="6534000"/>
            <a:ext cx="1522800" cy="108000"/>
          </a:xfrm>
        </p:spPr>
        <p:txBody>
          <a:bodyPr anchor="ctr"/>
          <a:lstStyle/>
          <a:p>
            <a:r>
              <a:rPr lang="de-DE"/>
              <a:t>© 2024 d-fine</a:t>
            </a: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5D42CA0A-E3BF-C8E1-AA1F-B1A521FAD181}"/>
              </a:ext>
            </a:extLst>
          </p:cNvPr>
          <p:cNvSpPr/>
          <p:nvPr/>
        </p:nvSpPr>
        <p:spPr bwMode="gray">
          <a:xfrm>
            <a:off x="12804738" y="4631069"/>
            <a:ext cx="1800000" cy="288032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Dimension Context</a:t>
            </a: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D46AB939-396D-3A67-424C-34375F6F3E4E}"/>
              </a:ext>
            </a:extLst>
          </p:cNvPr>
          <p:cNvSpPr/>
          <p:nvPr/>
        </p:nvSpPr>
        <p:spPr bwMode="gray">
          <a:xfrm>
            <a:off x="12809430" y="1687823"/>
            <a:ext cx="1800000" cy="2880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Taxonomy</a:t>
            </a: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C7093006-B40B-5CF6-0DF9-F253206AA05C}"/>
              </a:ext>
            </a:extLst>
          </p:cNvPr>
          <p:cNvSpPr/>
          <p:nvPr/>
        </p:nvSpPr>
        <p:spPr bwMode="gray">
          <a:xfrm>
            <a:off x="12809430" y="2202489"/>
            <a:ext cx="1800000" cy="288032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Module</a:t>
            </a:r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82E1653A-20C6-AA8E-4EEB-C443FE7023D0}"/>
              </a:ext>
            </a:extLst>
          </p:cNvPr>
          <p:cNvSpPr/>
          <p:nvPr/>
        </p:nvSpPr>
        <p:spPr bwMode="gray">
          <a:xfrm>
            <a:off x="12809430" y="2931308"/>
            <a:ext cx="1800000" cy="288032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Table Group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0E3CDFB-B7F5-CE7B-6D3E-A461125990D4}"/>
              </a:ext>
            </a:extLst>
          </p:cNvPr>
          <p:cNvSpPr/>
          <p:nvPr/>
        </p:nvSpPr>
        <p:spPr bwMode="gray">
          <a:xfrm>
            <a:off x="14297162" y="3343125"/>
            <a:ext cx="1800000" cy="288032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Dimension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EA99367-DA0C-844B-4A80-BEE8B868B929}"/>
              </a:ext>
            </a:extLst>
          </p:cNvPr>
          <p:cNvSpPr/>
          <p:nvPr/>
        </p:nvSpPr>
        <p:spPr bwMode="gray">
          <a:xfrm>
            <a:off x="15371298" y="2885677"/>
            <a:ext cx="1800000" cy="288032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Domain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061BFF8-9DF9-D920-22AD-DB771EE831B0}"/>
              </a:ext>
            </a:extLst>
          </p:cNvPr>
          <p:cNvSpPr/>
          <p:nvPr/>
        </p:nvSpPr>
        <p:spPr bwMode="gray">
          <a:xfrm>
            <a:off x="16374171" y="3343125"/>
            <a:ext cx="1800000" cy="288032"/>
          </a:xfrm>
          <a:prstGeom prst="roundRect">
            <a:avLst/>
          </a:prstGeom>
          <a:pattFill prst="wdUpDiag">
            <a:fgClr>
              <a:srgbClr val="94E4FF"/>
            </a:fgClr>
            <a:bgClr>
              <a:srgbClr val="EBEFF1"/>
            </a:bgClr>
          </a:patt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Hierarchy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7F6A44F-3341-054A-2A97-D77F5766E36B}"/>
              </a:ext>
            </a:extLst>
          </p:cNvPr>
          <p:cNvSpPr/>
          <p:nvPr/>
        </p:nvSpPr>
        <p:spPr bwMode="gray">
          <a:xfrm>
            <a:off x="15371297" y="3858299"/>
            <a:ext cx="1800000" cy="288032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Member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ECE792D-A7C1-54C0-9DDD-B153EAAF9CB7}"/>
              </a:ext>
            </a:extLst>
          </p:cNvPr>
          <p:cNvSpPr/>
          <p:nvPr/>
        </p:nvSpPr>
        <p:spPr bwMode="gray">
          <a:xfrm>
            <a:off x="15371297" y="5155131"/>
            <a:ext cx="1800000" cy="288032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i="1" dirty="0">
                <a:solidFill>
                  <a:schemeClr val="tx1"/>
                </a:solidFill>
              </a:rPr>
              <a:t>Metric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E015060-7526-0A06-D921-9A25CA871F09}"/>
              </a:ext>
            </a:extLst>
          </p:cNvPr>
          <p:cNvSpPr/>
          <p:nvPr/>
        </p:nvSpPr>
        <p:spPr bwMode="gray">
          <a:xfrm>
            <a:off x="16374171" y="4490481"/>
            <a:ext cx="1800000" cy="2880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Validation Rules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892440B-04FD-97D3-B228-7002B6E60FA8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13709430" y="2490521"/>
            <a:ext cx="0" cy="440787"/>
          </a:xfrm>
          <a:prstGeom prst="line">
            <a:avLst/>
          </a:prstGeom>
          <a:ln w="28575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807245-68CD-9222-479E-B300A443EE17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13709430" y="1975855"/>
            <a:ext cx="0" cy="226634"/>
          </a:xfrm>
          <a:prstGeom prst="line">
            <a:avLst/>
          </a:prstGeom>
          <a:ln w="28575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72">
            <a:extLst>
              <a:ext uri="{FF2B5EF4-FFF2-40B4-BE49-F238E27FC236}">
                <a16:creationId xmlns:a16="http://schemas.microsoft.com/office/drawing/2014/main" id="{C21FF248-BA1F-D5A3-6050-5808D24A87A4}"/>
              </a:ext>
            </a:extLst>
          </p:cNvPr>
          <p:cNvSpPr/>
          <p:nvPr/>
        </p:nvSpPr>
        <p:spPr bwMode="gray">
          <a:xfrm>
            <a:off x="12856175" y="3911025"/>
            <a:ext cx="1800000" cy="288032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32" name="Rounded Rectangle 17">
            <a:extLst>
              <a:ext uri="{FF2B5EF4-FFF2-40B4-BE49-F238E27FC236}">
                <a16:creationId xmlns:a16="http://schemas.microsoft.com/office/drawing/2014/main" id="{D01236B2-B34F-C463-C5E7-76BA1B48725D}"/>
              </a:ext>
            </a:extLst>
          </p:cNvPr>
          <p:cNvSpPr/>
          <p:nvPr/>
        </p:nvSpPr>
        <p:spPr bwMode="gray">
          <a:xfrm>
            <a:off x="12804738" y="3859059"/>
            <a:ext cx="1800000" cy="2880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Categorisation</a:t>
            </a:r>
          </a:p>
        </p:txBody>
      </p:sp>
      <p:cxnSp>
        <p:nvCxnSpPr>
          <p:cNvPr id="47" name="Straight Connector 73">
            <a:extLst>
              <a:ext uri="{FF2B5EF4-FFF2-40B4-BE49-F238E27FC236}">
                <a16:creationId xmlns:a16="http://schemas.microsoft.com/office/drawing/2014/main" id="{BA8AABF4-97F3-8EEF-9F2C-97BA78E70FF3}"/>
              </a:ext>
            </a:extLst>
          </p:cNvPr>
          <p:cNvCxnSpPr>
            <a:cxnSpLocks/>
            <a:stCxn id="19" idx="1"/>
            <a:endCxn id="32" idx="0"/>
          </p:cNvCxnSpPr>
          <p:nvPr/>
        </p:nvCxnSpPr>
        <p:spPr>
          <a:xfrm rot="10800000" flipV="1">
            <a:off x="13704738" y="3487141"/>
            <a:ext cx="592424" cy="371918"/>
          </a:xfrm>
          <a:prstGeom prst="bentConnector2">
            <a:avLst/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1BD4F82-4399-CA36-F564-E1E50ED0C48C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 flipH="1">
            <a:off x="16271297" y="3173709"/>
            <a:ext cx="1" cy="684590"/>
          </a:xfrm>
          <a:prstGeom prst="line">
            <a:avLst/>
          </a:prstGeom>
          <a:ln w="28575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9584898-BD1F-CAC8-BC98-95CF9AA3C91C}"/>
              </a:ext>
            </a:extLst>
          </p:cNvPr>
          <p:cNvCxnSpPr>
            <a:cxnSpLocks/>
            <a:stCxn id="23" idx="0"/>
            <a:endCxn id="22" idx="2"/>
          </p:cNvCxnSpPr>
          <p:nvPr/>
        </p:nvCxnSpPr>
        <p:spPr>
          <a:xfrm flipV="1">
            <a:off x="16271297" y="4146331"/>
            <a:ext cx="0" cy="1008800"/>
          </a:xfrm>
          <a:prstGeom prst="line">
            <a:avLst/>
          </a:prstGeom>
          <a:ln w="28575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73">
            <a:extLst>
              <a:ext uri="{FF2B5EF4-FFF2-40B4-BE49-F238E27FC236}">
                <a16:creationId xmlns:a16="http://schemas.microsoft.com/office/drawing/2014/main" id="{6E07D46B-E027-C4A9-49AC-BEC55E47A1D1}"/>
              </a:ext>
            </a:extLst>
          </p:cNvPr>
          <p:cNvCxnSpPr>
            <a:cxnSpLocks/>
            <a:stCxn id="21" idx="3"/>
            <a:endCxn id="22" idx="3"/>
          </p:cNvCxnSpPr>
          <p:nvPr/>
        </p:nvCxnSpPr>
        <p:spPr>
          <a:xfrm flipH="1">
            <a:off x="17171297" y="3487141"/>
            <a:ext cx="1002874" cy="515174"/>
          </a:xfrm>
          <a:prstGeom prst="bentConnector3">
            <a:avLst>
              <a:gd name="adj1" fmla="val -22794"/>
            </a:avLst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73">
            <a:extLst>
              <a:ext uri="{FF2B5EF4-FFF2-40B4-BE49-F238E27FC236}">
                <a16:creationId xmlns:a16="http://schemas.microsoft.com/office/drawing/2014/main" id="{83D36C37-4B08-DB4E-98F1-B6DAB7A2D6B8}"/>
              </a:ext>
            </a:extLst>
          </p:cNvPr>
          <p:cNvCxnSpPr>
            <a:cxnSpLocks/>
            <a:stCxn id="21" idx="3"/>
            <a:endCxn id="24" idx="3"/>
          </p:cNvCxnSpPr>
          <p:nvPr/>
        </p:nvCxnSpPr>
        <p:spPr>
          <a:xfrm>
            <a:off x="18174171" y="3487141"/>
            <a:ext cx="12700" cy="1147356"/>
          </a:xfrm>
          <a:prstGeom prst="bentConnector3">
            <a:avLst>
              <a:gd name="adj1" fmla="val 975000"/>
            </a:avLst>
          </a:prstGeom>
          <a:ln w="19050" cap="rnd">
            <a:solidFill>
              <a:schemeClr val="tx1"/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73">
            <a:extLst>
              <a:ext uri="{FF2B5EF4-FFF2-40B4-BE49-F238E27FC236}">
                <a16:creationId xmlns:a16="http://schemas.microsoft.com/office/drawing/2014/main" id="{D4F3A955-9174-25B8-C671-7ACD0420154B}"/>
              </a:ext>
            </a:extLst>
          </p:cNvPr>
          <p:cNvCxnSpPr>
            <a:cxnSpLocks/>
            <a:stCxn id="20" idx="1"/>
            <a:endCxn id="19" idx="0"/>
          </p:cNvCxnSpPr>
          <p:nvPr/>
        </p:nvCxnSpPr>
        <p:spPr>
          <a:xfrm rot="10800000" flipV="1">
            <a:off x="15197162" y="3029693"/>
            <a:ext cx="174136" cy="313432"/>
          </a:xfrm>
          <a:prstGeom prst="bentConnector2">
            <a:avLst/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73">
            <a:extLst>
              <a:ext uri="{FF2B5EF4-FFF2-40B4-BE49-F238E27FC236}">
                <a16:creationId xmlns:a16="http://schemas.microsoft.com/office/drawing/2014/main" id="{CC308A4E-EDC8-840D-9A36-BAFC8A58976E}"/>
              </a:ext>
            </a:extLst>
          </p:cNvPr>
          <p:cNvCxnSpPr>
            <a:cxnSpLocks/>
            <a:stCxn id="20" idx="3"/>
            <a:endCxn id="21" idx="0"/>
          </p:cNvCxnSpPr>
          <p:nvPr/>
        </p:nvCxnSpPr>
        <p:spPr>
          <a:xfrm>
            <a:off x="17171298" y="3029693"/>
            <a:ext cx="102873" cy="313432"/>
          </a:xfrm>
          <a:prstGeom prst="bentConnector2">
            <a:avLst/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3">
            <a:extLst>
              <a:ext uri="{FF2B5EF4-FFF2-40B4-BE49-F238E27FC236}">
                <a16:creationId xmlns:a16="http://schemas.microsoft.com/office/drawing/2014/main" id="{9CB9F41B-15EF-A5AB-EC62-2830D8B40B3C}"/>
              </a:ext>
            </a:extLst>
          </p:cNvPr>
          <p:cNvSpPr/>
          <p:nvPr/>
        </p:nvSpPr>
        <p:spPr bwMode="gray">
          <a:xfrm>
            <a:off x="71046" y="7085288"/>
            <a:ext cx="1800000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DSD / MSD</a:t>
            </a:r>
          </a:p>
        </p:txBody>
      </p:sp>
      <p:sp>
        <p:nvSpPr>
          <p:cNvPr id="58" name="Rounded Rectangle 3">
            <a:extLst>
              <a:ext uri="{FF2B5EF4-FFF2-40B4-BE49-F238E27FC236}">
                <a16:creationId xmlns:a16="http://schemas.microsoft.com/office/drawing/2014/main" id="{C7726D98-646C-488B-D253-4B16D9CA782E}"/>
              </a:ext>
            </a:extLst>
          </p:cNvPr>
          <p:cNvSpPr/>
          <p:nvPr/>
        </p:nvSpPr>
        <p:spPr bwMode="gray">
          <a:xfrm>
            <a:off x="71046" y="7563432"/>
            <a:ext cx="1800000" cy="8600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List of dimensions /groups ||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Full and partial Identifiers / report structure</a:t>
            </a: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5B669F79-95E1-D46F-B89B-D25E3A09EDE7}"/>
              </a:ext>
            </a:extLst>
          </p:cNvPr>
          <p:cNvSpPr/>
          <p:nvPr/>
        </p:nvSpPr>
        <p:spPr bwMode="gray">
          <a:xfrm>
            <a:off x="71046" y="8591148"/>
            <a:ext cx="1800000" cy="2880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Keys</a:t>
            </a:r>
          </a:p>
        </p:txBody>
      </p: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C6E910F0-FD09-96B2-1620-7C5E733FD869}"/>
              </a:ext>
            </a:extLst>
          </p:cNvPr>
          <p:cNvSpPr/>
          <p:nvPr/>
        </p:nvSpPr>
        <p:spPr bwMode="gray">
          <a:xfrm>
            <a:off x="71046" y="9046870"/>
            <a:ext cx="1800000" cy="3897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Dimensions / Identifier Components</a:t>
            </a:r>
          </a:p>
        </p:txBody>
      </p:sp>
      <p:sp>
        <p:nvSpPr>
          <p:cNvPr id="61" name="Rounded Rectangle 3">
            <a:extLst>
              <a:ext uri="{FF2B5EF4-FFF2-40B4-BE49-F238E27FC236}">
                <a16:creationId xmlns:a16="http://schemas.microsoft.com/office/drawing/2014/main" id="{2E5E34DA-DA4A-DDE0-E3A9-627A114829D8}"/>
              </a:ext>
            </a:extLst>
          </p:cNvPr>
          <p:cNvSpPr/>
          <p:nvPr/>
        </p:nvSpPr>
        <p:spPr bwMode="gray">
          <a:xfrm>
            <a:off x="71046" y="9582104"/>
            <a:ext cx="1800000" cy="2880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Series / Target Objects</a:t>
            </a:r>
          </a:p>
        </p:txBody>
      </p:sp>
      <p:sp>
        <p:nvSpPr>
          <p:cNvPr id="62" name="Rounded Rectangle 3">
            <a:extLst>
              <a:ext uri="{FF2B5EF4-FFF2-40B4-BE49-F238E27FC236}">
                <a16:creationId xmlns:a16="http://schemas.microsoft.com/office/drawing/2014/main" id="{85554B25-A790-884B-E230-FAEA52A80A61}"/>
              </a:ext>
            </a:extLst>
          </p:cNvPr>
          <p:cNvSpPr/>
          <p:nvPr/>
        </p:nvSpPr>
        <p:spPr bwMode="gray">
          <a:xfrm>
            <a:off x="71046" y="10097278"/>
            <a:ext cx="1800000" cy="2880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Data / Metadata</a:t>
            </a:r>
          </a:p>
        </p:txBody>
      </p:sp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96AD3F70-C97F-E747-ABA9-96B58FDD366F}"/>
              </a:ext>
            </a:extLst>
          </p:cNvPr>
          <p:cNvSpPr/>
          <p:nvPr/>
        </p:nvSpPr>
        <p:spPr bwMode="gray">
          <a:xfrm>
            <a:off x="71046" y="10526008"/>
            <a:ext cx="1800000" cy="2880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Attributes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D8A4343-93C1-EEED-C844-DD58B47493FA}"/>
              </a:ext>
            </a:extLst>
          </p:cNvPr>
          <p:cNvCxnSpPr>
            <a:cxnSpLocks/>
            <a:stCxn id="57" idx="2"/>
            <a:endCxn id="58" idx="0"/>
          </p:cNvCxnSpPr>
          <p:nvPr/>
        </p:nvCxnSpPr>
        <p:spPr>
          <a:xfrm>
            <a:off x="971046" y="7373320"/>
            <a:ext cx="0" cy="190112"/>
          </a:xfrm>
          <a:prstGeom prst="line">
            <a:avLst/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2345AEA-BC0C-4F2B-17DB-9A073D307DE8}"/>
              </a:ext>
            </a:extLst>
          </p:cNvPr>
          <p:cNvCxnSpPr>
            <a:cxnSpLocks/>
            <a:stCxn id="58" idx="2"/>
            <a:endCxn id="59" idx="0"/>
          </p:cNvCxnSpPr>
          <p:nvPr/>
        </p:nvCxnSpPr>
        <p:spPr>
          <a:xfrm>
            <a:off x="971046" y="8423459"/>
            <a:ext cx="0" cy="167689"/>
          </a:xfrm>
          <a:prstGeom prst="line">
            <a:avLst/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B4813F6-B28D-59E9-0C20-830501B0D6F7}"/>
              </a:ext>
            </a:extLst>
          </p:cNvPr>
          <p:cNvCxnSpPr>
            <a:cxnSpLocks/>
            <a:stCxn id="59" idx="2"/>
            <a:endCxn id="60" idx="0"/>
          </p:cNvCxnSpPr>
          <p:nvPr/>
        </p:nvCxnSpPr>
        <p:spPr>
          <a:xfrm>
            <a:off x="971046" y="8879181"/>
            <a:ext cx="0" cy="167689"/>
          </a:xfrm>
          <a:prstGeom prst="line">
            <a:avLst/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27F1BEB-71A7-4957-82E4-B9BFE431A0CF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>
            <a:off x="971046" y="9436616"/>
            <a:ext cx="0" cy="145488"/>
          </a:xfrm>
          <a:prstGeom prst="line">
            <a:avLst/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5A0DC8F-162D-F419-3E6A-FBB681C203DA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>
            <a:off x="971046" y="9870137"/>
            <a:ext cx="0" cy="227141"/>
          </a:xfrm>
          <a:prstGeom prst="line">
            <a:avLst/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EFA6203-DAAA-F605-CEBB-CE1BBD04AD15}"/>
              </a:ext>
            </a:extLst>
          </p:cNvPr>
          <p:cNvCxnSpPr>
            <a:cxnSpLocks/>
            <a:stCxn id="62" idx="2"/>
            <a:endCxn id="63" idx="0"/>
          </p:cNvCxnSpPr>
          <p:nvPr/>
        </p:nvCxnSpPr>
        <p:spPr>
          <a:xfrm>
            <a:off x="971046" y="10385311"/>
            <a:ext cx="0" cy="140697"/>
          </a:xfrm>
          <a:prstGeom prst="line">
            <a:avLst/>
          </a:prstGeom>
          <a:ln w="19050" cap="rnd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73">
            <a:extLst>
              <a:ext uri="{FF2B5EF4-FFF2-40B4-BE49-F238E27FC236}">
                <a16:creationId xmlns:a16="http://schemas.microsoft.com/office/drawing/2014/main" id="{DC5AA123-4597-1E58-A55E-A69ED5575E56}"/>
              </a:ext>
            </a:extLst>
          </p:cNvPr>
          <p:cNvCxnSpPr>
            <a:cxnSpLocks/>
            <a:stCxn id="63" idx="3"/>
            <a:endCxn id="61" idx="3"/>
          </p:cNvCxnSpPr>
          <p:nvPr/>
        </p:nvCxnSpPr>
        <p:spPr>
          <a:xfrm flipV="1">
            <a:off x="1871046" y="9726121"/>
            <a:ext cx="12700" cy="943904"/>
          </a:xfrm>
          <a:prstGeom prst="bentConnector3">
            <a:avLst>
              <a:gd name="adj1" fmla="val 1800000"/>
            </a:avLst>
          </a:prstGeom>
          <a:ln w="190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73">
            <a:extLst>
              <a:ext uri="{FF2B5EF4-FFF2-40B4-BE49-F238E27FC236}">
                <a16:creationId xmlns:a16="http://schemas.microsoft.com/office/drawing/2014/main" id="{6F114D69-5C52-FA19-80B1-D53C842AD95B}"/>
              </a:ext>
            </a:extLst>
          </p:cNvPr>
          <p:cNvCxnSpPr>
            <a:cxnSpLocks/>
            <a:stCxn id="63" idx="2"/>
            <a:endCxn id="62" idx="1"/>
          </p:cNvCxnSpPr>
          <p:nvPr/>
        </p:nvCxnSpPr>
        <p:spPr>
          <a:xfrm rot="5400000" flipH="1">
            <a:off x="234673" y="10077668"/>
            <a:ext cx="572746" cy="900000"/>
          </a:xfrm>
          <a:prstGeom prst="bentConnector4">
            <a:avLst>
              <a:gd name="adj1" fmla="val -39913"/>
              <a:gd name="adj2" fmla="val 125400"/>
            </a:avLst>
          </a:prstGeom>
          <a:ln w="190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3">
            <a:extLst>
              <a:ext uri="{FF2B5EF4-FFF2-40B4-BE49-F238E27FC236}">
                <a16:creationId xmlns:a16="http://schemas.microsoft.com/office/drawing/2014/main" id="{8D14257D-8D37-1DC5-AC2C-19FB0A8FF2CF}"/>
              </a:ext>
            </a:extLst>
          </p:cNvPr>
          <p:cNvSpPr/>
          <p:nvPr/>
        </p:nvSpPr>
        <p:spPr bwMode="gray">
          <a:xfrm>
            <a:off x="4598570" y="7368655"/>
            <a:ext cx="1800000" cy="5383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Metadata structure definition</a:t>
            </a:r>
          </a:p>
        </p:txBody>
      </p:sp>
      <p:sp>
        <p:nvSpPr>
          <p:cNvPr id="99" name="Rounded Rectangle 3">
            <a:extLst>
              <a:ext uri="{FF2B5EF4-FFF2-40B4-BE49-F238E27FC236}">
                <a16:creationId xmlns:a16="http://schemas.microsoft.com/office/drawing/2014/main" id="{38F22159-77F6-E098-2993-883C299F6A0D}"/>
              </a:ext>
            </a:extLst>
          </p:cNvPr>
          <p:cNvSpPr/>
          <p:nvPr/>
        </p:nvSpPr>
        <p:spPr bwMode="gray">
          <a:xfrm>
            <a:off x="4598570" y="8775084"/>
            <a:ext cx="1800000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Metadata Report(s)</a:t>
            </a: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20D57BBF-E11C-8D1F-F129-CA255A628591}"/>
              </a:ext>
            </a:extLst>
          </p:cNvPr>
          <p:cNvSpPr/>
          <p:nvPr/>
        </p:nvSpPr>
        <p:spPr bwMode="gray">
          <a:xfrm>
            <a:off x="2439114" y="8579139"/>
            <a:ext cx="1800000" cy="6799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full, partial Target Identifier(s)</a:t>
            </a:r>
          </a:p>
        </p:txBody>
      </p:sp>
      <p:sp>
        <p:nvSpPr>
          <p:cNvPr id="101" name="Rounded Rectangle 3">
            <a:extLst>
              <a:ext uri="{FF2B5EF4-FFF2-40B4-BE49-F238E27FC236}">
                <a16:creationId xmlns:a16="http://schemas.microsoft.com/office/drawing/2014/main" id="{EBAFFCB9-0BEC-8FB6-8FC2-8172D9008FAB}"/>
              </a:ext>
            </a:extLst>
          </p:cNvPr>
          <p:cNvSpPr/>
          <p:nvPr/>
        </p:nvSpPr>
        <p:spPr bwMode="gray">
          <a:xfrm>
            <a:off x="6758026" y="8775084"/>
            <a:ext cx="1800000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Concept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00737F3-30F7-F5FA-B003-0622CAA90CA2}"/>
              </a:ext>
            </a:extLst>
          </p:cNvPr>
          <p:cNvCxnSpPr>
            <a:cxnSpLocks/>
            <a:stCxn id="99" idx="1"/>
            <a:endCxn id="100" idx="3"/>
          </p:cNvCxnSpPr>
          <p:nvPr/>
        </p:nvCxnSpPr>
        <p:spPr>
          <a:xfrm flipH="1">
            <a:off x="4239114" y="8919100"/>
            <a:ext cx="359456" cy="0"/>
          </a:xfrm>
          <a:prstGeom prst="line">
            <a:avLst/>
          </a:prstGeom>
          <a:ln w="190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3">
            <a:extLst>
              <a:ext uri="{FF2B5EF4-FFF2-40B4-BE49-F238E27FC236}">
                <a16:creationId xmlns:a16="http://schemas.microsoft.com/office/drawing/2014/main" id="{C29FA79B-AA84-07C0-E85F-1C1714B1DF5C}"/>
              </a:ext>
            </a:extLst>
          </p:cNvPr>
          <p:cNvSpPr/>
          <p:nvPr/>
        </p:nvSpPr>
        <p:spPr bwMode="gray">
          <a:xfrm>
            <a:off x="6758026" y="8236596"/>
            <a:ext cx="1800000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Concept Scheme</a:t>
            </a:r>
          </a:p>
        </p:txBody>
      </p:sp>
      <p:sp>
        <p:nvSpPr>
          <p:cNvPr id="106" name="Rounded Rectangle 3">
            <a:extLst>
              <a:ext uri="{FF2B5EF4-FFF2-40B4-BE49-F238E27FC236}">
                <a16:creationId xmlns:a16="http://schemas.microsoft.com/office/drawing/2014/main" id="{C70C2AD3-96B1-F759-5C57-EAF79F4C14A4}"/>
              </a:ext>
            </a:extLst>
          </p:cNvPr>
          <p:cNvSpPr/>
          <p:nvPr/>
        </p:nvSpPr>
        <p:spPr bwMode="gray">
          <a:xfrm>
            <a:off x="4598570" y="9314311"/>
            <a:ext cx="1800000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Metadata Attributes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EAF0406-CB03-8469-278A-7BF5176B5AE5}"/>
              </a:ext>
            </a:extLst>
          </p:cNvPr>
          <p:cNvCxnSpPr>
            <a:cxnSpLocks/>
            <a:stCxn id="99" idx="2"/>
            <a:endCxn id="106" idx="0"/>
          </p:cNvCxnSpPr>
          <p:nvPr/>
        </p:nvCxnSpPr>
        <p:spPr>
          <a:xfrm>
            <a:off x="5498570" y="9063116"/>
            <a:ext cx="0" cy="251195"/>
          </a:xfrm>
          <a:prstGeom prst="line">
            <a:avLst/>
          </a:prstGeom>
          <a:ln w="190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3">
            <a:extLst>
              <a:ext uri="{FF2B5EF4-FFF2-40B4-BE49-F238E27FC236}">
                <a16:creationId xmlns:a16="http://schemas.microsoft.com/office/drawing/2014/main" id="{609738BC-8AC7-A168-313D-48566EC1BBC8}"/>
              </a:ext>
            </a:extLst>
          </p:cNvPr>
          <p:cNvSpPr/>
          <p:nvPr/>
        </p:nvSpPr>
        <p:spPr bwMode="gray">
          <a:xfrm>
            <a:off x="4598570" y="9929737"/>
            <a:ext cx="1800000" cy="740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Format and permitted value List(s)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3628DE7-D3AC-ECE9-A359-1ADFF1E5A848}"/>
              </a:ext>
            </a:extLst>
          </p:cNvPr>
          <p:cNvCxnSpPr>
            <a:cxnSpLocks/>
            <a:stCxn id="106" idx="2"/>
            <a:endCxn id="116" idx="0"/>
          </p:cNvCxnSpPr>
          <p:nvPr/>
        </p:nvCxnSpPr>
        <p:spPr>
          <a:xfrm>
            <a:off x="5498570" y="9602343"/>
            <a:ext cx="0" cy="327394"/>
          </a:xfrm>
          <a:prstGeom prst="line">
            <a:avLst/>
          </a:prstGeom>
          <a:ln w="190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DDAFA44-9504-8EDD-9336-CBD8D2A9FB6A}"/>
              </a:ext>
            </a:extLst>
          </p:cNvPr>
          <p:cNvCxnSpPr>
            <a:cxnSpLocks/>
            <a:stCxn id="101" idx="0"/>
            <a:endCxn id="105" idx="2"/>
          </p:cNvCxnSpPr>
          <p:nvPr/>
        </p:nvCxnSpPr>
        <p:spPr>
          <a:xfrm flipV="1">
            <a:off x="7658026" y="8524628"/>
            <a:ext cx="0" cy="250456"/>
          </a:xfrm>
          <a:prstGeom prst="line">
            <a:avLst/>
          </a:prstGeom>
          <a:ln w="1905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C5FE61C-28A0-7769-182E-50A7EFC09EE2}"/>
              </a:ext>
            </a:extLst>
          </p:cNvPr>
          <p:cNvGrpSpPr/>
          <p:nvPr/>
        </p:nvGrpSpPr>
        <p:grpSpPr>
          <a:xfrm>
            <a:off x="4375914" y="9764826"/>
            <a:ext cx="2260600" cy="1203103"/>
            <a:chOff x="596361" y="1461880"/>
            <a:chExt cx="2260600" cy="1203103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35E6053-EA53-2668-FF60-9849B813091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gray">
            <a:xfrm>
              <a:off x="596361" y="1461880"/>
              <a:ext cx="2260600" cy="1144895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91851F5-4386-0DBB-59EF-8099E866C5F2}"/>
                </a:ext>
              </a:extLst>
            </p:cNvPr>
            <p:cNvSpPr txBox="1"/>
            <p:nvPr/>
          </p:nvSpPr>
          <p:spPr>
            <a:xfrm>
              <a:off x="1030484" y="2357206"/>
              <a:ext cx="137706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Roboto" panose="02000000000000000000" pitchFamily="2" charset="0"/>
                </a:rPr>
                <a:t>Hierarchies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644B5B0-390B-9429-C261-7ABDECEA6D6C}"/>
              </a:ext>
            </a:extLst>
          </p:cNvPr>
          <p:cNvGrpSpPr/>
          <p:nvPr/>
        </p:nvGrpSpPr>
        <p:grpSpPr>
          <a:xfrm>
            <a:off x="6675531" y="8629416"/>
            <a:ext cx="1977108" cy="770052"/>
            <a:chOff x="580164" y="1461880"/>
            <a:chExt cx="2062817" cy="770052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4BCD4F-51AD-A469-65C5-19F142C4581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gray">
            <a:xfrm>
              <a:off x="580164" y="1461880"/>
              <a:ext cx="2062817" cy="770052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2CDCC951-B969-DF4B-5066-FEBA14C348FE}"/>
                </a:ext>
              </a:extLst>
            </p:cNvPr>
            <p:cNvSpPr txBox="1"/>
            <p:nvPr/>
          </p:nvSpPr>
          <p:spPr>
            <a:xfrm>
              <a:off x="1041528" y="1924155"/>
              <a:ext cx="121072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Roboto" panose="02000000000000000000" pitchFamily="2" charset="0"/>
                </a:rPr>
                <a:t>Hierarchies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9" name="Текст 28">
            <a:extLst>
              <a:ext uri="{FF2B5EF4-FFF2-40B4-BE49-F238E27FC236}">
                <a16:creationId xmlns:a16="http://schemas.microsoft.com/office/drawing/2014/main" id="{F7F752AE-8F45-93A9-8F56-468DD700D895}"/>
              </a:ext>
            </a:extLst>
          </p:cNvPr>
          <p:cNvSpPr txBox="1">
            <a:spLocks/>
          </p:cNvSpPr>
          <p:nvPr/>
        </p:nvSpPr>
        <p:spPr>
          <a:xfrm flipH="1">
            <a:off x="4809587" y="3719347"/>
            <a:ext cx="4824975" cy="2041052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EBA’s Data Point Model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(DPM)</a:t>
            </a:r>
            <a:endParaRPr lang="en-US" sz="1300" dirty="0">
              <a:solidFill>
                <a:schemeClr val="tx1">
                  <a:lumMod val="90000"/>
                  <a:lumOff val="1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23" indent="-180023">
              <a:spcBef>
                <a:spcPts val="0"/>
              </a:spcBef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Contains tables, structures, data point concepts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their relationships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combination of DPM’s functional </a:t>
            </a:r>
            <a:r>
              <a:rPr lang="en-US" sz="1300" b="1" dirty="0">
                <a:solidFill>
                  <a:srgbClr val="F07D00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allocation rules</a:t>
            </a:r>
            <a:endParaRPr lang="en-US" sz="1300" dirty="0">
              <a:solidFill>
                <a:srgbClr val="F07D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23" indent="-180023">
              <a:spcBef>
                <a:spcPts val="0"/>
              </a:spcBef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EBA adds new content or updates the data model with newer versions of the templates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establishes a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revised categorization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80023" indent="-180023">
              <a:spcBef>
                <a:spcPts val="0"/>
              </a:spcBef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Historical tracking of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equivalence classes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is achievable.</a:t>
            </a:r>
            <a:endParaRPr lang="en-US" sz="13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7" name="Текст 28">
            <a:extLst>
              <a:ext uri="{FF2B5EF4-FFF2-40B4-BE49-F238E27FC236}">
                <a16:creationId xmlns:a16="http://schemas.microsoft.com/office/drawing/2014/main" id="{BE4A7AF6-33AD-DBCA-3101-A033F3656935}"/>
              </a:ext>
            </a:extLst>
          </p:cNvPr>
          <p:cNvSpPr txBox="1">
            <a:spLocks/>
          </p:cNvSpPr>
          <p:nvPr/>
        </p:nvSpPr>
        <p:spPr>
          <a:xfrm flipH="1">
            <a:off x="549035" y="1297350"/>
            <a:ext cx="3826878" cy="2239295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3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SDMX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Data/Metadata Structure Definition</a:t>
            </a:r>
            <a:endParaRPr lang="en-US" sz="1300" dirty="0">
              <a:solidFill>
                <a:schemeClr val="accent6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023" indent="-180023">
              <a:spcBef>
                <a:spcPts val="0"/>
              </a:spcBef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metadata attributes (</a:t>
            </a:r>
            <a:r>
              <a:rPr lang="en-US" sz="1300" i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coded representation of a code lists or uncoded texts, organized as hierarchical child-parents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) take their semantic or context form from concepts, usually defined in concept schemes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180023" indent="-180023">
              <a:spcBef>
                <a:spcPts val="0"/>
              </a:spcBef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Both attributes and concepts can have hierarchies.</a:t>
            </a:r>
          </a:p>
          <a:p>
            <a:pPr marL="180023" indent="-180023">
              <a:spcBef>
                <a:spcPts val="0"/>
              </a:spcBef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SDMX represents a 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scalable generalization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to data models.</a:t>
            </a:r>
            <a:endParaRPr lang="en-US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53" name="Straight Connector 73">
            <a:extLst>
              <a:ext uri="{FF2B5EF4-FFF2-40B4-BE49-F238E27FC236}">
                <a16:creationId xmlns:a16="http://schemas.microsoft.com/office/drawing/2014/main" id="{AE644278-EBFD-7707-0B21-50F8ADF33D95}"/>
              </a:ext>
            </a:extLst>
          </p:cNvPr>
          <p:cNvCxnSpPr>
            <a:cxnSpLocks/>
            <a:stCxn id="106" idx="3"/>
            <a:endCxn id="101" idx="1"/>
          </p:cNvCxnSpPr>
          <p:nvPr/>
        </p:nvCxnSpPr>
        <p:spPr>
          <a:xfrm flipV="1">
            <a:off x="6398570" y="8919100"/>
            <a:ext cx="359456" cy="539227"/>
          </a:xfrm>
          <a:prstGeom prst="bentConnector3">
            <a:avLst>
              <a:gd name="adj1" fmla="val 50000"/>
            </a:avLst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B112D61-B6FB-5B04-726D-FB5AE8F991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4254" y="-1384943"/>
            <a:ext cx="5255299" cy="2538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CFBFCC-DFEB-F7A0-550C-C1896E485B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000" y="7993445"/>
            <a:ext cx="3841728" cy="1501322"/>
          </a:xfrm>
          <a:prstGeom prst="rect">
            <a:avLst/>
          </a:prstGeom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BA14ACBD-51D7-266B-6175-0E3165320325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297035" y="1307514"/>
            <a:ext cx="252000" cy="252000"/>
          </a:xfrm>
          <a:prstGeom prst="ellipse">
            <a:avLst/>
          </a:prstGeom>
          <a:solidFill>
            <a:srgbClr val="EBEFF1"/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19992F9-7CA3-77A3-5A7E-D348F9D20A92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4557587" y="3713226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953BB47A-1291-B2E1-CC88-730830E0A4D4}"/>
              </a:ext>
            </a:extLst>
          </p:cNvPr>
          <p:cNvGrpSpPr/>
          <p:nvPr/>
        </p:nvGrpSpPr>
        <p:grpSpPr>
          <a:xfrm>
            <a:off x="7584254" y="1296032"/>
            <a:ext cx="2050313" cy="547052"/>
            <a:chOff x="7530000" y="1275781"/>
            <a:chExt cx="2050313" cy="547052"/>
          </a:xfrm>
          <a:solidFill>
            <a:srgbClr val="F07D00"/>
          </a:solidFill>
        </p:grpSpPr>
        <p:sp>
          <p:nvSpPr>
            <p:cNvPr id="76" name="Arrow: Right 75">
              <a:extLst>
                <a:ext uri="{FF2B5EF4-FFF2-40B4-BE49-F238E27FC236}">
                  <a16:creationId xmlns:a16="http://schemas.microsoft.com/office/drawing/2014/main" id="{CDCF4791-7DEF-771F-D13A-1913E1030892}"/>
                </a:ext>
              </a:extLst>
            </p:cNvPr>
            <p:cNvSpPr/>
            <p:nvPr/>
          </p:nvSpPr>
          <p:spPr bwMode="gray">
            <a:xfrm>
              <a:off x="8248723" y="1275781"/>
              <a:ext cx="380048" cy="547052"/>
            </a:xfrm>
            <a:prstGeom prst="rightArrow">
              <a:avLst/>
            </a:prstGeom>
            <a:grpFill/>
            <a:ln>
              <a:solidFill>
                <a:srgbClr val="F07D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endParaRPr lang="de-D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5B11668-2A49-51FB-730A-2BFC084CD118}"/>
                </a:ext>
              </a:extLst>
            </p:cNvPr>
            <p:cNvSpPr/>
            <p:nvPr/>
          </p:nvSpPr>
          <p:spPr bwMode="gray">
            <a:xfrm>
              <a:off x="8043528" y="1410767"/>
              <a:ext cx="151284" cy="276225"/>
            </a:xfrm>
            <a:prstGeom prst="rect">
              <a:avLst/>
            </a:prstGeom>
            <a:grpFill/>
            <a:ln>
              <a:solidFill>
                <a:srgbClr val="F07D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endParaRPr lang="de-D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F2FA1FE-C074-497E-E936-A17F5E1ACDF1}"/>
                </a:ext>
              </a:extLst>
            </p:cNvPr>
            <p:cNvSpPr/>
            <p:nvPr/>
          </p:nvSpPr>
          <p:spPr bwMode="gray">
            <a:xfrm>
              <a:off x="7838333" y="1410767"/>
              <a:ext cx="151284" cy="276225"/>
            </a:xfrm>
            <a:prstGeom prst="rect">
              <a:avLst/>
            </a:prstGeom>
            <a:grpFill/>
            <a:ln>
              <a:solidFill>
                <a:srgbClr val="F07D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endParaRPr lang="de-D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4F3D15B-206A-78B6-D9C0-E5400730FE94}"/>
                </a:ext>
              </a:extLst>
            </p:cNvPr>
            <p:cNvSpPr txBox="1"/>
            <p:nvPr/>
          </p:nvSpPr>
          <p:spPr>
            <a:xfrm>
              <a:off x="8610703" y="1410767"/>
              <a:ext cx="96961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solidFill>
                    <a:srgbClr val="F07D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CSRD, ESRS </a:t>
              </a:r>
              <a:endParaRPr lang="de-DE" sz="1100" dirty="0">
                <a:solidFill>
                  <a:srgbClr val="F07D00"/>
                </a:solidFill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C4BB3E5-F847-6170-12E3-8DC461993E7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gray">
            <a:xfrm>
              <a:off x="7530000" y="1415572"/>
              <a:ext cx="252000" cy="252000"/>
            </a:xfrm>
            <a:prstGeom prst="ellipse">
              <a:avLst/>
            </a:prstGeom>
            <a:grpFill/>
            <a:ln w="9525">
              <a:solidFill>
                <a:srgbClr val="F07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75" name="Rounded Rectangle 3">
            <a:extLst>
              <a:ext uri="{FF2B5EF4-FFF2-40B4-BE49-F238E27FC236}">
                <a16:creationId xmlns:a16="http://schemas.microsoft.com/office/drawing/2014/main" id="{9A0B9F5E-9709-3921-9F34-2CA2540801AA}"/>
              </a:ext>
            </a:extLst>
          </p:cNvPr>
          <p:cNvSpPr/>
          <p:nvPr/>
        </p:nvSpPr>
        <p:spPr bwMode="gray">
          <a:xfrm>
            <a:off x="4598570" y="8191324"/>
            <a:ext cx="1800000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Components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91E64F1-91F7-521E-70C0-D9272D04E391}"/>
              </a:ext>
            </a:extLst>
          </p:cNvPr>
          <p:cNvCxnSpPr>
            <a:cxnSpLocks/>
            <a:stCxn id="98" idx="2"/>
            <a:endCxn id="75" idx="0"/>
          </p:cNvCxnSpPr>
          <p:nvPr/>
        </p:nvCxnSpPr>
        <p:spPr>
          <a:xfrm>
            <a:off x="5498570" y="7907021"/>
            <a:ext cx="0" cy="284303"/>
          </a:xfrm>
          <a:prstGeom prst="line">
            <a:avLst/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0415BB6-0629-F37C-D5C7-029C5E658CFA}"/>
              </a:ext>
            </a:extLst>
          </p:cNvPr>
          <p:cNvCxnSpPr>
            <a:cxnSpLocks/>
            <a:stCxn id="75" idx="2"/>
            <a:endCxn id="99" idx="0"/>
          </p:cNvCxnSpPr>
          <p:nvPr/>
        </p:nvCxnSpPr>
        <p:spPr>
          <a:xfrm>
            <a:off x="5498570" y="8479356"/>
            <a:ext cx="0" cy="295728"/>
          </a:xfrm>
          <a:prstGeom prst="line">
            <a:avLst/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43AD24A0-927D-7805-2845-73D9257824B8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>
            <a:off x="12460545" y="3075324"/>
            <a:ext cx="348885" cy="0"/>
          </a:xfrm>
          <a:prstGeom prst="line">
            <a:avLst/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7C868D07-8B97-3A49-2F98-7984500E2D25}"/>
              </a:ext>
            </a:extLst>
          </p:cNvPr>
          <p:cNvCxnSpPr>
            <a:cxnSpLocks/>
            <a:stCxn id="15" idx="0"/>
            <a:endCxn id="32" idx="2"/>
          </p:cNvCxnSpPr>
          <p:nvPr/>
        </p:nvCxnSpPr>
        <p:spPr>
          <a:xfrm flipV="1">
            <a:off x="13704738" y="4147091"/>
            <a:ext cx="0" cy="483978"/>
          </a:xfrm>
          <a:prstGeom prst="line">
            <a:avLst/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87728A1B-4494-966D-8A28-B2A5B3770D42}"/>
              </a:ext>
            </a:extLst>
          </p:cNvPr>
          <p:cNvCxnSpPr>
            <a:cxnSpLocks/>
            <a:stCxn id="22" idx="1"/>
            <a:endCxn id="32" idx="3"/>
          </p:cNvCxnSpPr>
          <p:nvPr/>
        </p:nvCxnSpPr>
        <p:spPr>
          <a:xfrm flipH="1">
            <a:off x="14604738" y="4002315"/>
            <a:ext cx="766559" cy="760"/>
          </a:xfrm>
          <a:prstGeom prst="line">
            <a:avLst/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73">
            <a:extLst>
              <a:ext uri="{FF2B5EF4-FFF2-40B4-BE49-F238E27FC236}">
                <a16:creationId xmlns:a16="http://schemas.microsoft.com/office/drawing/2014/main" id="{5F939783-B66E-B200-72C0-9F25D3C3C22B}"/>
              </a:ext>
            </a:extLst>
          </p:cNvPr>
          <p:cNvCxnSpPr>
            <a:cxnSpLocks/>
            <a:stCxn id="15" idx="2"/>
            <a:endCxn id="23" idx="1"/>
          </p:cNvCxnSpPr>
          <p:nvPr/>
        </p:nvCxnSpPr>
        <p:spPr>
          <a:xfrm rot="16200000" flipH="1">
            <a:off x="14347994" y="4275844"/>
            <a:ext cx="380046" cy="1666559"/>
          </a:xfrm>
          <a:prstGeom prst="bentConnector2">
            <a:avLst/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0" name="THM_bar">
            <a:extLst>
              <a:ext uri="{FF2B5EF4-FFF2-40B4-BE49-F238E27FC236}">
                <a16:creationId xmlns:a16="http://schemas.microsoft.com/office/drawing/2014/main" id="{5EC2B55D-676E-744A-03B9-3E1EA0290C1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66700" y="5831141"/>
            <a:ext cx="9372600" cy="468059"/>
            <a:chOff x="266700" y="5831141"/>
            <a:chExt cx="9372600" cy="468059"/>
          </a:xfrm>
        </p:grpSpPr>
        <p:sp>
          <p:nvSpPr>
            <p:cNvPr id="344" name="THM_bar_background">
              <a:extLst>
                <a:ext uri="{FF2B5EF4-FFF2-40B4-BE49-F238E27FC236}">
                  <a16:creationId xmlns:a16="http://schemas.microsoft.com/office/drawing/2014/main" id="{1CBBD6B2-354E-B667-7414-928BD6BAAB23}"/>
                </a:ext>
              </a:extLst>
            </p:cNvPr>
            <p:cNvSpPr/>
            <p:nvPr/>
          </p:nvSpPr>
          <p:spPr bwMode="gray">
            <a:xfrm>
              <a:off x="266700" y="5831141"/>
              <a:ext cx="9372600" cy="468059"/>
            </a:xfrm>
            <a:prstGeom prst="rect">
              <a:avLst/>
            </a:prstGeom>
            <a:solidFill>
              <a:srgbClr val="EFEEEB"/>
            </a:solidFill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360045" tIns="0" rIns="144018" bIns="0" rtlCol="0" anchor="ctr">
              <a:noAutofit/>
            </a:bodyPr>
            <a:lstStyle/>
            <a:p>
              <a:pPr marL="0" marR="0" lvl="0" indent="0" algn="l" defTabSz="914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3C50"/>
                  </a:solidFill>
                  <a:effectLst/>
                  <a:uLnTx/>
                  <a:uFillTx/>
                  <a:latin typeface="Roboto" panose="02000000000000000000" pitchFamily="2" charset="0"/>
                  <a:ea typeface="+mn-ea"/>
                  <a:cs typeface="+mn-cs"/>
                </a:rPr>
                <a:t>SDMX represents a generalization of self-describing data standards with XBRL serving as a specific example of this concept. Achieving a transformation to SDMX from any existing metadata model is a realistic goal.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C5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349" name="thm_triangle_i53438">
              <a:extLst>
                <a:ext uri="{FF2B5EF4-FFF2-40B4-BE49-F238E27FC236}">
                  <a16:creationId xmlns:a16="http://schemas.microsoft.com/office/drawing/2014/main" id="{E1F38647-6D33-7DA5-3723-704C253B1260}"/>
                </a:ext>
              </a:extLst>
            </p:cNvPr>
            <p:cNvGrpSpPr/>
            <p:nvPr/>
          </p:nvGrpSpPr>
          <p:grpSpPr>
            <a:xfrm>
              <a:off x="266700" y="5831141"/>
              <a:ext cx="234029" cy="468058"/>
              <a:chOff x="117014" y="-117014"/>
              <a:chExt cx="234029" cy="468058"/>
            </a:xfrm>
          </p:grpSpPr>
          <p:sp>
            <p:nvSpPr>
              <p:cNvPr id="345" name="box">
                <a:extLst>
                  <a:ext uri="{FF2B5EF4-FFF2-40B4-BE49-F238E27FC236}">
                    <a16:creationId xmlns:a16="http://schemas.microsoft.com/office/drawing/2014/main" id="{5926A577-122C-A88A-AEE9-9443411BDC2B}"/>
                  </a:ext>
                </a:extLst>
              </p:cNvPr>
              <p:cNvSpPr/>
              <p:nvPr/>
            </p:nvSpPr>
            <p:spPr bwMode="white">
              <a:xfrm rot="16200000">
                <a:off x="-117015" y="117015"/>
                <a:ext cx="468058" cy="0"/>
              </a:xfrm>
              <a:prstGeom prst="rect">
                <a:avLst/>
              </a:prstGeom>
              <a:solidFill>
                <a:srgbClr val="EFEEEB"/>
              </a:solidFill>
              <a:ln w="9525">
                <a:solidFill>
                  <a:srgbClr val="EFE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46" name="triangle_1">
                <a:extLst>
                  <a:ext uri="{FF2B5EF4-FFF2-40B4-BE49-F238E27FC236}">
                    <a16:creationId xmlns:a16="http://schemas.microsoft.com/office/drawing/2014/main" id="{EBC0A1CF-93FB-57BB-A324-D4C50EDA2136}"/>
                  </a:ext>
                </a:extLst>
              </p:cNvPr>
              <p:cNvSpPr/>
              <p:nvPr/>
            </p:nvSpPr>
            <p:spPr bwMode="white">
              <a:xfrm rot="5400000">
                <a:off x="0" y="0"/>
                <a:ext cx="468058" cy="234029"/>
              </a:xfrm>
              <a:prstGeom prst="triangle">
                <a:avLst/>
              </a:prstGeom>
              <a:solidFill>
                <a:srgbClr val="EFEEEB"/>
              </a:solidFill>
              <a:ln w="9525">
                <a:solidFill>
                  <a:srgbClr val="EFE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47" name="triangle_2">
                <a:extLst>
                  <a:ext uri="{FF2B5EF4-FFF2-40B4-BE49-F238E27FC236}">
                    <a16:creationId xmlns:a16="http://schemas.microsoft.com/office/drawing/2014/main" id="{A9240F32-E3DF-E0DD-3FFD-E47992D99A52}"/>
                  </a:ext>
                </a:extLst>
              </p:cNvPr>
              <p:cNvSpPr/>
              <p:nvPr/>
            </p:nvSpPr>
            <p:spPr bwMode="gray">
              <a:xfrm rot="5400000">
                <a:off x="0" y="0"/>
                <a:ext cx="468058" cy="234029"/>
              </a:xfrm>
              <a:prstGeom prst="triangle">
                <a:avLst/>
              </a:prstGeom>
              <a:solidFill>
                <a:srgbClr val="F07D00"/>
              </a:solidFill>
              <a:ln w="9525">
                <a:solidFill>
                  <a:srgbClr val="F07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91" name="Picture 290">
            <a:extLst>
              <a:ext uri="{FF2B5EF4-FFF2-40B4-BE49-F238E27FC236}">
                <a16:creationId xmlns:a16="http://schemas.microsoft.com/office/drawing/2014/main" id="{1BC1385D-41D0-544C-016F-A25EAA3B66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558" y="3636375"/>
            <a:ext cx="3529101" cy="2077366"/>
          </a:xfrm>
          <a:prstGeom prst="rect">
            <a:avLst/>
          </a:prstGeom>
        </p:spPr>
      </p:pic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683B93E6-993E-A8BA-B84A-62982E60F558}"/>
              </a:ext>
            </a:extLst>
          </p:cNvPr>
          <p:cNvSpPr/>
          <p:nvPr/>
        </p:nvSpPr>
        <p:spPr bwMode="gray">
          <a:xfrm>
            <a:off x="10660545" y="2931308"/>
            <a:ext cx="1800000" cy="288032"/>
          </a:xfrm>
          <a:prstGeom prst="roundRect">
            <a:avLst/>
          </a:prstGeom>
          <a:solidFill>
            <a:srgbClr val="94E4FF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400" b="1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33B16EC7-FAA1-45DE-3041-254BBE58B04E}"/>
              </a:ext>
            </a:extLst>
          </p:cNvPr>
          <p:cNvCxnSpPr>
            <a:cxnSpLocks/>
            <a:stCxn id="18" idx="2"/>
            <a:endCxn id="32" idx="0"/>
          </p:cNvCxnSpPr>
          <p:nvPr/>
        </p:nvCxnSpPr>
        <p:spPr>
          <a:xfrm flipH="1">
            <a:off x="13704738" y="3219340"/>
            <a:ext cx="4692" cy="639719"/>
          </a:xfrm>
          <a:prstGeom prst="line">
            <a:avLst/>
          </a:prstGeom>
          <a:ln w="19050" cap="rnd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4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B14009-1C39-1C89-02F1-E9D1DA46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data-driven metadata modeling, transformation and architectural design begin with a strong domain expertise foundation</a:t>
            </a:r>
          </a:p>
        </p:txBody>
      </p:sp>
      <p:grpSp>
        <p:nvGrpSpPr>
          <p:cNvPr id="121" name="THM_bar">
            <a:extLst>
              <a:ext uri="{FF2B5EF4-FFF2-40B4-BE49-F238E27FC236}">
                <a16:creationId xmlns:a16="http://schemas.microsoft.com/office/drawing/2014/main" id="{3C70B936-8734-15AE-B724-B2C4AFA3879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66700" y="5831141"/>
            <a:ext cx="9372600" cy="468059"/>
            <a:chOff x="266700" y="5831141"/>
            <a:chExt cx="9372600" cy="468059"/>
          </a:xfrm>
        </p:grpSpPr>
        <p:sp>
          <p:nvSpPr>
            <p:cNvPr id="122" name="THM_bar_background">
              <a:extLst>
                <a:ext uri="{FF2B5EF4-FFF2-40B4-BE49-F238E27FC236}">
                  <a16:creationId xmlns:a16="http://schemas.microsoft.com/office/drawing/2014/main" id="{6D04680A-A8C4-3777-B3E2-E07E47668680}"/>
                </a:ext>
              </a:extLst>
            </p:cNvPr>
            <p:cNvSpPr/>
            <p:nvPr/>
          </p:nvSpPr>
          <p:spPr bwMode="gray">
            <a:xfrm>
              <a:off x="266700" y="5831141"/>
              <a:ext cx="9372600" cy="468059"/>
            </a:xfrm>
            <a:prstGeom prst="rect">
              <a:avLst/>
            </a:prstGeom>
            <a:solidFill>
              <a:srgbClr val="EFEEEB"/>
            </a:solidFill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45" tIns="0" rIns="144018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>
                  <a:solidFill>
                    <a:srgbClr val="003C50"/>
                  </a:solidFill>
                  <a:latin typeface="Roboto" panose="02000000000000000000" pitchFamily="2" charset="0"/>
                </a:rPr>
                <a:t>To foster a flexible, data-driven architecture with optimal performance enhanced user experience, it is essential to consider business logic alongside efficient transformation workloads and design patterns.</a:t>
              </a:r>
            </a:p>
          </p:txBody>
        </p:sp>
        <p:grpSp>
          <p:nvGrpSpPr>
            <p:cNvPr id="126" name="thm_triangle_i89983">
              <a:extLst>
                <a:ext uri="{FF2B5EF4-FFF2-40B4-BE49-F238E27FC236}">
                  <a16:creationId xmlns:a16="http://schemas.microsoft.com/office/drawing/2014/main" id="{C7F543E0-9AF2-4D6F-77EC-00CCD6080224}"/>
                </a:ext>
              </a:extLst>
            </p:cNvPr>
            <p:cNvGrpSpPr/>
            <p:nvPr/>
          </p:nvGrpSpPr>
          <p:grpSpPr>
            <a:xfrm>
              <a:off x="266700" y="5831141"/>
              <a:ext cx="234029" cy="468058"/>
              <a:chOff x="117014" y="-117014"/>
              <a:chExt cx="234029" cy="468058"/>
            </a:xfrm>
          </p:grpSpPr>
          <p:sp>
            <p:nvSpPr>
              <p:cNvPr id="127" name="box">
                <a:extLst>
                  <a:ext uri="{FF2B5EF4-FFF2-40B4-BE49-F238E27FC236}">
                    <a16:creationId xmlns:a16="http://schemas.microsoft.com/office/drawing/2014/main" id="{F99D9048-D76C-4D1E-C9F6-B4DA27888460}"/>
                  </a:ext>
                </a:extLst>
              </p:cNvPr>
              <p:cNvSpPr/>
              <p:nvPr/>
            </p:nvSpPr>
            <p:spPr bwMode="white">
              <a:xfrm rot="16200000">
                <a:off x="-117015" y="117015"/>
                <a:ext cx="468058" cy="0"/>
              </a:xfrm>
              <a:prstGeom prst="rect">
                <a:avLst/>
              </a:prstGeom>
              <a:solidFill>
                <a:srgbClr val="EFEEEB"/>
              </a:solidFill>
              <a:ln w="9525">
                <a:solidFill>
                  <a:srgbClr val="EFE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triangle_1">
                <a:extLst>
                  <a:ext uri="{FF2B5EF4-FFF2-40B4-BE49-F238E27FC236}">
                    <a16:creationId xmlns:a16="http://schemas.microsoft.com/office/drawing/2014/main" id="{7804E7C9-84FA-BB16-79C3-2CA3F45275A3}"/>
                  </a:ext>
                </a:extLst>
              </p:cNvPr>
              <p:cNvSpPr/>
              <p:nvPr/>
            </p:nvSpPr>
            <p:spPr bwMode="white">
              <a:xfrm rot="5400000">
                <a:off x="0" y="0"/>
                <a:ext cx="468058" cy="234029"/>
              </a:xfrm>
              <a:prstGeom prst="triangle">
                <a:avLst/>
              </a:prstGeom>
              <a:solidFill>
                <a:srgbClr val="EFEEEB"/>
              </a:solidFill>
              <a:ln w="9525">
                <a:solidFill>
                  <a:srgbClr val="EFE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triangle_2">
                <a:extLst>
                  <a:ext uri="{FF2B5EF4-FFF2-40B4-BE49-F238E27FC236}">
                    <a16:creationId xmlns:a16="http://schemas.microsoft.com/office/drawing/2014/main" id="{587DEE79-9C8C-DBBB-C18D-AA1196BEC8C9}"/>
                  </a:ext>
                </a:extLst>
              </p:cNvPr>
              <p:cNvSpPr/>
              <p:nvPr/>
            </p:nvSpPr>
            <p:spPr bwMode="gray">
              <a:xfrm rot="5400000">
                <a:off x="0" y="0"/>
                <a:ext cx="468058" cy="234029"/>
              </a:xfrm>
              <a:prstGeom prst="triangle">
                <a:avLst/>
              </a:prstGeom>
              <a:solidFill>
                <a:srgbClr val="F07D00"/>
              </a:solidFill>
              <a:ln w="9525">
                <a:solidFill>
                  <a:srgbClr val="F07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5774E67-4247-B1A1-1057-2D4135D46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de-DE"/>
          </a:p>
          <a:p>
            <a:fld id="{5AEA7996-4D0B-4889-95D3-77B90C7B6036}" type="slidenum">
              <a:rPr lang="de-DE" smtClean="0"/>
              <a:t>4</a:t>
            </a:fld>
            <a:endParaRPr lang="de-D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311AA40-ED1B-6908-EE10-AC31AAB33E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0000" y="6534000"/>
            <a:ext cx="1522800" cy="108000"/>
          </a:xfrm>
        </p:spPr>
        <p:txBody>
          <a:bodyPr anchor="ctr"/>
          <a:lstStyle/>
          <a:p>
            <a:r>
              <a:rPr lang="de-DE"/>
              <a:t>© 2024 d-fine</a:t>
            </a: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A2E69AF7-8550-1826-6BAB-C4CAD5C2EFBB}"/>
              </a:ext>
            </a:extLst>
          </p:cNvPr>
          <p:cNvSpPr/>
          <p:nvPr/>
        </p:nvSpPr>
        <p:spPr bwMode="gray">
          <a:xfrm>
            <a:off x="3229152" y="3604854"/>
            <a:ext cx="378047" cy="504000"/>
          </a:xfrm>
          <a:prstGeom prst="chevron">
            <a:avLst>
              <a:gd name="adj" fmla="val 71429"/>
            </a:avLst>
          </a:prstGeom>
          <a:solidFill>
            <a:srgbClr val="32BDF0"/>
          </a:solidFill>
          <a:ln w="9525" cap="flat" cmpd="sng" algn="ctr">
            <a:solidFill>
              <a:srgbClr val="32BDF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8317F8B-7F39-7E5F-04F2-848306C5D906}"/>
              </a:ext>
            </a:extLst>
          </p:cNvPr>
          <p:cNvSpPr/>
          <p:nvPr/>
        </p:nvSpPr>
        <p:spPr>
          <a:xfrm>
            <a:off x="735840" y="3647541"/>
            <a:ext cx="2160000" cy="458517"/>
          </a:xfrm>
          <a:custGeom>
            <a:avLst/>
            <a:gdLst>
              <a:gd name="connsiteX0" fmla="*/ 0 w 996493"/>
              <a:gd name="connsiteY0" fmla="*/ 87816 h 878159"/>
              <a:gd name="connsiteX1" fmla="*/ 87816 w 996493"/>
              <a:gd name="connsiteY1" fmla="*/ 0 h 878159"/>
              <a:gd name="connsiteX2" fmla="*/ 908677 w 996493"/>
              <a:gd name="connsiteY2" fmla="*/ 0 h 878159"/>
              <a:gd name="connsiteX3" fmla="*/ 996493 w 996493"/>
              <a:gd name="connsiteY3" fmla="*/ 87816 h 878159"/>
              <a:gd name="connsiteX4" fmla="*/ 996493 w 996493"/>
              <a:gd name="connsiteY4" fmla="*/ 790343 h 878159"/>
              <a:gd name="connsiteX5" fmla="*/ 908677 w 996493"/>
              <a:gd name="connsiteY5" fmla="*/ 878159 h 878159"/>
              <a:gd name="connsiteX6" fmla="*/ 87816 w 996493"/>
              <a:gd name="connsiteY6" fmla="*/ 878159 h 878159"/>
              <a:gd name="connsiteX7" fmla="*/ 0 w 996493"/>
              <a:gd name="connsiteY7" fmla="*/ 790343 h 878159"/>
              <a:gd name="connsiteX8" fmla="*/ 0 w 996493"/>
              <a:gd name="connsiteY8" fmla="*/ 87816 h 8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493" h="878159">
                <a:moveTo>
                  <a:pt x="0" y="87816"/>
                </a:moveTo>
                <a:cubicBezTo>
                  <a:pt x="0" y="39317"/>
                  <a:pt x="39317" y="0"/>
                  <a:pt x="87816" y="0"/>
                </a:cubicBezTo>
                <a:lnTo>
                  <a:pt x="908677" y="0"/>
                </a:lnTo>
                <a:cubicBezTo>
                  <a:pt x="957176" y="0"/>
                  <a:pt x="996493" y="39317"/>
                  <a:pt x="996493" y="87816"/>
                </a:cubicBezTo>
                <a:lnTo>
                  <a:pt x="996493" y="790343"/>
                </a:lnTo>
                <a:cubicBezTo>
                  <a:pt x="996493" y="838842"/>
                  <a:pt x="957176" y="878159"/>
                  <a:pt x="908677" y="878159"/>
                </a:cubicBezTo>
                <a:lnTo>
                  <a:pt x="87816" y="878159"/>
                </a:lnTo>
                <a:cubicBezTo>
                  <a:pt x="39317" y="878159"/>
                  <a:pt x="0" y="838842"/>
                  <a:pt x="0" y="790343"/>
                </a:cubicBezTo>
                <a:lnTo>
                  <a:pt x="0" y="8781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Apps, Service Workloads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2CBEE24-1384-C257-5BE8-EC7D11BD2A14}"/>
              </a:ext>
            </a:extLst>
          </p:cNvPr>
          <p:cNvSpPr txBox="1"/>
          <p:nvPr/>
        </p:nvSpPr>
        <p:spPr>
          <a:xfrm>
            <a:off x="729228" y="4156723"/>
            <a:ext cx="2160000" cy="1364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Assessment of data size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F07D00"/>
                </a:solidFill>
              </a:rPr>
              <a:t>Ranking of operations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Operational assumptions and schema versioning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Shared clusters, replica sets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Expected telemetry metrics</a:t>
            </a:r>
          </a:p>
        </p:txBody>
      </p:sp>
      <p:grpSp>
        <p:nvGrpSpPr>
          <p:cNvPr id="56" name="header_box">
            <a:extLst>
              <a:ext uri="{FF2B5EF4-FFF2-40B4-BE49-F238E27FC236}">
                <a16:creationId xmlns:a16="http://schemas.microsoft.com/office/drawing/2014/main" id="{4E66CDCA-8CE5-A937-CFAD-50C0406E61A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729231" y="1645092"/>
            <a:ext cx="2159998" cy="1913921"/>
            <a:chOff x="3512819" y="2597253"/>
            <a:chExt cx="2880363" cy="1800220"/>
          </a:xfrm>
        </p:grpSpPr>
        <p:sp>
          <p:nvSpPr>
            <p:cNvPr id="65" name="box_text">
              <a:extLst>
                <a:ext uri="{FF2B5EF4-FFF2-40B4-BE49-F238E27FC236}">
                  <a16:creationId xmlns:a16="http://schemas.microsoft.com/office/drawing/2014/main" id="{D0CA6262-9EEF-3227-B09D-38C566624E6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gray">
            <a:xfrm>
              <a:off x="3512820" y="2885288"/>
              <a:ext cx="2880362" cy="151218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5" tIns="144018" rIns="36005" bIns="360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23" indent="-180023">
                <a:spcAft>
                  <a:spcPts val="500"/>
                </a:spcAft>
                <a:buClr>
                  <a:srgbClr val="003C50"/>
                </a:buClr>
                <a:buFont typeface="Wingdings" panose="05000000000000000000" pitchFamily="2" charset="2"/>
                <a:buChar char="§"/>
              </a:pPr>
              <a:r>
                <a:rPr lang="en-US" sz="1100" b="1" dirty="0">
                  <a:solidFill>
                    <a:srgbClr val="003C50"/>
                  </a:solidFill>
                  <a:latin typeface="Roboto" panose="02000000000000000000" pitchFamily="2" charset="0"/>
                </a:rPr>
                <a:t>Business domain expertise</a:t>
              </a:r>
            </a:p>
            <a:p>
              <a:pPr marL="180023" indent="-180023">
                <a:spcAft>
                  <a:spcPts val="500"/>
                </a:spcAft>
                <a:buClr>
                  <a:srgbClr val="003C50"/>
                </a:buClr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rgbClr val="003C50"/>
                  </a:solidFill>
                  <a:latin typeface="Roboto" panose="02000000000000000000" pitchFamily="2" charset="0"/>
                </a:rPr>
                <a:t>Requirements, forecasted scenarios and data growth</a:t>
              </a:r>
            </a:p>
            <a:p>
              <a:pPr marL="180023" indent="-180023">
                <a:spcAft>
                  <a:spcPts val="500"/>
                </a:spcAft>
                <a:buClr>
                  <a:srgbClr val="003C50"/>
                </a:buClr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rgbClr val="003C50"/>
                  </a:solidFill>
                  <a:latin typeface="Roboto" panose="02000000000000000000" pitchFamily="2" charset="0"/>
                </a:rPr>
                <a:t>Production logs and statistics</a:t>
              </a:r>
            </a:p>
            <a:p>
              <a:pPr marL="180023" indent="-180023">
                <a:spcAft>
                  <a:spcPts val="500"/>
                </a:spcAft>
                <a:buClr>
                  <a:srgbClr val="003C50"/>
                </a:buClr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rgbClr val="003C50"/>
                  </a:solidFill>
                  <a:latin typeface="Roboto" panose="02000000000000000000" pitchFamily="2" charset="0"/>
                </a:rPr>
                <a:t>Methodological assessment of the </a:t>
              </a:r>
              <a:r>
                <a:rPr lang="en-US" sz="1100" b="1" dirty="0">
                  <a:solidFill>
                    <a:srgbClr val="003C50"/>
                  </a:solidFill>
                  <a:latin typeface="Roboto" panose="02000000000000000000" pitchFamily="2" charset="0"/>
                </a:rPr>
                <a:t>quantity and quality of business operations</a:t>
              </a:r>
            </a:p>
          </p:txBody>
        </p:sp>
        <p:sp>
          <p:nvSpPr>
            <p:cNvPr id="66" name="box_header">
              <a:extLst>
                <a:ext uri="{FF2B5EF4-FFF2-40B4-BE49-F238E27FC236}">
                  <a16:creationId xmlns:a16="http://schemas.microsoft.com/office/drawing/2014/main" id="{963958F0-4B61-0EC2-AC98-A4145CB65DA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gray">
            <a:xfrm>
              <a:off x="3512819" y="2597253"/>
              <a:ext cx="2880362" cy="389632"/>
            </a:xfrm>
            <a:custGeom>
              <a:avLst/>
              <a:gdLst>
                <a:gd name="connsiteX0" fmla="*/ 0 w 2880362"/>
                <a:gd name="connsiteY0" fmla="*/ 0 h 396049"/>
                <a:gd name="connsiteX1" fmla="*/ 2880362 w 2880362"/>
                <a:gd name="connsiteY1" fmla="*/ 0 h 396049"/>
                <a:gd name="connsiteX2" fmla="*/ 2880362 w 2880362"/>
                <a:gd name="connsiteY2" fmla="*/ 288036 h 396049"/>
                <a:gd name="connsiteX3" fmla="*/ 1584217 w 2880362"/>
                <a:gd name="connsiteY3" fmla="*/ 288036 h 396049"/>
                <a:gd name="connsiteX4" fmla="*/ 1440181 w 2880362"/>
                <a:gd name="connsiteY4" fmla="*/ 396049 h 396049"/>
                <a:gd name="connsiteX5" fmla="*/ 1332167 w 2880362"/>
                <a:gd name="connsiteY5" fmla="*/ 288036 h 396049"/>
                <a:gd name="connsiteX6" fmla="*/ 0 w 2880362"/>
                <a:gd name="connsiteY6" fmla="*/ 288036 h 396049"/>
                <a:gd name="connsiteX0" fmla="*/ 0 w 2880362"/>
                <a:gd name="connsiteY0" fmla="*/ 0 h 389633"/>
                <a:gd name="connsiteX1" fmla="*/ 2880362 w 2880362"/>
                <a:gd name="connsiteY1" fmla="*/ 0 h 389633"/>
                <a:gd name="connsiteX2" fmla="*/ 2880362 w 2880362"/>
                <a:gd name="connsiteY2" fmla="*/ 288036 h 389633"/>
                <a:gd name="connsiteX3" fmla="*/ 1584217 w 2880362"/>
                <a:gd name="connsiteY3" fmla="*/ 288036 h 389633"/>
                <a:gd name="connsiteX4" fmla="*/ 1440183 w 2880362"/>
                <a:gd name="connsiteY4" fmla="*/ 389633 h 389633"/>
                <a:gd name="connsiteX5" fmla="*/ 1332167 w 2880362"/>
                <a:gd name="connsiteY5" fmla="*/ 288036 h 389633"/>
                <a:gd name="connsiteX6" fmla="*/ 0 w 2880362"/>
                <a:gd name="connsiteY6" fmla="*/ 288036 h 389633"/>
                <a:gd name="connsiteX0" fmla="*/ 0 w 2880362"/>
                <a:gd name="connsiteY0" fmla="*/ 0 h 389633"/>
                <a:gd name="connsiteX1" fmla="*/ 2880362 w 2880362"/>
                <a:gd name="connsiteY1" fmla="*/ 0 h 389633"/>
                <a:gd name="connsiteX2" fmla="*/ 2880362 w 2880362"/>
                <a:gd name="connsiteY2" fmla="*/ 288036 h 389633"/>
                <a:gd name="connsiteX3" fmla="*/ 1584217 w 2880362"/>
                <a:gd name="connsiteY3" fmla="*/ 288036 h 389633"/>
                <a:gd name="connsiteX4" fmla="*/ 1440183 w 2880362"/>
                <a:gd name="connsiteY4" fmla="*/ 389633 h 389633"/>
                <a:gd name="connsiteX5" fmla="*/ 1296146 w 2880362"/>
                <a:gd name="connsiteY5" fmla="*/ 288037 h 389633"/>
                <a:gd name="connsiteX6" fmla="*/ 0 w 2880362"/>
                <a:gd name="connsiteY6" fmla="*/ 288036 h 389633"/>
                <a:gd name="connsiteX0" fmla="*/ 0 w 2880362"/>
                <a:gd name="connsiteY0" fmla="*/ 0 h 389633"/>
                <a:gd name="connsiteX1" fmla="*/ 2880362 w 2880362"/>
                <a:gd name="connsiteY1" fmla="*/ 0 h 389633"/>
                <a:gd name="connsiteX2" fmla="*/ 2880362 w 2880362"/>
                <a:gd name="connsiteY2" fmla="*/ 288036 h 389633"/>
                <a:gd name="connsiteX3" fmla="*/ 1584217 w 2880362"/>
                <a:gd name="connsiteY3" fmla="*/ 288036 h 389633"/>
                <a:gd name="connsiteX4" fmla="*/ 1440183 w 2880362"/>
                <a:gd name="connsiteY4" fmla="*/ 389633 h 389633"/>
                <a:gd name="connsiteX5" fmla="*/ 1296146 w 2880362"/>
                <a:gd name="connsiteY5" fmla="*/ 288037 h 389633"/>
                <a:gd name="connsiteX6" fmla="*/ 0 w 2880362"/>
                <a:gd name="connsiteY6" fmla="*/ 288036 h 389633"/>
                <a:gd name="connsiteX0" fmla="*/ 0 w 2880362"/>
                <a:gd name="connsiteY0" fmla="*/ 0 h 389633"/>
                <a:gd name="connsiteX1" fmla="*/ 2880362 w 2880362"/>
                <a:gd name="connsiteY1" fmla="*/ 0 h 389633"/>
                <a:gd name="connsiteX2" fmla="*/ 2880362 w 2880362"/>
                <a:gd name="connsiteY2" fmla="*/ 288036 h 389633"/>
                <a:gd name="connsiteX3" fmla="*/ 1584217 w 2880362"/>
                <a:gd name="connsiteY3" fmla="*/ 288036 h 389633"/>
                <a:gd name="connsiteX4" fmla="*/ 1440180 w 2880362"/>
                <a:gd name="connsiteY4" fmla="*/ 389633 h 389633"/>
                <a:gd name="connsiteX5" fmla="*/ 1296146 w 2880362"/>
                <a:gd name="connsiteY5" fmla="*/ 288037 h 389633"/>
                <a:gd name="connsiteX6" fmla="*/ 0 w 2880362"/>
                <a:gd name="connsiteY6" fmla="*/ 288036 h 389633"/>
                <a:gd name="connsiteX0" fmla="*/ 0 w 2880362"/>
                <a:gd name="connsiteY0" fmla="*/ 0 h 389633"/>
                <a:gd name="connsiteX1" fmla="*/ 2880362 w 2880362"/>
                <a:gd name="connsiteY1" fmla="*/ 0 h 389633"/>
                <a:gd name="connsiteX2" fmla="*/ 2880362 w 2880362"/>
                <a:gd name="connsiteY2" fmla="*/ 288036 h 389633"/>
                <a:gd name="connsiteX3" fmla="*/ 1584217 w 2880362"/>
                <a:gd name="connsiteY3" fmla="*/ 288036 h 389633"/>
                <a:gd name="connsiteX4" fmla="*/ 1440180 w 2880362"/>
                <a:gd name="connsiteY4" fmla="*/ 389633 h 389633"/>
                <a:gd name="connsiteX5" fmla="*/ 1296145 w 2880362"/>
                <a:gd name="connsiteY5" fmla="*/ 288036 h 389633"/>
                <a:gd name="connsiteX6" fmla="*/ 0 w 2880362"/>
                <a:gd name="connsiteY6" fmla="*/ 288036 h 389633"/>
                <a:gd name="connsiteX0" fmla="*/ 0 w 2880362"/>
                <a:gd name="connsiteY0" fmla="*/ 0 h 389633"/>
                <a:gd name="connsiteX1" fmla="*/ 2880362 w 2880362"/>
                <a:gd name="connsiteY1" fmla="*/ 0 h 389633"/>
                <a:gd name="connsiteX2" fmla="*/ 2880362 w 2880362"/>
                <a:gd name="connsiteY2" fmla="*/ 288036 h 389633"/>
                <a:gd name="connsiteX3" fmla="*/ 1584217 w 2880362"/>
                <a:gd name="connsiteY3" fmla="*/ 288036 h 389633"/>
                <a:gd name="connsiteX4" fmla="*/ 1440180 w 2880362"/>
                <a:gd name="connsiteY4" fmla="*/ 389633 h 389633"/>
                <a:gd name="connsiteX5" fmla="*/ 1296145 w 2880362"/>
                <a:gd name="connsiteY5" fmla="*/ 288036 h 389633"/>
                <a:gd name="connsiteX6" fmla="*/ 0 w 2880362"/>
                <a:gd name="connsiteY6" fmla="*/ 288036 h 389633"/>
                <a:gd name="connsiteX0" fmla="*/ 0 w 2880362"/>
                <a:gd name="connsiteY0" fmla="*/ 0 h 389633"/>
                <a:gd name="connsiteX1" fmla="*/ 2880362 w 2880362"/>
                <a:gd name="connsiteY1" fmla="*/ 0 h 389633"/>
                <a:gd name="connsiteX2" fmla="*/ 2880362 w 2880362"/>
                <a:gd name="connsiteY2" fmla="*/ 288036 h 389633"/>
                <a:gd name="connsiteX3" fmla="*/ 1584217 w 2880362"/>
                <a:gd name="connsiteY3" fmla="*/ 288036 h 389633"/>
                <a:gd name="connsiteX4" fmla="*/ 1440180 w 2880362"/>
                <a:gd name="connsiteY4" fmla="*/ 389633 h 389633"/>
                <a:gd name="connsiteX5" fmla="*/ 1296145 w 2880362"/>
                <a:gd name="connsiteY5" fmla="*/ 288036 h 389633"/>
                <a:gd name="connsiteX6" fmla="*/ 0 w 2880362"/>
                <a:gd name="connsiteY6" fmla="*/ 288036 h 389633"/>
                <a:gd name="connsiteX0" fmla="*/ 0 w 2880362"/>
                <a:gd name="connsiteY0" fmla="*/ 0 h 389633"/>
                <a:gd name="connsiteX1" fmla="*/ 2880362 w 2880362"/>
                <a:gd name="connsiteY1" fmla="*/ 0 h 389633"/>
                <a:gd name="connsiteX2" fmla="*/ 2880362 w 2880362"/>
                <a:gd name="connsiteY2" fmla="*/ 288036 h 389633"/>
                <a:gd name="connsiteX3" fmla="*/ 1584217 w 2880362"/>
                <a:gd name="connsiteY3" fmla="*/ 288036 h 389633"/>
                <a:gd name="connsiteX4" fmla="*/ 1440180 w 2880362"/>
                <a:gd name="connsiteY4" fmla="*/ 389633 h 389633"/>
                <a:gd name="connsiteX5" fmla="*/ 1296145 w 2880362"/>
                <a:gd name="connsiteY5" fmla="*/ 288036 h 389633"/>
                <a:gd name="connsiteX6" fmla="*/ 0 w 2880362"/>
                <a:gd name="connsiteY6" fmla="*/ 288036 h 38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0362" h="389633">
                  <a:moveTo>
                    <a:pt x="0" y="0"/>
                  </a:moveTo>
                  <a:lnTo>
                    <a:pt x="2880362" y="0"/>
                  </a:lnTo>
                  <a:lnTo>
                    <a:pt x="2880362" y="288036"/>
                  </a:lnTo>
                  <a:lnTo>
                    <a:pt x="1584217" y="288036"/>
                  </a:lnTo>
                  <a:lnTo>
                    <a:pt x="1440180" y="389633"/>
                  </a:lnTo>
                  <a:lnTo>
                    <a:pt x="1296145" y="288036"/>
                  </a:lnTo>
                  <a:lnTo>
                    <a:pt x="0" y="288036"/>
                  </a:lnTo>
                  <a:close/>
                </a:path>
              </a:pathLst>
            </a:custGeom>
            <a:solidFill>
              <a:srgbClr val="EFEEEB"/>
            </a:solidFill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b="1" dirty="0">
                <a:solidFill>
                  <a:srgbClr val="003C50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67" name="box_header_text">
              <a:extLst>
                <a:ext uri="{FF2B5EF4-FFF2-40B4-BE49-F238E27FC236}">
                  <a16:creationId xmlns:a16="http://schemas.microsoft.com/office/drawing/2014/main" id="{A3D1EFCC-72E6-AA4C-EA0F-F8C7E704C3D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gray">
            <a:xfrm>
              <a:off x="3512819" y="2597260"/>
              <a:ext cx="2880362" cy="28803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5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 dirty="0">
                  <a:solidFill>
                    <a:srgbClr val="003C50"/>
                  </a:solidFill>
                  <a:latin typeface="Roboto" panose="02000000000000000000" pitchFamily="2" charset="0"/>
                </a:rPr>
                <a:t>Business Identification</a:t>
              </a:r>
            </a:p>
          </p:txBody>
        </p: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267D34DB-871A-D95D-B0E3-945848A9BDC2}"/>
              </a:ext>
            </a:extLst>
          </p:cNvPr>
          <p:cNvSpPr/>
          <p:nvPr/>
        </p:nvSpPr>
        <p:spPr>
          <a:xfrm>
            <a:off x="3981565" y="3650337"/>
            <a:ext cx="2160000" cy="458517"/>
          </a:xfrm>
          <a:custGeom>
            <a:avLst/>
            <a:gdLst>
              <a:gd name="connsiteX0" fmla="*/ 0 w 996493"/>
              <a:gd name="connsiteY0" fmla="*/ 87816 h 878159"/>
              <a:gd name="connsiteX1" fmla="*/ 87816 w 996493"/>
              <a:gd name="connsiteY1" fmla="*/ 0 h 878159"/>
              <a:gd name="connsiteX2" fmla="*/ 908677 w 996493"/>
              <a:gd name="connsiteY2" fmla="*/ 0 h 878159"/>
              <a:gd name="connsiteX3" fmla="*/ 996493 w 996493"/>
              <a:gd name="connsiteY3" fmla="*/ 87816 h 878159"/>
              <a:gd name="connsiteX4" fmla="*/ 996493 w 996493"/>
              <a:gd name="connsiteY4" fmla="*/ 790343 h 878159"/>
              <a:gd name="connsiteX5" fmla="*/ 908677 w 996493"/>
              <a:gd name="connsiteY5" fmla="*/ 878159 h 878159"/>
              <a:gd name="connsiteX6" fmla="*/ 87816 w 996493"/>
              <a:gd name="connsiteY6" fmla="*/ 878159 h 878159"/>
              <a:gd name="connsiteX7" fmla="*/ 0 w 996493"/>
              <a:gd name="connsiteY7" fmla="*/ 790343 h 878159"/>
              <a:gd name="connsiteX8" fmla="*/ 0 w 996493"/>
              <a:gd name="connsiteY8" fmla="*/ 87816 h 8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493" h="878159">
                <a:moveTo>
                  <a:pt x="0" y="87816"/>
                </a:moveTo>
                <a:cubicBezTo>
                  <a:pt x="0" y="39317"/>
                  <a:pt x="39317" y="0"/>
                  <a:pt x="87816" y="0"/>
                </a:cubicBezTo>
                <a:lnTo>
                  <a:pt x="908677" y="0"/>
                </a:lnTo>
                <a:cubicBezTo>
                  <a:pt x="957176" y="0"/>
                  <a:pt x="996493" y="39317"/>
                  <a:pt x="996493" y="87816"/>
                </a:cubicBezTo>
                <a:lnTo>
                  <a:pt x="996493" y="790343"/>
                </a:lnTo>
                <a:cubicBezTo>
                  <a:pt x="996493" y="838842"/>
                  <a:pt x="957176" y="878159"/>
                  <a:pt x="908677" y="878159"/>
                </a:cubicBezTo>
                <a:lnTo>
                  <a:pt x="87816" y="878159"/>
                </a:lnTo>
                <a:cubicBezTo>
                  <a:pt x="39317" y="878159"/>
                  <a:pt x="0" y="838842"/>
                  <a:pt x="0" y="790343"/>
                </a:cubicBezTo>
                <a:lnTo>
                  <a:pt x="0" y="8781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Entities, Service CRD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DD830EA-3EE3-D132-BFBD-BDC0FF783949}"/>
              </a:ext>
            </a:extLst>
          </p:cNvPr>
          <p:cNvSpPr txBox="1"/>
          <p:nvPr/>
        </p:nvSpPr>
        <p:spPr>
          <a:xfrm>
            <a:off x="3981194" y="4148446"/>
            <a:ext cx="2159998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Prioritization of schema patterns 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/>
                </a:solidFill>
              </a:rPr>
              <a:t>Identification of the most frequently used queries, indices and components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Data </a:t>
            </a:r>
            <a:r>
              <a:rPr lang="en-US" sz="1100" b="1" dirty="0"/>
              <a:t>federation</a:t>
            </a:r>
            <a:r>
              <a:rPr lang="en-US" sz="1100" dirty="0"/>
              <a:t> </a:t>
            </a:r>
            <a:r>
              <a:rPr lang="en-US" sz="1100" dirty="0">
                <a:sym typeface="Wingdings" panose="05000000000000000000" pitchFamily="2" charset="2"/>
              </a:rPr>
              <a:t> data archiving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DF36661-45BC-FAC5-047D-C93F49B7E280}"/>
              </a:ext>
            </a:extLst>
          </p:cNvPr>
          <p:cNvSpPr/>
          <p:nvPr/>
        </p:nvSpPr>
        <p:spPr>
          <a:xfrm>
            <a:off x="7287339" y="3646527"/>
            <a:ext cx="2160000" cy="458517"/>
          </a:xfrm>
          <a:custGeom>
            <a:avLst/>
            <a:gdLst>
              <a:gd name="connsiteX0" fmla="*/ 0 w 996493"/>
              <a:gd name="connsiteY0" fmla="*/ 87816 h 878159"/>
              <a:gd name="connsiteX1" fmla="*/ 87816 w 996493"/>
              <a:gd name="connsiteY1" fmla="*/ 0 h 878159"/>
              <a:gd name="connsiteX2" fmla="*/ 908677 w 996493"/>
              <a:gd name="connsiteY2" fmla="*/ 0 h 878159"/>
              <a:gd name="connsiteX3" fmla="*/ 996493 w 996493"/>
              <a:gd name="connsiteY3" fmla="*/ 87816 h 878159"/>
              <a:gd name="connsiteX4" fmla="*/ 996493 w 996493"/>
              <a:gd name="connsiteY4" fmla="*/ 790343 h 878159"/>
              <a:gd name="connsiteX5" fmla="*/ 908677 w 996493"/>
              <a:gd name="connsiteY5" fmla="*/ 878159 h 878159"/>
              <a:gd name="connsiteX6" fmla="*/ 87816 w 996493"/>
              <a:gd name="connsiteY6" fmla="*/ 878159 h 878159"/>
              <a:gd name="connsiteX7" fmla="*/ 0 w 996493"/>
              <a:gd name="connsiteY7" fmla="*/ 790343 h 878159"/>
              <a:gd name="connsiteX8" fmla="*/ 0 w 996493"/>
              <a:gd name="connsiteY8" fmla="*/ 87816 h 8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6493" h="878159">
                <a:moveTo>
                  <a:pt x="0" y="87816"/>
                </a:moveTo>
                <a:cubicBezTo>
                  <a:pt x="0" y="39317"/>
                  <a:pt x="39317" y="0"/>
                  <a:pt x="87816" y="0"/>
                </a:cubicBezTo>
                <a:lnTo>
                  <a:pt x="908677" y="0"/>
                </a:lnTo>
                <a:cubicBezTo>
                  <a:pt x="957176" y="0"/>
                  <a:pt x="996493" y="39317"/>
                  <a:pt x="996493" y="87816"/>
                </a:cubicBezTo>
                <a:lnTo>
                  <a:pt x="996493" y="790343"/>
                </a:lnTo>
                <a:cubicBezTo>
                  <a:pt x="996493" y="838842"/>
                  <a:pt x="957176" y="878159"/>
                  <a:pt x="908677" y="878159"/>
                </a:cubicBezTo>
                <a:lnTo>
                  <a:pt x="87816" y="878159"/>
                </a:lnTo>
                <a:cubicBezTo>
                  <a:pt x="39317" y="878159"/>
                  <a:pt x="0" y="838842"/>
                  <a:pt x="0" y="790343"/>
                </a:cubicBezTo>
                <a:lnTo>
                  <a:pt x="0" y="8781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Scalable, flexible Architecture</a:t>
            </a:r>
          </a:p>
        </p:txBody>
      </p:sp>
      <p:pic>
        <p:nvPicPr>
          <p:cNvPr id="73" name="Picture 4" descr="Miro app logo transparent PNG - StickPNG">
            <a:extLst>
              <a:ext uri="{FF2B5EF4-FFF2-40B4-BE49-F238E27FC236}">
                <a16:creationId xmlns:a16="http://schemas.microsoft.com/office/drawing/2014/main" id="{5A2F43EE-1774-69CD-E11A-EBD900A37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036" y="2139953"/>
            <a:ext cx="868991" cy="86732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5C928719-02E0-C228-297C-0845199AFE92}"/>
              </a:ext>
            </a:extLst>
          </p:cNvPr>
          <p:cNvSpPr txBox="1"/>
          <p:nvPr/>
        </p:nvSpPr>
        <p:spPr>
          <a:xfrm>
            <a:off x="7287340" y="4159046"/>
            <a:ext cx="2159999" cy="1469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Concurrent process models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/>
                </a:solidFill>
              </a:rPr>
              <a:t>Logging and monitoring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F07D00"/>
                </a:solidFill>
              </a:rPr>
              <a:t>Meaningful enhancements</a:t>
            </a:r>
            <a:r>
              <a:rPr lang="en-US" sz="1100" b="1" dirty="0">
                <a:solidFill>
                  <a:srgbClr val="FFAA0A"/>
                </a:solidFill>
              </a:rPr>
              <a:t> </a:t>
            </a:r>
            <a:r>
              <a:rPr lang="en-US" sz="1100" dirty="0"/>
              <a:t>should reflect evolving requirements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100" b="1" dirty="0"/>
              <a:t>Estimation of effort and complexity</a:t>
            </a:r>
            <a:endParaRPr lang="en-US" sz="1100" b="1" dirty="0">
              <a:solidFill>
                <a:srgbClr val="FFC000"/>
              </a:solidFill>
            </a:endParaRPr>
          </a:p>
        </p:txBody>
      </p:sp>
      <p:pic>
        <p:nvPicPr>
          <p:cNvPr id="76" name="Graphic 75" descr="Drawing compass outline">
            <a:extLst>
              <a:ext uri="{FF2B5EF4-FFF2-40B4-BE49-F238E27FC236}">
                <a16:creationId xmlns:a16="http://schemas.microsoft.com/office/drawing/2014/main" id="{971171A0-47D1-3E40-200D-E47B83EAF1F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20074" y="2608936"/>
            <a:ext cx="839222" cy="846917"/>
          </a:xfrm>
          <a:prstGeom prst="rect">
            <a:avLst/>
          </a:prstGeom>
        </p:spPr>
      </p:pic>
      <p:pic>
        <p:nvPicPr>
          <p:cNvPr id="78" name="Graphic 77" descr="Alterations &amp; Tailoring outline">
            <a:extLst>
              <a:ext uri="{FF2B5EF4-FFF2-40B4-BE49-F238E27FC236}">
                <a16:creationId xmlns:a16="http://schemas.microsoft.com/office/drawing/2014/main" id="{1841D002-108B-4A6C-CDA5-87E9D3D61C4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7539289" y="2862804"/>
            <a:ext cx="543600" cy="548584"/>
          </a:xfrm>
          <a:prstGeom prst="rect">
            <a:avLst/>
          </a:prstGeom>
        </p:spPr>
      </p:pic>
      <p:sp>
        <p:nvSpPr>
          <p:cNvPr id="79" name="box_header">
            <a:extLst>
              <a:ext uri="{FF2B5EF4-FFF2-40B4-BE49-F238E27FC236}">
                <a16:creationId xmlns:a16="http://schemas.microsoft.com/office/drawing/2014/main" id="{7D23F30C-02C6-3799-5EBD-B453AD678E02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7274076" y="1639223"/>
            <a:ext cx="2159996" cy="417049"/>
          </a:xfrm>
          <a:custGeom>
            <a:avLst/>
            <a:gdLst>
              <a:gd name="connsiteX0" fmla="*/ 0 w 2880362"/>
              <a:gd name="connsiteY0" fmla="*/ 0 h 396049"/>
              <a:gd name="connsiteX1" fmla="*/ 2880362 w 2880362"/>
              <a:gd name="connsiteY1" fmla="*/ 0 h 396049"/>
              <a:gd name="connsiteX2" fmla="*/ 2880362 w 2880362"/>
              <a:gd name="connsiteY2" fmla="*/ 288036 h 396049"/>
              <a:gd name="connsiteX3" fmla="*/ 1584217 w 2880362"/>
              <a:gd name="connsiteY3" fmla="*/ 288036 h 396049"/>
              <a:gd name="connsiteX4" fmla="*/ 1440181 w 2880362"/>
              <a:gd name="connsiteY4" fmla="*/ 396049 h 396049"/>
              <a:gd name="connsiteX5" fmla="*/ 1332167 w 2880362"/>
              <a:gd name="connsiteY5" fmla="*/ 288036 h 396049"/>
              <a:gd name="connsiteX6" fmla="*/ 0 w 2880362"/>
              <a:gd name="connsiteY6" fmla="*/ 288036 h 396049"/>
              <a:gd name="connsiteX0" fmla="*/ 0 w 2880362"/>
              <a:gd name="connsiteY0" fmla="*/ 0 h 388711"/>
              <a:gd name="connsiteX1" fmla="*/ 2880362 w 2880362"/>
              <a:gd name="connsiteY1" fmla="*/ 0 h 388711"/>
              <a:gd name="connsiteX2" fmla="*/ 2880362 w 2880362"/>
              <a:gd name="connsiteY2" fmla="*/ 288036 h 388711"/>
              <a:gd name="connsiteX3" fmla="*/ 1584217 w 2880362"/>
              <a:gd name="connsiteY3" fmla="*/ 288036 h 388711"/>
              <a:gd name="connsiteX4" fmla="*/ 1440180 w 2880362"/>
              <a:gd name="connsiteY4" fmla="*/ 388711 h 388711"/>
              <a:gd name="connsiteX5" fmla="*/ 1332167 w 2880362"/>
              <a:gd name="connsiteY5" fmla="*/ 288036 h 388711"/>
              <a:gd name="connsiteX6" fmla="*/ 0 w 2880362"/>
              <a:gd name="connsiteY6" fmla="*/ 288036 h 388711"/>
              <a:gd name="connsiteX0" fmla="*/ 0 w 2880362"/>
              <a:gd name="connsiteY0" fmla="*/ 0 h 388711"/>
              <a:gd name="connsiteX1" fmla="*/ 2880362 w 2880362"/>
              <a:gd name="connsiteY1" fmla="*/ 0 h 388711"/>
              <a:gd name="connsiteX2" fmla="*/ 2880362 w 2880362"/>
              <a:gd name="connsiteY2" fmla="*/ 288036 h 388711"/>
              <a:gd name="connsiteX3" fmla="*/ 1584217 w 2880362"/>
              <a:gd name="connsiteY3" fmla="*/ 288036 h 388711"/>
              <a:gd name="connsiteX4" fmla="*/ 1440180 w 2880362"/>
              <a:gd name="connsiteY4" fmla="*/ 388711 h 388711"/>
              <a:gd name="connsiteX5" fmla="*/ 1296144 w 2880362"/>
              <a:gd name="connsiteY5" fmla="*/ 288037 h 388711"/>
              <a:gd name="connsiteX6" fmla="*/ 0 w 2880362"/>
              <a:gd name="connsiteY6" fmla="*/ 288036 h 388711"/>
              <a:gd name="connsiteX0" fmla="*/ 0 w 2880362"/>
              <a:gd name="connsiteY0" fmla="*/ 0 h 388711"/>
              <a:gd name="connsiteX1" fmla="*/ 2880362 w 2880362"/>
              <a:gd name="connsiteY1" fmla="*/ 0 h 388711"/>
              <a:gd name="connsiteX2" fmla="*/ 2880362 w 2880362"/>
              <a:gd name="connsiteY2" fmla="*/ 288036 h 388711"/>
              <a:gd name="connsiteX3" fmla="*/ 1584217 w 2880362"/>
              <a:gd name="connsiteY3" fmla="*/ 288036 h 388711"/>
              <a:gd name="connsiteX4" fmla="*/ 1440180 w 2880362"/>
              <a:gd name="connsiteY4" fmla="*/ 388711 h 388711"/>
              <a:gd name="connsiteX5" fmla="*/ 1296144 w 2880362"/>
              <a:gd name="connsiteY5" fmla="*/ 288037 h 388711"/>
              <a:gd name="connsiteX6" fmla="*/ 0 w 2880362"/>
              <a:gd name="connsiteY6" fmla="*/ 288036 h 388711"/>
              <a:gd name="connsiteX0" fmla="*/ 0 w 2880362"/>
              <a:gd name="connsiteY0" fmla="*/ 0 h 388710"/>
              <a:gd name="connsiteX1" fmla="*/ 2880362 w 2880362"/>
              <a:gd name="connsiteY1" fmla="*/ 0 h 388710"/>
              <a:gd name="connsiteX2" fmla="*/ 2880362 w 2880362"/>
              <a:gd name="connsiteY2" fmla="*/ 288036 h 388710"/>
              <a:gd name="connsiteX3" fmla="*/ 1584217 w 2880362"/>
              <a:gd name="connsiteY3" fmla="*/ 288036 h 388710"/>
              <a:gd name="connsiteX4" fmla="*/ 1440180 w 2880362"/>
              <a:gd name="connsiteY4" fmla="*/ 388710 h 388710"/>
              <a:gd name="connsiteX5" fmla="*/ 1296144 w 2880362"/>
              <a:gd name="connsiteY5" fmla="*/ 288037 h 388710"/>
              <a:gd name="connsiteX6" fmla="*/ 0 w 2880362"/>
              <a:gd name="connsiteY6" fmla="*/ 288036 h 388710"/>
              <a:gd name="connsiteX0" fmla="*/ 0 w 2880362"/>
              <a:gd name="connsiteY0" fmla="*/ 0 h 388710"/>
              <a:gd name="connsiteX1" fmla="*/ 2880362 w 2880362"/>
              <a:gd name="connsiteY1" fmla="*/ 0 h 388710"/>
              <a:gd name="connsiteX2" fmla="*/ 2880362 w 2880362"/>
              <a:gd name="connsiteY2" fmla="*/ 288036 h 388710"/>
              <a:gd name="connsiteX3" fmla="*/ 1584217 w 2880362"/>
              <a:gd name="connsiteY3" fmla="*/ 288036 h 388710"/>
              <a:gd name="connsiteX4" fmla="*/ 1440180 w 2880362"/>
              <a:gd name="connsiteY4" fmla="*/ 388710 h 388710"/>
              <a:gd name="connsiteX5" fmla="*/ 1296144 w 2880362"/>
              <a:gd name="connsiteY5" fmla="*/ 288037 h 388710"/>
              <a:gd name="connsiteX6" fmla="*/ 0 w 2880362"/>
              <a:gd name="connsiteY6" fmla="*/ 288036 h 38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0362" h="388710">
                <a:moveTo>
                  <a:pt x="0" y="0"/>
                </a:moveTo>
                <a:lnTo>
                  <a:pt x="2880362" y="0"/>
                </a:lnTo>
                <a:lnTo>
                  <a:pt x="2880362" y="288036"/>
                </a:lnTo>
                <a:lnTo>
                  <a:pt x="1584217" y="288036"/>
                </a:lnTo>
                <a:lnTo>
                  <a:pt x="1440180" y="388710"/>
                </a:lnTo>
                <a:lnTo>
                  <a:pt x="1296144" y="288037"/>
                </a:lnTo>
                <a:lnTo>
                  <a:pt x="0" y="288036"/>
                </a:lnTo>
                <a:close/>
              </a:path>
            </a:pathLst>
          </a:custGeom>
          <a:solidFill>
            <a:srgbClr val="EFEEEB"/>
          </a:solidFill>
          <a:ln w="9525">
            <a:solidFill>
              <a:srgbClr val="EFE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u="sng" dirty="0">
              <a:solidFill>
                <a:srgbClr val="003C50"/>
              </a:solidFill>
              <a:latin typeface="Roboto" panose="02000000000000000000" pitchFamily="2" charset="0"/>
            </a:endParaRPr>
          </a:p>
        </p:txBody>
      </p:sp>
      <p:sp>
        <p:nvSpPr>
          <p:cNvPr id="80" name="box_header_text">
            <a:extLst>
              <a:ext uri="{FF2B5EF4-FFF2-40B4-BE49-F238E27FC236}">
                <a16:creationId xmlns:a16="http://schemas.microsoft.com/office/drawing/2014/main" id="{4A7C3E91-ABC5-6442-D0CA-1C6D99FB6085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7242174" y="1639116"/>
            <a:ext cx="2237106" cy="32148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rgbClr val="003C50"/>
                </a:solidFill>
                <a:latin typeface="Roboto" panose="02000000000000000000" pitchFamily="2" charset="0"/>
              </a:rPr>
              <a:t>Application and workload-driven</a:t>
            </a:r>
          </a:p>
        </p:txBody>
      </p:sp>
      <p:grpSp>
        <p:nvGrpSpPr>
          <p:cNvPr id="83" name="header_box">
            <a:extLst>
              <a:ext uri="{FF2B5EF4-FFF2-40B4-BE49-F238E27FC236}">
                <a16:creationId xmlns:a16="http://schemas.microsoft.com/office/drawing/2014/main" id="{4992C411-E986-5B02-331C-8A80544D3ED9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981194" y="1656107"/>
            <a:ext cx="2159998" cy="1921869"/>
            <a:chOff x="3512819" y="2597253"/>
            <a:chExt cx="2880362" cy="1800220"/>
          </a:xfrm>
        </p:grpSpPr>
        <p:sp>
          <p:nvSpPr>
            <p:cNvPr id="84" name="box_text">
              <a:extLst>
                <a:ext uri="{FF2B5EF4-FFF2-40B4-BE49-F238E27FC236}">
                  <a16:creationId xmlns:a16="http://schemas.microsoft.com/office/drawing/2014/main" id="{6AF1F57D-8DAF-8E5B-A2B2-CEDE79D3734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>
              <a:off x="3512819" y="2885288"/>
              <a:ext cx="2880362" cy="151218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5" tIns="144018" rIns="36005" bIns="3600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23" indent="-180023">
                <a:spcAft>
                  <a:spcPts val="500"/>
                </a:spcAft>
                <a:buClr>
                  <a:srgbClr val="003C50"/>
                </a:buClr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rgbClr val="003C50"/>
                  </a:solidFill>
                  <a:latin typeface="Roboto" panose="02000000000000000000" pitchFamily="2" charset="0"/>
                </a:rPr>
                <a:t>Reads prevail writes</a:t>
              </a:r>
            </a:p>
            <a:p>
              <a:pPr marL="180023" indent="-180023">
                <a:spcAft>
                  <a:spcPts val="500"/>
                </a:spcAft>
                <a:buClr>
                  <a:srgbClr val="003C50"/>
                </a:buClr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rgbClr val="F07D00"/>
                  </a:solidFill>
                  <a:latin typeface="Roboto" panose="02000000000000000000" pitchFamily="2" charset="0"/>
                </a:rPr>
                <a:t>Never recompute what you can </a:t>
              </a:r>
              <a:r>
                <a:rPr lang="en-US" sz="1100" b="1" dirty="0">
                  <a:solidFill>
                    <a:srgbClr val="F07D00"/>
                  </a:solidFill>
                  <a:latin typeface="Roboto" panose="02000000000000000000" pitchFamily="2" charset="0"/>
                </a:rPr>
                <a:t>precompute</a:t>
              </a:r>
            </a:p>
            <a:p>
              <a:pPr marL="180023" indent="-180023">
                <a:spcAft>
                  <a:spcPts val="500"/>
                </a:spcAft>
                <a:buClr>
                  <a:srgbClr val="003C50"/>
                </a:buClr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rgbClr val="003C50"/>
                  </a:solidFill>
                  <a:latin typeface="Roboto" panose="02000000000000000000" pitchFamily="2" charset="0"/>
                </a:rPr>
                <a:t>Compute on write is less work than compute on read</a:t>
              </a:r>
            </a:p>
            <a:p>
              <a:pPr marL="180023" indent="-180023">
                <a:spcAft>
                  <a:spcPts val="500"/>
                </a:spcAft>
                <a:buClr>
                  <a:srgbClr val="003C50"/>
                </a:buClr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rgbClr val="003C50"/>
                  </a:solidFill>
                  <a:latin typeface="Roboto" panose="02000000000000000000" pitchFamily="2" charset="0"/>
                </a:rPr>
                <a:t>Summary records and caching</a:t>
              </a:r>
            </a:p>
            <a:p>
              <a:pPr marL="180023" indent="-180023">
                <a:spcAft>
                  <a:spcPts val="500"/>
                </a:spcAft>
                <a:buClr>
                  <a:srgbClr val="003C50"/>
                </a:buClr>
                <a:buFont typeface="Wingdings" panose="05000000000000000000" pitchFamily="2" charset="2"/>
                <a:buChar char="§"/>
              </a:pPr>
              <a:r>
                <a:rPr lang="en-US" sz="1100" dirty="0">
                  <a:solidFill>
                    <a:srgbClr val="003C50"/>
                  </a:solidFill>
                  <a:latin typeface="Roboto" panose="02000000000000000000" pitchFamily="2" charset="0"/>
                </a:rPr>
                <a:t>Calculate </a:t>
              </a:r>
              <a:r>
                <a:rPr lang="en-US" sz="1100" b="1" dirty="0">
                  <a:solidFill>
                    <a:srgbClr val="003C50"/>
                  </a:solidFill>
                  <a:latin typeface="Roboto" panose="02000000000000000000" pitchFamily="2" charset="0"/>
                </a:rPr>
                <a:t>on demand</a:t>
              </a:r>
              <a:endParaRPr lang="en-US" sz="1100" dirty="0">
                <a:solidFill>
                  <a:srgbClr val="003C50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85" name="box_header">
              <a:extLst>
                <a:ext uri="{FF2B5EF4-FFF2-40B4-BE49-F238E27FC236}">
                  <a16:creationId xmlns:a16="http://schemas.microsoft.com/office/drawing/2014/main" id="{83F5ECD0-0773-2FFB-FCFC-C66A32318C8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gray">
            <a:xfrm>
              <a:off x="3512819" y="2597253"/>
              <a:ext cx="2880362" cy="389632"/>
            </a:xfrm>
            <a:custGeom>
              <a:avLst/>
              <a:gdLst>
                <a:gd name="connsiteX0" fmla="*/ 0 w 2880362"/>
                <a:gd name="connsiteY0" fmla="*/ 0 h 396049"/>
                <a:gd name="connsiteX1" fmla="*/ 2880362 w 2880362"/>
                <a:gd name="connsiteY1" fmla="*/ 0 h 396049"/>
                <a:gd name="connsiteX2" fmla="*/ 2880362 w 2880362"/>
                <a:gd name="connsiteY2" fmla="*/ 288036 h 396049"/>
                <a:gd name="connsiteX3" fmla="*/ 1584218 w 2880362"/>
                <a:gd name="connsiteY3" fmla="*/ 288036 h 396049"/>
                <a:gd name="connsiteX4" fmla="*/ 1440181 w 2880362"/>
                <a:gd name="connsiteY4" fmla="*/ 396049 h 396049"/>
                <a:gd name="connsiteX5" fmla="*/ 1332167 w 2880362"/>
                <a:gd name="connsiteY5" fmla="*/ 288036 h 396049"/>
                <a:gd name="connsiteX6" fmla="*/ 0 w 2880362"/>
                <a:gd name="connsiteY6" fmla="*/ 288036 h 396049"/>
                <a:gd name="connsiteX0" fmla="*/ 0 w 2880362"/>
                <a:gd name="connsiteY0" fmla="*/ 0 h 389633"/>
                <a:gd name="connsiteX1" fmla="*/ 2880362 w 2880362"/>
                <a:gd name="connsiteY1" fmla="*/ 0 h 389633"/>
                <a:gd name="connsiteX2" fmla="*/ 2880362 w 2880362"/>
                <a:gd name="connsiteY2" fmla="*/ 288036 h 389633"/>
                <a:gd name="connsiteX3" fmla="*/ 1584218 w 2880362"/>
                <a:gd name="connsiteY3" fmla="*/ 288036 h 389633"/>
                <a:gd name="connsiteX4" fmla="*/ 1440181 w 2880362"/>
                <a:gd name="connsiteY4" fmla="*/ 389633 h 389633"/>
                <a:gd name="connsiteX5" fmla="*/ 1332167 w 2880362"/>
                <a:gd name="connsiteY5" fmla="*/ 288036 h 389633"/>
                <a:gd name="connsiteX6" fmla="*/ 0 w 2880362"/>
                <a:gd name="connsiteY6" fmla="*/ 288036 h 389633"/>
                <a:gd name="connsiteX0" fmla="*/ 0 w 2880362"/>
                <a:gd name="connsiteY0" fmla="*/ 0 h 389633"/>
                <a:gd name="connsiteX1" fmla="*/ 2880362 w 2880362"/>
                <a:gd name="connsiteY1" fmla="*/ 0 h 389633"/>
                <a:gd name="connsiteX2" fmla="*/ 2880362 w 2880362"/>
                <a:gd name="connsiteY2" fmla="*/ 288036 h 389633"/>
                <a:gd name="connsiteX3" fmla="*/ 1584218 w 2880362"/>
                <a:gd name="connsiteY3" fmla="*/ 288036 h 389633"/>
                <a:gd name="connsiteX4" fmla="*/ 1440181 w 2880362"/>
                <a:gd name="connsiteY4" fmla="*/ 389633 h 389633"/>
                <a:gd name="connsiteX5" fmla="*/ 1296145 w 2880362"/>
                <a:gd name="connsiteY5" fmla="*/ 288037 h 389633"/>
                <a:gd name="connsiteX6" fmla="*/ 0 w 2880362"/>
                <a:gd name="connsiteY6" fmla="*/ 288036 h 389633"/>
                <a:gd name="connsiteX0" fmla="*/ 0 w 2880362"/>
                <a:gd name="connsiteY0" fmla="*/ 0 h 389633"/>
                <a:gd name="connsiteX1" fmla="*/ 2880362 w 2880362"/>
                <a:gd name="connsiteY1" fmla="*/ 0 h 389633"/>
                <a:gd name="connsiteX2" fmla="*/ 2880362 w 2880362"/>
                <a:gd name="connsiteY2" fmla="*/ 288036 h 389633"/>
                <a:gd name="connsiteX3" fmla="*/ 1584218 w 2880362"/>
                <a:gd name="connsiteY3" fmla="*/ 288036 h 389633"/>
                <a:gd name="connsiteX4" fmla="*/ 1440181 w 2880362"/>
                <a:gd name="connsiteY4" fmla="*/ 389633 h 389633"/>
                <a:gd name="connsiteX5" fmla="*/ 1296145 w 2880362"/>
                <a:gd name="connsiteY5" fmla="*/ 288037 h 389633"/>
                <a:gd name="connsiteX6" fmla="*/ 0 w 2880362"/>
                <a:gd name="connsiteY6" fmla="*/ 288036 h 389633"/>
                <a:gd name="connsiteX0" fmla="*/ 0 w 2880362"/>
                <a:gd name="connsiteY0" fmla="*/ 0 h 389633"/>
                <a:gd name="connsiteX1" fmla="*/ 2880362 w 2880362"/>
                <a:gd name="connsiteY1" fmla="*/ 0 h 389633"/>
                <a:gd name="connsiteX2" fmla="*/ 2880362 w 2880362"/>
                <a:gd name="connsiteY2" fmla="*/ 288036 h 389633"/>
                <a:gd name="connsiteX3" fmla="*/ 1584218 w 2880362"/>
                <a:gd name="connsiteY3" fmla="*/ 288036 h 389633"/>
                <a:gd name="connsiteX4" fmla="*/ 1440181 w 2880362"/>
                <a:gd name="connsiteY4" fmla="*/ 389633 h 389633"/>
                <a:gd name="connsiteX5" fmla="*/ 1296145 w 2880362"/>
                <a:gd name="connsiteY5" fmla="*/ 288037 h 389633"/>
                <a:gd name="connsiteX6" fmla="*/ 0 w 2880362"/>
                <a:gd name="connsiteY6" fmla="*/ 288036 h 389633"/>
                <a:gd name="connsiteX0" fmla="*/ 0 w 2880362"/>
                <a:gd name="connsiteY0" fmla="*/ 0 h 389633"/>
                <a:gd name="connsiteX1" fmla="*/ 2880362 w 2880362"/>
                <a:gd name="connsiteY1" fmla="*/ 0 h 389633"/>
                <a:gd name="connsiteX2" fmla="*/ 2880362 w 2880362"/>
                <a:gd name="connsiteY2" fmla="*/ 288036 h 389633"/>
                <a:gd name="connsiteX3" fmla="*/ 1584218 w 2880362"/>
                <a:gd name="connsiteY3" fmla="*/ 288036 h 389633"/>
                <a:gd name="connsiteX4" fmla="*/ 1440181 w 2880362"/>
                <a:gd name="connsiteY4" fmla="*/ 389633 h 389633"/>
                <a:gd name="connsiteX5" fmla="*/ 1296145 w 2880362"/>
                <a:gd name="connsiteY5" fmla="*/ 288036 h 389633"/>
                <a:gd name="connsiteX6" fmla="*/ 0 w 2880362"/>
                <a:gd name="connsiteY6" fmla="*/ 288036 h 38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0362" h="389633">
                  <a:moveTo>
                    <a:pt x="0" y="0"/>
                  </a:moveTo>
                  <a:lnTo>
                    <a:pt x="2880362" y="0"/>
                  </a:lnTo>
                  <a:lnTo>
                    <a:pt x="2880362" y="288036"/>
                  </a:lnTo>
                  <a:lnTo>
                    <a:pt x="1584218" y="288036"/>
                  </a:lnTo>
                  <a:lnTo>
                    <a:pt x="1440181" y="389633"/>
                  </a:lnTo>
                  <a:lnTo>
                    <a:pt x="1296145" y="288036"/>
                  </a:lnTo>
                  <a:lnTo>
                    <a:pt x="0" y="288036"/>
                  </a:lnTo>
                  <a:close/>
                </a:path>
              </a:pathLst>
            </a:custGeom>
            <a:solidFill>
              <a:srgbClr val="EFEEEB"/>
            </a:solidFill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500"/>
                </a:spcAft>
              </a:pPr>
              <a:endParaRPr lang="en-US" sz="900" dirty="0">
                <a:solidFill>
                  <a:srgbClr val="003C50"/>
                </a:solidFill>
                <a:latin typeface="Roboto" panose="02000000000000000000" pitchFamily="2" charset="0"/>
              </a:endParaRPr>
            </a:p>
          </p:txBody>
        </p:sp>
        <p:sp>
          <p:nvSpPr>
            <p:cNvPr id="86" name="box_header_text">
              <a:extLst>
                <a:ext uri="{FF2B5EF4-FFF2-40B4-BE49-F238E27FC236}">
                  <a16:creationId xmlns:a16="http://schemas.microsoft.com/office/drawing/2014/main" id="{7850052F-5AAF-3184-34E4-A73097755D2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gray">
            <a:xfrm>
              <a:off x="3512819" y="2597260"/>
              <a:ext cx="2880362" cy="28803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5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500"/>
                </a:spcAft>
              </a:pPr>
              <a:r>
                <a:rPr lang="en-US" sz="1100" b="1" dirty="0">
                  <a:solidFill>
                    <a:srgbClr val="003C50"/>
                  </a:solidFill>
                  <a:latin typeface="Roboto" panose="02000000000000000000" pitchFamily="2" charset="0"/>
                </a:rPr>
                <a:t>Recognition of Design Patterns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37AFA89E-63C1-2AD1-61E7-03A3BE987D4B}"/>
              </a:ext>
            </a:extLst>
          </p:cNvPr>
          <p:cNvSpPr txBox="1"/>
          <p:nvPr/>
        </p:nvSpPr>
        <p:spPr>
          <a:xfrm rot="16200000">
            <a:off x="-357789" y="4704760"/>
            <a:ext cx="16440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Expected Outcomes</a:t>
            </a:r>
            <a:endParaRPr lang="en-US" sz="1000" i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E1E61E7-CB69-B930-9B11-C127067BCBB6}"/>
              </a:ext>
            </a:extLst>
          </p:cNvPr>
          <p:cNvSpPr txBox="1"/>
          <p:nvPr/>
        </p:nvSpPr>
        <p:spPr>
          <a:xfrm rot="16200000">
            <a:off x="-543028" y="2528166"/>
            <a:ext cx="20123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Principles</a:t>
            </a:r>
            <a:endParaRPr lang="en-US" sz="1000" i="1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82A7D91-868F-9CB5-B85A-9F9970CEFE1C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585216" y="1436321"/>
            <a:ext cx="2398309" cy="4271572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7368BB4-3845-81C8-552C-4599A79FFAFA}"/>
              </a:ext>
            </a:extLst>
          </p:cNvPr>
          <p:cNvSpPr txBox="1"/>
          <p:nvPr/>
        </p:nvSpPr>
        <p:spPr>
          <a:xfrm>
            <a:off x="1402044" y="1315208"/>
            <a:ext cx="103063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3C50"/>
                </a:solidFill>
                <a:latin typeface="Roboto" panose="02000000000000000000" pitchFamily="2" charset="0"/>
              </a:rPr>
              <a:t>Workloads</a:t>
            </a:r>
            <a:endParaRPr lang="en-US" sz="1200" i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90EBD24-6FE3-2B52-34ED-30483BA98709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7168728" y="1450759"/>
            <a:ext cx="2397225" cy="4271675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DF70C90-1ED8-2534-ABCB-657F103DF1E3}"/>
              </a:ext>
            </a:extLst>
          </p:cNvPr>
          <p:cNvSpPr txBox="1"/>
          <p:nvPr/>
        </p:nvSpPr>
        <p:spPr>
          <a:xfrm>
            <a:off x="7985554" y="1329647"/>
            <a:ext cx="103063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3C50"/>
                </a:solidFill>
                <a:latin typeface="Roboto" panose="02000000000000000000" pitchFamily="2" charset="0"/>
              </a:rPr>
              <a:t>Architecture</a:t>
            </a:r>
            <a:endParaRPr lang="en-US" sz="1200" i="1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93CA16B-E98E-A91E-D576-759AA554FC44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3855799" y="1450267"/>
            <a:ext cx="2398309" cy="4257625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58C7474-8047-1109-F86E-69D39075BB72}"/>
              </a:ext>
            </a:extLst>
          </p:cNvPr>
          <p:cNvSpPr txBox="1"/>
          <p:nvPr/>
        </p:nvSpPr>
        <p:spPr>
          <a:xfrm>
            <a:off x="4663733" y="1329155"/>
            <a:ext cx="103063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3C50"/>
                </a:solidFill>
                <a:latin typeface="Roboto" panose="02000000000000000000" pitchFamily="2" charset="0"/>
              </a:rPr>
              <a:t>Patterns</a:t>
            </a:r>
            <a:endParaRPr lang="en-US" sz="1200" i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F37E60-DB61-D223-E215-7F2B32BC5B38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1152990" y="1319522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A286DB-FB30-A893-5967-07D4CE4BABB9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4414680" y="1323466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386119-20C2-11E8-99D0-7D13740DB10B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7733555" y="1334397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D12E3EE1-458F-9889-FE8C-1B78A2526956}"/>
              </a:ext>
            </a:extLst>
          </p:cNvPr>
          <p:cNvSpPr/>
          <p:nvPr/>
        </p:nvSpPr>
        <p:spPr bwMode="gray">
          <a:xfrm>
            <a:off x="6522394" y="3604854"/>
            <a:ext cx="378047" cy="504000"/>
          </a:xfrm>
          <a:prstGeom prst="chevron">
            <a:avLst>
              <a:gd name="adj" fmla="val 71429"/>
            </a:avLst>
          </a:prstGeom>
          <a:solidFill>
            <a:srgbClr val="32BDF0"/>
          </a:solidFill>
          <a:ln w="9525" cap="flat" cmpd="sng" algn="ctr">
            <a:solidFill>
              <a:srgbClr val="32BDF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7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18F57D-2290-519D-07E9-ECFB5721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efficient taxonomy-independent visualization and analytics of any report, data or metadata structure, such as the DPM, require </a:t>
            </a:r>
            <a:r>
              <a:rPr lang="en-US" b="1" dirty="0"/>
              <a:t>coherence</a:t>
            </a:r>
          </a:p>
        </p:txBody>
      </p:sp>
      <p:grpSp>
        <p:nvGrpSpPr>
          <p:cNvPr id="18" name="THM_bar">
            <a:extLst>
              <a:ext uri="{FF2B5EF4-FFF2-40B4-BE49-F238E27FC236}">
                <a16:creationId xmlns:a16="http://schemas.microsoft.com/office/drawing/2014/main" id="{7198DF48-AD4A-5F18-9958-E457B3B36FA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66700" y="5831141"/>
            <a:ext cx="9372600" cy="468059"/>
            <a:chOff x="266700" y="5831141"/>
            <a:chExt cx="9372600" cy="468059"/>
          </a:xfrm>
        </p:grpSpPr>
        <p:sp>
          <p:nvSpPr>
            <p:cNvPr id="5" name="THM_bar_background">
              <a:extLst>
                <a:ext uri="{FF2B5EF4-FFF2-40B4-BE49-F238E27FC236}">
                  <a16:creationId xmlns:a16="http://schemas.microsoft.com/office/drawing/2014/main" id="{BD001DB3-EC8E-0683-4FC1-07D154509A79}"/>
                </a:ext>
              </a:extLst>
            </p:cNvPr>
            <p:cNvSpPr/>
            <p:nvPr/>
          </p:nvSpPr>
          <p:spPr bwMode="gray">
            <a:xfrm>
              <a:off x="266700" y="5831141"/>
              <a:ext cx="9372600" cy="468059"/>
            </a:xfrm>
            <a:prstGeom prst="rect">
              <a:avLst/>
            </a:prstGeom>
            <a:solidFill>
              <a:srgbClr val="EFEEEB"/>
            </a:solidFill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360045" tIns="0" rIns="144018" bIns="0" rtlCol="0" anchor="ctr">
              <a:noAutofit/>
            </a:bodyPr>
            <a:lstStyle/>
            <a:p>
              <a:r>
                <a:rPr lang="en-US" sz="1400" dirty="0">
                  <a:solidFill>
                    <a:srgbClr val="003C50"/>
                  </a:solidFill>
                  <a:latin typeface="Roboto" panose="02000000000000000000" pitchFamily="2" charset="0"/>
                </a:rPr>
                <a:t>Incorporating flexible, data-driven workloads and patterns, highly performant and containerized generic applications also exhibit </a:t>
              </a:r>
              <a:r>
                <a:rPr lang="en-US" sz="1400" b="1" dirty="0">
                  <a:solidFill>
                    <a:srgbClr val="003C50"/>
                  </a:solidFill>
                  <a:latin typeface="Roboto" panose="02000000000000000000" pitchFamily="2" charset="0"/>
                </a:rPr>
                <a:t>significantly low maintenance costs</a:t>
              </a:r>
              <a:r>
                <a:rPr lang="en-US" sz="1400" dirty="0">
                  <a:solidFill>
                    <a:srgbClr val="003C50"/>
                  </a:solidFill>
                  <a:latin typeface="Roboto" panose="02000000000000000000" pitchFamily="2" charset="0"/>
                </a:rPr>
                <a:t>.</a:t>
              </a:r>
            </a:p>
          </p:txBody>
        </p:sp>
        <p:grpSp>
          <p:nvGrpSpPr>
            <p:cNvPr id="14" name="thm_triangle_i58186">
              <a:extLst>
                <a:ext uri="{FF2B5EF4-FFF2-40B4-BE49-F238E27FC236}">
                  <a16:creationId xmlns:a16="http://schemas.microsoft.com/office/drawing/2014/main" id="{ED07DFD3-43F4-A5DD-5085-808450CC1785}"/>
                </a:ext>
              </a:extLst>
            </p:cNvPr>
            <p:cNvGrpSpPr/>
            <p:nvPr/>
          </p:nvGrpSpPr>
          <p:grpSpPr>
            <a:xfrm>
              <a:off x="266700" y="5831141"/>
              <a:ext cx="234029" cy="468058"/>
              <a:chOff x="117014" y="-117014"/>
              <a:chExt cx="234029" cy="468058"/>
            </a:xfrm>
          </p:grpSpPr>
          <p:sp>
            <p:nvSpPr>
              <p:cNvPr id="7" name="box">
                <a:extLst>
                  <a:ext uri="{FF2B5EF4-FFF2-40B4-BE49-F238E27FC236}">
                    <a16:creationId xmlns:a16="http://schemas.microsoft.com/office/drawing/2014/main" id="{2D98A3AC-2055-CFF2-FDE4-7E8F71D7AC34}"/>
                  </a:ext>
                </a:extLst>
              </p:cNvPr>
              <p:cNvSpPr/>
              <p:nvPr/>
            </p:nvSpPr>
            <p:spPr bwMode="white">
              <a:xfrm rot="16200000">
                <a:off x="-117015" y="117015"/>
                <a:ext cx="468058" cy="0"/>
              </a:xfrm>
              <a:prstGeom prst="rect">
                <a:avLst/>
              </a:prstGeom>
              <a:solidFill>
                <a:srgbClr val="EFEEEB"/>
              </a:solidFill>
              <a:ln w="9525">
                <a:solidFill>
                  <a:srgbClr val="EFE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riangle_1">
                <a:extLst>
                  <a:ext uri="{FF2B5EF4-FFF2-40B4-BE49-F238E27FC236}">
                    <a16:creationId xmlns:a16="http://schemas.microsoft.com/office/drawing/2014/main" id="{7EE1D644-F29D-6365-44E3-8F5F09A048EC}"/>
                  </a:ext>
                </a:extLst>
              </p:cNvPr>
              <p:cNvSpPr/>
              <p:nvPr/>
            </p:nvSpPr>
            <p:spPr bwMode="white">
              <a:xfrm rot="5400000">
                <a:off x="0" y="0"/>
                <a:ext cx="468058" cy="234029"/>
              </a:xfrm>
              <a:prstGeom prst="triangle">
                <a:avLst/>
              </a:prstGeom>
              <a:solidFill>
                <a:srgbClr val="EFEEEB"/>
              </a:solidFill>
              <a:ln w="9525">
                <a:solidFill>
                  <a:srgbClr val="EFE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riangle_2">
                <a:extLst>
                  <a:ext uri="{FF2B5EF4-FFF2-40B4-BE49-F238E27FC236}">
                    <a16:creationId xmlns:a16="http://schemas.microsoft.com/office/drawing/2014/main" id="{D8E5A0DC-DA7F-38EF-C6FE-ABD642B70166}"/>
                  </a:ext>
                </a:extLst>
              </p:cNvPr>
              <p:cNvSpPr/>
              <p:nvPr/>
            </p:nvSpPr>
            <p:spPr bwMode="gray">
              <a:xfrm rot="5400000">
                <a:off x="0" y="0"/>
                <a:ext cx="468058" cy="234029"/>
              </a:xfrm>
              <a:prstGeom prst="triangle">
                <a:avLst/>
              </a:prstGeom>
              <a:solidFill>
                <a:srgbClr val="F07D00"/>
              </a:solidFill>
              <a:ln w="9525">
                <a:solidFill>
                  <a:srgbClr val="F07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497D7C32-C3C5-BD09-D251-0388B8397D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de-DE"/>
          </a:p>
          <a:p>
            <a:fld id="{D0B3D0E2-2D38-49D2-8386-321BE8B7946D}" type="slidenum">
              <a:rPr lang="de-DE" smtClean="0"/>
              <a:t>5</a:t>
            </a:fld>
            <a:endParaRPr lang="de-DE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8146CDA0-ADC5-4C6F-87CE-C7E931090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0000" y="6534000"/>
            <a:ext cx="1522800" cy="108000"/>
          </a:xfrm>
        </p:spPr>
        <p:txBody>
          <a:bodyPr anchor="ctr"/>
          <a:lstStyle/>
          <a:p>
            <a:r>
              <a:rPr lang="de-DE"/>
              <a:t>© 2024 d-fine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D0255D-ACEB-5159-42E6-4B479AAE23F0}"/>
              </a:ext>
            </a:extLst>
          </p:cNvPr>
          <p:cNvGrpSpPr/>
          <p:nvPr/>
        </p:nvGrpSpPr>
        <p:grpSpPr>
          <a:xfrm>
            <a:off x="300036" y="1310807"/>
            <a:ext cx="9305927" cy="4402933"/>
            <a:chOff x="295275" y="1393030"/>
            <a:chExt cx="9305927" cy="440293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A48A64F-E8C4-E851-2D96-82CAF9FA0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275" y="1393031"/>
              <a:ext cx="9305925" cy="4402932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A3D5614-69A9-98C4-FDBC-69693F0CAEA9}"/>
                </a:ext>
              </a:extLst>
            </p:cNvPr>
            <p:cNvGrpSpPr/>
            <p:nvPr/>
          </p:nvGrpSpPr>
          <p:grpSpPr>
            <a:xfrm>
              <a:off x="295275" y="1393030"/>
              <a:ext cx="9305927" cy="4402933"/>
              <a:chOff x="-3798158" y="-295221"/>
              <a:chExt cx="4717681" cy="173085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277A3DF-D722-CF86-CFDE-BB62EF3BADB6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 bwMode="gray">
              <a:xfrm>
                <a:off x="-3798158" y="-295221"/>
                <a:ext cx="4717681" cy="1730856"/>
              </a:xfrm>
              <a:prstGeom prst="rect">
                <a:avLst/>
              </a:prstGeom>
              <a:noFill/>
              <a:ln w="127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D0FAAB-260A-46D5-14C1-6C2119DE36E1}"/>
                  </a:ext>
                </a:extLst>
              </p:cNvPr>
              <p:cNvSpPr txBox="1"/>
              <p:nvPr/>
            </p:nvSpPr>
            <p:spPr>
              <a:xfrm>
                <a:off x="-547330" y="106233"/>
                <a:ext cx="1466852" cy="5474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180023" indent="-180023">
                  <a:spcAft>
                    <a:spcPts val="500"/>
                  </a:spcAft>
                  <a:buClr>
                    <a:srgbClr val="003C50"/>
                  </a:buClr>
                  <a:buFont typeface="Wingdings" panose="05000000000000000000" pitchFamily="2" charset="2"/>
                  <a:buChar char="§"/>
                </a:pPr>
                <a:r>
                  <a:rPr lang="en-US" sz="1200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On-premise and container-based </a:t>
                </a:r>
              </a:p>
              <a:p>
                <a:pPr marL="180023" indent="-180023">
                  <a:spcAft>
                    <a:spcPts val="500"/>
                  </a:spcAft>
                  <a:buClr>
                    <a:srgbClr val="003C50"/>
                  </a:buClr>
                  <a:buFont typeface="Wingdings" panose="05000000000000000000" pitchFamily="2" charset="2"/>
                  <a:buChar char="§"/>
                </a:pPr>
                <a:r>
                  <a:rPr lang="en-US" sz="1200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Visualization, analysis, and export of </a:t>
                </a:r>
                <a:r>
                  <a:rPr lang="en-US" sz="1200" b="1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any multi-dimensional report</a:t>
                </a:r>
                <a:r>
                  <a:rPr lang="en-US" sz="1200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 </a:t>
                </a:r>
              </a:p>
              <a:p>
                <a:pPr marL="180023" indent="-180023">
                  <a:spcAft>
                    <a:spcPts val="500"/>
                  </a:spcAft>
                  <a:buClr>
                    <a:srgbClr val="003C50"/>
                  </a:buClr>
                  <a:buFont typeface="Wingdings" panose="05000000000000000000" pitchFamily="2" charset="2"/>
                  <a:buChar char="§"/>
                </a:pPr>
                <a:r>
                  <a:rPr lang="en-US" sz="1200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Accommodates </a:t>
                </a:r>
                <a:r>
                  <a:rPr lang="en-US" sz="1200" b="1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irregular</a:t>
                </a:r>
                <a:r>
                  <a:rPr lang="en-US" sz="1200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en-US" sz="1200" b="1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headers</a:t>
                </a:r>
                <a:r>
                  <a:rPr lang="en-US" sz="1200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 and </a:t>
                </a:r>
                <a:r>
                  <a:rPr lang="en-US" sz="1200" b="1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open or closed coordinates </a:t>
                </a:r>
              </a:p>
              <a:p>
                <a:pPr marL="180023" indent="-180023">
                  <a:spcAft>
                    <a:spcPts val="500"/>
                  </a:spcAft>
                  <a:buClr>
                    <a:srgbClr val="003C50"/>
                  </a:buClr>
                  <a:buFont typeface="Wingdings" panose="05000000000000000000" pitchFamily="2" charset="2"/>
                  <a:buChar char="§"/>
                </a:pPr>
                <a:r>
                  <a:rPr lang="en-US" sz="1200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In </a:t>
                </a:r>
                <a:r>
                  <a:rPr lang="en-US" sz="1200" b="1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any</a:t>
                </a:r>
                <a:r>
                  <a:rPr lang="en-US" sz="1200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 data format </a:t>
                </a:r>
                <a:r>
                  <a:rPr lang="en-US" sz="1200" b="1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without</a:t>
                </a:r>
                <a:r>
                  <a:rPr lang="en-US" sz="1200" dirty="0">
                    <a:solidFill>
                      <a:srgbClr val="00B0F0"/>
                    </a:solidFill>
                    <a:latin typeface="Roboto" panose="02000000000000000000" pitchFamily="2" charset="0"/>
                  </a:rPr>
                  <a:t> storage</a:t>
                </a:r>
                <a:endParaRPr lang="en-US" sz="1200" b="1" dirty="0">
                  <a:solidFill>
                    <a:srgbClr val="00B0F0"/>
                  </a:solidFill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7369F23-9B64-0B63-10E8-D62FF8199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0432" y="2668356"/>
              <a:ext cx="5276801" cy="279433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DC59AA-A39C-D7D9-6A0F-FBD2428F450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gray">
            <a:xfrm>
              <a:off x="1140430" y="2668356"/>
              <a:ext cx="5276801" cy="2794333"/>
            </a:xfrm>
            <a:prstGeom prst="rect">
              <a:avLst/>
            </a:prstGeom>
            <a:noFill/>
            <a:ln w="12700">
              <a:solidFill>
                <a:srgbClr val="00B0F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528DDEF4-8484-20D3-5E16-2A43FF7AEEA5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6460502" y="2908912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5E9159-DC69-9AC7-1959-820869029282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3653966" y="4336917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126C0D-061A-3589-89C4-60FA97808AAC}"/>
              </a:ext>
            </a:extLst>
          </p:cNvPr>
          <p:cNvSpPr txBox="1"/>
          <p:nvPr/>
        </p:nvSpPr>
        <p:spPr>
          <a:xfrm>
            <a:off x="3905968" y="3983299"/>
            <a:ext cx="2372353" cy="9592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B0F0"/>
                </a:solidFill>
                <a:latin typeface="Roboto" panose="02000000000000000000" pitchFamily="2" charset="0"/>
              </a:rPr>
              <a:t>Taxonomy- and version- independent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B0F0"/>
                </a:solidFill>
                <a:latin typeface="Roboto" panose="02000000000000000000" pitchFamily="2" charset="0"/>
              </a:rPr>
              <a:t>Frequency-adjustable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B0F0"/>
                </a:solidFill>
                <a:latin typeface="Roboto" panose="02000000000000000000" pitchFamily="2" charset="0"/>
              </a:rPr>
              <a:t>Time Series of </a:t>
            </a:r>
            <a:r>
              <a:rPr lang="en-US" sz="1200" b="1" dirty="0">
                <a:solidFill>
                  <a:srgbClr val="00B0F0"/>
                </a:solidFill>
                <a:latin typeface="Roboto" panose="02000000000000000000" pitchFamily="2" charset="0"/>
              </a:rPr>
              <a:t>any</a:t>
            </a:r>
            <a:r>
              <a:rPr lang="en-US" sz="1200" dirty="0">
                <a:solidFill>
                  <a:srgbClr val="00B0F0"/>
                </a:solidFill>
                <a:latin typeface="Roboto" panose="02000000000000000000" pitchFamily="2" charset="0"/>
              </a:rPr>
              <a:t> Data Point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3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5BD011-E7FE-0EA3-4476-65DC64B235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798" y="1333760"/>
            <a:ext cx="3626408" cy="19413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4590E8-6864-7AD0-A73D-CF5D3C37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Real-time</a:t>
            </a:r>
            <a:r>
              <a:rPr lang="en-US" dirty="0"/>
              <a:t> methodological and data-driven statistics of financial data beyond pure Artificial Intelligence requires coherent and flexible systems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F43E2E4-C498-1FDF-252D-3298F7ECB7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83" y="3461947"/>
            <a:ext cx="2784145" cy="22519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3DD88C-7F29-9FD3-0B09-37483FFB08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0233" y="1319104"/>
            <a:ext cx="2985847" cy="181460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8F8A43A-CC9D-CD75-5ED8-8C0BAC373C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51279" y="3743605"/>
            <a:ext cx="3037704" cy="191507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3C90FA6-3BC6-164E-873D-BA3CC51D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88" y="1298875"/>
            <a:ext cx="1512108" cy="150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1ABFB37-9D42-EBF3-4F03-82FAFEE2E7F7}"/>
              </a:ext>
            </a:extLst>
          </p:cNvPr>
          <p:cNvGrpSpPr/>
          <p:nvPr/>
        </p:nvGrpSpPr>
        <p:grpSpPr>
          <a:xfrm>
            <a:off x="382799" y="1276606"/>
            <a:ext cx="3648479" cy="2126249"/>
            <a:chOff x="-3812796" y="-308454"/>
            <a:chExt cx="4750568" cy="173003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71B55AF-73BE-90E6-E066-5596B8B59AA7}"/>
                </a:ext>
              </a:extLst>
            </p:cNvPr>
            <p:cNvSpPr txBox="1"/>
            <p:nvPr/>
          </p:nvSpPr>
          <p:spPr>
            <a:xfrm>
              <a:off x="-1159108" y="-154893"/>
              <a:ext cx="1959244" cy="5759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B0F0"/>
                  </a:solidFill>
                  <a:latin typeface="Roboto" panose="02000000000000000000" pitchFamily="2" charset="0"/>
                </a:rPr>
                <a:t>Complexity-reduced </a:t>
              </a:r>
              <a:r>
                <a:rPr lang="en-US" sz="1200" dirty="0">
                  <a:solidFill>
                    <a:srgbClr val="00B0F0"/>
                  </a:solidFill>
                  <a:latin typeface="Roboto" panose="02000000000000000000" pitchFamily="2" charset="0"/>
                </a:rPr>
                <a:t>clustering and classification</a:t>
              </a:r>
              <a:endParaRPr lang="en-US" sz="1200" dirty="0">
                <a:solidFill>
                  <a:srgbClr val="00B0F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FA3F4EB-F3F7-FECD-F27E-A498A6D8B88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gray">
            <a:xfrm>
              <a:off x="-3812796" y="-308454"/>
              <a:ext cx="4750568" cy="1730030"/>
            </a:xfrm>
            <a:prstGeom prst="rect">
              <a:avLst/>
            </a:prstGeom>
            <a:noFill/>
            <a:ln w="12700">
              <a:solidFill>
                <a:srgbClr val="00B0F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AA7BE6B0-5731-E2A0-358A-A05444DF6770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382798" y="3430684"/>
            <a:ext cx="5813161" cy="2332279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400" dirty="0" err="1">
              <a:solidFill>
                <a:schemeClr val="tx1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9B13945-3AE3-348D-9BB4-DE4389C43DCB}"/>
              </a:ext>
            </a:extLst>
          </p:cNvPr>
          <p:cNvGrpSpPr/>
          <p:nvPr/>
        </p:nvGrpSpPr>
        <p:grpSpPr>
          <a:xfrm>
            <a:off x="4105380" y="1271100"/>
            <a:ext cx="2151081" cy="2131756"/>
            <a:chOff x="-3812796" y="-308454"/>
            <a:chExt cx="4888052" cy="162424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5F0717E-BD4D-AED4-EAD6-AFD19A2A3F5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gray">
            <a:xfrm>
              <a:off x="-3812796" y="-308454"/>
              <a:ext cx="4750568" cy="1624244"/>
            </a:xfrm>
            <a:prstGeom prst="rect">
              <a:avLst/>
            </a:prstGeom>
            <a:noFill/>
            <a:ln w="12700">
              <a:solidFill>
                <a:srgbClr val="00B0F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36457B5-C929-4E61-59EA-6D10431E2379}"/>
                </a:ext>
              </a:extLst>
            </p:cNvPr>
            <p:cNvSpPr txBox="1"/>
            <p:nvPr/>
          </p:nvSpPr>
          <p:spPr>
            <a:xfrm>
              <a:off x="-3781791" y="823332"/>
              <a:ext cx="4857047" cy="4924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B0F0"/>
                  </a:solidFill>
                  <a:latin typeface="Roboto" panose="02000000000000000000" pitchFamily="2" charset="0"/>
                </a:rPr>
                <a:t>Granular</a:t>
              </a:r>
              <a:r>
                <a:rPr lang="en-US" sz="1200" dirty="0">
                  <a:solidFill>
                    <a:srgbClr val="00B0F0"/>
                  </a:solidFill>
                  <a:latin typeface="Roboto" panose="02000000000000000000" pitchFamily="2" charset="0"/>
                </a:rPr>
                <a:t> relationship visualizations and dashboards</a:t>
              </a:r>
              <a:endParaRPr lang="en-US" sz="12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5FD3F06-8366-2CA7-A4EA-43BDBC909CA2}"/>
              </a:ext>
            </a:extLst>
          </p:cNvPr>
          <p:cNvGrpSpPr/>
          <p:nvPr/>
        </p:nvGrpSpPr>
        <p:grpSpPr>
          <a:xfrm>
            <a:off x="6299397" y="1282524"/>
            <a:ext cx="3141469" cy="4480440"/>
            <a:chOff x="-3812796" y="-308454"/>
            <a:chExt cx="4750568" cy="173003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8133024-128E-1187-20F4-CFB072AD88D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gray">
            <a:xfrm>
              <a:off x="-3812796" y="-308454"/>
              <a:ext cx="4750568" cy="1730030"/>
            </a:xfrm>
            <a:prstGeom prst="rect">
              <a:avLst/>
            </a:prstGeom>
            <a:noFill/>
            <a:ln w="12700">
              <a:solidFill>
                <a:srgbClr val="00B0F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6AF4F48-9416-FD15-E493-21D5BB336EF8}"/>
                </a:ext>
              </a:extLst>
            </p:cNvPr>
            <p:cNvSpPr txBox="1"/>
            <p:nvPr/>
          </p:nvSpPr>
          <p:spPr>
            <a:xfrm>
              <a:off x="-3781286" y="358581"/>
              <a:ext cx="4627291" cy="314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F0"/>
                  </a:solidFill>
                  <a:latin typeface="Roboto" panose="02000000000000000000" pitchFamily="2" charset="0"/>
                </a:rPr>
                <a:t>Advanced </a:t>
              </a:r>
              <a:r>
                <a:rPr lang="en-US" sz="1200" b="1" dirty="0">
                  <a:solidFill>
                    <a:srgbClr val="00B0F0"/>
                  </a:solidFill>
                  <a:latin typeface="Roboto" panose="02000000000000000000" pitchFamily="2" charset="0"/>
                </a:rPr>
                <a:t>stress testing</a:t>
              </a:r>
            </a:p>
            <a:p>
              <a:endParaRPr lang="en-US" sz="500" dirty="0">
                <a:solidFill>
                  <a:srgbClr val="00B0F0"/>
                </a:solidFill>
                <a:latin typeface="Roboto" panose="02000000000000000000" pitchFamily="2" charset="0"/>
              </a:endParaRPr>
            </a:p>
            <a:p>
              <a:r>
                <a:rPr lang="en-US" sz="1000" dirty="0">
                  <a:solidFill>
                    <a:srgbClr val="00B0F0"/>
                  </a:solidFill>
                  <a:latin typeface="Roboto" panose="02000000000000000000" pitchFamily="2" charset="0"/>
                </a:rPr>
                <a:t>e.g., modelling</a:t>
              </a:r>
              <a:r>
                <a:rPr lang="en-US" sz="1000" b="1" dirty="0">
                  <a:solidFill>
                    <a:srgbClr val="00B0F0"/>
                  </a:solidFill>
                  <a:latin typeface="Roboto" panose="02000000000000000000" pitchFamily="2" charset="0"/>
                </a:rPr>
                <a:t> </a:t>
              </a:r>
              <a:r>
                <a:rPr lang="en-US" sz="1000" dirty="0">
                  <a:solidFill>
                    <a:srgbClr val="00B0F0"/>
                  </a:solidFill>
                  <a:latin typeface="Roboto" panose="02000000000000000000" pitchFamily="2" charset="0"/>
                </a:rPr>
                <a:t>contractual cashflows, counter-balancing capacity, market value effects in liquidity stress tests</a:t>
              </a:r>
              <a:endParaRPr lang="en-US" sz="1000" b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7D0B345C-4F73-3B29-2E27-03D9F383CE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7915" y="4255691"/>
            <a:ext cx="1747253" cy="1398108"/>
          </a:xfrm>
          <a:prstGeom prst="rect">
            <a:avLst/>
          </a:prstGeom>
        </p:spPr>
      </p:pic>
      <p:grpSp>
        <p:nvGrpSpPr>
          <p:cNvPr id="16" name="THM_bar">
            <a:extLst>
              <a:ext uri="{FF2B5EF4-FFF2-40B4-BE49-F238E27FC236}">
                <a16:creationId xmlns:a16="http://schemas.microsoft.com/office/drawing/2014/main" id="{78B2B27E-6EB9-2450-E78B-BFBC12CFE7A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66700" y="5831141"/>
            <a:ext cx="9372600" cy="468059"/>
            <a:chOff x="266700" y="5831141"/>
            <a:chExt cx="9372600" cy="468059"/>
          </a:xfrm>
        </p:grpSpPr>
        <p:sp>
          <p:nvSpPr>
            <p:cNvPr id="10" name="THM_bar_background">
              <a:extLst>
                <a:ext uri="{FF2B5EF4-FFF2-40B4-BE49-F238E27FC236}">
                  <a16:creationId xmlns:a16="http://schemas.microsoft.com/office/drawing/2014/main" id="{8F1B9E26-10C6-1C28-7BC7-D6DD5171A6D3}"/>
                </a:ext>
              </a:extLst>
            </p:cNvPr>
            <p:cNvSpPr/>
            <p:nvPr/>
          </p:nvSpPr>
          <p:spPr bwMode="gray">
            <a:xfrm>
              <a:off x="266700" y="5831141"/>
              <a:ext cx="9372600" cy="468059"/>
            </a:xfrm>
            <a:prstGeom prst="rect">
              <a:avLst/>
            </a:prstGeom>
            <a:solidFill>
              <a:srgbClr val="EFEEEB"/>
            </a:solidFill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360045" tIns="0" rIns="144018" bIns="0" rtlCol="0" anchor="ctr">
              <a:noAutofit/>
            </a:bodyPr>
            <a:lstStyle/>
            <a:p>
              <a:r>
                <a:rPr lang="en-US" sz="1400" dirty="0">
                  <a:solidFill>
                    <a:srgbClr val="003C50"/>
                  </a:solidFill>
                  <a:latin typeface="Roboto" panose="02000000000000000000" pitchFamily="2" charset="0"/>
                </a:rPr>
                <a:t>High-performing and interoperable systems not only facilitate more effective </a:t>
              </a:r>
              <a:r>
                <a:rPr lang="en-US" sz="1400" b="1" dirty="0">
                  <a:solidFill>
                    <a:srgbClr val="003C50"/>
                  </a:solidFill>
                  <a:latin typeface="Roboto" panose="02000000000000000000" pitchFamily="2" charset="0"/>
                </a:rPr>
                <a:t>on-demand</a:t>
              </a:r>
              <a:r>
                <a:rPr lang="en-US" sz="1400" dirty="0">
                  <a:solidFill>
                    <a:srgbClr val="003C50"/>
                  </a:solidFill>
                  <a:latin typeface="Roboto" panose="02000000000000000000" pitchFamily="2" charset="0"/>
                </a:rPr>
                <a:t> statistics but also aim to uncover </a:t>
              </a:r>
              <a:r>
                <a:rPr lang="en-US" sz="1400" b="1" dirty="0">
                  <a:solidFill>
                    <a:srgbClr val="003C50"/>
                  </a:solidFill>
                  <a:latin typeface="Roboto" panose="02000000000000000000" pitchFamily="2" charset="0"/>
                </a:rPr>
                <a:t>true </a:t>
              </a:r>
              <a:r>
                <a:rPr lang="en-US" sz="1400" dirty="0">
                  <a:solidFill>
                    <a:srgbClr val="003C50"/>
                  </a:solidFill>
                  <a:latin typeface="Roboto" panose="02000000000000000000" pitchFamily="2" charset="0"/>
                </a:rPr>
                <a:t>(</a:t>
              </a:r>
              <a:r>
                <a:rPr lang="en-US" sz="1400" i="1" dirty="0">
                  <a:solidFill>
                    <a:srgbClr val="003C50"/>
                  </a:solidFill>
                  <a:latin typeface="Roboto" panose="02000000000000000000" pitchFamily="2" charset="0"/>
                </a:rPr>
                <a:t>information-theoretic</a:t>
              </a:r>
              <a:r>
                <a:rPr lang="en-US" sz="1400" dirty="0">
                  <a:solidFill>
                    <a:srgbClr val="003C50"/>
                  </a:solidFill>
                  <a:latin typeface="Roboto" panose="02000000000000000000" pitchFamily="2" charset="0"/>
                </a:rPr>
                <a:t>)</a:t>
              </a:r>
              <a:r>
                <a:rPr lang="en-US" sz="1400" b="1" dirty="0">
                  <a:solidFill>
                    <a:srgbClr val="003C50"/>
                  </a:solidFill>
                  <a:latin typeface="Roboto" panose="02000000000000000000" pitchFamily="2" charset="0"/>
                </a:rPr>
                <a:t> codependent relationships</a:t>
              </a:r>
              <a:r>
                <a:rPr lang="en-US" sz="1400" dirty="0">
                  <a:solidFill>
                    <a:srgbClr val="003C50"/>
                  </a:solidFill>
                  <a:latin typeface="Roboto" panose="02000000000000000000" pitchFamily="2" charset="0"/>
                </a:rPr>
                <a:t> beyond the multivariate Normal case.</a:t>
              </a:r>
            </a:p>
          </p:txBody>
        </p:sp>
        <p:grpSp>
          <p:nvGrpSpPr>
            <p:cNvPr id="15" name="thm_triangle_i31851">
              <a:extLst>
                <a:ext uri="{FF2B5EF4-FFF2-40B4-BE49-F238E27FC236}">
                  <a16:creationId xmlns:a16="http://schemas.microsoft.com/office/drawing/2014/main" id="{7C25D98C-BEF4-5819-5B15-4EF20E08CD9C}"/>
                </a:ext>
              </a:extLst>
            </p:cNvPr>
            <p:cNvGrpSpPr/>
            <p:nvPr/>
          </p:nvGrpSpPr>
          <p:grpSpPr>
            <a:xfrm>
              <a:off x="266700" y="5831141"/>
              <a:ext cx="234029" cy="468058"/>
              <a:chOff x="117014" y="-117014"/>
              <a:chExt cx="234029" cy="468058"/>
            </a:xfrm>
          </p:grpSpPr>
          <p:sp>
            <p:nvSpPr>
              <p:cNvPr id="11" name="box">
                <a:extLst>
                  <a:ext uri="{FF2B5EF4-FFF2-40B4-BE49-F238E27FC236}">
                    <a16:creationId xmlns:a16="http://schemas.microsoft.com/office/drawing/2014/main" id="{23BD33AC-6C9E-6F1D-8A7C-3FBC17AEB61F}"/>
                  </a:ext>
                </a:extLst>
              </p:cNvPr>
              <p:cNvSpPr/>
              <p:nvPr/>
            </p:nvSpPr>
            <p:spPr bwMode="white">
              <a:xfrm rot="16200000">
                <a:off x="-117015" y="117015"/>
                <a:ext cx="468058" cy="0"/>
              </a:xfrm>
              <a:prstGeom prst="rect">
                <a:avLst/>
              </a:prstGeom>
              <a:solidFill>
                <a:srgbClr val="EFEEEB"/>
              </a:solidFill>
              <a:ln w="9525">
                <a:solidFill>
                  <a:srgbClr val="EFE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riangle_1">
                <a:extLst>
                  <a:ext uri="{FF2B5EF4-FFF2-40B4-BE49-F238E27FC236}">
                    <a16:creationId xmlns:a16="http://schemas.microsoft.com/office/drawing/2014/main" id="{955083F1-D353-3858-55A1-97F747939060}"/>
                  </a:ext>
                </a:extLst>
              </p:cNvPr>
              <p:cNvSpPr/>
              <p:nvPr/>
            </p:nvSpPr>
            <p:spPr bwMode="white">
              <a:xfrm rot="5400000">
                <a:off x="0" y="0"/>
                <a:ext cx="468058" cy="234029"/>
              </a:xfrm>
              <a:prstGeom prst="triangle">
                <a:avLst/>
              </a:prstGeom>
              <a:solidFill>
                <a:srgbClr val="EFEEEB"/>
              </a:solidFill>
              <a:ln w="9525">
                <a:solidFill>
                  <a:srgbClr val="EFEE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riangle_2">
                <a:extLst>
                  <a:ext uri="{FF2B5EF4-FFF2-40B4-BE49-F238E27FC236}">
                    <a16:creationId xmlns:a16="http://schemas.microsoft.com/office/drawing/2014/main" id="{C1FC3A07-BF90-5990-FD25-D1192B6E332F}"/>
                  </a:ext>
                </a:extLst>
              </p:cNvPr>
              <p:cNvSpPr/>
              <p:nvPr/>
            </p:nvSpPr>
            <p:spPr bwMode="gray">
              <a:xfrm rot="5400000">
                <a:off x="0" y="0"/>
                <a:ext cx="468058" cy="234029"/>
              </a:xfrm>
              <a:prstGeom prst="triangle">
                <a:avLst/>
              </a:prstGeom>
              <a:solidFill>
                <a:srgbClr val="F07D00"/>
              </a:solidFill>
              <a:ln w="9525">
                <a:solidFill>
                  <a:srgbClr val="F07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A75F75-3BD2-6DB2-AF45-4B5D278E429D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2173687" y="1630262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580F914-7763-EEF0-8D87-28B152F25393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4179688" y="2978170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F2BC64-1136-91ED-2197-544C23F05D1D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3839190" y="4469752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DF7AAE-6256-DBDA-5ED1-B8D1C729C7BE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6549837" y="3002386"/>
            <a:ext cx="252000" cy="252000"/>
          </a:xfrm>
          <a:prstGeom prst="ellipse">
            <a:avLst/>
          </a:prstGeom>
          <a:solidFill>
            <a:srgbClr val="32BDF0"/>
          </a:solidFill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6FAB5A0-FA58-429F-FD46-1CE3CC3E2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de-DE"/>
          </a:p>
          <a:p>
            <a:fld id="{9725B14A-CC1E-40F1-A6B5-B871E7205147}" type="slidenum">
              <a:rPr lang="de-DE" smtClean="0"/>
              <a:t>6</a:t>
            </a:fld>
            <a:endParaRPr lang="de-DE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61B2DBC6-3EC1-A45B-FD6A-CE35887CBB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0000" y="6534000"/>
            <a:ext cx="1522800" cy="108000"/>
          </a:xfrm>
        </p:spPr>
        <p:txBody>
          <a:bodyPr anchor="ctr"/>
          <a:lstStyle/>
          <a:p>
            <a:r>
              <a:rPr lang="de-DE"/>
              <a:t>© 2024 d-fine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C5202-8C13-F6A4-CC7E-1F5578073954}"/>
              </a:ext>
            </a:extLst>
          </p:cNvPr>
          <p:cNvSpPr txBox="1"/>
          <p:nvPr/>
        </p:nvSpPr>
        <p:spPr>
          <a:xfrm>
            <a:off x="4128592" y="3880404"/>
            <a:ext cx="2044153" cy="16414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buClr>
                <a:srgbClr val="003C50"/>
              </a:buClr>
            </a:pPr>
            <a:r>
              <a:rPr lang="en-US" sz="1200" b="1" dirty="0">
                <a:solidFill>
                  <a:srgbClr val="00B0F0"/>
                </a:solidFill>
                <a:latin typeface="Roboto" panose="02000000000000000000" pitchFamily="2" charset="0"/>
              </a:rPr>
              <a:t>Any</a:t>
            </a:r>
            <a:r>
              <a:rPr lang="en-US" sz="1200" dirty="0">
                <a:solidFill>
                  <a:srgbClr val="00B0F0"/>
                </a:solidFill>
                <a:latin typeface="Roboto" panose="02000000000000000000" pitchFamily="2" charset="0"/>
              </a:rPr>
              <a:t> Data Point at </a:t>
            </a:r>
            <a:r>
              <a:rPr lang="en-US" sz="1200" b="1" dirty="0">
                <a:solidFill>
                  <a:srgbClr val="00B0F0"/>
                </a:solidFill>
                <a:latin typeface="Roboto" panose="02000000000000000000" pitchFamily="2" charset="0"/>
              </a:rPr>
              <a:t>any</a:t>
            </a:r>
            <a:r>
              <a:rPr lang="en-US" sz="1200" dirty="0">
                <a:solidFill>
                  <a:srgbClr val="00B0F0"/>
                </a:solidFill>
                <a:latin typeface="Roboto" panose="02000000000000000000" pitchFamily="2" charset="0"/>
              </a:rPr>
              <a:t> time: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B0F0"/>
                </a:solidFill>
                <a:latin typeface="Roboto" panose="02000000000000000000" pitchFamily="2" charset="0"/>
              </a:rPr>
              <a:t>Granular correlations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B0F0"/>
                </a:solidFill>
                <a:latin typeface="Roboto" panose="02000000000000000000" pitchFamily="2" charset="0"/>
              </a:rPr>
              <a:t>Shapley Additive exPlanations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B0F0"/>
                </a:solidFill>
                <a:latin typeface="Roboto" panose="02000000000000000000" pitchFamily="2" charset="0"/>
              </a:rPr>
              <a:t>Predictive Power Scores</a:t>
            </a:r>
          </a:p>
          <a:p>
            <a:pPr marL="180023" indent="-180023">
              <a:spcAft>
                <a:spcPts val="5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B0F0"/>
                </a:solidFill>
                <a:latin typeface="Roboto" panose="02000000000000000000" pitchFamily="2" charset="0"/>
              </a:rPr>
              <a:t>Extensions to </a:t>
            </a:r>
            <a:r>
              <a:rPr lang="en-US" sz="1200" b="1" dirty="0">
                <a:solidFill>
                  <a:srgbClr val="F07D00"/>
                </a:solidFill>
                <a:latin typeface="Roboto" panose="02000000000000000000" pitchFamily="2" charset="0"/>
              </a:rPr>
              <a:t>Codependency</a:t>
            </a:r>
          </a:p>
        </p:txBody>
      </p:sp>
    </p:spTree>
    <p:extLst>
      <p:ext uri="{BB962C8B-B14F-4D97-AF65-F5344CB8AC3E}">
        <p14:creationId xmlns:p14="http://schemas.microsoft.com/office/powerpoint/2010/main" val="69989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201DA-2B80-C328-53BC-B5B02F21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essential insights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E8186B-EB94-8784-8DEC-E2DA67DA5401}"/>
              </a:ext>
            </a:extLst>
          </p:cNvPr>
          <p:cNvGrpSpPr/>
          <p:nvPr/>
        </p:nvGrpSpPr>
        <p:grpSpPr>
          <a:xfrm>
            <a:off x="313082" y="1991059"/>
            <a:ext cx="9279837" cy="3587082"/>
            <a:chOff x="1276300" y="1909460"/>
            <a:chExt cx="9094000" cy="3515248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8E00BB38-AFA7-FC69-6A0C-1798D5661516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244544" y="4750399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0685C503-2A33-9076-AB06-027DCB64A66A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602222" y="4750399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F7E5F4F5-78CF-0F49-90AB-1A8995EF5462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959902" y="4750399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48467D00-96FE-A993-585B-24E26DC5DAAA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317582" y="4750399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26281917-02BB-177D-0EBE-A55D58723A03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675260" y="4750399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028A8ACE-D59C-216B-D079-537C1B940847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866766" y="2573479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8FC3E110-0EF8-0026-AC8E-1C02CC7DC338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184533" y="224589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B0E9E361-7368-C4CF-095B-F630723FB131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542211" y="224589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6E77613-B801-FE3B-BA3A-10A41501C2FF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899891" y="224589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B9C29E4C-DF07-02B2-3BB5-2399533D8FB9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185735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D514B46F-48D8-72B2-70CE-E87DB910000A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430103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FCF8D889-A91F-C9F3-7B4E-C4FF4F2C11E5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787781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A8FF0875-8AB8-373C-6CD2-4D221A34A29E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145461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B8FF2DF8-BFCF-EADB-EAFB-2162A733AA78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503141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02A75F78-8665-4765-F86D-182DD16BDBA6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860819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6B7857F2-1C39-372B-40D6-FFFFA9647341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218499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4E73E927-5DEA-17B5-2C61-AD8F075C3BB6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576179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9F7B409B-97F6-A44E-0466-1325E274E5CA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933857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D170F4D8-BAB1-D879-5136-A70AEFE013C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291537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28F96EBF-0156-AEC3-9196-95B16E58486D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649217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5505BBCF-4B48-7157-9A99-817F922D0958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006895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E44886CE-2009-7392-3148-845E1A469C8E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364575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A9F9A61D-F00E-A10F-6AA5-152FEF289D73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722254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CC2E99EE-3D3D-EB98-6CF2-95384AFA99FE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079933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F8FEFA83-96D1-73A2-B9CF-B53C562F6587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437613" y="2570966"/>
              <a:ext cx="373766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B6A3058C-3C7E-9B48-BE47-03CF3E179017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795292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75D1F522-A991-CBE9-D2B0-50433BB016A2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152971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36EF9E33-2A90-26F4-A6EB-8016AF22041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510651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5DCC1409-32A1-67B6-9C4B-5E9258312FDC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868330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99D024C6-E55F-6D12-8563-28363EA994BC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226009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F70230DA-4240-5B76-225F-190B5A9794C3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583689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B8C86946-194A-3595-1A0D-C6AD8F20D20D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941369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3">
                <a:lumMod val="20000"/>
                <a:lumOff val="80000"/>
                <a:alpha val="44000"/>
              </a:schemeClr>
            </a:solidFill>
            <a:ln w="95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0B597D31-70FD-97C8-7EA2-3A6C6B009977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9656727" y="2570966"/>
              <a:ext cx="373768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38697594-3F06-A322-531B-6DB45FE4B96B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0014407" y="257096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9FCA0913-00BA-3C94-13DC-CE9562F652E9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251262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C738843E-57E4-140D-9F29-1C8E301B2A55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608942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B6201FB5-EBD0-18D4-7568-2C78106F4F78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966622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21AD4926-829C-B828-FB70-A1FA8E18A328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324300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809A3797-62CC-DE3D-B811-850E7DB112A4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681980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6D320D5B-47C1-0EB9-EA7F-83E315870373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039660" y="2880725"/>
              <a:ext cx="373766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04528E3E-0C6E-94B1-0C0C-6EEE5EC105E7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397338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BB022042-886E-F3B0-F14D-7077A71C8E6D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755018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FB52BC0C-212A-5D45-3769-5C39EEA8E2D1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112698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F4E2E6F7-809C-50DE-E3F8-5A33E1493E07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470376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78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441FD6C8-B354-0BCF-512A-840DD1F62DB4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828056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78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0B59478B-274C-1F64-00F0-7D2D3FB0AFA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185735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8C803B47-42E2-E534-DCEA-C9330145988D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543414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73870A26-F84B-FDA2-911A-C372C4D2311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901094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A51320C4-A28F-834A-3EB1-554FB1154F3E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258774" y="2880725"/>
              <a:ext cx="373766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DF4C098A-D05D-1667-A58D-FE6E62068CC4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616452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56EE2891-487C-08AC-0DFF-85E749E522B2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974132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B8F41698-7090-7ACC-C8F0-5C30041E978A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331811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C3B86842-75B8-F827-EE47-2FC2C1AE849A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689490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D6E4A704-E111-DE76-5DC4-217AC5B1569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047170" y="2880725"/>
              <a:ext cx="373766" cy="323692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F1028654-632B-6297-FBEF-91A571C589CF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404849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EA6D1F94-44D3-CD36-993A-BD966D66E1B2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762530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3">
                <a:lumMod val="20000"/>
                <a:lumOff val="80000"/>
                <a:alpha val="44000"/>
              </a:schemeClr>
            </a:solidFill>
            <a:ln w="95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762F00BE-F612-92B4-423B-180ACB383EBF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9120208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6834DF51-2757-AE8A-85F9-078784705A0C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9477888" y="2880725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3">
                <a:lumMod val="20000"/>
                <a:lumOff val="80000"/>
                <a:alpha val="44000"/>
              </a:schemeClr>
            </a:solidFill>
            <a:ln w="95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C46283D7-D991-7DB4-489C-1ADB6B756D95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430103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85FB3567-C2D3-A205-3DED-CD9C179EAEE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787781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96AAB4C9-1B52-FB40-3A4C-5EE54AA2E815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145461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A17148C8-FFAC-837C-67E5-309E2A8EA452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503141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889728A6-9B08-A926-0A56-973CC202344B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860819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A8EC4929-65F5-165C-D31E-88DD357835E8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218499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8B6DEC6B-BFA2-CCA6-1150-1CFFAB3A25E2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576179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BE77C4E5-9840-1962-D686-4185E6BF741F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933857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87070918-356F-8289-215F-0E9556572B91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291537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310E3C1E-526D-8451-B40F-BBA00B8D2EF7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649217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78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2B929756-C914-0B86-0420-E18A549FEEA1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006895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78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C4580CA9-5D3A-F98D-29C1-F1694274E09F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364575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80" name="Hexagon 79">
              <a:extLst>
                <a:ext uri="{FF2B5EF4-FFF2-40B4-BE49-F238E27FC236}">
                  <a16:creationId xmlns:a16="http://schemas.microsoft.com/office/drawing/2014/main" id="{C433A3B4-3EA1-D692-8A1E-71BC8079A16B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722254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81" name="Hexagon 80">
              <a:extLst>
                <a:ext uri="{FF2B5EF4-FFF2-40B4-BE49-F238E27FC236}">
                  <a16:creationId xmlns:a16="http://schemas.microsoft.com/office/drawing/2014/main" id="{E2B01BC4-E1E2-6B5D-0517-0EDFCA7ADEB6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079933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01388259-D1D7-1736-11A1-11F127EE5C2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437613" y="3190485"/>
              <a:ext cx="373766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83" name="Hexagon 82">
              <a:extLst>
                <a:ext uri="{FF2B5EF4-FFF2-40B4-BE49-F238E27FC236}">
                  <a16:creationId xmlns:a16="http://schemas.microsoft.com/office/drawing/2014/main" id="{61617517-6372-1B21-5DB7-1D655B46631E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795292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84" name="Hexagon 83">
              <a:extLst>
                <a:ext uri="{FF2B5EF4-FFF2-40B4-BE49-F238E27FC236}">
                  <a16:creationId xmlns:a16="http://schemas.microsoft.com/office/drawing/2014/main" id="{5238A511-D41E-B537-5B57-4E054D30DF3C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152971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5C480C58-78D7-CD93-C460-FEDD0CDAB001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510651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414B8DB6-E83C-A80D-2FB0-9608AAFFD11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868330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87" name="Hexagon 86">
              <a:extLst>
                <a:ext uri="{FF2B5EF4-FFF2-40B4-BE49-F238E27FC236}">
                  <a16:creationId xmlns:a16="http://schemas.microsoft.com/office/drawing/2014/main" id="{311B72E5-85C6-7F03-288B-EF9754460CD4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226009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6FB903D3-1622-8267-5272-A5AEE8DF42B8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583689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EF4F9DEB-25ED-AD22-1E17-5D40FDADE516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941369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90" name="Hexagon 89">
              <a:extLst>
                <a:ext uri="{FF2B5EF4-FFF2-40B4-BE49-F238E27FC236}">
                  <a16:creationId xmlns:a16="http://schemas.microsoft.com/office/drawing/2014/main" id="{1B8D853C-E952-4A59-73D5-F2ECF17A4FEC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9299047" y="3190485"/>
              <a:ext cx="373768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91" name="Hexagon 90">
              <a:extLst>
                <a:ext uri="{FF2B5EF4-FFF2-40B4-BE49-F238E27FC236}">
                  <a16:creationId xmlns:a16="http://schemas.microsoft.com/office/drawing/2014/main" id="{379C8164-6DC6-5F2B-D9EC-EC3BBEC47A9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9656727" y="3190485"/>
              <a:ext cx="373768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E01105C9-E97C-DEDE-CFD2-52C1C85CDF9E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0014407" y="3190485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93" name="Hexagon 92">
              <a:extLst>
                <a:ext uri="{FF2B5EF4-FFF2-40B4-BE49-F238E27FC236}">
                  <a16:creationId xmlns:a16="http://schemas.microsoft.com/office/drawing/2014/main" id="{0FEF8850-7E1D-71D8-E6EC-C010116311AC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251262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94" name="Hexagon 93">
              <a:extLst>
                <a:ext uri="{FF2B5EF4-FFF2-40B4-BE49-F238E27FC236}">
                  <a16:creationId xmlns:a16="http://schemas.microsoft.com/office/drawing/2014/main" id="{1B4D0D25-E61D-8C0A-1857-CF247CC6C1E2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608942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6621EB6B-5925-9604-97E6-30DF5181A57F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966622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7BA153C3-0A29-BADD-B30F-3A0DE16815E3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324300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E918945B-F8D4-0A4D-5481-B1F5280CC443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681980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8F6312FE-9AA6-8930-BC40-D7391B43D36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039660" y="3500244"/>
              <a:ext cx="373766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99" name="Hexagon 98">
              <a:extLst>
                <a:ext uri="{FF2B5EF4-FFF2-40B4-BE49-F238E27FC236}">
                  <a16:creationId xmlns:a16="http://schemas.microsoft.com/office/drawing/2014/main" id="{8B2E92C7-1AD3-5E0F-9EDB-CEBCAD868814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397338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00" name="Hexagon 99">
              <a:extLst>
                <a:ext uri="{FF2B5EF4-FFF2-40B4-BE49-F238E27FC236}">
                  <a16:creationId xmlns:a16="http://schemas.microsoft.com/office/drawing/2014/main" id="{4CA30FBD-2CF3-DB82-D3EF-1BCC6176008D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755018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01" name="Hexagon 100">
              <a:extLst>
                <a:ext uri="{FF2B5EF4-FFF2-40B4-BE49-F238E27FC236}">
                  <a16:creationId xmlns:a16="http://schemas.microsoft.com/office/drawing/2014/main" id="{62A86A51-E8A9-503D-3B94-A0DC54A5AB2D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112698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02" name="Hexagon 101">
              <a:extLst>
                <a:ext uri="{FF2B5EF4-FFF2-40B4-BE49-F238E27FC236}">
                  <a16:creationId xmlns:a16="http://schemas.microsoft.com/office/drawing/2014/main" id="{D01EF410-BD0B-7C0C-74B0-0B0C37D320C5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470376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03" name="Hexagon 102">
              <a:extLst>
                <a:ext uri="{FF2B5EF4-FFF2-40B4-BE49-F238E27FC236}">
                  <a16:creationId xmlns:a16="http://schemas.microsoft.com/office/drawing/2014/main" id="{67C13577-4705-15E5-63E5-1D4EEBDCD004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828056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04" name="Hexagon 103">
              <a:extLst>
                <a:ext uri="{FF2B5EF4-FFF2-40B4-BE49-F238E27FC236}">
                  <a16:creationId xmlns:a16="http://schemas.microsoft.com/office/drawing/2014/main" id="{327D2992-F338-5058-DD88-9D3403495871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543414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05" name="Hexagon 104">
              <a:extLst>
                <a:ext uri="{FF2B5EF4-FFF2-40B4-BE49-F238E27FC236}">
                  <a16:creationId xmlns:a16="http://schemas.microsoft.com/office/drawing/2014/main" id="{1D39CB1D-0BC5-4EDE-3DDB-B7B092B8C0F6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901094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06" name="Hexagon 105">
              <a:extLst>
                <a:ext uri="{FF2B5EF4-FFF2-40B4-BE49-F238E27FC236}">
                  <a16:creationId xmlns:a16="http://schemas.microsoft.com/office/drawing/2014/main" id="{F41B483C-336D-8F4A-A650-BDA93C774664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258774" y="3500244"/>
              <a:ext cx="373766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07" name="Hexagon 106">
              <a:extLst>
                <a:ext uri="{FF2B5EF4-FFF2-40B4-BE49-F238E27FC236}">
                  <a16:creationId xmlns:a16="http://schemas.microsoft.com/office/drawing/2014/main" id="{20A78454-4D2A-C0F1-7A82-13B356F35981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616452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08" name="Hexagon 107">
              <a:extLst>
                <a:ext uri="{FF2B5EF4-FFF2-40B4-BE49-F238E27FC236}">
                  <a16:creationId xmlns:a16="http://schemas.microsoft.com/office/drawing/2014/main" id="{15E611B1-EB8C-51F7-8DEA-866D2FB9B217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974132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09" name="Hexagon 108">
              <a:extLst>
                <a:ext uri="{FF2B5EF4-FFF2-40B4-BE49-F238E27FC236}">
                  <a16:creationId xmlns:a16="http://schemas.microsoft.com/office/drawing/2014/main" id="{9D40C4EB-A445-4F86-E00C-1A4BEC1591F9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331811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10" name="Hexagon 109">
              <a:extLst>
                <a:ext uri="{FF2B5EF4-FFF2-40B4-BE49-F238E27FC236}">
                  <a16:creationId xmlns:a16="http://schemas.microsoft.com/office/drawing/2014/main" id="{A5C0CF34-B61E-A10A-6F72-336C17A80BE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689490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11" name="Hexagon 110">
              <a:extLst>
                <a:ext uri="{FF2B5EF4-FFF2-40B4-BE49-F238E27FC236}">
                  <a16:creationId xmlns:a16="http://schemas.microsoft.com/office/drawing/2014/main" id="{6DC2ABE4-674C-9E3D-57FB-08B86EC16F24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047170" y="3500244"/>
              <a:ext cx="373766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12" name="Hexagon 111">
              <a:extLst>
                <a:ext uri="{FF2B5EF4-FFF2-40B4-BE49-F238E27FC236}">
                  <a16:creationId xmlns:a16="http://schemas.microsoft.com/office/drawing/2014/main" id="{E2318DAD-7FBA-79BA-A8F6-5C5093E365C9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404849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13" name="Hexagon 112">
              <a:extLst>
                <a:ext uri="{FF2B5EF4-FFF2-40B4-BE49-F238E27FC236}">
                  <a16:creationId xmlns:a16="http://schemas.microsoft.com/office/drawing/2014/main" id="{E3FCAAFE-618F-DA92-8D73-D910788DCD95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762530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3">
                <a:lumMod val="20000"/>
                <a:lumOff val="80000"/>
                <a:alpha val="44000"/>
              </a:schemeClr>
            </a:solidFill>
            <a:ln w="95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14" name="Hexagon 113">
              <a:extLst>
                <a:ext uri="{FF2B5EF4-FFF2-40B4-BE49-F238E27FC236}">
                  <a16:creationId xmlns:a16="http://schemas.microsoft.com/office/drawing/2014/main" id="{9BD28CB3-C80E-B271-8300-3569B039142E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9120208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15" name="Hexagon 114">
              <a:extLst>
                <a:ext uri="{FF2B5EF4-FFF2-40B4-BE49-F238E27FC236}">
                  <a16:creationId xmlns:a16="http://schemas.microsoft.com/office/drawing/2014/main" id="{A83D4736-AEDC-C901-BBC8-8D5704E31CF3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9477888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3">
                <a:lumMod val="20000"/>
                <a:lumOff val="80000"/>
                <a:alpha val="44000"/>
              </a:schemeClr>
            </a:solidFill>
            <a:ln w="95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516CB9A1-03A7-0FCB-6D54-3B572C21BEC6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9835566" y="3500244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17" name="Hexagon 116">
              <a:extLst>
                <a:ext uri="{FF2B5EF4-FFF2-40B4-BE49-F238E27FC236}">
                  <a16:creationId xmlns:a16="http://schemas.microsoft.com/office/drawing/2014/main" id="{6D442CAD-EFDA-8269-0154-62C53BAF0FB3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430103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18" name="Hexagon 117">
              <a:extLst>
                <a:ext uri="{FF2B5EF4-FFF2-40B4-BE49-F238E27FC236}">
                  <a16:creationId xmlns:a16="http://schemas.microsoft.com/office/drawing/2014/main" id="{55FAB7E0-D9AD-4C48-B997-13EC4BBA909F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787781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19" name="Hexagon 118">
              <a:extLst>
                <a:ext uri="{FF2B5EF4-FFF2-40B4-BE49-F238E27FC236}">
                  <a16:creationId xmlns:a16="http://schemas.microsoft.com/office/drawing/2014/main" id="{3C683E88-D89F-38A8-8FF6-E03E38480DA4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145461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20" name="Hexagon 119">
              <a:extLst>
                <a:ext uri="{FF2B5EF4-FFF2-40B4-BE49-F238E27FC236}">
                  <a16:creationId xmlns:a16="http://schemas.microsoft.com/office/drawing/2014/main" id="{8B20AE44-B3F3-20A2-37FB-F7A1F4F510BE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503141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21" name="Hexagon 120">
              <a:extLst>
                <a:ext uri="{FF2B5EF4-FFF2-40B4-BE49-F238E27FC236}">
                  <a16:creationId xmlns:a16="http://schemas.microsoft.com/office/drawing/2014/main" id="{EC8C4C19-B3D7-A2A1-2147-61C33017D852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860819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E056AE3F-AAE9-EB09-7D04-347CBF5A3A14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218499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23" name="Hexagon 122">
              <a:extLst>
                <a:ext uri="{FF2B5EF4-FFF2-40B4-BE49-F238E27FC236}">
                  <a16:creationId xmlns:a16="http://schemas.microsoft.com/office/drawing/2014/main" id="{E38F1E3E-18CE-3C2F-F2C3-5D7F208154FE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576179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952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24" name="Hexagon 123">
              <a:extLst>
                <a:ext uri="{FF2B5EF4-FFF2-40B4-BE49-F238E27FC236}">
                  <a16:creationId xmlns:a16="http://schemas.microsoft.com/office/drawing/2014/main" id="{54C95F1B-2060-B718-AED2-00E53BB56D1F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933857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25" name="Hexagon 124">
              <a:extLst>
                <a:ext uri="{FF2B5EF4-FFF2-40B4-BE49-F238E27FC236}">
                  <a16:creationId xmlns:a16="http://schemas.microsoft.com/office/drawing/2014/main" id="{C303BBA5-84BC-4ACE-0D11-7F2A017B810E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291537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26" name="Hexagon 125">
              <a:extLst>
                <a:ext uri="{FF2B5EF4-FFF2-40B4-BE49-F238E27FC236}">
                  <a16:creationId xmlns:a16="http://schemas.microsoft.com/office/drawing/2014/main" id="{1569549B-5447-BD63-B650-E9E0E132FBD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649217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27" name="Hexagon 126">
              <a:extLst>
                <a:ext uri="{FF2B5EF4-FFF2-40B4-BE49-F238E27FC236}">
                  <a16:creationId xmlns:a16="http://schemas.microsoft.com/office/drawing/2014/main" id="{1FA22431-D4E6-EAE3-5034-12AD0861FE27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006895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28" name="Hexagon 127">
              <a:extLst>
                <a:ext uri="{FF2B5EF4-FFF2-40B4-BE49-F238E27FC236}">
                  <a16:creationId xmlns:a16="http://schemas.microsoft.com/office/drawing/2014/main" id="{02ED46A9-6773-D308-C59C-DA72AE467DF8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364575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29" name="Hexagon 128">
              <a:extLst>
                <a:ext uri="{FF2B5EF4-FFF2-40B4-BE49-F238E27FC236}">
                  <a16:creationId xmlns:a16="http://schemas.microsoft.com/office/drawing/2014/main" id="{B920AE5F-5E85-2B7D-0BCF-A3BFA175753E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722254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30" name="Hexagon 129">
              <a:extLst>
                <a:ext uri="{FF2B5EF4-FFF2-40B4-BE49-F238E27FC236}">
                  <a16:creationId xmlns:a16="http://schemas.microsoft.com/office/drawing/2014/main" id="{55B43D68-4502-7674-FE3F-78F231A57719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079933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684C9A5E-8E57-C545-7D17-12004E9B445F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437613" y="3810004"/>
              <a:ext cx="373766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90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32" name="Hexagon 131">
              <a:extLst>
                <a:ext uri="{FF2B5EF4-FFF2-40B4-BE49-F238E27FC236}">
                  <a16:creationId xmlns:a16="http://schemas.microsoft.com/office/drawing/2014/main" id="{A90AD80D-8F4A-5706-5CE6-E5E5458973A6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795292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33" name="Hexagon 132">
              <a:extLst>
                <a:ext uri="{FF2B5EF4-FFF2-40B4-BE49-F238E27FC236}">
                  <a16:creationId xmlns:a16="http://schemas.microsoft.com/office/drawing/2014/main" id="{ED4FA3CD-F2DE-7BAC-FF0C-01F753EAAA47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152971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34" name="Hexagon 133">
              <a:extLst>
                <a:ext uri="{FF2B5EF4-FFF2-40B4-BE49-F238E27FC236}">
                  <a16:creationId xmlns:a16="http://schemas.microsoft.com/office/drawing/2014/main" id="{9735FD7E-0EFF-61CB-7DE3-9B46DECF665A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510651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35" name="Hexagon 134">
              <a:extLst>
                <a:ext uri="{FF2B5EF4-FFF2-40B4-BE49-F238E27FC236}">
                  <a16:creationId xmlns:a16="http://schemas.microsoft.com/office/drawing/2014/main" id="{94360B25-CC8B-3AEC-BD2A-05B473D61D99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868330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36" name="Hexagon 135">
              <a:extLst>
                <a:ext uri="{FF2B5EF4-FFF2-40B4-BE49-F238E27FC236}">
                  <a16:creationId xmlns:a16="http://schemas.microsoft.com/office/drawing/2014/main" id="{01083AEF-8770-9BCC-35A3-900184C3C075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226009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37" name="Hexagon 136">
              <a:extLst>
                <a:ext uri="{FF2B5EF4-FFF2-40B4-BE49-F238E27FC236}">
                  <a16:creationId xmlns:a16="http://schemas.microsoft.com/office/drawing/2014/main" id="{0233D292-E630-7F02-1709-4AB5F90E2F5A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583689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38" name="Hexagon 137">
              <a:extLst>
                <a:ext uri="{FF2B5EF4-FFF2-40B4-BE49-F238E27FC236}">
                  <a16:creationId xmlns:a16="http://schemas.microsoft.com/office/drawing/2014/main" id="{0CDBF5BA-5819-01D6-2CBA-5B7DDCD9F98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941369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39" name="Hexagon 138">
              <a:extLst>
                <a:ext uri="{FF2B5EF4-FFF2-40B4-BE49-F238E27FC236}">
                  <a16:creationId xmlns:a16="http://schemas.microsoft.com/office/drawing/2014/main" id="{695A2DA9-B063-CB33-1971-10CF46BD9124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9299047" y="3810004"/>
              <a:ext cx="373768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40" name="Hexagon 139">
              <a:extLst>
                <a:ext uri="{FF2B5EF4-FFF2-40B4-BE49-F238E27FC236}">
                  <a16:creationId xmlns:a16="http://schemas.microsoft.com/office/drawing/2014/main" id="{FFB37BA9-F797-B9E9-5EA0-CBF39696A65F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9656727" y="3810004"/>
              <a:ext cx="373768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41" name="Hexagon 140">
              <a:extLst>
                <a:ext uri="{FF2B5EF4-FFF2-40B4-BE49-F238E27FC236}">
                  <a16:creationId xmlns:a16="http://schemas.microsoft.com/office/drawing/2014/main" id="{9A991BA2-7EE2-707C-118D-7975D10DE1B4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0014407" y="381000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42" name="Hexagon 141">
              <a:extLst>
                <a:ext uri="{FF2B5EF4-FFF2-40B4-BE49-F238E27FC236}">
                  <a16:creationId xmlns:a16="http://schemas.microsoft.com/office/drawing/2014/main" id="{96EE5AB0-048C-B3B5-4DBC-14F448BD3B6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251262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43" name="Hexagon 142">
              <a:extLst>
                <a:ext uri="{FF2B5EF4-FFF2-40B4-BE49-F238E27FC236}">
                  <a16:creationId xmlns:a16="http://schemas.microsoft.com/office/drawing/2014/main" id="{F1881F76-BC3D-30D1-2292-C9B6543FF8AB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608942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44" name="Hexagon 143">
              <a:extLst>
                <a:ext uri="{FF2B5EF4-FFF2-40B4-BE49-F238E27FC236}">
                  <a16:creationId xmlns:a16="http://schemas.microsoft.com/office/drawing/2014/main" id="{6F3C8B62-F6EE-9F7B-1687-3E354C2C018F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966622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45" name="Hexagon 144">
              <a:extLst>
                <a:ext uri="{FF2B5EF4-FFF2-40B4-BE49-F238E27FC236}">
                  <a16:creationId xmlns:a16="http://schemas.microsoft.com/office/drawing/2014/main" id="{9BE42CCA-A717-E3A2-ECBA-BBE32044CB1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324300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46" name="Hexagon 145">
              <a:extLst>
                <a:ext uri="{FF2B5EF4-FFF2-40B4-BE49-F238E27FC236}">
                  <a16:creationId xmlns:a16="http://schemas.microsoft.com/office/drawing/2014/main" id="{EC4FB66A-1359-72E7-DA95-E7BDC8EC276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681980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47" name="Hexagon 146">
              <a:extLst>
                <a:ext uri="{FF2B5EF4-FFF2-40B4-BE49-F238E27FC236}">
                  <a16:creationId xmlns:a16="http://schemas.microsoft.com/office/drawing/2014/main" id="{8D2DD47F-43C8-EBF5-70BE-DA7BA7426102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039660" y="4119763"/>
              <a:ext cx="373766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48" name="Hexagon 147">
              <a:extLst>
                <a:ext uri="{FF2B5EF4-FFF2-40B4-BE49-F238E27FC236}">
                  <a16:creationId xmlns:a16="http://schemas.microsoft.com/office/drawing/2014/main" id="{CDBFF3CE-1B7C-8993-98E4-EC7B3818D82A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397338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49" name="Hexagon 148">
              <a:extLst>
                <a:ext uri="{FF2B5EF4-FFF2-40B4-BE49-F238E27FC236}">
                  <a16:creationId xmlns:a16="http://schemas.microsoft.com/office/drawing/2014/main" id="{E4956272-9BED-3F62-51B8-44132E55D644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755018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50" name="Hexagon 149">
              <a:extLst>
                <a:ext uri="{FF2B5EF4-FFF2-40B4-BE49-F238E27FC236}">
                  <a16:creationId xmlns:a16="http://schemas.microsoft.com/office/drawing/2014/main" id="{7A17E03C-879C-521D-C896-D539D154D022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112698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51" name="Hexagon 150">
              <a:extLst>
                <a:ext uri="{FF2B5EF4-FFF2-40B4-BE49-F238E27FC236}">
                  <a16:creationId xmlns:a16="http://schemas.microsoft.com/office/drawing/2014/main" id="{3FBE5D9D-44D1-A48D-AE99-6120AA2014EE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470376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52" name="Hexagon 151">
              <a:extLst>
                <a:ext uri="{FF2B5EF4-FFF2-40B4-BE49-F238E27FC236}">
                  <a16:creationId xmlns:a16="http://schemas.microsoft.com/office/drawing/2014/main" id="{109A2AEB-79EA-A836-B7CB-623D61FABE2A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828056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53" name="Hexagon 152">
              <a:extLst>
                <a:ext uri="{FF2B5EF4-FFF2-40B4-BE49-F238E27FC236}">
                  <a16:creationId xmlns:a16="http://schemas.microsoft.com/office/drawing/2014/main" id="{6AE1D302-0008-BC7D-06E5-F1CFBAE124E8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185735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54" name="Hexagon 153">
              <a:extLst>
                <a:ext uri="{FF2B5EF4-FFF2-40B4-BE49-F238E27FC236}">
                  <a16:creationId xmlns:a16="http://schemas.microsoft.com/office/drawing/2014/main" id="{653CD38F-C7EC-2BF4-934F-31D1ED3B0F71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543414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55" name="Hexagon 154">
              <a:extLst>
                <a:ext uri="{FF2B5EF4-FFF2-40B4-BE49-F238E27FC236}">
                  <a16:creationId xmlns:a16="http://schemas.microsoft.com/office/drawing/2014/main" id="{A6E4CD78-689A-9555-0652-0003000B773A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901094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56" name="Hexagon 155">
              <a:extLst>
                <a:ext uri="{FF2B5EF4-FFF2-40B4-BE49-F238E27FC236}">
                  <a16:creationId xmlns:a16="http://schemas.microsoft.com/office/drawing/2014/main" id="{496517F7-A142-836F-13BB-82B0942DC5EF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258774" y="4119763"/>
              <a:ext cx="373766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90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57" name="Hexagon 156">
              <a:extLst>
                <a:ext uri="{FF2B5EF4-FFF2-40B4-BE49-F238E27FC236}">
                  <a16:creationId xmlns:a16="http://schemas.microsoft.com/office/drawing/2014/main" id="{FA8271F3-555B-6AA8-21A0-123E9512A352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616452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90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58" name="Hexagon 157">
              <a:extLst>
                <a:ext uri="{FF2B5EF4-FFF2-40B4-BE49-F238E27FC236}">
                  <a16:creationId xmlns:a16="http://schemas.microsoft.com/office/drawing/2014/main" id="{77F0E499-F265-008C-E697-2703E8B0039C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974132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59" name="Hexagon 158">
              <a:extLst>
                <a:ext uri="{FF2B5EF4-FFF2-40B4-BE49-F238E27FC236}">
                  <a16:creationId xmlns:a16="http://schemas.microsoft.com/office/drawing/2014/main" id="{67F7444D-DD9B-4812-54D9-ED94F7EF1E2D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331811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60" name="Hexagon 159">
              <a:extLst>
                <a:ext uri="{FF2B5EF4-FFF2-40B4-BE49-F238E27FC236}">
                  <a16:creationId xmlns:a16="http://schemas.microsoft.com/office/drawing/2014/main" id="{8B08A171-D0F6-771E-AD63-88B6014D76A6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689490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61" name="Hexagon 160">
              <a:extLst>
                <a:ext uri="{FF2B5EF4-FFF2-40B4-BE49-F238E27FC236}">
                  <a16:creationId xmlns:a16="http://schemas.microsoft.com/office/drawing/2014/main" id="{5D90B6A5-0B2A-11EA-B206-41E8D23A701C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047170" y="4119763"/>
              <a:ext cx="373766" cy="323692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62" name="Hexagon 161">
              <a:extLst>
                <a:ext uri="{FF2B5EF4-FFF2-40B4-BE49-F238E27FC236}">
                  <a16:creationId xmlns:a16="http://schemas.microsoft.com/office/drawing/2014/main" id="{C552B278-4398-20B5-53EE-C3F2EF9E9B19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404849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63" name="Hexagon 162">
              <a:extLst>
                <a:ext uri="{FF2B5EF4-FFF2-40B4-BE49-F238E27FC236}">
                  <a16:creationId xmlns:a16="http://schemas.microsoft.com/office/drawing/2014/main" id="{F834626E-A825-EA08-4FDF-D1722E9C6D7D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762530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64" name="Hexagon 163">
              <a:extLst>
                <a:ext uri="{FF2B5EF4-FFF2-40B4-BE49-F238E27FC236}">
                  <a16:creationId xmlns:a16="http://schemas.microsoft.com/office/drawing/2014/main" id="{2EEC1F3E-56EC-8619-F114-F605F57442BD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9120208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65" name="Hexagon 164">
              <a:extLst>
                <a:ext uri="{FF2B5EF4-FFF2-40B4-BE49-F238E27FC236}">
                  <a16:creationId xmlns:a16="http://schemas.microsoft.com/office/drawing/2014/main" id="{23144C3A-16E0-A1FC-226A-9BCE616D0C64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9477888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66" name="Hexagon 165">
              <a:extLst>
                <a:ext uri="{FF2B5EF4-FFF2-40B4-BE49-F238E27FC236}">
                  <a16:creationId xmlns:a16="http://schemas.microsoft.com/office/drawing/2014/main" id="{892C0F18-76E8-CC5D-1D75-96AC4C4AAF4D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9835566" y="4119763"/>
              <a:ext cx="373767" cy="323692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3">
                <a:lumMod val="20000"/>
                <a:lumOff val="80000"/>
                <a:alpha val="44000"/>
              </a:schemeClr>
            </a:solidFill>
            <a:ln w="95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67" name="Hexagon 166">
              <a:extLst>
                <a:ext uri="{FF2B5EF4-FFF2-40B4-BE49-F238E27FC236}">
                  <a16:creationId xmlns:a16="http://schemas.microsoft.com/office/drawing/2014/main" id="{4C2C2EE2-05EC-BD39-ACE1-B8B0D5641975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430103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68" name="Hexagon 167">
              <a:extLst>
                <a:ext uri="{FF2B5EF4-FFF2-40B4-BE49-F238E27FC236}">
                  <a16:creationId xmlns:a16="http://schemas.microsoft.com/office/drawing/2014/main" id="{6CF1E898-1D4D-47D3-269D-0F51684D5A06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787781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69" name="Hexagon 168">
              <a:extLst>
                <a:ext uri="{FF2B5EF4-FFF2-40B4-BE49-F238E27FC236}">
                  <a16:creationId xmlns:a16="http://schemas.microsoft.com/office/drawing/2014/main" id="{A63484D5-6441-8B9A-F8B8-4D1EF4C574E3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145461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70" name="Hexagon 169">
              <a:extLst>
                <a:ext uri="{FF2B5EF4-FFF2-40B4-BE49-F238E27FC236}">
                  <a16:creationId xmlns:a16="http://schemas.microsoft.com/office/drawing/2014/main" id="{45CE5E8F-19B3-5437-E856-E1710CED10D5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503141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71" name="Hexagon 170">
              <a:extLst>
                <a:ext uri="{FF2B5EF4-FFF2-40B4-BE49-F238E27FC236}">
                  <a16:creationId xmlns:a16="http://schemas.microsoft.com/office/drawing/2014/main" id="{7F5577F5-3899-C577-2545-29967B0BC28D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860819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72" name="Hexagon 171">
              <a:extLst>
                <a:ext uri="{FF2B5EF4-FFF2-40B4-BE49-F238E27FC236}">
                  <a16:creationId xmlns:a16="http://schemas.microsoft.com/office/drawing/2014/main" id="{548F82B1-3F17-EE26-87FB-9FEF984FAB44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218499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73" name="Hexagon 172">
              <a:extLst>
                <a:ext uri="{FF2B5EF4-FFF2-40B4-BE49-F238E27FC236}">
                  <a16:creationId xmlns:a16="http://schemas.microsoft.com/office/drawing/2014/main" id="{D40F26D1-67E9-B33B-AC76-775B3DB66D1F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576179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74" name="Hexagon 173">
              <a:extLst>
                <a:ext uri="{FF2B5EF4-FFF2-40B4-BE49-F238E27FC236}">
                  <a16:creationId xmlns:a16="http://schemas.microsoft.com/office/drawing/2014/main" id="{92779C2F-CEB6-FCDE-7DD6-95E83B5DA598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933857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75" name="Hexagon 174">
              <a:extLst>
                <a:ext uri="{FF2B5EF4-FFF2-40B4-BE49-F238E27FC236}">
                  <a16:creationId xmlns:a16="http://schemas.microsoft.com/office/drawing/2014/main" id="{98900357-432A-98B1-3177-35DA24E49C67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291537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76" name="Hexagon 175">
              <a:extLst>
                <a:ext uri="{FF2B5EF4-FFF2-40B4-BE49-F238E27FC236}">
                  <a16:creationId xmlns:a16="http://schemas.microsoft.com/office/drawing/2014/main" id="{113448EA-7275-9FCF-32B0-A74DAB443E5E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649217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77" name="Hexagon 176">
              <a:extLst>
                <a:ext uri="{FF2B5EF4-FFF2-40B4-BE49-F238E27FC236}">
                  <a16:creationId xmlns:a16="http://schemas.microsoft.com/office/drawing/2014/main" id="{F3DA3201-1086-4C5C-182D-EB17DA447219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006895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78" name="Hexagon 177">
              <a:extLst>
                <a:ext uri="{FF2B5EF4-FFF2-40B4-BE49-F238E27FC236}">
                  <a16:creationId xmlns:a16="http://schemas.microsoft.com/office/drawing/2014/main" id="{37A8A2B4-50D7-52DD-9C6D-65EE5A4509C2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364575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79" name="Hexagon 178">
              <a:extLst>
                <a:ext uri="{FF2B5EF4-FFF2-40B4-BE49-F238E27FC236}">
                  <a16:creationId xmlns:a16="http://schemas.microsoft.com/office/drawing/2014/main" id="{B8DE7DDE-A284-98C8-2B21-696FD315F239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722254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80" name="Hexagon 179">
              <a:extLst>
                <a:ext uri="{FF2B5EF4-FFF2-40B4-BE49-F238E27FC236}">
                  <a16:creationId xmlns:a16="http://schemas.microsoft.com/office/drawing/2014/main" id="{7AFA53D7-1561-7994-43DA-1C0FC1CB852B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079933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81" name="Hexagon 180">
              <a:extLst>
                <a:ext uri="{FF2B5EF4-FFF2-40B4-BE49-F238E27FC236}">
                  <a16:creationId xmlns:a16="http://schemas.microsoft.com/office/drawing/2014/main" id="{FAF3F210-0716-5252-B0C0-E5161F35BA02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437613" y="4429523"/>
              <a:ext cx="373766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82" name="Hexagon 181">
              <a:extLst>
                <a:ext uri="{FF2B5EF4-FFF2-40B4-BE49-F238E27FC236}">
                  <a16:creationId xmlns:a16="http://schemas.microsoft.com/office/drawing/2014/main" id="{1610011A-9238-7580-4751-B0F0AC7CE8AE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795292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83" name="Hexagon 182">
              <a:extLst>
                <a:ext uri="{FF2B5EF4-FFF2-40B4-BE49-F238E27FC236}">
                  <a16:creationId xmlns:a16="http://schemas.microsoft.com/office/drawing/2014/main" id="{264F5F46-318D-3183-B1ED-3B0DF6BAED6B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152971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>
                <a:alpha val="36000"/>
              </a:schemeClr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84" name="Hexagon 183">
              <a:extLst>
                <a:ext uri="{FF2B5EF4-FFF2-40B4-BE49-F238E27FC236}">
                  <a16:creationId xmlns:a16="http://schemas.microsoft.com/office/drawing/2014/main" id="{9E93C4FF-1D8D-9658-0CE7-E6F1EAC05757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510651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85" name="Hexagon 184">
              <a:extLst>
                <a:ext uri="{FF2B5EF4-FFF2-40B4-BE49-F238E27FC236}">
                  <a16:creationId xmlns:a16="http://schemas.microsoft.com/office/drawing/2014/main" id="{6E053331-DE38-A263-2D79-1493362570C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868330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46863BDA-1388-24D3-7AD4-910FDA6B68CF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226009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87" name="Hexagon 186">
              <a:extLst>
                <a:ext uri="{FF2B5EF4-FFF2-40B4-BE49-F238E27FC236}">
                  <a16:creationId xmlns:a16="http://schemas.microsoft.com/office/drawing/2014/main" id="{C2E97328-3372-008B-F745-6490408C5BD3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583689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88" name="Hexagon 187">
              <a:extLst>
                <a:ext uri="{FF2B5EF4-FFF2-40B4-BE49-F238E27FC236}">
                  <a16:creationId xmlns:a16="http://schemas.microsoft.com/office/drawing/2014/main" id="{7491941E-161B-6A06-F79C-78138F685A65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941369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89" name="Hexagon 188">
              <a:extLst>
                <a:ext uri="{FF2B5EF4-FFF2-40B4-BE49-F238E27FC236}">
                  <a16:creationId xmlns:a16="http://schemas.microsoft.com/office/drawing/2014/main" id="{8079C656-EB28-363D-86C3-7B02ADEE8281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9299047" y="4429523"/>
              <a:ext cx="373768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3">
                <a:lumMod val="20000"/>
                <a:lumOff val="80000"/>
                <a:alpha val="44000"/>
              </a:schemeClr>
            </a:solidFill>
            <a:ln w="952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90" name="Hexagon 189">
              <a:extLst>
                <a:ext uri="{FF2B5EF4-FFF2-40B4-BE49-F238E27FC236}">
                  <a16:creationId xmlns:a16="http://schemas.microsoft.com/office/drawing/2014/main" id="{8341C680-4E69-EA35-B0EF-10CFDD08718E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9656727" y="4429523"/>
              <a:ext cx="373768" cy="323691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91" name="Hexagon 190">
              <a:extLst>
                <a:ext uri="{FF2B5EF4-FFF2-40B4-BE49-F238E27FC236}">
                  <a16:creationId xmlns:a16="http://schemas.microsoft.com/office/drawing/2014/main" id="{4B17F34F-C886-B3DE-9E9B-914A7AEEC4C9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0014407" y="44295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92" name="Hexagon 191">
              <a:extLst>
                <a:ext uri="{FF2B5EF4-FFF2-40B4-BE49-F238E27FC236}">
                  <a16:creationId xmlns:a16="http://schemas.microsoft.com/office/drawing/2014/main" id="{DCFC1820-9D83-7A77-F474-A34F3907B319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328893" y="47626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93" name="Hexagon 192">
              <a:extLst>
                <a:ext uri="{FF2B5EF4-FFF2-40B4-BE49-F238E27FC236}">
                  <a16:creationId xmlns:a16="http://schemas.microsoft.com/office/drawing/2014/main" id="{330058A3-519B-5939-E1C0-670B9A3DC081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686571" y="47626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94" name="Hexagon 193">
              <a:extLst>
                <a:ext uri="{FF2B5EF4-FFF2-40B4-BE49-F238E27FC236}">
                  <a16:creationId xmlns:a16="http://schemas.microsoft.com/office/drawing/2014/main" id="{9CFBED83-D404-F227-06DE-2F674C09E88C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044251" y="47626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95" name="Hexagon 194">
              <a:extLst>
                <a:ext uri="{FF2B5EF4-FFF2-40B4-BE49-F238E27FC236}">
                  <a16:creationId xmlns:a16="http://schemas.microsoft.com/office/drawing/2014/main" id="{54198FEC-9C4E-B731-FE51-2CFA5E60865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401931" y="47626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96" name="Hexagon 195">
              <a:extLst>
                <a:ext uri="{FF2B5EF4-FFF2-40B4-BE49-F238E27FC236}">
                  <a16:creationId xmlns:a16="http://schemas.microsoft.com/office/drawing/2014/main" id="{924F3926-C9D0-8031-8AFC-80C832F5E966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3759609" y="47626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197" name="Hexagon 196">
              <a:extLst>
                <a:ext uri="{FF2B5EF4-FFF2-40B4-BE49-F238E27FC236}">
                  <a16:creationId xmlns:a16="http://schemas.microsoft.com/office/drawing/2014/main" id="{22925A9A-0B7D-34FF-97FF-E627B0676389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117289" y="47626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98" name="Hexagon 197">
              <a:extLst>
                <a:ext uri="{FF2B5EF4-FFF2-40B4-BE49-F238E27FC236}">
                  <a16:creationId xmlns:a16="http://schemas.microsoft.com/office/drawing/2014/main" id="{E9C84D0D-C29D-3996-FCF7-D9D05AA036F2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474969" y="47626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199" name="Hexagon 198">
              <a:extLst>
                <a:ext uri="{FF2B5EF4-FFF2-40B4-BE49-F238E27FC236}">
                  <a16:creationId xmlns:a16="http://schemas.microsoft.com/office/drawing/2014/main" id="{579DA844-EA36-D8BC-9421-D50984C95293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832647" y="47626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00" name="Hexagon 199">
              <a:extLst>
                <a:ext uri="{FF2B5EF4-FFF2-40B4-BE49-F238E27FC236}">
                  <a16:creationId xmlns:a16="http://schemas.microsoft.com/office/drawing/2014/main" id="{941F2B2E-84CB-7963-9E35-95F368ADAEE2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190327" y="47626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01" name="Hexagon 200">
              <a:extLst>
                <a:ext uri="{FF2B5EF4-FFF2-40B4-BE49-F238E27FC236}">
                  <a16:creationId xmlns:a16="http://schemas.microsoft.com/office/drawing/2014/main" id="{43FF5304-ADA4-7186-A634-EC9D20A65070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5548007" y="476262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02" name="Hexagon 201">
              <a:extLst>
                <a:ext uri="{FF2B5EF4-FFF2-40B4-BE49-F238E27FC236}">
                  <a16:creationId xmlns:a16="http://schemas.microsoft.com/office/drawing/2014/main" id="{630EEEFE-C5FF-66BF-389F-46AB4D9DBD71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398011" y="224455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203" name="Hexagon 202">
              <a:extLst>
                <a:ext uri="{FF2B5EF4-FFF2-40B4-BE49-F238E27FC236}">
                  <a16:creationId xmlns:a16="http://schemas.microsoft.com/office/drawing/2014/main" id="{93DA8827-92FA-8265-19F8-CC2F7BE275C3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755689" y="224455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04" name="Hexagon 203">
              <a:extLst>
                <a:ext uri="{FF2B5EF4-FFF2-40B4-BE49-F238E27FC236}">
                  <a16:creationId xmlns:a16="http://schemas.microsoft.com/office/drawing/2014/main" id="{03CA982D-BABB-C79B-2823-EF0933AE6968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321128" y="2244554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205" name="Hexagon 204">
              <a:extLst>
                <a:ext uri="{FF2B5EF4-FFF2-40B4-BE49-F238E27FC236}">
                  <a16:creationId xmlns:a16="http://schemas.microsoft.com/office/drawing/2014/main" id="{7BA420E5-5625-11C3-DD4C-855A90F082C1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658786" y="507565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06" name="Hexagon 205">
              <a:extLst>
                <a:ext uri="{FF2B5EF4-FFF2-40B4-BE49-F238E27FC236}">
                  <a16:creationId xmlns:a16="http://schemas.microsoft.com/office/drawing/2014/main" id="{765E74BB-2028-B811-4C91-4FDF05271983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401633" y="476209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accent4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29250" tIns="29250" rIns="29250" bIns="292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207" name="Hexagon 206">
              <a:extLst>
                <a:ext uri="{FF2B5EF4-FFF2-40B4-BE49-F238E27FC236}">
                  <a16:creationId xmlns:a16="http://schemas.microsoft.com/office/drawing/2014/main" id="{E29793DF-E974-B4F3-98E4-DDEA9FF602BE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759311" y="476209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08" name="Hexagon 207">
              <a:extLst>
                <a:ext uri="{FF2B5EF4-FFF2-40B4-BE49-F238E27FC236}">
                  <a16:creationId xmlns:a16="http://schemas.microsoft.com/office/drawing/2014/main" id="{6779268C-889C-DAC4-26FB-AE6DD6D7F093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10021571" y="234340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09" name="Hexagon 208">
              <a:extLst>
                <a:ext uri="{FF2B5EF4-FFF2-40B4-BE49-F238E27FC236}">
                  <a16:creationId xmlns:a16="http://schemas.microsoft.com/office/drawing/2014/main" id="{208971D3-EC0C-62DF-C5EC-A65BAC4133C9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4294691" y="507565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10" name="Hexagon 209">
              <a:extLst>
                <a:ext uri="{FF2B5EF4-FFF2-40B4-BE49-F238E27FC236}">
                  <a16:creationId xmlns:a16="http://schemas.microsoft.com/office/drawing/2014/main" id="{7ED5A128-AFC4-285E-AB8D-6781DFC5A6F1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685170" y="2247531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11" name="Hexagon 210">
              <a:extLst>
                <a:ext uri="{FF2B5EF4-FFF2-40B4-BE49-F238E27FC236}">
                  <a16:creationId xmlns:a16="http://schemas.microsoft.com/office/drawing/2014/main" id="{EE5526AF-BA05-0F64-1BBD-23EF6476DDF1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149580" y="1934498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212" name="Hexagon 211">
              <a:extLst>
                <a:ext uri="{FF2B5EF4-FFF2-40B4-BE49-F238E27FC236}">
                  <a16:creationId xmlns:a16="http://schemas.microsoft.com/office/drawing/2014/main" id="{D2366E97-C2BE-53E5-DCF2-3F9DF5AC6AD7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507258" y="1934498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13" name="Hexagon 212">
              <a:extLst>
                <a:ext uri="{FF2B5EF4-FFF2-40B4-BE49-F238E27FC236}">
                  <a16:creationId xmlns:a16="http://schemas.microsoft.com/office/drawing/2014/main" id="{37844170-2AEB-1B33-FCD7-FEC76C1CBAC3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333397" y="2247531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14" name="Hexagon 213">
              <a:extLst>
                <a:ext uri="{FF2B5EF4-FFF2-40B4-BE49-F238E27FC236}">
                  <a16:creationId xmlns:a16="http://schemas.microsoft.com/office/drawing/2014/main" id="{D58B3DA0-E35F-50CD-7D44-A7BD38641B95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6969302" y="2247531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15" name="Hexagon 214">
              <a:extLst>
                <a:ext uri="{FF2B5EF4-FFF2-40B4-BE49-F238E27FC236}">
                  <a16:creationId xmlns:a16="http://schemas.microsoft.com/office/drawing/2014/main" id="{C230D5A6-FC03-2AEB-FFE7-12685D2E1C71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9120207" y="4762096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16" name="Hexagon 215">
              <a:extLst>
                <a:ext uri="{FF2B5EF4-FFF2-40B4-BE49-F238E27FC236}">
                  <a16:creationId xmlns:a16="http://schemas.microsoft.com/office/drawing/2014/main" id="{075D49B2-52A5-B04E-12E0-58A6EC4D33E8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581076" y="5075979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17" name="Hexagon 216">
              <a:extLst>
                <a:ext uri="{FF2B5EF4-FFF2-40B4-BE49-F238E27FC236}">
                  <a16:creationId xmlns:a16="http://schemas.microsoft.com/office/drawing/2014/main" id="{629AE025-272D-70AE-D192-F68A62DE22B5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8941972" y="5075979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noFill/>
            <a:ln w="9525">
              <a:solidFill>
                <a:srgbClr val="EFEE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18" name="Hexagon 217">
              <a:extLst>
                <a:ext uri="{FF2B5EF4-FFF2-40B4-BE49-F238E27FC236}">
                  <a16:creationId xmlns:a16="http://schemas.microsoft.com/office/drawing/2014/main" id="{EA03AB9B-FBBE-072A-D1BF-4C9D98DAB472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149580" y="506234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003C50"/>
                </a:solidFill>
              </a:endParaRPr>
            </a:p>
          </p:txBody>
        </p:sp>
        <p:sp>
          <p:nvSpPr>
            <p:cNvPr id="219" name="Hexagon 218">
              <a:extLst>
                <a:ext uri="{FF2B5EF4-FFF2-40B4-BE49-F238E27FC236}">
                  <a16:creationId xmlns:a16="http://schemas.microsoft.com/office/drawing/2014/main" id="{94DB692E-C669-1FE5-F75F-A99BF247F7A8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7507258" y="5062343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  <p:sp>
          <p:nvSpPr>
            <p:cNvPr id="220" name="Hexagon 219">
              <a:extLst>
                <a:ext uri="{FF2B5EF4-FFF2-40B4-BE49-F238E27FC236}">
                  <a16:creationId xmlns:a16="http://schemas.microsoft.com/office/drawing/2014/main" id="{533A1F2F-242B-C393-FDA3-B27E1C34E66F}"/>
                </a:ext>
              </a:extLst>
            </p:cNvPr>
            <p:cNvSpPr>
              <a:spLocks noChangeAspect="1"/>
            </p:cNvSpPr>
            <p:nvPr/>
          </p:nvSpPr>
          <p:spPr bwMode="gray">
            <a:xfrm rot="5400000">
              <a:off x="2500697" y="5068937"/>
              <a:ext cx="373767" cy="323691"/>
            </a:xfrm>
            <a:prstGeom prst="hexagon">
              <a:avLst>
                <a:gd name="adj" fmla="val 28868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29250" tIns="29250" rIns="29250" bIns="29250" rtlCol="0" anchor="ctr">
              <a:noAutofit/>
            </a:bodyPr>
            <a:lstStyle/>
            <a:p>
              <a:pPr algn="ctr"/>
              <a:endParaRPr lang="en-US" sz="1138" dirty="0" err="1">
                <a:solidFill>
                  <a:srgbClr val="99B1B9"/>
                </a:solidFill>
              </a:endParaRPr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CDE49AD9-8C48-46F1-BE52-FDF28C2DC6B3}"/>
              </a:ext>
            </a:extLst>
          </p:cNvPr>
          <p:cNvSpPr txBox="1"/>
          <p:nvPr/>
        </p:nvSpPr>
        <p:spPr>
          <a:xfrm>
            <a:off x="1611558" y="1431590"/>
            <a:ext cx="8025641" cy="447301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180023" indent="-180023">
              <a:spcBef>
                <a:spcPts val="600"/>
              </a:spcBef>
              <a:spcAft>
                <a:spcPts val="20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latin typeface="Roboto" panose="02000000000000000000" pitchFamily="2" charset="0"/>
              </a:rPr>
              <a:t>By leveraging the strengths of each standard, organizations can create a </a:t>
            </a:r>
            <a:r>
              <a:rPr lang="en-US" sz="1700" b="1" dirty="0">
                <a:latin typeface="Roboto" panose="02000000000000000000" pitchFamily="2" charset="0"/>
              </a:rPr>
              <a:t>unified reporting environment</a:t>
            </a:r>
            <a:r>
              <a:rPr lang="en-US" sz="1700" dirty="0">
                <a:latin typeface="Roboto" panose="02000000000000000000" pitchFamily="2" charset="0"/>
              </a:rPr>
              <a:t>, as harmonizing data formats through efficient transformation rules simplifies the statistical analysis of financial data.</a:t>
            </a:r>
          </a:p>
          <a:p>
            <a:pPr marL="180023" indent="-180023">
              <a:spcBef>
                <a:spcPts val="600"/>
              </a:spcBef>
              <a:spcAft>
                <a:spcPts val="20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700" b="1" dirty="0">
                <a:latin typeface="Roboto" panose="02000000000000000000" pitchFamily="2" charset="0"/>
              </a:rPr>
              <a:t>Never recompute what you can precompute, </a:t>
            </a:r>
            <a:r>
              <a:rPr lang="en-US" sz="1700" dirty="0">
                <a:latin typeface="Roboto" panose="02000000000000000000" pitchFamily="2" charset="0"/>
              </a:rPr>
              <a:t>inducing more substance rather than methodology.</a:t>
            </a:r>
          </a:p>
          <a:p>
            <a:pPr marL="180023" indent="-180023">
              <a:spcBef>
                <a:spcPts val="600"/>
              </a:spcBef>
              <a:spcAft>
                <a:spcPts val="20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latin typeface="Roboto" panose="02000000000000000000" pitchFamily="2" charset="0"/>
              </a:rPr>
              <a:t>Highly performant and efficient systems are achievable upon consideration of ranking lists and efficient storage of relevant functional data structures. </a:t>
            </a:r>
          </a:p>
          <a:p>
            <a:pPr marL="180023" indent="-180023">
              <a:spcBef>
                <a:spcPts val="600"/>
              </a:spcBef>
              <a:spcAft>
                <a:spcPts val="20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latin typeface="Roboto" panose="02000000000000000000" pitchFamily="2" charset="0"/>
              </a:rPr>
              <a:t>Statistical approaches prioritize functional understanding over complex analytics, while an interoperable system allows organizations to </a:t>
            </a:r>
            <a:r>
              <a:rPr lang="en-US" sz="1700" b="1" dirty="0">
                <a:solidFill>
                  <a:srgbClr val="F07D00"/>
                </a:solidFill>
                <a:latin typeface="Roboto" panose="02000000000000000000" pitchFamily="2" charset="0"/>
              </a:rPr>
              <a:t>adapt quickly</a:t>
            </a:r>
            <a:r>
              <a:rPr lang="en-US" sz="1700" dirty="0">
                <a:solidFill>
                  <a:srgbClr val="F07D00"/>
                </a:solidFill>
                <a:latin typeface="Roboto" panose="02000000000000000000" pitchFamily="2" charset="0"/>
              </a:rPr>
              <a:t> </a:t>
            </a:r>
            <a:r>
              <a:rPr lang="en-US" sz="1700" dirty="0">
                <a:latin typeface="Roboto" panose="02000000000000000000" pitchFamily="2" charset="0"/>
              </a:rPr>
              <a:t>to evolving data requirements and new standards without extensive reengineering.</a:t>
            </a:r>
          </a:p>
          <a:p>
            <a:pPr marL="180023" indent="-180023">
              <a:spcBef>
                <a:spcPts val="600"/>
              </a:spcBef>
              <a:spcAft>
                <a:spcPts val="2000"/>
              </a:spcAft>
              <a:buClr>
                <a:srgbClr val="003C50"/>
              </a:buClr>
              <a:buFont typeface="Wingdings" panose="05000000000000000000" pitchFamily="2" charset="2"/>
              <a:buChar char="§"/>
            </a:pPr>
            <a:r>
              <a:rPr lang="en-US" sz="1700" dirty="0">
                <a:latin typeface="Roboto" panose="02000000000000000000" pitchFamily="2" charset="0"/>
              </a:rPr>
              <a:t>No need to prioritize design over </a:t>
            </a:r>
            <a:r>
              <a:rPr lang="en-US" sz="1700" b="1" dirty="0">
                <a:latin typeface="Roboto" panose="02000000000000000000" pitchFamily="2" charset="0"/>
              </a:rPr>
              <a:t>coherent data</a:t>
            </a:r>
            <a:r>
              <a:rPr lang="en-US" sz="1700" dirty="0">
                <a:latin typeface="Roboto" panose="02000000000000000000" pitchFamily="2" charset="0"/>
              </a:rPr>
              <a:t> for effective data visualization    (</a:t>
            </a:r>
            <a:r>
              <a:rPr lang="en-US" sz="1700" i="1" dirty="0">
                <a:latin typeface="Roboto" panose="02000000000000000000" pitchFamily="2" charset="0"/>
              </a:rPr>
              <a:t>~ Data-to-Ink Ratio, E. Tuft</a:t>
            </a:r>
            <a:r>
              <a:rPr lang="en-US" sz="1700" dirty="0">
                <a:latin typeface="Roboto" panose="02000000000000000000" pitchFamily="2" charset="0"/>
              </a:rPr>
              <a:t>).</a:t>
            </a:r>
          </a:p>
        </p:txBody>
      </p:sp>
      <p:pic>
        <p:nvPicPr>
          <p:cNvPr id="3" name="Graphic 2" descr="Blockchain outline">
            <a:extLst>
              <a:ext uri="{FF2B5EF4-FFF2-40B4-BE49-F238E27FC236}">
                <a16:creationId xmlns:a16="http://schemas.microsoft.com/office/drawing/2014/main" id="{E1B28629-B0EA-3385-BF5D-D2321A0B0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568" y="1472771"/>
            <a:ext cx="720000" cy="720000"/>
          </a:xfrm>
          <a:prstGeom prst="rect">
            <a:avLst/>
          </a:prstGeom>
        </p:spPr>
      </p:pic>
      <p:pic>
        <p:nvPicPr>
          <p:cNvPr id="8" name="Graphic 7" descr="Priorities outline">
            <a:extLst>
              <a:ext uri="{FF2B5EF4-FFF2-40B4-BE49-F238E27FC236}">
                <a16:creationId xmlns:a16="http://schemas.microsoft.com/office/drawing/2014/main" id="{D0643FE8-6F01-71BF-ACA9-715EF8262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568" y="3344395"/>
            <a:ext cx="720000" cy="720000"/>
          </a:xfrm>
          <a:prstGeom prst="rect">
            <a:avLst/>
          </a:prstGeom>
        </p:spPr>
      </p:pic>
      <p:pic>
        <p:nvPicPr>
          <p:cNvPr id="229" name="Graphic 228" descr="Mathematics outline">
            <a:extLst>
              <a:ext uri="{FF2B5EF4-FFF2-40B4-BE49-F238E27FC236}">
                <a16:creationId xmlns:a16="http://schemas.microsoft.com/office/drawing/2014/main" id="{23F3496B-5C07-6650-1548-EC80CF7753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568" y="2408583"/>
            <a:ext cx="720000" cy="720000"/>
          </a:xfrm>
          <a:prstGeom prst="rect">
            <a:avLst/>
          </a:prstGeom>
        </p:spPr>
      </p:pic>
      <p:pic>
        <p:nvPicPr>
          <p:cNvPr id="231" name="Graphic 230" descr="Brainstorm outline">
            <a:extLst>
              <a:ext uri="{FF2B5EF4-FFF2-40B4-BE49-F238E27FC236}">
                <a16:creationId xmlns:a16="http://schemas.microsoft.com/office/drawing/2014/main" id="{14A2D603-23F5-B6CC-CECA-43F3921C7A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8568" y="4280207"/>
            <a:ext cx="720000" cy="720000"/>
          </a:xfrm>
          <a:prstGeom prst="rect">
            <a:avLst/>
          </a:prstGeom>
        </p:spPr>
      </p:pic>
      <p:pic>
        <p:nvPicPr>
          <p:cNvPr id="235" name="Graphic 234" descr="Continuous Improvement outline">
            <a:extLst>
              <a:ext uri="{FF2B5EF4-FFF2-40B4-BE49-F238E27FC236}">
                <a16:creationId xmlns:a16="http://schemas.microsoft.com/office/drawing/2014/main" id="{6807B517-3677-1F35-AA57-556E90C1DE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486" y="5216021"/>
            <a:ext cx="720000" cy="720000"/>
          </a:xfrm>
          <a:prstGeom prst="rect">
            <a:avLst/>
          </a:prstGeom>
        </p:spPr>
      </p:pic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4CBBB93E-9897-E1ED-E893-9126CCBD5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de-DE"/>
          </a:p>
          <a:p>
            <a:fld id="{19203E10-0759-4311-A885-554BEA887428}" type="slidenum">
              <a:rPr lang="de-DE" smtClean="0"/>
              <a:t>7</a:t>
            </a:fld>
            <a:endParaRPr lang="de-DE" dirty="0"/>
          </a:p>
        </p:txBody>
      </p:sp>
      <p:sp>
        <p:nvSpPr>
          <p:cNvPr id="225" name="Footer Placeholder 224">
            <a:extLst>
              <a:ext uri="{FF2B5EF4-FFF2-40B4-BE49-F238E27FC236}">
                <a16:creationId xmlns:a16="http://schemas.microsoft.com/office/drawing/2014/main" id="{50E4CCA4-A6F4-0C16-1C93-5860B81FA8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0000" y="6534000"/>
            <a:ext cx="1522800" cy="108000"/>
          </a:xfrm>
        </p:spPr>
        <p:txBody>
          <a:bodyPr anchor="ctr"/>
          <a:lstStyle/>
          <a:p>
            <a:r>
              <a:rPr lang="de-DE"/>
              <a:t>© 2024 d-fine</a:t>
            </a:r>
          </a:p>
        </p:txBody>
      </p:sp>
    </p:spTree>
    <p:extLst>
      <p:ext uri="{BB962C8B-B14F-4D97-AF65-F5344CB8AC3E}">
        <p14:creationId xmlns:p14="http://schemas.microsoft.com/office/powerpoint/2010/main" val="184656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14AE6-4E86-D3E1-A85B-909437E2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</a:p>
        </p:txBody>
      </p:sp>
      <p:sp>
        <p:nvSpPr>
          <p:cNvPr id="5" name="Text Placeholder 4" hidden="1">
            <a:extLst>
              <a:ext uri="{FF2B5EF4-FFF2-40B4-BE49-F238E27FC236}">
                <a16:creationId xmlns:a16="http://schemas.microsoft.com/office/drawing/2014/main" id="{CC84BA13-ABDB-CC60-3A92-AD834D9791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Contact_picture_Mario_Rusev">
            <a:extLst>
              <a:ext uri="{FF2B5EF4-FFF2-40B4-BE49-F238E27FC236}">
                <a16:creationId xmlns:a16="http://schemas.microsoft.com/office/drawing/2014/main" id="{A7CD6DF8-81C5-7595-B202-638DA233FD3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27456"/>
            <a:ext cx="673100" cy="673100"/>
          </a:xfrm>
          <a:prstGeom prst="ellipse">
            <a:avLst/>
          </a:prstGeom>
        </p:spPr>
      </p:pic>
      <p:sp>
        <p:nvSpPr>
          <p:cNvPr id="8" name="Contact_Box 1">
            <a:extLst>
              <a:ext uri="{FF2B5EF4-FFF2-40B4-BE49-F238E27FC236}">
                <a16:creationId xmlns:a16="http://schemas.microsoft.com/office/drawing/2014/main" id="{FD0CE1B8-47AD-C7C7-45AB-10270C5D0419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1409700" y="5527456"/>
            <a:ext cx="1993900" cy="6731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5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5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noAutofit/>
          </a:bodyPr>
          <a:lstStyle/>
          <a:p>
            <a:r>
              <a:rPr lang="it-IT" sz="900" b="1">
                <a:solidFill>
                  <a:schemeClr val="tx1"/>
                </a:solidFill>
              </a:rPr>
              <a:t>Dr Mario Rusev</a:t>
            </a:r>
            <a:r>
              <a:rPr lang="it-IT" sz="900">
                <a:solidFill>
                  <a:schemeClr val="tx1"/>
                </a:solidFill>
              </a:rPr>
              <a:t>
Manager
Tel +43 1 5121792-0
Mobile +43 699 18262586
Mario.Rusev@d-fine.com</a:t>
            </a:r>
            <a:endParaRPr lang="de-DE" sz="9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3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851FF9-C320-91E0-8936-239444813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660792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STYLE" val="d-fine"/>
  <p:tag name="MASTERSIZE" val="A4"/>
  <p:tag name="DISCLAIMER" val="This presentation utilizes Google Fonts - for licensing details, please cf. http://www.apache.org/licenses/LICENSE-2.0."/>
  <p:tag name="THINKCELLUNDODONOTDELETE" val="0"/>
  <p:tag name="ROMAN_USED" val="false"/>
  <p:tag name="PREVIOUS_SLIDE_RATIO" val="16:9_big"/>
  <p:tag name="SLIDE_RATIO" val="original"/>
  <p:tag name="MASTERVERSION" val="2.7"/>
  <p:tag name="MASTERLAYOUT" val="short_title"/>
  <p:tag name="MASTERFINISHLAYOUT" val="original_offices_layout"/>
  <p:tag name="MASTERLANGUAGE" val="English"/>
  <p:tag name="MASTEROFFICE" val="Frankfurt"/>
  <p:tag name="MASTERCOLOR" val="reserved_colors"/>
  <p:tag name="COPYRIGHT" val="© 2024 d-fine"/>
  <p:tag name="CHAPTERSECTIONNUMBERING" val="true"/>
  <p:tag name="CHAPTERSECTIONHEADING" val="false"/>
  <p:tag name="NUMBER_OF_ALL_SLIDES" val="8"/>
  <p:tag name="INFOPANELSETTINGS" val="{&#10; &quot;SLIDE_RATIO&quot;: &quot;original&quot;,&#10; &quot;setup&quot;: {&#10;  &quot;cb_display_title&quot;: {&#10;   &quot;Enabled&quot;: &quot;True&quot;,&#10;   &quot;Value&quot;: &quot;False&quot;&#10;  },&#10;  &quot;cb_show_year_of_copyright&quot;: {&#10;   &quot;Enabled&quot;: &quot;True&quot;,&#10;   &quot;Value&quot;: &quot;True&quot;&#10;  },&#10;  &quot;tb_year_of_copyright&quot;: {&#10;   &quot;Enabled&quot;: &quot;True&quot;,&#10;   &quot;Value&quot;: &quot; 2024&quot;&#10;  },&#10;  &quot;cb_show_curr_chapter&quot;: {&#10;   &quot;Enabled&quot;: &quot;True&quot;,&#10;   &quot;Value&quot;: &quot;True&quot;&#10;  },&#10;  &quot;cb_show_curr_section&quot;: {&#10;   &quot;Enabled&quot;: &quot;True&quot;,&#10;   &quot;Value&quot;: &quot;True&quot;&#10;  },&#10;  &quot;cb_chapter_section_numbering&quot;: {&#10;   &quot;Enabled&quot;: &quot;True&quot;,&#10;   &quot;Value&quot;: &quot;True&quot;&#10;  },&#10;  &quot;cb_show_total_number&quot;: {&#10;   &quot;Enabled&quot;: &quot;True&quot;,&#10;   &quot;Value&quot;: &quot;False&quot;&#10;  },&#10;  &quot;tb_total_number_of_slides&quot;: {&#10;   &quot;Enabled&quot;: &quot;False&quot;,&#10;   &quot;Value&quot;: &quot;8&quot;&#10;  },&#10;  &quot;cb_page_label&quot;: {&#10;   &quot;Enabled&quot;: &quot;False&quot;,&#10;   &quot;Value&quot;: &quot;True&quot;&#10;  },&#10;  &quot;ob_english&quot;: {&#10;   &quot;Enabled&quot;: &quot;False&quot;,&#10;   &quot;Value&quot;: &quot;False&quot;&#10;  },&#10;  &quot;ob_german&quot;: {&#10;   &quot;Enabled&quot;: &quot;False&quot;,&#10;   &quot;Value&quot;: &quot;True&quot;&#10;  },&#10;  &quot;ob_no_slide_number&quot;: {&#10;   &quot;Enabled&quot;: &quot;False&quot;,&#10;   &quot;Value&quot;: &quot;False&quot;&#10;  },&#10;  &quot;ob_roman_numerals&quot;: {&#10;   &quot;Enabled&quot;: &quot;False&quot;,&#10;   &quot;Value&quot;: &quot;True&quot;&#10;  },&#10;  &quot;cb_count_content_only&quot;: {&#10;   &quot;Enabled&quot;: &quot;True&quot;,&#10;   &quot;Value&quot;: &quot;False&quot;&#10;  },&#10;  &quot;ob_only_bullets&quot;: {&#10;   &quot;Enabled&quot;: &quot;False&quot;,&#10;   &quot;Value&quot;: &quot;True&quot;&#10;  },&#10;  &quot;ob_bullets_and_numbers&quot;: {&#10;   &quot;Enabled&quot;: &quot;False&quot;,&#10;   &quot;Value&quot;: &quot;False&quot;&#10;  },&#10;  &quot;cb_show_chapter_bullets&quot;: {&#10;   &quot;Enabled&quot;: &quot;False&quot;,&#10;   &quot;Value&quot;: &quot;False&quot;&#10;  },&#10;  &quot;cb_adapt_copyright_text&quot;: {&#10;   &quot;Enabled&quot;: &quot;True&quot;,&#10;   &quot;Value&quot;: &quot;False&quot;&#10;  },&#10;  &quot;tb_copyright_text&quot;: {&#10;   &quot;Enabled&quot;: &quot;False&quot;,&#10;   &quot;Value&quot;: &quot;d-fine&quot;&#10;  }&#10; }&#10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M_STYL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M_STYL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ER_BOX" val="true"/>
  <p:tag name="HEADER_BOX_LOCATION" val="to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_HEADER" val="true"/>
  <p:tag name="HEADER_ORIENTATION" val="top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_HEADER_TEX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EADER_BOX" val="true"/>
  <p:tag name="HEADER_BOX_LOCATION" val="top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_TEX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_HEADER" val="true"/>
  <p:tag name="HEADER_ORIENTATION" val="top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_HEADER_TEXT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_TEXT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_HEADER" val="true"/>
  <p:tag name="HEADER_ORIENTATION" val="top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_HEADER_TEXT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M_STYLE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IVDXKPXfPar1rdOB2G6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M_STYLE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ACT_PICTURE" val="Mario_Rusev"/>
  <p:tag name="USER_ID" val="Mario.Rusev@d-fine.co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arker"/>
  <p:tag name="STYLE" val="defaul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CONTACT" val="Mario_Rusev"/>
  <p:tag name="USER_ID" val="Mario.Rusev@d-fine.co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M_STYLE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M_STYL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M_STYL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FRAME" val="0,75"/>
</p:tagLst>
</file>

<file path=ppt/theme/theme1.xml><?xml version="1.0" encoding="utf-8"?>
<a:theme xmlns:a="http://schemas.openxmlformats.org/drawingml/2006/main" name="d-fine_SlideMaster_V2">
  <a:themeElements>
    <a:clrScheme name="d-fine V2">
      <a:dk1>
        <a:srgbClr val="003C50"/>
      </a:dk1>
      <a:lt1>
        <a:srgbClr val="FFFFFF"/>
      </a:lt1>
      <a:dk2>
        <a:srgbClr val="136B93"/>
      </a:dk2>
      <a:lt2>
        <a:srgbClr val="F07D00"/>
      </a:lt2>
      <a:accent1>
        <a:srgbClr val="1E9BD7"/>
      </a:accent1>
      <a:accent2>
        <a:srgbClr val="BE5A19"/>
      </a:accent2>
      <a:accent3>
        <a:srgbClr val="FFAA0A"/>
      </a:accent3>
      <a:accent4>
        <a:srgbClr val="EFEEEB"/>
      </a:accent4>
      <a:accent5>
        <a:srgbClr val="E0DFDA"/>
      </a:accent5>
      <a:accent6>
        <a:srgbClr val="99B1B9"/>
      </a:accent6>
      <a:hlink>
        <a:srgbClr val="1E9BD7"/>
      </a:hlink>
      <a:folHlink>
        <a:srgbClr val="BE5A19"/>
      </a:folHlink>
    </a:clrScheme>
    <a:fontScheme name="d-fine Font Theme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5"/>
        </a:solidFill>
        <a:ln w="9525">
          <a:solidFill>
            <a:schemeClr val="accent5"/>
          </a:solidFill>
        </a:ln>
      </a:spPr>
      <a:bodyPr lIns="36000" tIns="36000" rIns="36000" bIns="36000" rtlCol="0" anchor="ctr"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>
        <a:no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5D37122-A856-4D93-B794-845448D3D740}" vid="{DC5CD2F2-F82A-4E9A-91AC-C2FEE91EB22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31E3BFF10FD4EB7699C3C2922D3E1" ma:contentTypeVersion="2" ma:contentTypeDescription="Create a new document." ma:contentTypeScope="" ma:versionID="5cfb098b93c950a8dd8a059648addd1e">
  <xsd:schema xmlns:xsd="http://www.w3.org/2001/XMLSchema" xmlns:xs="http://www.w3.org/2001/XMLSchema" xmlns:p="http://schemas.microsoft.com/office/2006/metadata/properties" xmlns:ns2="47db76cf-0fc0-44cc-8241-7e674d6f5662" targetNamespace="http://schemas.microsoft.com/office/2006/metadata/properties" ma:root="true" ma:fieldsID="f1af82c68017e34c492411d85849c299" ns2:_="">
    <xsd:import namespace="47db76cf-0fc0-44cc-8241-7e674d6f56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b76cf-0fc0-44cc-8241-7e674d6f56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161E65-C4EE-4856-8403-67FB03FC87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b76cf-0fc0-44cc-8241-7e674d6f56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402F4F-4752-44F3-914A-DB6C1B3987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F9FA82-5C46-4937-98A6-920BB8E42B9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7db76cf-0fc0-44cc-8241-7e674d6f5662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1378</Words>
  <Application>Microsoft Office PowerPoint</Application>
  <PresentationFormat>A4 Paper (210x297 mm)</PresentationFormat>
  <Paragraphs>254</Paragraphs>
  <Slides>12</Slides>
  <Notes>2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Roboto</vt:lpstr>
      <vt:lpstr>Roboto Light</vt:lpstr>
      <vt:lpstr>Wingdings</vt:lpstr>
      <vt:lpstr>d-fine_SlideMaster_V2</vt:lpstr>
      <vt:lpstr>think-cell Slide</vt:lpstr>
      <vt:lpstr>SDMX and Interoperability of standards</vt:lpstr>
      <vt:lpstr>Table of Contents</vt:lpstr>
      <vt:lpstr>Drawing parallels between the Data Point Model of EBA and the SDMX Information Model requires a thorough functional understanding of both</vt:lpstr>
      <vt:lpstr>Effective data-driven metadata modeling, transformation and architectural design begin with a strong domain expertise foundation</vt:lpstr>
      <vt:lpstr>Highly efficient taxonomy-independent visualization and analytics of any report, data or metadata structure, such as the DPM, require coherence</vt:lpstr>
      <vt:lpstr>Real-time methodological and data-driven statistics of financial data beyond pure Artificial Intelligence requires coherent and flexible systems</vt:lpstr>
      <vt:lpstr>Some essential insights</vt:lpstr>
      <vt:lpstr>Thank you for your time!</vt:lpstr>
      <vt:lpstr>Backup</vt:lpstr>
      <vt:lpstr>Addressing questions beyond the scope of a single metadata model needs an appropriate use case-driven functional link or interface between them</vt:lpstr>
      <vt:lpstr>Generalizing a transformation to or from SDMX necessitates understanding the dynamics of allocation rules in the initial data model</vt:lpstr>
      <vt:lpstr>ESRS XBRL Taxonomy is the digital transposition of the human-readable ESRS text (CSRD/ESRS regulatory reporting framework)</vt:lpstr>
    </vt:vector>
  </TitlesOfParts>
  <Company>d-fine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Methoden zur Verbesserung des API Umgangs</dc:title>
  <dc:creator>Samelin, Johannes</dc:creator>
  <cp:lastModifiedBy>Rusev, Mario</cp:lastModifiedBy>
  <cp:revision>111</cp:revision>
  <dcterms:created xsi:type="dcterms:W3CDTF">2024-03-18T08:59:54Z</dcterms:created>
  <dcterms:modified xsi:type="dcterms:W3CDTF">2024-09-26T13:47:40Z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0x0101003D231E3BFF10FD4EB7699C3C2922D3E1</vt:lpwstr>
  </property>
  <property fmtid="{D5CDD505-2E9C-101B-9397-08002B2CF9AE}" pid="3" name="_dlc_DocIdItemGuid">
    <vt:lpwstr>3e4a3a88-f8b0-47a8-9bcc-2aa8e89b0ccc</vt:lpwstr>
  </property>
</Properties>
</file>