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3"/>
  </p:notesMasterIdLst>
  <p:sldIdLst>
    <p:sldId id="408" r:id="rId2"/>
    <p:sldId id="433" r:id="rId3"/>
    <p:sldId id="589" r:id="rId4"/>
    <p:sldId id="590" r:id="rId5"/>
    <p:sldId id="596" r:id="rId6"/>
    <p:sldId id="597" r:id="rId7"/>
    <p:sldId id="419" r:id="rId8"/>
    <p:sldId id="388" r:id="rId9"/>
    <p:sldId id="598" r:id="rId10"/>
    <p:sldId id="414" r:id="rId11"/>
    <p:sldId id="429" r:id="rId12"/>
    <p:sldId id="424" r:id="rId13"/>
    <p:sldId id="425" r:id="rId14"/>
    <p:sldId id="599" r:id="rId15"/>
    <p:sldId id="600" r:id="rId16"/>
    <p:sldId id="601" r:id="rId17"/>
    <p:sldId id="584" r:id="rId18"/>
    <p:sldId id="585" r:id="rId19"/>
    <p:sldId id="586" r:id="rId20"/>
    <p:sldId id="593" r:id="rId21"/>
    <p:sldId id="594" r:id="rId22"/>
  </p:sldIdLst>
  <p:sldSz cx="9144000" cy="5143500" type="screen16x9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4889" autoAdjust="0"/>
  </p:normalViewPr>
  <p:slideViewPr>
    <p:cSldViewPr>
      <p:cViewPr varScale="1">
        <p:scale>
          <a:sx n="125" d="100"/>
          <a:sy n="125" d="100"/>
        </p:scale>
        <p:origin x="96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39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dirty="0"/>
              <a:t>COSMOS paper (</a:t>
            </a:r>
            <a:r>
              <a:rPr lang="nl-NL" dirty="0" err="1"/>
              <a:t>continuation</a:t>
            </a:r>
            <a:r>
              <a:rPr lang="nl-NL" dirty="0"/>
              <a:t> of research)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19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dirty="0"/>
              <a:t>COSMOS paper (</a:t>
            </a:r>
            <a:r>
              <a:rPr lang="nl-NL" dirty="0" err="1"/>
              <a:t>continuation</a:t>
            </a:r>
            <a:r>
              <a:rPr lang="nl-NL" dirty="0"/>
              <a:t> of research)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19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dirty="0"/>
              <a:t>COSMOS paper (</a:t>
            </a:r>
            <a:r>
              <a:rPr lang="nl-NL" dirty="0" err="1"/>
              <a:t>continuation</a:t>
            </a:r>
            <a:r>
              <a:rPr lang="nl-NL" dirty="0"/>
              <a:t> of research)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8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Link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dirty="0"/>
              <a:t>COSMOS paper (</a:t>
            </a:r>
            <a:r>
              <a:rPr lang="nl-NL" dirty="0" err="1"/>
              <a:t>continuation</a:t>
            </a:r>
            <a:r>
              <a:rPr lang="nl-NL" dirty="0"/>
              <a:t> of research)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3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FEE08-4F1D-4773-84E0-0730640F7E2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67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bservablehq.com/@olavtenbosch/access_to_official_statistic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bservablehq.com/@olavtenbosch/access_to_official_statist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olavtenbosch/access_to_official_statistic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haeru.github.io/sdmx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khaeru.github.io/sdmx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stics.gov.scot/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.europa.eu/en/web/eu-vocabularies/eurostat" TargetMode="External"/><Relationship Id="rId5" Type="http://schemas.openxmlformats.org/officeDocument/2006/relationships/hyperlink" Target="https://vocabs.cbs.nl/taxonomie" TargetMode="Externa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hyperlink" Target="https://vocabs.cbs.nl/cbs_geo/e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SNStatComp/awesome-official-statistics-software" TargetMode="External"/><Relationship Id="rId5" Type="http://schemas.openxmlformats.org/officeDocument/2006/relationships/hyperlink" Target="https://olavtenbosch.github.io/" TargetMode="External"/><Relationship Id="rId4" Type="http://schemas.openxmlformats.org/officeDocument/2006/relationships/hyperlink" Target="mailto:o.tenbosch@cbs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someofficialstatistics.org/" TargetMode="External"/><Relationship Id="rId2" Type="http://schemas.openxmlformats.org/officeDocument/2006/relationships/hyperlink" Target="https://github.com/sindresorhus/awesom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3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3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21668" y="4280197"/>
            <a:ext cx="7992690" cy="288032"/>
          </a:xfrm>
        </p:spPr>
        <p:txBody>
          <a:bodyPr/>
          <a:lstStyle/>
          <a:p>
            <a:r>
              <a:rPr lang="nl-NL" dirty="0"/>
              <a:t>Olav ten Bosch, Edwin de Jonge, Henk Laloli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21668" y="4587974"/>
            <a:ext cx="7992690" cy="288032"/>
          </a:xfrm>
        </p:spPr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SDMX Experts </a:t>
            </a:r>
            <a:r>
              <a:rPr lang="en-US" dirty="0" smtClean="0"/>
              <a:t>workshop, 7-</a:t>
            </a:r>
            <a:r>
              <a:rPr lang="nl-NL" dirty="0" smtClean="0"/>
              <a:t>11 </a:t>
            </a:r>
            <a:r>
              <a:rPr lang="nl-NL" dirty="0" err="1" smtClean="0"/>
              <a:t>Oct</a:t>
            </a:r>
            <a:r>
              <a:rPr lang="nl-NL" dirty="0" smtClean="0"/>
              <a:t>. Amsterdam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2587021"/>
            <a:ext cx="8136904" cy="720080"/>
          </a:xfrm>
        </p:spPr>
        <p:txBody>
          <a:bodyPr/>
          <a:lstStyle/>
          <a:p>
            <a:r>
              <a:rPr lang="en-US" dirty="0" smtClean="0"/>
              <a:t>SDMX </a:t>
            </a:r>
            <a:r>
              <a:rPr lang="en-US" dirty="0"/>
              <a:t>in a FAIR official statistics </a:t>
            </a:r>
            <a:r>
              <a:rPr lang="en-US" dirty="0" smtClean="0"/>
              <a:t>landscape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39552" y="2859782"/>
            <a:ext cx="7992690" cy="792088"/>
          </a:xfrm>
        </p:spPr>
        <p:txBody>
          <a:bodyPr/>
          <a:lstStyle/>
          <a:p>
            <a:endParaRPr lang="nl-NL" dirty="0"/>
          </a:p>
          <a:p>
            <a:r>
              <a:rPr lang="nl-NL" dirty="0" err="1"/>
              <a:t>Statistics</a:t>
            </a:r>
            <a:r>
              <a:rPr lang="nl-NL" dirty="0"/>
              <a:t> Netherlands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5665F2-6596-D0FD-CEB2-74BF22CF7759}"/>
              </a:ext>
            </a:extLst>
          </p:cNvPr>
          <p:cNvSpPr txBox="1"/>
          <p:nvPr/>
        </p:nvSpPr>
        <p:spPr>
          <a:xfrm rot="16200000">
            <a:off x="8268229" y="4442921"/>
            <a:ext cx="103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CC BY 4.0</a:t>
            </a:r>
            <a:endParaRPr lang="nl-NL" sz="1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75686"/>
            <a:ext cx="2159678" cy="8845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6" y="3414021"/>
            <a:ext cx="1689379" cy="9513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60" y="4022370"/>
            <a:ext cx="1903428" cy="107636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kstvak 8"/>
          <p:cNvSpPr txBox="1"/>
          <p:nvPr/>
        </p:nvSpPr>
        <p:spPr>
          <a:xfrm>
            <a:off x="6098276" y="3496938"/>
            <a:ext cx="644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uRos23</a:t>
            </a:r>
            <a:endParaRPr lang="nl-NL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135766" y="4112437"/>
            <a:ext cx="899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COSMOS24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0093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99936" y="1635646"/>
            <a:ext cx="5036159" cy="26642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Matrix </a:t>
            </a:r>
            <a:r>
              <a:rPr lang="nl-NL" dirty="0" err="1" smtClean="0"/>
              <a:t>derived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documentation</a:t>
            </a:r>
            <a:r>
              <a:rPr lang="nl-NL" dirty="0" smtClean="0"/>
              <a:t> and links </a:t>
            </a:r>
            <a:r>
              <a:rPr lang="nl-NL" dirty="0"/>
              <a:t>to web pages and packages execution:</a:t>
            </a:r>
          </a:p>
          <a:p>
            <a:pPr marL="0" lvl="1"/>
            <a:r>
              <a:rPr lang="nl-NL" sz="1600" spc="40" dirty="0">
                <a:solidFill>
                  <a:srgbClr val="271D6C"/>
                </a:solidFill>
                <a:latin typeface="Calibri" pitchFamily="34" charset="0"/>
              </a:rPr>
              <a:t>packages (38) x dataproviders (60) x standards (5)</a:t>
            </a:r>
            <a:endParaRPr lang="nl-NL" sz="18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Standards: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4968552" cy="576064"/>
          </a:xfrm>
        </p:spPr>
        <p:txBody>
          <a:bodyPr/>
          <a:lstStyle/>
          <a:p>
            <a:r>
              <a:rPr lang="nl-NL" dirty="0"/>
              <a:t>“access to official statistics” software landscape</a:t>
            </a: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3478"/>
            <a:ext cx="3245262" cy="45365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817053"/>
            <a:ext cx="2942237" cy="3014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20BB6B-981D-4363-4141-BC8F4C4A7D5A}"/>
              </a:ext>
            </a:extLst>
          </p:cNvPr>
          <p:cNvSpPr/>
          <p:nvPr/>
        </p:nvSpPr>
        <p:spPr>
          <a:xfrm>
            <a:off x="8494179" y="4717839"/>
            <a:ext cx="252028" cy="2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76527" y="4659983"/>
            <a:ext cx="8638703" cy="372270"/>
          </a:xfrm>
        </p:spPr>
        <p:txBody>
          <a:bodyPr>
            <a:noAutofit/>
          </a:bodyPr>
          <a:lstStyle/>
          <a:p>
            <a:r>
              <a:rPr lang="nl-NL" sz="2000" dirty="0">
                <a:hlinkClick r:id="rId4"/>
              </a:rPr>
              <a:t>https://observablehq.com/@olavtenbosch/access_to_official_statistics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1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99936" y="1635646"/>
            <a:ext cx="5036159" cy="16561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Matrix from docs, links to web pages and packages execution:</a:t>
            </a:r>
          </a:p>
          <a:p>
            <a:pPr marL="0" lvl="1"/>
            <a:r>
              <a:rPr lang="nl-NL" sz="1600" spc="40" dirty="0">
                <a:solidFill>
                  <a:srgbClr val="271D6C"/>
                </a:solidFill>
                <a:latin typeface="Calibri" pitchFamily="34" charset="0"/>
              </a:rPr>
              <a:t>packages (38) x dataproviders (60) x standards (5)</a:t>
            </a:r>
            <a:endParaRPr lang="nl-NL" sz="18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Standards: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4968552" cy="576064"/>
          </a:xfrm>
        </p:spPr>
        <p:txBody>
          <a:bodyPr/>
          <a:lstStyle/>
          <a:p>
            <a:r>
              <a:rPr lang="nl-NL" dirty="0"/>
              <a:t>“access to official statistics” software landscape</a:t>
            </a: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3478"/>
            <a:ext cx="3245262" cy="45365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817053"/>
            <a:ext cx="2942237" cy="3014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20BB6B-981D-4363-4141-BC8F4C4A7D5A}"/>
              </a:ext>
            </a:extLst>
          </p:cNvPr>
          <p:cNvSpPr/>
          <p:nvPr/>
        </p:nvSpPr>
        <p:spPr>
          <a:xfrm>
            <a:off x="8494179" y="4717839"/>
            <a:ext cx="252028" cy="2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3DD8D60E-1274-710A-592A-74752C8E4B6F}"/>
              </a:ext>
            </a:extLst>
          </p:cNvPr>
          <p:cNvSpPr txBox="1">
            <a:spLocks/>
          </p:cNvSpPr>
          <p:nvPr/>
        </p:nvSpPr>
        <p:spPr>
          <a:xfrm>
            <a:off x="431756" y="3383193"/>
            <a:ext cx="5036159" cy="936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JSON-STAT/PX v. SDMX: </a:t>
            </a:r>
            <a:br>
              <a:rPr lang="nl-NL" dirty="0"/>
            </a:br>
            <a:r>
              <a:rPr lang="nl-NL" dirty="0"/>
              <a:t>almost disjunct worlds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ODATA: CBS 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75D0C-332F-56D9-AC74-A255DE3FEA54}"/>
              </a:ext>
            </a:extLst>
          </p:cNvPr>
          <p:cNvSpPr/>
          <p:nvPr/>
        </p:nvSpPr>
        <p:spPr>
          <a:xfrm>
            <a:off x="5868144" y="712794"/>
            <a:ext cx="2808312" cy="72008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CB2908-FBCF-D739-9122-092BAC23D2B9}"/>
              </a:ext>
            </a:extLst>
          </p:cNvPr>
          <p:cNvSpPr/>
          <p:nvPr/>
        </p:nvSpPr>
        <p:spPr>
          <a:xfrm>
            <a:off x="5874770" y="1027330"/>
            <a:ext cx="2808312" cy="176268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6184A-7193-6EA0-90FC-1B4EBF30C9D1}"/>
              </a:ext>
            </a:extLst>
          </p:cNvPr>
          <p:cNvSpPr/>
          <p:nvPr/>
        </p:nvSpPr>
        <p:spPr>
          <a:xfrm>
            <a:off x="5868144" y="1939564"/>
            <a:ext cx="2808312" cy="8637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CAF2C-3396-95CA-45C2-0A922212AD2A}"/>
              </a:ext>
            </a:extLst>
          </p:cNvPr>
          <p:cNvSpPr/>
          <p:nvPr/>
        </p:nvSpPr>
        <p:spPr>
          <a:xfrm>
            <a:off x="5868144" y="2335304"/>
            <a:ext cx="2808312" cy="30845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716C3E-2C2E-538E-CBA4-120930EB1AF3}"/>
              </a:ext>
            </a:extLst>
          </p:cNvPr>
          <p:cNvSpPr/>
          <p:nvPr/>
        </p:nvSpPr>
        <p:spPr>
          <a:xfrm>
            <a:off x="5868144" y="2727597"/>
            <a:ext cx="2808312" cy="89456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EFE53-5F85-2A26-D18C-D20FC66E8F0E}"/>
              </a:ext>
            </a:extLst>
          </p:cNvPr>
          <p:cNvSpPr/>
          <p:nvPr/>
        </p:nvSpPr>
        <p:spPr>
          <a:xfrm>
            <a:off x="5874770" y="2991323"/>
            <a:ext cx="2808312" cy="89456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9901AD-BFC8-9758-5F40-8E4D6E89BA72}"/>
              </a:ext>
            </a:extLst>
          </p:cNvPr>
          <p:cNvSpPr/>
          <p:nvPr/>
        </p:nvSpPr>
        <p:spPr>
          <a:xfrm>
            <a:off x="5863885" y="3255048"/>
            <a:ext cx="2808312" cy="220553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FE0061-D8CC-8ED2-43BC-81B6DC2DC8A9}"/>
              </a:ext>
            </a:extLst>
          </p:cNvPr>
          <p:cNvSpPr/>
          <p:nvPr/>
        </p:nvSpPr>
        <p:spPr>
          <a:xfrm>
            <a:off x="5863885" y="3595615"/>
            <a:ext cx="2808312" cy="144489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1DA6D-1277-07A4-C375-7909FEC05168}"/>
              </a:ext>
            </a:extLst>
          </p:cNvPr>
          <p:cNvSpPr/>
          <p:nvPr/>
        </p:nvSpPr>
        <p:spPr>
          <a:xfrm>
            <a:off x="5856989" y="3795421"/>
            <a:ext cx="2808312" cy="64698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643EE-BCA2-D571-5EBD-4C61461332CE}"/>
              </a:ext>
            </a:extLst>
          </p:cNvPr>
          <p:cNvSpPr/>
          <p:nvPr/>
        </p:nvSpPr>
        <p:spPr>
          <a:xfrm>
            <a:off x="5856989" y="4243115"/>
            <a:ext cx="2808312" cy="152364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A2990-E914-56B9-08F5-3B6E4B37887A}"/>
              </a:ext>
            </a:extLst>
          </p:cNvPr>
          <p:cNvSpPr/>
          <p:nvPr/>
        </p:nvSpPr>
        <p:spPr>
          <a:xfrm>
            <a:off x="2620214" y="3330596"/>
            <a:ext cx="792088" cy="360039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B04FC-EAF1-209B-A5F8-898207536E7D}"/>
              </a:ext>
            </a:extLst>
          </p:cNvPr>
          <p:cNvSpPr/>
          <p:nvPr/>
        </p:nvSpPr>
        <p:spPr>
          <a:xfrm>
            <a:off x="827584" y="3313514"/>
            <a:ext cx="1602774" cy="360039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1A6C87-76B9-B99C-7FF5-71A97CA5074A}"/>
              </a:ext>
            </a:extLst>
          </p:cNvPr>
          <p:cNvSpPr/>
          <p:nvPr/>
        </p:nvSpPr>
        <p:spPr>
          <a:xfrm>
            <a:off x="5874770" y="804057"/>
            <a:ext cx="2797427" cy="204020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27D8A6-CE2E-213C-3A19-C16189F02B6C}"/>
              </a:ext>
            </a:extLst>
          </p:cNvPr>
          <p:cNvSpPr/>
          <p:nvPr/>
        </p:nvSpPr>
        <p:spPr>
          <a:xfrm>
            <a:off x="5885291" y="1227281"/>
            <a:ext cx="2797427" cy="146838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A4EB7E-4023-A9BA-7AC0-69E08A217945}"/>
              </a:ext>
            </a:extLst>
          </p:cNvPr>
          <p:cNvSpPr/>
          <p:nvPr/>
        </p:nvSpPr>
        <p:spPr>
          <a:xfrm>
            <a:off x="5862431" y="1543544"/>
            <a:ext cx="2797427" cy="229634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8AAC9B-193A-F508-D76E-8D5CB2F31BD4}"/>
              </a:ext>
            </a:extLst>
          </p:cNvPr>
          <p:cNvSpPr/>
          <p:nvPr/>
        </p:nvSpPr>
        <p:spPr>
          <a:xfrm>
            <a:off x="5856989" y="1829068"/>
            <a:ext cx="2797427" cy="64698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FD9F70-A004-1609-B648-282AEE5CFC14}"/>
              </a:ext>
            </a:extLst>
          </p:cNvPr>
          <p:cNvSpPr/>
          <p:nvPr/>
        </p:nvSpPr>
        <p:spPr>
          <a:xfrm>
            <a:off x="5844987" y="2100520"/>
            <a:ext cx="2797427" cy="215529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7F699B-3D63-5303-4FF7-3AE62949E4DC}"/>
              </a:ext>
            </a:extLst>
          </p:cNvPr>
          <p:cNvSpPr/>
          <p:nvPr/>
        </p:nvSpPr>
        <p:spPr>
          <a:xfrm>
            <a:off x="5872979" y="2826653"/>
            <a:ext cx="2797427" cy="137941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366494-7E0F-118A-3952-8DF640079EBF}"/>
              </a:ext>
            </a:extLst>
          </p:cNvPr>
          <p:cNvSpPr/>
          <p:nvPr/>
        </p:nvSpPr>
        <p:spPr>
          <a:xfrm>
            <a:off x="5885655" y="3104358"/>
            <a:ext cx="2797427" cy="137941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5A1A85-25DB-718F-CCA2-80B41FD52126}"/>
              </a:ext>
            </a:extLst>
          </p:cNvPr>
          <p:cNvSpPr/>
          <p:nvPr/>
        </p:nvSpPr>
        <p:spPr>
          <a:xfrm>
            <a:off x="5887042" y="3485188"/>
            <a:ext cx="2797427" cy="96374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93EE34-1269-559C-D51C-25E54A370591}"/>
              </a:ext>
            </a:extLst>
          </p:cNvPr>
          <p:cNvSpPr/>
          <p:nvPr/>
        </p:nvSpPr>
        <p:spPr>
          <a:xfrm>
            <a:off x="5863885" y="3879373"/>
            <a:ext cx="2797427" cy="353069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D2966E-6873-3367-1042-6487B1AB55CA}"/>
              </a:ext>
            </a:extLst>
          </p:cNvPr>
          <p:cNvSpPr/>
          <p:nvPr/>
        </p:nvSpPr>
        <p:spPr>
          <a:xfrm>
            <a:off x="5863885" y="4486584"/>
            <a:ext cx="2797427" cy="71375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ijdelijke aanduiding voor tekst 3">
            <a:extLst>
              <a:ext uri="{FF2B5EF4-FFF2-40B4-BE49-F238E27FC236}">
                <a16:creationId xmlns:a16="http://schemas.microsoft.com/office/drawing/2014/main" id="{4A2ADCA3-D041-B829-D6AB-6D746A21A81B}"/>
              </a:ext>
            </a:extLst>
          </p:cNvPr>
          <p:cNvSpPr txBox="1">
            <a:spLocks/>
          </p:cNvSpPr>
          <p:nvPr/>
        </p:nvSpPr>
        <p:spPr>
          <a:xfrm>
            <a:off x="376527" y="4659983"/>
            <a:ext cx="8638703" cy="372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hlinkClick r:id="rId4"/>
              </a:rPr>
              <a:t>https://observablehq.com/@olavtenbosch/access_to_official_statistics</a:t>
            </a:r>
            <a:r>
              <a:rPr lang="nl-NL" sz="2000"/>
              <a:t> </a:t>
            </a:r>
            <a:endParaRPr lang="nl-NL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FA6230-9D95-7316-1202-856BFA64965D}"/>
              </a:ext>
            </a:extLst>
          </p:cNvPr>
          <p:cNvSpPr/>
          <p:nvPr/>
        </p:nvSpPr>
        <p:spPr>
          <a:xfrm>
            <a:off x="6444208" y="1326057"/>
            <a:ext cx="216024" cy="161597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C4B03B-A481-47CB-E44C-45D7F64D068F}"/>
              </a:ext>
            </a:extLst>
          </p:cNvPr>
          <p:cNvSpPr/>
          <p:nvPr/>
        </p:nvSpPr>
        <p:spPr>
          <a:xfrm>
            <a:off x="827584" y="3911190"/>
            <a:ext cx="792088" cy="331925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399936" y="1635646"/>
            <a:ext cx="5108168" cy="30726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Standards-</a:t>
            </a:r>
            <a:r>
              <a:rPr lang="nl-NL" dirty="0" err="1"/>
              <a:t>oriented</a:t>
            </a:r>
            <a:r>
              <a:rPr lang="nl-NL" dirty="0"/>
              <a:t> packages:</a:t>
            </a:r>
          </a:p>
          <a:p>
            <a:r>
              <a:rPr lang="nl-NL" sz="1800" dirty="0"/>
              <a:t>      </a:t>
            </a:r>
            <a:r>
              <a:rPr lang="nl-NL" sz="1800" i="1" dirty="0" err="1"/>
              <a:t>rsdmx</a:t>
            </a:r>
            <a:r>
              <a:rPr lang="nl-NL" sz="1800" dirty="0"/>
              <a:t>, </a:t>
            </a:r>
            <a:r>
              <a:rPr lang="nl-NL" sz="1800" i="1" dirty="0" err="1"/>
              <a:t>readsdmx</a:t>
            </a:r>
            <a:r>
              <a:rPr lang="nl-NL" sz="1800" dirty="0"/>
              <a:t>, </a:t>
            </a:r>
            <a:r>
              <a:rPr lang="nl-NL" sz="1800" i="1" dirty="0" err="1"/>
              <a:t>rjstat</a:t>
            </a:r>
            <a:r>
              <a:rPr lang="nl-NL" sz="1800" dirty="0"/>
              <a:t>, </a:t>
            </a:r>
            <a:r>
              <a:rPr lang="nl-NL" sz="1800" i="1" dirty="0" err="1"/>
              <a:t>px</a:t>
            </a:r>
            <a:r>
              <a:rPr lang="nl-NL" sz="1800" dirty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Data provider-</a:t>
            </a:r>
            <a:r>
              <a:rPr lang="nl-NL" dirty="0" err="1"/>
              <a:t>centric</a:t>
            </a:r>
            <a:r>
              <a:rPr lang="nl-NL" dirty="0"/>
              <a:t> packages:</a:t>
            </a:r>
          </a:p>
          <a:p>
            <a:r>
              <a:rPr lang="nl-NL" sz="1800" dirty="0"/>
              <a:t>      </a:t>
            </a:r>
            <a:r>
              <a:rPr lang="nl-NL" sz="1800" i="1" dirty="0" err="1"/>
              <a:t>inegiR</a:t>
            </a:r>
            <a:r>
              <a:rPr lang="nl-NL" sz="1800" dirty="0"/>
              <a:t>, </a:t>
            </a:r>
            <a:r>
              <a:rPr lang="nl-NL" sz="1800" i="1" dirty="0" err="1"/>
              <a:t>readabs</a:t>
            </a:r>
            <a:r>
              <a:rPr lang="nl-NL" sz="1800" dirty="0"/>
              <a:t>, </a:t>
            </a:r>
            <a:r>
              <a:rPr lang="nl-NL" sz="1800" i="1" dirty="0" err="1"/>
              <a:t>statcanR</a:t>
            </a:r>
            <a:r>
              <a:rPr lang="nl-NL" sz="1800" dirty="0"/>
              <a:t>, </a:t>
            </a:r>
            <a:r>
              <a:rPr lang="nl-NL" sz="1800" i="1" dirty="0" err="1"/>
              <a:t>eurostat</a:t>
            </a:r>
            <a:endParaRPr lang="nl-NL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Official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err="1"/>
              <a:t>aggregator</a:t>
            </a:r>
            <a:r>
              <a:rPr lang="nl-NL" dirty="0"/>
              <a:t> sites:</a:t>
            </a:r>
          </a:p>
          <a:p>
            <a:r>
              <a:rPr lang="nl-NL" sz="1800" dirty="0"/>
              <a:t>      </a:t>
            </a:r>
            <a:r>
              <a:rPr lang="nl-NL" sz="1800" i="1" dirty="0" err="1"/>
              <a:t>rdbnomics</a:t>
            </a:r>
            <a:r>
              <a:rPr lang="nl-NL" sz="1800" dirty="0"/>
              <a:t>: </a:t>
            </a:r>
            <a:r>
              <a:rPr lang="nl-NL" sz="1800" dirty="0" err="1"/>
              <a:t>economic</a:t>
            </a:r>
            <a:r>
              <a:rPr lang="nl-NL" sz="1800" dirty="0"/>
              <a:t> data</a:t>
            </a:r>
            <a:br>
              <a:rPr lang="nl-NL" sz="1800" dirty="0"/>
            </a:br>
            <a:r>
              <a:rPr lang="nl-NL" sz="1800" dirty="0"/>
              <a:t>      </a:t>
            </a:r>
            <a:r>
              <a:rPr lang="nl-NL" sz="1800" i="1" dirty="0" err="1"/>
              <a:t>ipumsr</a:t>
            </a:r>
            <a:r>
              <a:rPr lang="nl-NL" sz="1800" dirty="0"/>
              <a:t>: census &amp; survey data</a:t>
            </a:r>
            <a:br>
              <a:rPr lang="nl-NL" sz="1800" dirty="0"/>
            </a:br>
            <a:r>
              <a:rPr lang="nl-NL" sz="1800" dirty="0"/>
              <a:t>                                    </a:t>
            </a:r>
            <a:r>
              <a:rPr lang="nl-NL" sz="1800" dirty="0" err="1"/>
              <a:t>time&amp;space</a:t>
            </a:r>
            <a:r>
              <a:rPr lang="nl-NL" sz="1800" dirty="0"/>
              <a:t> </a:t>
            </a:r>
            <a:r>
              <a:rPr lang="nl-NL" sz="1800" dirty="0" err="1"/>
              <a:t>harmonised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4968552" cy="576064"/>
          </a:xfrm>
        </p:spPr>
        <p:txBody>
          <a:bodyPr/>
          <a:lstStyle/>
          <a:p>
            <a:r>
              <a:rPr lang="nl-NL" dirty="0"/>
              <a:t>“access to official statistics” software landscape</a:t>
            </a: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3478"/>
            <a:ext cx="3245262" cy="45365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BC949E-78AF-0A8D-42D9-8C8E041A112A}"/>
              </a:ext>
            </a:extLst>
          </p:cNvPr>
          <p:cNvSpPr/>
          <p:nvPr/>
        </p:nvSpPr>
        <p:spPr>
          <a:xfrm>
            <a:off x="8494179" y="4717839"/>
            <a:ext cx="252028" cy="2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B8C4D-BD36-F834-D865-B981B10EAD5E}"/>
              </a:ext>
            </a:extLst>
          </p:cNvPr>
          <p:cNvSpPr/>
          <p:nvPr/>
        </p:nvSpPr>
        <p:spPr>
          <a:xfrm>
            <a:off x="755576" y="1707654"/>
            <a:ext cx="3888432" cy="360040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176C-D610-542D-1A97-9144B004B011}"/>
              </a:ext>
            </a:extLst>
          </p:cNvPr>
          <p:cNvSpPr/>
          <p:nvPr/>
        </p:nvSpPr>
        <p:spPr>
          <a:xfrm>
            <a:off x="8424200" y="561204"/>
            <a:ext cx="94988" cy="4098777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02B7A-133D-06A2-C53D-63659F1B6CFE}"/>
              </a:ext>
            </a:extLst>
          </p:cNvPr>
          <p:cNvSpPr/>
          <p:nvPr/>
        </p:nvSpPr>
        <p:spPr>
          <a:xfrm>
            <a:off x="8139356" y="601514"/>
            <a:ext cx="94988" cy="4098777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9950E-646A-09A0-5C18-489F54FD6EBD}"/>
              </a:ext>
            </a:extLst>
          </p:cNvPr>
          <p:cNvSpPr/>
          <p:nvPr/>
        </p:nvSpPr>
        <p:spPr>
          <a:xfrm>
            <a:off x="7785676" y="581360"/>
            <a:ext cx="163824" cy="4098777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EC16F-69E0-5686-1130-739EFABCA3A3}"/>
              </a:ext>
            </a:extLst>
          </p:cNvPr>
          <p:cNvSpPr/>
          <p:nvPr/>
        </p:nvSpPr>
        <p:spPr>
          <a:xfrm>
            <a:off x="8316196" y="571283"/>
            <a:ext cx="94988" cy="4098777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BBA17-D4DB-2485-9749-20674C2F46F7}"/>
              </a:ext>
            </a:extLst>
          </p:cNvPr>
          <p:cNvSpPr/>
          <p:nvPr/>
        </p:nvSpPr>
        <p:spPr>
          <a:xfrm>
            <a:off x="762134" y="2470882"/>
            <a:ext cx="4169906" cy="360039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8E645-6AAA-D3A7-02B4-D8B3B2936F76}"/>
              </a:ext>
            </a:extLst>
          </p:cNvPr>
          <p:cNvSpPr/>
          <p:nvPr/>
        </p:nvSpPr>
        <p:spPr>
          <a:xfrm>
            <a:off x="6084168" y="601515"/>
            <a:ext cx="1511652" cy="398646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D1031-3FF1-F229-58F1-1C3A4E171E61}"/>
              </a:ext>
            </a:extLst>
          </p:cNvPr>
          <p:cNvSpPr/>
          <p:nvPr/>
        </p:nvSpPr>
        <p:spPr>
          <a:xfrm>
            <a:off x="7613502" y="601515"/>
            <a:ext cx="90322" cy="3986460"/>
          </a:xfrm>
          <a:prstGeom prst="rect">
            <a:avLst/>
          </a:prstGeom>
          <a:solidFill>
            <a:srgbClr val="00B0F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E4E463-4383-8164-B68F-B38858FEF9A9}"/>
              </a:ext>
            </a:extLst>
          </p:cNvPr>
          <p:cNvSpPr/>
          <p:nvPr/>
        </p:nvSpPr>
        <p:spPr>
          <a:xfrm>
            <a:off x="2980488" y="3268609"/>
            <a:ext cx="2185434" cy="360039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098669-48E0-39B2-F5F7-43A7E6E28CEA}"/>
              </a:ext>
            </a:extLst>
          </p:cNvPr>
          <p:cNvSpPr/>
          <p:nvPr/>
        </p:nvSpPr>
        <p:spPr>
          <a:xfrm>
            <a:off x="7962516" y="1662167"/>
            <a:ext cx="137360" cy="261511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B15D2-50D0-05BB-E908-D64AF84D03B8}"/>
              </a:ext>
            </a:extLst>
          </p:cNvPr>
          <p:cNvSpPr/>
          <p:nvPr/>
        </p:nvSpPr>
        <p:spPr>
          <a:xfrm>
            <a:off x="7379788" y="2559151"/>
            <a:ext cx="112954" cy="15661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CE363A-D855-D63E-D21E-8F39E0E742E7}"/>
              </a:ext>
            </a:extLst>
          </p:cNvPr>
          <p:cNvSpPr/>
          <p:nvPr/>
        </p:nvSpPr>
        <p:spPr>
          <a:xfrm>
            <a:off x="7701509" y="591437"/>
            <a:ext cx="80392" cy="398646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FC55BE-6D82-3BF3-2206-CA8BFEC019C8}"/>
              </a:ext>
            </a:extLst>
          </p:cNvPr>
          <p:cNvSpPr/>
          <p:nvPr/>
        </p:nvSpPr>
        <p:spPr>
          <a:xfrm>
            <a:off x="8067022" y="622403"/>
            <a:ext cx="80392" cy="398646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8030B7-3FE0-D1ED-EA6E-AC407FCA77C2}"/>
              </a:ext>
            </a:extLst>
          </p:cNvPr>
          <p:cNvSpPr/>
          <p:nvPr/>
        </p:nvSpPr>
        <p:spPr>
          <a:xfrm>
            <a:off x="8249802" y="588178"/>
            <a:ext cx="80392" cy="398646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29E11-47F3-CA92-1271-D82C3674C73C}"/>
              </a:ext>
            </a:extLst>
          </p:cNvPr>
          <p:cNvSpPr/>
          <p:nvPr/>
        </p:nvSpPr>
        <p:spPr>
          <a:xfrm>
            <a:off x="8539800" y="581360"/>
            <a:ext cx="157089" cy="398646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BB529D5-48C9-793F-05A9-A06D8D747433}"/>
              </a:ext>
            </a:extLst>
          </p:cNvPr>
          <p:cNvSpPr txBox="1">
            <a:spLocks/>
          </p:cNvSpPr>
          <p:nvPr/>
        </p:nvSpPr>
        <p:spPr>
          <a:xfrm>
            <a:off x="376527" y="4659983"/>
            <a:ext cx="8638703" cy="372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hlinkClick r:id="rId3"/>
              </a:rPr>
              <a:t>https://observablehq.com/@olavtenbosch/access_to_official_statistics</a:t>
            </a:r>
            <a:r>
              <a:rPr lang="nl-NL" sz="2000"/>
              <a:t>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48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15566"/>
            <a:ext cx="7776864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hiding</a:t>
            </a:r>
            <a:r>
              <a:rPr lang="en-GB" sz="1600" dirty="0"/>
              <a:t>: wrapping the preconfigured endpoint(s) in a function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catalogue retrieval</a:t>
            </a:r>
            <a:r>
              <a:rPr lang="en-GB" sz="1600" dirty="0"/>
              <a:t>: to list the availability datasets on the endpoint(s)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search</a:t>
            </a:r>
            <a:r>
              <a:rPr lang="en-GB" sz="1600" dirty="0"/>
              <a:t>: to search for datasets or within datasets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queries</a:t>
            </a:r>
            <a:r>
              <a:rPr lang="en-GB" sz="1600" dirty="0"/>
              <a:t>: query for subsets / slices on the endpoint(s) side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local queries</a:t>
            </a:r>
            <a:r>
              <a:rPr lang="en-GB" sz="1600" dirty="0"/>
              <a:t>: the ability to easily slice or filter on the client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caching</a:t>
            </a:r>
            <a:r>
              <a:rPr lang="en-GB" sz="1600" dirty="0"/>
              <a:t>: preventing unnecessary roundtrips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/>
              <a:t>cartographic queries</a:t>
            </a:r>
            <a:r>
              <a:rPr lang="en-US" sz="1600" dirty="0"/>
              <a:t>: retrieve a geo data or a map with the data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/>
              <a:t>registry access</a:t>
            </a:r>
            <a:r>
              <a:rPr lang="en-US" sz="1600" i="1" dirty="0"/>
              <a:t>: </a:t>
            </a:r>
            <a:r>
              <a:rPr lang="en-US" sz="1600" dirty="0"/>
              <a:t>access to coordinated metadata in registries</a:t>
            </a:r>
          </a:p>
          <a:p>
            <a:pPr marL="342900" indent="-342900">
              <a:buFontTx/>
              <a:buChar char="-"/>
            </a:pP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Features </a:t>
            </a:r>
            <a:r>
              <a:rPr lang="nl-NL" dirty="0" err="1"/>
              <a:t>commonly</a:t>
            </a:r>
            <a:r>
              <a:rPr lang="nl-NL" dirty="0"/>
              <a:t> </a:t>
            </a:r>
            <a:r>
              <a:rPr lang="nl-NL" dirty="0" err="1"/>
              <a:t>offered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32E70-DC21-CD1B-C88B-8409BBE0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8" y="3313534"/>
            <a:ext cx="5838825" cy="1828800"/>
          </a:xfrm>
          <a:prstGeom prst="rect">
            <a:avLst/>
          </a:prstGeom>
        </p:spPr>
      </p:pic>
      <p:sp>
        <p:nvSpPr>
          <p:cNvPr id="9" name="Wolkvormig bijschrift 59">
            <a:extLst>
              <a:ext uri="{FF2B5EF4-FFF2-40B4-BE49-F238E27FC236}">
                <a16:creationId xmlns:a16="http://schemas.microsoft.com/office/drawing/2014/main" id="{43B3B749-8B69-FD13-A3FA-CA2A7F54DDA4}"/>
              </a:ext>
            </a:extLst>
          </p:cNvPr>
          <p:cNvSpPr/>
          <p:nvPr/>
        </p:nvSpPr>
        <p:spPr>
          <a:xfrm>
            <a:off x="6760053" y="1621346"/>
            <a:ext cx="2273324" cy="1404156"/>
          </a:xfrm>
          <a:prstGeom prst="cloudCallout">
            <a:avLst>
              <a:gd name="adj1" fmla="val -40883"/>
              <a:gd name="adj2" fmla="val 10080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Could we build a “one-for-all” solution with all features?</a:t>
            </a:r>
          </a:p>
        </p:txBody>
      </p:sp>
    </p:spTree>
    <p:extLst>
      <p:ext uri="{BB962C8B-B14F-4D97-AF65-F5344CB8AC3E}">
        <p14:creationId xmlns:p14="http://schemas.microsoft.com/office/powerpoint/2010/main" val="21991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15566"/>
            <a:ext cx="7776864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hiding</a:t>
            </a:r>
            <a:r>
              <a:rPr lang="en-GB" sz="1600" dirty="0"/>
              <a:t>: wrapping the preconfigured endpoint(s) in a function</a:t>
            </a:r>
            <a:endParaRPr lang="nl-N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catalogue retrieval: to list the availability datasets on the endpoint(s)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search: to search for datasets or within datasets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endpoint queries: query for subsets / slices on the endpoint(s) side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local queries: the ability to easily slice or filter on the client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caching: preventing unnecessary roundtrips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cartographic queries: retrieve a geo data or a map with the data</a:t>
            </a:r>
            <a:endParaRPr lang="nl-NL" sz="1600" b="1" i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registry access: access to coordinated metadata in registries</a:t>
            </a:r>
          </a:p>
          <a:p>
            <a:pPr marL="342900" indent="-342900">
              <a:buFontTx/>
              <a:buChar char="-"/>
            </a:pP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Features </a:t>
            </a:r>
            <a:r>
              <a:rPr lang="nl-NL" dirty="0" err="1" smtClean="0"/>
              <a:t>powerful</a:t>
            </a:r>
            <a:r>
              <a:rPr lang="nl-NL" dirty="0" smtClean="0"/>
              <a:t> in SDMX (1)</a:t>
            </a:r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7038660" y="365262"/>
            <a:ext cx="754053" cy="742255"/>
            <a:chOff x="7038660" y="365262"/>
            <a:chExt cx="754053" cy="742255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524" y="365262"/>
              <a:ext cx="701303" cy="742255"/>
            </a:xfrm>
            <a:prstGeom prst="rect">
              <a:avLst/>
            </a:prstGeom>
          </p:spPr>
        </p:pic>
        <p:sp>
          <p:nvSpPr>
            <p:cNvPr id="19" name="Tekstvak 18"/>
            <p:cNvSpPr txBox="1"/>
            <p:nvPr/>
          </p:nvSpPr>
          <p:spPr>
            <a:xfrm>
              <a:off x="7038660" y="526178"/>
              <a:ext cx="754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/>
                <a:t>rsdmx</a:t>
              </a:r>
              <a:endParaRPr lang="nl-NL" dirty="0"/>
            </a:p>
          </p:txBody>
        </p:sp>
      </p:grpSp>
      <p:cxnSp>
        <p:nvCxnSpPr>
          <p:cNvPr id="21" name="Rechte verbindingslijn met pijl 20"/>
          <p:cNvCxnSpPr/>
          <p:nvPr/>
        </p:nvCxnSpPr>
        <p:spPr>
          <a:xfrm flipV="1">
            <a:off x="4778472" y="822959"/>
            <a:ext cx="2148469" cy="19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2" y="306374"/>
            <a:ext cx="617372" cy="653422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7861460" y="510846"/>
            <a:ext cx="486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/>
              <a:t>s</a:t>
            </a:r>
            <a:r>
              <a:rPr lang="nl-NL" sz="1100" dirty="0" err="1" smtClean="0"/>
              <a:t>dmx</a:t>
            </a:r>
            <a:endParaRPr lang="nl-NL" sz="1100" dirty="0" smtClean="0"/>
          </a:p>
          <a:p>
            <a:r>
              <a:rPr lang="nl-NL" sz="1100" dirty="0" smtClean="0"/>
              <a:t>-rest</a:t>
            </a:r>
            <a:endParaRPr lang="nl-NL" sz="1100" dirty="0"/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5580112" y="1192510"/>
            <a:ext cx="1661966" cy="101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78" y="1097857"/>
            <a:ext cx="680496" cy="720233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7269229" y="1319473"/>
            <a:ext cx="601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/>
              <a:t>s</a:t>
            </a:r>
            <a:r>
              <a:rPr lang="nl-NL" sz="1200" b="1" dirty="0" smtClean="0"/>
              <a:t>dmx1</a:t>
            </a:r>
          </a:p>
        </p:txBody>
      </p:sp>
      <p:pic>
        <p:nvPicPr>
          <p:cNvPr id="31" name="Afbeelding 30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13" y="1349749"/>
            <a:ext cx="691341" cy="7599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kstvak 33"/>
          <p:cNvSpPr txBox="1"/>
          <p:nvPr/>
        </p:nvSpPr>
        <p:spPr>
          <a:xfrm>
            <a:off x="7242078" y="2083036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hlinkClick r:id="rId8"/>
              </a:rPr>
              <a:t>khaeru.github.io/</a:t>
            </a:r>
            <a:r>
              <a:rPr lang="nl-NL" sz="1100" dirty="0" err="1">
                <a:hlinkClick r:id="rId8"/>
              </a:rPr>
              <a:t>sdmx</a:t>
            </a:r>
            <a:r>
              <a:rPr lang="nl-NL" sz="1100" dirty="0">
                <a:hlinkClick r:id="rId8"/>
              </a:rPr>
              <a:t>/</a:t>
            </a:r>
            <a:endParaRPr lang="nl-NL" sz="1100" dirty="0"/>
          </a:p>
        </p:txBody>
      </p:sp>
      <p:sp>
        <p:nvSpPr>
          <p:cNvPr id="37" name="Tekstvak 36"/>
          <p:cNvSpPr txBox="1"/>
          <p:nvPr/>
        </p:nvSpPr>
        <p:spPr>
          <a:xfrm>
            <a:off x="7284881" y="361840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R</a:t>
            </a:r>
            <a:endParaRPr lang="nl-NL" sz="1100" dirty="0"/>
          </a:p>
        </p:txBody>
      </p:sp>
      <p:sp>
        <p:nvSpPr>
          <p:cNvPr id="39" name="Tekstvak 38"/>
          <p:cNvSpPr txBox="1"/>
          <p:nvPr/>
        </p:nvSpPr>
        <p:spPr>
          <a:xfrm>
            <a:off x="7846579" y="346057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Node</a:t>
            </a:r>
            <a:endParaRPr lang="nl-NL" sz="1100" dirty="0"/>
          </a:p>
        </p:txBody>
      </p:sp>
      <p:sp>
        <p:nvSpPr>
          <p:cNvPr id="40" name="Tekstvak 39"/>
          <p:cNvSpPr txBox="1"/>
          <p:nvPr/>
        </p:nvSpPr>
        <p:spPr>
          <a:xfrm>
            <a:off x="7409588" y="1110853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 smtClean="0"/>
              <a:t>Py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4175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15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15566"/>
            <a:ext cx="7776864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hiding</a:t>
            </a:r>
            <a:r>
              <a:rPr lang="en-GB" sz="1600" dirty="0"/>
              <a:t>: wrapping the preconfigured endpoint(s) in a function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catalogue retrieval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: to list the availability datasets on the endpoint(s)</a:t>
            </a:r>
            <a:endParaRPr lang="nl-NL" sz="16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search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to search for datasets or within datasets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queries</a:t>
            </a:r>
            <a:r>
              <a:rPr lang="en-GB" sz="1600" dirty="0"/>
              <a:t>: query for subsets / slices on the endpoint(s) side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local queries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the ability to easily slice or filter on the client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caching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preventing unnecessary roundtrips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cartographic queries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: retrieve a geo data or a map with the data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registry access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access to coordinated metadata in registries</a:t>
            </a:r>
          </a:p>
          <a:p>
            <a:pPr marL="342900" indent="-342900">
              <a:buFontTx/>
              <a:buChar char="-"/>
            </a:pP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Features </a:t>
            </a:r>
            <a:r>
              <a:rPr lang="nl-NL" dirty="0" err="1" smtClean="0"/>
              <a:t>powerful</a:t>
            </a:r>
            <a:r>
              <a:rPr lang="nl-NL" dirty="0" smtClean="0"/>
              <a:t> in SDMX (2)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53" y="2547633"/>
            <a:ext cx="2067195" cy="15045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Rechte verbindingslijn met pijl 6"/>
          <p:cNvCxnSpPr/>
          <p:nvPr/>
        </p:nvCxnSpPr>
        <p:spPr>
          <a:xfrm>
            <a:off x="5364088" y="2085696"/>
            <a:ext cx="1173165" cy="702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930345" y="4097308"/>
            <a:ext cx="1233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Rich</a:t>
            </a:r>
            <a:r>
              <a:rPr lang="nl-NL" sz="1600" dirty="0" smtClean="0"/>
              <a:t> API &amp;</a:t>
            </a:r>
          </a:p>
          <a:p>
            <a:r>
              <a:rPr lang="nl-NL" sz="1600" dirty="0" smtClean="0"/>
              <a:t>cheat sheets</a:t>
            </a:r>
            <a:endParaRPr lang="nl-NL" sz="1600" dirty="0"/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5364088" y="1491630"/>
            <a:ext cx="1148952" cy="105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15566"/>
            <a:ext cx="7776864" cy="2448272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hiding</a:t>
            </a:r>
            <a:r>
              <a:rPr lang="en-GB" sz="1600" dirty="0"/>
              <a:t>: wrapping the preconfigured endpoint(s) in a function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65000"/>
                  </a:schemeClr>
                </a:solidFill>
              </a:rPr>
              <a:t>catalogue retrieval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: to list the availability datasets on the endpoint(s)</a:t>
            </a:r>
            <a:endParaRPr lang="nl-NL" sz="16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search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to search for datasets or within datasets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/>
              <a:t>endpoint queries</a:t>
            </a:r>
            <a:r>
              <a:rPr lang="en-GB" sz="1600" dirty="0"/>
              <a:t>: query for subsets / slices on the endpoint(s) side</a:t>
            </a:r>
            <a:endParaRPr lang="nl-NL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local queries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the ability to easily slice or filter on the client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bg1">
                    <a:lumMod val="85000"/>
                  </a:schemeClr>
                </a:solidFill>
              </a:rPr>
              <a:t>caching</a:t>
            </a:r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: preventing unnecessary roundtrips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cartographic queries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: retrieve a geo data or a map with the data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="1" i="1" dirty="0"/>
              <a:t>registry access</a:t>
            </a:r>
            <a:r>
              <a:rPr lang="en-US" sz="1600" i="1" dirty="0"/>
              <a:t>: </a:t>
            </a:r>
            <a:r>
              <a:rPr lang="en-US" sz="1600" dirty="0"/>
              <a:t>access to coordinated metadata in registries</a:t>
            </a:r>
          </a:p>
          <a:p>
            <a:pPr marL="342900" indent="-342900">
              <a:buFontTx/>
              <a:buChar char="-"/>
            </a:pP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Features </a:t>
            </a:r>
            <a:r>
              <a:rPr lang="nl-NL" dirty="0" err="1" smtClean="0"/>
              <a:t>powerful</a:t>
            </a:r>
            <a:r>
              <a:rPr lang="nl-NL" dirty="0" smtClean="0"/>
              <a:t> in SDMX (3)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" y="4275344"/>
            <a:ext cx="3644517" cy="84578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96" y="3393200"/>
            <a:ext cx="1944216" cy="11026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kstvak 13"/>
          <p:cNvSpPr txBox="1"/>
          <p:nvPr/>
        </p:nvSpPr>
        <p:spPr>
          <a:xfrm>
            <a:off x="927389" y="37066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2021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65" y="3791259"/>
            <a:ext cx="2313015" cy="883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kstvak 16"/>
          <p:cNvSpPr txBox="1"/>
          <p:nvPr/>
        </p:nvSpPr>
        <p:spPr>
          <a:xfrm>
            <a:off x="3655863" y="4698238"/>
            <a:ext cx="396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Validating</a:t>
            </a:r>
            <a:r>
              <a:rPr lang="nl-NL" dirty="0" smtClean="0"/>
              <a:t> data in R </a:t>
            </a:r>
            <a:r>
              <a:rPr lang="nl-NL" dirty="0" err="1" smtClean="0"/>
              <a:t>using</a:t>
            </a:r>
            <a:r>
              <a:rPr lang="nl-NL" dirty="0" smtClean="0"/>
              <a:t> SDMX </a:t>
            </a:r>
            <a:r>
              <a:rPr lang="nl-NL" dirty="0" err="1" smtClean="0"/>
              <a:t>registry</a:t>
            </a:r>
            <a:r>
              <a:rPr lang="nl-NL" dirty="0" smtClean="0"/>
              <a:t> </a:t>
            </a:r>
            <a:endParaRPr lang="nl-NL" dirty="0"/>
          </a:p>
        </p:txBody>
      </p:sp>
      <p:cxnSp>
        <p:nvCxnSpPr>
          <p:cNvPr id="27" name="Rechte verbindingslijn met pijl 26"/>
          <p:cNvCxnSpPr/>
          <p:nvPr/>
        </p:nvCxnSpPr>
        <p:spPr>
          <a:xfrm flipH="1">
            <a:off x="3715704" y="3274881"/>
            <a:ext cx="272157" cy="40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FC8A99-F322-8147-2929-0492648F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55" y="1247844"/>
            <a:ext cx="2147514" cy="1559882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17</a:t>
            </a:fld>
            <a:endParaRPr lang="nl-NL" sz="12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And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linked</a:t>
            </a:r>
            <a:r>
              <a:rPr lang="nl-NL" dirty="0" smtClean="0"/>
              <a:t> data? </a:t>
            </a:r>
            <a:r>
              <a:rPr lang="nl-NL" dirty="0"/>
              <a:t>(1)</a:t>
            </a:r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0992836F-64BD-8FA8-A876-A349F62C3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" y="1781186"/>
            <a:ext cx="2881808" cy="26762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3">
            <a:extLst>
              <a:ext uri="{FF2B5EF4-FFF2-40B4-BE49-F238E27FC236}">
                <a16:creationId xmlns:a16="http://schemas.microsoft.com/office/drawing/2014/main" id="{FFD9CCB8-7A99-5899-F5B6-D4143FAE0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51" y="2374261"/>
            <a:ext cx="3012333" cy="23042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6">
            <a:extLst>
              <a:ext uri="{FF2B5EF4-FFF2-40B4-BE49-F238E27FC236}">
                <a16:creationId xmlns:a16="http://schemas.microsoft.com/office/drawing/2014/main" id="{4B299C10-4C6C-1435-C446-D451DEE9F2AE}"/>
              </a:ext>
            </a:extLst>
          </p:cNvPr>
          <p:cNvSpPr txBox="1"/>
          <p:nvPr/>
        </p:nvSpPr>
        <p:spPr>
          <a:xfrm>
            <a:off x="2719053" y="4678517"/>
            <a:ext cx="203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/>
            </a:lvl1pPr>
          </a:lstStyle>
          <a:p>
            <a:r>
              <a:rPr lang="nl-NL" dirty="0">
                <a:hlinkClick r:id="rId5"/>
              </a:rPr>
              <a:t>vocabs.cbs.nl/taxonomie</a:t>
            </a:r>
            <a:r>
              <a:rPr lang="nl-NL" dirty="0"/>
              <a:t> 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D1BFE7BF-518B-6B2E-2AAA-144F34C1E734}"/>
              </a:ext>
            </a:extLst>
          </p:cNvPr>
          <p:cNvSpPr txBox="1"/>
          <p:nvPr/>
        </p:nvSpPr>
        <p:spPr>
          <a:xfrm>
            <a:off x="350232" y="4463074"/>
            <a:ext cx="208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hlinkClick r:id="rId6"/>
              </a:rPr>
              <a:t>op.europa.eu/en/web/</a:t>
            </a:r>
            <a:r>
              <a:rPr lang="nl-NL" sz="1400" dirty="0" err="1">
                <a:hlinkClick r:id="rId6"/>
              </a:rPr>
              <a:t>eu-vocabularies</a:t>
            </a:r>
            <a:r>
              <a:rPr lang="nl-NL" sz="1400" dirty="0">
                <a:hlinkClick r:id="rId6"/>
              </a:rPr>
              <a:t>/</a:t>
            </a:r>
            <a:r>
              <a:rPr lang="nl-NL" sz="1400" dirty="0" err="1">
                <a:hlinkClick r:id="rId6"/>
              </a:rPr>
              <a:t>eurostat</a:t>
            </a:r>
            <a:r>
              <a:rPr lang="nl-NL" sz="1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53F8E9-A927-9F1A-E90E-B80A8C427675}"/>
              </a:ext>
            </a:extLst>
          </p:cNvPr>
          <p:cNvSpPr txBox="1"/>
          <p:nvPr/>
        </p:nvSpPr>
        <p:spPr>
          <a:xfrm>
            <a:off x="536153" y="743459"/>
            <a:ext cx="676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nl-NL" sz="1800" dirty="0" smtClean="0"/>
              <a:t>Multiple </a:t>
            </a:r>
            <a:r>
              <a:rPr lang="nl-NL" sz="1800" dirty="0"/>
              <a:t>organisations offer (meta)data as Linked Data (LD)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nl-NL" dirty="0"/>
              <a:t>URIs, SKOS, XKOS, schema.org, SPARQL</a:t>
            </a:r>
            <a:endParaRPr lang="nl-NL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248B5-B1E6-AFB3-C2B3-DB8EBD8F7788}"/>
              </a:ext>
            </a:extLst>
          </p:cNvPr>
          <p:cNvSpPr txBox="1"/>
          <p:nvPr/>
        </p:nvSpPr>
        <p:spPr>
          <a:xfrm>
            <a:off x="5653819" y="1564164"/>
            <a:ext cx="1469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CBS Knowledge graph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03C7B4-F299-44DC-9793-0E70CE17B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266" y="2720802"/>
            <a:ext cx="2962075" cy="21041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kstvak 6">
            <a:extLst>
              <a:ext uri="{FF2B5EF4-FFF2-40B4-BE49-F238E27FC236}">
                <a16:creationId xmlns:a16="http://schemas.microsoft.com/office/drawing/2014/main" id="{B75FF1BF-92C8-747C-81FD-C83157CE42C5}"/>
              </a:ext>
            </a:extLst>
          </p:cNvPr>
          <p:cNvSpPr txBox="1"/>
          <p:nvPr/>
        </p:nvSpPr>
        <p:spPr>
          <a:xfrm>
            <a:off x="5827266" y="4803998"/>
            <a:ext cx="179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400"/>
            </a:lvl1pPr>
          </a:lstStyle>
          <a:p>
            <a:r>
              <a:rPr lang="nl-NL" dirty="0">
                <a:hlinkClick r:id="rId8"/>
              </a:rPr>
              <a:t>statistics.gov.scot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6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ACB1A23-10CF-2F3C-A50F-D36CF4CE2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17" y="1258929"/>
            <a:ext cx="2409382" cy="2017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56229-3260-B952-E934-15459584D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18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41A69-7624-CC8A-0764-710E9D2E1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And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linked</a:t>
            </a:r>
            <a:r>
              <a:rPr lang="nl-NL" dirty="0"/>
              <a:t> </a:t>
            </a:r>
            <a:r>
              <a:rPr lang="nl-NL" dirty="0" smtClean="0"/>
              <a:t>data? </a:t>
            </a:r>
            <a:r>
              <a:rPr lang="nl-NL" dirty="0"/>
              <a:t>(2)</a:t>
            </a:r>
          </a:p>
          <a:p>
            <a:endParaRPr lang="nl-NL" dirty="0"/>
          </a:p>
        </p:txBody>
      </p:sp>
      <p:pic>
        <p:nvPicPr>
          <p:cNvPr id="5" name="Afbeelding 8">
            <a:extLst>
              <a:ext uri="{FF2B5EF4-FFF2-40B4-BE49-F238E27FC236}">
                <a16:creationId xmlns:a16="http://schemas.microsoft.com/office/drawing/2014/main" id="{E1EB8C09-4DB5-56E6-66B3-2FA9CF8D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8" y="1295060"/>
            <a:ext cx="3968156" cy="3374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96;p2">
            <a:extLst>
              <a:ext uri="{FF2B5EF4-FFF2-40B4-BE49-F238E27FC236}">
                <a16:creationId xmlns:a16="http://schemas.microsoft.com/office/drawing/2014/main" id="{A9F44DF5-3BB2-18E0-6085-C51C201C18F0}"/>
              </a:ext>
            </a:extLst>
          </p:cNvPr>
          <p:cNvSpPr/>
          <p:nvPr/>
        </p:nvSpPr>
        <p:spPr>
          <a:xfrm>
            <a:off x="395537" y="778602"/>
            <a:ext cx="655272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nl-NL" sz="1800" dirty="0"/>
              <a:t>Statistical metadata as LD helps modeling </a:t>
            </a:r>
            <a:r>
              <a:rPr lang="nl-NL" sz="1800" b="1" i="1" dirty="0"/>
              <a:t>changes in metadata</a:t>
            </a:r>
          </a:p>
        </p:txBody>
      </p:sp>
      <p:sp>
        <p:nvSpPr>
          <p:cNvPr id="11" name="Tekstvak 6">
            <a:extLst>
              <a:ext uri="{FF2B5EF4-FFF2-40B4-BE49-F238E27FC236}">
                <a16:creationId xmlns:a16="http://schemas.microsoft.com/office/drawing/2014/main" id="{479791E9-0197-793A-12CB-3B1CF039000F}"/>
              </a:ext>
            </a:extLst>
          </p:cNvPr>
          <p:cNvSpPr txBox="1"/>
          <p:nvPr/>
        </p:nvSpPr>
        <p:spPr>
          <a:xfrm>
            <a:off x="323528" y="469210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vocabs.cbs.nl/</a:t>
            </a:r>
            <a:r>
              <a:rPr lang="nl-NL" dirty="0" err="1">
                <a:hlinkClick r:id="rId4"/>
              </a:rPr>
              <a:t>cbs_geo</a:t>
            </a:r>
            <a:r>
              <a:rPr lang="nl-NL" dirty="0">
                <a:hlinkClick r:id="rId4"/>
              </a:rPr>
              <a:t>/en</a:t>
            </a:r>
            <a:r>
              <a:rPr lang="nl-NL" dirty="0"/>
              <a:t> </a:t>
            </a:r>
          </a:p>
        </p:txBody>
      </p:sp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5706CA46-7675-6757-5E94-662CAC0DAA28}"/>
              </a:ext>
            </a:extLst>
          </p:cNvPr>
          <p:cNvSpPr/>
          <p:nvPr/>
        </p:nvSpPr>
        <p:spPr>
          <a:xfrm>
            <a:off x="6660696" y="787269"/>
            <a:ext cx="157668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nl-NL" sz="1800" b="1" i="1" dirty="0"/>
              <a:t>&amp; linkability</a:t>
            </a:r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1F61F637-EC58-1E2E-4618-AF246FB05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4" y="2812724"/>
            <a:ext cx="2597115" cy="22145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ijl-links en -rechts 4">
            <a:extLst>
              <a:ext uri="{FF2B5EF4-FFF2-40B4-BE49-F238E27FC236}">
                <a16:creationId xmlns:a16="http://schemas.microsoft.com/office/drawing/2014/main" id="{A1B722C9-5EA2-45B3-50A1-44E6B18BBEC1}"/>
              </a:ext>
            </a:extLst>
          </p:cNvPr>
          <p:cNvSpPr/>
          <p:nvPr/>
        </p:nvSpPr>
        <p:spPr>
          <a:xfrm rot="206882">
            <a:off x="3950981" y="4576369"/>
            <a:ext cx="2290155" cy="1092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links en -rechts 4">
            <a:extLst>
              <a:ext uri="{FF2B5EF4-FFF2-40B4-BE49-F238E27FC236}">
                <a16:creationId xmlns:a16="http://schemas.microsoft.com/office/drawing/2014/main" id="{0C52569C-DEC3-18CD-0C3F-918FCC64C1A7}"/>
              </a:ext>
            </a:extLst>
          </p:cNvPr>
          <p:cNvSpPr/>
          <p:nvPr/>
        </p:nvSpPr>
        <p:spPr>
          <a:xfrm rot="21361622">
            <a:off x="986340" y="1790197"/>
            <a:ext cx="5350445" cy="1122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7120F-2CB9-65C1-B889-926F4A5C0209}"/>
              </a:ext>
            </a:extLst>
          </p:cNvPr>
          <p:cNvSpPr txBox="1"/>
          <p:nvPr/>
        </p:nvSpPr>
        <p:spPr>
          <a:xfrm>
            <a:off x="4572000" y="1399348"/>
            <a:ext cx="1343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Linking within 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27E62-CA28-B96E-4259-A87C54F57529}"/>
              </a:ext>
            </a:extLst>
          </p:cNvPr>
          <p:cNvSpPr txBox="1"/>
          <p:nvPr/>
        </p:nvSpPr>
        <p:spPr>
          <a:xfrm>
            <a:off x="4572000" y="4104445"/>
            <a:ext cx="109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Linking outside 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360410-AEC6-F6A4-2CD7-862CA028F362}"/>
              </a:ext>
            </a:extLst>
          </p:cNvPr>
          <p:cNvSpPr/>
          <p:nvPr/>
        </p:nvSpPr>
        <p:spPr>
          <a:xfrm>
            <a:off x="1979712" y="3867894"/>
            <a:ext cx="2410948" cy="61179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9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19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87574"/>
            <a:ext cx="7776864" cy="34563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LD is </a:t>
            </a:r>
            <a:r>
              <a:rPr lang="en-US" sz="1700" dirty="0" smtClean="0"/>
              <a:t>well </a:t>
            </a:r>
            <a:r>
              <a:rPr lang="en-US" sz="1700" dirty="0"/>
              <a:t>suited to </a:t>
            </a:r>
            <a:r>
              <a:rPr lang="en-US" sz="1700" b="1" i="1" dirty="0"/>
              <a:t>link</a:t>
            </a:r>
            <a:r>
              <a:rPr lang="en-US" sz="1700" dirty="0"/>
              <a:t> </a:t>
            </a:r>
            <a:r>
              <a:rPr lang="en-US" sz="1700" b="1" i="1" dirty="0" smtClean="0"/>
              <a:t>across </a:t>
            </a:r>
            <a:r>
              <a:rPr lang="en-US" sz="1700" b="1" i="1" dirty="0"/>
              <a:t>ESS </a:t>
            </a:r>
            <a:r>
              <a:rPr lang="en-US" sz="1700" dirty="0"/>
              <a:t>and to </a:t>
            </a:r>
            <a:r>
              <a:rPr lang="en-US" sz="1700" b="1" i="1" dirty="0" smtClean="0"/>
              <a:t>non-ESS </a:t>
            </a:r>
            <a:r>
              <a:rPr lang="en-US" sz="1700" b="1" i="1" dirty="0"/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LD suited to model </a:t>
            </a:r>
            <a:r>
              <a:rPr lang="en-US" sz="1700" b="1" i="1" dirty="0" smtClean="0"/>
              <a:t>complex </a:t>
            </a:r>
            <a:r>
              <a:rPr lang="en-US" sz="1700" b="1" i="1" dirty="0"/>
              <a:t>statistical metadata </a:t>
            </a:r>
            <a:r>
              <a:rPr lang="en-US" sz="1700" b="1" i="1" dirty="0" smtClean="0"/>
              <a:t>dependencies</a:t>
            </a:r>
            <a:endParaRPr lang="en-US" sz="17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spc="40" dirty="0">
                <a:solidFill>
                  <a:srgbClr val="271D6C"/>
                </a:solidFill>
                <a:latin typeface="Calibri" pitchFamily="34" charset="0"/>
              </a:rPr>
              <a:t>Example: a complete historical graph of Dutch geo-changes on municipality level for over two centuries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Challenges: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spc="40" dirty="0">
                <a:solidFill>
                  <a:srgbClr val="271D6C"/>
                </a:solidFill>
                <a:latin typeface="Calibri" pitchFamily="34" charset="0"/>
              </a:rPr>
              <a:t>LD can be perceived </a:t>
            </a:r>
            <a:r>
              <a:rPr lang="en-US" sz="1500" b="1" i="1" spc="40" dirty="0">
                <a:solidFill>
                  <a:srgbClr val="271D6C"/>
                </a:solidFill>
                <a:latin typeface="Calibri" pitchFamily="34" charset="0"/>
              </a:rPr>
              <a:t>complex</a:t>
            </a:r>
            <a:r>
              <a:rPr lang="en-US" sz="1500" spc="40" dirty="0">
                <a:solidFill>
                  <a:srgbClr val="271D6C"/>
                </a:solidFill>
                <a:latin typeface="Calibri" pitchFamily="34" charset="0"/>
              </a:rPr>
              <a:t> to end-users =&gt; need for </a:t>
            </a:r>
            <a:r>
              <a:rPr lang="en-US" sz="1500" b="1" i="1" spc="40" dirty="0">
                <a:solidFill>
                  <a:srgbClr val="271D6C"/>
                </a:solidFill>
                <a:latin typeface="Calibri" pitchFamily="34" charset="0"/>
              </a:rPr>
              <a:t>data stories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b="1" i="1" spc="40" dirty="0">
                <a:solidFill>
                  <a:srgbClr val="271D6C"/>
                </a:solidFill>
                <a:latin typeface="Calibri" pitchFamily="34" charset="0"/>
              </a:rPr>
              <a:t>Flexibility</a:t>
            </a:r>
            <a:r>
              <a:rPr lang="en-US" sz="1500" spc="40" dirty="0">
                <a:solidFill>
                  <a:srgbClr val="271D6C"/>
                </a:solidFill>
                <a:latin typeface="Calibri" pitchFamily="34" charset="0"/>
              </a:rPr>
              <a:t> of LD model gives room for different </a:t>
            </a:r>
            <a:r>
              <a:rPr lang="en-US" sz="1500" spc="40" dirty="0" smtClean="0">
                <a:solidFill>
                  <a:srgbClr val="271D6C"/>
                </a:solidFill>
                <a:latin typeface="Calibri" pitchFamily="34" charset="0"/>
              </a:rPr>
              <a:t>implementations </a:t>
            </a:r>
            <a:r>
              <a:rPr lang="en-US" sz="1500" spc="40" dirty="0">
                <a:solidFill>
                  <a:srgbClr val="271D6C"/>
                </a:solidFill>
                <a:latin typeface="Calibri" pitchFamily="34" charset="0"/>
              </a:rPr>
              <a:t>among </a:t>
            </a:r>
            <a:r>
              <a:rPr lang="en-US" sz="1500" spc="40" dirty="0" smtClean="0">
                <a:solidFill>
                  <a:srgbClr val="271D6C"/>
                </a:solidFill>
                <a:latin typeface="Calibri" pitchFamily="34" charset="0"/>
              </a:rPr>
              <a:t>ESS</a:t>
            </a:r>
            <a:br>
              <a:rPr lang="en-US" sz="1500" spc="40" dirty="0" smtClean="0">
                <a:solidFill>
                  <a:srgbClr val="271D6C"/>
                </a:solidFill>
                <a:latin typeface="Calibri" pitchFamily="34" charset="0"/>
              </a:rPr>
            </a:br>
            <a:r>
              <a:rPr lang="en-US" sz="1500" spc="40" dirty="0" smtClean="0">
                <a:solidFill>
                  <a:srgbClr val="271D6C"/>
                </a:solidFill>
                <a:latin typeface="Calibri" pitchFamily="34" charset="0"/>
              </a:rPr>
              <a:t>=&gt; </a:t>
            </a:r>
            <a:r>
              <a:rPr lang="en-US" sz="1500" spc="40" dirty="0">
                <a:solidFill>
                  <a:srgbClr val="271D6C"/>
                </a:solidFill>
                <a:latin typeface="Calibri" pitchFamily="34" charset="0"/>
              </a:rPr>
              <a:t>need for </a:t>
            </a:r>
            <a:r>
              <a:rPr lang="en-US" sz="1500" b="1" i="1" spc="40" dirty="0" smtClean="0">
                <a:solidFill>
                  <a:srgbClr val="271D6C"/>
                </a:solidFill>
                <a:latin typeface="Calibri" pitchFamily="34" charset="0"/>
              </a:rPr>
              <a:t>harmonization</a:t>
            </a:r>
          </a:p>
          <a:p>
            <a:pPr lvl="1"/>
            <a:endParaRPr lang="en-US" sz="15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Food for thought: with the current </a:t>
            </a:r>
            <a:r>
              <a:rPr lang="en-US" sz="1700" b="1" i="1" spc="40" dirty="0">
                <a:solidFill>
                  <a:srgbClr val="271D6C"/>
                </a:solidFill>
                <a:latin typeface="Calibri" pitchFamily="34" charset="0"/>
              </a:rPr>
              <a:t>AI training data hunger</a:t>
            </a:r>
            <a:r>
              <a:rPr lang="en-US" sz="1700" spc="40" dirty="0">
                <a:solidFill>
                  <a:srgbClr val="271D6C"/>
                </a:solidFill>
                <a:latin typeface="Calibri" pitchFamily="34" charset="0"/>
              </a:rPr>
              <a:t>: could statistical LD content more easily picked up than ESS-specific </a:t>
            </a:r>
            <a:r>
              <a:rPr lang="en-US" sz="1700" spc="40" dirty="0" smtClean="0">
                <a:solidFill>
                  <a:srgbClr val="271D6C"/>
                </a:solidFill>
                <a:latin typeface="Calibri" pitchFamily="34" charset="0"/>
              </a:rPr>
              <a:t>standards like SDMX?</a:t>
            </a:r>
            <a:endParaRPr lang="en-US" sz="17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Reflections on linked data (LD) in offstats</a:t>
            </a:r>
          </a:p>
        </p:txBody>
      </p:sp>
    </p:spTree>
    <p:extLst>
      <p:ext uri="{BB962C8B-B14F-4D97-AF65-F5344CB8AC3E}">
        <p14:creationId xmlns:p14="http://schemas.microsoft.com/office/powerpoint/2010/main" val="905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6DE20-C4BB-60A0-CF8A-9130FD2F2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</a:t>
            </a:fld>
            <a:endParaRPr lang="nl-NL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6F58D-F939-089C-E409-3A29AF2E4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1203598"/>
            <a:ext cx="8064127" cy="3455715"/>
          </a:xfrm>
        </p:spPr>
        <p:txBody>
          <a:bodyPr/>
          <a:lstStyle/>
          <a:p>
            <a:r>
              <a:rPr lang="nl-NL" dirty="0"/>
              <a:t>The official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smtClean="0"/>
              <a:t>landscape</a:t>
            </a:r>
            <a:endParaRPr lang="nl-NL" dirty="0"/>
          </a:p>
          <a:p>
            <a:r>
              <a:rPr lang="nl-NL" dirty="0" smtClean="0"/>
              <a:t>Open source software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smtClean="0"/>
              <a:t>access; </a:t>
            </a:r>
            <a:r>
              <a:rPr lang="nl-NL" dirty="0" err="1" smtClean="0"/>
              <a:t>awesome</a:t>
            </a:r>
            <a:r>
              <a:rPr lang="nl-NL" dirty="0" smtClean="0"/>
              <a:t> list</a:t>
            </a:r>
            <a:endParaRPr lang="nl-NL" dirty="0" smtClean="0"/>
          </a:p>
          <a:p>
            <a:r>
              <a:rPr lang="nl-NL" dirty="0" smtClean="0"/>
              <a:t>Features </a:t>
            </a:r>
            <a:r>
              <a:rPr lang="nl-NL" dirty="0" err="1"/>
              <a:t>commonly</a:t>
            </a:r>
            <a:r>
              <a:rPr lang="nl-NL" dirty="0"/>
              <a:t> </a:t>
            </a:r>
            <a:r>
              <a:rPr lang="nl-NL" dirty="0" err="1" smtClean="0"/>
              <a:t>offered</a:t>
            </a:r>
            <a:r>
              <a:rPr lang="nl-NL" dirty="0" smtClean="0"/>
              <a:t>: </a:t>
            </a:r>
            <a:r>
              <a:rPr lang="nl-NL" dirty="0" err="1" smtClean="0"/>
              <a:t>towards</a:t>
            </a:r>
            <a:r>
              <a:rPr lang="nl-NL" dirty="0" smtClean="0"/>
              <a:t> </a:t>
            </a:r>
            <a:r>
              <a:rPr lang="nl-NL" dirty="0" err="1" smtClean="0"/>
              <a:t>FAIRness</a:t>
            </a:r>
            <a:endParaRPr lang="nl-NL" dirty="0"/>
          </a:p>
          <a:p>
            <a:r>
              <a:rPr lang="nl-NL" dirty="0" smtClean="0"/>
              <a:t>And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linked</a:t>
            </a:r>
            <a:r>
              <a:rPr lang="nl-NL" dirty="0" smtClean="0"/>
              <a:t> data?</a:t>
            </a:r>
            <a:endParaRPr lang="nl-NL" dirty="0"/>
          </a:p>
          <a:p>
            <a:r>
              <a:rPr lang="nl-NL" dirty="0" err="1" smtClean="0"/>
              <a:t>Wrap</a:t>
            </a:r>
            <a:r>
              <a:rPr lang="nl-NL" dirty="0" smtClean="0"/>
              <a:t>-up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9A6E8-0DC5-FB7D-CD1F-AAA53674A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465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D8DA9-2948-BFC5-DEA7-FE99FCA982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20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75F8-E3D4-8B49-D34B-2EA4EA93E5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Becoming</a:t>
            </a:r>
            <a:r>
              <a:rPr lang="nl-NL" dirty="0" smtClean="0"/>
              <a:t> (more) FAIR…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FFC71-7AED-C2B8-9AA9-693484DC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832489"/>
            <a:ext cx="6192688" cy="3971509"/>
          </a:xfrm>
          <a:prstGeom prst="rect">
            <a:avLst/>
          </a:prstGeom>
        </p:spPr>
      </p:pic>
      <p:sp>
        <p:nvSpPr>
          <p:cNvPr id="7" name="Rechteraccolade 1">
            <a:extLst>
              <a:ext uri="{FF2B5EF4-FFF2-40B4-BE49-F238E27FC236}">
                <a16:creationId xmlns:a16="http://schemas.microsoft.com/office/drawing/2014/main" id="{46C03B22-572F-7D3D-7E3F-4C5C45E596D1}"/>
              </a:ext>
            </a:extLst>
          </p:cNvPr>
          <p:cNvSpPr/>
          <p:nvPr/>
        </p:nvSpPr>
        <p:spPr>
          <a:xfrm>
            <a:off x="5994812" y="997360"/>
            <a:ext cx="305380" cy="3734630"/>
          </a:xfrm>
          <a:prstGeom prst="rightBrac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E00021E7-E753-2844-76B0-04708E1C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022" y="3934194"/>
            <a:ext cx="1864145" cy="109805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Wolkvormig bijschrift 59">
            <a:extLst>
              <a:ext uri="{FF2B5EF4-FFF2-40B4-BE49-F238E27FC236}">
                <a16:creationId xmlns:a16="http://schemas.microsoft.com/office/drawing/2014/main" id="{B658ACF3-2607-C810-C135-601E8F29088D}"/>
              </a:ext>
            </a:extLst>
          </p:cNvPr>
          <p:cNvSpPr/>
          <p:nvPr/>
        </p:nvSpPr>
        <p:spPr>
          <a:xfrm>
            <a:off x="6228184" y="51470"/>
            <a:ext cx="2706348" cy="1750691"/>
          </a:xfrm>
          <a:prstGeom prst="cloudCallout">
            <a:avLst>
              <a:gd name="adj1" fmla="val -40883"/>
              <a:gd name="adj2" fmla="val 10080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# </a:t>
            </a:r>
            <a:r>
              <a:rPr lang="en-US" sz="1400" b="1" i="1" dirty="0">
                <a:solidFill>
                  <a:schemeClr val="tx1"/>
                </a:solidFill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err="1" smtClean="0">
                <a:solidFill>
                  <a:schemeClr val="tx1"/>
                </a:solidFill>
              </a:rPr>
              <a:t>Identifiability</a:t>
            </a:r>
            <a:endParaRPr lang="en-US" sz="1400" b="1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Note the software layer!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Work with communities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578621"/>
            <a:ext cx="1833163" cy="21946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8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21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987574"/>
            <a:ext cx="7776864" cy="345638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Official Statistics Landscape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grows towards </a:t>
            </a:r>
            <a:r>
              <a:rPr lang="en-US" sz="2100" b="1" i="1" spc="40" dirty="0" err="1">
                <a:solidFill>
                  <a:srgbClr val="271D6C"/>
                </a:solidFill>
                <a:latin typeface="Calibri" pitchFamily="34" charset="0"/>
              </a:rPr>
              <a:t>standardisation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: SDMX, </a:t>
            </a:r>
            <a:r>
              <a:rPr lang="en-US" sz="2100" b="1" i="1" spc="40" dirty="0" smtClean="0">
                <a:solidFill>
                  <a:srgbClr val="271D6C"/>
                </a:solidFill>
                <a:latin typeface="Calibri" pitchFamily="34" charset="0"/>
              </a:rPr>
              <a:t>JSON-stat/PX</a:t>
            </a:r>
            <a:endParaRPr lang="en-US" sz="21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Data user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can choose from over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3</a:t>
            </a:r>
            <a:r>
              <a:rPr lang="en-US" sz="2100" b="1" i="1" dirty="0"/>
              <a:t>0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 open source software packages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, each offering specific functionality </a:t>
            </a: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to over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60 data </a:t>
            </a:r>
            <a:r>
              <a:rPr lang="en-US" sz="2100" b="1" i="1" spc="40" dirty="0" smtClean="0">
                <a:solidFill>
                  <a:srgbClr val="271D6C"/>
                </a:solidFill>
                <a:latin typeface="Calibri" pitchFamily="34" charset="0"/>
              </a:rPr>
              <a:t>sources</a:t>
            </a:r>
            <a:endParaRPr lang="en-US" sz="21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Many NSIs offer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targeted (R-)packages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for data and metadata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i="1" dirty="0" smtClean="0"/>
              <a:t>C</a:t>
            </a:r>
            <a:r>
              <a:rPr lang="en-US" sz="2100" b="1" i="1" spc="40" dirty="0" smtClean="0">
                <a:solidFill>
                  <a:srgbClr val="271D6C"/>
                </a:solidFill>
                <a:latin typeface="Calibri" pitchFamily="34" charset="0"/>
              </a:rPr>
              <a:t>ommon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features </a:t>
            </a:r>
            <a:r>
              <a:rPr lang="en-US" sz="2100" dirty="0" smtClean="0"/>
              <a:t>in software layer </a:t>
            </a:r>
            <a:r>
              <a:rPr lang="en-US" sz="2100" dirty="0" err="1" smtClean="0"/>
              <a:t>identifie</a:t>
            </a:r>
            <a:endParaRPr lang="en-US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i="1" spc="40" dirty="0" smtClean="0">
                <a:solidFill>
                  <a:srgbClr val="271D6C"/>
                </a:solidFill>
                <a:latin typeface="Calibri" pitchFamily="34" charset="0"/>
              </a:rPr>
              <a:t>SDMX </a:t>
            </a: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scores well on 3 of the features</a:t>
            </a:r>
            <a:endParaRPr lang="en-US" sz="21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There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is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no </a:t>
            </a:r>
            <a:r>
              <a:rPr lang="en-US" sz="2100" b="1" i="1" spc="40" dirty="0" smtClean="0">
                <a:solidFill>
                  <a:srgbClr val="271D6C"/>
                </a:solidFill>
                <a:latin typeface="Calibri" pitchFamily="34" charset="0"/>
              </a:rPr>
              <a:t>software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package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that provides access to </a:t>
            </a: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all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 official </a:t>
            </a: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statistics</a:t>
            </a:r>
            <a:endParaRPr lang="en-US" sz="1700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Dream: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i="1" spc="40" dirty="0">
                <a:solidFill>
                  <a:srgbClr val="271D6C"/>
                </a:solidFill>
                <a:latin typeface="Calibri" pitchFamily="34" charset="0"/>
              </a:rPr>
              <a:t>one generic (R-)package 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to access all official statistics content from all </a:t>
            </a:r>
            <a:r>
              <a:rPr lang="en-US" sz="2100" spc="40" dirty="0" err="1">
                <a:solidFill>
                  <a:srgbClr val="271D6C"/>
                </a:solidFill>
                <a:latin typeface="Calibri" pitchFamily="34" charset="0"/>
              </a:rPr>
              <a:t>dataproviders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 supporting maximum </a:t>
            </a:r>
            <a:r>
              <a:rPr lang="en-US" sz="2100" spc="40" dirty="0" err="1">
                <a:solidFill>
                  <a:srgbClr val="271D6C"/>
                </a:solidFill>
                <a:latin typeface="Calibri" pitchFamily="34" charset="0"/>
              </a:rPr>
              <a:t>FAIRness</a:t>
            </a:r>
            <a:r>
              <a:rPr lang="en-US" sz="2100" spc="40" dirty="0">
                <a:solidFill>
                  <a:srgbClr val="271D6C"/>
                </a:solidFill>
                <a:latin typeface="Calibri" pitchFamily="34" charset="0"/>
              </a:rPr>
              <a:t>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spc="40" dirty="0" err="1" smtClean="0">
                <a:solidFill>
                  <a:srgbClr val="271D6C"/>
                </a:solidFill>
                <a:latin typeface="Calibri" pitchFamily="34" charset="0"/>
              </a:rPr>
              <a:t>offstats</a:t>
            </a: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 community and </a:t>
            </a:r>
            <a:r>
              <a:rPr lang="en-US" sz="2100" spc="40" dirty="0" smtClean="0">
                <a:solidFill>
                  <a:srgbClr val="271D6C"/>
                </a:solidFill>
                <a:latin typeface="Calibri" pitchFamily="34" charset="0"/>
              </a:rPr>
              <a:t>the open source / data science community have to work together to reach that goal</a:t>
            </a:r>
            <a:endParaRPr lang="en-US" sz="2100" spc="40" dirty="0">
              <a:solidFill>
                <a:srgbClr val="271D6C"/>
              </a:solidFill>
              <a:latin typeface="Calibri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Wrap</a:t>
            </a:r>
            <a:r>
              <a:rPr lang="nl-NL" dirty="0" smtClean="0"/>
              <a:t>-up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567C-9FEA-1AEB-018B-8DD63C1CAF24}"/>
              </a:ext>
            </a:extLst>
          </p:cNvPr>
          <p:cNvSpPr txBox="1"/>
          <p:nvPr/>
        </p:nvSpPr>
        <p:spPr>
          <a:xfrm>
            <a:off x="391291" y="456975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* FAIR: Findable, Accesible, Interoperable, Reusable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EA68C58-D820-D7B6-64D1-D5B217E3B35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182113" y="4882815"/>
            <a:ext cx="341325" cy="162001"/>
          </a:xfrm>
          <a:prstGeom prst="rect">
            <a:avLst/>
          </a:prstGeom>
          <a:ln>
            <a:noFill/>
          </a:ln>
        </p:spPr>
      </p:pic>
      <p:sp>
        <p:nvSpPr>
          <p:cNvPr id="7" name="Rechthoek 2">
            <a:extLst>
              <a:ext uri="{FF2B5EF4-FFF2-40B4-BE49-F238E27FC236}">
                <a16:creationId xmlns:a16="http://schemas.microsoft.com/office/drawing/2014/main" id="{D1483C16-8DC3-A8ED-E547-F4CC9DE62EF9}"/>
              </a:ext>
            </a:extLst>
          </p:cNvPr>
          <p:cNvSpPr/>
          <p:nvPr/>
        </p:nvSpPr>
        <p:spPr>
          <a:xfrm>
            <a:off x="7349542" y="4803998"/>
            <a:ext cx="15205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 err="1">
                <a:latin typeface="Consolas" pitchFamily="49" charset="0"/>
                <a:cs typeface="Consolas" pitchFamily="49" charset="0"/>
              </a:rPr>
              <a:t>Please</a:t>
            </a:r>
            <a:r>
              <a:rPr lang="nl-NL" sz="1100" dirty="0">
                <a:latin typeface="Consolas" pitchFamily="49" charset="0"/>
                <a:cs typeface="Consolas" pitchFamily="49" charset="0"/>
              </a:rPr>
              <a:t>        !</a:t>
            </a:r>
          </a:p>
        </p:txBody>
      </p:sp>
      <p:sp>
        <p:nvSpPr>
          <p:cNvPr id="8" name="Tijdelijke aanduiding voor inhoud 9">
            <a:extLst>
              <a:ext uri="{FF2B5EF4-FFF2-40B4-BE49-F238E27FC236}">
                <a16:creationId xmlns:a16="http://schemas.microsoft.com/office/drawing/2014/main" id="{1D3D997B-E64F-1D96-9B77-758E9691B3B8}"/>
              </a:ext>
            </a:extLst>
          </p:cNvPr>
          <p:cNvSpPr txBox="1">
            <a:spLocks/>
          </p:cNvSpPr>
          <p:nvPr/>
        </p:nvSpPr>
        <p:spPr>
          <a:xfrm>
            <a:off x="491439" y="4774331"/>
            <a:ext cx="4189824" cy="324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Feedback: Olav ten Bosch </a:t>
            </a:r>
            <a:r>
              <a:rPr lang="nl-NL" sz="1200" dirty="0">
                <a:hlinkClick r:id="rId4"/>
              </a:rPr>
              <a:t>o.tenbosch@cbs.nl</a:t>
            </a:r>
            <a:r>
              <a:rPr lang="nl-NL" sz="1200" dirty="0"/>
              <a:t>  </a:t>
            </a:r>
            <a:r>
              <a:rPr lang="nl-NL" sz="1200" dirty="0">
                <a:hlinkClick r:id="rId5"/>
              </a:rPr>
              <a:t>pubs</a:t>
            </a:r>
            <a:r>
              <a:rPr lang="nl-NL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7B11C-AF57-E9C6-5092-771BDF7675C9}"/>
              </a:ext>
            </a:extLst>
          </p:cNvPr>
          <p:cNvSpPr txBox="1"/>
          <p:nvPr/>
        </p:nvSpPr>
        <p:spPr>
          <a:xfrm>
            <a:off x="5496792" y="4788609"/>
            <a:ext cx="198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hlinkClick r:id="rId6"/>
              </a:rPr>
              <a:t>awesomeofficialstatistics.org</a:t>
            </a:r>
            <a:endParaRPr lang="nl-NL" sz="12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96" y="4808467"/>
            <a:ext cx="947310" cy="2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3FEAD-E514-95F2-564C-7958F469D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562E7-2EAA-F890-B130-D310B323A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993" y="130735"/>
            <a:ext cx="7632848" cy="504056"/>
          </a:xfrm>
        </p:spPr>
        <p:txBody>
          <a:bodyPr/>
          <a:lstStyle/>
          <a:p>
            <a:r>
              <a:rPr lang="nl-NL" dirty="0"/>
              <a:t>Statistics Netherlands output</a:t>
            </a:r>
          </a:p>
        </p:txBody>
      </p:sp>
      <p:pic>
        <p:nvPicPr>
          <p:cNvPr id="5" name="Afbeelding 23">
            <a:extLst>
              <a:ext uri="{FF2B5EF4-FFF2-40B4-BE49-F238E27FC236}">
                <a16:creationId xmlns:a16="http://schemas.microsoft.com/office/drawing/2014/main" id="{0976C2E2-B7E5-1F86-3700-5E72BB6B2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1" y="872095"/>
            <a:ext cx="2593730" cy="26141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176B8-98F4-F78B-E3FA-CD164749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372" y="674218"/>
            <a:ext cx="1928202" cy="275235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Rechte verbindingslijn met pijl 16">
            <a:extLst>
              <a:ext uri="{FF2B5EF4-FFF2-40B4-BE49-F238E27FC236}">
                <a16:creationId xmlns:a16="http://schemas.microsoft.com/office/drawing/2014/main" id="{15177CE2-A756-ED8E-EA9D-DAE9BB78E210}"/>
              </a:ext>
            </a:extLst>
          </p:cNvPr>
          <p:cNvCxnSpPr>
            <a:cxnSpLocks/>
          </p:cNvCxnSpPr>
          <p:nvPr/>
        </p:nvCxnSpPr>
        <p:spPr>
          <a:xfrm flipV="1">
            <a:off x="1865985" y="981841"/>
            <a:ext cx="1739682" cy="27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7E93D82-5B25-83A7-C1F7-3CE9A26D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688" y="2000995"/>
            <a:ext cx="2475128" cy="23137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0FDBB-A9D0-2F8B-52DC-453B4DFFB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168" y="1786592"/>
            <a:ext cx="2233697" cy="26289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0B19AB-6DBF-E385-44C0-4C68F0BD6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526" y="2571750"/>
            <a:ext cx="2289535" cy="22895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27">
            <a:extLst>
              <a:ext uri="{FF2B5EF4-FFF2-40B4-BE49-F238E27FC236}">
                <a16:creationId xmlns:a16="http://schemas.microsoft.com/office/drawing/2014/main" id="{9F8BDD75-A905-87B2-4B19-864CF9E81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4213" y="3909919"/>
            <a:ext cx="1626055" cy="11443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kstvak 19">
            <a:extLst>
              <a:ext uri="{FF2B5EF4-FFF2-40B4-BE49-F238E27FC236}">
                <a16:creationId xmlns:a16="http://schemas.microsoft.com/office/drawing/2014/main" id="{B7CD9A3E-B6B5-1944-92EF-4D0D02EC4477}"/>
              </a:ext>
            </a:extLst>
          </p:cNvPr>
          <p:cNvSpPr txBox="1"/>
          <p:nvPr/>
        </p:nvSpPr>
        <p:spPr>
          <a:xfrm>
            <a:off x="6977438" y="1017022"/>
            <a:ext cx="145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News </a:t>
            </a:r>
            <a:r>
              <a:rPr lang="nl-NL" sz="1600" dirty="0" err="1"/>
              <a:t>articles</a:t>
            </a:r>
            <a:endParaRPr lang="nl-NL" sz="1600" dirty="0"/>
          </a:p>
        </p:txBody>
      </p:sp>
      <p:sp>
        <p:nvSpPr>
          <p:cNvPr id="23" name="Tekstvak 20">
            <a:extLst>
              <a:ext uri="{FF2B5EF4-FFF2-40B4-BE49-F238E27FC236}">
                <a16:creationId xmlns:a16="http://schemas.microsoft.com/office/drawing/2014/main" id="{0F95BCE9-D05C-37EA-B9EB-513CF76FC061}"/>
              </a:ext>
            </a:extLst>
          </p:cNvPr>
          <p:cNvSpPr txBox="1"/>
          <p:nvPr/>
        </p:nvSpPr>
        <p:spPr>
          <a:xfrm>
            <a:off x="6942676" y="2050395"/>
            <a:ext cx="167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Thematic pages &amp; </a:t>
            </a:r>
            <a:r>
              <a:rPr lang="nl-NL" sz="1600" dirty="0" err="1"/>
              <a:t>visualisations</a:t>
            </a:r>
            <a:endParaRPr lang="nl-NL" sz="1600" dirty="0"/>
          </a:p>
        </p:txBody>
      </p:sp>
      <p:sp>
        <p:nvSpPr>
          <p:cNvPr id="24" name="Tekstvak 21">
            <a:extLst>
              <a:ext uri="{FF2B5EF4-FFF2-40B4-BE49-F238E27FC236}">
                <a16:creationId xmlns:a16="http://schemas.microsoft.com/office/drawing/2014/main" id="{C5BFC514-0FED-9561-D10F-8F02D755D171}"/>
              </a:ext>
            </a:extLst>
          </p:cNvPr>
          <p:cNvSpPr txBox="1"/>
          <p:nvPr/>
        </p:nvSpPr>
        <p:spPr>
          <a:xfrm>
            <a:off x="7032854" y="3325144"/>
            <a:ext cx="1725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Selected</a:t>
            </a:r>
            <a:r>
              <a:rPr lang="nl-NL" sz="1600" dirty="0"/>
              <a:t> data slices</a:t>
            </a:r>
          </a:p>
        </p:txBody>
      </p:sp>
      <p:sp>
        <p:nvSpPr>
          <p:cNvPr id="25" name="Tekstvak 22">
            <a:extLst>
              <a:ext uri="{FF2B5EF4-FFF2-40B4-BE49-F238E27FC236}">
                <a16:creationId xmlns:a16="http://schemas.microsoft.com/office/drawing/2014/main" id="{D77C9B13-8995-347D-5F0C-D1E47EE75574}"/>
              </a:ext>
            </a:extLst>
          </p:cNvPr>
          <p:cNvSpPr txBox="1"/>
          <p:nvPr/>
        </p:nvSpPr>
        <p:spPr>
          <a:xfrm>
            <a:off x="7032854" y="4497169"/>
            <a:ext cx="185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Statistical </a:t>
            </a:r>
            <a:r>
              <a:rPr lang="nl-NL" sz="1600" dirty="0" err="1" smtClean="0"/>
              <a:t>Estimates</a:t>
            </a:r>
            <a:endParaRPr lang="nl-NL" sz="1600" dirty="0"/>
          </a:p>
        </p:txBody>
      </p:sp>
      <p:sp>
        <p:nvSpPr>
          <p:cNvPr id="26" name="Pijl-omlaag 24">
            <a:extLst>
              <a:ext uri="{FF2B5EF4-FFF2-40B4-BE49-F238E27FC236}">
                <a16:creationId xmlns:a16="http://schemas.microsoft.com/office/drawing/2014/main" id="{3C84C0F2-6E25-A1A5-D8F1-9266E3C7E46A}"/>
              </a:ext>
            </a:extLst>
          </p:cNvPr>
          <p:cNvSpPr/>
          <p:nvPr/>
        </p:nvSpPr>
        <p:spPr>
          <a:xfrm>
            <a:off x="7532561" y="1615982"/>
            <a:ext cx="34667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omlaag 25">
            <a:extLst>
              <a:ext uri="{FF2B5EF4-FFF2-40B4-BE49-F238E27FC236}">
                <a16:creationId xmlns:a16="http://schemas.microsoft.com/office/drawing/2014/main" id="{3E8E20D2-7C79-5CC9-EDB8-B20CED73B49C}"/>
              </a:ext>
            </a:extLst>
          </p:cNvPr>
          <p:cNvSpPr/>
          <p:nvPr/>
        </p:nvSpPr>
        <p:spPr>
          <a:xfrm>
            <a:off x="7560688" y="2831410"/>
            <a:ext cx="34667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-omlaag 26">
            <a:extLst>
              <a:ext uri="{FF2B5EF4-FFF2-40B4-BE49-F238E27FC236}">
                <a16:creationId xmlns:a16="http://schemas.microsoft.com/office/drawing/2014/main" id="{71D3616F-D8C9-A05D-AA88-59CF47B4A3A1}"/>
              </a:ext>
            </a:extLst>
          </p:cNvPr>
          <p:cNvSpPr/>
          <p:nvPr/>
        </p:nvSpPr>
        <p:spPr>
          <a:xfrm>
            <a:off x="7604712" y="4012608"/>
            <a:ext cx="34667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35">
            <a:extLst>
              <a:ext uri="{FF2B5EF4-FFF2-40B4-BE49-F238E27FC236}">
                <a16:creationId xmlns:a16="http://schemas.microsoft.com/office/drawing/2014/main" id="{3B671465-1C83-7E7F-9B09-3ABFAD5F28FE}"/>
              </a:ext>
            </a:extLst>
          </p:cNvPr>
          <p:cNvSpPr txBox="1"/>
          <p:nvPr/>
        </p:nvSpPr>
        <p:spPr>
          <a:xfrm>
            <a:off x="6029365" y="275805"/>
            <a:ext cx="323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Layered Open</a:t>
            </a:r>
          </a:p>
          <a:p>
            <a:pPr algn="ctr"/>
            <a:r>
              <a:rPr lang="nl-NL" b="1" dirty="0"/>
              <a:t>Data architecture</a:t>
            </a:r>
          </a:p>
        </p:txBody>
      </p:sp>
      <p:cxnSp>
        <p:nvCxnSpPr>
          <p:cNvPr id="30" name="Rechte verbindingslijn met pijl 27">
            <a:extLst>
              <a:ext uri="{FF2B5EF4-FFF2-40B4-BE49-F238E27FC236}">
                <a16:creationId xmlns:a16="http://schemas.microsoft.com/office/drawing/2014/main" id="{22FEC0A7-5058-9385-145F-54F7A2C145D1}"/>
              </a:ext>
            </a:extLst>
          </p:cNvPr>
          <p:cNvCxnSpPr/>
          <p:nvPr/>
        </p:nvCxnSpPr>
        <p:spPr>
          <a:xfrm>
            <a:off x="6583111" y="3701627"/>
            <a:ext cx="429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E6621-ED7D-0935-CEC2-1A2D67741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D9B2A-1FA9-E934-DA53-16DF0F27D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Statistical dissemination database</a:t>
            </a:r>
          </a:p>
        </p:txBody>
      </p:sp>
      <p:pic>
        <p:nvPicPr>
          <p:cNvPr id="5" name="Afbeelding 27">
            <a:extLst>
              <a:ext uri="{FF2B5EF4-FFF2-40B4-BE49-F238E27FC236}">
                <a16:creationId xmlns:a16="http://schemas.microsoft.com/office/drawing/2014/main" id="{F6F79200-615B-3341-364D-14377A25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7" y="854313"/>
            <a:ext cx="5602248" cy="39427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28">
            <a:extLst>
              <a:ext uri="{FF2B5EF4-FFF2-40B4-BE49-F238E27FC236}">
                <a16:creationId xmlns:a16="http://schemas.microsoft.com/office/drawing/2014/main" id="{9A5B6B53-C991-FA32-7207-A3413249442C}"/>
              </a:ext>
            </a:extLst>
          </p:cNvPr>
          <p:cNvSpPr txBox="1"/>
          <p:nvPr/>
        </p:nvSpPr>
        <p:spPr>
          <a:xfrm>
            <a:off x="2771800" y="1635646"/>
            <a:ext cx="599098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dirty="0"/>
              <a:t>At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core</a:t>
            </a:r>
            <a:r>
              <a:rPr lang="nl-NL" sz="2000" dirty="0"/>
              <a:t> is a </a:t>
            </a:r>
            <a:r>
              <a:rPr lang="nl-NL" sz="2000" dirty="0" err="1"/>
              <a:t>statistical</a:t>
            </a:r>
            <a:r>
              <a:rPr lang="nl-NL" sz="2000" dirty="0"/>
              <a:t> database: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e.g. at </a:t>
            </a:r>
            <a:r>
              <a:rPr lang="nl-NL" sz="2000" dirty="0" err="1"/>
              <a:t>Statistics</a:t>
            </a:r>
            <a:r>
              <a:rPr lang="nl-NL" sz="2000" dirty="0"/>
              <a:t> Netherlands / CBS: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~ 4.500 </a:t>
            </a:r>
            <a:r>
              <a:rPr lang="nl-NL" sz="2000" dirty="0" err="1"/>
              <a:t>multidimensional</a:t>
            </a:r>
            <a:r>
              <a:rPr lang="nl-NL" sz="2000" dirty="0"/>
              <a:t> </a:t>
            </a:r>
            <a:r>
              <a:rPr lang="nl-NL" sz="2000" dirty="0" err="1"/>
              <a:t>tables</a:t>
            </a:r>
            <a:endParaRPr lang="nl-NL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2000" dirty="0"/>
              <a:t>~ 2.4 </a:t>
            </a:r>
            <a:r>
              <a:rPr lang="nl-NL" sz="2000" dirty="0" err="1"/>
              <a:t>Billion</a:t>
            </a:r>
            <a:r>
              <a:rPr lang="nl-NL" sz="2000" dirty="0"/>
              <a:t> </a:t>
            </a:r>
            <a:r>
              <a:rPr lang="nl-NL" sz="2000" b="1" i="1" dirty="0" err="1"/>
              <a:t>statistical</a:t>
            </a:r>
            <a:r>
              <a:rPr lang="nl-NL" sz="2000" b="1" i="1" dirty="0"/>
              <a:t> </a:t>
            </a:r>
            <a:r>
              <a:rPr lang="nl-NL" sz="2000" b="1" i="1" dirty="0" err="1" smtClean="0"/>
              <a:t>estimates</a:t>
            </a:r>
            <a:r>
              <a:rPr lang="nl-NL" sz="2000" b="1" i="1" dirty="0" smtClean="0"/>
              <a:t> </a:t>
            </a:r>
            <a:r>
              <a:rPr lang="nl-NL" sz="2000" dirty="0"/>
              <a:t>(</a:t>
            </a:r>
            <a:r>
              <a:rPr lang="nl-NL" sz="2000" dirty="0" err="1"/>
              <a:t>active</a:t>
            </a:r>
            <a:r>
              <a:rPr lang="nl-NL" sz="2000" dirty="0"/>
              <a:t> </a:t>
            </a:r>
            <a:r>
              <a:rPr lang="nl-NL" sz="2000" dirty="0" err="1"/>
              <a:t>tables</a:t>
            </a:r>
            <a:r>
              <a:rPr lang="nl-NL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Publicly</a:t>
            </a:r>
            <a:r>
              <a:rPr lang="nl-NL" sz="2000" dirty="0"/>
              <a:t> </a:t>
            </a:r>
            <a:r>
              <a:rPr lang="nl-NL" sz="2000" dirty="0" err="1"/>
              <a:t>available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Search, select / filter,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Rich metadata, on our way to SDMX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Application programming interface (API): Odata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Convenience packages in R </a:t>
            </a:r>
            <a:r>
              <a:rPr lang="nl-NL" sz="2000" dirty="0" err="1"/>
              <a:t>and</a:t>
            </a:r>
            <a:r>
              <a:rPr lang="nl-NL" sz="2000" dirty="0"/>
              <a:t> Python</a:t>
            </a:r>
          </a:p>
        </p:txBody>
      </p:sp>
      <p:sp>
        <p:nvSpPr>
          <p:cNvPr id="3" name="Ovaal 2"/>
          <p:cNvSpPr/>
          <p:nvPr/>
        </p:nvSpPr>
        <p:spPr>
          <a:xfrm>
            <a:off x="4661324" y="3472684"/>
            <a:ext cx="2808312" cy="432048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2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84683-6CFB-63A7-60FA-1FAD9630C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80B99-FCAD-47CA-4B48-DE3F857EB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Official Statistics </a:t>
            </a:r>
            <a:r>
              <a:rPr lang="nl-NL" dirty="0" smtClean="0"/>
              <a:t>landscape (OSL)</a:t>
            </a:r>
            <a:endParaRPr lang="nl-NL" dirty="0"/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7BB76E5E-1E5E-B79B-839E-CF9FC7752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61" y="1059329"/>
            <a:ext cx="2232248" cy="2192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4475270A-CCD1-5247-CF3C-05EE16F92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09" y="3145949"/>
            <a:ext cx="3673185" cy="1868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26">
            <a:extLst>
              <a:ext uri="{FF2B5EF4-FFF2-40B4-BE49-F238E27FC236}">
                <a16:creationId xmlns:a16="http://schemas.microsoft.com/office/drawing/2014/main" id="{623EB8F9-F8BE-AFC3-2AA2-6C348445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47" y="887267"/>
            <a:ext cx="1066483" cy="915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echte verbindingslijn met pijl 27">
            <a:extLst>
              <a:ext uri="{FF2B5EF4-FFF2-40B4-BE49-F238E27FC236}">
                <a16:creationId xmlns:a16="http://schemas.microsoft.com/office/drawing/2014/main" id="{90BB89AF-74BE-1EBF-3F2F-CFF220BBF1C8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5057968" y="2162086"/>
            <a:ext cx="2322344" cy="168230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Afbeelding 27">
            <a:extLst>
              <a:ext uri="{FF2B5EF4-FFF2-40B4-BE49-F238E27FC236}">
                <a16:creationId xmlns:a16="http://schemas.microsoft.com/office/drawing/2014/main" id="{9996EAAF-1103-170B-924F-2F5D38FDA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968" y="1955034"/>
            <a:ext cx="1066483" cy="7505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5F3C0E6F-A71F-BA19-9588-484A2D57E075}"/>
              </a:ext>
            </a:extLst>
          </p:cNvPr>
          <p:cNvSpPr/>
          <p:nvPr/>
        </p:nvSpPr>
        <p:spPr>
          <a:xfrm>
            <a:off x="1186430" y="1976392"/>
            <a:ext cx="33482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nl-NL" sz="2000" dirty="0" smtClean="0"/>
              <a:t>OSL = </a:t>
            </a:r>
            <a:r>
              <a:rPr lang="nl-NL" sz="2000" dirty="0" err="1" smtClean="0"/>
              <a:t>collective</a:t>
            </a:r>
            <a:r>
              <a:rPr lang="nl-NL" sz="2000" dirty="0" smtClean="0"/>
              <a:t> </a:t>
            </a:r>
            <a:r>
              <a:rPr lang="nl-NL" sz="2000" dirty="0"/>
              <a:t>output of all official statistics organizations</a:t>
            </a:r>
          </a:p>
        </p:txBody>
      </p:sp>
      <p:cxnSp>
        <p:nvCxnSpPr>
          <p:cNvPr id="18" name="Rechte verbindingslijn met pijl 27">
            <a:extLst>
              <a:ext uri="{FF2B5EF4-FFF2-40B4-BE49-F238E27FC236}">
                <a16:creationId xmlns:a16="http://schemas.microsoft.com/office/drawing/2014/main" id="{A82BB47B-6515-6402-3B9F-D095A726352A}"/>
              </a:ext>
            </a:extLst>
          </p:cNvPr>
          <p:cNvCxnSpPr>
            <a:cxnSpLocks/>
          </p:cNvCxnSpPr>
          <p:nvPr/>
        </p:nvCxnSpPr>
        <p:spPr>
          <a:xfrm>
            <a:off x="5427163" y="1244181"/>
            <a:ext cx="2129323" cy="762251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C67A28-5C6D-CB83-1DB9-64DC1DDDAFAB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2571750"/>
            <a:ext cx="1178462" cy="5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46979-AC53-B6C1-A665-E6BA1BBBF9BC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355976" y="2330316"/>
            <a:ext cx="701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5966AB-B182-42F0-B1DF-ACF1EB44BA90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 flipH="1">
            <a:off x="3003994" y="1345027"/>
            <a:ext cx="1282853" cy="62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0986B-5236-575E-65DA-375EA6016F94}"/>
              </a:ext>
            </a:extLst>
          </p:cNvPr>
          <p:cNvGrpSpPr/>
          <p:nvPr/>
        </p:nvGrpSpPr>
        <p:grpSpPr>
          <a:xfrm>
            <a:off x="5534437" y="3103828"/>
            <a:ext cx="1127309" cy="1133479"/>
            <a:chOff x="2829808" y="3449415"/>
            <a:chExt cx="1127309" cy="11334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1E4DF6-6084-FEAB-79C5-541B08B0C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0633" y="3728246"/>
              <a:ext cx="1066484" cy="85464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27B62D0-1458-C464-96FF-67B86CC1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9808" y="3449415"/>
              <a:ext cx="734105" cy="43395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4A67751-8384-1292-D511-CCA16AA7A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869" y="3717250"/>
            <a:ext cx="1747725" cy="12533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Rechte verbindingslijn met pijl 27">
            <a:extLst>
              <a:ext uri="{FF2B5EF4-FFF2-40B4-BE49-F238E27FC236}">
                <a16:creationId xmlns:a16="http://schemas.microsoft.com/office/drawing/2014/main" id="{5C16B33F-8D92-AD1E-5F37-DC0E6F32E0DC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7486732" y="2696791"/>
            <a:ext cx="184575" cy="1020459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27">
            <a:extLst>
              <a:ext uri="{FF2B5EF4-FFF2-40B4-BE49-F238E27FC236}">
                <a16:creationId xmlns:a16="http://schemas.microsoft.com/office/drawing/2014/main" id="{0420A8A3-261D-ED00-95BB-DFB4D5C11CC2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268542" y="2249993"/>
            <a:ext cx="1287944" cy="1070812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763D1B-5A1E-BE82-4908-C138FA414D55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H="1" flipV="1">
            <a:off x="3003994" y="2677945"/>
            <a:ext cx="479208" cy="468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C4104A-0E68-3C6F-C2E1-9A5A33D9DB3F}"/>
              </a:ext>
            </a:extLst>
          </p:cNvPr>
          <p:cNvCxnSpPr>
            <a:cxnSpLocks/>
          </p:cNvCxnSpPr>
          <p:nvPr/>
        </p:nvCxnSpPr>
        <p:spPr>
          <a:xfrm flipH="1" flipV="1">
            <a:off x="7024048" y="1867830"/>
            <a:ext cx="569366" cy="106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Afbeelding 13">
            <a:extLst>
              <a:ext uri="{FF2B5EF4-FFF2-40B4-BE49-F238E27FC236}">
                <a16:creationId xmlns:a16="http://schemas.microsoft.com/office/drawing/2014/main" id="{CAD4ACD0-E1D6-D2CC-32C1-A71ACDB80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874" y="3885557"/>
            <a:ext cx="839226" cy="48055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E8272A4-100A-1A48-50E0-9AE0CB0E7A1C}"/>
              </a:ext>
            </a:extLst>
          </p:cNvPr>
          <p:cNvSpPr txBox="1"/>
          <p:nvPr/>
        </p:nvSpPr>
        <p:spPr>
          <a:xfrm>
            <a:off x="4516942" y="1726607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134B72-B861-2628-5176-1B63DE8F14CC}"/>
              </a:ext>
            </a:extLst>
          </p:cNvPr>
          <p:cNvSpPr txBox="1"/>
          <p:nvPr/>
        </p:nvSpPr>
        <p:spPr>
          <a:xfrm>
            <a:off x="5384084" y="2677945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984E2A-19DA-DA7B-F2B6-E400EC4E4F02}"/>
              </a:ext>
            </a:extLst>
          </p:cNvPr>
          <p:cNvSpPr txBox="1"/>
          <p:nvPr/>
        </p:nvSpPr>
        <p:spPr>
          <a:xfrm>
            <a:off x="7485554" y="466292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4" y="2015285"/>
            <a:ext cx="895475" cy="1600423"/>
          </a:xfrm>
          <a:prstGeom prst="rect">
            <a:avLst/>
          </a:prstGeom>
        </p:spPr>
      </p:pic>
      <p:sp>
        <p:nvSpPr>
          <p:cNvPr id="31" name="TextBox 69">
            <a:extLst>
              <a:ext uri="{FF2B5EF4-FFF2-40B4-BE49-F238E27FC236}">
                <a16:creationId xmlns:a16="http://schemas.microsoft.com/office/drawing/2014/main" id="{A27401EA-524B-3CB2-86B1-95B4A1A244AB}"/>
              </a:ext>
            </a:extLst>
          </p:cNvPr>
          <p:cNvSpPr txBox="1"/>
          <p:nvPr/>
        </p:nvSpPr>
        <p:spPr>
          <a:xfrm>
            <a:off x="5846012" y="420371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39716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84683-6CFB-63A7-60FA-1FAD9630C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80B99-FCAD-47CA-4B48-DE3F857EB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Official Statistics </a:t>
            </a:r>
            <a:r>
              <a:rPr lang="nl-NL" dirty="0" smtClean="0"/>
              <a:t>landscape (OSL)</a:t>
            </a:r>
            <a:endParaRPr lang="nl-NL" dirty="0"/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7BB76E5E-1E5E-B79B-839E-CF9FC7752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61" y="1059329"/>
            <a:ext cx="2232248" cy="2192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4475270A-CCD1-5247-CF3C-05EE16F92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09" y="3145949"/>
            <a:ext cx="3673185" cy="1868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26">
            <a:extLst>
              <a:ext uri="{FF2B5EF4-FFF2-40B4-BE49-F238E27FC236}">
                <a16:creationId xmlns:a16="http://schemas.microsoft.com/office/drawing/2014/main" id="{623EB8F9-F8BE-AFC3-2AA2-6C348445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847" y="887267"/>
            <a:ext cx="1066483" cy="915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echte verbindingslijn met pijl 27">
            <a:extLst>
              <a:ext uri="{FF2B5EF4-FFF2-40B4-BE49-F238E27FC236}">
                <a16:creationId xmlns:a16="http://schemas.microsoft.com/office/drawing/2014/main" id="{90BB89AF-74BE-1EBF-3F2F-CFF220BBF1C8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5057968" y="2162086"/>
            <a:ext cx="2322344" cy="168230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Afbeelding 27">
            <a:extLst>
              <a:ext uri="{FF2B5EF4-FFF2-40B4-BE49-F238E27FC236}">
                <a16:creationId xmlns:a16="http://schemas.microsoft.com/office/drawing/2014/main" id="{9996EAAF-1103-170B-924F-2F5D38FDA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968" y="1955034"/>
            <a:ext cx="1066483" cy="7505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5F3C0E6F-A71F-BA19-9588-484A2D57E075}"/>
              </a:ext>
            </a:extLst>
          </p:cNvPr>
          <p:cNvSpPr/>
          <p:nvPr/>
        </p:nvSpPr>
        <p:spPr>
          <a:xfrm>
            <a:off x="1186430" y="1976392"/>
            <a:ext cx="33482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nl-NL" sz="2000" dirty="0" smtClean="0"/>
              <a:t>OSL = </a:t>
            </a:r>
            <a:r>
              <a:rPr lang="nl-NL" sz="2000" dirty="0" err="1" smtClean="0"/>
              <a:t>collective</a:t>
            </a:r>
            <a:r>
              <a:rPr lang="nl-NL" sz="2000" dirty="0" smtClean="0"/>
              <a:t> </a:t>
            </a:r>
            <a:r>
              <a:rPr lang="nl-NL" sz="2000" dirty="0"/>
              <a:t>output of all official statistics organizations</a:t>
            </a:r>
          </a:p>
        </p:txBody>
      </p:sp>
      <p:cxnSp>
        <p:nvCxnSpPr>
          <p:cNvPr id="18" name="Rechte verbindingslijn met pijl 27">
            <a:extLst>
              <a:ext uri="{FF2B5EF4-FFF2-40B4-BE49-F238E27FC236}">
                <a16:creationId xmlns:a16="http://schemas.microsoft.com/office/drawing/2014/main" id="{A82BB47B-6515-6402-3B9F-D095A726352A}"/>
              </a:ext>
            </a:extLst>
          </p:cNvPr>
          <p:cNvCxnSpPr>
            <a:cxnSpLocks/>
          </p:cNvCxnSpPr>
          <p:nvPr/>
        </p:nvCxnSpPr>
        <p:spPr>
          <a:xfrm>
            <a:off x="5427163" y="1244181"/>
            <a:ext cx="2129323" cy="762251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5966AB-B182-42F0-B1DF-ACF1EB44BA90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 flipH="1">
            <a:off x="3003994" y="1345027"/>
            <a:ext cx="1282853" cy="62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0986B-5236-575E-65DA-375EA6016F94}"/>
              </a:ext>
            </a:extLst>
          </p:cNvPr>
          <p:cNvGrpSpPr/>
          <p:nvPr/>
        </p:nvGrpSpPr>
        <p:grpSpPr>
          <a:xfrm>
            <a:off x="5534437" y="3103828"/>
            <a:ext cx="1127309" cy="1133479"/>
            <a:chOff x="2829808" y="3449415"/>
            <a:chExt cx="1127309" cy="11334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1E4DF6-6084-FEAB-79C5-541B08B0C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0633" y="3728246"/>
              <a:ext cx="1066484" cy="85464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27B62D0-1458-C464-96FF-67B86CC1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9808" y="3449415"/>
              <a:ext cx="734105" cy="43395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4A67751-8384-1292-D511-CCA16AA7A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869" y="3717250"/>
            <a:ext cx="1747725" cy="12533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Rechte verbindingslijn met pijl 27">
            <a:extLst>
              <a:ext uri="{FF2B5EF4-FFF2-40B4-BE49-F238E27FC236}">
                <a16:creationId xmlns:a16="http://schemas.microsoft.com/office/drawing/2014/main" id="{5C16B33F-8D92-AD1E-5F37-DC0E6F32E0DC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7486732" y="2696791"/>
            <a:ext cx="184575" cy="1020459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27">
            <a:extLst>
              <a:ext uri="{FF2B5EF4-FFF2-40B4-BE49-F238E27FC236}">
                <a16:creationId xmlns:a16="http://schemas.microsoft.com/office/drawing/2014/main" id="{0420A8A3-261D-ED00-95BB-DFB4D5C11CC2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268542" y="2249993"/>
            <a:ext cx="1287944" cy="1070812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763D1B-5A1E-BE82-4908-C138FA414D55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H="1" flipV="1">
            <a:off x="3003994" y="2677945"/>
            <a:ext cx="479208" cy="468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C4104A-0E68-3C6F-C2E1-9A5A33D9DB3F}"/>
              </a:ext>
            </a:extLst>
          </p:cNvPr>
          <p:cNvCxnSpPr>
            <a:cxnSpLocks/>
          </p:cNvCxnSpPr>
          <p:nvPr/>
        </p:nvCxnSpPr>
        <p:spPr>
          <a:xfrm flipH="1" flipV="1">
            <a:off x="7024048" y="1867830"/>
            <a:ext cx="569366" cy="106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Afbeelding 13">
            <a:extLst>
              <a:ext uri="{FF2B5EF4-FFF2-40B4-BE49-F238E27FC236}">
                <a16:creationId xmlns:a16="http://schemas.microsoft.com/office/drawing/2014/main" id="{CAD4ACD0-E1D6-D2CC-32C1-A71ACDB80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874" y="3885557"/>
            <a:ext cx="839226" cy="48055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E8272A4-100A-1A48-50E0-9AE0CB0E7A1C}"/>
              </a:ext>
            </a:extLst>
          </p:cNvPr>
          <p:cNvSpPr txBox="1"/>
          <p:nvPr/>
        </p:nvSpPr>
        <p:spPr>
          <a:xfrm>
            <a:off x="4516942" y="1726607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134B72-B861-2628-5176-1B63DE8F14CC}"/>
              </a:ext>
            </a:extLst>
          </p:cNvPr>
          <p:cNvSpPr txBox="1"/>
          <p:nvPr/>
        </p:nvSpPr>
        <p:spPr>
          <a:xfrm>
            <a:off x="5384084" y="2677945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984E2A-19DA-DA7B-F2B6-E400EC4E4F02}"/>
              </a:ext>
            </a:extLst>
          </p:cNvPr>
          <p:cNvSpPr txBox="1"/>
          <p:nvPr/>
        </p:nvSpPr>
        <p:spPr>
          <a:xfrm>
            <a:off x="7485554" y="466292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4" y="2015285"/>
            <a:ext cx="895475" cy="1600423"/>
          </a:xfrm>
          <a:prstGeom prst="rect">
            <a:avLst/>
          </a:prstGeom>
        </p:spPr>
      </p:pic>
      <p:sp>
        <p:nvSpPr>
          <p:cNvPr id="31" name="TextBox 69">
            <a:extLst>
              <a:ext uri="{FF2B5EF4-FFF2-40B4-BE49-F238E27FC236}">
                <a16:creationId xmlns:a16="http://schemas.microsoft.com/office/drawing/2014/main" id="{A27401EA-524B-3CB2-86B1-95B4A1A244AB}"/>
              </a:ext>
            </a:extLst>
          </p:cNvPr>
          <p:cNvSpPr txBox="1"/>
          <p:nvPr/>
        </p:nvSpPr>
        <p:spPr>
          <a:xfrm>
            <a:off x="5846012" y="420371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84114" y="3207020"/>
            <a:ext cx="666336" cy="30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21876" y="3207020"/>
            <a:ext cx="72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Happy </a:t>
            </a:r>
            <a:r>
              <a:rPr lang="nl-NL" sz="1400" dirty="0" smtClean="0"/>
              <a:t>user?</a:t>
            </a:r>
            <a:endParaRPr lang="nl-NL" sz="1400" dirty="0" smtClean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449" y="2360050"/>
            <a:ext cx="1373287" cy="356470"/>
          </a:xfrm>
          <a:prstGeom prst="rect">
            <a:avLst/>
          </a:prstGeom>
        </p:spPr>
      </p:pic>
      <p:sp>
        <p:nvSpPr>
          <p:cNvPr id="33" name="Ovaal 32"/>
          <p:cNvSpPr/>
          <p:nvPr/>
        </p:nvSpPr>
        <p:spPr>
          <a:xfrm rot="16200000">
            <a:off x="-147424" y="2298305"/>
            <a:ext cx="2159612" cy="479959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Straight Arrow Connector 26">
            <a:extLst>
              <a:ext uri="{FF2B5EF4-FFF2-40B4-BE49-F238E27FC236}">
                <a16:creationId xmlns:a16="http://schemas.microsoft.com/office/drawing/2014/main" id="{67546979-AC53-B6C1-A665-E6BA1BBBF9BC}"/>
              </a:ext>
            </a:extLst>
          </p:cNvPr>
          <p:cNvCxnSpPr>
            <a:cxnSpLocks/>
          </p:cNvCxnSpPr>
          <p:nvPr/>
        </p:nvCxnSpPr>
        <p:spPr>
          <a:xfrm flipH="1">
            <a:off x="4355976" y="2330316"/>
            <a:ext cx="701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1">
            <a:extLst>
              <a:ext uri="{FF2B5EF4-FFF2-40B4-BE49-F238E27FC236}">
                <a16:creationId xmlns:a16="http://schemas.microsoft.com/office/drawing/2014/main" id="{4DC67A28-5C6D-CB83-1DB9-64DC1DDDAFAB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2571750"/>
            <a:ext cx="1178462" cy="5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8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7776864" cy="38164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A </a:t>
            </a:r>
            <a:r>
              <a:rPr lang="en-US" sz="1900" b="1" i="1" dirty="0"/>
              <a:t>community approach </a:t>
            </a:r>
            <a:r>
              <a:rPr lang="en-US" sz="1900" dirty="0"/>
              <a:t>to knowledge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To </a:t>
            </a:r>
            <a:r>
              <a:rPr lang="en-US" sz="1900" b="1" i="1" dirty="0"/>
              <a:t>collectively remember useful software</a:t>
            </a:r>
            <a:r>
              <a:rPr lang="en-US" sz="1900" dirty="0"/>
              <a:t> in official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Started UNECE SDE </a:t>
            </a:r>
            <a:r>
              <a:rPr lang="en-US" sz="1900" dirty="0" smtClean="0"/>
              <a:t>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Maintained </a:t>
            </a:r>
            <a:r>
              <a:rPr lang="en-US" sz="1900" dirty="0"/>
              <a:t>by </a:t>
            </a:r>
            <a:r>
              <a:rPr lang="en-US" sz="1900" b="1" i="1" dirty="0"/>
              <a:t>statistical </a:t>
            </a:r>
            <a:r>
              <a:rPr lang="en-US" sz="1900" b="1" i="1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How</a:t>
            </a:r>
            <a:r>
              <a:rPr lang="en-US" sz="19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spc="40" dirty="0">
                <a:solidFill>
                  <a:srgbClr val="271D6C"/>
                </a:solidFill>
                <a:latin typeface="Calibri" pitchFamily="34" charset="0"/>
              </a:rPr>
              <a:t>Using </a:t>
            </a:r>
            <a:r>
              <a:rPr lang="en-US" sz="1900" b="1" i="1" spc="40" dirty="0">
                <a:solidFill>
                  <a:srgbClr val="271D6C"/>
                </a:solidFill>
                <a:latin typeface="Calibri" pitchFamily="34" charset="0"/>
                <a:hlinkClick r:id="rId2"/>
              </a:rPr>
              <a:t>awesome concept</a:t>
            </a:r>
            <a:endParaRPr lang="en-US" sz="19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i="1" spc="40" dirty="0" smtClean="0">
                <a:solidFill>
                  <a:srgbClr val="271D6C"/>
                </a:solidFill>
                <a:latin typeface="Calibri" pitchFamily="34" charset="0"/>
                <a:hlinkClick r:id="rId3"/>
              </a:rPr>
              <a:t>awesomeofficialstatistics.org</a:t>
            </a:r>
            <a:r>
              <a:rPr lang="en-US" sz="1900" b="1" i="1" spc="40" dirty="0" smtClean="0">
                <a:solidFill>
                  <a:srgbClr val="271D6C"/>
                </a:solidFill>
                <a:latin typeface="Calibri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i="1" spc="40" dirty="0" smtClean="0">
                <a:solidFill>
                  <a:srgbClr val="271D6C"/>
                </a:solidFill>
                <a:latin typeface="Calibri" pitchFamily="34" charset="0"/>
              </a:rPr>
              <a:t>Largest category:</a:t>
            </a:r>
            <a:br>
              <a:rPr lang="en-US" sz="1900" b="1" i="1" spc="40" dirty="0" smtClean="0">
                <a:solidFill>
                  <a:srgbClr val="271D6C"/>
                </a:solidFill>
                <a:latin typeface="Calibri" pitchFamily="34" charset="0"/>
              </a:rPr>
            </a:br>
            <a:r>
              <a:rPr lang="en-US" sz="1900" b="1" i="1" spc="40" dirty="0" smtClean="0">
                <a:solidFill>
                  <a:srgbClr val="271D6C"/>
                </a:solidFill>
                <a:latin typeface="Calibri" pitchFamily="34" charset="0"/>
              </a:rPr>
              <a:t>“Access to official statistics”</a:t>
            </a:r>
            <a:endParaRPr lang="en-US" sz="19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lvl="1"/>
            <a:endParaRPr lang="en-US" sz="19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lvl="1"/>
            <a:endParaRPr lang="en-US" sz="1900" b="1" i="1" spc="40" dirty="0">
              <a:solidFill>
                <a:srgbClr val="271D6C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 smtClean="0"/>
              <a:t>Awesome</a:t>
            </a:r>
            <a:r>
              <a:rPr lang="nl-NL" dirty="0" smtClean="0"/>
              <a:t> list of </a:t>
            </a:r>
            <a:r>
              <a:rPr lang="nl-NL" dirty="0" err="1" smtClean="0"/>
              <a:t>statistical</a:t>
            </a:r>
            <a:r>
              <a:rPr lang="nl-NL" dirty="0" smtClean="0"/>
              <a:t> software</a:t>
            </a: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738"/>
            <a:ext cx="4532652" cy="25429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5745238" y="2240294"/>
            <a:ext cx="2186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# awesome packages by GSBPM</a:t>
            </a:r>
            <a:endParaRPr lang="nl-NL" sz="1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35C620-6FAF-F982-7E35-1B285BA69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12" y="191106"/>
            <a:ext cx="2173944" cy="832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D89E6689-C273-5081-6563-2F16FF63A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312" y="837376"/>
            <a:ext cx="1626192" cy="995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CD087D-0A85-1BCB-7513-4527F4CE3403}"/>
              </a:ext>
            </a:extLst>
          </p:cNvPr>
          <p:cNvSpPr txBox="1"/>
          <p:nvPr/>
        </p:nvSpPr>
        <p:spPr>
          <a:xfrm>
            <a:off x="8086066" y="1833124"/>
            <a:ext cx="1018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/>
              <a:t>uRos17-23</a:t>
            </a:r>
          </a:p>
        </p:txBody>
      </p:sp>
    </p:spTree>
    <p:extLst>
      <p:ext uri="{BB962C8B-B14F-4D97-AF65-F5344CB8AC3E}">
        <p14:creationId xmlns:p14="http://schemas.microsoft.com/office/powerpoint/2010/main" val="14245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48DF75-DF1B-9E53-20A0-F9C1B62F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0" y="174161"/>
            <a:ext cx="4496978" cy="197291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67D40-7B2C-B22D-208A-277500C3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5" y="2128791"/>
            <a:ext cx="5348382" cy="239820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3E4C02-3921-2DFD-48BE-848F228E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15" y="3355607"/>
            <a:ext cx="4950662" cy="375567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49BAD-915E-97E1-36C1-E86F48002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0" y="1203598"/>
            <a:ext cx="5847607" cy="935617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92503F-0067-03D4-60F3-EA14FB8B55D8}"/>
              </a:ext>
            </a:extLst>
          </p:cNvPr>
          <p:cNvSpPr txBox="1"/>
          <p:nvPr/>
        </p:nvSpPr>
        <p:spPr>
          <a:xfrm>
            <a:off x="4860032" y="297803"/>
            <a:ext cx="392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Over 30 software packages, giving access to &gt; 60 </a:t>
            </a:r>
            <a:r>
              <a:rPr lang="nl-NL" sz="1600" dirty="0" smtClean="0"/>
              <a:t>dataproviders, </a:t>
            </a:r>
            <a:r>
              <a:rPr lang="nl-NL" sz="1600" dirty="0" err="1" smtClean="0"/>
              <a:t>majority</a:t>
            </a:r>
            <a:r>
              <a:rPr lang="nl-NL" sz="1600" dirty="0" smtClean="0"/>
              <a:t> </a:t>
            </a:r>
            <a:r>
              <a:rPr lang="nl-NL" sz="1600" dirty="0"/>
              <a:t>are R-packages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1A2872-2D21-33AC-5FA7-D0CBF616DE3F}"/>
              </a:ext>
            </a:extLst>
          </p:cNvPr>
          <p:cNvCxnSpPr>
            <a:cxnSpLocks/>
          </p:cNvCxnSpPr>
          <p:nvPr/>
        </p:nvCxnSpPr>
        <p:spPr>
          <a:xfrm flipH="1">
            <a:off x="6516216" y="882578"/>
            <a:ext cx="23189" cy="275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00" y="1811826"/>
            <a:ext cx="278962" cy="171539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22" y="2753186"/>
            <a:ext cx="278962" cy="171539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23" y="1821864"/>
            <a:ext cx="278962" cy="17153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07" y="2668419"/>
            <a:ext cx="430392" cy="455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84683-6CFB-63A7-60FA-1FAD9630C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80B99-FCAD-47CA-4B48-DE3F857EB1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Software </a:t>
            </a:r>
            <a:r>
              <a:rPr lang="nl-NL" dirty="0" err="1" smtClean="0"/>
              <a:t>layer</a:t>
            </a:r>
            <a:r>
              <a:rPr lang="nl-NL" dirty="0" smtClean="0"/>
              <a:t> </a:t>
            </a:r>
            <a:r>
              <a:rPr lang="nl-NL" dirty="0" err="1" smtClean="0"/>
              <a:t>surrounding</a:t>
            </a:r>
            <a:r>
              <a:rPr lang="nl-NL" dirty="0" smtClean="0"/>
              <a:t> OSL</a:t>
            </a:r>
            <a:endParaRPr lang="nl-NL" dirty="0"/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7BB76E5E-1E5E-B79B-839E-CF9FC7752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761" y="1059329"/>
            <a:ext cx="2232248" cy="21920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4475270A-CCD1-5247-CF3C-05EE16F92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318" y="3180569"/>
            <a:ext cx="3673185" cy="18686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26">
            <a:extLst>
              <a:ext uri="{FF2B5EF4-FFF2-40B4-BE49-F238E27FC236}">
                <a16:creationId xmlns:a16="http://schemas.microsoft.com/office/drawing/2014/main" id="{623EB8F9-F8BE-AFC3-2AA2-6C348445F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847" y="887267"/>
            <a:ext cx="1066483" cy="915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echte verbindingslijn met pijl 27">
            <a:extLst>
              <a:ext uri="{FF2B5EF4-FFF2-40B4-BE49-F238E27FC236}">
                <a16:creationId xmlns:a16="http://schemas.microsoft.com/office/drawing/2014/main" id="{90BB89AF-74BE-1EBF-3F2F-CFF220BBF1C8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5057968" y="2162086"/>
            <a:ext cx="2322344" cy="168230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Afbeelding 27">
            <a:extLst>
              <a:ext uri="{FF2B5EF4-FFF2-40B4-BE49-F238E27FC236}">
                <a16:creationId xmlns:a16="http://schemas.microsoft.com/office/drawing/2014/main" id="{9996EAAF-1103-170B-924F-2F5D38FDA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7968" y="1955034"/>
            <a:ext cx="1066483" cy="7505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96;p2">
            <a:extLst>
              <a:ext uri="{FF2B5EF4-FFF2-40B4-BE49-F238E27FC236}">
                <a16:creationId xmlns:a16="http://schemas.microsoft.com/office/drawing/2014/main" id="{5F3C0E6F-A71F-BA19-9588-484A2D57E075}"/>
              </a:ext>
            </a:extLst>
          </p:cNvPr>
          <p:cNvSpPr/>
          <p:nvPr/>
        </p:nvSpPr>
        <p:spPr>
          <a:xfrm>
            <a:off x="2802753" y="2087469"/>
            <a:ext cx="183486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nl-NL" sz="2000" dirty="0" smtClean="0"/>
              <a:t>OSL</a:t>
            </a:r>
            <a:endParaRPr lang="nl-NL" sz="2000" dirty="0"/>
          </a:p>
        </p:txBody>
      </p:sp>
      <p:cxnSp>
        <p:nvCxnSpPr>
          <p:cNvPr id="18" name="Rechte verbindingslijn met pijl 27">
            <a:extLst>
              <a:ext uri="{FF2B5EF4-FFF2-40B4-BE49-F238E27FC236}">
                <a16:creationId xmlns:a16="http://schemas.microsoft.com/office/drawing/2014/main" id="{A82BB47B-6515-6402-3B9F-D095A726352A}"/>
              </a:ext>
            </a:extLst>
          </p:cNvPr>
          <p:cNvCxnSpPr>
            <a:cxnSpLocks/>
          </p:cNvCxnSpPr>
          <p:nvPr/>
        </p:nvCxnSpPr>
        <p:spPr>
          <a:xfrm>
            <a:off x="5427163" y="1244181"/>
            <a:ext cx="2129323" cy="762251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5966AB-B182-42F0-B1DF-ACF1EB44BA90}"/>
              </a:ext>
            </a:extLst>
          </p:cNvPr>
          <p:cNvCxnSpPr>
            <a:cxnSpLocks/>
            <a:stCxn id="7" idx="1"/>
            <a:endCxn id="12" idx="0"/>
          </p:cNvCxnSpPr>
          <p:nvPr/>
        </p:nvCxnSpPr>
        <p:spPr>
          <a:xfrm flipH="1">
            <a:off x="3003994" y="1345027"/>
            <a:ext cx="1282853" cy="62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0986B-5236-575E-65DA-375EA6016F94}"/>
              </a:ext>
            </a:extLst>
          </p:cNvPr>
          <p:cNvGrpSpPr/>
          <p:nvPr/>
        </p:nvGrpSpPr>
        <p:grpSpPr>
          <a:xfrm>
            <a:off x="5534437" y="3103828"/>
            <a:ext cx="1127309" cy="1133479"/>
            <a:chOff x="2829808" y="3449415"/>
            <a:chExt cx="1127309" cy="11334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1E4DF6-6084-FEAB-79C5-541B08B0C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0633" y="3728246"/>
              <a:ext cx="1066484" cy="85464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27B62D0-1458-C464-96FF-67B86CC1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29808" y="3449415"/>
              <a:ext cx="734105" cy="43395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4A67751-8384-1292-D511-CCA16AA7A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2869" y="3717250"/>
            <a:ext cx="1747725" cy="12533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Rechte verbindingslijn met pijl 27">
            <a:extLst>
              <a:ext uri="{FF2B5EF4-FFF2-40B4-BE49-F238E27FC236}">
                <a16:creationId xmlns:a16="http://schemas.microsoft.com/office/drawing/2014/main" id="{5C16B33F-8D92-AD1E-5F37-DC0E6F32E0DC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7486732" y="2696791"/>
            <a:ext cx="184575" cy="1020459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Rechte verbindingslijn met pijl 27">
            <a:extLst>
              <a:ext uri="{FF2B5EF4-FFF2-40B4-BE49-F238E27FC236}">
                <a16:creationId xmlns:a16="http://schemas.microsoft.com/office/drawing/2014/main" id="{0420A8A3-261D-ED00-95BB-DFB4D5C11CC2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268542" y="2249993"/>
            <a:ext cx="1287944" cy="1070812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non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763D1B-5A1E-BE82-4908-C138FA414D55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3086087" y="2663130"/>
            <a:ext cx="521824" cy="517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4C4104A-0E68-3C6F-C2E1-9A5A33D9DB3F}"/>
              </a:ext>
            </a:extLst>
          </p:cNvPr>
          <p:cNvCxnSpPr>
            <a:cxnSpLocks/>
          </p:cNvCxnSpPr>
          <p:nvPr/>
        </p:nvCxnSpPr>
        <p:spPr>
          <a:xfrm flipH="1" flipV="1">
            <a:off x="7024048" y="1867830"/>
            <a:ext cx="569366" cy="106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Afbeelding 13">
            <a:extLst>
              <a:ext uri="{FF2B5EF4-FFF2-40B4-BE49-F238E27FC236}">
                <a16:creationId xmlns:a16="http://schemas.microsoft.com/office/drawing/2014/main" id="{CAD4ACD0-E1D6-D2CC-32C1-A71ACDB80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874" y="3885557"/>
            <a:ext cx="839226" cy="48055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E8272A4-100A-1A48-50E0-9AE0CB0E7A1C}"/>
              </a:ext>
            </a:extLst>
          </p:cNvPr>
          <p:cNvSpPr txBox="1"/>
          <p:nvPr/>
        </p:nvSpPr>
        <p:spPr>
          <a:xfrm>
            <a:off x="4516942" y="1726607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C134B72-B861-2628-5176-1B63DE8F14CC}"/>
              </a:ext>
            </a:extLst>
          </p:cNvPr>
          <p:cNvSpPr txBox="1"/>
          <p:nvPr/>
        </p:nvSpPr>
        <p:spPr>
          <a:xfrm>
            <a:off x="5384084" y="2677945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984E2A-19DA-DA7B-F2B6-E400EC4E4F02}"/>
              </a:ext>
            </a:extLst>
          </p:cNvPr>
          <p:cNvSpPr txBox="1"/>
          <p:nvPr/>
        </p:nvSpPr>
        <p:spPr>
          <a:xfrm>
            <a:off x="7485554" y="466292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4" y="2015285"/>
            <a:ext cx="895475" cy="1600423"/>
          </a:xfrm>
          <a:prstGeom prst="rect">
            <a:avLst/>
          </a:prstGeom>
        </p:spPr>
      </p:pic>
      <p:sp>
        <p:nvSpPr>
          <p:cNvPr id="31" name="TextBox 69">
            <a:extLst>
              <a:ext uri="{FF2B5EF4-FFF2-40B4-BE49-F238E27FC236}">
                <a16:creationId xmlns:a16="http://schemas.microsoft.com/office/drawing/2014/main" id="{A27401EA-524B-3CB2-86B1-95B4A1A244AB}"/>
              </a:ext>
            </a:extLst>
          </p:cNvPr>
          <p:cNvSpPr txBox="1"/>
          <p:nvPr/>
        </p:nvSpPr>
        <p:spPr>
          <a:xfrm>
            <a:off x="5846012" y="4203710"/>
            <a:ext cx="5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84114" y="3207020"/>
            <a:ext cx="666336" cy="303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21876" y="3207020"/>
            <a:ext cx="72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Data user</a:t>
            </a: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D592503F-0067-03D4-60F3-EA14FB8B55D8}"/>
              </a:ext>
            </a:extLst>
          </p:cNvPr>
          <p:cNvSpPr txBox="1"/>
          <p:nvPr/>
        </p:nvSpPr>
        <p:spPr>
          <a:xfrm>
            <a:off x="982388" y="904491"/>
            <a:ext cx="262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&gt; 30 </a:t>
            </a:r>
            <a:r>
              <a:rPr lang="nl-NL" sz="1200" dirty="0"/>
              <a:t>software </a:t>
            </a:r>
            <a:r>
              <a:rPr lang="nl-NL" sz="1200" dirty="0" smtClean="0"/>
              <a:t>packages</a:t>
            </a:r>
          </a:p>
          <a:p>
            <a:r>
              <a:rPr lang="nl-NL" sz="1200" dirty="0" smtClean="0"/>
              <a:t>&gt; 60 dataproviders</a:t>
            </a:r>
          </a:p>
          <a:p>
            <a:r>
              <a:rPr lang="nl-NL" sz="1200" dirty="0" smtClean="0"/>
              <a:t>&gt; </a:t>
            </a:r>
            <a:r>
              <a:rPr lang="nl-NL" sz="1200" dirty="0" err="1" smtClean="0"/>
              <a:t>majority</a:t>
            </a:r>
            <a:r>
              <a:rPr lang="nl-NL" sz="1200" dirty="0" smtClean="0"/>
              <a:t> R-packages</a:t>
            </a:r>
          </a:p>
          <a:p>
            <a:r>
              <a:rPr lang="nl-NL" sz="1200" dirty="0" smtClean="0"/>
              <a:t>&gt; </a:t>
            </a:r>
            <a:r>
              <a:rPr lang="nl-NL" sz="1200" dirty="0" err="1" smtClean="0"/>
              <a:t>Some</a:t>
            </a:r>
            <a:r>
              <a:rPr lang="nl-NL" sz="1200" dirty="0" smtClean="0"/>
              <a:t> </a:t>
            </a:r>
            <a:r>
              <a:rPr lang="nl-NL" sz="1200" dirty="0" err="1" smtClean="0"/>
              <a:t>use</a:t>
            </a:r>
            <a:r>
              <a:rPr lang="nl-NL" sz="1200" dirty="0" smtClean="0"/>
              <a:t> SDMX</a:t>
            </a:r>
            <a:endParaRPr lang="nl-NL" sz="1200" dirty="0"/>
          </a:p>
        </p:txBody>
      </p:sp>
      <p:sp>
        <p:nvSpPr>
          <p:cNvPr id="15" name="Rechthoek 14"/>
          <p:cNvSpPr/>
          <p:nvPr/>
        </p:nvSpPr>
        <p:spPr>
          <a:xfrm>
            <a:off x="631851" y="2103468"/>
            <a:ext cx="412167" cy="407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0" y="1972242"/>
            <a:ext cx="430392" cy="45552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63" y="2205256"/>
            <a:ext cx="438237" cy="46382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7" y="2432537"/>
            <a:ext cx="515988" cy="546119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96" y="2590766"/>
            <a:ext cx="365350" cy="386684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72" y="2194303"/>
            <a:ext cx="367688" cy="38915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3" y="1865834"/>
            <a:ext cx="341501" cy="361442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29" y="1811817"/>
            <a:ext cx="322373" cy="341197"/>
          </a:xfrm>
          <a:prstGeom prst="rect">
            <a:avLst/>
          </a:prstGeom>
        </p:spPr>
      </p:pic>
      <p:cxnSp>
        <p:nvCxnSpPr>
          <p:cNvPr id="46" name="Straight Arrow Connector 21">
            <a:extLst>
              <a:ext uri="{FF2B5EF4-FFF2-40B4-BE49-F238E27FC236}">
                <a16:creationId xmlns:a16="http://schemas.microsoft.com/office/drawing/2014/main" id="{4DC67A28-5C6D-CB83-1DB9-64DC1DDDAFAB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2571750"/>
            <a:ext cx="1178462" cy="53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6">
            <a:extLst>
              <a:ext uri="{FF2B5EF4-FFF2-40B4-BE49-F238E27FC236}">
                <a16:creationId xmlns:a16="http://schemas.microsoft.com/office/drawing/2014/main" id="{67546979-AC53-B6C1-A665-E6BA1BBBF9BC}"/>
              </a:ext>
            </a:extLst>
          </p:cNvPr>
          <p:cNvCxnSpPr>
            <a:cxnSpLocks/>
          </p:cNvCxnSpPr>
          <p:nvPr/>
        </p:nvCxnSpPr>
        <p:spPr>
          <a:xfrm flipH="1">
            <a:off x="4355976" y="2330316"/>
            <a:ext cx="701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Powerpoint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3F84EC74-2453-4463-BD10-B2CF18A54BA4}" vid="{0E4E9784-1400-4F35-9B79-2A92AF0134E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1196</Words>
  <Application>Microsoft Office PowerPoint</Application>
  <PresentationFormat>Diavoorstelling (16:9)</PresentationFormat>
  <Paragraphs>211</Paragraphs>
  <Slides>21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Consolas</vt:lpstr>
      <vt:lpstr>CBS Powerpoint sjabloon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Olav ten Bosch</dc:creator>
  <cp:lastModifiedBy>Bosch, K.O. ten (Olav)</cp:lastModifiedBy>
  <cp:revision>2459</cp:revision>
  <cp:lastPrinted>2019-05-03T09:06:54Z</cp:lastPrinted>
  <dcterms:created xsi:type="dcterms:W3CDTF">2018-04-23T11:44:00Z</dcterms:created>
  <dcterms:modified xsi:type="dcterms:W3CDTF">2024-10-02T13:36:52Z</dcterms:modified>
</cp:coreProperties>
</file>