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70" r:id="rId1"/>
  </p:sldMasterIdLst>
  <p:notesMasterIdLst>
    <p:notesMasterId r:id="rId33"/>
  </p:notesMasterIdLst>
  <p:handoutMasterIdLst>
    <p:handoutMasterId r:id="rId34"/>
  </p:handoutMasterIdLst>
  <p:sldIdLst>
    <p:sldId id="722" r:id="rId2"/>
    <p:sldId id="674" r:id="rId3"/>
    <p:sldId id="713" r:id="rId4"/>
    <p:sldId id="749" r:id="rId5"/>
    <p:sldId id="743" r:id="rId6"/>
    <p:sldId id="692" r:id="rId7"/>
    <p:sldId id="719" r:id="rId8"/>
    <p:sldId id="741" r:id="rId9"/>
    <p:sldId id="714" r:id="rId10"/>
    <p:sldId id="720" r:id="rId11"/>
    <p:sldId id="715" r:id="rId12"/>
    <p:sldId id="744" r:id="rId13"/>
    <p:sldId id="726" r:id="rId14"/>
    <p:sldId id="728" r:id="rId15"/>
    <p:sldId id="729" r:id="rId16"/>
    <p:sldId id="730" r:id="rId17"/>
    <p:sldId id="731" r:id="rId18"/>
    <p:sldId id="732" r:id="rId19"/>
    <p:sldId id="727" r:id="rId20"/>
    <p:sldId id="745" r:id="rId21"/>
    <p:sldId id="723" r:id="rId22"/>
    <p:sldId id="746" r:id="rId23"/>
    <p:sldId id="724" r:id="rId24"/>
    <p:sldId id="725" r:id="rId25"/>
    <p:sldId id="716" r:id="rId26"/>
    <p:sldId id="738" r:id="rId27"/>
    <p:sldId id="748" r:id="rId28"/>
    <p:sldId id="686" r:id="rId29"/>
    <p:sldId id="747" r:id="rId30"/>
    <p:sldId id="687" r:id="rId31"/>
    <p:sldId id="688" r:id="rId32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2" userDrawn="1">
          <p15:clr>
            <a:srgbClr val="A4A3A4"/>
          </p15:clr>
        </p15:guide>
        <p15:guide id="2" orient="horz" pos="327">
          <p15:clr>
            <a:srgbClr val="A4A3A4"/>
          </p15:clr>
        </p15:guide>
        <p15:guide id="3" orient="horz" pos="2754" userDrawn="1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5" orient="horz" pos="667" userDrawn="1">
          <p15:clr>
            <a:srgbClr val="A4A3A4"/>
          </p15:clr>
        </p15:guide>
        <p15:guide id="6" orient="horz" pos="872">
          <p15:clr>
            <a:srgbClr val="A4A3A4"/>
          </p15:clr>
        </p15:guide>
        <p15:guide id="7" orient="horz" pos="2096" userDrawn="1">
          <p15:clr>
            <a:srgbClr val="A4A3A4"/>
          </p15:clr>
        </p15:guide>
        <p15:guide id="8" pos="5465" userDrawn="1">
          <p15:clr>
            <a:srgbClr val="A4A3A4"/>
          </p15:clr>
        </p15:guide>
        <p15:guide id="9" pos="176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8" name="Autor" initials="A" lastIdx="0" clrIdx="1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DD2"/>
    <a:srgbClr val="78839B"/>
    <a:srgbClr val="B9B9B9"/>
    <a:srgbClr val="990099"/>
    <a:srgbClr val="FFFFCC"/>
    <a:srgbClr val="003299"/>
    <a:srgbClr val="DDE9FF"/>
    <a:srgbClr val="E4F0E5"/>
    <a:srgbClr val="9EC9EA"/>
    <a:srgbClr val="195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40" autoAdjust="0"/>
    <p:restoredTop sz="78189" autoAdjust="0"/>
  </p:normalViewPr>
  <p:slideViewPr>
    <p:cSldViewPr snapToGrid="0">
      <p:cViewPr varScale="1">
        <p:scale>
          <a:sx n="115" d="100"/>
          <a:sy n="115" d="100"/>
        </p:scale>
        <p:origin x="826" y="29"/>
      </p:cViewPr>
      <p:guideLst>
        <p:guide orient="horz" pos="622"/>
        <p:guide orient="horz" pos="327"/>
        <p:guide orient="horz" pos="2754"/>
        <p:guide orient="horz" pos="1008"/>
        <p:guide orient="horz" pos="667"/>
        <p:guide orient="horz" pos="872"/>
        <p:guide orient="horz" pos="2096"/>
        <p:guide pos="5465"/>
        <p:guide pos="1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322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BE325-3828-43E5-A61C-EED3BEFF29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0CD401-A9DC-4888-AAAD-A40299B28C69}">
      <dgm:prSet custT="1"/>
      <dgm:spPr/>
      <dgm:t>
        <a:bodyPr/>
        <a:lstStyle/>
        <a:p>
          <a:pPr rtl="0"/>
          <a:r>
            <a:rPr lang="de-DE" sz="6000" b="1" dirty="0" smtClean="0"/>
            <a:t>4.1 </a:t>
          </a:r>
          <a:r>
            <a:rPr lang="de-DE" sz="6000" b="1" dirty="0" err="1" smtClean="0"/>
            <a:t>PoCs</a:t>
          </a:r>
          <a:endParaRPr lang="en-GB" sz="6000" dirty="0"/>
        </a:p>
      </dgm:t>
    </dgm:pt>
    <dgm:pt modelId="{A10835F2-E70F-49B3-A773-718205FDBBC3}" type="parTrans" cxnId="{B7A4EC3A-4421-4B00-8D68-D90AA9032976}">
      <dgm:prSet/>
      <dgm:spPr/>
      <dgm:t>
        <a:bodyPr/>
        <a:lstStyle/>
        <a:p>
          <a:endParaRPr lang="en-US"/>
        </a:p>
      </dgm:t>
    </dgm:pt>
    <dgm:pt modelId="{8A38B04D-D8A9-44D4-A925-EA03B195F6EC}" type="sibTrans" cxnId="{B7A4EC3A-4421-4B00-8D68-D90AA9032976}">
      <dgm:prSet/>
      <dgm:spPr/>
      <dgm:t>
        <a:bodyPr/>
        <a:lstStyle/>
        <a:p>
          <a:endParaRPr lang="en-US"/>
        </a:p>
      </dgm:t>
    </dgm:pt>
    <dgm:pt modelId="{94D118B0-7EBD-458B-B596-B6833E678A15}" type="pres">
      <dgm:prSet presAssocID="{272BE325-3828-43E5-A61C-EED3BEFF29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6BDB867-C181-4015-84F3-AF58986C0A67}" type="pres">
      <dgm:prSet presAssocID="{4F0CD401-A9DC-4888-AAAD-A40299B28C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94A7BE-89AA-43CD-BE4E-602A213A46BA}" type="presOf" srcId="{272BE325-3828-43E5-A61C-EED3BEFF292D}" destId="{94D118B0-7EBD-458B-B596-B6833E678A15}" srcOrd="0" destOrd="0" presId="urn:microsoft.com/office/officeart/2005/8/layout/vList2"/>
    <dgm:cxn modelId="{B7A4EC3A-4421-4B00-8D68-D90AA9032976}" srcId="{272BE325-3828-43E5-A61C-EED3BEFF292D}" destId="{4F0CD401-A9DC-4888-AAAD-A40299B28C69}" srcOrd="0" destOrd="0" parTransId="{A10835F2-E70F-49B3-A773-718205FDBBC3}" sibTransId="{8A38B04D-D8A9-44D4-A925-EA03B195F6EC}"/>
    <dgm:cxn modelId="{860D03FD-78E5-4D1F-8841-7EEC8EC9CF35}" type="presOf" srcId="{4F0CD401-A9DC-4888-AAAD-A40299B28C69}" destId="{26BDB867-C181-4015-84F3-AF58986C0A67}" srcOrd="0" destOrd="0" presId="urn:microsoft.com/office/officeart/2005/8/layout/vList2"/>
    <dgm:cxn modelId="{FB0DB501-7752-4AE2-A00E-E57E65780EC5}" type="presParOf" srcId="{94D118B0-7EBD-458B-B596-B6833E678A15}" destId="{26BDB867-C181-4015-84F3-AF58986C0A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2BE325-3828-43E5-A61C-EED3BEFF29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0CD401-A9DC-4888-AAAD-A40299B28C69}">
      <dgm:prSet custT="1"/>
      <dgm:spPr/>
      <dgm:t>
        <a:bodyPr/>
        <a:lstStyle/>
        <a:p>
          <a:pPr rtl="0"/>
          <a:r>
            <a:rPr lang="de-DE" sz="6000" b="1" dirty="0" smtClean="0"/>
            <a:t>4.2 </a:t>
          </a:r>
          <a:r>
            <a:rPr lang="de-DE" sz="6000" b="1" dirty="0" err="1" smtClean="0"/>
            <a:t>PoCs</a:t>
          </a:r>
          <a:endParaRPr lang="en-GB" sz="6000" dirty="0"/>
        </a:p>
      </dgm:t>
    </dgm:pt>
    <dgm:pt modelId="{A10835F2-E70F-49B3-A773-718205FDBBC3}" type="parTrans" cxnId="{B7A4EC3A-4421-4B00-8D68-D90AA9032976}">
      <dgm:prSet/>
      <dgm:spPr/>
      <dgm:t>
        <a:bodyPr/>
        <a:lstStyle/>
        <a:p>
          <a:endParaRPr lang="en-US"/>
        </a:p>
      </dgm:t>
    </dgm:pt>
    <dgm:pt modelId="{8A38B04D-D8A9-44D4-A925-EA03B195F6EC}" type="sibTrans" cxnId="{B7A4EC3A-4421-4B00-8D68-D90AA9032976}">
      <dgm:prSet/>
      <dgm:spPr/>
      <dgm:t>
        <a:bodyPr/>
        <a:lstStyle/>
        <a:p>
          <a:endParaRPr lang="en-US"/>
        </a:p>
      </dgm:t>
    </dgm:pt>
    <dgm:pt modelId="{94D118B0-7EBD-458B-B596-B6833E678A15}" type="pres">
      <dgm:prSet presAssocID="{272BE325-3828-43E5-A61C-EED3BEFF29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6BDB867-C181-4015-84F3-AF58986C0A67}" type="pres">
      <dgm:prSet presAssocID="{4F0CD401-A9DC-4888-AAAD-A40299B28C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94A7BE-89AA-43CD-BE4E-602A213A46BA}" type="presOf" srcId="{272BE325-3828-43E5-A61C-EED3BEFF292D}" destId="{94D118B0-7EBD-458B-B596-B6833E678A15}" srcOrd="0" destOrd="0" presId="urn:microsoft.com/office/officeart/2005/8/layout/vList2"/>
    <dgm:cxn modelId="{B7A4EC3A-4421-4B00-8D68-D90AA9032976}" srcId="{272BE325-3828-43E5-A61C-EED3BEFF292D}" destId="{4F0CD401-A9DC-4888-AAAD-A40299B28C69}" srcOrd="0" destOrd="0" parTransId="{A10835F2-E70F-49B3-A773-718205FDBBC3}" sibTransId="{8A38B04D-D8A9-44D4-A925-EA03B195F6EC}"/>
    <dgm:cxn modelId="{860D03FD-78E5-4D1F-8841-7EEC8EC9CF35}" type="presOf" srcId="{4F0CD401-A9DC-4888-AAAD-A40299B28C69}" destId="{26BDB867-C181-4015-84F3-AF58986C0A67}" srcOrd="0" destOrd="0" presId="urn:microsoft.com/office/officeart/2005/8/layout/vList2"/>
    <dgm:cxn modelId="{FB0DB501-7752-4AE2-A00E-E57E65780EC5}" type="presParOf" srcId="{94D118B0-7EBD-458B-B596-B6833E678A15}" destId="{26BDB867-C181-4015-84F3-AF58986C0A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2BE325-3828-43E5-A61C-EED3BEFF29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0CD401-A9DC-4888-AAAD-A40299B28C69}">
      <dgm:prSet custT="1"/>
      <dgm:spPr/>
      <dgm:t>
        <a:bodyPr/>
        <a:lstStyle/>
        <a:p>
          <a:pPr rtl="0"/>
          <a:r>
            <a:rPr lang="de-DE" sz="6000" b="1" dirty="0" smtClean="0"/>
            <a:t>4.3 </a:t>
          </a:r>
          <a:r>
            <a:rPr lang="de-DE" sz="6000" b="1" dirty="0" err="1" smtClean="0"/>
            <a:t>PoCs</a:t>
          </a:r>
          <a:endParaRPr lang="en-GB" sz="6000" dirty="0"/>
        </a:p>
      </dgm:t>
    </dgm:pt>
    <dgm:pt modelId="{A10835F2-E70F-49B3-A773-718205FDBBC3}" type="parTrans" cxnId="{B7A4EC3A-4421-4B00-8D68-D90AA9032976}">
      <dgm:prSet/>
      <dgm:spPr/>
      <dgm:t>
        <a:bodyPr/>
        <a:lstStyle/>
        <a:p>
          <a:endParaRPr lang="en-US"/>
        </a:p>
      </dgm:t>
    </dgm:pt>
    <dgm:pt modelId="{8A38B04D-D8A9-44D4-A925-EA03B195F6EC}" type="sibTrans" cxnId="{B7A4EC3A-4421-4B00-8D68-D90AA9032976}">
      <dgm:prSet/>
      <dgm:spPr/>
      <dgm:t>
        <a:bodyPr/>
        <a:lstStyle/>
        <a:p>
          <a:endParaRPr lang="en-US"/>
        </a:p>
      </dgm:t>
    </dgm:pt>
    <dgm:pt modelId="{94D118B0-7EBD-458B-B596-B6833E678A15}" type="pres">
      <dgm:prSet presAssocID="{272BE325-3828-43E5-A61C-EED3BEFF29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6BDB867-C181-4015-84F3-AF58986C0A67}" type="pres">
      <dgm:prSet presAssocID="{4F0CD401-A9DC-4888-AAAD-A40299B28C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94A7BE-89AA-43CD-BE4E-602A213A46BA}" type="presOf" srcId="{272BE325-3828-43E5-A61C-EED3BEFF292D}" destId="{94D118B0-7EBD-458B-B596-B6833E678A15}" srcOrd="0" destOrd="0" presId="urn:microsoft.com/office/officeart/2005/8/layout/vList2"/>
    <dgm:cxn modelId="{B7A4EC3A-4421-4B00-8D68-D90AA9032976}" srcId="{272BE325-3828-43E5-A61C-EED3BEFF292D}" destId="{4F0CD401-A9DC-4888-AAAD-A40299B28C69}" srcOrd="0" destOrd="0" parTransId="{A10835F2-E70F-49B3-A773-718205FDBBC3}" sibTransId="{8A38B04D-D8A9-44D4-A925-EA03B195F6EC}"/>
    <dgm:cxn modelId="{860D03FD-78E5-4D1F-8841-7EEC8EC9CF35}" type="presOf" srcId="{4F0CD401-A9DC-4888-AAAD-A40299B28C69}" destId="{26BDB867-C181-4015-84F3-AF58986C0A67}" srcOrd="0" destOrd="0" presId="urn:microsoft.com/office/officeart/2005/8/layout/vList2"/>
    <dgm:cxn modelId="{FB0DB501-7752-4AE2-A00E-E57E65780EC5}" type="presParOf" srcId="{94D118B0-7EBD-458B-B596-B6833E678A15}" destId="{26BDB867-C181-4015-84F3-AF58986C0A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DB867-C181-4015-84F3-AF58986C0A67}">
      <dsp:nvSpPr>
        <dsp:cNvPr id="0" name=""/>
        <dsp:cNvSpPr/>
      </dsp:nvSpPr>
      <dsp:spPr>
        <a:xfrm>
          <a:off x="0" y="1311075"/>
          <a:ext cx="3996267" cy="140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000" b="1" kern="1200" dirty="0" smtClean="0"/>
            <a:t>4.1 </a:t>
          </a:r>
          <a:r>
            <a:rPr lang="de-DE" sz="6000" b="1" kern="1200" dirty="0" err="1" smtClean="0"/>
            <a:t>PoCs</a:t>
          </a:r>
          <a:endParaRPr lang="en-GB" sz="6000" kern="1200" dirty="0"/>
        </a:p>
      </dsp:txBody>
      <dsp:txXfrm>
        <a:off x="68680" y="1379755"/>
        <a:ext cx="3858907" cy="1269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DB867-C181-4015-84F3-AF58986C0A67}">
      <dsp:nvSpPr>
        <dsp:cNvPr id="0" name=""/>
        <dsp:cNvSpPr/>
      </dsp:nvSpPr>
      <dsp:spPr>
        <a:xfrm>
          <a:off x="0" y="1311075"/>
          <a:ext cx="3996267" cy="140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000" b="1" kern="1200" dirty="0" smtClean="0"/>
            <a:t>4.2 </a:t>
          </a:r>
          <a:r>
            <a:rPr lang="de-DE" sz="6000" b="1" kern="1200" dirty="0" err="1" smtClean="0"/>
            <a:t>PoCs</a:t>
          </a:r>
          <a:endParaRPr lang="en-GB" sz="6000" kern="1200" dirty="0"/>
        </a:p>
      </dsp:txBody>
      <dsp:txXfrm>
        <a:off x="68680" y="1379755"/>
        <a:ext cx="3858907" cy="12695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DB867-C181-4015-84F3-AF58986C0A67}">
      <dsp:nvSpPr>
        <dsp:cNvPr id="0" name=""/>
        <dsp:cNvSpPr/>
      </dsp:nvSpPr>
      <dsp:spPr>
        <a:xfrm>
          <a:off x="0" y="1311075"/>
          <a:ext cx="3996267" cy="140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000" b="1" kern="1200" dirty="0" smtClean="0"/>
            <a:t>4.3 </a:t>
          </a:r>
          <a:r>
            <a:rPr lang="de-DE" sz="6000" b="1" kern="1200" dirty="0" err="1" smtClean="0"/>
            <a:t>PoCs</a:t>
          </a:r>
          <a:endParaRPr lang="en-GB" sz="6000" kern="1200" dirty="0"/>
        </a:p>
      </dsp:txBody>
      <dsp:txXfrm>
        <a:off x="68680" y="1379755"/>
        <a:ext cx="3858907" cy="126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B7FC4A-625A-4997-845F-B4C665339F19}" type="datetimeFigureOut">
              <a:rPr lang="en-GB"/>
              <a:pPr>
                <a:defRPr/>
              </a:pPr>
              <a:t>04/10/2024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0A9823-B0A4-4CFF-8BC2-549B802A5C2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6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E00F59-3AAD-4389-AAA8-78C8B1295C93}" type="datetimeFigureOut">
              <a:rPr lang="en-GB"/>
              <a:pPr>
                <a:defRPr/>
              </a:pPr>
              <a:t>04/10/2024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89E48D-882E-48E9-AC90-458C8EC6131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27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-web.cisco.com/1ej_tLhAILPOFbrRj8wmSVdgkvVcY8HXvtJ6AEvmICnp5n0PcN2Fe2xtsUny9ShQfZGwobUs40Fjhoa7GJMwCyJTu2ism1R87fwzCOzPECLuuOoAeOG9wkg7AM4xDt2-6i-ycuDpRXKPrpLtRF3Ah9H8BtqSoN6hNmzIGtNNlskAA0PGDoZ__1tQXR64Xa5tMfbacUHKOUM5OJiLfOtPbJUOzFFqrFP4lyVyjKx78Cg0gHqPSByGR4sSOdvKUMUsAyReCds_RLzBNyZw9sX_0YAtT87U8v7iJ3QliG4t8DvDKfAsPTIFbpO8Xh0U6dt5w/https%3A%2F%2Fdarwin.escb.eu%2Flivelink%2Flivelink%2Fapp%2Fnodes%2F169517405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-web.cisco.com/1ej_tLhAILPOFbrRj8wmSVdgkvVcY8HXvtJ6AEvmICnp5n0PcN2Fe2xtsUny9ShQfZGwobUs40Fjhoa7GJMwCyJTu2ism1R87fwzCOzPECLuuOoAeOG9wkg7AM4xDt2-6i-ycuDpRXKPrpLtRF3Ah9H8BtqSoN6hNmzIGtNNlskAA0PGDoZ__1tQXR64Xa5tMfbacUHKOUM5OJiLfOtPbJUOzFFqrFP4lyVyjKx78Cg0gHqPSByGR4sSOdvKUMUsAyReCds_RLzBNyZw9sX_0YAtT87U8v7iJ3QliG4t8DvDKfAsPTIFbpO8Xh0U6dt5w/https%3A%2F%2Fdarwin.escb.eu%2Flivelink%2Flivelink%2Fapp%2Fnodes%2F169517405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-web.cisco.com/1ej_tLhAILPOFbrRj8wmSVdgkvVcY8HXvtJ6AEvmICnp5n0PcN2Fe2xtsUny9ShQfZGwobUs40Fjhoa7GJMwCyJTu2ism1R87fwzCOzPECLuuOoAeOG9wkg7AM4xDt2-6i-ycuDpRXKPrpLtRF3Ah9H8BtqSoN6hNmzIGtNNlskAA0PGDoZ__1tQXR64Xa5tMfbacUHKOUM5OJiLfOtPbJUOzFFqrFP4lyVyjKx78Cg0gHqPSByGR4sSOdvKUMUsAyReCds_RLzBNyZw9sX_0YAtT87U8v7iJ3QliG4t8DvDKfAsPTIFbpO8Xh0U6dt5w/https%3A%2F%2Fdarwin.escb.eu%2Flivelink%2Flivelink%2Fapp%2Fnodes%2F169517405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-web.cisco.com/1ej_tLhAILPOFbrRj8wmSVdgkvVcY8HXvtJ6AEvmICnp5n0PcN2Fe2xtsUny9ShQfZGwobUs40Fjhoa7GJMwCyJTu2ism1R87fwzCOzPECLuuOoAeOG9wkg7AM4xDt2-6i-ycuDpRXKPrpLtRF3Ah9H8BtqSoN6hNmzIGtNNlskAA0PGDoZ__1tQXR64Xa5tMfbacUHKOUM5OJiLfOtPbJUOzFFqrFP4lyVyjKx78Cg0gHqPSByGR4sSOdvKUMUsAyReCds_RLzBNyZw9sX_0YAtT87U8v7iJ3QliG4t8DvDKfAsPTIFbpO8Xh0U6dt5w/https%3A%2F%2Fdarwin.escb.eu%2Flivelink%2Flivelink%2Fapp%2Fnodes%2F169517405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40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326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060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595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160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97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974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129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984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647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78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9E48D-882E-48E9-AC90-458C8EC6131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18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012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C281C-6729-4C99-96FF-16AC63E42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38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9E48D-882E-48E9-AC90-458C8EC6131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04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Reference: </a:t>
            </a:r>
            <a:r>
              <a:rPr lang="de-DE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https://darwin.escb.eu/livelink/livelink/app/nodes/1695174055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9E48D-882E-48E9-AC90-458C8EC6131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2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Reference: </a:t>
            </a:r>
            <a:r>
              <a:rPr lang="de-DE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https://darwin.escb.eu/livelink/livelink/app/nodes/1695174055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9E48D-882E-48E9-AC90-458C8EC6131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4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Reference: </a:t>
            </a:r>
            <a:r>
              <a:rPr lang="de-DE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https://darwin.escb.eu/livelink/livelink/app/nodes/1695174055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9E48D-882E-48E9-AC90-458C8EC6131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79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Reference: </a:t>
            </a:r>
            <a:r>
              <a:rPr lang="de-DE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https://darwin.escb.eu/livelink/livelink/app/nodes/1695174055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9E48D-882E-48E9-AC90-458C8EC6131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01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044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58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4345780"/>
            <a:ext cx="3369659" cy="803673"/>
            <a:chOff x="4629150" y="777477"/>
            <a:chExt cx="2023459" cy="803673"/>
          </a:xfrm>
        </p:grpSpPr>
        <p:sp>
          <p:nvSpPr>
            <p:cNvPr id="6" name="Trapezoid 5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5003800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468313" y="3124200"/>
            <a:ext cx="792162" cy="2698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ctrTitle"/>
          </p:nvPr>
        </p:nvSpPr>
        <p:spPr>
          <a:xfrm>
            <a:off x="468314" y="1653779"/>
            <a:ext cx="3024187" cy="1458515"/>
          </a:xfrm>
        </p:spPr>
        <p:txBody>
          <a:bodyPr/>
          <a:lstStyle>
            <a:lvl1pPr>
              <a:lnSpc>
                <a:spcPts val="3500"/>
              </a:lnSpc>
              <a:defRPr sz="3200"/>
            </a:lvl1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Subtitle 4"/>
          <p:cNvSpPr>
            <a:spLocks noGrp="1"/>
          </p:cNvSpPr>
          <p:nvPr>
            <p:ph type="subTitle" idx="4294967295"/>
          </p:nvPr>
        </p:nvSpPr>
        <p:spPr>
          <a:xfrm>
            <a:off x="468314" y="3233737"/>
            <a:ext cx="2663825" cy="10251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GB" altLang="en-US" sz="200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/>
              <a:t>Click to edit Master subtitle style</a:t>
            </a:r>
            <a:endParaRPr lang="en-GB" alt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00450" y="4407694"/>
            <a:ext cx="5183188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800" b="1" dirty="0" smtClean="0">
                <a:solidFill>
                  <a:schemeClr val="tx2"/>
                </a:solidFill>
              </a:defRPr>
            </a:lvl1pPr>
            <a:lvl2pPr>
              <a:defRPr lang="en-US" altLang="en-US" dirty="0" smtClean="0"/>
            </a:lvl2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370263" y="0"/>
            <a:ext cx="5773737" cy="4340224"/>
          </a:xfrm>
          <a:custGeom>
            <a:avLst/>
            <a:gdLst/>
            <a:ahLst/>
            <a:cxnLst/>
            <a:rect l="l" t="t" r="r" b="b"/>
            <a:pathLst>
              <a:path w="5773737" h="4340224">
                <a:moveTo>
                  <a:pt x="1200952" y="0"/>
                </a:moveTo>
                <a:lnTo>
                  <a:pt x="5773737" y="0"/>
                </a:lnTo>
                <a:lnTo>
                  <a:pt x="5773737" y="4330018"/>
                </a:lnTo>
                <a:lnTo>
                  <a:pt x="5770913" y="4340224"/>
                </a:lnTo>
                <a:lnTo>
                  <a:pt x="0" y="4340224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8313" y="4408884"/>
            <a:ext cx="2543244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6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altLang="en-US" kern="1200" dirty="0" smtClean="0"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77413" y="4931439"/>
            <a:ext cx="384493" cy="1447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9D98C6-26D6-459A-841A-186F99F43B1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04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&amp;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4022725" y="3706813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800" dirty="0"/>
              <a:t>Use this type of slide to combine text information with an additional picture.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1800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5"/>
          </p:nvPr>
        </p:nvSpPr>
        <p:spPr>
          <a:xfrm>
            <a:off x="0" y="1081088"/>
            <a:ext cx="4281488" cy="3651168"/>
          </a:xfrm>
          <a:custGeom>
            <a:avLst/>
            <a:gdLst/>
            <a:ahLst/>
            <a:cxnLst/>
            <a:rect l="l" t="t" r="r" b="b"/>
            <a:pathLst>
              <a:path w="4281488" h="3668712">
                <a:moveTo>
                  <a:pt x="0" y="0"/>
                </a:moveTo>
                <a:lnTo>
                  <a:pt x="4281488" y="0"/>
                </a:lnTo>
                <a:lnTo>
                  <a:pt x="3270391" y="3668712"/>
                </a:lnTo>
                <a:lnTo>
                  <a:pt x="0" y="3668712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6"/>
          </p:nvPr>
        </p:nvSpPr>
        <p:spPr>
          <a:xfrm>
            <a:off x="3667125" y="1081088"/>
            <a:ext cx="3319463" cy="2225675"/>
          </a:xfrm>
          <a:custGeom>
            <a:avLst/>
            <a:gdLst/>
            <a:ahLst/>
            <a:cxnLst/>
            <a:rect l="l" t="t" r="r" b="b"/>
            <a:pathLst>
              <a:path w="3319463" h="2225675">
                <a:moveTo>
                  <a:pt x="611660" y="0"/>
                </a:moveTo>
                <a:lnTo>
                  <a:pt x="3319463" y="0"/>
                </a:lnTo>
                <a:lnTo>
                  <a:pt x="2707803" y="2225675"/>
                </a:lnTo>
                <a:lnTo>
                  <a:pt x="0" y="222567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7"/>
          </p:nvPr>
        </p:nvSpPr>
        <p:spPr>
          <a:xfrm>
            <a:off x="6372226" y="1081088"/>
            <a:ext cx="2771775" cy="2225675"/>
          </a:xfrm>
          <a:custGeom>
            <a:avLst/>
            <a:gdLst/>
            <a:ahLst/>
            <a:cxnLst/>
            <a:rect l="l" t="t" r="r" b="b"/>
            <a:pathLst>
              <a:path w="2771775" h="2225675">
                <a:moveTo>
                  <a:pt x="601377" y="0"/>
                </a:moveTo>
                <a:lnTo>
                  <a:pt x="2771775" y="0"/>
                </a:lnTo>
                <a:lnTo>
                  <a:pt x="2771775" y="2225675"/>
                </a:lnTo>
                <a:lnTo>
                  <a:pt x="0" y="222567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grpSp>
        <p:nvGrpSpPr>
          <p:cNvPr id="14" name="Group 13"/>
          <p:cNvGrpSpPr/>
          <p:nvPr userDrawn="1"/>
        </p:nvGrpSpPr>
        <p:grpSpPr>
          <a:xfrm rot="10800000">
            <a:off x="3139437" y="4715666"/>
            <a:ext cx="6036948" cy="470696"/>
            <a:chOff x="4629150" y="777477"/>
            <a:chExt cx="2023459" cy="803673"/>
          </a:xfrm>
        </p:grpSpPr>
        <p:sp>
          <p:nvSpPr>
            <p:cNvPr id="15" name="Trapezoid 14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496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&amp; 2 Tex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69850" y="1304925"/>
            <a:ext cx="4718050" cy="2789238"/>
            <a:chOff x="683589" y="1495330"/>
            <a:chExt cx="3582384" cy="2731752"/>
          </a:xfrm>
        </p:grpSpPr>
        <p:sp>
          <p:nvSpPr>
            <p:cNvPr id="8" name="Parallelogram 7"/>
            <p:cNvSpPr/>
            <p:nvPr/>
          </p:nvSpPr>
          <p:spPr bwMode="auto">
            <a:xfrm>
              <a:off x="733010" y="1495330"/>
              <a:ext cx="3532963" cy="251252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9" name="Parallelogram 8"/>
            <p:cNvSpPr/>
            <p:nvPr/>
          </p:nvSpPr>
          <p:spPr bwMode="auto">
            <a:xfrm>
              <a:off x="683589" y="3788634"/>
              <a:ext cx="3164118" cy="438448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4321175" y="1304925"/>
            <a:ext cx="4718050" cy="2789238"/>
            <a:chOff x="683589" y="1495330"/>
            <a:chExt cx="3582384" cy="2731752"/>
          </a:xfrm>
        </p:grpSpPr>
        <p:sp>
          <p:nvSpPr>
            <p:cNvPr id="11" name="Parallelogram 10"/>
            <p:cNvSpPr/>
            <p:nvPr/>
          </p:nvSpPr>
          <p:spPr bwMode="auto">
            <a:xfrm>
              <a:off x="733010" y="1495330"/>
              <a:ext cx="3532963" cy="251252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2" name="Parallelogram 11"/>
            <p:cNvSpPr/>
            <p:nvPr/>
          </p:nvSpPr>
          <p:spPr bwMode="auto">
            <a:xfrm>
              <a:off x="683589" y="3788634"/>
              <a:ext cx="3164118" cy="438448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98513" y="1378791"/>
            <a:ext cx="3363912" cy="219812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049838" y="1378791"/>
            <a:ext cx="3363912" cy="219812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233363" y="3727825"/>
            <a:ext cx="3817937" cy="2769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US" sz="1800" kern="1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4463256" y="3727825"/>
            <a:ext cx="3817937" cy="2769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US" sz="1800" kern="1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 rot="10800000">
            <a:off x="3139437" y="4715666"/>
            <a:ext cx="6036948" cy="470696"/>
            <a:chOff x="4629150" y="777477"/>
            <a:chExt cx="2023459" cy="803673"/>
          </a:xfrm>
        </p:grpSpPr>
        <p:sp>
          <p:nvSpPr>
            <p:cNvPr id="24" name="Trapezoid 23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84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s &amp; 6 Tex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3"/>
          <p:cNvGrpSpPr>
            <a:grpSpLocks/>
          </p:cNvGrpSpPr>
          <p:nvPr userDrawn="1"/>
        </p:nvGrpSpPr>
        <p:grpSpPr bwMode="auto">
          <a:xfrm>
            <a:off x="5697538" y="2898775"/>
            <a:ext cx="2992437" cy="1770063"/>
            <a:chOff x="683589" y="1495330"/>
            <a:chExt cx="3582384" cy="2731752"/>
          </a:xfrm>
        </p:grpSpPr>
        <p:sp>
          <p:nvSpPr>
            <p:cNvPr id="16" name="Parallelogram 15"/>
            <p:cNvSpPr/>
            <p:nvPr/>
          </p:nvSpPr>
          <p:spPr bwMode="auto">
            <a:xfrm>
              <a:off x="733001" y="1495330"/>
              <a:ext cx="3532972" cy="2513701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7" name="Parallelogram 16"/>
            <p:cNvSpPr/>
            <p:nvPr/>
          </p:nvSpPr>
          <p:spPr bwMode="auto">
            <a:xfrm>
              <a:off x="683589" y="3788531"/>
              <a:ext cx="3164281" cy="438551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18" name="Group 13"/>
          <p:cNvGrpSpPr>
            <a:grpSpLocks/>
          </p:cNvGrpSpPr>
          <p:nvPr userDrawn="1"/>
        </p:nvGrpSpPr>
        <p:grpSpPr bwMode="auto">
          <a:xfrm>
            <a:off x="2927350" y="2905125"/>
            <a:ext cx="2992438" cy="1768475"/>
            <a:chOff x="683589" y="1495330"/>
            <a:chExt cx="3582384" cy="2731752"/>
          </a:xfrm>
        </p:grpSpPr>
        <p:sp>
          <p:nvSpPr>
            <p:cNvPr id="19" name="Parallelogram 18"/>
            <p:cNvSpPr/>
            <p:nvPr/>
          </p:nvSpPr>
          <p:spPr bwMode="auto">
            <a:xfrm>
              <a:off x="733001" y="1495330"/>
              <a:ext cx="3532972" cy="251350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0" name="Parallelogram 19"/>
            <p:cNvSpPr/>
            <p:nvPr/>
          </p:nvSpPr>
          <p:spPr bwMode="auto">
            <a:xfrm>
              <a:off x="683589" y="3788139"/>
              <a:ext cx="3164281" cy="438943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1" name="Group 13"/>
          <p:cNvGrpSpPr>
            <a:grpSpLocks/>
          </p:cNvGrpSpPr>
          <p:nvPr userDrawn="1"/>
        </p:nvGrpSpPr>
        <p:grpSpPr bwMode="auto">
          <a:xfrm>
            <a:off x="157163" y="2905125"/>
            <a:ext cx="2994025" cy="1768475"/>
            <a:chOff x="683589" y="1495330"/>
            <a:chExt cx="3582384" cy="2731752"/>
          </a:xfrm>
        </p:grpSpPr>
        <p:sp>
          <p:nvSpPr>
            <p:cNvPr id="22" name="Parallelogram 21"/>
            <p:cNvSpPr/>
            <p:nvPr/>
          </p:nvSpPr>
          <p:spPr bwMode="auto">
            <a:xfrm>
              <a:off x="732975" y="1495330"/>
              <a:ext cx="3532998" cy="251350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3" name="Parallelogram 22"/>
            <p:cNvSpPr/>
            <p:nvPr/>
          </p:nvSpPr>
          <p:spPr bwMode="auto">
            <a:xfrm>
              <a:off x="683589" y="3788139"/>
              <a:ext cx="3164503" cy="438943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4" name="Group 13"/>
          <p:cNvGrpSpPr>
            <a:grpSpLocks/>
          </p:cNvGrpSpPr>
          <p:nvPr userDrawn="1"/>
        </p:nvGrpSpPr>
        <p:grpSpPr bwMode="auto">
          <a:xfrm>
            <a:off x="5913438" y="1106488"/>
            <a:ext cx="2994025" cy="1770062"/>
            <a:chOff x="683589" y="1495330"/>
            <a:chExt cx="3582384" cy="2731752"/>
          </a:xfrm>
        </p:grpSpPr>
        <p:sp>
          <p:nvSpPr>
            <p:cNvPr id="25" name="Parallelogram 24"/>
            <p:cNvSpPr/>
            <p:nvPr/>
          </p:nvSpPr>
          <p:spPr bwMode="auto">
            <a:xfrm>
              <a:off x="732975" y="1495330"/>
              <a:ext cx="3532998" cy="2513703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6" name="Parallelogram 25"/>
            <p:cNvSpPr/>
            <p:nvPr/>
          </p:nvSpPr>
          <p:spPr bwMode="auto">
            <a:xfrm>
              <a:off x="683589" y="3788532"/>
              <a:ext cx="3164503" cy="438550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7" name="Group 13"/>
          <p:cNvGrpSpPr>
            <a:grpSpLocks/>
          </p:cNvGrpSpPr>
          <p:nvPr userDrawn="1"/>
        </p:nvGrpSpPr>
        <p:grpSpPr bwMode="auto">
          <a:xfrm>
            <a:off x="3143250" y="1112838"/>
            <a:ext cx="2994025" cy="1768475"/>
            <a:chOff x="683589" y="1495330"/>
            <a:chExt cx="3582384" cy="2731752"/>
          </a:xfrm>
        </p:grpSpPr>
        <p:sp>
          <p:nvSpPr>
            <p:cNvPr id="28" name="Parallelogram 27"/>
            <p:cNvSpPr/>
            <p:nvPr/>
          </p:nvSpPr>
          <p:spPr bwMode="auto">
            <a:xfrm>
              <a:off x="732975" y="1495330"/>
              <a:ext cx="3532998" cy="2513505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9" name="Parallelogram 28"/>
            <p:cNvSpPr/>
            <p:nvPr/>
          </p:nvSpPr>
          <p:spPr bwMode="auto">
            <a:xfrm>
              <a:off x="683589" y="3788137"/>
              <a:ext cx="3164503" cy="438945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30" name="Group 13"/>
          <p:cNvGrpSpPr>
            <a:grpSpLocks/>
          </p:cNvGrpSpPr>
          <p:nvPr userDrawn="1"/>
        </p:nvGrpSpPr>
        <p:grpSpPr bwMode="auto">
          <a:xfrm>
            <a:off x="373063" y="1112838"/>
            <a:ext cx="2994025" cy="1768475"/>
            <a:chOff x="683589" y="1495330"/>
            <a:chExt cx="3582384" cy="2731752"/>
          </a:xfrm>
        </p:grpSpPr>
        <p:sp>
          <p:nvSpPr>
            <p:cNvPr id="31" name="Parallelogram 30"/>
            <p:cNvSpPr/>
            <p:nvPr/>
          </p:nvSpPr>
          <p:spPr bwMode="auto">
            <a:xfrm>
              <a:off x="732975" y="1495330"/>
              <a:ext cx="3532998" cy="2513505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32" name="Parallelogram 31"/>
            <p:cNvSpPr/>
            <p:nvPr/>
          </p:nvSpPr>
          <p:spPr bwMode="auto">
            <a:xfrm>
              <a:off x="683589" y="3788137"/>
              <a:ext cx="3164503" cy="438945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3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89757" y="2922682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367088" y="2922682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137276" y="2922682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4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3348319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42"/>
          <p:cNvSpPr>
            <a:spLocks noGrp="1"/>
          </p:cNvSpPr>
          <p:nvPr>
            <p:ph type="body" sz="quarter" idx="26"/>
          </p:nvPr>
        </p:nvSpPr>
        <p:spPr>
          <a:xfrm>
            <a:off x="6054725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7"/>
          </p:nvPr>
        </p:nvSpPr>
        <p:spPr>
          <a:xfrm>
            <a:off x="298450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28"/>
          </p:nvPr>
        </p:nvSpPr>
        <p:spPr>
          <a:xfrm>
            <a:off x="3081619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29"/>
          </p:nvPr>
        </p:nvSpPr>
        <p:spPr>
          <a:xfrm>
            <a:off x="5788025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798513" y="1130300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575844" y="1130300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346032" y="1130300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2" name="Text Placeholder 42"/>
          <p:cNvSpPr>
            <a:spLocks noGrp="1"/>
          </p:cNvSpPr>
          <p:nvPr>
            <p:ph type="body" sz="quarter" idx="24"/>
          </p:nvPr>
        </p:nvSpPr>
        <p:spPr>
          <a:xfrm>
            <a:off x="565150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2" name="Group 41"/>
          <p:cNvGrpSpPr/>
          <p:nvPr userDrawn="1"/>
        </p:nvGrpSpPr>
        <p:grpSpPr>
          <a:xfrm rot="10800000">
            <a:off x="3139437" y="4715666"/>
            <a:ext cx="6036948" cy="470696"/>
            <a:chOff x="4629150" y="777477"/>
            <a:chExt cx="2023459" cy="803673"/>
          </a:xfrm>
        </p:grpSpPr>
        <p:sp>
          <p:nvSpPr>
            <p:cNvPr id="43" name="Trapezoid 42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53" name="Rectangle 52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5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36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ort Elements - long headlin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50144"/>
            <a:ext cx="8415711" cy="3351610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10800000">
            <a:off x="3139437" y="4715666"/>
            <a:ext cx="6036948" cy="470696"/>
            <a:chOff x="4629150" y="777477"/>
            <a:chExt cx="2023459" cy="803673"/>
          </a:xfrm>
        </p:grpSpPr>
        <p:sp>
          <p:nvSpPr>
            <p:cNvPr id="12" name="Trapezoid 11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78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port Elements - Long &amp; Short headlin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570016"/>
            <a:ext cx="9144000" cy="10747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706582"/>
            <a:ext cx="8415711" cy="3795172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150685"/>
            <a:ext cx="8404225" cy="29462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10800000">
            <a:off x="3139437" y="4715666"/>
            <a:ext cx="6036948" cy="470696"/>
            <a:chOff x="4629150" y="777477"/>
            <a:chExt cx="2023459" cy="803673"/>
          </a:xfrm>
        </p:grpSpPr>
        <p:sp>
          <p:nvSpPr>
            <p:cNvPr id="12" name="Trapezoid 11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99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port Elements - FullP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748145"/>
            <a:ext cx="8415711" cy="3753609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126932"/>
            <a:ext cx="8404225" cy="407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0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10800000">
            <a:off x="3139437" y="4715666"/>
            <a:ext cx="6036948" cy="470696"/>
            <a:chOff x="4629150" y="777477"/>
            <a:chExt cx="2023459" cy="803673"/>
          </a:xfrm>
        </p:grpSpPr>
        <p:sp>
          <p:nvSpPr>
            <p:cNvPr id="12" name="Trapezoid 11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15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ort Elements - Smal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3629025" y="1782763"/>
            <a:ext cx="5514975" cy="2697162"/>
          </a:xfrm>
          <a:custGeom>
            <a:avLst/>
            <a:gdLst/>
            <a:ahLst/>
            <a:cxnLst/>
            <a:rect l="l" t="t" r="r" b="b"/>
            <a:pathLst>
              <a:path w="5514975" h="2697162">
                <a:moveTo>
                  <a:pt x="771523" y="0"/>
                </a:moveTo>
                <a:lnTo>
                  <a:pt x="5514975" y="0"/>
                </a:lnTo>
                <a:lnTo>
                  <a:pt x="5514975" y="2658323"/>
                </a:lnTo>
                <a:lnTo>
                  <a:pt x="5503865" y="2697162"/>
                </a:lnTo>
                <a:lnTo>
                  <a:pt x="0" y="26971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idx="4294967295"/>
          </p:nvPr>
        </p:nvSpPr>
        <p:spPr>
          <a:xfrm>
            <a:off x="4427538" y="2139554"/>
            <a:ext cx="4465450" cy="2283619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grpSp>
        <p:nvGrpSpPr>
          <p:cNvPr id="13" name="Group 12"/>
          <p:cNvGrpSpPr/>
          <p:nvPr userDrawn="1"/>
        </p:nvGrpSpPr>
        <p:grpSpPr>
          <a:xfrm rot="10800000">
            <a:off x="3139437" y="4715666"/>
            <a:ext cx="6036948" cy="470696"/>
            <a:chOff x="4629150" y="777477"/>
            <a:chExt cx="2023459" cy="803673"/>
          </a:xfrm>
        </p:grpSpPr>
        <p:sp>
          <p:nvSpPr>
            <p:cNvPr id="14" name="Trapezoid 13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05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66725" y="1069892"/>
            <a:ext cx="4023388" cy="33480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059916"/>
            <a:ext cx="4211992" cy="33480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4405901"/>
            <a:ext cx="4032250" cy="3238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59019" y="4405901"/>
            <a:ext cx="4032250" cy="3238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 rot="10800000">
            <a:off x="3139437" y="4715666"/>
            <a:ext cx="6036948" cy="470696"/>
            <a:chOff x="4629150" y="777477"/>
            <a:chExt cx="2023459" cy="803673"/>
          </a:xfrm>
        </p:grpSpPr>
        <p:sp>
          <p:nvSpPr>
            <p:cNvPr id="19" name="Trapezoid 18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0" name="Rectangle 19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94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"/>
          <p:cNvCxnSpPr>
            <a:cxnSpLocks noChangeShapeType="1"/>
          </p:cNvCxnSpPr>
          <p:nvPr userDrawn="1"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57200" y="1107035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4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778188" y="1107035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457200" y="2917906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6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4778188" y="2917906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4357689" y="4864895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 lang="en-GB"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 rot="10800000">
            <a:off x="3139437" y="4715666"/>
            <a:ext cx="6036948" cy="470696"/>
            <a:chOff x="4629150" y="777477"/>
            <a:chExt cx="2023459" cy="803673"/>
          </a:xfrm>
        </p:grpSpPr>
        <p:sp>
          <p:nvSpPr>
            <p:cNvPr id="21" name="Trapezoid 20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2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ganization Chart or other visualizatio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6726" y="1071563"/>
            <a:ext cx="8397875" cy="335161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en-GB" noProof="0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357689" y="4864895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 lang="en-GB"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3139437" y="4715666"/>
            <a:ext cx="6036948" cy="470696"/>
            <a:chOff x="4629150" y="777477"/>
            <a:chExt cx="2023459" cy="803673"/>
          </a:xfrm>
        </p:grpSpPr>
        <p:sp>
          <p:nvSpPr>
            <p:cNvPr id="12" name="Trapezoid 11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24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- Text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5003800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>
              <a:ea typeface="ヒラギノ角ゴ Pro W3"/>
              <a:cs typeface="ヒラギノ角ゴ Pro W3"/>
            </a:endParaRPr>
          </a:p>
        </p:txBody>
      </p:sp>
      <p:sp>
        <p:nvSpPr>
          <p:cNvPr id="2" name="Right Triangle 1"/>
          <p:cNvSpPr/>
          <p:nvPr userDrawn="1"/>
        </p:nvSpPr>
        <p:spPr bwMode="auto">
          <a:xfrm rot="10800000" flipH="1">
            <a:off x="0" y="-2"/>
            <a:ext cx="4572000" cy="16611601"/>
          </a:xfrm>
          <a:prstGeom prst="rt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0" name="Subtitle 4"/>
          <p:cNvSpPr txBox="1">
            <a:spLocks/>
          </p:cNvSpPr>
          <p:nvPr userDrawn="1"/>
        </p:nvSpPr>
        <p:spPr bwMode="auto">
          <a:xfrm>
            <a:off x="4592638" y="3227388"/>
            <a:ext cx="41910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en-GB" altLang="en-US" sz="2000">
              <a:solidFill>
                <a:schemeClr val="bg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468313" y="3124200"/>
            <a:ext cx="792162" cy="2698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sp>
        <p:nvSpPr>
          <p:cNvPr id="15" name="Subtitle 4"/>
          <p:cNvSpPr>
            <a:spLocks noGrp="1"/>
          </p:cNvSpPr>
          <p:nvPr>
            <p:ph type="subTitle" idx="4294967295"/>
          </p:nvPr>
        </p:nvSpPr>
        <p:spPr>
          <a:xfrm>
            <a:off x="468314" y="3233737"/>
            <a:ext cx="2663825" cy="10251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GB" altLang="en-US" sz="200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/>
              <a:t>Click to edit Master subtitle style</a:t>
            </a:r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86275" y="1638300"/>
            <a:ext cx="4297363" cy="245745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2"/>
          <p:cNvSpPr>
            <a:spLocks noGrp="1"/>
          </p:cNvSpPr>
          <p:nvPr>
            <p:ph type="ctrTitle"/>
          </p:nvPr>
        </p:nvSpPr>
        <p:spPr>
          <a:xfrm>
            <a:off x="468314" y="1653779"/>
            <a:ext cx="3024187" cy="1458515"/>
          </a:xfrm>
        </p:spPr>
        <p:txBody>
          <a:bodyPr/>
          <a:lstStyle>
            <a:lvl1pPr>
              <a:lnSpc>
                <a:spcPts val="3500"/>
              </a:lnSpc>
              <a:defRPr sz="3200"/>
            </a:lvl1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8313" y="4408884"/>
            <a:ext cx="2543244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6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altLang="en-US" kern="1200" dirty="0" smtClean="0"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4345780"/>
            <a:ext cx="3371211" cy="803673"/>
            <a:chOff x="4629150" y="777477"/>
            <a:chExt cx="2023459" cy="803673"/>
          </a:xfrm>
        </p:grpSpPr>
        <p:sp>
          <p:nvSpPr>
            <p:cNvPr id="13" name="Trapezoid 12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10800000">
            <a:off x="3175000" y="4339827"/>
            <a:ext cx="5969000" cy="803673"/>
            <a:chOff x="4629150" y="777477"/>
            <a:chExt cx="2023459" cy="80367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Trapezoid 19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grpFill/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grpFill/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00450" y="4407694"/>
            <a:ext cx="5183188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800" b="1" dirty="0" smtClean="0">
                <a:solidFill>
                  <a:schemeClr val="tx2"/>
                </a:solidFill>
              </a:defRPr>
            </a:lvl1pPr>
            <a:lvl2pPr>
              <a:defRPr lang="en-US" altLang="en-US" dirty="0" smtClean="0"/>
            </a:lvl2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4684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solidFill>
            <a:srgbClr val="0070C0"/>
          </a:solidFill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756047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04/10/2024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‹Nr.›</a:t>
            </a:fld>
            <a:endParaRPr lang="en-GB" noProof="0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18" y="3942158"/>
            <a:ext cx="1406996" cy="519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D8BFEB-9763-592D-4733-377E98FAB1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6231" y="3915902"/>
            <a:ext cx="1030276" cy="571851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06E105BE-A623-387A-5C46-8FE1B7D947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7"/>
          <a:stretch>
            <a:fillRect/>
          </a:stretch>
        </p:blipFill>
        <p:spPr bwMode="auto">
          <a:xfrm>
            <a:off x="4939533" y="4032852"/>
            <a:ext cx="1069174" cy="40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22" y="3577084"/>
            <a:ext cx="1311593" cy="13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18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-22860"/>
            <a:ext cx="9144000" cy="36844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121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ridge"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525463" y="1116013"/>
            <a:ext cx="7999412" cy="2686050"/>
            <a:chOff x="318484" y="1489075"/>
            <a:chExt cx="8527332" cy="3581400"/>
          </a:xfrm>
        </p:grpSpPr>
        <p:sp>
          <p:nvSpPr>
            <p:cNvPr id="4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8484" y="1489075"/>
              <a:ext cx="382452" cy="381000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5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8484" y="1946275"/>
              <a:ext cx="382452" cy="38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8484" y="2403475"/>
              <a:ext cx="382452" cy="38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21087" y="19462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Double entry system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21087" y="24034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Time of recording the transactions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21087" y="14890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dirty="0"/>
                <a:t>Definition of </a:t>
              </a:r>
              <a:r>
                <a:rPr lang="en-GB" altLang="en-US" sz="1800" dirty="0" err="1"/>
                <a:t>b.o.p</a:t>
              </a:r>
              <a:r>
                <a:rPr lang="en-GB" altLang="en-US" sz="1800" dirty="0"/>
                <a:t>. and </a:t>
              </a:r>
              <a:r>
                <a:rPr lang="en-GB" altLang="en-US" sz="1800" dirty="0" err="1"/>
                <a:t>i.i.p</a:t>
              </a:r>
              <a:r>
                <a:rPr lang="en-GB" altLang="en-US" sz="1800" dirty="0"/>
                <a:t>.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484" y="2871258"/>
              <a:ext cx="380760" cy="38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 dirty="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8484" y="3328458"/>
              <a:ext cx="380760" cy="38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8484" y="3785658"/>
              <a:ext cx="380760" cy="38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 dirty="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21087" y="33284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Reconciliation flows and stocks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21087" y="37856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Euro area residency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21087" y="28712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Valuation of transactions and stocks</a:t>
              </a:r>
            </a:p>
          </p:txBody>
        </p:sp>
        <p:sp>
          <p:nvSpPr>
            <p:cNvPr id="16" name="Rectangle 2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8484" y="4232275"/>
              <a:ext cx="380760" cy="38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17" name="Rectangle 2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484" y="4689475"/>
              <a:ext cx="380760" cy="38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8" name="Rectangle 2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21087" y="42322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Standards components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21087" y="46894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Classification of transactions</a:t>
              </a:r>
            </a:p>
          </p:txBody>
        </p:sp>
      </p:grpSp>
      <p:sp>
        <p:nvSpPr>
          <p:cNvPr id="2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 rot="10800000">
            <a:off x="3139437" y="4715666"/>
            <a:ext cx="6036948" cy="470696"/>
            <a:chOff x="4629150" y="777477"/>
            <a:chExt cx="2023459" cy="803673"/>
          </a:xfrm>
        </p:grpSpPr>
        <p:sp>
          <p:nvSpPr>
            <p:cNvPr id="26" name="Trapezoid 25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2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77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3629025" y="1782763"/>
            <a:ext cx="5514975" cy="2697162"/>
          </a:xfrm>
          <a:custGeom>
            <a:avLst/>
            <a:gdLst/>
            <a:ahLst/>
            <a:cxnLst/>
            <a:rect l="l" t="t" r="r" b="b"/>
            <a:pathLst>
              <a:path w="5514975" h="2697162">
                <a:moveTo>
                  <a:pt x="771523" y="0"/>
                </a:moveTo>
                <a:lnTo>
                  <a:pt x="5514975" y="0"/>
                </a:lnTo>
                <a:lnTo>
                  <a:pt x="5514975" y="2658323"/>
                </a:lnTo>
                <a:lnTo>
                  <a:pt x="5503865" y="2697162"/>
                </a:lnTo>
                <a:lnTo>
                  <a:pt x="0" y="26971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idx="4294967295"/>
          </p:nvPr>
        </p:nvSpPr>
        <p:spPr>
          <a:xfrm>
            <a:off x="4816475" y="2556272"/>
            <a:ext cx="4076700" cy="18514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3139437" y="4715666"/>
            <a:ext cx="6036948" cy="470696"/>
            <a:chOff x="4629150" y="777477"/>
            <a:chExt cx="2023459" cy="803673"/>
          </a:xfrm>
        </p:grpSpPr>
        <p:sp>
          <p:nvSpPr>
            <p:cNvPr id="11" name="Trapezoid 10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95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 rot="10800000">
            <a:off x="3127647" y="-15086"/>
            <a:ext cx="6016349" cy="5177634"/>
            <a:chOff x="4629150" y="777477"/>
            <a:chExt cx="2032590" cy="803673"/>
          </a:xfrm>
        </p:grpSpPr>
        <p:sp>
          <p:nvSpPr>
            <p:cNvPr id="20" name="Trapezoid 19"/>
            <p:cNvSpPr/>
            <p:nvPr userDrawn="1"/>
          </p:nvSpPr>
          <p:spPr bwMode="auto">
            <a:xfrm rot="10800000">
              <a:off x="4682731" y="777477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auto">
            <a:xfrm>
              <a:off x="4629150" y="777477"/>
              <a:ext cx="540618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7" name="Rectangle 1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25988" y="1471613"/>
            <a:ext cx="38354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3500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25988" y="3400425"/>
            <a:ext cx="3949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4816475" y="3443288"/>
            <a:ext cx="790575" cy="2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816475" y="907256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6000" kern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811713" y="2137569"/>
            <a:ext cx="3968750" cy="1262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3200" kern="1200" smtClean="0">
                <a:solidFill>
                  <a:schemeClr val="bg1"/>
                </a:solidFill>
                <a:ea typeface="+mj-ea"/>
                <a:cs typeface="+mj-cs"/>
              </a:defRPr>
            </a:lvl1pPr>
            <a:lvl2pPr>
              <a:defRPr lang="en-US" smtClean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811713" y="3565525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7FC801-E2EE-42B2-BFDF-F67C23A6F66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71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Text (NO Imag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 rot="10800000">
            <a:off x="3127647" y="-15086"/>
            <a:ext cx="6016349" cy="5177634"/>
            <a:chOff x="4629150" y="777477"/>
            <a:chExt cx="2032590" cy="803673"/>
          </a:xfrm>
        </p:grpSpPr>
        <p:sp>
          <p:nvSpPr>
            <p:cNvPr id="16" name="Trapezoid 15"/>
            <p:cNvSpPr/>
            <p:nvPr userDrawn="1"/>
          </p:nvSpPr>
          <p:spPr bwMode="auto">
            <a:xfrm rot="10800000">
              <a:off x="4682731" y="777477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4629150" y="777477"/>
              <a:ext cx="540618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7" name="Rectangle 1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25988" y="1471613"/>
            <a:ext cx="38354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3500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25988" y="3400425"/>
            <a:ext cx="3949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4816475" y="3443288"/>
            <a:ext cx="790575" cy="2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sp>
        <p:nvSpPr>
          <p:cNvPr id="11" name="Parallelogram 10"/>
          <p:cNvSpPr/>
          <p:nvPr userDrawn="1"/>
        </p:nvSpPr>
        <p:spPr bwMode="auto">
          <a:xfrm>
            <a:off x="0" y="0"/>
            <a:ext cx="4591050" cy="5143500"/>
          </a:xfrm>
          <a:custGeom>
            <a:avLst/>
            <a:gdLst/>
            <a:ahLst/>
            <a:cxnLst/>
            <a:rect l="l" t="t" r="r" b="b"/>
            <a:pathLst>
              <a:path w="4591751" h="5143500">
                <a:moveTo>
                  <a:pt x="0" y="0"/>
                </a:moveTo>
                <a:lnTo>
                  <a:pt x="4591751" y="0"/>
                </a:lnTo>
                <a:lnTo>
                  <a:pt x="3154503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816475" y="907256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6000" kern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811713" y="2137569"/>
            <a:ext cx="3968750" cy="1262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3200" kern="1200" smtClean="0">
                <a:solidFill>
                  <a:schemeClr val="bg1"/>
                </a:solidFill>
                <a:ea typeface="+mj-ea"/>
                <a:cs typeface="+mj-cs"/>
              </a:defRPr>
            </a:lvl1pPr>
            <a:lvl2pPr>
              <a:defRPr lang="en-US" smtClean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811713" y="3565525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0" y="831850"/>
            <a:ext cx="3881438" cy="40290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algn="r">
              <a:defRPr lang="en-US" sz="30000" b="1" kern="120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9EFBB2-B333-479B-84A0-F406AA2E2D12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5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Ful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 userDrawn="1"/>
        </p:nvSpPr>
        <p:spPr bwMode="auto">
          <a:xfrm>
            <a:off x="468313" y="1222375"/>
            <a:ext cx="81946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8450" indent="-298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 rot="10800000">
            <a:off x="3139437" y="4715666"/>
            <a:ext cx="6036948" cy="470696"/>
            <a:chOff x="4629150" y="777477"/>
            <a:chExt cx="2023459" cy="803673"/>
          </a:xfrm>
        </p:grpSpPr>
        <p:sp>
          <p:nvSpPr>
            <p:cNvPr id="7" name="Trapezoid 6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57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Placeholder (With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0" y="1109663"/>
            <a:ext cx="8197850" cy="3613150"/>
          </a:xfrm>
          <a:custGeom>
            <a:avLst/>
            <a:gdLst/>
            <a:ahLst/>
            <a:cxnLst/>
            <a:rect l="l" t="t" r="r" b="b"/>
            <a:pathLst>
              <a:path w="8197850" h="3613150">
                <a:moveTo>
                  <a:pt x="433207" y="0"/>
                </a:moveTo>
                <a:lnTo>
                  <a:pt x="8197850" y="0"/>
                </a:lnTo>
                <a:lnTo>
                  <a:pt x="7269343" y="3613150"/>
                </a:lnTo>
                <a:lnTo>
                  <a:pt x="0" y="3613150"/>
                </a:lnTo>
                <a:lnTo>
                  <a:pt x="0" y="16857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971550" y="1492250"/>
            <a:ext cx="21605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defRPr/>
            </a:pPr>
            <a:endParaRPr lang="en-GB" altLang="en-US" sz="200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286126" y="1"/>
            <a:ext cx="5857875" cy="4721225"/>
          </a:xfrm>
          <a:custGeom>
            <a:avLst/>
            <a:gdLst/>
            <a:ahLst/>
            <a:cxnLst/>
            <a:rect l="l" t="t" r="r" b="b"/>
            <a:pathLst>
              <a:path w="5857875" h="4721225">
                <a:moveTo>
                  <a:pt x="1190458" y="0"/>
                </a:moveTo>
                <a:lnTo>
                  <a:pt x="5857875" y="0"/>
                </a:lnTo>
                <a:lnTo>
                  <a:pt x="5857875" y="4721225"/>
                </a:lnTo>
                <a:lnTo>
                  <a:pt x="0" y="472122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grpSp>
        <p:nvGrpSpPr>
          <p:cNvPr id="17" name="Group 16"/>
          <p:cNvGrpSpPr/>
          <p:nvPr userDrawn="1"/>
        </p:nvGrpSpPr>
        <p:grpSpPr>
          <a:xfrm rot="10800000">
            <a:off x="3139437" y="4715666"/>
            <a:ext cx="6036948" cy="470696"/>
            <a:chOff x="4629150" y="777477"/>
            <a:chExt cx="2023459" cy="803673"/>
          </a:xfrm>
        </p:grpSpPr>
        <p:sp>
          <p:nvSpPr>
            <p:cNvPr id="18" name="Trapezoid 17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2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40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286126" y="1"/>
            <a:ext cx="5857875" cy="4721225"/>
          </a:xfrm>
          <a:custGeom>
            <a:avLst/>
            <a:gdLst/>
            <a:ahLst/>
            <a:cxnLst/>
            <a:rect l="l" t="t" r="r" b="b"/>
            <a:pathLst>
              <a:path w="5857875" h="4721225">
                <a:moveTo>
                  <a:pt x="1190458" y="0"/>
                </a:moveTo>
                <a:lnTo>
                  <a:pt x="5857875" y="0"/>
                </a:lnTo>
                <a:lnTo>
                  <a:pt x="5857875" y="4721225"/>
                </a:lnTo>
                <a:lnTo>
                  <a:pt x="0" y="472122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1074738"/>
            <a:ext cx="4222750" cy="3646487"/>
          </a:xfrm>
          <a:custGeom>
            <a:avLst/>
            <a:gdLst/>
            <a:ahLst/>
            <a:cxnLst/>
            <a:rect l="l" t="t" r="r" b="b"/>
            <a:pathLst>
              <a:path w="4222750" h="3646487">
                <a:moveTo>
                  <a:pt x="0" y="0"/>
                </a:moveTo>
                <a:lnTo>
                  <a:pt x="4222750" y="0"/>
                </a:lnTo>
                <a:lnTo>
                  <a:pt x="3293625" y="3646487"/>
                </a:lnTo>
                <a:lnTo>
                  <a:pt x="0" y="3646487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grpSp>
        <p:nvGrpSpPr>
          <p:cNvPr id="12" name="Group 11"/>
          <p:cNvGrpSpPr/>
          <p:nvPr userDrawn="1"/>
        </p:nvGrpSpPr>
        <p:grpSpPr>
          <a:xfrm rot="10800000">
            <a:off x="3139437" y="4715666"/>
            <a:ext cx="6036948" cy="470696"/>
            <a:chOff x="4629150" y="777477"/>
            <a:chExt cx="2023459" cy="803673"/>
          </a:xfrm>
        </p:grpSpPr>
        <p:sp>
          <p:nvSpPr>
            <p:cNvPr id="13" name="Trapezoid 12"/>
            <p:cNvSpPr/>
            <p:nvPr userDrawn="1"/>
          </p:nvSpPr>
          <p:spPr bwMode="auto">
            <a:xfrm rot="10800000">
              <a:off x="4673600" y="777478"/>
              <a:ext cx="1979009" cy="803672"/>
            </a:xfrm>
            <a:prstGeom prst="trapezoid">
              <a:avLst>
                <a:gd name="adj" fmla="val 27370"/>
              </a:avLst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4629150" y="777477"/>
              <a:ext cx="441325" cy="80367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22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71463" y="77788"/>
            <a:ext cx="65024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>
                <a:solidFill>
                  <a:srgbClr val="FFFFFF"/>
                </a:solidFill>
                <a:ea typeface="ヒラギノ角ゴ Pro W3"/>
                <a:cs typeface="ヒラギノ角ゴ Pro W3"/>
              </a:rPr>
              <a:t>Rubric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50938"/>
            <a:ext cx="8194675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Mastertextformat bearbeiten</a:t>
            </a:r>
          </a:p>
          <a:p>
            <a:pPr lvl="1"/>
            <a:r>
              <a:rPr lang="en-GB" altLang="en-US"/>
              <a:t>Zweite Ebene</a:t>
            </a:r>
          </a:p>
          <a:p>
            <a:pPr lvl="2"/>
            <a:r>
              <a:rPr lang="en-GB" altLang="en-US"/>
              <a:t>Dritte Ebene</a:t>
            </a:r>
          </a:p>
          <a:p>
            <a:pPr lvl="3"/>
            <a:r>
              <a:rPr lang="en-GB" altLang="en-US"/>
              <a:t>Vierte Ebene</a:t>
            </a:r>
          </a:p>
          <a:p>
            <a:pPr lvl="4"/>
            <a:r>
              <a:rPr lang="en-GB" altLang="en-US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73088"/>
            <a:ext cx="85947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Mastertitelformat bearbeiten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-25400"/>
            <a:ext cx="9144000" cy="3683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4" r:id="rId1"/>
    <p:sldLayoutId id="2147486295" r:id="rId2"/>
    <p:sldLayoutId id="2147486297" r:id="rId3"/>
    <p:sldLayoutId id="2147486298" r:id="rId4"/>
    <p:sldLayoutId id="2147486299" r:id="rId5"/>
    <p:sldLayoutId id="2147486300" r:id="rId6"/>
    <p:sldLayoutId id="2147486301" r:id="rId7"/>
    <p:sldLayoutId id="2147486302" r:id="rId8"/>
    <p:sldLayoutId id="2147486303" r:id="rId9"/>
    <p:sldLayoutId id="2147486304" r:id="rId10"/>
    <p:sldLayoutId id="2147486305" r:id="rId11"/>
    <p:sldLayoutId id="2147486306" r:id="rId12"/>
    <p:sldLayoutId id="2147486307" r:id="rId13"/>
    <p:sldLayoutId id="2147486317" r:id="rId14"/>
    <p:sldLayoutId id="2147486316" r:id="rId15"/>
    <p:sldLayoutId id="2147486308" r:id="rId16"/>
    <p:sldLayoutId id="2147486311" r:id="rId17"/>
    <p:sldLayoutId id="2147486312" r:id="rId18"/>
    <p:sldLayoutId id="2147486314" r:id="rId19"/>
    <p:sldLayoutId id="2147486338" r:id="rId20"/>
    <p:sldLayoutId id="2147486339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9845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2pPr>
      <a:lvl3pPr marL="5969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3pPr>
      <a:lvl4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1219200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9.xml"/><Relationship Id="rId7" Type="http://schemas.openxmlformats.org/officeDocument/2006/relationships/image" Target="../media/image9.emf"/><Relationship Id="rId2" Type="http://schemas.openxmlformats.org/officeDocument/2006/relationships/tags" Target="../tags/tag2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1.xml"/><Relationship Id="rId7" Type="http://schemas.openxmlformats.org/officeDocument/2006/relationships/image" Target="../media/image9.emf"/><Relationship Id="rId2" Type="http://schemas.openxmlformats.org/officeDocument/2006/relationships/tags" Target="../tags/tag3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3.xml"/><Relationship Id="rId7" Type="http://schemas.openxmlformats.org/officeDocument/2006/relationships/image" Target="../media/image9.emf"/><Relationship Id="rId2" Type="http://schemas.openxmlformats.org/officeDocument/2006/relationships/tags" Target="../tags/tag3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5.xml"/><Relationship Id="rId7" Type="http://schemas.openxmlformats.org/officeDocument/2006/relationships/image" Target="../media/image9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7.xml"/><Relationship Id="rId7" Type="http://schemas.openxmlformats.org/officeDocument/2006/relationships/image" Target="../media/image9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9.xml"/><Relationship Id="rId7" Type="http://schemas.openxmlformats.org/officeDocument/2006/relationships/image" Target="../media/image9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1.xml"/><Relationship Id="rId7" Type="http://schemas.openxmlformats.org/officeDocument/2006/relationships/image" Target="../media/image9.emf"/><Relationship Id="rId2" Type="http://schemas.openxmlformats.org/officeDocument/2006/relationships/tags" Target="../tags/tag4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9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3.xml"/><Relationship Id="rId7" Type="http://schemas.openxmlformats.org/officeDocument/2006/relationships/image" Target="../media/image9.emf"/><Relationship Id="rId2" Type="http://schemas.openxmlformats.org/officeDocument/2006/relationships/tags" Target="../tags/tag4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5.xml"/><Relationship Id="rId7" Type="http://schemas.openxmlformats.org/officeDocument/2006/relationships/image" Target="../media/image9.emf"/><Relationship Id="rId2" Type="http://schemas.openxmlformats.org/officeDocument/2006/relationships/tags" Target="../tags/tag4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00.sv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7.xml"/><Relationship Id="rId7" Type="http://schemas.openxmlformats.org/officeDocument/2006/relationships/image" Target="../media/image9.emf"/><Relationship Id="rId2" Type="http://schemas.openxmlformats.org/officeDocument/2006/relationships/tags" Target="../tags/tag4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9.emf"/><Relationship Id="rId2" Type="http://schemas.openxmlformats.org/officeDocument/2006/relationships/tags" Target="../tags/tag4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6.png"/><Relationship Id="rId3" Type="http://schemas.openxmlformats.org/officeDocument/2006/relationships/tags" Target="../tags/tag51.xml"/><Relationship Id="rId7" Type="http://schemas.openxmlformats.org/officeDocument/2006/relationships/image" Target="../media/image9.emf"/><Relationship Id="rId12" Type="http://schemas.openxmlformats.org/officeDocument/2006/relationships/image" Target="../media/image5.png"/><Relationship Id="rId2" Type="http://schemas.openxmlformats.org/officeDocument/2006/relationships/tags" Target="../tags/tag5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4.pn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53.xml"/><Relationship Id="rId7" Type="http://schemas.openxmlformats.org/officeDocument/2006/relationships/image" Target="../media/image9.emf"/><Relationship Id="rId2" Type="http://schemas.openxmlformats.org/officeDocument/2006/relationships/tags" Target="../tags/tag5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9.emf"/><Relationship Id="rId2" Type="http://schemas.openxmlformats.org/officeDocument/2006/relationships/tags" Target="../tags/tag5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sv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sv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2024.eurofiling.info/wp-content/uploads/CDM_KatrinHeinze_Eurofiling_2024.pdf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ecb.europa.eu/stats/ecb_statistics/reporting/shared/pdf/IReF_presentation240503.en.pdf" TargetMode="External"/><Relationship Id="rId2" Type="http://schemas.openxmlformats.org/officeDocument/2006/relationships/tags" Target="../tags/tag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tags" Target="../tags/tag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11" Type="http://schemas.openxmlformats.org/officeDocument/2006/relationships/image" Target="../media/image25.sv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2" Type="http://schemas.openxmlformats.org/officeDocument/2006/relationships/tags" Target="../tags/tag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Relationship Id="rId9" Type="http://schemas.openxmlformats.org/officeDocument/2006/relationships/hyperlink" Target="https://www.ecb.europa.eu/stats/ecb_statistics/reporting/shared/pdf/IReF_presentation240503.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hyperlink" Target="https://www.ecb.europa.eu/stats/ecb_statistics/reporting/shared/pdf/IReF_presentation240503.en.pdf" TargetMode="External"/><Relationship Id="rId2" Type="http://schemas.openxmlformats.org/officeDocument/2006/relationships/tags" Target="../tags/tag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360EC-B300-C77B-6000-3EF748352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715" y="910828"/>
            <a:ext cx="7096569" cy="1790700"/>
          </a:xfrm>
        </p:spPr>
        <p:txBody>
          <a:bodyPr/>
          <a:lstStyle/>
          <a:p>
            <a:r>
              <a:rPr lang="en-GB" sz="2400" dirty="0"/>
              <a:t>Evaluating VTL in the scope of the Common Data Management project of </a:t>
            </a:r>
            <a:r>
              <a:rPr lang="en-GB" sz="2400" dirty="0" smtClean="0"/>
              <a:t>ESCB/SSM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1800" dirty="0" smtClean="0"/>
              <a:t>Noah Börger and </a:t>
            </a:r>
            <a:r>
              <a:rPr lang="en-GB" sz="1800" dirty="0" err="1" smtClean="0"/>
              <a:t>Sergy</a:t>
            </a:r>
            <a:r>
              <a:rPr lang="en-GB" sz="1800" dirty="0" smtClean="0"/>
              <a:t> Grebenshchikov (Deutsche Bundesbank)</a:t>
            </a:r>
            <a:br>
              <a:rPr lang="en-GB" sz="1800" dirty="0" smtClean="0"/>
            </a:br>
            <a:r>
              <a:rPr lang="en-GB" sz="1800" dirty="0" smtClean="0"/>
              <a:t>and Katrin </a:t>
            </a:r>
            <a:r>
              <a:rPr lang="en-GB" sz="1800" dirty="0" err="1" smtClean="0"/>
              <a:t>Heinze</a:t>
            </a:r>
            <a:r>
              <a:rPr lang="en-GB" sz="1800" dirty="0" smtClean="0"/>
              <a:t> (European Central Bank)</a:t>
            </a:r>
            <a:endParaRPr lang="en-IE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FF7AC-2073-0B2B-ED05-168659FD8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6227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SDMX Experts workshop</a:t>
            </a:r>
          </a:p>
          <a:p>
            <a:r>
              <a:rPr lang="en-US" dirty="0"/>
              <a:t>7-11 October 2024</a:t>
            </a:r>
          </a:p>
          <a:p>
            <a:r>
              <a:rPr lang="en-US" dirty="0"/>
              <a:t>Amsterdam, the Netherlands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4469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3E4D77D-CE31-4774-AFC7-59CAD12565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3E4D77D-CE31-4774-AFC7-59CAD1256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2">
            <a:extLst>
              <a:ext uri="{FF2B5EF4-FFF2-40B4-BE49-F238E27FC236}">
                <a16:creationId xmlns:a16="http://schemas.microsoft.com/office/drawing/2014/main" id="{10A1682B-2275-48F6-83CC-7FE9D33A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8" y="210874"/>
            <a:ext cx="8632324" cy="635000"/>
          </a:xfrm>
        </p:spPr>
        <p:txBody>
          <a:bodyPr vert="horz"/>
          <a:lstStyle/>
          <a:p>
            <a:pPr>
              <a:defRPr/>
            </a:pPr>
            <a:r>
              <a:rPr lang="en-GB" b="1" dirty="0"/>
              <a:t>The role of </a:t>
            </a:r>
            <a:r>
              <a:rPr lang="en-GB" b="1" dirty="0" smtClean="0"/>
              <a:t>VTL</a:t>
            </a:r>
            <a:r>
              <a:rPr lang="en-US" b="1" dirty="0" smtClean="0"/>
              <a:t>:</a:t>
            </a:r>
            <a:r>
              <a:rPr lang="en-GB" dirty="0"/>
              <a:t/>
            </a:r>
            <a:br>
              <a:rPr lang="en-GB" dirty="0"/>
            </a:br>
            <a:r>
              <a:rPr lang="en-GB" sz="2400" dirty="0"/>
              <a:t>V</a:t>
            </a:r>
            <a:r>
              <a:rPr lang="en-GB" sz="2400" dirty="0" smtClean="0"/>
              <a:t>alidations and transformations designed by business users</a:t>
            </a:r>
            <a:endParaRPr lang="en-GB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A1DBD-F299-4ACE-86CB-18FD008C5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320B71-EC71-4A7E-8C8A-9C555B387A1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7742085" y="1810726"/>
            <a:ext cx="1342083" cy="996169"/>
            <a:chOff x="7513486" y="1776771"/>
            <a:chExt cx="1342083" cy="996169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7513486" y="1776771"/>
              <a:ext cx="457200" cy="266754"/>
            </a:xfrm>
            <a:prstGeom prst="roundRect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7513486" y="2454897"/>
              <a:ext cx="457200" cy="266754"/>
            </a:xfrm>
            <a:prstGeom prst="roundRect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cxnSp>
          <p:nvCxnSpPr>
            <p:cNvPr id="5" name="Straight Arrow Connector 4"/>
            <p:cNvCxnSpPr>
              <a:stCxn id="2" idx="2"/>
              <a:endCxn id="20" idx="0"/>
            </p:cNvCxnSpPr>
            <p:nvPr/>
          </p:nvCxnSpPr>
          <p:spPr bwMode="auto">
            <a:xfrm>
              <a:off x="7742086" y="2043525"/>
              <a:ext cx="0" cy="411372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4" name="Rounded Rectangle 23"/>
            <p:cNvSpPr/>
            <p:nvPr/>
          </p:nvSpPr>
          <p:spPr bwMode="auto">
            <a:xfrm>
              <a:off x="8199286" y="1776771"/>
              <a:ext cx="457200" cy="266754"/>
            </a:xfrm>
            <a:prstGeom prst="roundRect">
              <a:avLst/>
            </a:prstGeom>
            <a:solidFill>
              <a:schemeClr val="bg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78351" y="2403608"/>
              <a:ext cx="388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B050"/>
                  </a:solidFill>
                </a:rPr>
                <a:t>✔️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466960" y="2434386"/>
              <a:ext cx="388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rgbClr val="FF0000"/>
                  </a:solidFill>
                </a:rPr>
                <a:t>❌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8130695" y="2454897"/>
              <a:ext cx="252899" cy="266754"/>
            </a:xfrm>
            <a:prstGeom prst="roundRect">
              <a:avLst/>
            </a:prstGeom>
            <a:no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8519304" y="2454897"/>
              <a:ext cx="252899" cy="266754"/>
            </a:xfrm>
            <a:prstGeom prst="roundRect">
              <a:avLst/>
            </a:prstGeom>
            <a:no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  <p:cxnSp>
          <p:nvCxnSpPr>
            <p:cNvPr id="45" name="Elbow Connector 44"/>
            <p:cNvCxnSpPr>
              <a:stCxn id="24" idx="2"/>
              <a:endCxn id="35" idx="0"/>
            </p:cNvCxnSpPr>
            <p:nvPr/>
          </p:nvCxnSpPr>
          <p:spPr bwMode="auto">
            <a:xfrm rot="5400000">
              <a:off x="8136830" y="2163841"/>
              <a:ext cx="411372" cy="170741"/>
            </a:xfrm>
            <a:prstGeom prst="bentConnector3">
              <a:avLst/>
            </a:prstGeom>
            <a:solidFill>
              <a:schemeClr val="tx2"/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" name="Elbow Connector 47"/>
            <p:cNvCxnSpPr>
              <a:stCxn id="24" idx="2"/>
              <a:endCxn id="37" idx="0"/>
            </p:cNvCxnSpPr>
            <p:nvPr/>
          </p:nvCxnSpPr>
          <p:spPr bwMode="auto">
            <a:xfrm rot="16200000" flipH="1">
              <a:off x="8331134" y="2140277"/>
              <a:ext cx="411372" cy="217868"/>
            </a:xfrm>
            <a:prstGeom prst="bentConnector3">
              <a:avLst/>
            </a:prstGeom>
            <a:solidFill>
              <a:schemeClr val="tx2"/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8" name="TextBox 57"/>
          <p:cNvSpPr txBox="1"/>
          <p:nvPr/>
        </p:nvSpPr>
        <p:spPr>
          <a:xfrm>
            <a:off x="659012" y="1402907"/>
            <a:ext cx="70830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Current</a:t>
            </a:r>
            <a:r>
              <a:rPr lang="de-DE" sz="1600" dirty="0" smtClean="0"/>
              <a:t> </a:t>
            </a:r>
            <a:r>
              <a:rPr lang="de-DE" sz="1600" dirty="0" err="1" smtClean="0"/>
              <a:t>business</a:t>
            </a:r>
            <a:r>
              <a:rPr lang="de-DE" sz="1600" dirty="0" smtClean="0"/>
              <a:t> </a:t>
            </a:r>
            <a:r>
              <a:rPr lang="de-DE" sz="1600" dirty="0" err="1" smtClean="0"/>
              <a:t>requirements</a:t>
            </a:r>
            <a:r>
              <a:rPr lang="de-DE" sz="1600" dirty="0" smtClean="0"/>
              <a:t> </a:t>
            </a:r>
            <a:r>
              <a:rPr lang="de-DE" sz="1600" dirty="0" err="1" smtClean="0"/>
              <a:t>include</a:t>
            </a:r>
            <a:r>
              <a:rPr lang="de-DE" sz="1600" dirty="0" smtClean="0"/>
              <a:t>:</a:t>
            </a:r>
            <a:br>
              <a:rPr lang="de-DE" sz="1600" dirty="0" smtClean="0"/>
            </a:br>
            <a:r>
              <a:rPr lang="de-DE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Providing </a:t>
            </a:r>
            <a:r>
              <a:rPr lang="de-DE" sz="1600" dirty="0" err="1" smtClean="0"/>
              <a:t>ability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define</a:t>
            </a:r>
            <a:r>
              <a:rPr lang="de-DE" sz="1600" dirty="0" smtClean="0"/>
              <a:t> </a:t>
            </a:r>
            <a:r>
              <a:rPr lang="de-DE" sz="1600" dirty="0" err="1" smtClean="0"/>
              <a:t>validation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transformation</a:t>
            </a:r>
            <a:r>
              <a:rPr lang="de-DE" sz="1600" dirty="0" smtClean="0"/>
              <a:t> </a:t>
            </a:r>
            <a:r>
              <a:rPr lang="de-DE" sz="1600" dirty="0" err="1" smtClean="0"/>
              <a:t>rules</a:t>
            </a:r>
            <a:r>
              <a:rPr lang="de-DE" sz="1600" dirty="0" smtClean="0"/>
              <a:t> via a </a:t>
            </a:r>
            <a:r>
              <a:rPr lang="de-DE" sz="1600" dirty="0" err="1" smtClean="0"/>
              <a:t>business</a:t>
            </a:r>
            <a:r>
              <a:rPr lang="de-DE" sz="1600" dirty="0" smtClean="0"/>
              <a:t> </a:t>
            </a:r>
            <a:r>
              <a:rPr lang="de-DE" sz="1600" dirty="0" err="1" smtClean="0"/>
              <a:t>rule</a:t>
            </a:r>
            <a:r>
              <a:rPr lang="de-DE" sz="1600" dirty="0" smtClean="0"/>
              <a:t> </a:t>
            </a:r>
            <a:r>
              <a:rPr lang="de-DE" sz="1600" dirty="0" err="1" smtClean="0"/>
              <a:t>language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Providing </a:t>
            </a:r>
            <a:r>
              <a:rPr lang="de-DE" sz="1600" dirty="0" err="1" smtClean="0"/>
              <a:t>convenient</a:t>
            </a:r>
            <a:r>
              <a:rPr lang="de-DE" sz="1600" dirty="0" smtClean="0"/>
              <a:t> IDE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syntax</a:t>
            </a:r>
            <a:r>
              <a:rPr lang="de-DE" sz="1600" dirty="0"/>
              <a:t> </a:t>
            </a:r>
            <a:r>
              <a:rPr lang="de-DE" sz="1600" dirty="0" err="1"/>
              <a:t>highlighting</a:t>
            </a:r>
            <a:r>
              <a:rPr lang="de-DE" sz="1600" dirty="0"/>
              <a:t>  </a:t>
            </a:r>
            <a:r>
              <a:rPr lang="de-DE" sz="1600" dirty="0" err="1" smtClean="0"/>
              <a:t>and</a:t>
            </a:r>
            <a:r>
              <a:rPr lang="de-DE" sz="1600" dirty="0" smtClean="0"/>
              <a:t> auto-</a:t>
            </a:r>
            <a:r>
              <a:rPr lang="de-DE" sz="1600" dirty="0" err="1" smtClean="0"/>
              <a:t>complete</a:t>
            </a:r>
            <a:r>
              <a:rPr lang="de-DE" sz="1600" dirty="0" smtClean="0"/>
              <a:t> </a:t>
            </a:r>
            <a:r>
              <a:rPr lang="de-DE" sz="1600" dirty="0" err="1" smtClean="0"/>
              <a:t>capabilities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Setting </a:t>
            </a:r>
            <a:r>
              <a:rPr lang="de-DE" sz="1600" dirty="0" err="1" smtClean="0"/>
              <a:t>up</a:t>
            </a:r>
            <a:r>
              <a:rPr lang="de-DE" sz="1600" dirty="0" smtClean="0"/>
              <a:t> </a:t>
            </a:r>
            <a:r>
              <a:rPr lang="de-DE" sz="1600" dirty="0" err="1" smtClean="0"/>
              <a:t>trainings</a:t>
            </a:r>
            <a:r>
              <a:rPr lang="de-DE" sz="1600" dirty="0" smtClean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tutorials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business</a:t>
            </a:r>
            <a:r>
              <a:rPr lang="de-DE" sz="1600" dirty="0" smtClean="0"/>
              <a:t> </a:t>
            </a:r>
            <a:r>
              <a:rPr lang="de-DE" sz="1600" dirty="0" err="1" smtClean="0"/>
              <a:t>rule</a:t>
            </a:r>
            <a:r>
              <a:rPr lang="de-DE" sz="1600" dirty="0" smtClean="0"/>
              <a:t> </a:t>
            </a:r>
            <a:r>
              <a:rPr lang="de-DE" sz="1600" dirty="0" err="1" smtClean="0"/>
              <a:t>language</a:t>
            </a:r>
            <a:endParaRPr lang="de-DE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225550" y="3719198"/>
            <a:ext cx="714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VTL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/>
              <a:t>CDM</a:t>
            </a:r>
            <a:endParaRPr lang="en-GB" sz="1800" dirty="0">
              <a:effectLst/>
            </a:endParaRPr>
          </a:p>
        </p:txBody>
      </p:sp>
      <p:sp>
        <p:nvSpPr>
          <p:cNvPr id="19" name="Left Arrow 18"/>
          <p:cNvSpPr/>
          <p:nvPr/>
        </p:nvSpPr>
        <p:spPr bwMode="auto">
          <a:xfrm flipH="1">
            <a:off x="479278" y="3657828"/>
            <a:ext cx="622300" cy="532477"/>
          </a:xfrm>
          <a:prstGeom prst="leftArrow">
            <a:avLst/>
          </a:prstGeom>
          <a:solidFill>
            <a:schemeClr val="accent6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94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811713" y="1105174"/>
            <a:ext cx="3968750" cy="2295251"/>
          </a:xfrm>
        </p:spPr>
        <p:txBody>
          <a:bodyPr/>
          <a:lstStyle/>
          <a:p>
            <a:r>
              <a:rPr lang="en-GB" b="1" dirty="0" err="1" smtClean="0"/>
              <a:t>PoCs</a:t>
            </a:r>
            <a:r>
              <a:rPr lang="en-GB" b="1" dirty="0" smtClean="0"/>
              <a:t> </a:t>
            </a:r>
            <a:r>
              <a:rPr lang="en-GB" b="1" dirty="0"/>
              <a:t>in CDM: Evaluation of VTL for specific use cases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4</a:t>
            </a:r>
            <a:endParaRPr lang="en-GB" dirty="0"/>
          </a:p>
        </p:txBody>
      </p:sp>
      <p:sp>
        <p:nvSpPr>
          <p:cNvPr id="31753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60C8CAE-76AC-41EC-96A4-B69530C32387}" type="slidenum">
              <a:rPr altLang="en-US" sz="900" b="1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altLang="en-US" sz="900" b="1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9748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811713" y="1105174"/>
            <a:ext cx="3968750" cy="2295251"/>
          </a:xfrm>
        </p:spPr>
        <p:txBody>
          <a:bodyPr/>
          <a:lstStyle/>
          <a:p>
            <a:r>
              <a:rPr lang="en-US" b="1" dirty="0" smtClean="0"/>
              <a:t>Development tools to support user activity</a:t>
            </a:r>
            <a:endParaRPr lang="en-GB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82402117"/>
              </p:ext>
            </p:extLst>
          </p:nvPr>
        </p:nvGraphicFramePr>
        <p:xfrm>
          <a:off x="-1" y="831850"/>
          <a:ext cx="3996267" cy="402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53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60C8CAE-76AC-41EC-96A4-B69530C32387}" type="slidenum">
              <a:rPr altLang="en-US" sz="900" b="1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altLang="en-US" sz="900" b="1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669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9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-105291"/>
            <a:ext cx="184731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0" fontAlgn="base" latinLnBrk="0" hangingPunct="0">
              <a:lnSpc>
                <a:spcPts val="2800"/>
              </a:lnSpc>
              <a:buClrTx/>
              <a:buSzTx/>
              <a:buFontTx/>
              <a:buNone/>
              <a:tabLst/>
            </a:pPr>
            <a:endParaRPr kumimoji="0" lang="en-GB" sz="2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prstGeom prst="rect">
            <a:avLst/>
          </a:prstGeo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13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0A1682B-2275-48F6-83CC-7FE9D33A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8" y="210874"/>
            <a:ext cx="8632324" cy="635000"/>
          </a:xfrm>
        </p:spPr>
        <p:txBody>
          <a:bodyPr vert="horz"/>
          <a:lstStyle/>
          <a:p>
            <a:pPr>
              <a:defRPr/>
            </a:pPr>
            <a:r>
              <a:rPr lang="en-GB" b="1" dirty="0" err="1" smtClean="0"/>
              <a:t>PoCs</a:t>
            </a:r>
            <a:r>
              <a:rPr lang="en-GB" b="1" dirty="0" smtClean="0"/>
              <a:t> in CDM</a:t>
            </a:r>
            <a:r>
              <a:rPr lang="en-US" b="1" dirty="0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Development Tooling</a:t>
            </a:r>
            <a:r>
              <a:rPr lang="en-GB" sz="2400" dirty="0"/>
              <a:t>: Interactive tutorial</a:t>
            </a:r>
            <a:endParaRPr lang="en-GB" alt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145" r="57" b="91528"/>
          <a:stretch/>
        </p:blipFill>
        <p:spPr>
          <a:xfrm>
            <a:off x="2492442" y="927100"/>
            <a:ext cx="4159117" cy="421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35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8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-105291"/>
            <a:ext cx="184731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0" fontAlgn="base" latinLnBrk="0" hangingPunct="0">
              <a:lnSpc>
                <a:spcPts val="2800"/>
              </a:lnSpc>
              <a:buClrTx/>
              <a:buSzTx/>
              <a:buFontTx/>
              <a:buNone/>
              <a:tabLst/>
            </a:pPr>
            <a:endParaRPr kumimoji="0" lang="en-GB" sz="2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4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4857750"/>
            <a:ext cx="414338" cy="136525"/>
          </a:xfrm>
          <a:prstGeom prst="rect">
            <a:avLst/>
          </a:prstGeo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14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8383" r="76" b="81400"/>
          <a:stretch/>
        </p:blipFill>
        <p:spPr>
          <a:xfrm>
            <a:off x="2492442" y="-28800"/>
            <a:ext cx="4159117" cy="5173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103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4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-105291"/>
            <a:ext cx="184731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0" fontAlgn="base" latinLnBrk="0" hangingPunct="0">
              <a:lnSpc>
                <a:spcPts val="2800"/>
              </a:lnSpc>
              <a:buClrTx/>
              <a:buSzTx/>
              <a:buFontTx/>
              <a:buNone/>
              <a:tabLst/>
            </a:pPr>
            <a:endParaRPr kumimoji="0" lang="en-GB" sz="2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4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4857750"/>
            <a:ext cx="414338" cy="136525"/>
          </a:xfrm>
          <a:prstGeom prst="rect">
            <a:avLst/>
          </a:prstGeo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15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18510" r="57" b="71273"/>
          <a:stretch/>
        </p:blipFill>
        <p:spPr>
          <a:xfrm>
            <a:off x="2492441" y="-30152"/>
            <a:ext cx="4159117" cy="5173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442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7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-105291"/>
            <a:ext cx="184731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0" fontAlgn="base" latinLnBrk="0" hangingPunct="0">
              <a:lnSpc>
                <a:spcPts val="2800"/>
              </a:lnSpc>
              <a:buClrTx/>
              <a:buSzTx/>
              <a:buFontTx/>
              <a:buNone/>
              <a:tabLst/>
            </a:pPr>
            <a:endParaRPr kumimoji="0" lang="en-GB" sz="2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4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4857750"/>
            <a:ext cx="414338" cy="136525"/>
          </a:xfrm>
          <a:prstGeom prst="rect">
            <a:avLst/>
          </a:prstGeo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16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" t="28680" r="45" b="61103"/>
          <a:stretch/>
        </p:blipFill>
        <p:spPr>
          <a:xfrm>
            <a:off x="2492442" y="-28800"/>
            <a:ext cx="4159117" cy="5173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495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2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-105291"/>
            <a:ext cx="184731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0" fontAlgn="base" latinLnBrk="0" hangingPunct="0">
              <a:lnSpc>
                <a:spcPts val="2800"/>
              </a:lnSpc>
              <a:buClrTx/>
              <a:buSzTx/>
              <a:buFontTx/>
              <a:buNone/>
              <a:tabLst/>
            </a:pPr>
            <a:endParaRPr kumimoji="0" lang="en-GB" sz="2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4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4857750"/>
            <a:ext cx="414338" cy="136525"/>
          </a:xfrm>
          <a:prstGeom prst="rect">
            <a:avLst/>
          </a:prstGeo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17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38841" r="81" b="50942"/>
          <a:stretch/>
        </p:blipFill>
        <p:spPr>
          <a:xfrm>
            <a:off x="2492442" y="-28800"/>
            <a:ext cx="4159117" cy="5173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639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5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-105291"/>
            <a:ext cx="184731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0" fontAlgn="base" latinLnBrk="0" hangingPunct="0">
              <a:lnSpc>
                <a:spcPts val="2800"/>
              </a:lnSpc>
              <a:buClrTx/>
              <a:buSzTx/>
              <a:buFontTx/>
              <a:buNone/>
              <a:tabLst/>
            </a:pPr>
            <a:endParaRPr kumimoji="0" lang="en-GB" sz="2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4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4857750"/>
            <a:ext cx="414338" cy="136525"/>
          </a:xfrm>
          <a:prstGeom prst="rect">
            <a:avLst/>
          </a:prstGeo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18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49080" r="57" b="40703"/>
          <a:stretch/>
        </p:blipFill>
        <p:spPr>
          <a:xfrm>
            <a:off x="2492441" y="-28800"/>
            <a:ext cx="4159117" cy="5173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852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8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-105291"/>
            <a:ext cx="184731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0" fontAlgn="base" latinLnBrk="0" hangingPunct="0">
              <a:lnSpc>
                <a:spcPts val="2800"/>
              </a:lnSpc>
              <a:buClrTx/>
              <a:buSzTx/>
              <a:buFontTx/>
              <a:buNone/>
              <a:tabLst/>
            </a:pPr>
            <a:endParaRPr kumimoji="0" lang="en-GB" sz="2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prstGeom prst="rect">
            <a:avLst/>
          </a:prstGeo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19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0A1682B-2275-48F6-83CC-7FE9D33A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8" y="210874"/>
            <a:ext cx="8632324" cy="635000"/>
          </a:xfrm>
        </p:spPr>
        <p:txBody>
          <a:bodyPr vert="horz"/>
          <a:lstStyle/>
          <a:p>
            <a:pPr>
              <a:defRPr/>
            </a:pPr>
            <a:r>
              <a:rPr lang="en-GB" b="1" dirty="0" err="1" smtClean="0"/>
              <a:t>PoCs</a:t>
            </a:r>
            <a:r>
              <a:rPr lang="en-GB" b="1" dirty="0" smtClean="0"/>
              <a:t> in CDM</a:t>
            </a:r>
            <a:r>
              <a:rPr lang="en-US" b="1" dirty="0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Development Tooling</a:t>
            </a:r>
            <a:r>
              <a:rPr lang="en-GB" sz="2400" dirty="0"/>
              <a:t>: </a:t>
            </a:r>
            <a:r>
              <a:rPr lang="en-GB" sz="2400" dirty="0" smtClean="0"/>
              <a:t>Syntax highlighting and completion</a:t>
            </a:r>
            <a:endParaRPr lang="en-GB" altLang="en-US" sz="2400" dirty="0"/>
          </a:p>
        </p:txBody>
      </p:sp>
      <p:pic>
        <p:nvPicPr>
          <p:cNvPr id="7" name="Grafik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337"/>
          <a:stretch/>
        </p:blipFill>
        <p:spPr>
          <a:xfrm>
            <a:off x="1249939" y="2143236"/>
            <a:ext cx="6629833" cy="1895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Group 5"/>
          <p:cNvGrpSpPr/>
          <p:nvPr/>
        </p:nvGrpSpPr>
        <p:grpSpPr>
          <a:xfrm rot="655022">
            <a:off x="7804839" y="965051"/>
            <a:ext cx="678761" cy="970106"/>
            <a:chOff x="8065189" y="869170"/>
            <a:chExt cx="678761" cy="9701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65189" y="869170"/>
              <a:ext cx="678761" cy="6623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83894" y="1531499"/>
              <a:ext cx="641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LSP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259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-105291"/>
            <a:ext cx="184731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0" fontAlgn="base" latinLnBrk="0" hangingPunct="0">
              <a:lnSpc>
                <a:spcPts val="2800"/>
              </a:lnSpc>
              <a:buClrTx/>
              <a:buSzTx/>
              <a:buFontTx/>
              <a:buNone/>
              <a:tabLst/>
            </a:pPr>
            <a:endParaRPr kumimoji="0" lang="en-GB" sz="2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7515"/>
            <a:ext cx="8194675" cy="635000"/>
          </a:xfrm>
        </p:spPr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en-GB" dirty="0"/>
              <a:t>Contents</a:t>
            </a:r>
            <a:endParaRPr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prstGeom prst="rect">
            <a:avLst/>
          </a:prstGeo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2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42752" y="1740772"/>
            <a:ext cx="8464749" cy="21698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Introduction: ESCB/SSM project “</a:t>
            </a:r>
            <a:r>
              <a:rPr lang="en-US" b="1" dirty="0" smtClean="0">
                <a:solidFill>
                  <a:schemeClr val="accent2"/>
                </a:solidFill>
              </a:rPr>
              <a:t>C</a:t>
            </a:r>
            <a:r>
              <a:rPr lang="en-US" b="1" dirty="0" smtClean="0"/>
              <a:t>ommon </a:t>
            </a:r>
            <a:r>
              <a:rPr lang="en-US" b="1" dirty="0" smtClean="0">
                <a:solidFill>
                  <a:schemeClr val="accent2"/>
                </a:solidFill>
              </a:rPr>
              <a:t>D</a:t>
            </a:r>
            <a:r>
              <a:rPr lang="en-US" b="1" dirty="0" smtClean="0"/>
              <a:t>ata </a:t>
            </a:r>
            <a:r>
              <a:rPr lang="en-US" b="1" dirty="0" smtClean="0">
                <a:solidFill>
                  <a:schemeClr val="accent2"/>
                </a:solidFill>
              </a:rPr>
              <a:t>M</a:t>
            </a:r>
            <a:r>
              <a:rPr lang="en-US" b="1" dirty="0" smtClean="0"/>
              <a:t>anagement” (</a:t>
            </a:r>
            <a:r>
              <a:rPr lang="en-US" b="1" dirty="0" smtClean="0">
                <a:solidFill>
                  <a:schemeClr val="accent2"/>
                </a:solidFill>
              </a:rPr>
              <a:t>CDM</a:t>
            </a:r>
            <a:r>
              <a:rPr lang="en-US" b="1" dirty="0" smtClean="0"/>
              <a:t>)</a:t>
            </a:r>
            <a:endParaRPr lang="en-US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“</a:t>
            </a:r>
            <a:r>
              <a:rPr lang="en-US" b="1" dirty="0" smtClean="0">
                <a:solidFill>
                  <a:schemeClr val="accent2"/>
                </a:solidFill>
              </a:rPr>
              <a:t>I</a:t>
            </a:r>
            <a:r>
              <a:rPr lang="en-US" b="1" dirty="0" smtClean="0"/>
              <a:t>ntegrated </a:t>
            </a:r>
            <a:r>
              <a:rPr lang="en-US" b="1" dirty="0" smtClean="0">
                <a:solidFill>
                  <a:schemeClr val="accent2"/>
                </a:solidFill>
              </a:rPr>
              <a:t>Re</a:t>
            </a:r>
            <a:r>
              <a:rPr lang="en-US" b="1" dirty="0" smtClean="0"/>
              <a:t>porting </a:t>
            </a:r>
            <a:r>
              <a:rPr lang="en-US" b="1" dirty="0" smtClean="0">
                <a:solidFill>
                  <a:schemeClr val="accent2"/>
                </a:solidFill>
              </a:rPr>
              <a:t>F</a:t>
            </a:r>
            <a:r>
              <a:rPr lang="en-US" b="1" dirty="0" smtClean="0"/>
              <a:t>ramework” (</a:t>
            </a:r>
            <a:r>
              <a:rPr lang="en-US" b="1" dirty="0" err="1" smtClean="0">
                <a:solidFill>
                  <a:schemeClr val="accent2"/>
                </a:solidFill>
              </a:rPr>
              <a:t>IReF</a:t>
            </a:r>
            <a:r>
              <a:rPr lang="en-US" b="1" dirty="0" smtClean="0"/>
              <a:t>) as the first CDM use case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The role of VTL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Proof of Concepts in CDM: Evaluation of VTL for specific use cases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Summary and outlook</a:t>
            </a:r>
            <a:endParaRPr lang="en-US" b="1" dirty="0"/>
          </a:p>
        </p:txBody>
      </p:sp>
      <p:sp>
        <p:nvSpPr>
          <p:cNvPr id="5" name="AutoShape 62" descr="https://www.meaningfuldata.eu/fileuploads/productos/isotipo-positivo1_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41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811713" y="1105174"/>
            <a:ext cx="3968750" cy="2295251"/>
          </a:xfrm>
        </p:spPr>
        <p:txBody>
          <a:bodyPr/>
          <a:lstStyle/>
          <a:p>
            <a:r>
              <a:rPr lang="en-US" b="1" dirty="0" smtClean="0"/>
              <a:t>Comparison of VTL implementation with defined standard</a:t>
            </a:r>
            <a:endParaRPr lang="en-GB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6495724"/>
              </p:ext>
            </p:extLst>
          </p:nvPr>
        </p:nvGraphicFramePr>
        <p:xfrm>
          <a:off x="-1" y="831850"/>
          <a:ext cx="3996267" cy="402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53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60C8CAE-76AC-41EC-96A4-B69530C32387}" type="slidenum">
              <a:rPr altLang="en-US" sz="900" b="1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altLang="en-US" sz="900" b="1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685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6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-105291"/>
            <a:ext cx="184731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0" fontAlgn="base" latinLnBrk="0" hangingPunct="0">
              <a:lnSpc>
                <a:spcPts val="2800"/>
              </a:lnSpc>
              <a:buClrTx/>
              <a:buSzTx/>
              <a:buFontTx/>
              <a:buNone/>
              <a:tabLst/>
            </a:pPr>
            <a:endParaRPr kumimoji="0" lang="en-GB" sz="2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prstGeom prst="rect">
            <a:avLst/>
          </a:prstGeo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21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0A1682B-2275-48F6-83CC-7FE9D33A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8" y="210874"/>
            <a:ext cx="8632324" cy="635000"/>
          </a:xfrm>
        </p:spPr>
        <p:txBody>
          <a:bodyPr vert="horz"/>
          <a:lstStyle/>
          <a:p>
            <a:pPr>
              <a:defRPr/>
            </a:pPr>
            <a:r>
              <a:rPr lang="en-GB" b="1" dirty="0" err="1" smtClean="0"/>
              <a:t>PoCs</a:t>
            </a:r>
            <a:r>
              <a:rPr lang="en-GB" b="1" dirty="0" smtClean="0"/>
              <a:t> in CDM</a:t>
            </a:r>
            <a:r>
              <a:rPr lang="en-US" b="1" dirty="0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/>
              <a:t>Coverage of and deviation from the VTL standard</a:t>
            </a:r>
            <a:endParaRPr lang="en-GB" altLang="en-US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801">
            <a:off x="7203480" y="1140537"/>
            <a:ext cx="1738144" cy="6452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277" y="1192029"/>
            <a:ext cx="68800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Trevas</a:t>
            </a:r>
            <a:r>
              <a:rPr lang="de-DE" sz="1400" dirty="0" smtClean="0"/>
              <a:t> </a:t>
            </a:r>
            <a:r>
              <a:rPr lang="de-DE" sz="1400" dirty="0" err="1" smtClean="0"/>
              <a:t>engine</a:t>
            </a:r>
            <a:r>
              <a:rPr lang="de-DE" sz="1400" dirty="0" smtClean="0"/>
              <a:t> </a:t>
            </a:r>
            <a:r>
              <a:rPr lang="de-DE" sz="1400" dirty="0" err="1" smtClean="0"/>
              <a:t>implements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VTL </a:t>
            </a:r>
            <a:r>
              <a:rPr lang="de-DE" sz="1400" dirty="0" err="1" smtClean="0"/>
              <a:t>standard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can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used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spark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InMemory</a:t>
            </a:r>
            <a:r>
              <a:rPr lang="de-DE" sz="1400" dirty="0" smtClean="0"/>
              <a:t> </a:t>
            </a:r>
            <a:r>
              <a:rPr lang="de-DE" sz="1400" dirty="0" err="1" smtClean="0"/>
              <a:t>processing</a:t>
            </a:r>
            <a:r>
              <a:rPr lang="de-DE" sz="1400" dirty="0"/>
              <a:t> </a:t>
            </a:r>
            <a:r>
              <a:rPr lang="de-DE" sz="1400" dirty="0" smtClean="0"/>
              <a:t>(Spark </a:t>
            </a:r>
            <a:r>
              <a:rPr lang="de-DE" sz="1400" dirty="0" err="1" smtClean="0"/>
              <a:t>mode</a:t>
            </a:r>
            <a:r>
              <a:rPr lang="de-DE" sz="1400" dirty="0" smtClean="0"/>
              <a:t> </a:t>
            </a:r>
            <a:r>
              <a:rPr lang="de-DE" sz="1400" dirty="0" err="1" smtClean="0"/>
              <a:t>has</a:t>
            </a:r>
            <a:r>
              <a:rPr lang="de-DE" sz="1400" dirty="0" smtClean="0"/>
              <a:t> </a:t>
            </a:r>
            <a:r>
              <a:rPr lang="de-DE" sz="1400" dirty="0" err="1" smtClean="0"/>
              <a:t>been</a:t>
            </a:r>
            <a:r>
              <a:rPr lang="de-DE" sz="1400" dirty="0" smtClean="0"/>
              <a:t> </a:t>
            </a:r>
            <a:r>
              <a:rPr lang="de-DE" sz="1400" dirty="0" err="1" smtClean="0"/>
              <a:t>used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testing</a:t>
            </a:r>
            <a:r>
              <a:rPr lang="de-DE" sz="1400" dirty="0" smtClean="0"/>
              <a:t>)</a:t>
            </a:r>
            <a:endParaRPr lang="de-DE" sz="1400" dirty="0"/>
          </a:p>
          <a:p>
            <a:endParaRPr lang="de-DE" sz="1400" dirty="0" smtClean="0"/>
          </a:p>
          <a:p>
            <a:r>
              <a:rPr lang="de-DE" sz="1400" b="1" dirty="0" smtClean="0"/>
              <a:t>Test </a:t>
            </a:r>
            <a:r>
              <a:rPr lang="de-DE" sz="1400" b="1" dirty="0" err="1" smtClean="0"/>
              <a:t>data</a:t>
            </a:r>
            <a:r>
              <a:rPr lang="de-DE" sz="1400" b="1" dirty="0" smtClean="0"/>
              <a:t>: </a:t>
            </a:r>
            <a:r>
              <a:rPr lang="de-DE" sz="1400" dirty="0" smtClean="0"/>
              <a:t>Large </a:t>
            </a:r>
            <a:r>
              <a:rPr lang="de-DE" sz="1400" dirty="0" err="1" smtClean="0"/>
              <a:t>set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test</a:t>
            </a:r>
            <a:r>
              <a:rPr lang="de-DE" sz="1400" dirty="0" smtClean="0"/>
              <a:t> </a:t>
            </a:r>
            <a:r>
              <a:rPr lang="de-DE" sz="1400" dirty="0" err="1" smtClean="0"/>
              <a:t>cases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BdI</a:t>
            </a:r>
            <a:r>
              <a:rPr lang="de-DE" sz="1400" dirty="0"/>
              <a:t> </a:t>
            </a:r>
            <a:r>
              <a:rPr lang="de-DE" sz="1400" dirty="0" smtClean="0"/>
              <a:t>(</a:t>
            </a:r>
            <a:r>
              <a:rPr lang="de-DE" sz="1400" dirty="0" err="1" smtClean="0"/>
              <a:t>developed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tests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own</a:t>
            </a:r>
            <a:r>
              <a:rPr lang="de-DE" sz="1400" dirty="0" smtClean="0"/>
              <a:t> </a:t>
            </a:r>
            <a:r>
              <a:rPr lang="de-DE" sz="1400" dirty="0" err="1" smtClean="0"/>
              <a:t>engine</a:t>
            </a:r>
            <a:r>
              <a:rPr lang="de-DE" sz="1400" dirty="0" smtClean="0"/>
              <a:t>)</a:t>
            </a:r>
          </a:p>
          <a:p>
            <a:endParaRPr lang="de-DE" sz="1400" b="1" dirty="0"/>
          </a:p>
          <a:p>
            <a:r>
              <a:rPr lang="de-DE" sz="1400" b="1" dirty="0" smtClean="0"/>
              <a:t>High </a:t>
            </a:r>
            <a:r>
              <a:rPr lang="de-DE" sz="1400" b="1" dirty="0" err="1" smtClean="0"/>
              <a:t>level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results</a:t>
            </a:r>
            <a:r>
              <a:rPr lang="de-DE" sz="1400" b="1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u="sng" dirty="0" smtClean="0"/>
              <a:t>Minor syntactic </a:t>
            </a:r>
            <a:r>
              <a:rPr lang="en-GB" sz="1400" u="sng" dirty="0"/>
              <a:t>deviations from the VTL standard</a:t>
            </a:r>
            <a:r>
              <a:rPr lang="en-GB" sz="1400" dirty="0"/>
              <a:t> (e.g. case sensitivity of variable names, regex pattern syntax, null handling, </a:t>
            </a:r>
            <a:r>
              <a:rPr lang="en-GB" sz="1400" dirty="0" smtClean="0"/>
              <a:t>...)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u="sng" dirty="0"/>
              <a:t>Missing functionalities</a:t>
            </a:r>
            <a:r>
              <a:rPr lang="en-GB" sz="1400" dirty="0"/>
              <a:t> (e.g. missing functions and transformations</a:t>
            </a:r>
            <a:r>
              <a:rPr lang="en-GB" sz="1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u="sng" dirty="0"/>
              <a:t>Sequence of transformations defined by the order in which statements are written</a:t>
            </a:r>
            <a:r>
              <a:rPr lang="en-GB" sz="1400" dirty="0"/>
              <a:t> (i.e. the Direct Acyclic Graph of the script is not constructed). </a:t>
            </a:r>
          </a:p>
          <a:p>
            <a:pPr lvl="1"/>
            <a:endParaRPr lang="en-GB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25550" y="3926820"/>
            <a:ext cx="7143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VTL TFs is putting efforts into providing </a:t>
            </a:r>
            <a:r>
              <a:rPr lang="en-GB" sz="1600" dirty="0"/>
              <a:t>a </a:t>
            </a:r>
            <a:r>
              <a:rPr lang="en-GB" sz="1600" dirty="0">
                <a:solidFill>
                  <a:schemeClr val="tx2"/>
                </a:solidFill>
              </a:rPr>
              <a:t>standardized test set</a:t>
            </a:r>
            <a:r>
              <a:rPr lang="en-GB" sz="1600" dirty="0"/>
              <a:t> for engine developers, ensuring </a:t>
            </a:r>
            <a:r>
              <a:rPr lang="en-GB" sz="1600" dirty="0">
                <a:solidFill>
                  <a:schemeClr val="tx2"/>
                </a:solidFill>
              </a:rPr>
              <a:t>stricter adherence to the VTL standard </a:t>
            </a:r>
            <a:r>
              <a:rPr lang="en-GB" sz="1600" dirty="0"/>
              <a:t>in the future.</a:t>
            </a:r>
          </a:p>
        </p:txBody>
      </p:sp>
      <p:sp>
        <p:nvSpPr>
          <p:cNvPr id="7" name="Left Arrow 6"/>
          <p:cNvSpPr/>
          <p:nvPr/>
        </p:nvSpPr>
        <p:spPr bwMode="auto">
          <a:xfrm flipH="1">
            <a:off x="479278" y="3952968"/>
            <a:ext cx="622300" cy="532477"/>
          </a:xfrm>
          <a:prstGeom prst="leftArrow">
            <a:avLst/>
          </a:prstGeom>
          <a:solidFill>
            <a:schemeClr val="accent6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6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811713" y="1105174"/>
            <a:ext cx="3968750" cy="2295251"/>
          </a:xfrm>
        </p:spPr>
        <p:txBody>
          <a:bodyPr/>
          <a:lstStyle/>
          <a:p>
            <a:r>
              <a:rPr lang="en-US" b="1" dirty="0" smtClean="0"/>
              <a:t>Performance assessment of VTL engines</a:t>
            </a:r>
            <a:endParaRPr lang="en-GB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92655425"/>
              </p:ext>
            </p:extLst>
          </p:nvPr>
        </p:nvGraphicFramePr>
        <p:xfrm>
          <a:off x="-1" y="831850"/>
          <a:ext cx="3996267" cy="402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53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60C8CAE-76AC-41EC-96A4-B69530C32387}" type="slidenum">
              <a:rPr altLang="en-US" sz="900" b="1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22</a:t>
            </a:fld>
            <a:endParaRPr altLang="en-US" sz="900" b="1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3308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0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-105291"/>
            <a:ext cx="184731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0" fontAlgn="base" latinLnBrk="0" hangingPunct="0">
              <a:lnSpc>
                <a:spcPts val="2800"/>
              </a:lnSpc>
              <a:buClrTx/>
              <a:buSzTx/>
              <a:buFontTx/>
              <a:buNone/>
              <a:tabLst/>
            </a:pPr>
            <a:endParaRPr kumimoji="0" lang="en-GB" sz="2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prstGeom prst="rect">
            <a:avLst/>
          </a:prstGeo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23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0A1682B-2275-48F6-83CC-7FE9D33A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8" y="210874"/>
            <a:ext cx="8632324" cy="635000"/>
          </a:xfrm>
        </p:spPr>
        <p:txBody>
          <a:bodyPr vert="horz"/>
          <a:lstStyle/>
          <a:p>
            <a:pPr>
              <a:defRPr/>
            </a:pPr>
            <a:r>
              <a:rPr lang="en-GB" b="1" dirty="0" err="1" smtClean="0"/>
              <a:t>PoCs</a:t>
            </a:r>
            <a:r>
              <a:rPr lang="en-GB" b="1" dirty="0" smtClean="0"/>
              <a:t> in CDM</a:t>
            </a:r>
            <a:r>
              <a:rPr lang="en-US" b="1" dirty="0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Performance: </a:t>
            </a:r>
            <a:r>
              <a:rPr lang="en-GB" sz="2400" dirty="0" err="1" smtClean="0"/>
              <a:t>Trevas</a:t>
            </a:r>
            <a:r>
              <a:rPr lang="en-GB" sz="2400" dirty="0" smtClean="0"/>
              <a:t> on AWS Glue</a:t>
            </a:r>
            <a:endParaRPr lang="en-GB" altLang="en-US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801">
            <a:off x="7203480" y="1140537"/>
            <a:ext cx="1738144" cy="64522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79278" y="1146109"/>
            <a:ext cx="7518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Why</a:t>
            </a:r>
            <a:r>
              <a:rPr lang="de-DE" b="1" dirty="0" smtClean="0"/>
              <a:t> AWS </a:t>
            </a:r>
            <a:r>
              <a:rPr lang="de-DE" b="1" dirty="0" err="1" smtClean="0"/>
              <a:t>Glue</a:t>
            </a:r>
            <a:r>
              <a:rPr lang="de-DE" b="1" dirty="0" smtClean="0"/>
              <a:t>?</a:t>
            </a:r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Fully</a:t>
            </a:r>
            <a:r>
              <a:rPr lang="de-DE" sz="1400" dirty="0" smtClean="0"/>
              <a:t> </a:t>
            </a:r>
            <a:r>
              <a:rPr lang="de-DE" sz="1400" dirty="0" err="1" smtClean="0"/>
              <a:t>managed</a:t>
            </a:r>
            <a:r>
              <a:rPr lang="de-DE" sz="1400" dirty="0"/>
              <a:t> </a:t>
            </a:r>
            <a:r>
              <a:rPr lang="de-DE" sz="1400" dirty="0" smtClean="0"/>
              <a:t>&amp; </a:t>
            </a:r>
            <a:r>
              <a:rPr lang="de-DE" sz="1400" dirty="0" err="1" smtClean="0"/>
              <a:t>Serverless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Spark ETL </a:t>
            </a:r>
            <a:r>
              <a:rPr lang="de-DE" sz="1400" dirty="0" err="1" smtClean="0"/>
              <a:t>engine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Flexible </a:t>
            </a:r>
            <a:r>
              <a:rPr lang="de-DE" sz="1400" dirty="0" err="1" smtClean="0"/>
              <a:t>scheduling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pricing</a:t>
            </a:r>
            <a:r>
              <a:rPr lang="de-DE" sz="1400" dirty="0" smtClean="0"/>
              <a:t> </a:t>
            </a:r>
            <a:r>
              <a:rPr lang="de-DE" sz="1400" dirty="0" err="1" smtClean="0"/>
              <a:t>model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Integration </a:t>
            </a:r>
            <a:r>
              <a:rPr lang="de-DE" sz="1400" dirty="0" err="1" smtClean="0"/>
              <a:t>capabilities</a:t>
            </a:r>
            <a:r>
              <a:rPr lang="de-DE" sz="1400" dirty="0" smtClean="0"/>
              <a:t> in </a:t>
            </a:r>
            <a:r>
              <a:rPr lang="de-DE" sz="1400" dirty="0" err="1" smtClean="0"/>
              <a:t>current</a:t>
            </a:r>
            <a:r>
              <a:rPr lang="de-DE" sz="1400" dirty="0" smtClean="0"/>
              <a:t> AWS </a:t>
            </a:r>
            <a:r>
              <a:rPr lang="de-DE" sz="1400" dirty="0" err="1" smtClean="0"/>
              <a:t>architecture</a:t>
            </a:r>
            <a:r>
              <a:rPr lang="de-DE" sz="1400" dirty="0" smtClean="0"/>
              <a:t> </a:t>
            </a:r>
            <a:r>
              <a:rPr lang="de-DE" sz="1400" dirty="0" err="1" smtClean="0"/>
              <a:t>drafts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CDM</a:t>
            </a:r>
            <a:endParaRPr lang="en-US" sz="1400" dirty="0" smtClean="0"/>
          </a:p>
        </p:txBody>
      </p:sp>
      <p:pic>
        <p:nvPicPr>
          <p:cNvPr id="10" name="Graphic 6" descr="AWS Glue service icon.">
            <a:extLst>
              <a:ext uri="{FF2B5EF4-FFF2-40B4-BE49-F238E27FC236}">
                <a16:creationId xmlns:a16="http://schemas.microsoft.com/office/drawing/2014/main" id="{20009679-9FF5-4367-8848-81028E416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 bwMode="auto">
          <a:xfrm>
            <a:off x="3489838" y="1178057"/>
            <a:ext cx="570179" cy="57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7"/>
          <p:cNvSpPr txBox="1"/>
          <p:nvPr/>
        </p:nvSpPr>
        <p:spPr>
          <a:xfrm>
            <a:off x="479278" y="2377215"/>
            <a:ext cx="7518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Trevas</a:t>
            </a:r>
            <a:r>
              <a:rPr lang="de-DE" b="1" dirty="0" smtClean="0"/>
              <a:t> </a:t>
            </a:r>
            <a:r>
              <a:rPr lang="de-DE" b="1" dirty="0" err="1" smtClean="0"/>
              <a:t>adjustment</a:t>
            </a:r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The </a:t>
            </a:r>
            <a:r>
              <a:rPr lang="de-DE" sz="1400" dirty="0" err="1" smtClean="0"/>
              <a:t>current</a:t>
            </a:r>
            <a:r>
              <a:rPr lang="de-DE" sz="1400" dirty="0" smtClean="0"/>
              <a:t> </a:t>
            </a:r>
            <a:r>
              <a:rPr lang="de-DE" sz="1400" dirty="0" err="1" smtClean="0"/>
              <a:t>latest</a:t>
            </a:r>
            <a:r>
              <a:rPr lang="de-DE" sz="1400" dirty="0" smtClean="0"/>
              <a:t> </a:t>
            </a:r>
            <a:r>
              <a:rPr lang="de-DE" sz="1400" dirty="0" err="1" smtClean="0"/>
              <a:t>version</a:t>
            </a:r>
            <a:r>
              <a:rPr lang="de-DE" sz="1400" dirty="0" smtClean="0"/>
              <a:t> (4.0) </a:t>
            </a:r>
            <a:r>
              <a:rPr lang="de-DE" sz="1400" dirty="0" err="1" smtClean="0"/>
              <a:t>of</a:t>
            </a:r>
            <a:r>
              <a:rPr lang="de-DE" sz="1400" dirty="0" smtClean="0"/>
              <a:t> AWS </a:t>
            </a:r>
            <a:r>
              <a:rPr lang="de-DE" sz="1400" dirty="0" err="1" smtClean="0"/>
              <a:t>Glue</a:t>
            </a:r>
            <a:r>
              <a:rPr lang="de-DE" sz="1400" dirty="0" smtClean="0"/>
              <a:t> </a:t>
            </a:r>
            <a:r>
              <a:rPr lang="de-DE" sz="1400" dirty="0" err="1" smtClean="0"/>
              <a:t>currently</a:t>
            </a:r>
            <a:r>
              <a:rPr lang="de-DE" sz="1400" dirty="0" smtClean="0"/>
              <a:t> </a:t>
            </a:r>
            <a:r>
              <a:rPr lang="de-DE" sz="1400" dirty="0" err="1" smtClean="0"/>
              <a:t>only</a:t>
            </a:r>
            <a:r>
              <a:rPr lang="de-DE" sz="1400" dirty="0" smtClean="0"/>
              <a:t> </a:t>
            </a:r>
            <a:r>
              <a:rPr lang="de-DE" sz="1400" dirty="0" err="1" smtClean="0"/>
              <a:t>supports</a:t>
            </a:r>
            <a:r>
              <a:rPr lang="de-DE" sz="1400" dirty="0" smtClean="0"/>
              <a:t> JDK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Downgrade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Trevas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enable</a:t>
            </a:r>
            <a:r>
              <a:rPr lang="de-DE" sz="1400" dirty="0" smtClean="0"/>
              <a:t> </a:t>
            </a:r>
            <a:r>
              <a:rPr lang="de-DE" sz="1400" dirty="0" err="1" smtClean="0"/>
              <a:t>execution</a:t>
            </a:r>
            <a:r>
              <a:rPr lang="de-DE" sz="1400" dirty="0" smtClean="0"/>
              <a:t> in </a:t>
            </a:r>
            <a:r>
              <a:rPr lang="de-DE" sz="1400" dirty="0" err="1" smtClean="0"/>
              <a:t>Glue</a:t>
            </a:r>
            <a:r>
              <a:rPr lang="de-DE" sz="1400" dirty="0"/>
              <a:t> </a:t>
            </a:r>
            <a:r>
              <a:rPr lang="de-DE" sz="1400" dirty="0" err="1" smtClean="0"/>
              <a:t>environment</a:t>
            </a:r>
            <a:endParaRPr lang="de-DE" sz="1400" dirty="0" smtClean="0"/>
          </a:p>
        </p:txBody>
      </p:sp>
      <p:sp>
        <p:nvSpPr>
          <p:cNvPr id="15" name="Textfeld 7"/>
          <p:cNvSpPr txBox="1"/>
          <p:nvPr/>
        </p:nvSpPr>
        <p:spPr>
          <a:xfrm>
            <a:off x="479277" y="3177434"/>
            <a:ext cx="83266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accent1"/>
                </a:solidFill>
              </a:rPr>
              <a:t>Results</a:t>
            </a:r>
            <a:endParaRPr lang="de-DE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Runtime</a:t>
            </a:r>
            <a:r>
              <a:rPr lang="de-DE" sz="1400" dirty="0" smtClean="0"/>
              <a:t> </a:t>
            </a:r>
            <a:r>
              <a:rPr lang="de-DE" sz="1400" dirty="0" err="1" smtClean="0"/>
              <a:t>comparable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a </a:t>
            </a:r>
            <a:r>
              <a:rPr lang="de-DE" sz="1400" dirty="0" err="1" smtClean="0"/>
              <a:t>PySpark</a:t>
            </a:r>
            <a:r>
              <a:rPr lang="de-DE" sz="1400" dirty="0" smtClean="0"/>
              <a:t>-Job </a:t>
            </a:r>
            <a:r>
              <a:rPr lang="de-DE" sz="1400" dirty="0" err="1" smtClean="0"/>
              <a:t>implementing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same </a:t>
            </a:r>
            <a:r>
              <a:rPr lang="de-DE" sz="1400" dirty="0" err="1" smtClean="0"/>
              <a:t>transformations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The </a:t>
            </a:r>
            <a:r>
              <a:rPr lang="de-DE" sz="1400" dirty="0" err="1" smtClean="0"/>
              <a:t>additoinal</a:t>
            </a:r>
            <a:r>
              <a:rPr lang="de-DE" sz="1400" dirty="0" smtClean="0"/>
              <a:t> </a:t>
            </a:r>
            <a:r>
              <a:rPr lang="de-DE" sz="1400" b="1" dirty="0" smtClean="0">
                <a:solidFill>
                  <a:schemeClr val="accent1"/>
                </a:solidFill>
              </a:rPr>
              <a:t>VTL</a:t>
            </a:r>
            <a:r>
              <a:rPr lang="de-DE" sz="1400" dirty="0" smtClean="0"/>
              <a:t> </a:t>
            </a:r>
            <a:r>
              <a:rPr lang="de-DE" sz="1400" dirty="0" err="1" smtClean="0"/>
              <a:t>layer</a:t>
            </a:r>
            <a:r>
              <a:rPr lang="de-DE" sz="1400" dirty="0" smtClean="0"/>
              <a:t> on top </a:t>
            </a:r>
            <a:r>
              <a:rPr lang="de-DE" sz="1400" dirty="0" err="1" smtClean="0"/>
              <a:t>of</a:t>
            </a:r>
            <a:r>
              <a:rPr lang="de-DE" sz="1400" dirty="0" smtClean="0"/>
              <a:t> Spark </a:t>
            </a:r>
            <a:r>
              <a:rPr lang="de-DE" sz="1400" b="1" dirty="0" err="1" smtClean="0">
                <a:solidFill>
                  <a:schemeClr val="accent1"/>
                </a:solidFill>
              </a:rPr>
              <a:t>does</a:t>
            </a:r>
            <a:r>
              <a:rPr lang="de-DE" sz="1400" b="1" dirty="0" smtClean="0">
                <a:solidFill>
                  <a:schemeClr val="accent1"/>
                </a:solidFill>
              </a:rPr>
              <a:t> not </a:t>
            </a:r>
            <a:r>
              <a:rPr lang="de-DE" sz="1400" b="1" dirty="0" err="1" smtClean="0">
                <a:solidFill>
                  <a:schemeClr val="accent1"/>
                </a:solidFill>
              </a:rPr>
              <a:t>introduce</a:t>
            </a:r>
            <a:r>
              <a:rPr lang="de-DE" sz="1400" b="1" dirty="0" smtClean="0">
                <a:solidFill>
                  <a:schemeClr val="accent1"/>
                </a:solidFill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</a:rPr>
              <a:t>significant</a:t>
            </a:r>
            <a:r>
              <a:rPr lang="de-DE" sz="1400" b="1" dirty="0" smtClean="0">
                <a:solidFill>
                  <a:schemeClr val="accent1"/>
                </a:solidFill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</a:rPr>
              <a:t>performance</a:t>
            </a:r>
            <a:r>
              <a:rPr lang="de-DE" sz="1400" b="1" dirty="0" smtClean="0">
                <a:solidFill>
                  <a:schemeClr val="accent1"/>
                </a:solidFill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</a:rPr>
              <a:t>disadvantages</a:t>
            </a:r>
            <a:endParaRPr lang="de-DE" sz="14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1" dirty="0" smtClean="0">
              <a:solidFill>
                <a:schemeClr val="accent1"/>
              </a:solidFill>
            </a:endParaRPr>
          </a:p>
          <a:p>
            <a:r>
              <a:rPr lang="de-DE" sz="1400" b="1" dirty="0" smtClean="0">
                <a:sym typeface="Wingdings" panose="05000000000000000000" pitchFamily="2" charset="2"/>
              </a:rPr>
              <a:t></a:t>
            </a:r>
            <a:r>
              <a:rPr lang="de-DE" sz="14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WIP: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Improve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setup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of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the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spark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environment</a:t>
            </a:r>
            <a:r>
              <a:rPr lang="de-DE" sz="1400" dirty="0" smtClean="0">
                <a:sym typeface="Wingdings" panose="05000000000000000000" pitchFamily="2" charset="2"/>
              </a:rPr>
              <a:t> in </a:t>
            </a:r>
            <a:r>
              <a:rPr lang="de-DE" sz="1400" dirty="0" err="1" smtClean="0">
                <a:sym typeface="Wingdings" panose="05000000000000000000" pitchFamily="2" charset="2"/>
              </a:rPr>
              <a:t>order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to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fulfill</a:t>
            </a:r>
            <a:r>
              <a:rPr lang="de-DE" sz="1400" dirty="0" smtClean="0">
                <a:sym typeface="Wingdings" panose="05000000000000000000" pitchFamily="2" charset="2"/>
              </a:rPr>
              <a:t> all </a:t>
            </a:r>
            <a:r>
              <a:rPr lang="de-DE" sz="1400" dirty="0" err="1" smtClean="0">
                <a:sym typeface="Wingdings" panose="05000000000000000000" pitchFamily="2" charset="2"/>
              </a:rPr>
              <a:t>of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our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performance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requirements</a:t>
            </a:r>
            <a:r>
              <a:rPr lang="de-DE" sz="1400" dirty="0" smtClean="0">
                <a:sym typeface="Wingdings" panose="05000000000000000000" pitchFamily="2" charset="2"/>
              </a:rPr>
              <a:t>. </a:t>
            </a:r>
            <a:endParaRPr lang="de-DE" sz="1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5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-105291"/>
            <a:ext cx="184731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0" fontAlgn="base" latinLnBrk="0" hangingPunct="0">
              <a:lnSpc>
                <a:spcPts val="2800"/>
              </a:lnSpc>
              <a:buClrTx/>
              <a:buSzTx/>
              <a:buFontTx/>
              <a:buNone/>
              <a:tabLst/>
            </a:pPr>
            <a:endParaRPr kumimoji="0" lang="en-GB" sz="2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prstGeom prst="rect">
            <a:avLst/>
          </a:prstGeo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24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0A1682B-2275-48F6-83CC-7FE9D33A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8" y="210874"/>
            <a:ext cx="8632324" cy="635000"/>
          </a:xfrm>
        </p:spPr>
        <p:txBody>
          <a:bodyPr vert="horz"/>
          <a:lstStyle/>
          <a:p>
            <a:pPr>
              <a:defRPr/>
            </a:pPr>
            <a:r>
              <a:rPr lang="en-GB" b="1" dirty="0" err="1" smtClean="0"/>
              <a:t>PoCs</a:t>
            </a:r>
            <a:r>
              <a:rPr lang="en-GB" b="1" dirty="0" smtClean="0"/>
              <a:t> in CDM</a:t>
            </a:r>
            <a:r>
              <a:rPr lang="en-US" b="1" dirty="0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Performance: </a:t>
            </a:r>
            <a:r>
              <a:rPr lang="en-GB" sz="2400" dirty="0" err="1" smtClean="0"/>
              <a:t>MeaningfulData</a:t>
            </a:r>
            <a:r>
              <a:rPr lang="en-GB" sz="2400" dirty="0" smtClean="0"/>
              <a:t> Engine </a:t>
            </a:r>
            <a:r>
              <a:rPr lang="en-GB" sz="2400" dirty="0" err="1" smtClean="0"/>
              <a:t>InMemory</a:t>
            </a:r>
            <a:endParaRPr lang="en-GB" alt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963">
            <a:off x="6599237" y="904347"/>
            <a:ext cx="2405063" cy="43334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79278" y="1517411"/>
            <a:ext cx="7518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Why</a:t>
            </a:r>
            <a:r>
              <a:rPr lang="de-DE" b="1" dirty="0" smtClean="0"/>
              <a:t> </a:t>
            </a:r>
            <a:r>
              <a:rPr lang="de-DE" b="1" dirty="0" err="1" smtClean="0"/>
              <a:t>InMemory</a:t>
            </a:r>
            <a:r>
              <a:rPr lang="de-DE" b="1" dirty="0" smtClean="0"/>
              <a:t>?</a:t>
            </a:r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Get</a:t>
            </a:r>
            <a:r>
              <a:rPr lang="de-DE" sz="1400" dirty="0" smtClean="0"/>
              <a:t> </a:t>
            </a:r>
            <a:r>
              <a:rPr lang="de-DE" sz="1400" dirty="0" err="1" smtClean="0"/>
              <a:t>rid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Spark </a:t>
            </a:r>
            <a:r>
              <a:rPr lang="de-DE" sz="1400" dirty="0" err="1" smtClean="0"/>
              <a:t>shuffling</a:t>
            </a:r>
            <a:r>
              <a:rPr lang="de-DE" sz="1400" dirty="0"/>
              <a:t> </a:t>
            </a:r>
            <a:r>
              <a:rPr lang="de-DE" sz="1400" dirty="0" smtClean="0"/>
              <a:t>&amp; </a:t>
            </a:r>
            <a:r>
              <a:rPr lang="de-DE" sz="1400" dirty="0" err="1" smtClean="0"/>
              <a:t>Glue</a:t>
            </a:r>
            <a:r>
              <a:rPr lang="de-DE" sz="1400" dirty="0" smtClean="0"/>
              <a:t> </a:t>
            </a:r>
            <a:r>
              <a:rPr lang="de-DE" sz="1400" dirty="0" err="1" smtClean="0"/>
              <a:t>provisioning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small</a:t>
            </a:r>
            <a:r>
              <a:rPr lang="de-DE" sz="1400" dirty="0" smtClean="0"/>
              <a:t> </a:t>
            </a:r>
            <a:r>
              <a:rPr lang="de-DE" sz="1400" dirty="0" err="1" smtClean="0"/>
              <a:t>datasets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Benefit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having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data</a:t>
            </a:r>
            <a:r>
              <a:rPr lang="de-DE" sz="1400" dirty="0" smtClean="0"/>
              <a:t> </a:t>
            </a:r>
            <a:r>
              <a:rPr lang="de-DE" sz="1400" dirty="0" err="1" smtClean="0"/>
              <a:t>locally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memory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Combination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Spark &amp; </a:t>
            </a:r>
            <a:r>
              <a:rPr lang="de-DE" sz="1400" dirty="0" err="1" smtClean="0"/>
              <a:t>InMemory</a:t>
            </a:r>
            <a:r>
              <a:rPr lang="de-DE" sz="1400" dirty="0" smtClean="0"/>
              <a:t> </a:t>
            </a:r>
            <a:r>
              <a:rPr lang="de-DE" sz="1400" dirty="0" err="1" smtClean="0"/>
              <a:t>processing</a:t>
            </a:r>
            <a:r>
              <a:rPr lang="de-DE" sz="1400" dirty="0" smtClean="0"/>
              <a:t> </a:t>
            </a:r>
            <a:r>
              <a:rPr lang="de-DE" sz="1400" dirty="0" err="1" smtClean="0"/>
              <a:t>can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useful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benefit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both</a:t>
            </a:r>
            <a:r>
              <a:rPr lang="de-DE" sz="1400" dirty="0" smtClean="0"/>
              <a:t> </a:t>
            </a:r>
            <a:r>
              <a:rPr lang="de-DE" sz="1400" dirty="0" err="1" smtClean="0"/>
              <a:t>technologies</a:t>
            </a:r>
            <a:endParaRPr lang="de-DE" sz="1400" dirty="0" smtClean="0"/>
          </a:p>
        </p:txBody>
      </p:sp>
      <p:sp>
        <p:nvSpPr>
          <p:cNvPr id="10" name="Textfeld 7"/>
          <p:cNvSpPr txBox="1"/>
          <p:nvPr/>
        </p:nvSpPr>
        <p:spPr>
          <a:xfrm>
            <a:off x="479278" y="2748517"/>
            <a:ext cx="7518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Tests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err="1" smtClean="0"/>
              <a:t>current</a:t>
            </a:r>
            <a:r>
              <a:rPr lang="de-DE" b="1" dirty="0" smtClean="0"/>
              <a:t> </a:t>
            </a:r>
            <a:r>
              <a:rPr lang="de-DE" b="1" dirty="0" err="1" smtClean="0"/>
              <a:t>AnaCredit</a:t>
            </a:r>
            <a:r>
              <a:rPr lang="de-DE" b="1" dirty="0" smtClean="0"/>
              <a:t>-like </a:t>
            </a:r>
            <a:r>
              <a:rPr lang="de-DE" b="1" dirty="0" err="1" smtClean="0"/>
              <a:t>validations</a:t>
            </a:r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Engine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rules</a:t>
            </a:r>
            <a:r>
              <a:rPr lang="de-DE" sz="1400" dirty="0" smtClean="0"/>
              <a:t> </a:t>
            </a:r>
            <a:r>
              <a:rPr lang="de-DE" sz="1400" dirty="0" err="1" smtClean="0"/>
              <a:t>already</a:t>
            </a:r>
            <a:r>
              <a:rPr lang="de-DE" sz="1400" dirty="0" smtClean="0"/>
              <a:t> </a:t>
            </a:r>
            <a:r>
              <a:rPr lang="de-DE" sz="1400" dirty="0" err="1" smtClean="0"/>
              <a:t>available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MeaningfulData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Straight </a:t>
            </a:r>
            <a:r>
              <a:rPr lang="de-DE" sz="1400" dirty="0" err="1" smtClean="0"/>
              <a:t>forward</a:t>
            </a:r>
            <a:r>
              <a:rPr lang="de-DE" sz="1400" dirty="0" smtClean="0"/>
              <a:t> </a:t>
            </a:r>
            <a:r>
              <a:rPr lang="de-DE" sz="1400" dirty="0" err="1" smtClean="0"/>
              <a:t>comparision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current</a:t>
            </a:r>
            <a:r>
              <a:rPr lang="de-DE" sz="1400" dirty="0" smtClean="0"/>
              <a:t> </a:t>
            </a:r>
            <a:r>
              <a:rPr lang="de-DE" sz="1400" dirty="0" err="1" smtClean="0"/>
              <a:t>validation</a:t>
            </a:r>
            <a:r>
              <a:rPr lang="de-DE" sz="1400" dirty="0" smtClean="0"/>
              <a:t> </a:t>
            </a:r>
            <a:r>
              <a:rPr lang="de-DE" sz="1400" dirty="0" err="1" smtClean="0"/>
              <a:t>runtimes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AnaCredit</a:t>
            </a:r>
            <a:r>
              <a:rPr lang="de-DE" sz="1400" dirty="0" smtClean="0"/>
              <a:t> </a:t>
            </a:r>
            <a:r>
              <a:rPr lang="de-DE" sz="1400" dirty="0" err="1" smtClean="0"/>
              <a:t>system</a:t>
            </a:r>
            <a:endParaRPr lang="de-DE" sz="1400" dirty="0" smtClean="0"/>
          </a:p>
        </p:txBody>
      </p:sp>
      <p:sp>
        <p:nvSpPr>
          <p:cNvPr id="11" name="Textfeld 7"/>
          <p:cNvSpPr txBox="1"/>
          <p:nvPr/>
        </p:nvSpPr>
        <p:spPr>
          <a:xfrm>
            <a:off x="479278" y="3548736"/>
            <a:ext cx="76677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accent1"/>
                </a:solidFill>
              </a:rPr>
              <a:t>Results</a:t>
            </a:r>
            <a:endParaRPr lang="de-DE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Runtime</a:t>
            </a:r>
            <a:r>
              <a:rPr lang="de-DE" sz="1400" dirty="0" smtClean="0"/>
              <a:t> </a:t>
            </a:r>
            <a:r>
              <a:rPr lang="de-DE" sz="1400" dirty="0" err="1" smtClean="0"/>
              <a:t>comparable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current</a:t>
            </a:r>
            <a:r>
              <a:rPr lang="de-DE" sz="1400" dirty="0" smtClean="0"/>
              <a:t> </a:t>
            </a:r>
            <a:r>
              <a:rPr lang="de-DE" sz="1400" dirty="0" err="1" smtClean="0"/>
              <a:t>AnaCredit</a:t>
            </a:r>
            <a:r>
              <a:rPr lang="de-DE" sz="1400" dirty="0" smtClean="0"/>
              <a:t> </a:t>
            </a:r>
            <a:r>
              <a:rPr lang="de-DE" sz="1400" dirty="0" err="1" smtClean="0"/>
              <a:t>system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The additional </a:t>
            </a:r>
            <a:r>
              <a:rPr lang="de-DE" sz="1400" dirty="0" err="1" smtClean="0"/>
              <a:t>layer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b="1" dirty="0" smtClean="0">
                <a:solidFill>
                  <a:schemeClr val="accent1"/>
                </a:solidFill>
              </a:rPr>
              <a:t>VTL</a:t>
            </a:r>
            <a:r>
              <a:rPr lang="de-DE" sz="1400" dirty="0" smtClean="0"/>
              <a:t> </a:t>
            </a:r>
            <a:r>
              <a:rPr lang="de-DE" sz="1400" b="1" dirty="0" err="1" smtClean="0">
                <a:solidFill>
                  <a:schemeClr val="accent1"/>
                </a:solidFill>
              </a:rPr>
              <a:t>does</a:t>
            </a:r>
            <a:r>
              <a:rPr lang="de-DE" sz="1400" b="1" dirty="0" smtClean="0">
                <a:solidFill>
                  <a:schemeClr val="accent1"/>
                </a:solidFill>
              </a:rPr>
              <a:t> not </a:t>
            </a:r>
            <a:r>
              <a:rPr lang="de-DE" sz="1400" b="1" dirty="0" err="1" smtClean="0">
                <a:solidFill>
                  <a:schemeClr val="accent1"/>
                </a:solidFill>
              </a:rPr>
              <a:t>introduce</a:t>
            </a:r>
            <a:r>
              <a:rPr lang="de-DE" sz="1400" b="1" dirty="0" smtClean="0">
                <a:solidFill>
                  <a:schemeClr val="accent1"/>
                </a:solidFill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</a:rPr>
              <a:t>significant</a:t>
            </a:r>
            <a:r>
              <a:rPr lang="de-DE" sz="1400" b="1" dirty="0" smtClean="0">
                <a:solidFill>
                  <a:schemeClr val="accent1"/>
                </a:solidFill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</a:rPr>
              <a:t>performance</a:t>
            </a:r>
            <a:r>
              <a:rPr lang="de-DE" sz="1400" b="1" dirty="0" smtClean="0">
                <a:solidFill>
                  <a:schemeClr val="accent1"/>
                </a:solidFill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</a:rPr>
              <a:t>disadvantages</a:t>
            </a:r>
            <a:endParaRPr lang="de-DE" sz="1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811713" y="1105174"/>
            <a:ext cx="3968750" cy="2295251"/>
          </a:xfrm>
        </p:spPr>
        <p:txBody>
          <a:bodyPr/>
          <a:lstStyle/>
          <a:p>
            <a:r>
              <a:rPr lang="en-US" b="1" dirty="0"/>
              <a:t>Summary and outlook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5</a:t>
            </a:r>
            <a:endParaRPr lang="en-GB" dirty="0"/>
          </a:p>
        </p:txBody>
      </p:sp>
      <p:sp>
        <p:nvSpPr>
          <p:cNvPr id="31753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60C8CAE-76AC-41EC-96A4-B69530C32387}" type="slidenum">
              <a:rPr altLang="en-US" sz="900" b="1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25</a:t>
            </a:fld>
            <a:endParaRPr altLang="en-US" sz="900" b="1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271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1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-105291"/>
            <a:ext cx="184731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0" fontAlgn="base" latinLnBrk="0" hangingPunct="0">
              <a:lnSpc>
                <a:spcPts val="2800"/>
              </a:lnSpc>
              <a:buClrTx/>
              <a:buSzTx/>
              <a:buFontTx/>
              <a:buNone/>
              <a:tabLst/>
            </a:pPr>
            <a:endParaRPr kumimoji="0" lang="en-GB" sz="2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prstGeom prst="rect">
            <a:avLst/>
          </a:prstGeo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26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0A1682B-2275-48F6-83CC-7FE9D33A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8" y="210874"/>
            <a:ext cx="8632324" cy="635000"/>
          </a:xfrm>
        </p:spPr>
        <p:txBody>
          <a:bodyPr vert="horz"/>
          <a:lstStyle/>
          <a:p>
            <a:pPr>
              <a:defRPr/>
            </a:pPr>
            <a:r>
              <a:rPr lang="de-DE" b="1" dirty="0" smtClean="0"/>
              <a:t>Summary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outlook</a:t>
            </a:r>
            <a:endParaRPr lang="en-GB" altLang="en-US" sz="2400" dirty="0"/>
          </a:p>
        </p:txBody>
      </p:sp>
      <p:sp>
        <p:nvSpPr>
          <p:cNvPr id="8" name="CasellaDiTesto 10"/>
          <p:cNvSpPr txBox="1"/>
          <p:nvPr/>
        </p:nvSpPr>
        <p:spPr>
          <a:xfrm>
            <a:off x="479278" y="1766899"/>
            <a:ext cx="8216780" cy="21698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Future </a:t>
            </a:r>
            <a:r>
              <a:rPr lang="it-IT" dirty="0" err="1" smtClean="0"/>
              <a:t>PoCs</a:t>
            </a:r>
            <a:r>
              <a:rPr lang="it-IT" dirty="0" smtClean="0"/>
              <a:t> on performance </a:t>
            </a:r>
            <a:r>
              <a:rPr lang="it-IT" dirty="0" err="1" smtClean="0"/>
              <a:t>requirements</a:t>
            </a:r>
            <a:r>
              <a:rPr lang="it-IT" dirty="0" smtClean="0"/>
              <a:t> (VTL on </a:t>
            </a:r>
            <a:r>
              <a:rPr lang="it-IT" dirty="0" err="1" smtClean="0"/>
              <a:t>Spark</a:t>
            </a:r>
            <a:r>
              <a:rPr lang="it-IT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err="1" smtClean="0"/>
              <a:t>Expand</a:t>
            </a:r>
            <a:r>
              <a:rPr lang="it-IT" dirty="0" smtClean="0"/>
              <a:t> </a:t>
            </a:r>
            <a:r>
              <a:rPr lang="it-IT" dirty="0" err="1" smtClean="0"/>
              <a:t>contribution</a:t>
            </a:r>
            <a:r>
              <a:rPr lang="it-IT" dirty="0" smtClean="0"/>
              <a:t> on </a:t>
            </a:r>
            <a:r>
              <a:rPr lang="it-IT" dirty="0" err="1" smtClean="0"/>
              <a:t>resolving</a:t>
            </a:r>
            <a:r>
              <a:rPr lang="it-IT" dirty="0" smtClean="0"/>
              <a:t> the VTL </a:t>
            </a:r>
            <a:r>
              <a:rPr lang="it-IT" dirty="0" err="1" smtClean="0"/>
              <a:t>findings</a:t>
            </a:r>
            <a:endParaRPr lang="it-IT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err="1"/>
              <a:t>Implement</a:t>
            </a:r>
            <a:r>
              <a:rPr lang="it-IT" dirty="0"/>
              <a:t> </a:t>
            </a:r>
            <a:r>
              <a:rPr lang="it-IT" dirty="0" err="1"/>
              <a:t>recovery</a:t>
            </a:r>
            <a:r>
              <a:rPr lang="it-IT" dirty="0"/>
              <a:t> for </a:t>
            </a:r>
            <a:r>
              <a:rPr lang="it-IT" dirty="0" err="1"/>
              <a:t>language</a:t>
            </a:r>
            <a:r>
              <a:rPr lang="it-IT" dirty="0"/>
              <a:t> server on </a:t>
            </a:r>
            <a:r>
              <a:rPr lang="it-IT" dirty="0" err="1"/>
              <a:t>invalid</a:t>
            </a:r>
            <a:r>
              <a:rPr lang="it-IT" dirty="0"/>
              <a:t> </a:t>
            </a:r>
            <a:r>
              <a:rPr lang="it-IT" dirty="0" err="1"/>
              <a:t>syntax</a:t>
            </a:r>
            <a:r>
              <a:rPr lang="it-IT" dirty="0"/>
              <a:t> </a:t>
            </a:r>
            <a:r>
              <a:rPr lang="it-IT" dirty="0" err="1" smtClean="0"/>
              <a:t>findings</a:t>
            </a:r>
            <a:endParaRPr lang="it-IT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err="1"/>
              <a:t>Extend</a:t>
            </a:r>
            <a:r>
              <a:rPr lang="it-IT" dirty="0"/>
              <a:t>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interactive</a:t>
            </a:r>
            <a:r>
              <a:rPr lang="it-IT" dirty="0"/>
              <a:t> </a:t>
            </a:r>
            <a:r>
              <a:rPr lang="it-IT" dirty="0" err="1"/>
              <a:t>user</a:t>
            </a:r>
            <a:r>
              <a:rPr lang="it-IT" dirty="0"/>
              <a:t> guide to </a:t>
            </a:r>
            <a:r>
              <a:rPr lang="it-IT" dirty="0" err="1"/>
              <a:t>enable</a:t>
            </a:r>
            <a:r>
              <a:rPr lang="it-IT" dirty="0"/>
              <a:t> business </a:t>
            </a:r>
            <a:r>
              <a:rPr lang="it-IT" dirty="0" err="1"/>
              <a:t>user</a:t>
            </a:r>
            <a:r>
              <a:rPr lang="it-IT" dirty="0"/>
              <a:t> a </a:t>
            </a:r>
            <a:r>
              <a:rPr lang="it-IT" dirty="0" err="1"/>
              <a:t>quick</a:t>
            </a:r>
            <a:r>
              <a:rPr lang="it-IT" dirty="0"/>
              <a:t> start on </a:t>
            </a:r>
            <a:r>
              <a:rPr lang="it-IT" dirty="0" smtClean="0"/>
              <a:t>VTL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004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2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-105291"/>
            <a:ext cx="184731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0" fontAlgn="base" latinLnBrk="0" hangingPunct="0">
              <a:lnSpc>
                <a:spcPts val="2800"/>
              </a:lnSpc>
              <a:buClrTx/>
              <a:buSzTx/>
              <a:buFontTx/>
              <a:buNone/>
              <a:tabLst/>
            </a:pPr>
            <a:endParaRPr kumimoji="0" lang="en-GB" sz="2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prstGeom prst="rect">
            <a:avLst/>
          </a:prstGeo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27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" name="CasellaDiTesto 10"/>
          <p:cNvSpPr txBox="1"/>
          <p:nvPr/>
        </p:nvSpPr>
        <p:spPr>
          <a:xfrm>
            <a:off x="3457575" y="2623580"/>
            <a:ext cx="5438058" cy="5078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Nicolas Laval, </a:t>
            </a:r>
            <a:r>
              <a:rPr lang="it-IT" dirty="0" err="1" smtClean="0"/>
              <a:t>Hadrien</a:t>
            </a:r>
            <a:r>
              <a:rPr lang="it-IT" dirty="0" smtClean="0"/>
              <a:t> Kohl, </a:t>
            </a:r>
            <a:r>
              <a:rPr lang="en-GB" dirty="0" err="1"/>
              <a:t>Romain</a:t>
            </a:r>
            <a:r>
              <a:rPr lang="en-GB" dirty="0"/>
              <a:t> </a:t>
            </a:r>
            <a:r>
              <a:rPr lang="en-GB" dirty="0" err="1" smtClean="0"/>
              <a:t>Tailhurat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3" name="CasellaDiTesto 10"/>
          <p:cNvSpPr txBox="1"/>
          <p:nvPr/>
        </p:nvSpPr>
        <p:spPr>
          <a:xfrm>
            <a:off x="3457575" y="3235243"/>
            <a:ext cx="5331054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Antonio </a:t>
            </a:r>
            <a:r>
              <a:rPr lang="it-IT" dirty="0" err="1" smtClean="0"/>
              <a:t>Olleros</a:t>
            </a:r>
            <a:r>
              <a:rPr lang="it-IT" dirty="0" smtClean="0"/>
              <a:t>, </a:t>
            </a:r>
            <a:r>
              <a:rPr lang="de-DE" dirty="0"/>
              <a:t>Jesús Miguel Simón </a:t>
            </a:r>
            <a:r>
              <a:rPr lang="de-DE" dirty="0" smtClean="0"/>
              <a:t>Martín,    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Javier Hernandez, </a:t>
            </a:r>
            <a:r>
              <a:rPr lang="de-DE" dirty="0"/>
              <a:t>Gustavo Homem </a:t>
            </a:r>
            <a:r>
              <a:rPr lang="it-IT" dirty="0" smtClean="0"/>
              <a:t> </a:t>
            </a:r>
            <a:endParaRPr lang="it-IT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564856" y="1444978"/>
            <a:ext cx="4091306" cy="892082"/>
            <a:chOff x="1851081" y="1864840"/>
            <a:chExt cx="5612114" cy="1218556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8"/>
            <a:srcRect t="19512" b="51563"/>
            <a:stretch/>
          </p:blipFill>
          <p:spPr>
            <a:xfrm>
              <a:off x="1851082" y="1864840"/>
              <a:ext cx="5612113" cy="613317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8"/>
            <a:srcRect t="72187"/>
            <a:stretch/>
          </p:blipFill>
          <p:spPr>
            <a:xfrm>
              <a:off x="1851081" y="2493674"/>
              <a:ext cx="5612113" cy="589722"/>
            </a:xfrm>
            <a:prstGeom prst="rect">
              <a:avLst/>
            </a:prstGeom>
          </p:spPr>
        </p:pic>
      </p:grpSp>
      <p:sp>
        <p:nvSpPr>
          <p:cNvPr id="14" name="CasellaDiTesto 10"/>
          <p:cNvSpPr txBox="1"/>
          <p:nvPr/>
        </p:nvSpPr>
        <p:spPr>
          <a:xfrm>
            <a:off x="2124075" y="4045240"/>
            <a:ext cx="6359754" cy="5078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chemeClr val="tx2"/>
                </a:solidFill>
              </a:rPr>
              <a:t>and in </a:t>
            </a:r>
            <a:r>
              <a:rPr lang="it-IT" dirty="0" err="1" smtClean="0">
                <a:solidFill>
                  <a:schemeClr val="tx2"/>
                </a:solidFill>
              </a:rPr>
              <a:t>particular</a:t>
            </a:r>
            <a:r>
              <a:rPr lang="it-IT" dirty="0" smtClean="0">
                <a:solidFill>
                  <a:schemeClr val="tx2"/>
                </a:solidFill>
              </a:rPr>
              <a:t> the VTL Task Force</a:t>
            </a:r>
            <a:endParaRPr lang="it-I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D8BFEB-9763-592D-4733-377E98FAB1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460" y="1254867"/>
            <a:ext cx="1338316" cy="742827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4612"/>
            <a:ext cx="1338316" cy="4967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69302"/>
            <a:ext cx="2646338" cy="476818"/>
          </a:xfrm>
          <a:prstGeom prst="rect">
            <a:avLst/>
          </a:prstGeom>
        </p:spPr>
      </p:pic>
      <p:pic>
        <p:nvPicPr>
          <p:cNvPr id="18" name="Imagen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" y="4001834"/>
            <a:ext cx="1628140" cy="600964"/>
          </a:xfrm>
          <a:prstGeom prst="rect">
            <a:avLst/>
          </a:prstGeom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10A1682B-2275-48F6-83CC-7FE9D33A9273}"/>
              </a:ext>
            </a:extLst>
          </p:cNvPr>
          <p:cNvSpPr txBox="1">
            <a:spLocks/>
          </p:cNvSpPr>
          <p:nvPr/>
        </p:nvSpPr>
        <p:spPr bwMode="auto">
          <a:xfrm>
            <a:off x="479278" y="210874"/>
            <a:ext cx="8632324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lang="en-GB" altLang="en-US" sz="2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2pPr>
            <a:lvl3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3pPr>
            <a:lvl4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4pPr>
            <a:lvl5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GB" b="1" dirty="0"/>
              <a:t>Acknowledgements: </a:t>
            </a:r>
            <a:br>
              <a:rPr lang="en-GB" b="1" dirty="0"/>
            </a:br>
            <a:r>
              <a:rPr lang="en-GB" b="1" dirty="0"/>
              <a:t>Many thanks for fruitful collaboration!</a:t>
            </a:r>
            <a:endParaRPr lang="en-GB" sz="24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133600" y="1132848"/>
            <a:ext cx="2651760" cy="1222213"/>
            <a:chOff x="2133600" y="1298498"/>
            <a:chExt cx="2651760" cy="12222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987" r="16401"/>
            <a:stretch/>
          </p:blipFill>
          <p:spPr>
            <a:xfrm>
              <a:off x="2142047" y="2246243"/>
              <a:ext cx="2643313" cy="274468"/>
            </a:xfrm>
            <a:prstGeom prst="rect">
              <a:avLst/>
            </a:prstGeom>
          </p:spPr>
        </p:pic>
        <p:pic>
          <p:nvPicPr>
            <p:cNvPr id="20" name="Picture 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01" b="31308"/>
            <a:stretch/>
          </p:blipFill>
          <p:spPr>
            <a:xfrm>
              <a:off x="2133600" y="1298498"/>
              <a:ext cx="2643313" cy="942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43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811713" y="1105174"/>
            <a:ext cx="3968750" cy="2295251"/>
          </a:xfrm>
        </p:spPr>
        <p:txBody>
          <a:bodyPr/>
          <a:lstStyle/>
          <a:p>
            <a:pPr>
              <a:lnSpc>
                <a:spcPts val="45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GB" dirty="0" smtClean="0"/>
              <a:t>Appendix and optional slides</a:t>
            </a:r>
            <a:endParaRPr lang="en-GB" dirty="0"/>
          </a:p>
        </p:txBody>
      </p:sp>
      <p:sp>
        <p:nvSpPr>
          <p:cNvPr id="31753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60C8CAE-76AC-41EC-96A4-B69530C32387}" type="slidenum">
              <a:rPr altLang="en-US" sz="900" b="1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28</a:t>
            </a:fld>
            <a:endParaRPr altLang="en-US" sz="900" b="1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3880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1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-105291"/>
            <a:ext cx="184731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0" fontAlgn="base" latinLnBrk="0" hangingPunct="0">
              <a:lnSpc>
                <a:spcPts val="2800"/>
              </a:lnSpc>
              <a:buClrTx/>
              <a:buSzTx/>
              <a:buFontTx/>
              <a:buNone/>
              <a:tabLst/>
            </a:pPr>
            <a:endParaRPr kumimoji="0" lang="en-GB" sz="2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prstGeom prst="rect">
            <a:avLst/>
          </a:prstGeo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29</a:t>
            </a:fld>
            <a:endParaRPr altLang="en-US" sz="9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0A1682B-2275-48F6-83CC-7FE9D33A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8" y="210874"/>
            <a:ext cx="8632324" cy="635000"/>
          </a:xfrm>
        </p:spPr>
        <p:txBody>
          <a:bodyPr vert="horz"/>
          <a:lstStyle/>
          <a:p>
            <a:pPr>
              <a:defRPr/>
            </a:pPr>
            <a:r>
              <a:rPr lang="en-GB" b="1" dirty="0" err="1" smtClean="0"/>
              <a:t>PoCs</a:t>
            </a:r>
            <a:r>
              <a:rPr lang="en-GB" b="1" dirty="0" smtClean="0"/>
              <a:t> in CDM</a:t>
            </a:r>
            <a:r>
              <a:rPr lang="en-US" b="1" dirty="0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/>
              <a:t>Coverage of and deviation from the VTL standard</a:t>
            </a:r>
            <a:endParaRPr lang="en-GB" altLang="en-US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801">
            <a:off x="7203480" y="1140537"/>
            <a:ext cx="1738144" cy="6452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278" y="1192029"/>
            <a:ext cx="6699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Trevas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engine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implements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VTL </a:t>
            </a:r>
            <a:r>
              <a:rPr lang="de-DE" sz="1400" b="1" dirty="0" err="1" smtClean="0"/>
              <a:t>standard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can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be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used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spark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InMemory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processing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with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following</a:t>
            </a:r>
            <a:r>
              <a:rPr lang="de-DE" sz="1400" b="1" dirty="0" smtClean="0"/>
              <a:t> minor VTL </a:t>
            </a:r>
            <a:r>
              <a:rPr lang="de-DE" sz="1400" b="1" dirty="0" err="1" smtClean="0"/>
              <a:t>standard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deviations</a:t>
            </a:r>
            <a:r>
              <a:rPr lang="de-DE" sz="1400" b="1" dirty="0" smtClean="0"/>
              <a:t>:</a:t>
            </a:r>
            <a:endParaRPr lang="de-DE" sz="1400" b="1" dirty="0"/>
          </a:p>
          <a:p>
            <a:endParaRPr lang="en-GB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Not </a:t>
            </a:r>
            <a:r>
              <a:rPr lang="en-GB" sz="1400" dirty="0"/>
              <a:t>implemented </a:t>
            </a:r>
            <a:r>
              <a:rPr lang="en-GB" sz="1400" dirty="0" smtClean="0"/>
              <a:t>functions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Deviations in the handling of null and zero values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Case </a:t>
            </a:r>
            <a:r>
              <a:rPr lang="en-GB" sz="1400" dirty="0"/>
              <a:t>sensitivity of variable </a:t>
            </a:r>
            <a:r>
              <a:rPr lang="en-GB" sz="1400" dirty="0" smtClean="0"/>
              <a:t>names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Not standardized </a:t>
            </a:r>
            <a:r>
              <a:rPr lang="en-GB" sz="1400" dirty="0"/>
              <a:t>regular expression pattern </a:t>
            </a:r>
            <a:r>
              <a:rPr lang="en-GB" sz="1400" dirty="0" smtClean="0"/>
              <a:t>syntax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Unsupported omission of a parameter with an </a:t>
            </a:r>
            <a:r>
              <a:rPr lang="en-GB" sz="1400" dirty="0" smtClean="0"/>
              <a:t>underscore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/>
              <a:t>Operator-specific </a:t>
            </a:r>
            <a:r>
              <a:rPr lang="en-GB" sz="1400" dirty="0"/>
              <a:t>errors and </a:t>
            </a:r>
            <a:r>
              <a:rPr lang="en-GB" sz="1400" dirty="0" smtClean="0"/>
              <a:t>deviations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Limited </a:t>
            </a:r>
            <a:r>
              <a:rPr lang="en-GB" sz="1400" dirty="0" smtClean="0"/>
              <a:t>support for scalars </a:t>
            </a:r>
            <a:r>
              <a:rPr lang="en-GB" sz="1400" dirty="0"/>
              <a:t>in </a:t>
            </a:r>
            <a:r>
              <a:rPr lang="en-GB" sz="1400" dirty="0" err="1"/>
              <a:t>Trevas</a:t>
            </a:r>
            <a:r>
              <a:rPr lang="en-GB" sz="1400" dirty="0"/>
              <a:t> </a:t>
            </a:r>
            <a:r>
              <a:rPr lang="en-GB" sz="1400" dirty="0" smtClean="0"/>
              <a:t>transformations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Sequence of transformations defined by the order in which statements are written (i.e. DAG of the script is not constructed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225550" y="3926820"/>
            <a:ext cx="7143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VTL TFs is putting efforts into providing </a:t>
            </a:r>
            <a:r>
              <a:rPr lang="en-GB" sz="1600" dirty="0"/>
              <a:t>a </a:t>
            </a:r>
            <a:r>
              <a:rPr lang="en-GB" sz="1600" dirty="0">
                <a:solidFill>
                  <a:schemeClr val="tx2"/>
                </a:solidFill>
              </a:rPr>
              <a:t>standardized test set</a:t>
            </a:r>
            <a:r>
              <a:rPr lang="en-GB" sz="1600" dirty="0"/>
              <a:t> for engine developers, ensuring </a:t>
            </a:r>
            <a:r>
              <a:rPr lang="en-GB" sz="1600" dirty="0">
                <a:solidFill>
                  <a:schemeClr val="tx2"/>
                </a:solidFill>
              </a:rPr>
              <a:t>stricter adherence to the VTL standard </a:t>
            </a:r>
            <a:r>
              <a:rPr lang="en-GB" sz="1600" dirty="0"/>
              <a:t>in the future.</a:t>
            </a:r>
          </a:p>
        </p:txBody>
      </p:sp>
      <p:sp>
        <p:nvSpPr>
          <p:cNvPr id="7" name="Left Arrow 6"/>
          <p:cNvSpPr/>
          <p:nvPr/>
        </p:nvSpPr>
        <p:spPr bwMode="auto">
          <a:xfrm flipH="1">
            <a:off x="479278" y="3952968"/>
            <a:ext cx="622300" cy="532477"/>
          </a:xfrm>
          <a:prstGeom prst="leftArrow">
            <a:avLst/>
          </a:prstGeom>
          <a:solidFill>
            <a:schemeClr val="accent6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34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811712" y="1105174"/>
            <a:ext cx="4111307" cy="2295251"/>
          </a:xfrm>
        </p:spPr>
        <p:txBody>
          <a:bodyPr/>
          <a:lstStyle/>
          <a:p>
            <a:r>
              <a:rPr lang="en-GB" b="1" dirty="0"/>
              <a:t>Introduction: ESCB/SSM project </a:t>
            </a:r>
            <a:r>
              <a:rPr lang="en-GB" b="1" dirty="0" smtClean="0"/>
              <a:t>CDM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1</a:t>
            </a:r>
            <a:endParaRPr lang="en-GB" dirty="0"/>
          </a:p>
        </p:txBody>
      </p:sp>
      <p:sp>
        <p:nvSpPr>
          <p:cNvPr id="31753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60C8CAE-76AC-41EC-96A4-B69530C32387}" type="slidenum">
              <a:rPr altLang="en-US" sz="900" b="1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altLang="en-US" sz="900" b="1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948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-105291"/>
            <a:ext cx="184731" cy="36933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Validation &amp; Transformation (V &amp; T) Engine </a:t>
            </a:r>
            <a:br>
              <a:rPr lang="de-DE" dirty="0"/>
            </a:br>
            <a:endParaRPr lang="de-DE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FC9B00EC-1E4B-73DC-502E-B6B5FB888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AD2B4C-24FD-485E-ADAD-B1E3DC73B16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132E91A5-E370-35FA-B7E2-AE3A72DCEABB}"/>
              </a:ext>
            </a:extLst>
          </p:cNvPr>
          <p:cNvSpPr txBox="1"/>
          <p:nvPr/>
        </p:nvSpPr>
        <p:spPr>
          <a:xfrm>
            <a:off x="348001" y="796727"/>
            <a:ext cx="8421925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V&amp;T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Engine is a dedicated component which executes business language statements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1400" noProof="0" dirty="0">
                <a:solidFill>
                  <a:srgbClr val="585858"/>
                </a:solidFill>
              </a:rPr>
              <a:t>V&amp;T statements (business rules) are retrieved from the </a:t>
            </a:r>
            <a:r>
              <a:rPr lang="en-GB" sz="1400" dirty="0">
                <a:solidFill>
                  <a:srgbClr val="585858"/>
                </a:solidFill>
              </a:rPr>
              <a:t>M</a:t>
            </a:r>
            <a:r>
              <a:rPr lang="en-GB" sz="1400" noProof="0" dirty="0" err="1">
                <a:solidFill>
                  <a:srgbClr val="585858"/>
                </a:solidFill>
              </a:rPr>
              <a:t>etadata</a:t>
            </a:r>
            <a:r>
              <a:rPr lang="en-GB" sz="1400" noProof="0" dirty="0">
                <a:solidFill>
                  <a:srgbClr val="585858"/>
                </a:solidFill>
              </a:rPr>
              <a:t> S</a:t>
            </a:r>
            <a:r>
              <a:rPr lang="en-GB" sz="1400" dirty="0" err="1">
                <a:solidFill>
                  <a:srgbClr val="585858"/>
                </a:solidFill>
              </a:rPr>
              <a:t>ervice</a:t>
            </a:r>
            <a:r>
              <a:rPr lang="en-GB" sz="1400" noProof="0" dirty="0">
                <a:solidFill>
                  <a:srgbClr val="585858"/>
                </a:solidFill>
              </a:rPr>
              <a:t> (</a:t>
            </a:r>
            <a:r>
              <a:rPr lang="en-GB" sz="1400" noProof="0" dirty="0" err="1">
                <a:solidFill>
                  <a:srgbClr val="585858"/>
                </a:solidFill>
              </a:rPr>
              <a:t>BdI</a:t>
            </a:r>
            <a:r>
              <a:rPr lang="en-GB" sz="1400" noProof="0" dirty="0">
                <a:solidFill>
                  <a:srgbClr val="585858"/>
                </a:solidFill>
              </a:rPr>
              <a:t> component, AAG presentation on 27.03.2024</a:t>
            </a:r>
            <a:r>
              <a:rPr lang="en-GB" sz="1400" noProof="0">
                <a:solidFill>
                  <a:srgbClr val="585858"/>
                </a:solidFill>
              </a:rPr>
              <a:t>) </a:t>
            </a:r>
            <a:br>
              <a:rPr lang="en-GB" sz="1400" noProof="0">
                <a:solidFill>
                  <a:srgbClr val="585858"/>
                </a:solidFill>
              </a:rPr>
            </a:br>
            <a:endParaRPr lang="en-GB" sz="1400" noProof="0">
              <a:solidFill>
                <a:srgbClr val="585858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n-GB" sz="1400" dirty="0">
                <a:solidFill>
                  <a:srgbClr val="585858"/>
                </a:solidFill>
              </a:rPr>
              <a:t>As a first use case, VTL is a current candidate for a business language</a:t>
            </a:r>
            <a:endParaRPr lang="en-GB" sz="1400" noProof="0" dirty="0">
              <a:solidFill>
                <a:srgbClr val="585858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n-GB" sz="1400" dirty="0">
                <a:solidFill>
                  <a:srgbClr val="585858"/>
                </a:solidFill>
              </a:rPr>
              <a:t>It is generally expected that business rules are </a:t>
            </a:r>
            <a:r>
              <a:rPr lang="en-GB" sz="1400" noProof="0" dirty="0">
                <a:solidFill>
                  <a:srgbClr val="585858"/>
                </a:solidFill>
              </a:rPr>
              <a:t>stored in the metadata repository in a structured way (aligned with Metadata Service):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rgbClr val="585858"/>
                </a:solidFill>
              </a:rPr>
              <a:t>Business rules are stored individually in metadata repository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rgbClr val="585858"/>
                </a:solidFill>
              </a:rPr>
              <a:t>Dynamic enabling/disabling of business rules is completely metadata driven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rgbClr val="585858"/>
                </a:solidFill>
              </a:rPr>
              <a:t>Historicity/versioning at single business rule level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V&amp;T Engine guarantees that business rules are executed efficiently (e.g. as a single script, if needed and expected by business user) – even if they are separately defined, versioned, and stored.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V&amp;T Engine supports multitenancy – e.g. can be run in specific accounts of specific teams.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Enable to use cache services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where possible</a:t>
            </a:r>
          </a:p>
        </p:txBody>
      </p:sp>
    </p:spTree>
    <p:extLst>
      <p:ext uri="{BB962C8B-B14F-4D97-AF65-F5344CB8AC3E}">
        <p14:creationId xmlns:p14="http://schemas.microsoft.com/office/powerpoint/2010/main" val="34440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DF70-EF13-18C4-C462-84CE78A1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11" y="175929"/>
            <a:ext cx="8404225" cy="633413"/>
          </a:xfrm>
        </p:spPr>
        <p:txBody>
          <a:bodyPr/>
          <a:lstStyle/>
          <a:p>
            <a:r>
              <a:rPr lang="en-GB" dirty="0"/>
              <a:t>V&amp;T Engine  (submission level)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50F18-ABAE-8D78-DCEC-C419AE6E0B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AD2B4C-24FD-485E-ADAD-B1E3DC73B16B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93" name="Rettangolo arrotondato 56"/>
          <p:cNvSpPr/>
          <p:nvPr/>
        </p:nvSpPr>
        <p:spPr bwMode="auto">
          <a:xfrm>
            <a:off x="2679318" y="1096974"/>
            <a:ext cx="3881651" cy="2813066"/>
          </a:xfrm>
          <a:prstGeom prst="roundRect">
            <a:avLst>
              <a:gd name="adj" fmla="val 9218"/>
            </a:avLst>
          </a:prstGeom>
          <a:solidFill>
            <a:srgbClr val="DDE9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03" name="AutoShape 8"/>
          <p:cNvSpPr>
            <a:spLocks noChangeArrowheads="1"/>
          </p:cNvSpPr>
          <p:nvPr/>
        </p:nvSpPr>
        <p:spPr bwMode="auto">
          <a:xfrm>
            <a:off x="2794579" y="1279581"/>
            <a:ext cx="988698" cy="260474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41395" rIns="61235" bIns="30617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it-IT" altLang="it-IT" sz="600" b="1">
                <a:solidFill>
                  <a:srgbClr val="000000"/>
                </a:solidFill>
              </a:rPr>
              <a:t>Fetch metdata </a:t>
            </a:r>
          </a:p>
          <a:p>
            <a:pPr algn="ctr" eaLnBrk="1">
              <a:buClrTx/>
              <a:buFontTx/>
              <a:buNone/>
            </a:pPr>
            <a:r>
              <a:rPr lang="it-IT" altLang="it-IT" sz="600">
                <a:solidFill>
                  <a:srgbClr val="000000"/>
                </a:solidFill>
              </a:rPr>
              <a:t>(e.g. granular rules)  </a:t>
            </a:r>
            <a:endParaRPr lang="it-IT" altLang="it-IT" sz="600" dirty="0">
              <a:solidFill>
                <a:srgbClr val="000000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82911" y="2338634"/>
            <a:ext cx="1526522" cy="755089"/>
            <a:chOff x="1128570" y="1222040"/>
            <a:chExt cx="1526522" cy="755089"/>
          </a:xfrm>
        </p:grpSpPr>
        <p:sp>
          <p:nvSpPr>
            <p:cNvPr id="97" name="Rettangolo arrotondato 65"/>
            <p:cNvSpPr/>
            <p:nvPr/>
          </p:nvSpPr>
          <p:spPr>
            <a:xfrm>
              <a:off x="1128570" y="1222040"/>
              <a:ext cx="1518403" cy="75508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100" dirty="0"/>
            </a:p>
          </p:txBody>
        </p:sp>
        <p:sp>
          <p:nvSpPr>
            <p:cNvPr id="98" name="TextBox 66">
              <a:extLst>
                <a:ext uri="{FF2B5EF4-FFF2-40B4-BE49-F238E27FC236}">
                  <a16:creationId xmlns:a16="http://schemas.microsoft.com/office/drawing/2014/main" id="{F20507A5-C6EF-3566-95F3-5C886037B702}"/>
                </a:ext>
              </a:extLst>
            </p:cNvPr>
            <p:cNvSpPr txBox="1"/>
            <p:nvPr/>
          </p:nvSpPr>
          <p:spPr>
            <a:xfrm>
              <a:off x="1162020" y="1451071"/>
              <a:ext cx="1493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600" dirty="0"/>
                <a:t>Input data products (e.g. submission)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600" dirty="0"/>
                <a:t>Reference data (RIAD snapshot, CSDB snapshot</a:t>
              </a:r>
              <a:endParaRPr lang="en-GB" sz="1100" dirty="0"/>
            </a:p>
          </p:txBody>
        </p:sp>
        <p:sp>
          <p:nvSpPr>
            <p:cNvPr id="99" name="TextBox 20">
              <a:extLst>
                <a:ext uri="{FF2B5EF4-FFF2-40B4-BE49-F238E27FC236}">
                  <a16:creationId xmlns:a16="http://schemas.microsoft.com/office/drawing/2014/main" id="{7B8F4FC0-DDDC-6537-8066-24C0E8B765A2}"/>
                </a:ext>
              </a:extLst>
            </p:cNvPr>
            <p:cNvSpPr txBox="1"/>
            <p:nvPr/>
          </p:nvSpPr>
          <p:spPr>
            <a:xfrm>
              <a:off x="1458161" y="1264288"/>
              <a:ext cx="901948" cy="18678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GB" sz="600" b="1"/>
                <a:t>CDM Data Storage</a:t>
              </a:r>
              <a:endParaRPr lang="en-GB" sz="600" b="1" dirty="0"/>
            </a:p>
          </p:txBody>
        </p:sp>
      </p:grp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2794579" y="1712184"/>
            <a:ext cx="988698" cy="66986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41395" rIns="61235" bIns="30617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it-IT" altLang="it-IT" sz="600" b="1">
                <a:solidFill>
                  <a:srgbClr val="000000"/>
                </a:solidFill>
              </a:rPr>
              <a:t>Script pre-procressor</a:t>
            </a:r>
            <a:r>
              <a:rPr lang="it-IT" altLang="it-IT" sz="600">
                <a:solidFill>
                  <a:srgbClr val="000000"/>
                </a:solidFill>
              </a:rPr>
              <a:t>:</a:t>
            </a:r>
          </a:p>
          <a:p>
            <a:pPr marL="171450" indent="-171450" eaLnBrk="1">
              <a:buClrTx/>
              <a:buFont typeface="Arial" panose="020B0604020202020204" pitchFamily="34" charset="0"/>
              <a:buChar char="•"/>
            </a:pPr>
            <a:r>
              <a:rPr lang="it-IT" altLang="it-IT" sz="500">
                <a:solidFill>
                  <a:srgbClr val="000000"/>
                </a:solidFill>
              </a:rPr>
              <a:t>Parsing of granular rules</a:t>
            </a:r>
            <a:br>
              <a:rPr lang="it-IT" altLang="it-IT" sz="500">
                <a:solidFill>
                  <a:srgbClr val="000000"/>
                </a:solidFill>
              </a:rPr>
            </a:br>
            <a:r>
              <a:rPr lang="it-IT" altLang="it-IT" sz="500">
                <a:solidFill>
                  <a:srgbClr val="000000"/>
                </a:solidFill>
              </a:rPr>
              <a:t>into a single VTL script</a:t>
            </a:r>
          </a:p>
          <a:p>
            <a:pPr marL="171450" indent="-171450" eaLnBrk="1">
              <a:buClrTx/>
              <a:buFont typeface="Arial" panose="020B0604020202020204" pitchFamily="34" charset="0"/>
              <a:buChar char="•"/>
            </a:pPr>
            <a:r>
              <a:rPr lang="it-IT" altLang="it-IT" sz="500">
                <a:solidFill>
                  <a:srgbClr val="000000"/>
                </a:solidFill>
              </a:rPr>
              <a:t>Resolve parametrization </a:t>
            </a:r>
            <a:br>
              <a:rPr lang="it-IT" altLang="it-IT" sz="500">
                <a:solidFill>
                  <a:srgbClr val="000000"/>
                </a:solidFill>
              </a:rPr>
            </a:br>
            <a:r>
              <a:rPr lang="it-IT" altLang="it-IT" sz="500">
                <a:solidFill>
                  <a:srgbClr val="000000"/>
                </a:solidFill>
              </a:rPr>
              <a:t>in the VTL Script </a:t>
            </a:r>
            <a:br>
              <a:rPr lang="it-IT" altLang="it-IT" sz="500">
                <a:solidFill>
                  <a:srgbClr val="000000"/>
                </a:solidFill>
              </a:rPr>
            </a:br>
            <a:r>
              <a:rPr lang="it-IT" altLang="it-IT" sz="500">
                <a:solidFill>
                  <a:srgbClr val="000000"/>
                </a:solidFill>
              </a:rPr>
              <a:t>(e.g. data version)</a:t>
            </a:r>
          </a:p>
          <a:p>
            <a:pPr marL="171450" indent="-171450" eaLnBrk="1">
              <a:buClrTx/>
              <a:buFont typeface="Arial" panose="020B0604020202020204" pitchFamily="34" charset="0"/>
              <a:buChar char="•"/>
            </a:pPr>
            <a:r>
              <a:rPr lang="it-IT" altLang="it-IT" sz="500">
                <a:solidFill>
                  <a:srgbClr val="000000"/>
                </a:solidFill>
              </a:rPr>
              <a:t>Resolve input data location</a:t>
            </a:r>
            <a:endParaRPr lang="it-IT" altLang="it-IT" sz="500" dirty="0">
              <a:solidFill>
                <a:srgbClr val="000000"/>
              </a:solidFill>
            </a:endParaRPr>
          </a:p>
        </p:txBody>
      </p:sp>
      <p:sp>
        <p:nvSpPr>
          <p:cNvPr id="108" name="AutoShape 8"/>
          <p:cNvSpPr>
            <a:spLocks noChangeArrowheads="1"/>
          </p:cNvSpPr>
          <p:nvPr/>
        </p:nvSpPr>
        <p:spPr bwMode="auto">
          <a:xfrm>
            <a:off x="2794579" y="2669264"/>
            <a:ext cx="988698" cy="260474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41395" rIns="61235" bIns="30617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it-IT" altLang="it-IT" sz="600">
                <a:solidFill>
                  <a:srgbClr val="000000"/>
                </a:solidFill>
              </a:rPr>
              <a:t>Fetch input data</a:t>
            </a:r>
          </a:p>
          <a:p>
            <a:pPr algn="ctr" eaLnBrk="1">
              <a:buClrTx/>
              <a:buFontTx/>
              <a:buNone/>
            </a:pPr>
            <a:r>
              <a:rPr lang="it-IT" altLang="it-IT" sz="600">
                <a:solidFill>
                  <a:srgbClr val="000000"/>
                </a:solidFill>
              </a:rPr>
              <a:t>&amp; verify availability</a:t>
            </a:r>
            <a:endParaRPr lang="it-IT" altLang="it-IT" sz="600" dirty="0">
              <a:solidFill>
                <a:srgbClr val="000000"/>
              </a:solidFill>
            </a:endParaRPr>
          </a:p>
        </p:txBody>
      </p:sp>
      <p:cxnSp>
        <p:nvCxnSpPr>
          <p:cNvPr id="110" name="AutoShape 16"/>
          <p:cNvCxnSpPr>
            <a:cxnSpLocks noChangeShapeType="1"/>
            <a:stCxn id="103" idx="2"/>
          </p:cNvCxnSpPr>
          <p:nvPr/>
        </p:nvCxnSpPr>
        <p:spPr bwMode="auto">
          <a:xfrm>
            <a:off x="3288928" y="1540055"/>
            <a:ext cx="0" cy="170935"/>
          </a:xfrm>
          <a:prstGeom prst="straightConnector1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2" name="AutoShape 16"/>
          <p:cNvCxnSpPr>
            <a:cxnSpLocks noChangeShapeType="1"/>
            <a:stCxn id="106" idx="2"/>
            <a:endCxn id="108" idx="0"/>
          </p:cNvCxnSpPr>
          <p:nvPr/>
        </p:nvCxnSpPr>
        <p:spPr bwMode="auto">
          <a:xfrm>
            <a:off x="3288928" y="2382044"/>
            <a:ext cx="0" cy="287220"/>
          </a:xfrm>
          <a:prstGeom prst="straightConnector1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3" name="AutoShape 16"/>
          <p:cNvCxnSpPr>
            <a:cxnSpLocks noChangeShapeType="1"/>
            <a:endCxn id="129" idx="0"/>
          </p:cNvCxnSpPr>
          <p:nvPr/>
        </p:nvCxnSpPr>
        <p:spPr bwMode="auto">
          <a:xfrm>
            <a:off x="3288928" y="3312948"/>
            <a:ext cx="0" cy="221521"/>
          </a:xfrm>
          <a:prstGeom prst="straightConnector1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14" name="Gruppo 43"/>
          <p:cNvGrpSpPr/>
          <p:nvPr/>
        </p:nvGrpSpPr>
        <p:grpSpPr>
          <a:xfrm>
            <a:off x="3839515" y="2648130"/>
            <a:ext cx="767699" cy="276999"/>
            <a:chOff x="4800741" y="3596338"/>
            <a:chExt cx="1098947" cy="385507"/>
          </a:xfrm>
        </p:grpSpPr>
        <p:pic>
          <p:nvPicPr>
            <p:cNvPr id="115" name="Graphic 10" descr="AWS Lambda service icon.">
              <a:extLst>
                <a:ext uri="{FF2B5EF4-FFF2-40B4-BE49-F238E27FC236}">
                  <a16:creationId xmlns:a16="http://schemas.microsoft.com/office/drawing/2014/main" id="{7249C1EC-5A69-3C4D-9DDF-0DB93BB70BC6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/>
            <a:srcRect/>
            <a:stretch/>
          </p:blipFill>
          <p:spPr bwMode="auto">
            <a:xfrm>
              <a:off x="4800741" y="3672844"/>
              <a:ext cx="180000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TextBox 20">
              <a:extLst>
                <a:ext uri="{FF2B5EF4-FFF2-40B4-BE49-F238E27FC236}">
                  <a16:creationId xmlns:a16="http://schemas.microsoft.com/office/drawing/2014/main" id="{7B8F4FC0-DDDC-6537-8066-24C0E8B765A2}"/>
                </a:ext>
              </a:extLst>
            </p:cNvPr>
            <p:cNvSpPr txBox="1"/>
            <p:nvPr/>
          </p:nvSpPr>
          <p:spPr>
            <a:xfrm>
              <a:off x="4980741" y="3596338"/>
              <a:ext cx="918947" cy="385507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AWS Lambda</a:t>
              </a:r>
            </a:p>
          </p:txBody>
        </p:sp>
      </p:grpSp>
      <p:grpSp>
        <p:nvGrpSpPr>
          <p:cNvPr id="117" name="Gruppo 46"/>
          <p:cNvGrpSpPr/>
          <p:nvPr/>
        </p:nvGrpSpPr>
        <p:grpSpPr>
          <a:xfrm>
            <a:off x="3848554" y="2203122"/>
            <a:ext cx="767699" cy="276999"/>
            <a:chOff x="4800741" y="3556851"/>
            <a:chExt cx="1098947" cy="385507"/>
          </a:xfrm>
        </p:grpSpPr>
        <p:pic>
          <p:nvPicPr>
            <p:cNvPr id="118" name="Graphic 10" descr="AWS Lambda service icon.">
              <a:extLst>
                <a:ext uri="{FF2B5EF4-FFF2-40B4-BE49-F238E27FC236}">
                  <a16:creationId xmlns:a16="http://schemas.microsoft.com/office/drawing/2014/main" id="{7249C1EC-5A69-3C4D-9DDF-0DB93BB70BC6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/>
            <a:srcRect/>
            <a:stretch/>
          </p:blipFill>
          <p:spPr bwMode="auto">
            <a:xfrm>
              <a:off x="4800741" y="3672844"/>
              <a:ext cx="180000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TextBox 20">
              <a:extLst>
                <a:ext uri="{FF2B5EF4-FFF2-40B4-BE49-F238E27FC236}">
                  <a16:creationId xmlns:a16="http://schemas.microsoft.com/office/drawing/2014/main" id="{7B8F4FC0-DDDC-6537-8066-24C0E8B765A2}"/>
                </a:ext>
              </a:extLst>
            </p:cNvPr>
            <p:cNvSpPr txBox="1"/>
            <p:nvPr/>
          </p:nvSpPr>
          <p:spPr>
            <a:xfrm>
              <a:off x="4980741" y="3556851"/>
              <a:ext cx="918947" cy="385507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AWS Lambda</a:t>
              </a:r>
            </a:p>
          </p:txBody>
        </p:sp>
      </p:grpSp>
      <p:grpSp>
        <p:nvGrpSpPr>
          <p:cNvPr id="120" name="Gruppo 50"/>
          <p:cNvGrpSpPr/>
          <p:nvPr/>
        </p:nvGrpSpPr>
        <p:grpSpPr>
          <a:xfrm>
            <a:off x="3839749" y="1745739"/>
            <a:ext cx="767699" cy="276999"/>
            <a:chOff x="4800741" y="3602363"/>
            <a:chExt cx="1098947" cy="385507"/>
          </a:xfrm>
        </p:grpSpPr>
        <p:pic>
          <p:nvPicPr>
            <p:cNvPr id="121" name="Graphic 10" descr="AWS Lambda service icon.">
              <a:extLst>
                <a:ext uri="{FF2B5EF4-FFF2-40B4-BE49-F238E27FC236}">
                  <a16:creationId xmlns:a16="http://schemas.microsoft.com/office/drawing/2014/main" id="{7249C1EC-5A69-3C4D-9DDF-0DB93BB70BC6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/>
            <a:srcRect/>
            <a:stretch/>
          </p:blipFill>
          <p:spPr bwMode="auto">
            <a:xfrm>
              <a:off x="4800741" y="3672844"/>
              <a:ext cx="180000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TextBox 20">
              <a:extLst>
                <a:ext uri="{FF2B5EF4-FFF2-40B4-BE49-F238E27FC236}">
                  <a16:creationId xmlns:a16="http://schemas.microsoft.com/office/drawing/2014/main" id="{7B8F4FC0-DDDC-6537-8066-24C0E8B765A2}"/>
                </a:ext>
              </a:extLst>
            </p:cNvPr>
            <p:cNvSpPr txBox="1"/>
            <p:nvPr/>
          </p:nvSpPr>
          <p:spPr>
            <a:xfrm>
              <a:off x="4980741" y="3602363"/>
              <a:ext cx="918947" cy="385507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AWS Lambda</a:t>
              </a:r>
            </a:p>
          </p:txBody>
        </p:sp>
      </p:grpSp>
      <p:grpSp>
        <p:nvGrpSpPr>
          <p:cNvPr id="123" name="Gruppo 53"/>
          <p:cNvGrpSpPr/>
          <p:nvPr/>
        </p:nvGrpSpPr>
        <p:grpSpPr>
          <a:xfrm>
            <a:off x="3839749" y="1323993"/>
            <a:ext cx="767699" cy="276999"/>
            <a:chOff x="4800741" y="3594795"/>
            <a:chExt cx="1098947" cy="385507"/>
          </a:xfrm>
        </p:grpSpPr>
        <p:pic>
          <p:nvPicPr>
            <p:cNvPr id="124" name="Graphic 10" descr="AWS Lambda service icon.">
              <a:extLst>
                <a:ext uri="{FF2B5EF4-FFF2-40B4-BE49-F238E27FC236}">
                  <a16:creationId xmlns:a16="http://schemas.microsoft.com/office/drawing/2014/main" id="{7249C1EC-5A69-3C4D-9DDF-0DB93BB70BC6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/>
            <a:srcRect/>
            <a:stretch/>
          </p:blipFill>
          <p:spPr bwMode="auto">
            <a:xfrm>
              <a:off x="4800741" y="3672844"/>
              <a:ext cx="180000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TextBox 20">
              <a:extLst>
                <a:ext uri="{FF2B5EF4-FFF2-40B4-BE49-F238E27FC236}">
                  <a16:creationId xmlns:a16="http://schemas.microsoft.com/office/drawing/2014/main" id="{7B8F4FC0-DDDC-6537-8066-24C0E8B765A2}"/>
                </a:ext>
              </a:extLst>
            </p:cNvPr>
            <p:cNvSpPr txBox="1"/>
            <p:nvPr/>
          </p:nvSpPr>
          <p:spPr>
            <a:xfrm>
              <a:off x="4980741" y="3594795"/>
              <a:ext cx="918947" cy="385507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AWS Lambda</a:t>
              </a:r>
            </a:p>
          </p:txBody>
        </p:sp>
      </p:grpSp>
      <p:grpSp>
        <p:nvGrpSpPr>
          <p:cNvPr id="126" name="Gruppo 57"/>
          <p:cNvGrpSpPr/>
          <p:nvPr/>
        </p:nvGrpSpPr>
        <p:grpSpPr>
          <a:xfrm>
            <a:off x="6298728" y="1032876"/>
            <a:ext cx="1248626" cy="408948"/>
            <a:chOff x="6004507" y="1225231"/>
            <a:chExt cx="1575921" cy="516143"/>
          </a:xfrm>
        </p:grpSpPr>
        <p:pic>
          <p:nvPicPr>
            <p:cNvPr id="127" name="Graphic 17" descr="AWS Step Functions service icon.">
              <a:extLst>
                <a:ext uri="{FF2B5EF4-FFF2-40B4-BE49-F238E27FC236}">
                  <a16:creationId xmlns:a16="http://schemas.microsoft.com/office/drawing/2014/main" id="{0653FD24-2B86-D54E-B72A-EDBDEF295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6004507" y="1268282"/>
              <a:ext cx="473092" cy="47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TextBox 20">
              <a:extLst>
                <a:ext uri="{FF2B5EF4-FFF2-40B4-BE49-F238E27FC236}">
                  <a16:creationId xmlns:a16="http://schemas.microsoft.com/office/drawing/2014/main" id="{7B8F4FC0-DDDC-6537-8066-24C0E8B765A2}"/>
                </a:ext>
              </a:extLst>
            </p:cNvPr>
            <p:cNvSpPr txBox="1"/>
            <p:nvPr/>
          </p:nvSpPr>
          <p:spPr>
            <a:xfrm>
              <a:off x="6477599" y="1225231"/>
              <a:ext cx="1102829" cy="23307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AWS </a:t>
              </a:r>
              <a:r>
                <a:rPr lang="en-GB" sz="600" dirty="0" err="1"/>
                <a:t>StepFunction</a:t>
              </a:r>
              <a:endParaRPr lang="en-GB" sz="600" dirty="0"/>
            </a:p>
          </p:txBody>
        </p:sp>
      </p:grpSp>
      <p:sp>
        <p:nvSpPr>
          <p:cNvPr id="129" name="AutoShape 8"/>
          <p:cNvSpPr>
            <a:spLocks noChangeArrowheads="1"/>
          </p:cNvSpPr>
          <p:nvPr/>
        </p:nvSpPr>
        <p:spPr bwMode="auto">
          <a:xfrm>
            <a:off x="2794578" y="3534469"/>
            <a:ext cx="988700" cy="28722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41395" rIns="61235" bIns="30617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it-IT" altLang="it-IT" sz="600">
                <a:solidFill>
                  <a:srgbClr val="000000"/>
                </a:solidFill>
              </a:rPr>
              <a:t>Store results</a:t>
            </a:r>
          </a:p>
        </p:txBody>
      </p:sp>
      <p:sp>
        <p:nvSpPr>
          <p:cNvPr id="132" name="AutoShape 8"/>
          <p:cNvSpPr>
            <a:spLocks noChangeArrowheads="1"/>
          </p:cNvSpPr>
          <p:nvPr/>
        </p:nvSpPr>
        <p:spPr bwMode="auto">
          <a:xfrm>
            <a:off x="4935407" y="2659123"/>
            <a:ext cx="647018" cy="188012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41395" rIns="61235" bIns="30617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it-IT" sz="600">
                <a:solidFill>
                  <a:schemeClr val="tx1">
                    <a:lumMod val="50000"/>
                  </a:schemeClr>
                </a:solidFill>
              </a:rPr>
              <a:t>VTL-on-Spark</a:t>
            </a:r>
            <a:endParaRPr lang="it-IT" altLang="it-IT" sz="6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33" name="Gruppo 73"/>
          <p:cNvGrpSpPr/>
          <p:nvPr/>
        </p:nvGrpSpPr>
        <p:grpSpPr>
          <a:xfrm>
            <a:off x="5694027" y="2329419"/>
            <a:ext cx="797670" cy="196112"/>
            <a:chOff x="6985296" y="3948755"/>
            <a:chExt cx="1006759" cy="247518"/>
          </a:xfrm>
        </p:grpSpPr>
        <p:pic>
          <p:nvPicPr>
            <p:cNvPr id="134" name="Graphic 6" descr="AWS Glue service icon.">
              <a:extLst>
                <a:ext uri="{FF2B5EF4-FFF2-40B4-BE49-F238E27FC236}">
                  <a16:creationId xmlns:a16="http://schemas.microsoft.com/office/drawing/2014/main" id="{D6623262-9399-A86B-8408-F3775C7B7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 bwMode="auto">
            <a:xfrm>
              <a:off x="6985296" y="3948755"/>
              <a:ext cx="203543" cy="203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TextBox 43">
              <a:extLst>
                <a:ext uri="{FF2B5EF4-FFF2-40B4-BE49-F238E27FC236}">
                  <a16:creationId xmlns:a16="http://schemas.microsoft.com/office/drawing/2014/main" id="{F2EAFD63-3026-A48C-2C97-CF28B2DC2F8E}"/>
                </a:ext>
              </a:extLst>
            </p:cNvPr>
            <p:cNvSpPr txBox="1"/>
            <p:nvPr/>
          </p:nvSpPr>
          <p:spPr>
            <a:xfrm>
              <a:off x="7121679" y="3963201"/>
              <a:ext cx="870376" cy="233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solidFill>
                    <a:schemeClr val="tx1">
                      <a:lumMod val="50000"/>
                    </a:schemeClr>
                  </a:solidFill>
                </a:rPr>
                <a:t>AWS Glue Job</a:t>
              </a:r>
            </a:p>
          </p:txBody>
        </p:sp>
      </p:grpSp>
      <p:sp>
        <p:nvSpPr>
          <p:cNvPr id="136" name="AutoShape 8"/>
          <p:cNvSpPr>
            <a:spLocks noChangeArrowheads="1"/>
          </p:cNvSpPr>
          <p:nvPr/>
        </p:nvSpPr>
        <p:spPr bwMode="auto">
          <a:xfrm>
            <a:off x="4911255" y="2293461"/>
            <a:ext cx="647018" cy="188012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41395" rIns="61235" bIns="30617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it-IT" sz="600">
                <a:solidFill>
                  <a:schemeClr val="tx1">
                    <a:lumMod val="50000"/>
                  </a:schemeClr>
                </a:solidFill>
              </a:rPr>
              <a:t>Spark Engine</a:t>
            </a:r>
          </a:p>
          <a:p>
            <a:pPr algn="ctr" eaLnBrk="1">
              <a:buClrTx/>
              <a:buFontTx/>
              <a:buNone/>
            </a:pPr>
            <a:r>
              <a:rPr lang="it-IT" altLang="it-IT" sz="600">
                <a:solidFill>
                  <a:schemeClr val="tx1">
                    <a:lumMod val="50000"/>
                  </a:schemeClr>
                </a:solidFill>
              </a:rPr>
              <a:t>(e.g. AWS Glue)</a:t>
            </a:r>
            <a:endParaRPr lang="it-IT" altLang="it-IT" sz="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8" name="AutoShape 8"/>
          <p:cNvSpPr>
            <a:spLocks noChangeArrowheads="1"/>
          </p:cNvSpPr>
          <p:nvPr/>
        </p:nvSpPr>
        <p:spPr bwMode="auto">
          <a:xfrm>
            <a:off x="2794579" y="3101867"/>
            <a:ext cx="988698" cy="260474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35" tIns="41395" rIns="61235" bIns="30617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600">
                <a:solidFill>
                  <a:srgbClr val="000000"/>
                </a:solidFill>
                <a:cs typeface="WenQuanYi Micro Hei" charset="0"/>
              </a:rPr>
              <a:t>Data processing</a:t>
            </a:r>
            <a:endParaRPr lang="it-IT" altLang="it-IT" sz="600" dirty="0">
              <a:solidFill>
                <a:srgbClr val="000000"/>
              </a:solidFill>
              <a:cs typeface="WenQuanYi Micro Hei" charset="0"/>
            </a:endParaRPr>
          </a:p>
        </p:txBody>
      </p:sp>
      <p:cxnSp>
        <p:nvCxnSpPr>
          <p:cNvPr id="169" name="AutoShape 16"/>
          <p:cNvCxnSpPr>
            <a:cxnSpLocks noChangeShapeType="1"/>
            <a:stCxn id="108" idx="2"/>
            <a:endCxn id="168" idx="0"/>
          </p:cNvCxnSpPr>
          <p:nvPr/>
        </p:nvCxnSpPr>
        <p:spPr bwMode="auto">
          <a:xfrm>
            <a:off x="3288928" y="2929738"/>
            <a:ext cx="0" cy="172129"/>
          </a:xfrm>
          <a:prstGeom prst="straightConnector1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70" name="Gruppo 125"/>
          <p:cNvGrpSpPr/>
          <p:nvPr/>
        </p:nvGrpSpPr>
        <p:grpSpPr>
          <a:xfrm>
            <a:off x="3833723" y="3403880"/>
            <a:ext cx="767699" cy="276999"/>
            <a:chOff x="4800741" y="3596338"/>
            <a:chExt cx="1098947" cy="385507"/>
          </a:xfrm>
        </p:grpSpPr>
        <p:pic>
          <p:nvPicPr>
            <p:cNvPr id="171" name="Graphic 10" descr="AWS Lambda service icon.">
              <a:extLst>
                <a:ext uri="{FF2B5EF4-FFF2-40B4-BE49-F238E27FC236}">
                  <a16:creationId xmlns:a16="http://schemas.microsoft.com/office/drawing/2014/main" id="{7249C1EC-5A69-3C4D-9DDF-0DB93BB70BC6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/>
            <a:srcRect/>
            <a:stretch/>
          </p:blipFill>
          <p:spPr bwMode="auto">
            <a:xfrm>
              <a:off x="4800741" y="3672844"/>
              <a:ext cx="180000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" name="TextBox 20">
              <a:extLst>
                <a:ext uri="{FF2B5EF4-FFF2-40B4-BE49-F238E27FC236}">
                  <a16:creationId xmlns:a16="http://schemas.microsoft.com/office/drawing/2014/main" id="{7B8F4FC0-DDDC-6537-8066-24C0E8B765A2}"/>
                </a:ext>
              </a:extLst>
            </p:cNvPr>
            <p:cNvSpPr txBox="1"/>
            <p:nvPr/>
          </p:nvSpPr>
          <p:spPr>
            <a:xfrm>
              <a:off x="4980741" y="3596338"/>
              <a:ext cx="918947" cy="385507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AWS Lambda</a:t>
              </a:r>
            </a:p>
          </p:txBody>
        </p:sp>
      </p:grpSp>
      <p:sp>
        <p:nvSpPr>
          <p:cNvPr id="174" name="Rettangolo 129"/>
          <p:cNvSpPr/>
          <p:nvPr/>
        </p:nvSpPr>
        <p:spPr>
          <a:xfrm>
            <a:off x="1777759" y="1225152"/>
            <a:ext cx="92571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" b="1" dirty="0"/>
              <a:t>A2A / </a:t>
            </a:r>
            <a:r>
              <a:rPr lang="en-GB" sz="600" i="1" dirty="0"/>
              <a:t>REST</a:t>
            </a:r>
          </a:p>
        </p:txBody>
      </p:sp>
      <p:pic>
        <p:nvPicPr>
          <p:cNvPr id="175" name="Immagin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28" y="662865"/>
            <a:ext cx="1695733" cy="1477370"/>
          </a:xfrm>
          <a:prstGeom prst="rect">
            <a:avLst/>
          </a:prstGeom>
        </p:spPr>
      </p:pic>
      <p:pic>
        <p:nvPicPr>
          <p:cNvPr id="176" name="Graphic 8" descr="Amazon Simple Storage Service (Amazon S3) service icon.">
            <a:extLst>
              <a:ext uri="{FF2B5EF4-FFF2-40B4-BE49-F238E27FC236}">
                <a16:creationId xmlns:a16="http://schemas.microsoft.com/office/drawing/2014/main" id="{22FF6FC2-FD7F-C1FC-8DD2-24E9AF4B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 bwMode="auto">
          <a:xfrm>
            <a:off x="1463901" y="2407234"/>
            <a:ext cx="245115" cy="24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Rectangle 18">
            <a:extLst>
              <a:ext uri="{FF2B5EF4-FFF2-40B4-BE49-F238E27FC236}">
                <a16:creationId xmlns:a16="http://schemas.microsoft.com/office/drawing/2014/main" id="{D4040C2D-8303-876E-A59F-669018448FBE}"/>
              </a:ext>
            </a:extLst>
          </p:cNvPr>
          <p:cNvSpPr/>
          <p:nvPr/>
        </p:nvSpPr>
        <p:spPr bwMode="auto">
          <a:xfrm rot="5400000">
            <a:off x="1880015" y="2688431"/>
            <a:ext cx="845839" cy="2154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rPr>
              <a:t>Query Engine</a:t>
            </a:r>
          </a:p>
        </p:txBody>
      </p:sp>
      <p:sp>
        <p:nvSpPr>
          <p:cNvPr id="178" name="Rettangolo arrotondato 39"/>
          <p:cNvSpPr/>
          <p:nvPr/>
        </p:nvSpPr>
        <p:spPr>
          <a:xfrm>
            <a:off x="490758" y="4371286"/>
            <a:ext cx="8316931" cy="2490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BEBEB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/>
              <a:t>Identity &amp; Access Management System(s); Authorisazion Platform (?)</a:t>
            </a:r>
            <a:endParaRPr lang="it-IT" sz="1000" dirty="0"/>
          </a:p>
        </p:txBody>
      </p:sp>
      <p:sp>
        <p:nvSpPr>
          <p:cNvPr id="179" name="Freccia a destra 12"/>
          <p:cNvSpPr/>
          <p:nvPr/>
        </p:nvSpPr>
        <p:spPr>
          <a:xfrm rot="5400000">
            <a:off x="4310545" y="745448"/>
            <a:ext cx="550707" cy="160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sp>
        <p:nvSpPr>
          <p:cNvPr id="180" name="CasellaDiTesto 22"/>
          <p:cNvSpPr txBox="1"/>
          <p:nvPr/>
        </p:nvSpPr>
        <p:spPr>
          <a:xfrm>
            <a:off x="4639949" y="547811"/>
            <a:ext cx="2149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/>
              <a:t>Input </a:t>
            </a:r>
            <a:r>
              <a:rPr lang="it-IT" sz="1000" b="1" dirty="0" err="1"/>
              <a:t>event</a:t>
            </a:r>
            <a:r>
              <a:rPr lang="it-IT" sz="1000" b="1" dirty="0"/>
              <a:t> </a:t>
            </a:r>
          </a:p>
          <a:p>
            <a:r>
              <a:rPr lang="it-IT" sz="1000" dirty="0"/>
              <a:t>(</a:t>
            </a:r>
            <a:r>
              <a:rPr lang="it-IT" sz="1000" dirty="0" err="1"/>
              <a:t>incl</a:t>
            </a:r>
            <a:r>
              <a:rPr lang="it-IT" sz="1000" dirty="0"/>
              <a:t> </a:t>
            </a:r>
            <a:r>
              <a:rPr lang="it-IT" sz="1000"/>
              <a:t>input parameters, context, …)</a:t>
            </a:r>
            <a:endParaRPr lang="it-IT" sz="1000" dirty="0"/>
          </a:p>
        </p:txBody>
      </p:sp>
      <p:cxnSp>
        <p:nvCxnSpPr>
          <p:cNvPr id="84" name="AutoShape 16"/>
          <p:cNvCxnSpPr>
            <a:cxnSpLocks noChangeShapeType="1"/>
            <a:stCxn id="175" idx="3"/>
            <a:endCxn id="103" idx="1"/>
          </p:cNvCxnSpPr>
          <p:nvPr/>
        </p:nvCxnSpPr>
        <p:spPr bwMode="auto">
          <a:xfrm>
            <a:off x="1974861" y="1401550"/>
            <a:ext cx="819718" cy="8268"/>
          </a:xfrm>
          <a:prstGeom prst="straightConnector1">
            <a:avLst/>
          </a:prstGeom>
          <a:noFill/>
          <a:ln w="36000">
            <a:solidFill>
              <a:schemeClr val="accent6">
                <a:lumMod val="75000"/>
              </a:schemeClr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8" name="AutoShape 16"/>
          <p:cNvCxnSpPr>
            <a:cxnSpLocks noChangeShapeType="1"/>
            <a:stCxn id="98" idx="3"/>
            <a:endCxn id="177" idx="2"/>
          </p:cNvCxnSpPr>
          <p:nvPr/>
        </p:nvCxnSpPr>
        <p:spPr bwMode="auto">
          <a:xfrm flipV="1">
            <a:off x="1809433" y="2796154"/>
            <a:ext cx="385780" cy="2344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" name="AutoShape 16"/>
          <p:cNvCxnSpPr>
            <a:cxnSpLocks noChangeShapeType="1"/>
            <a:stCxn id="177" idx="3"/>
          </p:cNvCxnSpPr>
          <p:nvPr/>
        </p:nvCxnSpPr>
        <p:spPr bwMode="auto">
          <a:xfrm flipH="1">
            <a:off x="2298875" y="3219073"/>
            <a:ext cx="4060" cy="1152213"/>
          </a:xfrm>
          <a:prstGeom prst="straightConnector1">
            <a:avLst/>
          </a:prstGeom>
          <a:noFill/>
          <a:ln w="36000">
            <a:solidFill>
              <a:srgbClr val="000000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0" name="AutoShape 16"/>
          <p:cNvCxnSpPr>
            <a:cxnSpLocks noChangeShapeType="1"/>
            <a:stCxn id="177" idx="0"/>
            <a:endCxn id="108" idx="1"/>
          </p:cNvCxnSpPr>
          <p:nvPr/>
        </p:nvCxnSpPr>
        <p:spPr bwMode="auto">
          <a:xfrm>
            <a:off x="2410657" y="2796154"/>
            <a:ext cx="383922" cy="334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4" name="AutoShape 16"/>
          <p:cNvCxnSpPr>
            <a:cxnSpLocks noChangeShapeType="1"/>
            <a:stCxn id="168" idx="3"/>
            <a:endCxn id="24" idx="1"/>
          </p:cNvCxnSpPr>
          <p:nvPr/>
        </p:nvCxnSpPr>
        <p:spPr bwMode="auto">
          <a:xfrm flipV="1">
            <a:off x="3783277" y="2782173"/>
            <a:ext cx="988700" cy="449931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Geschweifte Klammer links 23"/>
          <p:cNvSpPr/>
          <p:nvPr/>
        </p:nvSpPr>
        <p:spPr bwMode="auto">
          <a:xfrm>
            <a:off x="4771977" y="2251398"/>
            <a:ext cx="45719" cy="1061549"/>
          </a:xfrm>
          <a:prstGeom prst="leftBrace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pic>
        <p:nvPicPr>
          <p:cNvPr id="111" name="Grafik 1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5604" y="2164828"/>
            <a:ext cx="294737" cy="228855"/>
          </a:xfrm>
          <a:prstGeom prst="rect">
            <a:avLst/>
          </a:prstGeom>
        </p:spPr>
      </p:pic>
      <p:pic>
        <p:nvPicPr>
          <p:cNvPr id="182" name="Grafik 18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81" y="2654044"/>
            <a:ext cx="255451" cy="219655"/>
          </a:xfrm>
          <a:prstGeom prst="rect">
            <a:avLst/>
          </a:prstGeom>
        </p:spPr>
      </p:pic>
      <p:grpSp>
        <p:nvGrpSpPr>
          <p:cNvPr id="183" name="Gruppieren 182"/>
          <p:cNvGrpSpPr/>
          <p:nvPr/>
        </p:nvGrpSpPr>
        <p:grpSpPr>
          <a:xfrm>
            <a:off x="7183736" y="2243431"/>
            <a:ext cx="1526522" cy="755089"/>
            <a:chOff x="1128570" y="1222040"/>
            <a:chExt cx="1526522" cy="755089"/>
          </a:xfrm>
        </p:grpSpPr>
        <p:sp>
          <p:nvSpPr>
            <p:cNvPr id="184" name="Rettangolo arrotondato 65"/>
            <p:cNvSpPr/>
            <p:nvPr/>
          </p:nvSpPr>
          <p:spPr>
            <a:xfrm>
              <a:off x="1128570" y="1222040"/>
              <a:ext cx="1518403" cy="75508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100" dirty="0"/>
            </a:p>
          </p:txBody>
        </p:sp>
        <p:sp>
          <p:nvSpPr>
            <p:cNvPr id="185" name="TextBox 66">
              <a:extLst>
                <a:ext uri="{FF2B5EF4-FFF2-40B4-BE49-F238E27FC236}">
                  <a16:creationId xmlns:a16="http://schemas.microsoft.com/office/drawing/2014/main" id="{F20507A5-C6EF-3566-95F3-5C886037B702}"/>
                </a:ext>
              </a:extLst>
            </p:cNvPr>
            <p:cNvSpPr txBox="1"/>
            <p:nvPr/>
          </p:nvSpPr>
          <p:spPr>
            <a:xfrm>
              <a:off x="1162020" y="1527271"/>
              <a:ext cx="1493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600"/>
                <a:t>Validation results/finidings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600"/>
                <a:t>Transformation results</a:t>
              </a:r>
              <a:endParaRPr lang="en-GB" sz="1100" dirty="0"/>
            </a:p>
          </p:txBody>
        </p:sp>
        <p:sp>
          <p:nvSpPr>
            <p:cNvPr id="186" name="TextBox 20">
              <a:extLst>
                <a:ext uri="{FF2B5EF4-FFF2-40B4-BE49-F238E27FC236}">
                  <a16:creationId xmlns:a16="http://schemas.microsoft.com/office/drawing/2014/main" id="{7B8F4FC0-DDDC-6537-8066-24C0E8B765A2}"/>
                </a:ext>
              </a:extLst>
            </p:cNvPr>
            <p:cNvSpPr txBox="1"/>
            <p:nvPr/>
          </p:nvSpPr>
          <p:spPr>
            <a:xfrm>
              <a:off x="1458161" y="1264288"/>
              <a:ext cx="901948" cy="18678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GB" sz="600" b="1"/>
                <a:t>CDM Data Storage</a:t>
              </a:r>
              <a:endParaRPr lang="en-GB" sz="600" b="1" dirty="0"/>
            </a:p>
          </p:txBody>
        </p:sp>
      </p:grpSp>
      <p:cxnSp>
        <p:nvCxnSpPr>
          <p:cNvPr id="67" name="Gewinkelter Verbinder 66"/>
          <p:cNvCxnSpPr>
            <a:stCxn id="129" idx="3"/>
            <a:endCxn id="184" idx="2"/>
          </p:cNvCxnSpPr>
          <p:nvPr/>
        </p:nvCxnSpPr>
        <p:spPr bwMode="auto">
          <a:xfrm flipV="1">
            <a:off x="3783278" y="2998520"/>
            <a:ext cx="4159660" cy="679559"/>
          </a:xfrm>
          <a:prstGeom prst="bentConnector2">
            <a:avLst/>
          </a:prstGeom>
          <a:solidFill>
            <a:schemeClr val="tx2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68" name="Graphic 8" descr="Amazon Simple Storage Service (Amazon S3) service icon.">
            <a:extLst>
              <a:ext uri="{FF2B5EF4-FFF2-40B4-BE49-F238E27FC236}">
                <a16:creationId xmlns:a16="http://schemas.microsoft.com/office/drawing/2014/main" id="{22FF6FC2-FD7F-C1FC-8DD2-24E9AF4B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 bwMode="auto">
          <a:xfrm>
            <a:off x="8415275" y="2349904"/>
            <a:ext cx="245115" cy="24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CasellaDiTesto 22"/>
          <p:cNvSpPr txBox="1"/>
          <p:nvPr/>
        </p:nvSpPr>
        <p:spPr>
          <a:xfrm>
            <a:off x="7183735" y="3970338"/>
            <a:ext cx="1855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/>
              <a:t>Output event </a:t>
            </a:r>
          </a:p>
          <a:p>
            <a:r>
              <a:rPr lang="it-IT" sz="1000"/>
              <a:t>(incl. monitoring) </a:t>
            </a:r>
            <a:endParaRPr lang="it-IT" sz="1000" dirty="0"/>
          </a:p>
        </p:txBody>
      </p:sp>
      <p:sp>
        <p:nvSpPr>
          <p:cNvPr id="70" name="Freccia a destra 12"/>
          <p:cNvSpPr/>
          <p:nvPr/>
        </p:nvSpPr>
        <p:spPr>
          <a:xfrm>
            <a:off x="6436939" y="4077302"/>
            <a:ext cx="746797" cy="171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pic>
        <p:nvPicPr>
          <p:cNvPr id="65" name="Graphic 8" descr="Amazon Simple Storage Service (Amazon S3) service icon.">
            <a:extLst>
              <a:ext uri="{FF2B5EF4-FFF2-40B4-BE49-F238E27FC236}">
                <a16:creationId xmlns:a16="http://schemas.microsoft.com/office/drawing/2014/main" id="{22FF6FC2-FD7F-C1FC-8DD2-24E9AF4B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 bwMode="auto">
          <a:xfrm>
            <a:off x="4966055" y="3046530"/>
            <a:ext cx="171884" cy="17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Box 8">
            <a:extLst>
              <a:ext uri="{FF2B5EF4-FFF2-40B4-BE49-F238E27FC236}">
                <a16:creationId xmlns:a16="http://schemas.microsoft.com/office/drawing/2014/main" id="{AD0723FD-1B1B-7912-FE66-C5B8A2F5B6A2}"/>
              </a:ext>
            </a:extLst>
          </p:cNvPr>
          <p:cNvSpPr txBox="1"/>
          <p:nvPr/>
        </p:nvSpPr>
        <p:spPr>
          <a:xfrm>
            <a:off x="5170983" y="3007736"/>
            <a:ext cx="1701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/>
              <a:t>S3 Bucket/ Internal </a:t>
            </a:r>
            <a:r>
              <a:rPr lang="en-GB" sz="700" dirty="0"/>
              <a:t>Temporary Data / automated expiring (lifecycle </a:t>
            </a:r>
            <a:r>
              <a:rPr lang="en-GB" sz="700"/>
              <a:t>policy)</a:t>
            </a:r>
            <a:endParaRPr lang="en-GB" sz="700" dirty="0"/>
          </a:p>
        </p:txBody>
      </p:sp>
      <p:pic>
        <p:nvPicPr>
          <p:cNvPr id="71" name="Graphic 21" descr="Amazon ElastiCache service icon.">
            <a:extLst>
              <a:ext uri="{FF2B5EF4-FFF2-40B4-BE49-F238E27FC236}">
                <a16:creationId xmlns:a16="http://schemas.microsoft.com/office/drawing/2014/main" id="{89F4225D-E527-627A-7FB0-BAEED262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 bwMode="auto">
          <a:xfrm>
            <a:off x="4709070" y="1360898"/>
            <a:ext cx="182573" cy="18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15">
            <a:extLst>
              <a:ext uri="{FF2B5EF4-FFF2-40B4-BE49-F238E27FC236}">
                <a16:creationId xmlns:a16="http://schemas.microsoft.com/office/drawing/2014/main" id="{FE2242D4-1415-0B3F-A4B3-9CEB0639A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356" y="1341020"/>
            <a:ext cx="9313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 err="1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ElastiCache</a:t>
            </a:r>
            <a:endParaRPr lang="en-US" altLang="en-US" sz="8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25C1A6F-82AC-F715-D708-3572531BDE16}"/>
              </a:ext>
            </a:extLst>
          </p:cNvPr>
          <p:cNvSpPr/>
          <p:nvPr/>
        </p:nvSpPr>
        <p:spPr bwMode="auto">
          <a:xfrm>
            <a:off x="7448591" y="3205225"/>
            <a:ext cx="1015576" cy="2154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800" dirty="0">
                <a:solidFill>
                  <a:schemeClr val="tx1"/>
                </a:solidFill>
                <a:latin typeface="Arial" charset="0"/>
                <a:ea typeface="ヒラギノ角ゴ Pro W3" pitchFamily="-64" charset="-128"/>
              </a:rPr>
              <a:t>Write data access</a:t>
            </a: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cxnSp>
        <p:nvCxnSpPr>
          <p:cNvPr id="73" name="AutoShape 16"/>
          <p:cNvCxnSpPr>
            <a:cxnSpLocks noChangeShapeType="1"/>
          </p:cNvCxnSpPr>
          <p:nvPr/>
        </p:nvCxnSpPr>
        <p:spPr bwMode="auto">
          <a:xfrm>
            <a:off x="8256272" y="3420669"/>
            <a:ext cx="5614" cy="949779"/>
          </a:xfrm>
          <a:prstGeom prst="straightConnector1">
            <a:avLst/>
          </a:prstGeom>
          <a:noFill/>
          <a:ln w="36000">
            <a:solidFill>
              <a:srgbClr val="000000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8827321-4B8E-FEB3-D336-90B7C0CBB473}"/>
              </a:ext>
            </a:extLst>
          </p:cNvPr>
          <p:cNvCxnSpPr>
            <a:stCxn id="135" idx="3"/>
            <a:endCxn id="8" idx="1"/>
          </p:cNvCxnSpPr>
          <p:nvPr/>
        </p:nvCxnSpPr>
        <p:spPr bwMode="auto">
          <a:xfrm flipV="1">
            <a:off x="6491697" y="1691691"/>
            <a:ext cx="563621" cy="741507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extBox 20">
            <a:extLst>
              <a:ext uri="{FF2B5EF4-FFF2-40B4-BE49-F238E27FC236}">
                <a16:creationId xmlns:a16="http://schemas.microsoft.com/office/drawing/2014/main" id="{79A77896-B729-8764-8131-44910B0BDBCF}"/>
              </a:ext>
            </a:extLst>
          </p:cNvPr>
          <p:cNvSpPr txBox="1"/>
          <p:nvPr/>
        </p:nvSpPr>
        <p:spPr>
          <a:xfrm>
            <a:off x="7055318" y="1483942"/>
            <a:ext cx="1983427" cy="41549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accent1"/>
                </a:solidFill>
              </a:rPr>
              <a:t>AWS Glue – “</a:t>
            </a:r>
            <a:r>
              <a:rPr lang="en-GB" sz="700" i="1" dirty="0">
                <a:solidFill>
                  <a:schemeClr val="accent1"/>
                </a:solidFill>
              </a:rPr>
              <a:t>supports Java versions &lt;= 8</a:t>
            </a:r>
            <a:r>
              <a:rPr lang="en-GB" sz="700" dirty="0">
                <a:solidFill>
                  <a:schemeClr val="accent1"/>
                </a:solidFill>
              </a:rPr>
              <a:t>”</a:t>
            </a:r>
          </a:p>
          <a:p>
            <a:r>
              <a:rPr lang="en-GB" sz="700" dirty="0">
                <a:solidFill>
                  <a:schemeClr val="accent1"/>
                </a:solidFill>
              </a:rPr>
              <a:t>TREVAS (VTL Engine) – JDK 11</a:t>
            </a:r>
          </a:p>
          <a:p>
            <a:r>
              <a:rPr lang="en-GB" sz="700" dirty="0">
                <a:solidFill>
                  <a:schemeClr val="accent1"/>
                </a:solidFill>
              </a:rPr>
              <a:t>Apache Spark on EMR – JDK 17</a:t>
            </a:r>
          </a:p>
        </p:txBody>
      </p:sp>
      <p:pic>
        <p:nvPicPr>
          <p:cNvPr id="13" name="Immagine 99">
            <a:extLst>
              <a:ext uri="{FF2B5EF4-FFF2-40B4-BE49-F238E27FC236}">
                <a16:creationId xmlns:a16="http://schemas.microsoft.com/office/drawing/2014/main" id="{E1FE8A1A-83BE-685A-BDD4-F62CC56EF6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790" y="2017711"/>
            <a:ext cx="142617" cy="1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3661AE8-71DA-5E2F-936A-66E3D026A08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think-cell Slide" r:id="rId5" imgW="190" imgH="190" progId="TCLayout.ActiveDocument.1">
                  <p:embed/>
                </p:oleObj>
              </mc:Choice>
              <mc:Fallback>
                <p:oleObj name="think-cell Slide" r:id="rId5" imgW="190" imgH="19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661AE8-71DA-5E2F-936A-66E3D026A0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5">
            <a:extLst>
              <a:ext uri="{FF2B5EF4-FFF2-40B4-BE49-F238E27FC236}">
                <a16:creationId xmlns:a16="http://schemas.microsoft.com/office/drawing/2014/main" id="{E70F8BF7-918A-5898-5343-20044C775F90}"/>
              </a:ext>
            </a:extLst>
          </p:cNvPr>
          <p:cNvSpPr txBox="1"/>
          <p:nvPr/>
        </p:nvSpPr>
        <p:spPr>
          <a:xfrm>
            <a:off x="6431814" y="1366322"/>
            <a:ext cx="2451202" cy="270843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kumimoji="0" lang="en-GB" sz="1600" b="1" i="0" u="none" strike="noStrike" kern="1200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Scope: </a:t>
            </a:r>
            <a:r>
              <a:rPr lang="en-GB" sz="1400" b="0" i="0" u="none" strike="noStrike" baseline="0" dirty="0">
                <a:solidFill>
                  <a:srgbClr val="575757"/>
                </a:solidFill>
                <a:latin typeface="Arial" panose="020B0604020202020204" pitchFamily="34" charset="0"/>
              </a:rPr>
              <a:t>ESCB/SSM end-to-end data platform 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kumimoji="0" lang="en-GB" sz="1600" b="1" i="0" u="none" strike="noStrike" kern="1200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End2End: </a:t>
            </a:r>
            <a:r>
              <a:rPr kumimoji="0" lang="en-GB" sz="1600" i="0" u="none" strike="noStrike" kern="1200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600" dirty="0">
                <a:solidFill>
                  <a:srgbClr val="58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rom collection to insight generation</a:t>
            </a:r>
            <a:endParaRPr kumimoji="0" lang="en-GB" sz="1600" b="1" i="0" u="none" strike="noStrike" kern="1200" cap="none" spc="0" normalizeH="0" baseline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sz="1800" b="1" dirty="0">
                <a:solidFill>
                  <a:srgbClr val="58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Equal analytical</a:t>
            </a: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access:  </a:t>
            </a:r>
            <a:r>
              <a:rPr lang="en-GB" sz="1600" dirty="0">
                <a:solidFill>
                  <a:srgbClr val="58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ollaboration on data </a:t>
            </a:r>
            <a:r>
              <a:rPr kumimoji="0" lang="en-GB" sz="1600" b="0" i="0" u="none" strike="noStrike" kern="1200" cap="none" spc="0" normalizeH="0" baseline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endParaRPr kumimoji="0" lang="en-GB" sz="1600" b="1" i="0" u="none" strike="noStrike" kern="1200" cap="none" spc="0" normalizeH="0" baseline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71A1DBD-F299-4ACE-86CB-18FD008C5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320B71-EC71-4A7E-8C8A-9C555B387A1C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470BE6-2651-92CA-838C-E9B03EF4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91" y="213836"/>
            <a:ext cx="8404225" cy="633413"/>
          </a:xfrm>
        </p:spPr>
        <p:txBody>
          <a:bodyPr vert="horz"/>
          <a:lstStyle/>
          <a:p>
            <a:r>
              <a:rPr lang="en-GB" b="1" dirty="0" smtClean="0"/>
              <a:t>Introduction to CDM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dirty="0" smtClean="0"/>
              <a:t>Overview and pillars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61305" y="4240933"/>
            <a:ext cx="437197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600" smtClean="0">
                <a:solidFill>
                  <a:schemeClr val="bg1"/>
                </a:solidFill>
                <a:hlinkClick r:id="rId7"/>
              </a:rPr>
              <a:t>Sources:</a:t>
            </a:r>
          </a:p>
          <a:p>
            <a:r>
              <a:rPr lang="en-GB" sz="600" smtClean="0">
                <a:solidFill>
                  <a:schemeClr val="bg1"/>
                </a:solidFill>
                <a:hlinkClick r:id="rId7"/>
              </a:rPr>
              <a:t>https</a:t>
            </a:r>
            <a:r>
              <a:rPr lang="en-GB" sz="600" dirty="0" smtClean="0">
                <a:solidFill>
                  <a:schemeClr val="bg1"/>
                </a:solidFill>
                <a:hlinkClick r:id="rId7"/>
              </a:rPr>
              <a:t>://www.ecb.europa.eu/stats/ecb_statistics/reporting/shared/pdf/IReF_presentation240503.en.pdf</a:t>
            </a:r>
            <a:endParaRPr lang="en-GB" sz="600" dirty="0" smtClean="0">
              <a:solidFill>
                <a:schemeClr val="bg1"/>
              </a:solidFill>
            </a:endParaRPr>
          </a:p>
          <a:p>
            <a:r>
              <a:rPr lang="en-GB" sz="600" dirty="0">
                <a:solidFill>
                  <a:schemeClr val="bg1"/>
                </a:solidFill>
                <a:hlinkClick r:id="rId8"/>
              </a:rPr>
              <a:t>https://</a:t>
            </a:r>
            <a:r>
              <a:rPr lang="en-GB" sz="600" dirty="0" smtClean="0">
                <a:solidFill>
                  <a:schemeClr val="bg1"/>
                </a:solidFill>
                <a:hlinkClick r:id="rId8"/>
              </a:rPr>
              <a:t>2024.eurofiling.info/wp-content/uploads/CDM_KatrinHeinze_Eurofiling_2024.pdf</a:t>
            </a:r>
            <a:endParaRPr lang="en-GB" sz="600" dirty="0" smtClean="0">
              <a:solidFill>
                <a:schemeClr val="bg1"/>
              </a:solidFill>
            </a:endParaRPr>
          </a:p>
          <a:p>
            <a:r>
              <a:rPr lang="en-GB" sz="600" dirty="0">
                <a:solidFill>
                  <a:srgbClr val="328DD2"/>
                </a:solidFill>
              </a:rPr>
              <a:t>https://www.bis.org/ifc/events/ifc_230716_20_agenda/IPS241PresentationFischer.pdf</a:t>
            </a:r>
            <a:endParaRPr lang="en-GB" sz="600" dirty="0" smtClean="0">
              <a:solidFill>
                <a:srgbClr val="328DD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390" y="1577820"/>
            <a:ext cx="5976606" cy="26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3E4D77D-CE31-4774-AFC7-59CAD12565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3E4D77D-CE31-4774-AFC7-59CAD1256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D9470BE6-2651-92CA-838C-E9B03EF4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91" y="213836"/>
            <a:ext cx="8404225" cy="633413"/>
          </a:xfrm>
        </p:spPr>
        <p:txBody>
          <a:bodyPr vert="horz"/>
          <a:lstStyle/>
          <a:p>
            <a:r>
              <a:rPr lang="en-GB" b="1" dirty="0"/>
              <a:t>Introduction to CDM</a:t>
            </a: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dirty="0"/>
              <a:t>The </a:t>
            </a:r>
            <a:r>
              <a:rPr lang="en-US" altLang="en-US" dirty="0" smtClean="0"/>
              <a:t>main elements of CDM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GB" sz="2400" dirty="0"/>
          </a:p>
        </p:txBody>
      </p: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F71A1DBD-F299-4ACE-86CB-18FD008C5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320B71-EC71-4A7E-8C8A-9C555B387A1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1C872-F758-8C61-DC36-689827718327}"/>
              </a:ext>
            </a:extLst>
          </p:cNvPr>
          <p:cNvSpPr/>
          <p:nvPr/>
        </p:nvSpPr>
        <p:spPr>
          <a:xfrm>
            <a:off x="240766" y="2709678"/>
            <a:ext cx="867045" cy="1661431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000">
                <a:solidFill>
                  <a:schemeClr val="tx1"/>
                </a:solidFill>
              </a:rPr>
              <a:t>Legend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3F353A-B79D-6739-6904-C86DA36DA415}"/>
              </a:ext>
            </a:extLst>
          </p:cNvPr>
          <p:cNvSpPr/>
          <p:nvPr/>
        </p:nvSpPr>
        <p:spPr>
          <a:xfrm>
            <a:off x="7123352" y="1277530"/>
            <a:ext cx="833804" cy="13428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 anchorCtr="0"/>
          <a:lstStyle/>
          <a:p>
            <a:pPr algn="ctr"/>
            <a:r>
              <a:rPr lang="en-GB" sz="1200" b="1"/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83667-23DC-68BC-B91C-8E2700BC82BE}"/>
              </a:ext>
            </a:extLst>
          </p:cNvPr>
          <p:cNvSpPr/>
          <p:nvPr/>
        </p:nvSpPr>
        <p:spPr>
          <a:xfrm>
            <a:off x="4292224" y="2681336"/>
            <a:ext cx="1869209" cy="12792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800"/>
              <a:t>Data Consumption – Blueprints 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7627A3-50E9-D146-A306-6E40F483F40A}"/>
              </a:ext>
            </a:extLst>
          </p:cNvPr>
          <p:cNvSpPr/>
          <p:nvPr/>
        </p:nvSpPr>
        <p:spPr>
          <a:xfrm>
            <a:off x="4374225" y="2872211"/>
            <a:ext cx="1869209" cy="12792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800"/>
              <a:t>Data Consumption – Blueprints 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7C79B4-298F-EE07-8D1A-2F252B379688}"/>
              </a:ext>
            </a:extLst>
          </p:cNvPr>
          <p:cNvSpPr/>
          <p:nvPr/>
        </p:nvSpPr>
        <p:spPr>
          <a:xfrm>
            <a:off x="1297879" y="1036211"/>
            <a:ext cx="6757257" cy="36720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1200" b="1"/>
              <a:t>CDM Platform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C8D33D-1474-A5E7-E012-274DE03AC7B3}"/>
              </a:ext>
            </a:extLst>
          </p:cNvPr>
          <p:cNvSpPr/>
          <p:nvPr/>
        </p:nvSpPr>
        <p:spPr>
          <a:xfrm>
            <a:off x="1417709" y="1850879"/>
            <a:ext cx="5653661" cy="7761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 anchorCtr="0"/>
          <a:lstStyle/>
          <a:p>
            <a:pPr algn="ctr"/>
            <a:r>
              <a:rPr lang="en-GB" sz="1200" b="1" dirty="0"/>
              <a:t>CDM Data Management Components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A7A5D-F3B7-CDDF-E51B-68E0A764DE22}"/>
              </a:ext>
            </a:extLst>
          </p:cNvPr>
          <p:cNvSpPr/>
          <p:nvPr/>
        </p:nvSpPr>
        <p:spPr>
          <a:xfrm>
            <a:off x="1417709" y="4420337"/>
            <a:ext cx="6539446" cy="25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CDM Landing Zone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68FD79-4A6A-F8C1-66EB-FB8BA9139A98}"/>
              </a:ext>
            </a:extLst>
          </p:cNvPr>
          <p:cNvSpPr/>
          <p:nvPr/>
        </p:nvSpPr>
        <p:spPr>
          <a:xfrm>
            <a:off x="1507134" y="2109831"/>
            <a:ext cx="849200" cy="4755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92075" algn="ctr"/>
            <a:r>
              <a:rPr lang="en-GB" sz="700" dirty="0"/>
              <a:t>Data</a:t>
            </a:r>
          </a:p>
          <a:p>
            <a:pPr marL="92075" algn="ctr"/>
            <a:r>
              <a:rPr lang="en-GB" sz="700" dirty="0"/>
              <a:t>Ingestion</a:t>
            </a:r>
          </a:p>
          <a:p>
            <a:pPr marL="92075" algn="ctr"/>
            <a:r>
              <a:rPr lang="en-GB" sz="700" dirty="0"/>
              <a:t>Service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3EFE7F-C7BA-B619-7D30-A71B44112D24}"/>
              </a:ext>
            </a:extLst>
          </p:cNvPr>
          <p:cNvSpPr/>
          <p:nvPr/>
        </p:nvSpPr>
        <p:spPr>
          <a:xfrm>
            <a:off x="240766" y="4456211"/>
            <a:ext cx="867045" cy="25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SaaS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BC6C27-10CC-8CCC-8540-10FFE42E8253}"/>
              </a:ext>
            </a:extLst>
          </p:cNvPr>
          <p:cNvSpPr/>
          <p:nvPr/>
        </p:nvSpPr>
        <p:spPr>
          <a:xfrm>
            <a:off x="250650" y="1302243"/>
            <a:ext cx="857161" cy="1006312"/>
          </a:xfrm>
          <a:prstGeom prst="rect">
            <a:avLst/>
          </a:prstGeom>
          <a:solidFill>
            <a:srgbClr val="DEDEDE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Business Data Catalogue</a:t>
            </a:r>
          </a:p>
          <a:p>
            <a:pPr algn="ctr"/>
            <a:endParaRPr lang="en-GB" sz="1100" dirty="0">
              <a:solidFill>
                <a:schemeClr val="bg1"/>
              </a:solidFill>
            </a:endParaRPr>
          </a:p>
          <a:p>
            <a:pPr algn="ctr"/>
            <a:r>
              <a:rPr lang="en-GB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 be selected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982129-1EC1-01E7-ED62-15C407197BCD}"/>
              </a:ext>
            </a:extLst>
          </p:cNvPr>
          <p:cNvSpPr/>
          <p:nvPr/>
        </p:nvSpPr>
        <p:spPr>
          <a:xfrm>
            <a:off x="5081497" y="2121547"/>
            <a:ext cx="792794" cy="4496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2075" algn="ctr"/>
            <a:r>
              <a:rPr lang="en-GB" sz="700" dirty="0"/>
              <a:t>Metadata Services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250BD7-FA52-53FF-5233-A51EC0E2FBC0}"/>
              </a:ext>
            </a:extLst>
          </p:cNvPr>
          <p:cNvSpPr/>
          <p:nvPr/>
        </p:nvSpPr>
        <p:spPr>
          <a:xfrm>
            <a:off x="3342107" y="2109831"/>
            <a:ext cx="811805" cy="4627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92075" algn="ctr"/>
            <a:r>
              <a:rPr lang="en-GB" sz="700" dirty="0"/>
              <a:t>Management &amp; Monitoring</a:t>
            </a:r>
          </a:p>
          <a:p>
            <a:pPr marL="92075" algn="ctr"/>
            <a:r>
              <a:rPr lang="en-GB" sz="700" dirty="0"/>
              <a:t>Service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BA44F3-B61E-2F35-4D86-B3FC71E56992}"/>
              </a:ext>
            </a:extLst>
          </p:cNvPr>
          <p:cNvSpPr/>
          <p:nvPr/>
        </p:nvSpPr>
        <p:spPr>
          <a:xfrm>
            <a:off x="1417709" y="2676442"/>
            <a:ext cx="2413624" cy="1279219"/>
          </a:xfrm>
          <a:prstGeom prst="rect">
            <a:avLst/>
          </a:prstGeom>
          <a:solidFill>
            <a:srgbClr val="8AAED6"/>
          </a:solidFill>
          <a:ln w="63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800"/>
              <a:t>Data Production – Blueprints 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B99F1E-111A-3A61-A2AF-95E39E88BF47}"/>
              </a:ext>
            </a:extLst>
          </p:cNvPr>
          <p:cNvSpPr/>
          <p:nvPr/>
        </p:nvSpPr>
        <p:spPr>
          <a:xfrm>
            <a:off x="6491505" y="2687345"/>
            <a:ext cx="1465650" cy="1256376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900">
                <a:solidFill>
                  <a:schemeClr val="bg1"/>
                </a:solidFill>
              </a:rPr>
              <a:t>Data Access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69DAA-B831-6D5D-50A2-A0200D071DE2}"/>
              </a:ext>
            </a:extLst>
          </p:cNvPr>
          <p:cNvSpPr/>
          <p:nvPr/>
        </p:nvSpPr>
        <p:spPr>
          <a:xfrm>
            <a:off x="6544918" y="3267692"/>
            <a:ext cx="1093993" cy="28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/>
              <a:t>SQL Query Engine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07B90C-EC47-9BFB-A10F-CF9EA4E7F5AB}"/>
              </a:ext>
            </a:extLst>
          </p:cNvPr>
          <p:cNvSpPr/>
          <p:nvPr/>
        </p:nvSpPr>
        <p:spPr>
          <a:xfrm>
            <a:off x="6544918" y="3633777"/>
            <a:ext cx="1093993" cy="28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/>
              <a:t>File Access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B51449-7C57-C10D-A21B-79DBF4800164}"/>
              </a:ext>
            </a:extLst>
          </p:cNvPr>
          <p:cNvSpPr/>
          <p:nvPr/>
        </p:nvSpPr>
        <p:spPr>
          <a:xfrm>
            <a:off x="1491080" y="2872211"/>
            <a:ext cx="2544440" cy="12792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800"/>
              <a:t>Data Production – Blueprints 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6E77BB-8CF2-1106-B0D0-1BBF2F1E6BC4}"/>
              </a:ext>
            </a:extLst>
          </p:cNvPr>
          <p:cNvSpPr/>
          <p:nvPr/>
        </p:nvSpPr>
        <p:spPr>
          <a:xfrm>
            <a:off x="5912378" y="2119285"/>
            <a:ext cx="706683" cy="4449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00" dirty="0"/>
              <a:t>Software Repositories | CI/CD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5D29CB-5AB4-3D00-57B3-5BE1DC1AE843}"/>
              </a:ext>
            </a:extLst>
          </p:cNvPr>
          <p:cNvSpPr/>
          <p:nvPr/>
        </p:nvSpPr>
        <p:spPr>
          <a:xfrm>
            <a:off x="2465119" y="2112376"/>
            <a:ext cx="811806" cy="469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dirty="0"/>
              <a:t>Business Collaboration Service</a:t>
            </a:r>
            <a:endParaRPr lang="en-GB" sz="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1E8068-B8E4-8501-6425-987BB43290FF}"/>
              </a:ext>
            </a:extLst>
          </p:cNvPr>
          <p:cNvSpPr/>
          <p:nvPr/>
        </p:nvSpPr>
        <p:spPr>
          <a:xfrm>
            <a:off x="6526491" y="4028527"/>
            <a:ext cx="1430664" cy="28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/>
              <a:t>Storage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8BA547-8932-3837-4D08-0956DF5846D2}"/>
              </a:ext>
            </a:extLst>
          </p:cNvPr>
          <p:cNvSpPr/>
          <p:nvPr/>
        </p:nvSpPr>
        <p:spPr>
          <a:xfrm>
            <a:off x="7233015" y="2125421"/>
            <a:ext cx="591186" cy="4388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00" dirty="0"/>
              <a:t>Data </a:t>
            </a:r>
            <a:r>
              <a:rPr lang="en-GB" sz="500"/>
              <a:t>Authorization Platform</a:t>
            </a:r>
            <a:endParaRPr lang="en-GB" sz="5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8C63DA5-8614-081A-4A69-45FA622AAD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534" t="21595"/>
          <a:stretch/>
        </p:blipFill>
        <p:spPr>
          <a:xfrm>
            <a:off x="8237377" y="1167607"/>
            <a:ext cx="540000" cy="2681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5CEB0C4-3A54-C4BF-6E21-4C7FF1D39409}"/>
              </a:ext>
            </a:extLst>
          </p:cNvPr>
          <p:cNvSpPr/>
          <p:nvPr/>
        </p:nvSpPr>
        <p:spPr>
          <a:xfrm>
            <a:off x="4247964" y="2119285"/>
            <a:ext cx="811805" cy="4553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2075" algn="ctr"/>
            <a:r>
              <a:rPr lang="en-GB" sz="700" dirty="0"/>
              <a:t>Reference Data Service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DD5EB6-444B-3259-5525-70ED95516C2B}"/>
              </a:ext>
            </a:extLst>
          </p:cNvPr>
          <p:cNvCxnSpPr>
            <a:cxnSpLocks/>
          </p:cNvCxnSpPr>
          <p:nvPr/>
        </p:nvCxnSpPr>
        <p:spPr>
          <a:xfrm flipH="1">
            <a:off x="7700310" y="1265816"/>
            <a:ext cx="496870" cy="186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2991EF6-FE1E-8128-DD72-931EF33C55E5}"/>
              </a:ext>
            </a:extLst>
          </p:cNvPr>
          <p:cNvSpPr/>
          <p:nvPr/>
        </p:nvSpPr>
        <p:spPr>
          <a:xfrm>
            <a:off x="6544918" y="2901607"/>
            <a:ext cx="1093993" cy="28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/>
              <a:t>Other Engines (Search…)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F4CE3DE-C391-3A1E-1AD0-D16583A5D7FB}"/>
              </a:ext>
            </a:extLst>
          </p:cNvPr>
          <p:cNvGrpSpPr/>
          <p:nvPr/>
        </p:nvGrpSpPr>
        <p:grpSpPr>
          <a:xfrm>
            <a:off x="219504" y="2951782"/>
            <a:ext cx="900000" cy="276999"/>
            <a:chOff x="9342260" y="2813515"/>
            <a:chExt cx="900000" cy="27699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876B24A-ABB9-C7D0-E4A2-51F49E88824B}"/>
                </a:ext>
              </a:extLst>
            </p:cNvPr>
            <p:cNvSpPr txBox="1"/>
            <p:nvPr/>
          </p:nvSpPr>
          <p:spPr>
            <a:xfrm>
              <a:off x="9342260" y="2813515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/>
              <a:r>
                <a:rPr lang="en-GB" sz="600"/>
                <a:t>ESCB User Interface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299AA35-9733-962A-551E-51AD725F9A2E}"/>
                </a:ext>
              </a:extLst>
            </p:cNvPr>
            <p:cNvSpPr/>
            <p:nvPr/>
          </p:nvSpPr>
          <p:spPr>
            <a:xfrm>
              <a:off x="9399780" y="2873827"/>
              <a:ext cx="72000" cy="73059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61F57C-CA79-7A89-68EA-26658DA0D04A}"/>
              </a:ext>
            </a:extLst>
          </p:cNvPr>
          <p:cNvGrpSpPr/>
          <p:nvPr/>
        </p:nvGrpSpPr>
        <p:grpSpPr>
          <a:xfrm>
            <a:off x="219504" y="3183287"/>
            <a:ext cx="900000" cy="184666"/>
            <a:chOff x="9328040" y="3218926"/>
            <a:chExt cx="900000" cy="18466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D55190C-D563-B824-DE54-D1CB242D8A89}"/>
                </a:ext>
              </a:extLst>
            </p:cNvPr>
            <p:cNvSpPr txBox="1"/>
            <p:nvPr/>
          </p:nvSpPr>
          <p:spPr>
            <a:xfrm>
              <a:off x="9328040" y="3218926"/>
              <a:ext cx="900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/>
              <a:r>
                <a:rPr lang="en-GB" sz="600"/>
                <a:t>ESCB API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EAA0AA-88D7-4BE9-7DAA-6D64FB08AB59}"/>
                </a:ext>
              </a:extLst>
            </p:cNvPr>
            <p:cNvSpPr/>
            <p:nvPr/>
          </p:nvSpPr>
          <p:spPr>
            <a:xfrm>
              <a:off x="9384192" y="3261057"/>
              <a:ext cx="72000" cy="72205"/>
            </a:xfrm>
            <a:prstGeom prst="ellipse">
              <a:avLst/>
            </a:prstGeom>
            <a:solidFill>
              <a:schemeClr val="accent6"/>
            </a:solidFill>
            <a:ln w="6350">
              <a:solidFill>
                <a:schemeClr val="accent6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BBB850DA-F373-E0D3-1618-CDB5FD815C5C}"/>
              </a:ext>
            </a:extLst>
          </p:cNvPr>
          <p:cNvSpPr/>
          <p:nvPr/>
        </p:nvSpPr>
        <p:spPr>
          <a:xfrm>
            <a:off x="5955544" y="2141439"/>
            <a:ext cx="72000" cy="72205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5F8CD85-DBB4-CBDF-C0A1-43E2440BC642}"/>
              </a:ext>
            </a:extLst>
          </p:cNvPr>
          <p:cNvSpPr/>
          <p:nvPr/>
        </p:nvSpPr>
        <p:spPr>
          <a:xfrm>
            <a:off x="7257949" y="2147496"/>
            <a:ext cx="72000" cy="72205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2421629-C9E5-5F95-715A-50A764FA3D0F}"/>
              </a:ext>
            </a:extLst>
          </p:cNvPr>
          <p:cNvSpPr/>
          <p:nvPr/>
        </p:nvSpPr>
        <p:spPr>
          <a:xfrm>
            <a:off x="5119878" y="2160935"/>
            <a:ext cx="72000" cy="73059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1D9EFD0-EE6F-DB64-A38D-28DFE9F4648A}"/>
              </a:ext>
            </a:extLst>
          </p:cNvPr>
          <p:cNvSpPr/>
          <p:nvPr/>
        </p:nvSpPr>
        <p:spPr>
          <a:xfrm flipV="1">
            <a:off x="325459" y="1572355"/>
            <a:ext cx="70821" cy="76794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FA257D0-22EE-4210-EC56-8AAF9400090F}"/>
              </a:ext>
            </a:extLst>
          </p:cNvPr>
          <p:cNvSpPr/>
          <p:nvPr/>
        </p:nvSpPr>
        <p:spPr>
          <a:xfrm>
            <a:off x="1542874" y="2151481"/>
            <a:ext cx="72000" cy="73059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74AE035-A55F-4DDF-5D32-38C42B101FC5}"/>
              </a:ext>
            </a:extLst>
          </p:cNvPr>
          <p:cNvSpPr/>
          <p:nvPr/>
        </p:nvSpPr>
        <p:spPr>
          <a:xfrm>
            <a:off x="1542874" y="2246320"/>
            <a:ext cx="72000" cy="72205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25C358C-B0B2-0754-511D-1B490C303F0A}"/>
              </a:ext>
            </a:extLst>
          </p:cNvPr>
          <p:cNvSpPr/>
          <p:nvPr/>
        </p:nvSpPr>
        <p:spPr>
          <a:xfrm>
            <a:off x="2515287" y="2265370"/>
            <a:ext cx="72000" cy="72205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D1E66A0-0D84-45C9-A040-46503217B24B}"/>
              </a:ext>
            </a:extLst>
          </p:cNvPr>
          <p:cNvSpPr/>
          <p:nvPr/>
        </p:nvSpPr>
        <p:spPr>
          <a:xfrm>
            <a:off x="2515286" y="2159948"/>
            <a:ext cx="72000" cy="73059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E14AFC9-FD38-426A-606B-062EFC15C040}"/>
              </a:ext>
            </a:extLst>
          </p:cNvPr>
          <p:cNvSpPr/>
          <p:nvPr/>
        </p:nvSpPr>
        <p:spPr>
          <a:xfrm>
            <a:off x="3371373" y="2206308"/>
            <a:ext cx="72000" cy="72205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24720C-D38A-CECE-F04E-5BE28F5F02A9}"/>
              </a:ext>
            </a:extLst>
          </p:cNvPr>
          <p:cNvSpPr/>
          <p:nvPr/>
        </p:nvSpPr>
        <p:spPr>
          <a:xfrm>
            <a:off x="3371373" y="2123885"/>
            <a:ext cx="72000" cy="73059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F9F633E-DADF-39A7-DC19-38184A2653A4}"/>
              </a:ext>
            </a:extLst>
          </p:cNvPr>
          <p:cNvSpPr/>
          <p:nvPr/>
        </p:nvSpPr>
        <p:spPr>
          <a:xfrm>
            <a:off x="4277238" y="2238890"/>
            <a:ext cx="72000" cy="72205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432AEA5-81F3-412D-BFB2-D82C5FE9F92C}"/>
              </a:ext>
            </a:extLst>
          </p:cNvPr>
          <p:cNvSpPr/>
          <p:nvPr/>
        </p:nvSpPr>
        <p:spPr>
          <a:xfrm>
            <a:off x="4269532" y="2133323"/>
            <a:ext cx="72000" cy="73059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C7E09DF-5065-AF38-FE10-5E92EB92F96D}"/>
              </a:ext>
            </a:extLst>
          </p:cNvPr>
          <p:cNvSpPr/>
          <p:nvPr/>
        </p:nvSpPr>
        <p:spPr>
          <a:xfrm>
            <a:off x="6606671" y="3337988"/>
            <a:ext cx="72933" cy="7220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61FCA16-CE8A-4D6E-DA3E-DF7A89633028}"/>
              </a:ext>
            </a:extLst>
          </p:cNvPr>
          <p:cNvSpPr/>
          <p:nvPr/>
        </p:nvSpPr>
        <p:spPr>
          <a:xfrm>
            <a:off x="6600313" y="3685804"/>
            <a:ext cx="72933" cy="7220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9D0137A5-A24D-2717-434E-4F99B7F4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95" y="4054149"/>
            <a:ext cx="387842" cy="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A85D364B-0F88-58A3-3304-3C614B72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9" y="4061652"/>
            <a:ext cx="342755" cy="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D070F1D-BAEC-E103-AF2D-FD530C2382FE}"/>
              </a:ext>
            </a:extLst>
          </p:cNvPr>
          <p:cNvSpPr/>
          <p:nvPr/>
        </p:nvSpPr>
        <p:spPr>
          <a:xfrm>
            <a:off x="1566599" y="3056016"/>
            <a:ext cx="2597335" cy="1279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800"/>
              <a:t>Data Production – Blueprints 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BD0C37C-BAFB-8497-BA93-2EDE310E5C3D}"/>
              </a:ext>
            </a:extLst>
          </p:cNvPr>
          <p:cNvSpPr/>
          <p:nvPr/>
        </p:nvSpPr>
        <p:spPr>
          <a:xfrm>
            <a:off x="1657510" y="3308174"/>
            <a:ext cx="775547" cy="43200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" b="1" dirty="0"/>
              <a:t>Generic Pipeline Service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3980B81-0801-0BD4-D589-9D0395015C05}"/>
              </a:ext>
            </a:extLst>
          </p:cNvPr>
          <p:cNvSpPr/>
          <p:nvPr/>
        </p:nvSpPr>
        <p:spPr>
          <a:xfrm>
            <a:off x="1657509" y="3849813"/>
            <a:ext cx="771908" cy="43200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" b="1" dirty="0"/>
              <a:t>Data Pipeline IT Workbench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350A437-CA5E-638A-84E5-2F714366E55D}"/>
              </a:ext>
            </a:extLst>
          </p:cNvPr>
          <p:cNvSpPr/>
          <p:nvPr/>
        </p:nvSpPr>
        <p:spPr>
          <a:xfrm>
            <a:off x="2486471" y="3308097"/>
            <a:ext cx="790454" cy="43200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" b="1" dirty="0"/>
              <a:t>Technical Validation</a:t>
            </a:r>
          </a:p>
          <a:p>
            <a:pPr algn="ctr"/>
            <a:r>
              <a:rPr lang="en-GB" sz="600" b="1" dirty="0"/>
              <a:t>Service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61165D3-D670-BE17-B027-9DCCDC0D658D}"/>
              </a:ext>
            </a:extLst>
          </p:cNvPr>
          <p:cNvSpPr/>
          <p:nvPr/>
        </p:nvSpPr>
        <p:spPr>
          <a:xfrm>
            <a:off x="2486472" y="3858418"/>
            <a:ext cx="790453" cy="43200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" b="1" dirty="0"/>
              <a:t>Validation and Transformation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85AB23A-EC35-4926-AE6D-D81F1EDC1BDF}"/>
              </a:ext>
            </a:extLst>
          </p:cNvPr>
          <p:cNvSpPr/>
          <p:nvPr/>
        </p:nvSpPr>
        <p:spPr>
          <a:xfrm>
            <a:off x="1680876" y="3332032"/>
            <a:ext cx="72000" cy="7220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01D0CED-7169-2644-B10A-8E36273AD040}"/>
              </a:ext>
            </a:extLst>
          </p:cNvPr>
          <p:cNvSpPr/>
          <p:nvPr/>
        </p:nvSpPr>
        <p:spPr>
          <a:xfrm>
            <a:off x="1682899" y="3871283"/>
            <a:ext cx="72000" cy="7220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0F259C7-C554-0B15-9B37-74E7B73931E0}"/>
              </a:ext>
            </a:extLst>
          </p:cNvPr>
          <p:cNvSpPr/>
          <p:nvPr/>
        </p:nvSpPr>
        <p:spPr>
          <a:xfrm>
            <a:off x="2521259" y="3427203"/>
            <a:ext cx="72000" cy="72205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46B9126-67CC-1489-0504-02BF474C73FC}"/>
              </a:ext>
            </a:extLst>
          </p:cNvPr>
          <p:cNvSpPr/>
          <p:nvPr/>
        </p:nvSpPr>
        <p:spPr>
          <a:xfrm>
            <a:off x="2521259" y="3329071"/>
            <a:ext cx="72000" cy="73059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C0C5331-8566-CD82-FBD2-5723F5A45F63}"/>
              </a:ext>
            </a:extLst>
          </p:cNvPr>
          <p:cNvSpPr/>
          <p:nvPr/>
        </p:nvSpPr>
        <p:spPr>
          <a:xfrm>
            <a:off x="4446990" y="3056016"/>
            <a:ext cx="1895005" cy="1272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800" dirty="0"/>
              <a:t>Data Consumption – Blueprints 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2000762-0440-3CE3-222D-032820C260AB}"/>
              </a:ext>
            </a:extLst>
          </p:cNvPr>
          <p:cNvSpPr/>
          <p:nvPr/>
        </p:nvSpPr>
        <p:spPr>
          <a:xfrm>
            <a:off x="4512594" y="3279275"/>
            <a:ext cx="828000" cy="43200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" b="1"/>
              <a:t>Dashboards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B79C4D-55F1-5B11-9B6A-20FB8D459EE9}"/>
              </a:ext>
            </a:extLst>
          </p:cNvPr>
          <p:cNvSpPr/>
          <p:nvPr/>
        </p:nvSpPr>
        <p:spPr>
          <a:xfrm>
            <a:off x="4512594" y="3786492"/>
            <a:ext cx="828000" cy="432000"/>
          </a:xfrm>
          <a:prstGeom prst="rect">
            <a:avLst/>
          </a:prstGeom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" b="1"/>
              <a:t>Analytics &amp; ML Tooling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9AED585-FCBE-54EC-5136-B0ABF1541ED7}"/>
              </a:ext>
            </a:extLst>
          </p:cNvPr>
          <p:cNvSpPr/>
          <p:nvPr/>
        </p:nvSpPr>
        <p:spPr>
          <a:xfrm>
            <a:off x="5416446" y="3786492"/>
            <a:ext cx="828000" cy="43200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" b="1"/>
              <a:t>CDM SDK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28FB61F-7F11-57B9-29EA-234D7470AEA3}"/>
              </a:ext>
            </a:extLst>
          </p:cNvPr>
          <p:cNvSpPr/>
          <p:nvPr/>
        </p:nvSpPr>
        <p:spPr>
          <a:xfrm>
            <a:off x="5416446" y="3279275"/>
            <a:ext cx="828000" cy="43200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" b="1"/>
              <a:t>Data IDE</a:t>
            </a:r>
          </a:p>
        </p:txBody>
      </p:sp>
      <p:pic>
        <p:nvPicPr>
          <p:cNvPr id="73" name="Graphic 3132" descr="Future with solid fill">
            <a:extLst>
              <a:ext uri="{FF2B5EF4-FFF2-40B4-BE49-F238E27FC236}">
                <a16:creationId xmlns:a16="http://schemas.microsoft.com/office/drawing/2014/main" id="{6B71CCB9-B270-B7C6-7887-019B97D6D5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17205" y="1904337"/>
            <a:ext cx="180000" cy="180000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D66BA703-CC64-1B50-B395-20D53A032AF7}"/>
              </a:ext>
            </a:extLst>
          </p:cNvPr>
          <p:cNvSpPr/>
          <p:nvPr/>
        </p:nvSpPr>
        <p:spPr>
          <a:xfrm>
            <a:off x="5933062" y="2256868"/>
            <a:ext cx="72000" cy="72205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29601B4-F5B7-1B65-1C5E-8818F6D09AAB}"/>
              </a:ext>
            </a:extLst>
          </p:cNvPr>
          <p:cNvSpPr/>
          <p:nvPr/>
        </p:nvSpPr>
        <p:spPr>
          <a:xfrm>
            <a:off x="7256032" y="2253576"/>
            <a:ext cx="72000" cy="72205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254EACC-F03F-E28C-0629-5F4F0CC015E6}"/>
              </a:ext>
            </a:extLst>
          </p:cNvPr>
          <p:cNvSpPr/>
          <p:nvPr/>
        </p:nvSpPr>
        <p:spPr>
          <a:xfrm>
            <a:off x="4276926" y="2334053"/>
            <a:ext cx="72000" cy="72205"/>
          </a:xfrm>
          <a:prstGeom prst="ellipse">
            <a:avLst/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0671F66-9509-6784-C22C-1E42D8E59694}"/>
              </a:ext>
            </a:extLst>
          </p:cNvPr>
          <p:cNvSpPr/>
          <p:nvPr/>
        </p:nvSpPr>
        <p:spPr>
          <a:xfrm>
            <a:off x="4289268" y="2469822"/>
            <a:ext cx="72000" cy="72205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E19DB26-8CFB-9DCE-9448-A705BE14C8E4}"/>
              </a:ext>
            </a:extLst>
          </p:cNvPr>
          <p:cNvSpPr/>
          <p:nvPr/>
        </p:nvSpPr>
        <p:spPr>
          <a:xfrm>
            <a:off x="2515287" y="2366411"/>
            <a:ext cx="72000" cy="72205"/>
          </a:xfrm>
          <a:prstGeom prst="ellipse">
            <a:avLst/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87FEA8A-3A71-F250-CC8F-26B8BBBA09DF}"/>
              </a:ext>
            </a:extLst>
          </p:cNvPr>
          <p:cNvSpPr/>
          <p:nvPr/>
        </p:nvSpPr>
        <p:spPr>
          <a:xfrm>
            <a:off x="2515287" y="2467450"/>
            <a:ext cx="72000" cy="72205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0617932-C0CE-B56F-C6BC-754250143579}"/>
              </a:ext>
            </a:extLst>
          </p:cNvPr>
          <p:cNvSpPr/>
          <p:nvPr/>
        </p:nvSpPr>
        <p:spPr>
          <a:xfrm>
            <a:off x="1542874" y="2340305"/>
            <a:ext cx="72000" cy="72205"/>
          </a:xfrm>
          <a:prstGeom prst="ellipse">
            <a:avLst/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ABE841D-D09A-FDC7-C01A-8091E4E9A18C}"/>
              </a:ext>
            </a:extLst>
          </p:cNvPr>
          <p:cNvSpPr/>
          <p:nvPr/>
        </p:nvSpPr>
        <p:spPr>
          <a:xfrm>
            <a:off x="1542874" y="2434289"/>
            <a:ext cx="72000" cy="72205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10F9983-8F62-D434-F89A-DAB42C117B26}"/>
              </a:ext>
            </a:extLst>
          </p:cNvPr>
          <p:cNvSpPr/>
          <p:nvPr/>
        </p:nvSpPr>
        <p:spPr>
          <a:xfrm>
            <a:off x="6606671" y="3449891"/>
            <a:ext cx="72933" cy="7220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7979467-B6B5-EC45-1E07-B54EBBC000DF}"/>
              </a:ext>
            </a:extLst>
          </p:cNvPr>
          <p:cNvSpPr/>
          <p:nvPr/>
        </p:nvSpPr>
        <p:spPr>
          <a:xfrm>
            <a:off x="2527263" y="3981605"/>
            <a:ext cx="72000" cy="72205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B6B6FFD-24CA-AF40-7CEA-0F757F620526}"/>
              </a:ext>
            </a:extLst>
          </p:cNvPr>
          <p:cNvSpPr/>
          <p:nvPr/>
        </p:nvSpPr>
        <p:spPr>
          <a:xfrm>
            <a:off x="2527263" y="3883473"/>
            <a:ext cx="72000" cy="73059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E40A922-E75A-7C28-9571-F5F6773840C4}"/>
              </a:ext>
            </a:extLst>
          </p:cNvPr>
          <p:cNvSpPr/>
          <p:nvPr/>
        </p:nvSpPr>
        <p:spPr>
          <a:xfrm>
            <a:off x="1680876" y="3976645"/>
            <a:ext cx="72000" cy="73059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CDC1AF0-BDDE-5CCD-EFF5-927A6F08AB48}"/>
              </a:ext>
            </a:extLst>
          </p:cNvPr>
          <p:cNvSpPr/>
          <p:nvPr/>
        </p:nvSpPr>
        <p:spPr>
          <a:xfrm>
            <a:off x="1680876" y="3438921"/>
            <a:ext cx="72000" cy="73059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CBF5D1A-B9AA-AE4C-577D-DA8A9E61DF31}"/>
              </a:ext>
            </a:extLst>
          </p:cNvPr>
          <p:cNvSpPr/>
          <p:nvPr/>
        </p:nvSpPr>
        <p:spPr>
          <a:xfrm flipV="1">
            <a:off x="325459" y="1684630"/>
            <a:ext cx="70821" cy="76794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291BD9A-8282-E430-2FDE-AEB47F13FCB3}"/>
              </a:ext>
            </a:extLst>
          </p:cNvPr>
          <p:cNvSpPr/>
          <p:nvPr/>
        </p:nvSpPr>
        <p:spPr>
          <a:xfrm>
            <a:off x="5125279" y="2272681"/>
            <a:ext cx="72000" cy="73059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68E3BC0-ED6F-0B2E-4C34-B1E1CF6C6590}"/>
              </a:ext>
            </a:extLst>
          </p:cNvPr>
          <p:cNvGrpSpPr/>
          <p:nvPr/>
        </p:nvGrpSpPr>
        <p:grpSpPr>
          <a:xfrm>
            <a:off x="219504" y="3417487"/>
            <a:ext cx="900000" cy="276999"/>
            <a:chOff x="9328040" y="3218926"/>
            <a:chExt cx="900000" cy="276999"/>
          </a:xfrm>
          <a:noFill/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89054D4-B259-8F10-48A1-CE775A3A1EE9}"/>
                </a:ext>
              </a:extLst>
            </p:cNvPr>
            <p:cNvSpPr txBox="1"/>
            <p:nvPr/>
          </p:nvSpPr>
          <p:spPr>
            <a:xfrm>
              <a:off x="9328040" y="3218926"/>
              <a:ext cx="900000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87313"/>
              <a:r>
                <a:rPr lang="en-GB" sz="600"/>
                <a:t>Cloud Provider UI (ESCB)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A5AEF20-FFA8-80E7-9F52-61C9D74491EE}"/>
                </a:ext>
              </a:extLst>
            </p:cNvPr>
            <p:cNvSpPr/>
            <p:nvPr/>
          </p:nvSpPr>
          <p:spPr>
            <a:xfrm>
              <a:off x="9384192" y="3261057"/>
              <a:ext cx="72000" cy="72205"/>
            </a:xfrm>
            <a:prstGeom prst="ellipse">
              <a:avLst/>
            </a:prstGeom>
            <a:solidFill>
              <a:schemeClr val="bg2"/>
            </a:solidFill>
            <a:ln w="6350">
              <a:solidFill>
                <a:schemeClr val="bg2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454F5D3-FA4B-91B9-F5A2-7FBE351C2890}"/>
              </a:ext>
            </a:extLst>
          </p:cNvPr>
          <p:cNvGrpSpPr/>
          <p:nvPr/>
        </p:nvGrpSpPr>
        <p:grpSpPr>
          <a:xfrm>
            <a:off x="219504" y="3638467"/>
            <a:ext cx="900000" cy="276999"/>
            <a:chOff x="9328040" y="3218926"/>
            <a:chExt cx="900000" cy="276999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9E38669-8EE5-101B-A069-36A7B088914F}"/>
                </a:ext>
              </a:extLst>
            </p:cNvPr>
            <p:cNvSpPr txBox="1"/>
            <p:nvPr/>
          </p:nvSpPr>
          <p:spPr>
            <a:xfrm>
              <a:off x="9328040" y="3218926"/>
              <a:ext cx="90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/>
              <a:r>
                <a:rPr lang="en-GB" sz="600"/>
                <a:t>Cloud Provider API (ESCB)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A1D832C-7F69-2F36-BDC8-8D67AD382010}"/>
                </a:ext>
              </a:extLst>
            </p:cNvPr>
            <p:cNvSpPr/>
            <p:nvPr/>
          </p:nvSpPr>
          <p:spPr>
            <a:xfrm>
              <a:off x="9384192" y="3261057"/>
              <a:ext cx="72000" cy="72205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28D6C89-FA25-15B0-69D6-3EB4A968F74A}"/>
              </a:ext>
            </a:extLst>
          </p:cNvPr>
          <p:cNvGrpSpPr/>
          <p:nvPr/>
        </p:nvGrpSpPr>
        <p:grpSpPr>
          <a:xfrm>
            <a:off x="219504" y="3892476"/>
            <a:ext cx="900000" cy="276999"/>
            <a:chOff x="9328040" y="3218926"/>
            <a:chExt cx="900000" cy="276999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F12529D-E537-D2C6-135D-8EE08F9E2EB5}"/>
                </a:ext>
              </a:extLst>
            </p:cNvPr>
            <p:cNvSpPr txBox="1"/>
            <p:nvPr/>
          </p:nvSpPr>
          <p:spPr>
            <a:xfrm>
              <a:off x="9328040" y="3218926"/>
              <a:ext cx="900000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86995"/>
              <a:r>
                <a:rPr lang="en-GB" sz="600">
                  <a:latin typeface="Arial"/>
                  <a:cs typeface="Arial"/>
                </a:rPr>
                <a:t>Public Internet User Interface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FCA2BDA-233D-ED76-62D4-149CDA8614C6}"/>
                </a:ext>
              </a:extLst>
            </p:cNvPr>
            <p:cNvSpPr/>
            <p:nvPr/>
          </p:nvSpPr>
          <p:spPr>
            <a:xfrm>
              <a:off x="9384192" y="3261057"/>
              <a:ext cx="72000" cy="72205"/>
            </a:xfrm>
            <a:prstGeom prst="ellipse">
              <a:avLst/>
            </a:prstGeom>
            <a:solidFill>
              <a:schemeClr val="accent5"/>
            </a:solidFill>
            <a:ln w="6350">
              <a:solidFill>
                <a:schemeClr val="accent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244C9EE-379F-992A-2358-316C35B70E20}"/>
              </a:ext>
            </a:extLst>
          </p:cNvPr>
          <p:cNvGrpSpPr/>
          <p:nvPr/>
        </p:nvGrpSpPr>
        <p:grpSpPr>
          <a:xfrm>
            <a:off x="219504" y="4135869"/>
            <a:ext cx="900000" cy="276999"/>
            <a:chOff x="9328040" y="3218926"/>
            <a:chExt cx="900000" cy="276999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B20397B-6A18-8873-A1FC-032287723F18}"/>
                </a:ext>
              </a:extLst>
            </p:cNvPr>
            <p:cNvSpPr txBox="1"/>
            <p:nvPr/>
          </p:nvSpPr>
          <p:spPr>
            <a:xfrm>
              <a:off x="9328040" y="3218926"/>
              <a:ext cx="900000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86995"/>
              <a:r>
                <a:rPr lang="en-GB" sz="600" dirty="0">
                  <a:latin typeface="Arial"/>
                  <a:cs typeface="Arial"/>
                </a:rPr>
                <a:t>Public Internet API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E6C549C-806B-0EEB-4AC2-1C4024FCD7A5}"/>
                </a:ext>
              </a:extLst>
            </p:cNvPr>
            <p:cNvSpPr/>
            <p:nvPr/>
          </p:nvSpPr>
          <p:spPr>
            <a:xfrm>
              <a:off x="9384192" y="3261057"/>
              <a:ext cx="72000" cy="72205"/>
            </a:xfrm>
            <a:prstGeom prst="ellipse">
              <a:avLst/>
            </a:prstGeom>
            <a:solidFill>
              <a:schemeClr val="accent3"/>
            </a:solidFill>
            <a:ln w="6350">
              <a:solidFill>
                <a:schemeClr val="accent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236DECA-A377-21EE-298E-573B1308134A}"/>
              </a:ext>
            </a:extLst>
          </p:cNvPr>
          <p:cNvSpPr/>
          <p:nvPr/>
        </p:nvSpPr>
        <p:spPr>
          <a:xfrm>
            <a:off x="1417710" y="1270213"/>
            <a:ext cx="5653660" cy="52177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 anchorCtr="0"/>
          <a:lstStyle/>
          <a:p>
            <a:pPr algn="ctr"/>
            <a:r>
              <a:rPr lang="en-GB" sz="1200" b="1"/>
              <a:t>CDM Portal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C3D012B-CED5-14D3-1AF3-3489DC475263}"/>
              </a:ext>
            </a:extLst>
          </p:cNvPr>
          <p:cNvSpPr/>
          <p:nvPr/>
        </p:nvSpPr>
        <p:spPr>
          <a:xfrm>
            <a:off x="2266655" y="1489419"/>
            <a:ext cx="1244763" cy="2213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92075" algn="ctr"/>
            <a:r>
              <a:rPr lang="en-GB" sz="700"/>
              <a:t>Internal Portal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5F6734E-B98B-AC4A-C114-8737110B1AE0}"/>
              </a:ext>
            </a:extLst>
          </p:cNvPr>
          <p:cNvSpPr/>
          <p:nvPr/>
        </p:nvSpPr>
        <p:spPr>
          <a:xfrm>
            <a:off x="5486053" y="1510021"/>
            <a:ext cx="1244763" cy="2213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92075" algn="ctr"/>
            <a:r>
              <a:rPr lang="en-GB" sz="700"/>
              <a:t>External Portal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00F209F-B6DF-A14A-A08F-9D9DC98422DD}"/>
              </a:ext>
            </a:extLst>
          </p:cNvPr>
          <p:cNvSpPr/>
          <p:nvPr/>
        </p:nvSpPr>
        <p:spPr>
          <a:xfrm>
            <a:off x="5679372" y="1568306"/>
            <a:ext cx="72000" cy="72205"/>
          </a:xfrm>
          <a:prstGeom prst="ellipse">
            <a:avLst/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DD5FE72-3793-697D-A907-42FE6B3DB824}"/>
              </a:ext>
            </a:extLst>
          </p:cNvPr>
          <p:cNvSpPr/>
          <p:nvPr/>
        </p:nvSpPr>
        <p:spPr>
          <a:xfrm>
            <a:off x="5510713" y="1571193"/>
            <a:ext cx="72000" cy="72205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7CC63DAB-A5D4-647B-20EB-B8E26C1CF671}"/>
              </a:ext>
            </a:extLst>
          </p:cNvPr>
          <p:cNvSpPr/>
          <p:nvPr/>
        </p:nvSpPr>
        <p:spPr>
          <a:xfrm>
            <a:off x="2313788" y="1561759"/>
            <a:ext cx="72000" cy="73059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7A20D13-4792-E59A-BA46-B8753F9661D2}"/>
              </a:ext>
            </a:extLst>
          </p:cNvPr>
          <p:cNvSpPr/>
          <p:nvPr/>
        </p:nvSpPr>
        <p:spPr>
          <a:xfrm>
            <a:off x="2433057" y="1557207"/>
            <a:ext cx="72000" cy="72205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8A51A2-0275-EDA8-D898-8147641206A5}"/>
              </a:ext>
            </a:extLst>
          </p:cNvPr>
          <p:cNvSpPr/>
          <p:nvPr/>
        </p:nvSpPr>
        <p:spPr>
          <a:xfrm>
            <a:off x="8236287" y="996010"/>
            <a:ext cx="72000" cy="72205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0E7C89E-F02B-96EF-D967-B391D886F729}"/>
              </a:ext>
            </a:extLst>
          </p:cNvPr>
          <p:cNvSpPr/>
          <p:nvPr/>
        </p:nvSpPr>
        <p:spPr>
          <a:xfrm>
            <a:off x="8126984" y="998820"/>
            <a:ext cx="72000" cy="73059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C9DBF0CE-D865-1D02-2788-2B170EE4E0EC}"/>
              </a:ext>
            </a:extLst>
          </p:cNvPr>
          <p:cNvSpPr/>
          <p:nvPr/>
        </p:nvSpPr>
        <p:spPr>
          <a:xfrm>
            <a:off x="8348803" y="996010"/>
            <a:ext cx="72000" cy="72205"/>
          </a:xfrm>
          <a:prstGeom prst="ellipse">
            <a:avLst/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9D9CAAD-7C3E-629B-43A8-1A0647993033}"/>
              </a:ext>
            </a:extLst>
          </p:cNvPr>
          <p:cNvSpPr/>
          <p:nvPr/>
        </p:nvSpPr>
        <p:spPr>
          <a:xfrm>
            <a:off x="8465141" y="1005678"/>
            <a:ext cx="72000" cy="72205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D2F057A-1C5C-FCF8-1FE9-CD2D88BEB1D9}"/>
              </a:ext>
            </a:extLst>
          </p:cNvPr>
          <p:cNvSpPr/>
          <p:nvPr/>
        </p:nvSpPr>
        <p:spPr>
          <a:xfrm>
            <a:off x="4652937" y="3829457"/>
            <a:ext cx="72000" cy="7220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B6A47D7C-AF04-A0A3-DACF-318FB456124C}"/>
              </a:ext>
            </a:extLst>
          </p:cNvPr>
          <p:cNvSpPr/>
          <p:nvPr/>
        </p:nvSpPr>
        <p:spPr>
          <a:xfrm>
            <a:off x="4530271" y="3829457"/>
            <a:ext cx="72000" cy="7220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2E6AB7B4-47C0-D3B9-C99B-891BF1772852}"/>
              </a:ext>
            </a:extLst>
          </p:cNvPr>
          <p:cNvSpPr/>
          <p:nvPr/>
        </p:nvSpPr>
        <p:spPr>
          <a:xfrm>
            <a:off x="4680748" y="3314025"/>
            <a:ext cx="72000" cy="72205"/>
          </a:xfrm>
          <a:prstGeom prst="ellipse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BF15E90-EC73-7C92-AFF9-8F86B95846F8}"/>
              </a:ext>
            </a:extLst>
          </p:cNvPr>
          <p:cNvSpPr/>
          <p:nvPr/>
        </p:nvSpPr>
        <p:spPr>
          <a:xfrm>
            <a:off x="4558082" y="3314025"/>
            <a:ext cx="72000" cy="72205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3101">
            <a:extLst>
              <a:ext uri="{FF2B5EF4-FFF2-40B4-BE49-F238E27FC236}">
                <a16:creationId xmlns:a16="http://schemas.microsoft.com/office/drawing/2014/main" id="{6350A437-CA5E-638A-84E5-2F714366E55D}"/>
              </a:ext>
            </a:extLst>
          </p:cNvPr>
          <p:cNvSpPr/>
          <p:nvPr/>
        </p:nvSpPr>
        <p:spPr>
          <a:xfrm>
            <a:off x="3330340" y="3308204"/>
            <a:ext cx="777068" cy="43200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" b="1" dirty="0"/>
              <a:t>Framework Pipeline Management &amp; Monitoring</a:t>
            </a:r>
          </a:p>
        </p:txBody>
      </p:sp>
      <p:sp>
        <p:nvSpPr>
          <p:cNvPr id="117" name="Oval 3105">
            <a:extLst>
              <a:ext uri="{FF2B5EF4-FFF2-40B4-BE49-F238E27FC236}">
                <a16:creationId xmlns:a16="http://schemas.microsoft.com/office/drawing/2014/main" id="{10F259C7-C554-0B15-9B37-74E7B73931E0}"/>
              </a:ext>
            </a:extLst>
          </p:cNvPr>
          <p:cNvSpPr/>
          <p:nvPr/>
        </p:nvSpPr>
        <p:spPr>
          <a:xfrm>
            <a:off x="3408332" y="3428995"/>
            <a:ext cx="72000" cy="72205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3106">
            <a:extLst>
              <a:ext uri="{FF2B5EF4-FFF2-40B4-BE49-F238E27FC236}">
                <a16:creationId xmlns:a16="http://schemas.microsoft.com/office/drawing/2014/main" id="{A46B9126-67CC-1489-0504-02BF474C73FC}"/>
              </a:ext>
            </a:extLst>
          </p:cNvPr>
          <p:cNvSpPr/>
          <p:nvPr/>
        </p:nvSpPr>
        <p:spPr>
          <a:xfrm>
            <a:off x="3408332" y="3330863"/>
            <a:ext cx="72000" cy="73059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88FE3E4-B282-0698-4302-2CD682D93479}"/>
              </a:ext>
            </a:extLst>
          </p:cNvPr>
          <p:cNvSpPr/>
          <p:nvPr/>
        </p:nvSpPr>
        <p:spPr bwMode="auto">
          <a:xfrm>
            <a:off x="2465119" y="3829457"/>
            <a:ext cx="837260" cy="48707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00769C7-51FE-B710-F1C6-BE93BF0FFCA0}"/>
              </a:ext>
            </a:extLst>
          </p:cNvPr>
          <p:cNvSpPr/>
          <p:nvPr/>
        </p:nvSpPr>
        <p:spPr>
          <a:xfrm>
            <a:off x="1297879" y="1036211"/>
            <a:ext cx="6757257" cy="36720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1200" b="1"/>
              <a:t>CDM Platform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8CE656D-BFF1-110C-55F6-281315649EF9}"/>
              </a:ext>
            </a:extLst>
          </p:cNvPr>
          <p:cNvSpPr/>
          <p:nvPr/>
        </p:nvSpPr>
        <p:spPr>
          <a:xfrm>
            <a:off x="8151799" y="2006527"/>
            <a:ext cx="790440" cy="431494"/>
          </a:xfrm>
          <a:prstGeom prst="rect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/>
              <a:t>Authorisation </a:t>
            </a:r>
            <a:r>
              <a:rPr lang="en-GB" sz="700" smtClean="0"/>
              <a:t>Management</a:t>
            </a:r>
            <a:endParaRPr lang="en-GB" sz="700" dirty="0"/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45E712F-45C9-3DF9-409A-2638382AA9FB}"/>
              </a:ext>
            </a:extLst>
          </p:cNvPr>
          <p:cNvCxnSpPr>
            <a:cxnSpLocks/>
          </p:cNvCxnSpPr>
          <p:nvPr/>
        </p:nvCxnSpPr>
        <p:spPr>
          <a:xfrm flipH="1" flipV="1">
            <a:off x="7728147" y="1839717"/>
            <a:ext cx="418175" cy="2586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4BA311C-63A4-0812-B1AB-741C16E52005}"/>
              </a:ext>
            </a:extLst>
          </p:cNvPr>
          <p:cNvSpPr/>
          <p:nvPr/>
        </p:nvSpPr>
        <p:spPr>
          <a:xfrm>
            <a:off x="8244302" y="1516013"/>
            <a:ext cx="540000" cy="360000"/>
          </a:xfrm>
          <a:prstGeom prst="rect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/>
              <a:t>External user </a:t>
            </a:r>
            <a:r>
              <a:rPr lang="en-GB" sz="700" smtClean="0"/>
              <a:t>Identity</a:t>
            </a:r>
            <a:endParaRPr lang="en-GB" sz="700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38F7836-A155-8E2A-2F92-EE69ED88AAEC}"/>
              </a:ext>
            </a:extLst>
          </p:cNvPr>
          <p:cNvCxnSpPr>
            <a:cxnSpLocks/>
          </p:cNvCxnSpPr>
          <p:nvPr/>
        </p:nvCxnSpPr>
        <p:spPr>
          <a:xfrm flipH="1">
            <a:off x="7721702" y="1660139"/>
            <a:ext cx="4824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7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811713" y="1105174"/>
            <a:ext cx="3968750" cy="2295251"/>
          </a:xfrm>
        </p:spPr>
        <p:txBody>
          <a:bodyPr/>
          <a:lstStyle/>
          <a:p>
            <a:r>
              <a:rPr lang="en-GB" b="1" dirty="0" err="1" smtClean="0"/>
              <a:t>IReF</a:t>
            </a:r>
            <a:r>
              <a:rPr lang="en-GB" b="1" dirty="0" smtClean="0"/>
              <a:t> as first </a:t>
            </a:r>
            <a:r>
              <a:rPr lang="en-GB" b="1" dirty="0"/>
              <a:t>CDM use case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2</a:t>
            </a:r>
            <a:endParaRPr lang="en-GB" dirty="0"/>
          </a:p>
        </p:txBody>
      </p:sp>
      <p:sp>
        <p:nvSpPr>
          <p:cNvPr id="31753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60C8CAE-76AC-41EC-96A4-B69530C32387}" type="slidenum">
              <a:rPr altLang="en-US" sz="900" b="1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altLang="en-US" sz="900" b="1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641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3E4D77D-CE31-4774-AFC7-59CAD12565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3E4D77D-CE31-4774-AFC7-59CAD1256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E03124A7-9EBD-8490-BD95-2202927AC3F9}"/>
              </a:ext>
            </a:extLst>
          </p:cNvPr>
          <p:cNvSpPr/>
          <p:nvPr/>
        </p:nvSpPr>
        <p:spPr>
          <a:xfrm>
            <a:off x="536230" y="1462636"/>
            <a:ext cx="8404223" cy="2923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00"/>
              <a:t>20 countries 	20 different national specifications     	               20 different implementations</a:t>
            </a:r>
            <a:endParaRPr lang="en-GB" sz="13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B65432-5A33-5DA5-4D11-3C4456509AB6}"/>
              </a:ext>
            </a:extLst>
          </p:cNvPr>
          <p:cNvSpPr txBox="1"/>
          <p:nvPr/>
        </p:nvSpPr>
        <p:spPr>
          <a:xfrm>
            <a:off x="536232" y="1128651"/>
            <a:ext cx="8404224" cy="687629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endParaRPr lang="en-GB" sz="12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0F00F9-3281-6659-866E-8602C60E2080}"/>
              </a:ext>
            </a:extLst>
          </p:cNvPr>
          <p:cNvSpPr/>
          <p:nvPr/>
        </p:nvSpPr>
        <p:spPr>
          <a:xfrm>
            <a:off x="536231" y="1048952"/>
            <a:ext cx="7090558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en-GB" sz="1050" dirty="0"/>
          </a:p>
          <a:p>
            <a:r>
              <a:rPr lang="en-GB" sz="1050" dirty="0"/>
              <a:t>Statistical requirements differ across European countries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F0B21D-894C-05A5-F4F3-B45DC44AEBC7}"/>
              </a:ext>
            </a:extLst>
          </p:cNvPr>
          <p:cNvSpPr txBox="1"/>
          <p:nvPr/>
        </p:nvSpPr>
        <p:spPr>
          <a:xfrm>
            <a:off x="4066149" y="987988"/>
            <a:ext cx="134438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ea typeface="Calibri" panose="020F0502020204030204" pitchFamily="34" charset="0"/>
              </a:rPr>
              <a:t>Current Situation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521A5168-3CFB-FF6C-94CA-44ADDC7115C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19423" y="1660385"/>
            <a:ext cx="3670746" cy="3181551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endParaRPr lang="en-US" altLang="en-US" sz="1600" dirty="0"/>
          </a:p>
          <a:p>
            <a:pPr eaLnBrk="1" hangingPunct="1">
              <a:spcAft>
                <a:spcPts val="600"/>
              </a:spcAft>
            </a:pPr>
            <a:r>
              <a:rPr lang="en-US" altLang="en-US" sz="1600" b="1" dirty="0" smtClean="0">
                <a:solidFill>
                  <a:schemeClr val="tx2"/>
                </a:solidFill>
              </a:rPr>
              <a:t>Integrated </a:t>
            </a:r>
            <a:r>
              <a:rPr lang="en-US" altLang="en-US" sz="1600" b="1" dirty="0">
                <a:solidFill>
                  <a:schemeClr val="tx2"/>
                </a:solidFill>
              </a:rPr>
              <a:t>Reporting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Reducing reporting burden by integrating statistical reporting for banks </a:t>
            </a:r>
          </a:p>
          <a:p>
            <a:pPr marL="584200" lvl="1" indent="-285750">
              <a:buFont typeface="Wingdings" panose="05000000000000000000" pitchFamily="2" charset="2"/>
              <a:buChar char="Ø"/>
            </a:pPr>
            <a:r>
              <a:rPr lang="en-US" altLang="en-US" sz="1200" dirty="0"/>
              <a:t>define once, regulate once, collect once</a:t>
            </a:r>
          </a:p>
          <a:p>
            <a:pPr marL="584200" lvl="1" indent="-285750">
              <a:buFont typeface="Wingdings" panose="05000000000000000000" pitchFamily="2" charset="2"/>
              <a:buChar char="Ø"/>
            </a:pPr>
            <a:r>
              <a:rPr lang="en-US" altLang="en-US" sz="1200" dirty="0"/>
              <a:t>perform as a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First step towards a common statistical, prudential and resolution reporting </a:t>
            </a:r>
          </a:p>
          <a:p>
            <a:pPr marL="584200" lvl="1" indent="-285750">
              <a:buFont typeface="Wingdings" panose="05000000000000000000" pitchFamily="2" charset="2"/>
              <a:buChar char="Ø"/>
            </a:pPr>
            <a:r>
              <a:rPr lang="en-US" altLang="en-US" sz="1200" dirty="0"/>
              <a:t>tangible achievements in this direction.</a:t>
            </a:r>
          </a:p>
          <a:p>
            <a:pPr marL="584200" lvl="1" indent="-285750">
              <a:buFont typeface="Wingdings" panose="05000000000000000000" pitchFamily="2" charset="2"/>
              <a:buChar char="Ø"/>
            </a:pPr>
            <a:r>
              <a:rPr lang="en-US" altLang="en-US" sz="1200" dirty="0" err="1"/>
              <a:t>Finrep</a:t>
            </a:r>
            <a:r>
              <a:rPr lang="en-US" altLang="en-US" sz="1200" dirty="0"/>
              <a:t> Solo alignment, Logical Data Model, exchange format currently tested with industry and aligned with EBA</a:t>
            </a:r>
          </a:p>
        </p:txBody>
      </p:sp>
      <p:pic>
        <p:nvPicPr>
          <p:cNvPr id="36" name="Picture 54" descr="A map of europe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AF66CBDB-0081-A96C-9CAE-F7A954F11F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7" t="29348" r="19568" b="5185"/>
          <a:stretch/>
        </p:blipFill>
        <p:spPr>
          <a:xfrm>
            <a:off x="516068" y="2848504"/>
            <a:ext cx="2108904" cy="2044915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cxnSp>
        <p:nvCxnSpPr>
          <p:cNvPr id="37" name="Straight Connector 57">
            <a:extLst>
              <a:ext uri="{FF2B5EF4-FFF2-40B4-BE49-F238E27FC236}">
                <a16:creationId xmlns:a16="http://schemas.microsoft.com/office/drawing/2014/main" id="{A1B62EAC-FA7C-224D-F996-89A9B8B04F5C}"/>
              </a:ext>
            </a:extLst>
          </p:cNvPr>
          <p:cNvCxnSpPr/>
          <p:nvPr/>
        </p:nvCxnSpPr>
        <p:spPr bwMode="auto">
          <a:xfrm flipV="1">
            <a:off x="502674" y="1963209"/>
            <a:ext cx="1801877" cy="86561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Straight Connector 60">
            <a:extLst>
              <a:ext uri="{FF2B5EF4-FFF2-40B4-BE49-F238E27FC236}">
                <a16:creationId xmlns:a16="http://schemas.microsoft.com/office/drawing/2014/main" id="{925B232F-7FDD-C432-9A34-BD106BFA6A3D}"/>
              </a:ext>
            </a:extLst>
          </p:cNvPr>
          <p:cNvCxnSpPr/>
          <p:nvPr/>
        </p:nvCxnSpPr>
        <p:spPr bwMode="auto">
          <a:xfrm flipV="1">
            <a:off x="2641802" y="3935085"/>
            <a:ext cx="1789704" cy="95833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9" name="Straight Connector 39935">
            <a:extLst>
              <a:ext uri="{FF2B5EF4-FFF2-40B4-BE49-F238E27FC236}">
                <a16:creationId xmlns:a16="http://schemas.microsoft.com/office/drawing/2014/main" id="{87A166BF-1D65-5E6A-5E1C-F0D6C49A6024}"/>
              </a:ext>
            </a:extLst>
          </p:cNvPr>
          <p:cNvCxnSpPr/>
          <p:nvPr/>
        </p:nvCxnSpPr>
        <p:spPr bwMode="auto">
          <a:xfrm flipV="1">
            <a:off x="516068" y="3914895"/>
            <a:ext cx="1801877" cy="96691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40" name="Picture 10" descr="A map of europe with blue continents&#10;&#10;Description automatically generated">
            <a:extLst>
              <a:ext uri="{FF2B5EF4-FFF2-40B4-BE49-F238E27FC236}">
                <a16:creationId xmlns:a16="http://schemas.microsoft.com/office/drawing/2014/main" id="{8BCC2CA8-ED56-84AE-90B9-C9EB237CA6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t="32469" r="18947" b="5467"/>
          <a:stretch/>
        </p:blipFill>
        <p:spPr>
          <a:xfrm>
            <a:off x="2321382" y="1989555"/>
            <a:ext cx="2080272" cy="192534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10200000" sx="104000" sy="104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Title 2">
            <a:extLst>
              <a:ext uri="{FF2B5EF4-FFF2-40B4-BE49-F238E27FC236}">
                <a16:creationId xmlns:a16="http://schemas.microsoft.com/office/drawing/2014/main" id="{10A1682B-2275-48F6-83CC-7FE9D33A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8" y="210874"/>
            <a:ext cx="8632324" cy="635000"/>
          </a:xfrm>
        </p:spPr>
        <p:txBody>
          <a:bodyPr vert="horz"/>
          <a:lstStyle/>
          <a:p>
            <a:pPr>
              <a:defRPr/>
            </a:pPr>
            <a:r>
              <a:rPr lang="en-GB" b="1" dirty="0" err="1" smtClean="0"/>
              <a:t>IReF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Goal </a:t>
            </a:r>
            <a:r>
              <a:rPr lang="en-GB" sz="2400" dirty="0"/>
              <a:t>for standardised </a:t>
            </a:r>
            <a:r>
              <a:rPr lang="en-GB" sz="2400" dirty="0" smtClean="0"/>
              <a:t>reporting</a:t>
            </a:r>
            <a:endParaRPr lang="en-GB" altLang="en-US" sz="2400" dirty="0"/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F71A1DBD-F299-4ACE-86CB-18FD008C5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320B71-EC71-4A7E-8C8A-9C555B387A1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655287" y="4534712"/>
            <a:ext cx="4371975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600" smtClean="0">
                <a:solidFill>
                  <a:schemeClr val="bg1"/>
                </a:solidFill>
                <a:hlinkClick r:id="rId9"/>
              </a:rPr>
              <a:t>Source: https</a:t>
            </a:r>
            <a:r>
              <a:rPr lang="en-GB" sz="600" dirty="0">
                <a:solidFill>
                  <a:schemeClr val="bg1"/>
                </a:solidFill>
                <a:hlinkClick r:id="rId9"/>
              </a:rPr>
              <a:t>://</a:t>
            </a:r>
            <a:r>
              <a:rPr lang="en-GB" sz="600" dirty="0" smtClean="0">
                <a:solidFill>
                  <a:schemeClr val="bg1"/>
                </a:solidFill>
                <a:hlinkClick r:id="rId9"/>
              </a:rPr>
              <a:t>www.ecb.europa.eu/stats/ecb_statistics/reporting/shared/pdf/IReF_presentation240503.en.pdf</a:t>
            </a:r>
            <a:endParaRPr lang="en-GB" sz="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A1DBD-F299-4ACE-86CB-18FD008C5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320B71-EC71-4A7E-8C8A-9C555B387A1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3E4D77D-CE31-4774-AFC7-59CAD12565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3E4D77D-CE31-4774-AFC7-59CAD1256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>
            <a:extLst>
              <a:ext uri="{FF2B5EF4-FFF2-40B4-BE49-F238E27FC236}">
                <a16:creationId xmlns:a16="http://schemas.microsoft.com/office/drawing/2014/main" id="{FDDA229A-A142-77F3-71AB-3AFC1F65FB4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79278" y="1616682"/>
            <a:ext cx="3087830" cy="348736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cs typeface="Calibri" panose="020F0502020204030204" pitchFamily="34" charset="0"/>
              </a:rPr>
              <a:t>CDM </a:t>
            </a:r>
            <a:r>
              <a:rPr lang="en-US" sz="1200" kern="1200" dirty="0" err="1" smtClean="0">
                <a:cs typeface="Calibri" panose="020F0502020204030204" pitchFamily="34" charset="0"/>
              </a:rPr>
              <a:t>programme</a:t>
            </a:r>
            <a:r>
              <a:rPr lang="en-US" sz="1200" kern="1200" dirty="0" smtClean="0">
                <a:cs typeface="Calibri" panose="020F0502020204030204" pitchFamily="34" charset="0"/>
              </a:rPr>
              <a:t> aims to standardize data management for the ESCB and SSM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It </a:t>
            </a:r>
            <a:r>
              <a:rPr lang="en-US" sz="1200" dirty="0" err="1" smtClean="0"/>
              <a:t>involes</a:t>
            </a:r>
            <a:r>
              <a:rPr lang="en-US" sz="1200" dirty="0" smtClean="0"/>
              <a:t> creating the required architecture for the data management use cases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The </a:t>
            </a:r>
            <a:r>
              <a:rPr lang="en-GB" sz="1200" b="1" dirty="0" err="1"/>
              <a:t>IReF</a:t>
            </a:r>
            <a:r>
              <a:rPr lang="en-GB" sz="1200" b="1" dirty="0"/>
              <a:t> represents the first use case </a:t>
            </a:r>
            <a:r>
              <a:rPr lang="en-GB" sz="1200" dirty="0"/>
              <a:t>of the CDM.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id="{11606ED8-03D9-848C-E653-F295A594CD58}"/>
              </a:ext>
            </a:extLst>
          </p:cNvPr>
          <p:cNvGrpSpPr/>
          <p:nvPr/>
        </p:nvGrpSpPr>
        <p:grpSpPr>
          <a:xfrm>
            <a:off x="4564856" y="1479028"/>
            <a:ext cx="4028400" cy="2743980"/>
            <a:chOff x="3154361" y="1768656"/>
            <a:chExt cx="4028400" cy="2743980"/>
          </a:xfrm>
        </p:grpSpPr>
        <p:grpSp>
          <p:nvGrpSpPr>
            <p:cNvPr id="22" name="Group 9">
              <a:extLst>
                <a:ext uri="{FF2B5EF4-FFF2-40B4-BE49-F238E27FC236}">
                  <a16:creationId xmlns:a16="http://schemas.microsoft.com/office/drawing/2014/main" id="{0AF1CE67-8BBF-3109-360D-DD1E2122F611}"/>
                </a:ext>
              </a:extLst>
            </p:cNvPr>
            <p:cNvGrpSpPr/>
            <p:nvPr/>
          </p:nvGrpSpPr>
          <p:grpSpPr>
            <a:xfrm>
              <a:off x="3244792" y="1919118"/>
              <a:ext cx="3856245" cy="2547587"/>
              <a:chOff x="1777292" y="1476094"/>
              <a:chExt cx="3856245" cy="2856947"/>
            </a:xfrm>
          </p:grpSpPr>
          <p:sp>
            <p:nvSpPr>
              <p:cNvPr id="25" name="Rectangle 13">
                <a:extLst>
                  <a:ext uri="{FF2B5EF4-FFF2-40B4-BE49-F238E27FC236}">
                    <a16:creationId xmlns:a16="http://schemas.microsoft.com/office/drawing/2014/main" id="{AFCEF7E6-C34D-1F89-1E73-D97E9F684202}"/>
                  </a:ext>
                </a:extLst>
              </p:cNvPr>
              <p:cNvSpPr/>
              <p:nvPr/>
            </p:nvSpPr>
            <p:spPr bwMode="auto">
              <a:xfrm>
                <a:off x="1777292" y="3437312"/>
                <a:ext cx="3856245" cy="8957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charset="0"/>
                    <a:ea typeface="ヒラギノ角ゴ Pro W3" pitchFamily="-64" charset="-128"/>
                  </a:rPr>
                  <a:t>Common Data Management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charset="0"/>
                  <a:ea typeface="ヒラギノ角ゴ Pro W3" pitchFamily="-64" charset="-128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Arial" charset="0"/>
                    <a:ea typeface="ヒラギノ角ゴ Pro W3" pitchFamily="-64" charset="-128"/>
                  </a:rPr>
                  <a:t> Data infrastructure &amp; platforms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charset="0"/>
                  <a:ea typeface="ヒラギノ角ゴ Pro W3" pitchFamily="-64" charset="-128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ea typeface="ヒラギノ角ゴ Pro W3" pitchFamily="-64" charset="-128"/>
                  </a:rPr>
                  <a:t>(ESCB/SSM)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rial" charset="0"/>
                  <a:ea typeface="ヒラギノ角ゴ Pro W3" pitchFamily="-64" charset="-128"/>
                </a:endParaRPr>
              </a:p>
            </p:txBody>
          </p:sp>
          <p:sp>
            <p:nvSpPr>
              <p:cNvPr id="26" name="Rectangle 14">
                <a:extLst>
                  <a:ext uri="{FF2B5EF4-FFF2-40B4-BE49-F238E27FC236}">
                    <a16:creationId xmlns:a16="http://schemas.microsoft.com/office/drawing/2014/main" id="{93970496-F1E4-CA91-CEBA-800D62EC5A38}"/>
                  </a:ext>
                </a:extLst>
              </p:cNvPr>
              <p:cNvSpPr/>
              <p:nvPr/>
            </p:nvSpPr>
            <p:spPr bwMode="auto">
              <a:xfrm>
                <a:off x="3813469" y="1476094"/>
                <a:ext cx="1817612" cy="17662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Arial" charset="0"/>
                    <a:ea typeface="ヒラギノ角ゴ Pro W3" pitchFamily="-64" charset="-128"/>
                  </a:rPr>
                  <a:t>IReF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Arial" charset="0"/>
                  <a:ea typeface="ヒラギノ角ゴ Pro W3" pitchFamily="-64" charset="-128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Arial" charset="0"/>
                    <a:ea typeface="ヒラギノ角ゴ Pro W3" pitchFamily="-64" charset="-128"/>
                  </a:rPr>
                  <a:t>Business use case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rgbClr val="003399"/>
                    </a:solidFill>
                    <a:latin typeface="Arial" charset="0"/>
                    <a:ea typeface="ヒラギノ角ゴ Pro W3" pitchFamily="-64" charset="-128"/>
                  </a:rPr>
                  <a:t>(ESCB)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Arial" charset="0"/>
                  <a:ea typeface="ヒラギノ角ゴ Pro W3" pitchFamily="-64" charset="-128"/>
                </a:endParaRPr>
              </a:p>
            </p:txBody>
          </p:sp>
          <p:sp>
            <p:nvSpPr>
              <p:cNvPr id="28" name="Rectangle 18">
                <a:extLst>
                  <a:ext uri="{FF2B5EF4-FFF2-40B4-BE49-F238E27FC236}">
                    <a16:creationId xmlns:a16="http://schemas.microsoft.com/office/drawing/2014/main" id="{4BB5DCE4-33CE-7373-0B62-932E865D9911}"/>
                  </a:ext>
                </a:extLst>
              </p:cNvPr>
              <p:cNvSpPr/>
              <p:nvPr/>
            </p:nvSpPr>
            <p:spPr bwMode="auto">
              <a:xfrm>
                <a:off x="1777293" y="1476094"/>
                <a:ext cx="1821507" cy="1766265"/>
              </a:xfrm>
              <a:prstGeom prst="rect">
                <a:avLst/>
              </a:prstGeom>
              <a:noFill/>
              <a:ln w="12700" cap="flat" cmpd="sng" algn="ctr">
                <a:solidFill>
                  <a:srgbClr val="4C8CCC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solidFill>
                      <a:srgbClr val="4C8CCC"/>
                    </a:solidFill>
                    <a:latin typeface="Arial" charset="0"/>
                    <a:ea typeface="ヒラギノ角ゴ Pro W3" pitchFamily="-64" charset="-128"/>
                  </a:rPr>
                  <a:t>Potential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4C8CCC"/>
                    </a:solidFill>
                    <a:effectLst/>
                    <a:latin typeface="Arial" charset="0"/>
                    <a:ea typeface="ヒラギノ角ゴ Pro W3" pitchFamily="-64" charset="-128"/>
                  </a:rPr>
                  <a:t>future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4C8CCC"/>
                    </a:solidFill>
                    <a:effectLst/>
                    <a:latin typeface="Arial" charset="0"/>
                    <a:ea typeface="ヒラギノ角ゴ Pro W3" pitchFamily="-64" charset="-128"/>
                  </a:rPr>
                  <a:t>business use case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4C8CCC"/>
                  </a:solidFill>
                  <a:effectLst/>
                  <a:latin typeface="Arial" charset="0"/>
                  <a:ea typeface="ヒラギノ角ゴ Pro W3" pitchFamily="-64" charset="-128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solidFill>
                      <a:srgbClr val="4C8CCC"/>
                    </a:solidFill>
                    <a:latin typeface="Arial" charset="0"/>
                    <a:ea typeface="ヒラギノ角ゴ Pro W3" pitchFamily="-64" charset="-128"/>
                  </a:rPr>
                  <a:t>(ESCB/</a:t>
                </a:r>
                <a:br>
                  <a:rPr lang="en-US" sz="1200" dirty="0">
                    <a:solidFill>
                      <a:srgbClr val="4C8CCC"/>
                    </a:solidFill>
                    <a:latin typeface="Arial" charset="0"/>
                    <a:ea typeface="ヒラギノ角ゴ Pro W3" pitchFamily="-64" charset="-128"/>
                  </a:rPr>
                </a:br>
                <a:r>
                  <a:rPr lang="en-US" sz="1200" dirty="0">
                    <a:solidFill>
                      <a:srgbClr val="4C8CCC"/>
                    </a:solidFill>
                    <a:latin typeface="Arial" charset="0"/>
                    <a:ea typeface="ヒラギノ角ゴ Pro W3" pitchFamily="-64" charset="-128"/>
                  </a:rPr>
                  <a:t>SSM)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4C8CCC"/>
                  </a:solidFill>
                  <a:effectLst/>
                  <a:latin typeface="Arial" charset="0"/>
                  <a:ea typeface="ヒラギノ角ゴ Pro W3" pitchFamily="-64" charset="-128"/>
                </a:endParaRPr>
              </a:p>
            </p:txBody>
          </p:sp>
        </p:grpSp>
        <p:sp>
          <p:nvSpPr>
            <p:cNvPr id="23" name="L-Shape 11">
              <a:extLst>
                <a:ext uri="{FF2B5EF4-FFF2-40B4-BE49-F238E27FC236}">
                  <a16:creationId xmlns:a16="http://schemas.microsoft.com/office/drawing/2014/main" id="{F24EC81C-2354-A964-A7EA-DCE7F57EF181}"/>
                </a:ext>
              </a:extLst>
            </p:cNvPr>
            <p:cNvSpPr/>
            <p:nvPr/>
          </p:nvSpPr>
          <p:spPr bwMode="auto">
            <a:xfrm flipH="1">
              <a:off x="3154361" y="1768656"/>
              <a:ext cx="4028400" cy="2743980"/>
            </a:xfrm>
            <a:prstGeom prst="corner">
              <a:avLst>
                <a:gd name="adj1" fmla="val 33573"/>
                <a:gd name="adj2" fmla="val 72754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33" name="Title 2">
            <a:extLst>
              <a:ext uri="{FF2B5EF4-FFF2-40B4-BE49-F238E27FC236}">
                <a16:creationId xmlns:a16="http://schemas.microsoft.com/office/drawing/2014/main" id="{10A1682B-2275-48F6-83CC-7FE9D33A9273}"/>
              </a:ext>
            </a:extLst>
          </p:cNvPr>
          <p:cNvSpPr txBox="1">
            <a:spLocks/>
          </p:cNvSpPr>
          <p:nvPr/>
        </p:nvSpPr>
        <p:spPr bwMode="auto">
          <a:xfrm>
            <a:off x="479278" y="210874"/>
            <a:ext cx="8632324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lang="en-GB" altLang="en-US" sz="2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2pPr>
            <a:lvl3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3pPr>
            <a:lvl4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4pPr>
            <a:lvl5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GB" b="1" dirty="0" err="1" smtClean="0"/>
              <a:t>IReF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err="1"/>
              <a:t>IReF</a:t>
            </a:r>
            <a:r>
              <a:rPr lang="en-GB" sz="2400" dirty="0"/>
              <a:t> as a first major use case of CDM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13" y="4354920"/>
            <a:ext cx="437197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600" smtClean="0">
                <a:solidFill>
                  <a:srgbClr val="B9B9B9"/>
                </a:solidFill>
                <a:hlinkClick r:id="rId7"/>
              </a:rPr>
              <a:t>Sources: </a:t>
            </a:r>
          </a:p>
          <a:p>
            <a:r>
              <a:rPr lang="en-GB" sz="600" smtClean="0">
                <a:solidFill>
                  <a:srgbClr val="78839B"/>
                </a:solidFill>
                <a:hlinkClick r:id="rId7"/>
              </a:rPr>
              <a:t>https</a:t>
            </a:r>
            <a:r>
              <a:rPr lang="en-GB" sz="600" dirty="0">
                <a:solidFill>
                  <a:srgbClr val="78839B"/>
                </a:solidFill>
                <a:hlinkClick r:id="rId7"/>
              </a:rPr>
              <a:t>://</a:t>
            </a:r>
            <a:r>
              <a:rPr lang="en-GB" sz="600" dirty="0" smtClean="0">
                <a:solidFill>
                  <a:srgbClr val="78839B"/>
                </a:solidFill>
                <a:hlinkClick r:id="rId7"/>
              </a:rPr>
              <a:t>www.ecb.europa.eu/stats/ecb_statistics/reporting/shared/pdf/IReF_presentation240503.en.pdf</a:t>
            </a:r>
            <a:endParaRPr lang="en-GB" sz="600" dirty="0" smtClean="0">
              <a:solidFill>
                <a:srgbClr val="78839B"/>
              </a:solidFill>
            </a:endParaRPr>
          </a:p>
          <a:p>
            <a:r>
              <a:rPr lang="en-GB" sz="600" dirty="0">
                <a:solidFill>
                  <a:srgbClr val="78839B"/>
                </a:solidFill>
              </a:rPr>
              <a:t>https://</a:t>
            </a:r>
            <a:r>
              <a:rPr lang="en-GB" sz="600" dirty="0" smtClean="0">
                <a:solidFill>
                  <a:srgbClr val="78839B"/>
                </a:solidFill>
              </a:rPr>
              <a:t>talent.ecb.europa.eu/careers/JobDetail/Economist-Statisticians-IReF-Programme-Office-DG-Statistics/7803</a:t>
            </a:r>
          </a:p>
        </p:txBody>
      </p:sp>
    </p:spTree>
    <p:extLst>
      <p:ext uri="{BB962C8B-B14F-4D97-AF65-F5344CB8AC3E}">
        <p14:creationId xmlns:p14="http://schemas.microsoft.com/office/powerpoint/2010/main" val="365509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811713" y="1105174"/>
            <a:ext cx="3968750" cy="2295251"/>
          </a:xfrm>
        </p:spPr>
        <p:txBody>
          <a:bodyPr/>
          <a:lstStyle/>
          <a:p>
            <a:r>
              <a:rPr lang="en-GB" b="1" dirty="0"/>
              <a:t>The role </a:t>
            </a:r>
            <a:r>
              <a:rPr lang="en-GB" b="1"/>
              <a:t>of </a:t>
            </a:r>
            <a:r>
              <a:rPr lang="en-GB" b="1" smtClean="0"/>
              <a:t>VTL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3</a:t>
            </a:r>
            <a:endParaRPr lang="en-GB" dirty="0"/>
          </a:p>
        </p:txBody>
      </p:sp>
      <p:sp>
        <p:nvSpPr>
          <p:cNvPr id="31753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60C8CAE-76AC-41EC-96A4-B69530C32387}" type="slidenum">
              <a:rPr altLang="en-US" sz="900" b="1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altLang="en-US" sz="900" b="1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87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HirVQwTrudSJdB6aYn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HirVQwTrudSJdB6aYn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HirVQwTrudSJdB6aYn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HirVQwTrudSJdB6aYn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HirVQwTrudSJdB6aYn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HirVQwTrudSJdB6aYn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HirVQwTrudSJdB6aYn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HirVQwTrudSJdB6aYn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HirVQwTrudSJdB6aYnt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HirVQwTrudSJdB6aYnt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HirVQwTrudSJdB6aYnt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HirVQwTrudSJdB6aYn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HirVQwTrudSJdB6aYnt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HirVQwTrudSJdB6aYnt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HirVQwTrudSJdB6aYn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heme/theme1.xml><?xml version="1.0" encoding="utf-8"?>
<a:theme xmlns:a="http://schemas.openxmlformats.org/drawingml/2006/main" name="ECB Default 16x9">
  <a:themeElements>
    <a:clrScheme name="Custom 8">
      <a:dk1>
        <a:srgbClr val="000000"/>
      </a:dk1>
      <a:lt1>
        <a:srgbClr val="FFFFFF"/>
      </a:lt1>
      <a:dk2>
        <a:srgbClr val="0070C0"/>
      </a:dk2>
      <a:lt2>
        <a:srgbClr val="9FA2A4"/>
      </a:lt2>
      <a:accent1>
        <a:srgbClr val="33A8FF"/>
      </a:accent1>
      <a:accent2>
        <a:srgbClr val="0062A1"/>
      </a:accent2>
      <a:accent3>
        <a:srgbClr val="D37969"/>
      </a:accent3>
      <a:accent4>
        <a:srgbClr val="B0D2DA"/>
      </a:accent4>
      <a:accent5>
        <a:srgbClr val="F4D87F"/>
      </a:accent5>
      <a:accent6>
        <a:srgbClr val="C0D96E"/>
      </a:accent6>
      <a:hlink>
        <a:srgbClr val="7C93C3"/>
      </a:hlink>
      <a:folHlink>
        <a:srgbClr val="B0BEDB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ECB Default 16x9</Template>
  <TotalTime>0</TotalTime>
  <Words>1580</Words>
  <Application>Microsoft Office PowerPoint</Application>
  <PresentationFormat>Bildschirmpräsentation (16:9)</PresentationFormat>
  <Paragraphs>304</Paragraphs>
  <Slides>31</Slides>
  <Notes>21</Notes>
  <HiddenSlides>4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2" baseType="lpstr">
      <vt:lpstr>Amazon Ember</vt:lpstr>
      <vt:lpstr>Arial</vt:lpstr>
      <vt:lpstr>Arial Black</vt:lpstr>
      <vt:lpstr>Calibri</vt:lpstr>
      <vt:lpstr>Times</vt:lpstr>
      <vt:lpstr>Times New Roman</vt:lpstr>
      <vt:lpstr>WenQuanYi Micro Hei</vt:lpstr>
      <vt:lpstr>Wingdings</vt:lpstr>
      <vt:lpstr>ヒラギノ角ゴ Pro W3</vt:lpstr>
      <vt:lpstr>ECB Default 16x9</vt:lpstr>
      <vt:lpstr>think-cell Slide</vt:lpstr>
      <vt:lpstr>Evaluating VTL in the scope of the Common Data Management project of ESCB/SSM  Noah Börger and Sergy Grebenshchikov (Deutsche Bundesbank) and Katrin Heinze (European Central Bank)</vt:lpstr>
      <vt:lpstr>Contents</vt:lpstr>
      <vt:lpstr>PowerPoint-Präsentation</vt:lpstr>
      <vt:lpstr>Introduction to CDM Overview and pillars </vt:lpstr>
      <vt:lpstr>Introduction to CDM The main elements of CDM </vt:lpstr>
      <vt:lpstr>PowerPoint-Präsentation</vt:lpstr>
      <vt:lpstr>IReF Goal for standardised reporting</vt:lpstr>
      <vt:lpstr>PowerPoint-Präsentation</vt:lpstr>
      <vt:lpstr>PowerPoint-Präsentation</vt:lpstr>
      <vt:lpstr>The role of VTL: Validations and transformations designed by business users</vt:lpstr>
      <vt:lpstr>PowerPoint-Präsentation</vt:lpstr>
      <vt:lpstr>PowerPoint-Präsentation</vt:lpstr>
      <vt:lpstr>PoCs in CDM: Development Tooling: Interactive tutorial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PoCs in CDM: Development Tooling: Syntax highlighting and completion</vt:lpstr>
      <vt:lpstr>PowerPoint-Präsentation</vt:lpstr>
      <vt:lpstr>PoCs in CDM: Coverage of and deviation from the VTL standard</vt:lpstr>
      <vt:lpstr>PowerPoint-Präsentation</vt:lpstr>
      <vt:lpstr>PoCs in CDM: Performance: Trevas on AWS Glue</vt:lpstr>
      <vt:lpstr>PoCs in CDM: Performance: MeaningfulData Engine InMemory</vt:lpstr>
      <vt:lpstr>PowerPoint-Präsentation</vt:lpstr>
      <vt:lpstr>Summary and outlook</vt:lpstr>
      <vt:lpstr>PowerPoint-Präsentation</vt:lpstr>
      <vt:lpstr>PowerPoint-Präsentation</vt:lpstr>
      <vt:lpstr>PoCs in CDM: Coverage of and deviation from the VTL standard</vt:lpstr>
      <vt:lpstr>Validation &amp; Transformation (V &amp; T) Engine  </vt:lpstr>
      <vt:lpstr>V&amp;T Engine  (submission level)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2024-01-31T07:48:10Z</dcterms:created>
  <dcterms:modified xsi:type="dcterms:W3CDTF">2024-10-04T12:38:54Z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f691197-c22c-4768-b7dc-9825d042eaaa_Enabled">
    <vt:lpwstr>true</vt:lpwstr>
  </property>
  <property fmtid="{D5CDD505-2E9C-101B-9397-08002B2CF9AE}" pid="3" name="MSIP_Label_df691197-c22c-4768-b7dc-9825d042eaaa_SetDate">
    <vt:lpwstr>2024-05-02T14:59:51Z</vt:lpwstr>
  </property>
  <property fmtid="{D5CDD505-2E9C-101B-9397-08002B2CF9AE}" pid="4" name="MSIP_Label_df691197-c22c-4768-b7dc-9825d042eaaa_Method">
    <vt:lpwstr>Privileged</vt:lpwstr>
  </property>
  <property fmtid="{D5CDD505-2E9C-101B-9397-08002B2CF9AE}" pid="5" name="MSIP_Label_df691197-c22c-4768-b7dc-9825d042eaaa_Name">
    <vt:lpwstr>ECB-UNRESTRICTED – No Label</vt:lpwstr>
  </property>
  <property fmtid="{D5CDD505-2E9C-101B-9397-08002B2CF9AE}" pid="6" name="MSIP_Label_df691197-c22c-4768-b7dc-9825d042eaaa_SiteId">
    <vt:lpwstr>b84ee435-4816-49d2-8d92-e740dbda4064</vt:lpwstr>
  </property>
  <property fmtid="{D5CDD505-2E9C-101B-9397-08002B2CF9AE}" pid="7" name="MSIP_Label_df691197-c22c-4768-b7dc-9825d042eaaa_ActionId">
    <vt:lpwstr>d21e887f-fa76-45eb-b4be-0c178d8a5ed0</vt:lpwstr>
  </property>
  <property fmtid="{D5CDD505-2E9C-101B-9397-08002B2CF9AE}" pid="8" name="MSIP_Label_df691197-c22c-4768-b7dc-9825d042eaaa_ContentBits">
    <vt:lpwstr>0</vt:lpwstr>
  </property>
</Properties>
</file>