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71" r:id="rId3"/>
    <p:sldId id="274" r:id="rId4"/>
    <p:sldId id="273" r:id="rId5"/>
    <p:sldId id="275" r:id="rId6"/>
    <p:sldId id="272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ntino Pinna" initials="VP" lastIdx="1" clrIdx="0">
    <p:extLst>
      <p:ext uri="{19B8F6BF-5375-455C-9EA6-DF929625EA0E}">
        <p15:presenceInfo xmlns:p15="http://schemas.microsoft.com/office/powerpoint/2012/main" userId="S-1-5-21-402527280-1485993379-934288641-2009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ECFF"/>
    <a:srgbClr val="00AA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5E459-00D6-4537-84AB-80EA8C5AB12A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847CF-FC41-453B-B101-47EB4C7FD03C}" type="slidenum">
              <a:rPr lang="es-MX" smtClean="0"/>
              <a:t>‹N›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96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rgbClr val="0070C0"/>
          </a:solidFill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it-IT" noProof="0" smtClean="0"/>
              <a:t>Fare clic per modificare lo stile del titolo</a:t>
            </a:r>
            <a:endParaRPr lang="en-GB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08062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noProof="0" smtClean="0"/>
              <a:t>Fare clic per modificare lo stile del sottotitolo dello schema</a:t>
            </a: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03/10/2024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‹N›</a:t>
            </a:fld>
            <a:endParaRPr lang="en-GB" noProof="0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002" y="5256213"/>
            <a:ext cx="1875995" cy="69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234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it-IT" noProof="0" smtClean="0"/>
              <a:t>Fare clic per modificare lo stile del titolo</a:t>
            </a:r>
            <a:endParaRPr lang="en-GB" noProof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03/10/2024</a:t>
            </a:fld>
            <a:endParaRPr lang="en-GB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‹N›</a:t>
            </a:fld>
            <a:endParaRPr lang="en-GB" noProof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96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solidFill>
            <a:srgbClr val="0070C0"/>
          </a:solidFill>
        </p:spPr>
        <p:txBody>
          <a:bodyPr vert="eaVert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it-IT" noProof="0" smtClean="0"/>
              <a:t>Fare clic per modificare lo stile del titolo</a:t>
            </a:r>
            <a:endParaRPr lang="en-GB" noProof="0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noProof="0" dirty="0" err="1"/>
              <a:t>Editar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/>
              <a:t>Tercer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03/10/2024</a:t>
            </a:fld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‹N›</a:t>
            </a:fld>
            <a:endParaRPr lang="en-GB" noProof="0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28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9320" y="365125"/>
            <a:ext cx="9708693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it-IT" noProof="0" smtClean="0"/>
              <a:t>Fare clic per modificare lo stile del titolo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177773" y="1825625"/>
            <a:ext cx="1152024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03/10/2024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‹N›</a:t>
            </a:fld>
            <a:endParaRPr lang="en-GB" noProof="0" dirty="0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325154" y="596452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Grupo 7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2" name="Rectángulo 11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3" name="Flecha derecha 12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9" name="Grupo 8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0" name="Rectángulo 9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1" name="Flecha derecha 10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5293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679848"/>
          </a:xfrm>
          <a:solidFill>
            <a:srgbClr val="0070C0"/>
          </a:solidFill>
        </p:spPr>
        <p:txBody>
          <a:bodyPr anchor="b"/>
          <a:lstStyle>
            <a:lvl1pPr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it-IT" noProof="0" smtClean="0"/>
              <a:t>Fare clic per modificare lo stile del titolo</a:t>
            </a:r>
            <a:endParaRPr lang="en-GB" noProof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3657222"/>
            <a:ext cx="10515600" cy="993229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03/10/2024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‹N›</a:t>
            </a:fld>
            <a:endParaRPr lang="en-GB" noProof="0" dirty="0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5403182" y="5328746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Grupo 7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2" name="Rectángulo 11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3" name="Flecha derecha 12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9" name="Grupo 8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0" name="Rectángulo 9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1" name="Flecha derecha 10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5529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5899" y="365126"/>
            <a:ext cx="9537901" cy="1193868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it-IT" noProof="0" smtClean="0"/>
              <a:t>Fare clic per modificare lo stile del titolo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03/10/2024</a:t>
            </a:fld>
            <a:endParaRPr lang="en-GB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‹N›</a:t>
            </a:fld>
            <a:endParaRPr lang="en-GB" noProof="0" dirty="0"/>
          </a:p>
        </p:txBody>
      </p:sp>
      <p:grpSp>
        <p:nvGrpSpPr>
          <p:cNvPr id="8" name="Grupo 7"/>
          <p:cNvGrpSpPr/>
          <p:nvPr userDrawn="1"/>
        </p:nvGrpSpPr>
        <p:grpSpPr>
          <a:xfrm>
            <a:off x="151732" y="590141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9" name="Grupo 8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3" name="Rectángulo 12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4" name="Flecha derecha 13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10" name="Grupo 9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1" name="Rectángulo 10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2" name="Flecha derecha 11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  <p:sp>
        <p:nvSpPr>
          <p:cNvPr id="15" name="Rectángulo 14"/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217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9320" y="188913"/>
            <a:ext cx="9383683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it-IT" noProof="0" smtClean="0"/>
              <a:t>Fare clic per modificare lo stile del titolo</a:t>
            </a:r>
            <a:endParaRPr lang="en-GB" noProof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03/10/2024</a:t>
            </a:fld>
            <a:endParaRPr lang="en-GB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‹N›</a:t>
            </a:fld>
            <a:endParaRPr lang="en-GB" noProof="0" dirty="0"/>
          </a:p>
        </p:txBody>
      </p:sp>
      <p:grpSp>
        <p:nvGrpSpPr>
          <p:cNvPr id="10" name="Grupo 9"/>
          <p:cNvGrpSpPr/>
          <p:nvPr userDrawn="1"/>
        </p:nvGrpSpPr>
        <p:grpSpPr>
          <a:xfrm>
            <a:off x="325153" y="479775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1" name="Grupo 10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5" name="Rectángulo 14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6" name="Flecha derecha 15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12" name="Grupo 11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3" name="Rectángulo 12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4" name="Flecha derecha 13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00817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it-IT" noProof="0" smtClean="0"/>
              <a:t>Fare clic per modificare lo stile del titolo</a:t>
            </a:r>
            <a:endParaRPr lang="en-GB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03/10/2024</a:t>
            </a:fld>
            <a:endParaRPr lang="en-GB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‹N›</a:t>
            </a:fld>
            <a:endParaRPr lang="en-GB" noProof="0" dirty="0"/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97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s-MX" smtClean="0"/>
              <a:t>03/10/2024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s-MX" smtClean="0"/>
              <a:t>‹N›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41493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41890"/>
            <a:ext cx="3932237" cy="1915510"/>
          </a:xfrm>
          <a:solidFill>
            <a:srgbClr val="0070C0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it-IT" noProof="0" smtClean="0"/>
              <a:t>Fare clic per modificare lo stile del titolo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918841" y="141891"/>
            <a:ext cx="6436547" cy="5719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07172"/>
            <a:ext cx="3932237" cy="3661816"/>
          </a:xfrm>
          <a:solidFill>
            <a:schemeClr val="tx2">
              <a:lumMod val="75000"/>
            </a:schemeClr>
          </a:solidFill>
        </p:spPr>
        <p:txBody>
          <a:bodyPr anchor="ctr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03/10/2024</a:t>
            </a:fld>
            <a:endParaRPr lang="en-GB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‹N›</a:t>
            </a:fld>
            <a:endParaRPr lang="en-GB" noProof="0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67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10359"/>
            <a:ext cx="3932237" cy="1947041"/>
          </a:xfrm>
          <a:solidFill>
            <a:srgbClr val="0070C0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it-IT" noProof="0" smtClean="0"/>
              <a:t>Fare clic per modificare lo stile del titolo</a:t>
            </a:r>
            <a:endParaRPr lang="en-GB" noProof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934607" y="110359"/>
            <a:ext cx="7078717" cy="57586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noProof="0" smtClean="0"/>
              <a:t>Fare clic sull'icona per inserire un'immagine</a:t>
            </a:r>
            <a:endParaRPr lang="en-GB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07172"/>
            <a:ext cx="3932237" cy="3661816"/>
          </a:xfrm>
          <a:solidFill>
            <a:schemeClr val="tx2">
              <a:lumMod val="75000"/>
            </a:schemeClr>
          </a:solidFill>
        </p:spPr>
        <p:txBody>
          <a:bodyPr anchor="ctr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Editar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03/10/2024</a:t>
            </a:fld>
            <a:endParaRPr lang="en-GB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‹N›</a:t>
            </a:fld>
            <a:endParaRPr lang="en-GB" noProof="0"/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695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E111A-94CB-4B08-9CCC-A81D2DD0EB56}" type="datetimeFigureOut">
              <a:rPr lang="en-GB" noProof="0" smtClean="0"/>
              <a:t>03/10/2024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7F905-C0D2-4263-B625-106CECBF2BBA}" type="slidenum">
              <a:rPr lang="en-GB" noProof="0" smtClean="0"/>
              <a:t>‹N›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6846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</a:schemeClr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valentino.pinna@bancaditalia.it" TargetMode="External"/><Relationship Id="rId2" Type="http://schemas.openxmlformats.org/officeDocument/2006/relationships/hyperlink" Target="mailto:attilio.mattiocco@bancaditalia.i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vpinna80/VT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60EC-B300-C77B-6000-3EF7483528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/>
              <a:t>The VTL Engine &amp; Editor </a:t>
            </a: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 smtClean="0"/>
              <a:t>of </a:t>
            </a:r>
            <a:r>
              <a:rPr lang="en-GB" sz="4400" dirty="0"/>
              <a:t>the Bank of Italy. </a:t>
            </a: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3600" dirty="0" smtClean="0"/>
              <a:t>Lessons </a:t>
            </a:r>
            <a:r>
              <a:rPr lang="en-GB" sz="3600" dirty="0"/>
              <a:t>learned and future </a:t>
            </a:r>
            <a:r>
              <a:rPr lang="en-GB" sz="3600" dirty="0" smtClean="0"/>
              <a:t>perspectives</a:t>
            </a:r>
            <a:endParaRPr lang="en-IE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BFF7AC-2073-0B2B-ED05-168659FD8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83026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b="1" dirty="0" smtClean="0"/>
              <a:t>Attilio Mattiocco, IT Advisor, Bank of Italy</a:t>
            </a:r>
          </a:p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SDMX Experts workshop</a:t>
            </a:r>
          </a:p>
          <a:p>
            <a:r>
              <a:rPr lang="en-US" dirty="0"/>
              <a:t>7-11 October 2024</a:t>
            </a:r>
          </a:p>
          <a:p>
            <a:r>
              <a:rPr lang="en-US" dirty="0"/>
              <a:t>Amsterdam, the Netherlands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830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1B7CE-53E9-91E2-0782-060716D2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VTL E&amp;E - overview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F53D2-FADE-2A53-E805-1FC376B0B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9319" y="2062965"/>
            <a:ext cx="9708693" cy="4596063"/>
          </a:xfrm>
        </p:spPr>
        <p:txBody>
          <a:bodyPr>
            <a:normAutofit lnSpcReduction="10000"/>
          </a:bodyPr>
          <a:lstStyle/>
          <a:p>
            <a:r>
              <a:rPr lang="en-GB" sz="2400" dirty="0">
                <a:solidFill>
                  <a:srgbClr val="002060"/>
                </a:solidFill>
              </a:rPr>
              <a:t>A project aimed at </a:t>
            </a:r>
            <a:r>
              <a:rPr lang="en-GB" sz="2400" dirty="0" smtClean="0">
                <a:solidFill>
                  <a:srgbClr val="002060"/>
                </a:solidFill>
              </a:rPr>
              <a:t>helping </a:t>
            </a:r>
            <a:r>
              <a:rPr lang="en-GB" sz="2400" b="1" dirty="0" smtClean="0">
                <a:solidFill>
                  <a:srgbClr val="002060"/>
                </a:solidFill>
              </a:rPr>
              <a:t>business users write  </a:t>
            </a:r>
            <a:r>
              <a:rPr lang="en-GB" sz="2400" b="1" dirty="0">
                <a:solidFill>
                  <a:srgbClr val="002060"/>
                </a:solidFill>
              </a:rPr>
              <a:t>VTL </a:t>
            </a:r>
            <a:r>
              <a:rPr lang="en-GB" sz="2400" b="1" dirty="0" smtClean="0">
                <a:solidFill>
                  <a:srgbClr val="002060"/>
                </a:solidFill>
              </a:rPr>
              <a:t>rules</a:t>
            </a:r>
            <a:endParaRPr lang="en-GB" sz="2400" dirty="0">
              <a:solidFill>
                <a:srgbClr val="002060"/>
              </a:solidFill>
            </a:endParaRPr>
          </a:p>
          <a:p>
            <a:r>
              <a:rPr lang="en-GB" sz="2400" dirty="0" smtClean="0">
                <a:solidFill>
                  <a:srgbClr val="002060"/>
                </a:solidFill>
              </a:rPr>
              <a:t>A resource for </a:t>
            </a:r>
            <a:r>
              <a:rPr lang="en-GB" sz="2400" b="1" dirty="0" smtClean="0">
                <a:solidFill>
                  <a:srgbClr val="002060"/>
                </a:solidFill>
              </a:rPr>
              <a:t>learning VTL</a:t>
            </a:r>
            <a:r>
              <a:rPr lang="en-GB" sz="2400" dirty="0" smtClean="0">
                <a:solidFill>
                  <a:srgbClr val="002060"/>
                </a:solidFill>
              </a:rPr>
              <a:t> </a:t>
            </a:r>
            <a:r>
              <a:rPr lang="en-GB" sz="2400" b="1" dirty="0">
                <a:solidFill>
                  <a:srgbClr val="002060"/>
                </a:solidFill>
              </a:rPr>
              <a:t>hands-on</a:t>
            </a:r>
            <a:endParaRPr lang="en-GB" sz="2400" dirty="0">
              <a:solidFill>
                <a:srgbClr val="002060"/>
              </a:solidFill>
            </a:endParaRPr>
          </a:p>
          <a:p>
            <a:r>
              <a:rPr lang="en-GB" sz="2400" dirty="0" smtClean="0">
                <a:solidFill>
                  <a:srgbClr val="002060"/>
                </a:solidFill>
              </a:rPr>
              <a:t>A </a:t>
            </a:r>
            <a:r>
              <a:rPr lang="en-GB" sz="2400" b="1" dirty="0" smtClean="0">
                <a:solidFill>
                  <a:srgbClr val="002060"/>
                </a:solidFill>
              </a:rPr>
              <a:t>flexible, scalable </a:t>
            </a:r>
            <a:r>
              <a:rPr lang="en-GB" sz="2400" dirty="0" smtClean="0">
                <a:solidFill>
                  <a:srgbClr val="002060"/>
                </a:solidFill>
              </a:rPr>
              <a:t>engine to integrate VTL in </a:t>
            </a:r>
            <a:r>
              <a:rPr lang="en-GB" sz="2400" dirty="0" smtClean="0">
                <a:solidFill>
                  <a:srgbClr val="002060"/>
                </a:solidFill>
              </a:rPr>
              <a:t>enterprise applications</a:t>
            </a:r>
            <a:endParaRPr lang="en-GB" sz="2400" b="1" dirty="0">
              <a:solidFill>
                <a:srgbClr val="002060"/>
              </a:solidFill>
            </a:endParaRPr>
          </a:p>
          <a:p>
            <a:r>
              <a:rPr lang="en-GB" sz="2400" dirty="0" smtClean="0">
                <a:solidFill>
                  <a:srgbClr val="002060"/>
                </a:solidFill>
              </a:rPr>
              <a:t>An open architecture for </a:t>
            </a:r>
            <a:r>
              <a:rPr lang="en-GB" sz="2400" b="1" dirty="0" smtClean="0">
                <a:solidFill>
                  <a:srgbClr val="002060"/>
                </a:solidFill>
              </a:rPr>
              <a:t>connecting VTL to </a:t>
            </a:r>
            <a:r>
              <a:rPr lang="en-GB" sz="2400" b="1" dirty="0">
                <a:solidFill>
                  <a:srgbClr val="002060"/>
                </a:solidFill>
              </a:rPr>
              <a:t>different data </a:t>
            </a:r>
            <a:r>
              <a:rPr lang="en-GB" sz="2400" b="1" dirty="0" smtClean="0">
                <a:solidFill>
                  <a:srgbClr val="002060"/>
                </a:solidFill>
              </a:rPr>
              <a:t>sources and metadata systems</a:t>
            </a:r>
          </a:p>
          <a:p>
            <a:pPr marL="0" indent="0">
              <a:buNone/>
            </a:pPr>
            <a:endParaRPr lang="en-GB" sz="2400" dirty="0" smtClean="0">
              <a:solidFill>
                <a:srgbClr val="002060"/>
              </a:solidFill>
            </a:endParaRPr>
          </a:p>
          <a:p>
            <a:r>
              <a:rPr lang="en-GB" sz="2400" b="1" dirty="0" smtClean="0">
                <a:solidFill>
                  <a:srgbClr val="002060"/>
                </a:solidFill>
              </a:rPr>
              <a:t>Easy </a:t>
            </a:r>
            <a:r>
              <a:rPr lang="en-GB" sz="2400" b="1" dirty="0">
                <a:solidFill>
                  <a:srgbClr val="002060"/>
                </a:solidFill>
              </a:rPr>
              <a:t>to </a:t>
            </a:r>
            <a:r>
              <a:rPr lang="en-GB" sz="2400" b="1" dirty="0" smtClean="0">
                <a:solidFill>
                  <a:srgbClr val="002060"/>
                </a:solidFill>
              </a:rPr>
              <a:t>install</a:t>
            </a:r>
            <a:r>
              <a:rPr lang="en-GB" sz="2400" dirty="0" smtClean="0">
                <a:solidFill>
                  <a:srgbClr val="002060"/>
                </a:solidFill>
              </a:rPr>
              <a:t>, very few requirements</a:t>
            </a:r>
          </a:p>
          <a:p>
            <a:r>
              <a:rPr lang="en-GB" sz="2400" b="1" dirty="0" smtClean="0">
                <a:solidFill>
                  <a:srgbClr val="002060"/>
                </a:solidFill>
              </a:rPr>
              <a:t>Standalone </a:t>
            </a:r>
            <a:r>
              <a:rPr lang="en-GB" sz="2400" b="1" dirty="0">
                <a:solidFill>
                  <a:srgbClr val="002060"/>
                </a:solidFill>
              </a:rPr>
              <a:t>engine </a:t>
            </a:r>
            <a:r>
              <a:rPr lang="en-GB" sz="2400" b="1" dirty="0" smtClean="0">
                <a:solidFill>
                  <a:srgbClr val="002060"/>
                </a:solidFill>
              </a:rPr>
              <a:t>(pure Java)</a:t>
            </a:r>
            <a:r>
              <a:rPr lang="en-GB" sz="2400" dirty="0" smtClean="0">
                <a:solidFill>
                  <a:srgbClr val="002060"/>
                </a:solidFill>
              </a:rPr>
              <a:t>, </a:t>
            </a:r>
            <a:r>
              <a:rPr lang="en-GB" sz="2400" dirty="0">
                <a:solidFill>
                  <a:srgbClr val="002060"/>
                </a:solidFill>
              </a:rPr>
              <a:t>as part of </a:t>
            </a:r>
            <a:r>
              <a:rPr lang="en-GB" sz="2400" dirty="0" smtClean="0">
                <a:solidFill>
                  <a:srgbClr val="002060"/>
                </a:solidFill>
              </a:rPr>
              <a:t>a wider IT framework</a:t>
            </a:r>
          </a:p>
          <a:p>
            <a:r>
              <a:rPr lang="it-IT" sz="2400" b="1" dirty="0" err="1" smtClean="0">
                <a:solidFill>
                  <a:srgbClr val="002060"/>
                </a:solidFill>
              </a:rPr>
              <a:t>Seamless</a:t>
            </a:r>
            <a:r>
              <a:rPr lang="it-IT" sz="2400" b="1" dirty="0" smtClean="0">
                <a:solidFill>
                  <a:srgbClr val="002060"/>
                </a:solidFill>
              </a:rPr>
              <a:t> </a:t>
            </a:r>
            <a:r>
              <a:rPr lang="it-IT" sz="2400" b="1" dirty="0" err="1" smtClean="0">
                <a:solidFill>
                  <a:srgbClr val="002060"/>
                </a:solidFill>
              </a:rPr>
              <a:t>integration</a:t>
            </a:r>
            <a:r>
              <a:rPr lang="it-IT" sz="2400" b="1" dirty="0" smtClean="0">
                <a:solidFill>
                  <a:srgbClr val="002060"/>
                </a:solidFill>
              </a:rPr>
              <a:t> with R </a:t>
            </a:r>
            <a:r>
              <a:rPr lang="it-IT" sz="2400" dirty="0" err="1" smtClean="0">
                <a:solidFill>
                  <a:srgbClr val="002060"/>
                </a:solidFill>
              </a:rPr>
              <a:t>available</a:t>
            </a:r>
            <a:r>
              <a:rPr lang="it-IT" sz="2400" dirty="0" smtClean="0">
                <a:solidFill>
                  <a:srgbClr val="002060"/>
                </a:solidFill>
              </a:rPr>
              <a:t> out-of-the-box (R package)</a:t>
            </a:r>
            <a:endParaRPr lang="en-GB" sz="2400" dirty="0">
              <a:solidFill>
                <a:srgbClr val="002060"/>
              </a:solidFill>
            </a:endParaRPr>
          </a:p>
          <a:p>
            <a:r>
              <a:rPr lang="en-GB" sz="2400" b="1" dirty="0">
                <a:solidFill>
                  <a:srgbClr val="002060"/>
                </a:solidFill>
              </a:rPr>
              <a:t>VTL Studio </a:t>
            </a:r>
            <a:r>
              <a:rPr lang="en-GB" sz="2400" dirty="0" smtClean="0">
                <a:solidFill>
                  <a:srgbClr val="002060"/>
                </a:solidFill>
              </a:rPr>
              <a:t>(Shiny VTL IDE) </a:t>
            </a:r>
            <a:r>
              <a:rPr lang="en-GB" sz="2400" dirty="0">
                <a:solidFill>
                  <a:srgbClr val="002060"/>
                </a:solidFill>
              </a:rPr>
              <a:t>with </a:t>
            </a:r>
            <a:r>
              <a:rPr lang="en-GB" sz="2400" dirty="0" smtClean="0">
                <a:solidFill>
                  <a:srgbClr val="002060"/>
                </a:solidFill>
              </a:rPr>
              <a:t>editor and visualization of output, graph </a:t>
            </a:r>
            <a:r>
              <a:rPr lang="en-GB" sz="2400" dirty="0">
                <a:solidFill>
                  <a:srgbClr val="002060"/>
                </a:solidFill>
              </a:rPr>
              <a:t>and </a:t>
            </a:r>
            <a:r>
              <a:rPr lang="en-GB" sz="2400" dirty="0" smtClean="0">
                <a:solidFill>
                  <a:srgbClr val="002060"/>
                </a:solidFill>
              </a:rPr>
              <a:t>lineage</a:t>
            </a:r>
            <a:endParaRPr lang="en-GB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97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1B7CE-53E9-91E2-0782-060716D2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Why developing an engine?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F53D2-FADE-2A53-E805-1FC376B0B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639" y="2117557"/>
            <a:ext cx="11026373" cy="4596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err="1" smtClean="0">
                <a:solidFill>
                  <a:srgbClr val="002060"/>
                </a:solidFill>
              </a:rPr>
              <a:t>When</a:t>
            </a:r>
            <a:r>
              <a:rPr lang="it-IT" sz="2400" dirty="0" smtClean="0">
                <a:solidFill>
                  <a:srgbClr val="002060"/>
                </a:solidFill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</a:rPr>
              <a:t>we</a:t>
            </a:r>
            <a:r>
              <a:rPr lang="it-IT" sz="2400" dirty="0" smtClean="0">
                <a:solidFill>
                  <a:srgbClr val="002060"/>
                </a:solidFill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</a:rPr>
              <a:t>started</a:t>
            </a:r>
            <a:r>
              <a:rPr lang="it-IT" sz="2400" dirty="0" smtClean="0">
                <a:solidFill>
                  <a:srgbClr val="002060"/>
                </a:solidFill>
              </a:rPr>
              <a:t> the </a:t>
            </a:r>
            <a:r>
              <a:rPr lang="it-IT" sz="2400" dirty="0" err="1" smtClean="0">
                <a:solidFill>
                  <a:srgbClr val="002060"/>
                </a:solidFill>
              </a:rPr>
              <a:t>development</a:t>
            </a:r>
            <a:r>
              <a:rPr lang="it-IT" sz="2400" dirty="0" smtClean="0">
                <a:solidFill>
                  <a:srgbClr val="002060"/>
                </a:solidFill>
              </a:rPr>
              <a:t> (ESCB SDMX Tools Task Force, 2018) the situation </a:t>
            </a:r>
            <a:r>
              <a:rPr lang="it-IT" sz="2400" dirty="0" err="1" smtClean="0">
                <a:solidFill>
                  <a:srgbClr val="002060"/>
                </a:solidFill>
              </a:rPr>
              <a:t>regarding</a:t>
            </a:r>
            <a:r>
              <a:rPr lang="it-IT" sz="2400" dirty="0" smtClean="0">
                <a:solidFill>
                  <a:srgbClr val="002060"/>
                </a:solidFill>
              </a:rPr>
              <a:t> VTL software </a:t>
            </a:r>
            <a:r>
              <a:rPr lang="it-IT" sz="2400" dirty="0" err="1" smtClean="0">
                <a:solidFill>
                  <a:srgbClr val="002060"/>
                </a:solidFill>
              </a:rPr>
              <a:t>was</a:t>
            </a:r>
            <a:r>
              <a:rPr lang="it-IT" sz="2400" dirty="0" smtClean="0">
                <a:solidFill>
                  <a:srgbClr val="002060"/>
                </a:solidFill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</a:rPr>
              <a:t>not</a:t>
            </a:r>
            <a:r>
              <a:rPr lang="it-IT" sz="2400" dirty="0" smtClean="0">
                <a:solidFill>
                  <a:srgbClr val="002060"/>
                </a:solidFill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</a:rPr>
              <a:t>clear</a:t>
            </a:r>
            <a:endParaRPr lang="it-IT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sz="2000" dirty="0" smtClean="0">
              <a:solidFill>
                <a:srgbClr val="002060"/>
              </a:solidFill>
            </a:endParaRPr>
          </a:p>
          <a:p>
            <a:r>
              <a:rPr lang="it-IT" sz="2400" dirty="0" smtClean="0">
                <a:solidFill>
                  <a:srgbClr val="002060"/>
                </a:solidFill>
              </a:rPr>
              <a:t>The </a:t>
            </a:r>
            <a:r>
              <a:rPr lang="it-IT" sz="2400" dirty="0" err="1" smtClean="0">
                <a:solidFill>
                  <a:srgbClr val="002060"/>
                </a:solidFill>
              </a:rPr>
              <a:t>development</a:t>
            </a:r>
            <a:r>
              <a:rPr lang="it-IT" sz="2400" dirty="0" smtClean="0">
                <a:solidFill>
                  <a:srgbClr val="002060"/>
                </a:solidFill>
              </a:rPr>
              <a:t> of an </a:t>
            </a:r>
            <a:r>
              <a:rPr lang="it-IT" sz="2400" dirty="0" err="1" smtClean="0">
                <a:solidFill>
                  <a:srgbClr val="002060"/>
                </a:solidFill>
              </a:rPr>
              <a:t>engine</a:t>
            </a:r>
            <a:r>
              <a:rPr lang="it-IT" sz="2400" dirty="0" smtClean="0">
                <a:solidFill>
                  <a:srgbClr val="002060"/>
                </a:solidFill>
              </a:rPr>
              <a:t> from scratch </a:t>
            </a:r>
            <a:r>
              <a:rPr lang="it-IT" sz="2400" dirty="0" err="1" smtClean="0">
                <a:solidFill>
                  <a:srgbClr val="002060"/>
                </a:solidFill>
              </a:rPr>
              <a:t>forced</a:t>
            </a:r>
            <a:r>
              <a:rPr lang="it-IT" sz="2400" dirty="0" smtClean="0">
                <a:solidFill>
                  <a:srgbClr val="002060"/>
                </a:solidFill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</a:rPr>
              <a:t>us</a:t>
            </a:r>
            <a:r>
              <a:rPr lang="it-IT" sz="2400" dirty="0" smtClean="0">
                <a:solidFill>
                  <a:srgbClr val="002060"/>
                </a:solidFill>
              </a:rPr>
              <a:t> to </a:t>
            </a:r>
            <a:r>
              <a:rPr lang="it-IT" sz="2400" dirty="0" err="1" smtClean="0">
                <a:solidFill>
                  <a:srgbClr val="002060"/>
                </a:solidFill>
              </a:rPr>
              <a:t>develop</a:t>
            </a:r>
            <a:r>
              <a:rPr lang="it-IT" sz="2400" dirty="0" smtClean="0">
                <a:solidFill>
                  <a:srgbClr val="002060"/>
                </a:solidFill>
              </a:rPr>
              <a:t> a </a:t>
            </a:r>
            <a:r>
              <a:rPr lang="it-IT" sz="2400" dirty="0" err="1" smtClean="0">
                <a:solidFill>
                  <a:srgbClr val="002060"/>
                </a:solidFill>
              </a:rPr>
              <a:t>deep</a:t>
            </a:r>
            <a:r>
              <a:rPr lang="it-IT" sz="2400" dirty="0" smtClean="0">
                <a:solidFill>
                  <a:srgbClr val="002060"/>
                </a:solidFill>
              </a:rPr>
              <a:t> </a:t>
            </a:r>
            <a:r>
              <a:rPr lang="it-IT" sz="2400" b="1" dirty="0" err="1" smtClean="0">
                <a:solidFill>
                  <a:srgbClr val="002060"/>
                </a:solidFill>
              </a:rPr>
              <a:t>understanding</a:t>
            </a:r>
            <a:r>
              <a:rPr lang="it-IT" sz="2400" b="1" dirty="0" smtClean="0">
                <a:solidFill>
                  <a:srgbClr val="002060"/>
                </a:solidFill>
              </a:rPr>
              <a:t> of the </a:t>
            </a:r>
            <a:r>
              <a:rPr lang="it-IT" sz="2400" b="1" dirty="0" err="1" smtClean="0">
                <a:solidFill>
                  <a:srgbClr val="002060"/>
                </a:solidFill>
              </a:rPr>
              <a:t>language</a:t>
            </a:r>
            <a:r>
              <a:rPr lang="it-IT" sz="2400" dirty="0">
                <a:solidFill>
                  <a:srgbClr val="002060"/>
                </a:solidFill>
              </a:rPr>
              <a:t> </a:t>
            </a:r>
            <a:r>
              <a:rPr lang="it-IT" sz="2400" dirty="0" smtClean="0">
                <a:solidFill>
                  <a:srgbClr val="002060"/>
                </a:solidFill>
              </a:rPr>
              <a:t>and a </a:t>
            </a:r>
            <a:r>
              <a:rPr lang="it-IT" sz="2400" b="1" dirty="0" err="1" smtClean="0">
                <a:solidFill>
                  <a:srgbClr val="002060"/>
                </a:solidFill>
              </a:rPr>
              <a:t>practical</a:t>
            </a:r>
            <a:r>
              <a:rPr lang="it-IT" sz="2400" b="1" dirty="0" smtClean="0">
                <a:solidFill>
                  <a:srgbClr val="002060"/>
                </a:solidFill>
              </a:rPr>
              <a:t> </a:t>
            </a:r>
            <a:r>
              <a:rPr lang="it-IT" sz="2400" b="1" dirty="0" err="1" smtClean="0">
                <a:solidFill>
                  <a:srgbClr val="002060"/>
                </a:solidFill>
              </a:rPr>
              <a:t>interpretation</a:t>
            </a:r>
            <a:r>
              <a:rPr lang="it-IT" sz="2400" b="1" dirty="0" smtClean="0">
                <a:solidFill>
                  <a:srgbClr val="002060"/>
                </a:solidFill>
              </a:rPr>
              <a:t> of the </a:t>
            </a:r>
            <a:r>
              <a:rPr lang="it-IT" sz="2400" b="1" dirty="0" err="1" smtClean="0">
                <a:solidFill>
                  <a:srgbClr val="002060"/>
                </a:solidFill>
              </a:rPr>
              <a:t>specifications</a:t>
            </a:r>
            <a:endParaRPr lang="it-IT" sz="2400" dirty="0" smtClean="0">
              <a:solidFill>
                <a:srgbClr val="002060"/>
              </a:solidFill>
            </a:endParaRPr>
          </a:p>
          <a:p>
            <a:pPr lvl="1"/>
            <a:r>
              <a:rPr lang="it-IT" sz="2000" dirty="0" err="1" smtClean="0">
                <a:solidFill>
                  <a:srgbClr val="002060"/>
                </a:solidFill>
              </a:rPr>
              <a:t>All</a:t>
            </a:r>
            <a:r>
              <a:rPr lang="it-IT" sz="2000" dirty="0" smtClean="0">
                <a:solidFill>
                  <a:srgbClr val="002060"/>
                </a:solidFill>
              </a:rPr>
              <a:t> the </a:t>
            </a:r>
            <a:r>
              <a:rPr lang="it-IT" sz="2000" dirty="0" err="1" smtClean="0">
                <a:solidFill>
                  <a:srgbClr val="002060"/>
                </a:solidFill>
              </a:rPr>
              <a:t>discussions</a:t>
            </a:r>
            <a:r>
              <a:rPr lang="it-IT" sz="2000" dirty="0" smtClean="0">
                <a:solidFill>
                  <a:srgbClr val="002060"/>
                </a:solidFill>
              </a:rPr>
              <a:t> in the VTL </a:t>
            </a:r>
            <a:r>
              <a:rPr lang="it-IT" sz="2000" dirty="0" err="1" smtClean="0">
                <a:solidFill>
                  <a:srgbClr val="002060"/>
                </a:solidFill>
              </a:rPr>
              <a:t>TaskForce</a:t>
            </a:r>
            <a:r>
              <a:rPr lang="it-IT" sz="2000" dirty="0" smtClean="0">
                <a:solidFill>
                  <a:srgbClr val="002060"/>
                </a:solidFill>
              </a:rPr>
              <a:t> (some </a:t>
            </a:r>
            <a:r>
              <a:rPr lang="it-IT" sz="2000" dirty="0" err="1" smtClean="0">
                <a:solidFill>
                  <a:srgbClr val="002060"/>
                </a:solidFill>
              </a:rPr>
              <a:t>have</a:t>
            </a:r>
            <a:r>
              <a:rPr lang="it-IT" sz="2000" dirty="0" smtClean="0">
                <a:solidFill>
                  <a:srgbClr val="002060"/>
                </a:solidFill>
              </a:rPr>
              <a:t> </a:t>
            </a:r>
            <a:r>
              <a:rPr lang="it-IT" sz="2000" dirty="0" err="1" smtClean="0">
                <a:solidFill>
                  <a:srgbClr val="002060"/>
                </a:solidFill>
              </a:rPr>
              <a:t>not</a:t>
            </a:r>
            <a:r>
              <a:rPr lang="it-IT" sz="2000" dirty="0" smtClean="0">
                <a:solidFill>
                  <a:srgbClr val="002060"/>
                </a:solidFill>
              </a:rPr>
              <a:t> </a:t>
            </a:r>
            <a:r>
              <a:rPr lang="it-IT" sz="2000" dirty="0" err="1" smtClean="0">
                <a:solidFill>
                  <a:srgbClr val="002060"/>
                </a:solidFill>
              </a:rPr>
              <a:t>ended</a:t>
            </a:r>
            <a:r>
              <a:rPr lang="it-IT" sz="2000" dirty="0" smtClean="0">
                <a:solidFill>
                  <a:srgbClr val="002060"/>
                </a:solidFill>
              </a:rPr>
              <a:t> </a:t>
            </a:r>
            <a:r>
              <a:rPr lang="it-IT" sz="2000" dirty="0" err="1" smtClean="0">
                <a:solidFill>
                  <a:srgbClr val="002060"/>
                </a:solidFill>
              </a:rPr>
              <a:t>yet</a:t>
            </a:r>
            <a:r>
              <a:rPr lang="it-IT" sz="2000" dirty="0" smtClean="0">
                <a:solidFill>
                  <a:srgbClr val="002060"/>
                </a:solidFill>
              </a:rPr>
              <a:t>…) </a:t>
            </a:r>
            <a:r>
              <a:rPr lang="it-IT" sz="2000" dirty="0" err="1" smtClean="0">
                <a:solidFill>
                  <a:srgbClr val="002060"/>
                </a:solidFill>
              </a:rPr>
              <a:t>have</a:t>
            </a:r>
            <a:r>
              <a:rPr lang="it-IT" sz="2000" dirty="0" smtClean="0">
                <a:solidFill>
                  <a:srgbClr val="002060"/>
                </a:solidFill>
              </a:rPr>
              <a:t> </a:t>
            </a:r>
            <a:r>
              <a:rPr lang="it-IT" sz="2000" dirty="0" err="1" smtClean="0">
                <a:solidFill>
                  <a:srgbClr val="002060"/>
                </a:solidFill>
              </a:rPr>
              <a:t>benefited</a:t>
            </a:r>
            <a:r>
              <a:rPr lang="it-IT" sz="2000" dirty="0" smtClean="0">
                <a:solidFill>
                  <a:srgbClr val="002060"/>
                </a:solidFill>
              </a:rPr>
              <a:t> from </a:t>
            </a:r>
            <a:r>
              <a:rPr lang="it-IT" sz="2000" dirty="0" err="1" smtClean="0">
                <a:solidFill>
                  <a:srgbClr val="002060"/>
                </a:solidFill>
              </a:rPr>
              <a:t>this</a:t>
            </a:r>
            <a:r>
              <a:rPr lang="it-IT" sz="2000" dirty="0" smtClean="0">
                <a:solidFill>
                  <a:srgbClr val="002060"/>
                </a:solidFill>
              </a:rPr>
              <a:t> </a:t>
            </a:r>
            <a:r>
              <a:rPr lang="it-IT" sz="2000" dirty="0" err="1" smtClean="0">
                <a:solidFill>
                  <a:srgbClr val="002060"/>
                </a:solidFill>
              </a:rPr>
              <a:t>practical</a:t>
            </a:r>
            <a:r>
              <a:rPr lang="it-IT" sz="2000" dirty="0" smtClean="0">
                <a:solidFill>
                  <a:srgbClr val="002060"/>
                </a:solidFill>
              </a:rPr>
              <a:t> </a:t>
            </a:r>
            <a:r>
              <a:rPr lang="it-IT" sz="2000" dirty="0" err="1" smtClean="0">
                <a:solidFill>
                  <a:srgbClr val="002060"/>
                </a:solidFill>
              </a:rPr>
              <a:t>knowledge</a:t>
            </a:r>
            <a:endParaRPr lang="it-IT" sz="2000" dirty="0" smtClean="0">
              <a:solidFill>
                <a:srgbClr val="002060"/>
              </a:solidFill>
            </a:endParaRPr>
          </a:p>
          <a:p>
            <a:pPr lvl="1"/>
            <a:r>
              <a:rPr lang="it-IT" sz="2000" dirty="0" err="1" smtClean="0">
                <a:solidFill>
                  <a:srgbClr val="002060"/>
                </a:solidFill>
              </a:rPr>
              <a:t>We</a:t>
            </a:r>
            <a:r>
              <a:rPr lang="it-IT" sz="2000" dirty="0" smtClean="0">
                <a:solidFill>
                  <a:srgbClr val="002060"/>
                </a:solidFill>
              </a:rPr>
              <a:t> can </a:t>
            </a:r>
            <a:r>
              <a:rPr lang="it-IT" sz="2000" b="1" dirty="0" smtClean="0">
                <a:solidFill>
                  <a:srgbClr val="002060"/>
                </a:solidFill>
              </a:rPr>
              <a:t>test new </a:t>
            </a:r>
            <a:r>
              <a:rPr lang="it-IT" sz="2000" b="1" dirty="0" err="1" smtClean="0">
                <a:solidFill>
                  <a:srgbClr val="002060"/>
                </a:solidFill>
              </a:rPr>
              <a:t>ideas</a:t>
            </a:r>
            <a:r>
              <a:rPr lang="it-IT" sz="2000" b="1" dirty="0" smtClean="0">
                <a:solidFill>
                  <a:srgbClr val="002060"/>
                </a:solidFill>
              </a:rPr>
              <a:t> and </a:t>
            </a:r>
            <a:r>
              <a:rPr lang="it-IT" sz="2000" b="1" dirty="0" err="1" smtClean="0">
                <a:solidFill>
                  <a:srgbClr val="002060"/>
                </a:solidFill>
              </a:rPr>
              <a:t>changes</a:t>
            </a:r>
            <a:r>
              <a:rPr lang="it-IT" sz="2000" b="1" dirty="0" smtClean="0">
                <a:solidFill>
                  <a:srgbClr val="002060"/>
                </a:solidFill>
              </a:rPr>
              <a:t> </a:t>
            </a:r>
            <a:r>
              <a:rPr lang="it-IT" sz="2000" dirty="0" err="1" smtClean="0">
                <a:solidFill>
                  <a:srgbClr val="002060"/>
                </a:solidFill>
              </a:rPr>
              <a:t>quickly</a:t>
            </a:r>
            <a:endParaRPr lang="it-IT" sz="2000" dirty="0" smtClean="0">
              <a:solidFill>
                <a:srgbClr val="002060"/>
              </a:solidFill>
            </a:endParaRPr>
          </a:p>
          <a:p>
            <a:r>
              <a:rPr lang="it-IT" sz="2400" dirty="0" err="1" smtClean="0">
                <a:solidFill>
                  <a:srgbClr val="002060"/>
                </a:solidFill>
              </a:rPr>
              <a:t>We</a:t>
            </a:r>
            <a:r>
              <a:rPr lang="it-IT" sz="2400" dirty="0" smtClean="0">
                <a:solidFill>
                  <a:srgbClr val="002060"/>
                </a:solidFill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</a:rPr>
              <a:t>have</a:t>
            </a:r>
            <a:r>
              <a:rPr lang="it-IT" sz="2400" dirty="0" smtClean="0">
                <a:solidFill>
                  <a:srgbClr val="002060"/>
                </a:solidFill>
              </a:rPr>
              <a:t> a </a:t>
            </a:r>
            <a:r>
              <a:rPr lang="it-IT" sz="2400" dirty="0" err="1" smtClean="0">
                <a:solidFill>
                  <a:srgbClr val="002060"/>
                </a:solidFill>
              </a:rPr>
              <a:t>tool</a:t>
            </a:r>
            <a:r>
              <a:rPr lang="it-IT" sz="2400" dirty="0" smtClean="0">
                <a:solidFill>
                  <a:srgbClr val="002060"/>
                </a:solidFill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</a:rPr>
              <a:t>that</a:t>
            </a:r>
            <a:r>
              <a:rPr lang="it-IT" sz="2400" dirty="0" smtClean="0">
                <a:solidFill>
                  <a:srgbClr val="002060"/>
                </a:solidFill>
              </a:rPr>
              <a:t> can be </a:t>
            </a:r>
            <a:r>
              <a:rPr lang="it-IT" sz="2400" dirty="0" err="1" smtClean="0">
                <a:solidFill>
                  <a:srgbClr val="002060"/>
                </a:solidFill>
              </a:rPr>
              <a:t>used</a:t>
            </a:r>
            <a:r>
              <a:rPr lang="it-IT" sz="2400" dirty="0" smtClean="0">
                <a:solidFill>
                  <a:srgbClr val="002060"/>
                </a:solidFill>
              </a:rPr>
              <a:t> to </a:t>
            </a:r>
            <a:r>
              <a:rPr lang="it-IT" sz="2400" b="1" dirty="0" smtClean="0">
                <a:solidFill>
                  <a:srgbClr val="002060"/>
                </a:solidFill>
              </a:rPr>
              <a:t>show VTL in </a:t>
            </a:r>
            <a:r>
              <a:rPr lang="it-IT" sz="2400" b="1" dirty="0" err="1" smtClean="0">
                <a:solidFill>
                  <a:srgbClr val="002060"/>
                </a:solidFill>
              </a:rPr>
              <a:t>action</a:t>
            </a:r>
            <a:r>
              <a:rPr lang="it-IT" sz="2400" b="1" dirty="0" smtClean="0">
                <a:solidFill>
                  <a:srgbClr val="002060"/>
                </a:solidFill>
              </a:rPr>
              <a:t> to </a:t>
            </a:r>
            <a:r>
              <a:rPr lang="it-IT" sz="2400" b="1" dirty="0" err="1" smtClean="0">
                <a:solidFill>
                  <a:srgbClr val="002060"/>
                </a:solidFill>
              </a:rPr>
              <a:t>potential</a:t>
            </a:r>
            <a:r>
              <a:rPr lang="it-IT" sz="2400" b="1" dirty="0" smtClean="0">
                <a:solidFill>
                  <a:srgbClr val="002060"/>
                </a:solidFill>
              </a:rPr>
              <a:t> </a:t>
            </a:r>
            <a:r>
              <a:rPr lang="it-IT" sz="2400" b="1" dirty="0" err="1" smtClean="0">
                <a:solidFill>
                  <a:srgbClr val="002060"/>
                </a:solidFill>
              </a:rPr>
              <a:t>users</a:t>
            </a:r>
            <a:r>
              <a:rPr lang="it-IT" sz="2400" dirty="0" smtClean="0">
                <a:solidFill>
                  <a:srgbClr val="002060"/>
                </a:solidFill>
              </a:rPr>
              <a:t>, </a:t>
            </a:r>
            <a:r>
              <a:rPr lang="it-IT" sz="2400" dirty="0" err="1" smtClean="0">
                <a:solidFill>
                  <a:srgbClr val="002060"/>
                </a:solidFill>
              </a:rPr>
              <a:t>demystifying</a:t>
            </a:r>
            <a:r>
              <a:rPr lang="it-IT" sz="2400" dirty="0" smtClean="0">
                <a:solidFill>
                  <a:srgbClr val="002060"/>
                </a:solidFill>
              </a:rPr>
              <a:t> the </a:t>
            </a:r>
            <a:r>
              <a:rPr lang="it-IT" sz="2400" dirty="0" err="1" smtClean="0">
                <a:solidFill>
                  <a:srgbClr val="002060"/>
                </a:solidFill>
              </a:rPr>
              <a:t>fear</a:t>
            </a:r>
            <a:r>
              <a:rPr lang="it-IT" sz="2400" dirty="0" smtClean="0">
                <a:solidFill>
                  <a:srgbClr val="002060"/>
                </a:solidFill>
              </a:rPr>
              <a:t> of an eccessive </a:t>
            </a:r>
            <a:r>
              <a:rPr lang="it-IT" sz="2400" dirty="0" err="1" smtClean="0">
                <a:solidFill>
                  <a:srgbClr val="002060"/>
                </a:solidFill>
              </a:rPr>
              <a:t>complexity</a:t>
            </a:r>
            <a:r>
              <a:rPr lang="it-IT" sz="2400" dirty="0">
                <a:solidFill>
                  <a:srgbClr val="002060"/>
                </a:solidFill>
              </a:rPr>
              <a:t> </a:t>
            </a:r>
            <a:r>
              <a:rPr lang="it-IT" sz="2400" dirty="0" smtClean="0">
                <a:solidFill>
                  <a:srgbClr val="002060"/>
                </a:solidFill>
              </a:rPr>
              <a:t>of </a:t>
            </a:r>
            <a:r>
              <a:rPr lang="it-IT" sz="2400" dirty="0" err="1" smtClean="0">
                <a:solidFill>
                  <a:srgbClr val="002060"/>
                </a:solidFill>
              </a:rPr>
              <a:t>this</a:t>
            </a:r>
            <a:r>
              <a:rPr lang="it-IT" sz="2400" dirty="0" smtClean="0">
                <a:solidFill>
                  <a:srgbClr val="002060"/>
                </a:solidFill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</a:rPr>
              <a:t>technology</a:t>
            </a:r>
            <a:endParaRPr lang="it-IT" sz="2400" dirty="0" smtClean="0">
              <a:solidFill>
                <a:srgbClr val="002060"/>
              </a:solidFill>
            </a:endParaRPr>
          </a:p>
          <a:p>
            <a:r>
              <a:rPr lang="it-IT" sz="2400" dirty="0" err="1" smtClean="0">
                <a:solidFill>
                  <a:srgbClr val="002060"/>
                </a:solidFill>
              </a:rPr>
              <a:t>We</a:t>
            </a:r>
            <a:r>
              <a:rPr lang="it-IT" sz="2400" dirty="0" smtClean="0">
                <a:solidFill>
                  <a:srgbClr val="002060"/>
                </a:solidFill>
              </a:rPr>
              <a:t> can use the </a:t>
            </a:r>
            <a:r>
              <a:rPr lang="it-IT" sz="2400" dirty="0" err="1" smtClean="0">
                <a:solidFill>
                  <a:srgbClr val="002060"/>
                </a:solidFill>
              </a:rPr>
              <a:t>engine</a:t>
            </a:r>
            <a:r>
              <a:rPr lang="it-IT" sz="2400" dirty="0" smtClean="0">
                <a:solidFill>
                  <a:srgbClr val="002060"/>
                </a:solidFill>
              </a:rPr>
              <a:t> to </a:t>
            </a:r>
            <a:r>
              <a:rPr lang="it-IT" sz="2400" b="1" dirty="0" smtClean="0">
                <a:solidFill>
                  <a:srgbClr val="002060"/>
                </a:solidFill>
              </a:rPr>
              <a:t>test the </a:t>
            </a:r>
            <a:r>
              <a:rPr lang="it-IT" sz="2400" b="1" dirty="0" err="1" smtClean="0">
                <a:solidFill>
                  <a:srgbClr val="002060"/>
                </a:solidFill>
              </a:rPr>
              <a:t>documentation</a:t>
            </a:r>
            <a:r>
              <a:rPr lang="it-IT" sz="2400" dirty="0" smtClean="0">
                <a:solidFill>
                  <a:srgbClr val="002060"/>
                </a:solidFill>
              </a:rPr>
              <a:t>, </a:t>
            </a:r>
            <a:r>
              <a:rPr lang="it-IT" sz="2400" dirty="0" err="1" smtClean="0">
                <a:solidFill>
                  <a:srgbClr val="002060"/>
                </a:solidFill>
              </a:rPr>
              <a:t>using</a:t>
            </a:r>
            <a:r>
              <a:rPr lang="it-IT" sz="2400" dirty="0" smtClean="0">
                <a:solidFill>
                  <a:srgbClr val="002060"/>
                </a:solidFill>
              </a:rPr>
              <a:t> the </a:t>
            </a:r>
            <a:r>
              <a:rPr lang="it-IT" sz="2400" dirty="0" err="1" smtClean="0">
                <a:solidFill>
                  <a:srgbClr val="002060"/>
                </a:solidFill>
              </a:rPr>
              <a:t>examples</a:t>
            </a:r>
            <a:r>
              <a:rPr lang="it-IT" sz="2400" dirty="0" smtClean="0">
                <a:solidFill>
                  <a:srgbClr val="002060"/>
                </a:solidFill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</a:rPr>
              <a:t>as</a:t>
            </a:r>
            <a:r>
              <a:rPr lang="it-IT" sz="2400" dirty="0" smtClean="0">
                <a:solidFill>
                  <a:srgbClr val="002060"/>
                </a:solidFill>
              </a:rPr>
              <a:t> test </a:t>
            </a:r>
            <a:r>
              <a:rPr lang="it-IT" sz="2400" dirty="0" err="1" smtClean="0">
                <a:solidFill>
                  <a:srgbClr val="002060"/>
                </a:solidFill>
              </a:rPr>
              <a:t>cases</a:t>
            </a:r>
            <a:r>
              <a:rPr lang="it-IT" sz="2400" dirty="0" smtClean="0">
                <a:solidFill>
                  <a:srgbClr val="002060"/>
                </a:solidFill>
              </a:rPr>
              <a:t>, with a double benefit for the </a:t>
            </a:r>
            <a:r>
              <a:rPr lang="it-IT" sz="2400" dirty="0" err="1" smtClean="0">
                <a:solidFill>
                  <a:srgbClr val="002060"/>
                </a:solidFill>
              </a:rPr>
              <a:t>engine</a:t>
            </a:r>
            <a:r>
              <a:rPr lang="it-IT" sz="2400" dirty="0" smtClean="0">
                <a:solidFill>
                  <a:srgbClr val="002060"/>
                </a:solidFill>
              </a:rPr>
              <a:t> and for the </a:t>
            </a:r>
            <a:r>
              <a:rPr lang="it-IT" sz="2400" dirty="0" err="1" smtClean="0">
                <a:solidFill>
                  <a:srgbClr val="002060"/>
                </a:solidFill>
              </a:rPr>
              <a:t>quality</a:t>
            </a:r>
            <a:r>
              <a:rPr lang="it-IT" sz="2400" dirty="0" smtClean="0">
                <a:solidFill>
                  <a:srgbClr val="002060"/>
                </a:solidFill>
              </a:rPr>
              <a:t> of  VTL</a:t>
            </a:r>
          </a:p>
        </p:txBody>
      </p:sp>
    </p:spTree>
    <p:extLst>
      <p:ext uri="{BB962C8B-B14F-4D97-AF65-F5344CB8AC3E}">
        <p14:creationId xmlns:p14="http://schemas.microsoft.com/office/powerpoint/2010/main" val="202953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1B7CE-53E9-91E2-0782-060716D2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VTL E&amp;E - architecture</a:t>
            </a:r>
            <a:endParaRPr lang="en-IE" dirty="0"/>
          </a:p>
        </p:txBody>
      </p:sp>
      <p:grpSp>
        <p:nvGrpSpPr>
          <p:cNvPr id="3" name="Gruppo 2"/>
          <p:cNvGrpSpPr/>
          <p:nvPr/>
        </p:nvGrpSpPr>
        <p:grpSpPr>
          <a:xfrm>
            <a:off x="868088" y="1954073"/>
            <a:ext cx="10829924" cy="4682216"/>
            <a:chOff x="868088" y="1954073"/>
            <a:chExt cx="10829924" cy="4682216"/>
          </a:xfrm>
        </p:grpSpPr>
        <p:sp>
          <p:nvSpPr>
            <p:cNvPr id="6" name="Rettangolo 5"/>
            <p:cNvSpPr/>
            <p:nvPr/>
          </p:nvSpPr>
          <p:spPr>
            <a:xfrm rot="16200000">
              <a:off x="267736" y="5199652"/>
              <a:ext cx="2036993" cy="83628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Data and Metadata</a:t>
              </a:r>
            </a:p>
          </p:txBody>
        </p:sp>
        <p:sp>
          <p:nvSpPr>
            <p:cNvPr id="7" name="Rettangolo 6"/>
            <p:cNvSpPr/>
            <p:nvPr/>
          </p:nvSpPr>
          <p:spPr>
            <a:xfrm rot="16200000">
              <a:off x="618528" y="3336036"/>
              <a:ext cx="1335399" cy="83628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600" b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VTL Engine data process</a:t>
              </a:r>
              <a:endParaRPr lang="it-IT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" name="Rettangolo 7"/>
            <p:cNvSpPr/>
            <p:nvPr/>
          </p:nvSpPr>
          <p:spPr>
            <a:xfrm rot="16200000">
              <a:off x="788104" y="2034057"/>
              <a:ext cx="996247" cy="83628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Front </a:t>
              </a:r>
              <a:r>
                <a:rPr lang="it-IT" sz="1600" b="1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ends</a:t>
              </a:r>
              <a:endParaRPr lang="it-IT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9" name="Rettangolo 8"/>
            <p:cNvSpPr/>
            <p:nvPr/>
          </p:nvSpPr>
          <p:spPr>
            <a:xfrm>
              <a:off x="6902343" y="3093296"/>
              <a:ext cx="4795667" cy="5779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 smtClean="0">
                  <a:solidFill>
                    <a:schemeClr val="tx2"/>
                  </a:solidFill>
                </a:rPr>
                <a:t>VTL In-Memory </a:t>
              </a:r>
              <a:r>
                <a:rPr lang="it-IT" sz="1600" b="1" dirty="0" err="1" smtClean="0">
                  <a:solidFill>
                    <a:schemeClr val="tx2"/>
                  </a:solidFill>
                </a:rPr>
                <a:t>Executor</a:t>
              </a:r>
              <a:endParaRPr lang="it-IT" sz="1600" b="1" dirty="0" smtClean="0">
                <a:solidFill>
                  <a:schemeClr val="tx2"/>
                </a:solidFill>
              </a:endParaRPr>
            </a:p>
            <a:p>
              <a:pPr algn="ctr"/>
              <a:r>
                <a:rPr lang="it-IT" sz="1600" dirty="0" smtClean="0">
                  <a:solidFill>
                    <a:schemeClr val="tx2"/>
                  </a:solidFill>
                </a:rPr>
                <a:t>(</a:t>
              </a:r>
              <a:r>
                <a:rPr lang="it-IT" sz="1600" dirty="0" err="1" smtClean="0">
                  <a:solidFill>
                    <a:schemeClr val="tx2"/>
                  </a:solidFill>
                </a:rPr>
                <a:t>Rule</a:t>
              </a:r>
              <a:r>
                <a:rPr lang="it-IT" sz="1600" dirty="0" smtClean="0">
                  <a:solidFill>
                    <a:schemeClr val="tx2"/>
                  </a:solidFill>
                </a:rPr>
                <a:t> </a:t>
              </a:r>
              <a:r>
                <a:rPr lang="it-IT" sz="1600" dirty="0" err="1" smtClean="0">
                  <a:solidFill>
                    <a:schemeClr val="tx2"/>
                  </a:solidFill>
                </a:rPr>
                <a:t>execution</a:t>
              </a:r>
              <a:r>
                <a:rPr lang="it-IT" sz="1600" dirty="0" smtClean="0">
                  <a:solidFill>
                    <a:schemeClr val="tx2"/>
                  </a:solidFill>
                </a:rPr>
                <a:t>, </a:t>
              </a:r>
              <a:r>
                <a:rPr lang="it-IT" sz="1600" dirty="0">
                  <a:solidFill>
                    <a:schemeClr val="tx2"/>
                  </a:solidFill>
                </a:rPr>
                <a:t>data processing)</a:t>
              </a:r>
            </a:p>
          </p:txBody>
        </p:sp>
        <p:sp>
          <p:nvSpPr>
            <p:cNvPr id="10" name="Rettangolo 9"/>
            <p:cNvSpPr/>
            <p:nvPr/>
          </p:nvSpPr>
          <p:spPr>
            <a:xfrm>
              <a:off x="1989319" y="4599295"/>
              <a:ext cx="4808523" cy="203699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DATA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it-IT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Scratch Environment	(in-</a:t>
              </a:r>
              <a:r>
                <a:rPr lang="it-IT" sz="1600" b="1" dirty="0" err="1" smtClean="0">
                  <a:solidFill>
                    <a:schemeClr val="accent2">
                      <a:lumMod val="75000"/>
                    </a:schemeClr>
                  </a:solidFill>
                </a:rPr>
                <a:t>memory</a:t>
              </a:r>
              <a:r>
                <a:rPr lang="it-IT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it-IT" sz="1600" b="1" dirty="0">
                  <a:solidFill>
                    <a:schemeClr val="accent2">
                      <a:lumMod val="75000"/>
                    </a:schemeClr>
                  </a:solidFill>
                </a:rPr>
                <a:t>R </a:t>
              </a:r>
              <a:r>
                <a:rPr lang="it-IT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Environment		(</a:t>
              </a:r>
              <a:r>
                <a:rPr lang="it-IT" sz="1600" b="1" dirty="0" err="1" smtClean="0">
                  <a:solidFill>
                    <a:schemeClr val="accent2">
                      <a:lumMod val="75000"/>
                    </a:schemeClr>
                  </a:solidFill>
                </a:rPr>
                <a:t>dataframes</a:t>
              </a:r>
              <a:r>
                <a:rPr lang="it-IT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it-IT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SDMX Environment	(sdmx-core)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it-IT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CSV Environment	(</a:t>
              </a:r>
              <a:r>
                <a:rPr lang="it-IT" sz="1600" b="1" dirty="0" err="1" smtClean="0">
                  <a:solidFill>
                    <a:schemeClr val="accent2">
                      <a:lumMod val="75000"/>
                    </a:schemeClr>
                  </a:solidFill>
                </a:rPr>
                <a:t>flexible</a:t>
              </a:r>
              <a:r>
                <a:rPr lang="it-IT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it-IT" sz="1600" b="1" dirty="0" err="1" smtClean="0">
                  <a:solidFill>
                    <a:schemeClr val="accent2">
                      <a:lumMod val="75000"/>
                    </a:schemeClr>
                  </a:solidFill>
                </a:rPr>
                <a:t>behaviour</a:t>
              </a:r>
              <a:r>
                <a:rPr lang="it-IT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it-IT" sz="1600" b="1" dirty="0" err="1" smtClean="0">
                  <a:solidFill>
                    <a:schemeClr val="accent2">
                      <a:lumMod val="75000"/>
                    </a:schemeClr>
                  </a:solidFill>
                </a:rPr>
                <a:t>Spark</a:t>
              </a:r>
              <a:r>
                <a:rPr lang="it-IT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 Environment	(with </a:t>
              </a:r>
              <a:r>
                <a:rPr lang="it-IT" sz="1600" b="1" dirty="0" err="1" smtClean="0">
                  <a:solidFill>
                    <a:schemeClr val="accent2">
                      <a:lumMod val="75000"/>
                    </a:schemeClr>
                  </a:solidFill>
                </a:rPr>
                <a:t>Spark</a:t>
              </a:r>
              <a:r>
                <a:rPr lang="it-IT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it-IT" sz="1600" b="1" dirty="0" err="1" smtClean="0">
                  <a:solidFill>
                    <a:schemeClr val="accent2">
                      <a:lumMod val="75000"/>
                    </a:schemeClr>
                  </a:solidFill>
                </a:rPr>
                <a:t>engine</a:t>
              </a:r>
              <a:r>
                <a:rPr lang="it-IT" sz="1600" b="1" dirty="0">
                  <a:solidFill>
                    <a:schemeClr val="accent2">
                      <a:lumMod val="75000"/>
                    </a:schemeClr>
                  </a:solidFill>
                </a:rPr>
                <a:t>)</a:t>
              </a:r>
              <a:endParaRPr lang="it-IT" sz="1600" b="1" dirty="0" smtClean="0">
                <a:solidFill>
                  <a:schemeClr val="accent2">
                    <a:lumMod val="75000"/>
                  </a:schemeClr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it-IT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Custom 		(</a:t>
              </a:r>
              <a:r>
                <a:rPr lang="it-IT" sz="1600" b="1" dirty="0" err="1" smtClean="0">
                  <a:solidFill>
                    <a:schemeClr val="accent2">
                      <a:lumMod val="75000"/>
                    </a:schemeClr>
                  </a:solidFill>
                </a:rPr>
                <a:t>user</a:t>
              </a:r>
              <a:r>
                <a:rPr lang="it-IT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it-IT" sz="1600" b="1" dirty="0" err="1" smtClean="0">
                  <a:solidFill>
                    <a:schemeClr val="accent2">
                      <a:lumMod val="75000"/>
                    </a:schemeClr>
                  </a:solidFill>
                </a:rPr>
                <a:t>developed</a:t>
              </a:r>
              <a:r>
                <a:rPr lang="it-IT" sz="1600" b="1" dirty="0" smtClean="0">
                  <a:solidFill>
                    <a:schemeClr val="accent2">
                      <a:lumMod val="75000"/>
                    </a:schemeClr>
                  </a:solidFill>
                </a:rPr>
                <a:t>)</a:t>
              </a:r>
              <a:endParaRPr lang="it-IT" sz="16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1989320" y="1954075"/>
              <a:ext cx="2294518" cy="996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 smtClean="0">
                  <a:solidFill>
                    <a:schemeClr val="accent3">
                      <a:lumMod val="75000"/>
                    </a:schemeClr>
                  </a:solidFill>
                </a:rPr>
                <a:t>RVTL</a:t>
              </a:r>
            </a:p>
            <a:p>
              <a:pPr algn="ctr"/>
              <a:r>
                <a:rPr lang="it-IT" sz="1600" dirty="0" smtClean="0">
                  <a:solidFill>
                    <a:schemeClr val="accent3">
                      <a:lumMod val="75000"/>
                    </a:schemeClr>
                  </a:solidFill>
                </a:rPr>
                <a:t>(R package with VTL Studio and RVTL API)</a:t>
              </a:r>
              <a:endParaRPr lang="it-IT" sz="1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13" name="Rettangolo 12"/>
            <p:cNvSpPr/>
            <p:nvPr/>
          </p:nvSpPr>
          <p:spPr>
            <a:xfrm>
              <a:off x="1989320" y="3093296"/>
              <a:ext cx="4808522" cy="132857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 smtClean="0">
                  <a:solidFill>
                    <a:schemeClr val="tx2"/>
                  </a:solidFill>
                </a:rPr>
                <a:t>VTL Compiler</a:t>
              </a:r>
            </a:p>
            <a:p>
              <a:pPr algn="ctr"/>
              <a:r>
                <a:rPr lang="it-IT" sz="1600" dirty="0" smtClean="0">
                  <a:solidFill>
                    <a:schemeClr val="tx2"/>
                  </a:solidFill>
                </a:rPr>
                <a:t>(Code </a:t>
              </a:r>
              <a:r>
                <a:rPr lang="it-IT" sz="1600" dirty="0" err="1" smtClean="0">
                  <a:solidFill>
                    <a:schemeClr val="tx2"/>
                  </a:solidFill>
                </a:rPr>
                <a:t>parsing</a:t>
              </a:r>
              <a:r>
                <a:rPr lang="it-IT" sz="1600" dirty="0" smtClean="0">
                  <a:solidFill>
                    <a:schemeClr val="tx2"/>
                  </a:solidFill>
                </a:rPr>
                <a:t>, model </a:t>
              </a:r>
              <a:r>
                <a:rPr lang="it-IT" sz="1600" dirty="0" err="1" smtClean="0">
                  <a:solidFill>
                    <a:schemeClr val="tx2"/>
                  </a:solidFill>
                </a:rPr>
                <a:t>checks</a:t>
              </a:r>
              <a:r>
                <a:rPr lang="it-IT" sz="1600" dirty="0" smtClean="0">
                  <a:solidFill>
                    <a:schemeClr val="tx2"/>
                  </a:solidFill>
                </a:rPr>
                <a:t>)</a:t>
              </a:r>
              <a:endParaRPr lang="it-IT" sz="1600" dirty="0">
                <a:solidFill>
                  <a:schemeClr val="tx2"/>
                </a:solidFill>
              </a:endParaRPr>
            </a:p>
          </p:txBody>
        </p:sp>
        <p:sp>
          <p:nvSpPr>
            <p:cNvPr id="14" name="Rettangolo 13"/>
            <p:cNvSpPr/>
            <p:nvPr/>
          </p:nvSpPr>
          <p:spPr>
            <a:xfrm>
              <a:off x="6902343" y="4599295"/>
              <a:ext cx="4795667" cy="203699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 algn="ctr"/>
              <a:r>
                <a:rPr lang="it-IT" sz="1600" b="1" dirty="0" smtClean="0">
                  <a:solidFill>
                    <a:srgbClr val="FF0000"/>
                  </a:solidFill>
                </a:rPr>
                <a:t>METADATA</a:t>
              </a:r>
            </a:p>
            <a:p>
              <a:pPr lvl="1" algn="ctr"/>
              <a:endParaRPr lang="it-IT" sz="1600" b="1" dirty="0" smtClean="0">
                <a:solidFill>
                  <a:srgbClr val="FF0000"/>
                </a:solidFill>
              </a:endParaRP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it-IT" sz="1600" b="1" dirty="0" smtClean="0">
                  <a:solidFill>
                    <a:srgbClr val="FF0000"/>
                  </a:solidFill>
                </a:rPr>
                <a:t>Scratch </a:t>
              </a:r>
              <a:r>
                <a:rPr lang="it-IT" sz="1600" b="1" dirty="0" err="1" smtClean="0">
                  <a:solidFill>
                    <a:srgbClr val="FF0000"/>
                  </a:solidFill>
                </a:rPr>
                <a:t>Repository</a:t>
              </a:r>
              <a:r>
                <a:rPr lang="it-IT" sz="1600" b="1" dirty="0" smtClean="0">
                  <a:solidFill>
                    <a:srgbClr val="FF0000"/>
                  </a:solidFill>
                </a:rPr>
                <a:t> 	(in-</a:t>
              </a:r>
              <a:r>
                <a:rPr lang="it-IT" sz="1600" b="1" dirty="0" err="1" smtClean="0">
                  <a:solidFill>
                    <a:srgbClr val="FF0000"/>
                  </a:solidFill>
                </a:rPr>
                <a:t>memory</a:t>
              </a:r>
              <a:r>
                <a:rPr lang="it-IT" sz="1600" b="1" dirty="0" smtClean="0">
                  <a:solidFill>
                    <a:srgbClr val="FF0000"/>
                  </a:solidFill>
                </a:rPr>
                <a:t>)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it-IT" sz="1600" b="1" dirty="0" smtClean="0">
                  <a:solidFill>
                    <a:srgbClr val="FF0000"/>
                  </a:solidFill>
                </a:rPr>
                <a:t>SDMX </a:t>
              </a:r>
              <a:r>
                <a:rPr lang="it-IT" sz="1600" b="1" dirty="0" err="1" smtClean="0">
                  <a:solidFill>
                    <a:srgbClr val="FF0000"/>
                  </a:solidFill>
                </a:rPr>
                <a:t>Repository</a:t>
              </a:r>
              <a:r>
                <a:rPr lang="it-IT" sz="1600" b="1" dirty="0" smtClean="0">
                  <a:solidFill>
                    <a:srgbClr val="FF0000"/>
                  </a:solidFill>
                </a:rPr>
                <a:t> 	(Fusion MR)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it-IT" sz="1600" b="1" dirty="0" err="1" smtClean="0">
                  <a:solidFill>
                    <a:srgbClr val="FF0000"/>
                  </a:solidFill>
                </a:rPr>
                <a:t>Json</a:t>
              </a:r>
              <a:r>
                <a:rPr lang="it-IT" sz="1600" b="1" dirty="0" smtClean="0">
                  <a:solidFill>
                    <a:srgbClr val="FF0000"/>
                  </a:solidFill>
                </a:rPr>
                <a:t> </a:t>
              </a:r>
              <a:r>
                <a:rPr lang="it-IT" sz="1600" b="1" dirty="0" err="1" smtClean="0">
                  <a:solidFill>
                    <a:srgbClr val="FF0000"/>
                  </a:solidFill>
                </a:rPr>
                <a:t>Repository</a:t>
              </a:r>
              <a:r>
                <a:rPr lang="it-IT" sz="1600" b="1" dirty="0" smtClean="0">
                  <a:solidFill>
                    <a:srgbClr val="FF0000"/>
                  </a:solidFill>
                </a:rPr>
                <a:t> 	(VTL </a:t>
              </a:r>
              <a:r>
                <a:rPr lang="it-IT" sz="1600" b="1" dirty="0" err="1" smtClean="0">
                  <a:solidFill>
                    <a:srgbClr val="FF0000"/>
                  </a:solidFill>
                </a:rPr>
                <a:t>Guidelines</a:t>
              </a:r>
              <a:r>
                <a:rPr lang="it-IT" sz="1600" b="1" dirty="0" smtClean="0">
                  <a:solidFill>
                    <a:srgbClr val="FF0000"/>
                  </a:solidFill>
                </a:rPr>
                <a:t>)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it-IT" sz="1600" b="1" dirty="0" smtClean="0">
                  <a:solidFill>
                    <a:srgbClr val="FF0000"/>
                  </a:solidFill>
                </a:rPr>
                <a:t>Custom 		(</a:t>
              </a:r>
              <a:r>
                <a:rPr lang="it-IT" sz="1600" b="1" dirty="0" err="1" smtClean="0">
                  <a:solidFill>
                    <a:srgbClr val="FF0000"/>
                  </a:solidFill>
                </a:rPr>
                <a:t>user</a:t>
              </a:r>
              <a:r>
                <a:rPr lang="it-IT" sz="1600" b="1" dirty="0" smtClean="0">
                  <a:solidFill>
                    <a:srgbClr val="FF0000"/>
                  </a:solidFill>
                </a:rPr>
                <a:t> </a:t>
              </a:r>
              <a:r>
                <a:rPr lang="it-IT" sz="1600" b="1" dirty="0" err="1" smtClean="0">
                  <a:solidFill>
                    <a:srgbClr val="FF0000"/>
                  </a:solidFill>
                </a:rPr>
                <a:t>developed</a:t>
              </a:r>
              <a:r>
                <a:rPr lang="it-IT" sz="1600" b="1" dirty="0" smtClean="0">
                  <a:solidFill>
                    <a:srgbClr val="FF0000"/>
                  </a:solidFill>
                </a:rPr>
                <a:t>)</a:t>
              </a:r>
            </a:p>
            <a:p>
              <a:pPr algn="ctr"/>
              <a:endParaRPr lang="it-IT" sz="16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6" name="Rettangolo 15"/>
            <p:cNvSpPr/>
            <p:nvPr/>
          </p:nvSpPr>
          <p:spPr>
            <a:xfrm>
              <a:off x="4438990" y="1956670"/>
              <a:ext cx="2358852" cy="996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 smtClean="0">
                  <a:solidFill>
                    <a:schemeClr val="accent3">
                      <a:lumMod val="75000"/>
                    </a:schemeClr>
                  </a:solidFill>
                </a:rPr>
                <a:t>VTL </a:t>
              </a:r>
              <a:r>
                <a:rPr lang="it-IT" sz="1600" b="1" dirty="0" err="1" smtClean="0">
                  <a:solidFill>
                    <a:schemeClr val="accent3">
                      <a:lumMod val="75000"/>
                    </a:schemeClr>
                  </a:solidFill>
                </a:rPr>
                <a:t>Kernel</a:t>
              </a:r>
              <a:endParaRPr lang="it-IT" sz="1600" b="1" dirty="0" smtClean="0">
                <a:solidFill>
                  <a:schemeClr val="accent3">
                    <a:lumMod val="75000"/>
                  </a:schemeClr>
                </a:solidFill>
              </a:endParaRPr>
            </a:p>
            <a:p>
              <a:pPr algn="ctr"/>
              <a:r>
                <a:rPr lang="it-IT" sz="1600" dirty="0" smtClean="0">
                  <a:solidFill>
                    <a:schemeClr val="accent3">
                      <a:lumMod val="75000"/>
                    </a:schemeClr>
                  </a:solidFill>
                </a:rPr>
                <a:t>(</a:t>
              </a:r>
              <a:r>
                <a:rPr lang="it-IT" sz="1600" dirty="0" err="1" smtClean="0">
                  <a:solidFill>
                    <a:schemeClr val="accent3">
                      <a:lumMod val="75000"/>
                    </a:schemeClr>
                  </a:solidFill>
                </a:rPr>
                <a:t>Jupyter</a:t>
              </a:r>
              <a:r>
                <a:rPr lang="it-IT" sz="1600" dirty="0" smtClean="0">
                  <a:solidFill>
                    <a:schemeClr val="accent3">
                      <a:lumMod val="75000"/>
                    </a:schemeClr>
                  </a:solidFill>
                </a:rPr>
                <a:t> notebook </a:t>
              </a:r>
              <a:r>
                <a:rPr lang="it-IT" sz="1600" dirty="0" err="1" smtClean="0">
                  <a:solidFill>
                    <a:schemeClr val="accent3">
                      <a:lumMod val="75000"/>
                    </a:schemeClr>
                  </a:solidFill>
                </a:rPr>
                <a:t>kernel</a:t>
              </a:r>
              <a:r>
                <a:rPr lang="it-IT" sz="1600" dirty="0" smtClean="0">
                  <a:solidFill>
                    <a:schemeClr val="accent3">
                      <a:lumMod val="75000"/>
                    </a:schemeClr>
                  </a:solidFill>
                </a:rPr>
                <a:t>)</a:t>
              </a:r>
              <a:endParaRPr lang="it-IT" sz="1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17" name="Rettangolo 16"/>
            <p:cNvSpPr/>
            <p:nvPr/>
          </p:nvSpPr>
          <p:spPr>
            <a:xfrm>
              <a:off x="6902343" y="1956670"/>
              <a:ext cx="2308201" cy="996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 smtClean="0">
                  <a:solidFill>
                    <a:srgbClr val="FF0000"/>
                  </a:solidFill>
                </a:rPr>
                <a:t>REST Web </a:t>
              </a:r>
              <a:r>
                <a:rPr lang="it-IT" sz="1600" b="1" dirty="0" err="1" smtClean="0">
                  <a:solidFill>
                    <a:srgbClr val="FF0000"/>
                  </a:solidFill>
                </a:rPr>
                <a:t>App</a:t>
              </a:r>
              <a:endParaRPr lang="it-IT" sz="1600" b="1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it-IT" sz="1600" b="1" i="1" dirty="0" smtClean="0">
                  <a:solidFill>
                    <a:srgbClr val="FF0000"/>
                  </a:solidFill>
                </a:rPr>
                <a:t>(</a:t>
              </a:r>
              <a:r>
                <a:rPr lang="it-IT" sz="1600" b="1" i="1" dirty="0" err="1" smtClean="0">
                  <a:solidFill>
                    <a:srgbClr val="FF0000"/>
                  </a:solidFill>
                </a:rPr>
                <a:t>recently</a:t>
              </a:r>
              <a:r>
                <a:rPr lang="it-IT" sz="1600" b="1" i="1" dirty="0" smtClean="0">
                  <a:solidFill>
                    <a:srgbClr val="FF0000"/>
                  </a:solidFill>
                </a:rPr>
                <a:t> </a:t>
              </a:r>
              <a:r>
                <a:rPr lang="it-IT" sz="1600" b="1" i="1" dirty="0" err="1" smtClean="0">
                  <a:solidFill>
                    <a:srgbClr val="FF0000"/>
                  </a:solidFill>
                </a:rPr>
                <a:t>deprecated</a:t>
              </a:r>
              <a:r>
                <a:rPr lang="it-IT" sz="1600" b="1" i="1" dirty="0" smtClean="0">
                  <a:solidFill>
                    <a:srgbClr val="FF0000"/>
                  </a:solidFill>
                </a:rPr>
                <a:t>, </a:t>
              </a:r>
              <a:r>
                <a:rPr lang="it-IT" sz="1600" b="1" i="1" dirty="0" err="1" smtClean="0">
                  <a:solidFill>
                    <a:srgbClr val="FF0000"/>
                  </a:solidFill>
                </a:rPr>
                <a:t>waiting</a:t>
              </a:r>
              <a:r>
                <a:rPr lang="it-IT" sz="1600" b="1" i="1" dirty="0" smtClean="0">
                  <a:solidFill>
                    <a:srgbClr val="FF0000"/>
                  </a:solidFill>
                </a:rPr>
                <a:t> for standard)</a:t>
              </a:r>
              <a:endParaRPr lang="it-IT" sz="16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8" name="Rettangolo 17"/>
            <p:cNvSpPr/>
            <p:nvPr/>
          </p:nvSpPr>
          <p:spPr>
            <a:xfrm>
              <a:off x="9365697" y="1956670"/>
              <a:ext cx="2332315" cy="996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 smtClean="0">
                  <a:solidFill>
                    <a:schemeClr val="accent3">
                      <a:lumMod val="75000"/>
                    </a:schemeClr>
                  </a:solidFill>
                </a:rPr>
                <a:t>CLI </a:t>
              </a:r>
              <a:r>
                <a:rPr lang="it-IT" sz="1600" b="1" dirty="0" err="1" smtClean="0">
                  <a:solidFill>
                    <a:schemeClr val="accent3">
                      <a:lumMod val="75000"/>
                    </a:schemeClr>
                  </a:solidFill>
                </a:rPr>
                <a:t>interface</a:t>
              </a:r>
              <a:endParaRPr lang="it-IT" sz="1600" b="1" dirty="0" smtClean="0">
                <a:solidFill>
                  <a:schemeClr val="accent3">
                    <a:lumMod val="75000"/>
                  </a:schemeClr>
                </a:solidFill>
              </a:endParaRPr>
            </a:p>
            <a:p>
              <a:pPr algn="ctr"/>
              <a:r>
                <a:rPr lang="it-IT" sz="1600" dirty="0" smtClean="0">
                  <a:solidFill>
                    <a:schemeClr val="accent3">
                      <a:lumMod val="75000"/>
                    </a:schemeClr>
                  </a:solidFill>
                </a:rPr>
                <a:t>(to </a:t>
              </a:r>
              <a:r>
                <a:rPr lang="it-IT" sz="1600" dirty="0" err="1" smtClean="0">
                  <a:solidFill>
                    <a:schemeClr val="accent3">
                      <a:lumMod val="75000"/>
                    </a:schemeClr>
                  </a:solidFill>
                </a:rPr>
                <a:t>launch</a:t>
              </a:r>
              <a:r>
                <a:rPr lang="it-IT" sz="1600" dirty="0" smtClean="0">
                  <a:solidFill>
                    <a:schemeClr val="accent3">
                      <a:lumMod val="75000"/>
                    </a:schemeClr>
                  </a:solidFill>
                </a:rPr>
                <a:t> VTL from scripts)</a:t>
              </a:r>
              <a:endParaRPr lang="it-IT" sz="1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19" name="Rettangolo 18"/>
            <p:cNvSpPr/>
            <p:nvPr/>
          </p:nvSpPr>
          <p:spPr>
            <a:xfrm>
              <a:off x="6902343" y="3790718"/>
              <a:ext cx="4795667" cy="6311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b="1" dirty="0" smtClean="0">
                  <a:solidFill>
                    <a:schemeClr val="tx2"/>
                  </a:solidFill>
                </a:rPr>
                <a:t>VTL Apache </a:t>
              </a:r>
              <a:r>
                <a:rPr lang="it-IT" sz="1600" b="1" dirty="0" err="1" smtClean="0">
                  <a:solidFill>
                    <a:schemeClr val="tx2"/>
                  </a:solidFill>
                </a:rPr>
                <a:t>Spark</a:t>
              </a:r>
              <a:r>
                <a:rPr lang="it-IT" sz="1600" b="1" dirty="0" smtClean="0">
                  <a:solidFill>
                    <a:schemeClr val="tx2"/>
                  </a:solidFill>
                </a:rPr>
                <a:t> </a:t>
              </a:r>
              <a:r>
                <a:rPr lang="it-IT" sz="1600" b="1" dirty="0" err="1" smtClean="0">
                  <a:solidFill>
                    <a:schemeClr val="tx2"/>
                  </a:solidFill>
                </a:rPr>
                <a:t>Executor</a:t>
              </a:r>
              <a:endParaRPr lang="it-IT" sz="1600" b="1" dirty="0" smtClean="0">
                <a:solidFill>
                  <a:schemeClr val="tx2"/>
                </a:solidFill>
              </a:endParaRPr>
            </a:p>
            <a:p>
              <a:pPr algn="ctr"/>
              <a:r>
                <a:rPr lang="it-IT" sz="1600" dirty="0" smtClean="0">
                  <a:solidFill>
                    <a:schemeClr val="tx2"/>
                  </a:solidFill>
                </a:rPr>
                <a:t>(</a:t>
              </a:r>
              <a:r>
                <a:rPr lang="it-IT" sz="1600" dirty="0" err="1" smtClean="0">
                  <a:solidFill>
                    <a:schemeClr val="tx2"/>
                  </a:solidFill>
                </a:rPr>
                <a:t>Rule</a:t>
              </a:r>
              <a:r>
                <a:rPr lang="it-IT" sz="1600" dirty="0" smtClean="0">
                  <a:solidFill>
                    <a:schemeClr val="tx2"/>
                  </a:solidFill>
                </a:rPr>
                <a:t> </a:t>
              </a:r>
              <a:r>
                <a:rPr lang="it-IT" sz="1600" dirty="0" err="1" smtClean="0">
                  <a:solidFill>
                    <a:schemeClr val="tx2"/>
                  </a:solidFill>
                </a:rPr>
                <a:t>execution</a:t>
              </a:r>
              <a:r>
                <a:rPr lang="it-IT" sz="1600" dirty="0" smtClean="0">
                  <a:solidFill>
                    <a:schemeClr val="tx2"/>
                  </a:solidFill>
                </a:rPr>
                <a:t>, data processing)</a:t>
              </a:r>
              <a:endParaRPr lang="it-IT" sz="1600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251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1B7CE-53E9-91E2-0782-060716D2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Future work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F53D2-FADE-2A53-E805-1FC376B0B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9320" y="2117557"/>
            <a:ext cx="9708692" cy="4596063"/>
          </a:xfrm>
        </p:spPr>
        <p:txBody>
          <a:bodyPr>
            <a:normAutofit/>
          </a:bodyPr>
          <a:lstStyle/>
          <a:p>
            <a:r>
              <a:rPr lang="it-IT" sz="2400" dirty="0" err="1" smtClean="0">
                <a:solidFill>
                  <a:srgbClr val="002060"/>
                </a:solidFill>
              </a:rPr>
              <a:t>Align</a:t>
            </a:r>
            <a:r>
              <a:rPr lang="it-IT" sz="2400" dirty="0" smtClean="0">
                <a:solidFill>
                  <a:srgbClr val="002060"/>
                </a:solidFill>
              </a:rPr>
              <a:t> to VTL </a:t>
            </a:r>
            <a:r>
              <a:rPr lang="it-IT" sz="2400" dirty="0" err="1" smtClean="0">
                <a:solidFill>
                  <a:srgbClr val="002060"/>
                </a:solidFill>
              </a:rPr>
              <a:t>specs</a:t>
            </a:r>
            <a:r>
              <a:rPr lang="it-IT" sz="2400" dirty="0" smtClean="0">
                <a:solidFill>
                  <a:srgbClr val="002060"/>
                </a:solidFill>
              </a:rPr>
              <a:t> v.2.1 and </a:t>
            </a:r>
            <a:r>
              <a:rPr lang="it-IT" sz="2400" dirty="0" err="1" smtClean="0">
                <a:solidFill>
                  <a:srgbClr val="002060"/>
                </a:solidFill>
              </a:rPr>
              <a:t>build</a:t>
            </a:r>
            <a:r>
              <a:rPr lang="it-IT" sz="2400" dirty="0" smtClean="0">
                <a:solidFill>
                  <a:srgbClr val="002060"/>
                </a:solidFill>
              </a:rPr>
              <a:t> a </a:t>
            </a:r>
            <a:r>
              <a:rPr lang="it-IT" sz="2400" b="1" dirty="0" err="1" smtClean="0">
                <a:solidFill>
                  <a:srgbClr val="002060"/>
                </a:solidFill>
              </a:rPr>
              <a:t>documentation</a:t>
            </a:r>
            <a:r>
              <a:rPr lang="it-IT" sz="2400" b="1" dirty="0" smtClean="0">
                <a:solidFill>
                  <a:srgbClr val="002060"/>
                </a:solidFill>
              </a:rPr>
              <a:t> </a:t>
            </a:r>
            <a:r>
              <a:rPr lang="it-IT" sz="2400" b="1" dirty="0" err="1" smtClean="0">
                <a:solidFill>
                  <a:srgbClr val="002060"/>
                </a:solidFill>
              </a:rPr>
              <a:t>environment</a:t>
            </a:r>
            <a:r>
              <a:rPr lang="it-IT" sz="2400" dirty="0" smtClean="0">
                <a:solidFill>
                  <a:srgbClr val="002060"/>
                </a:solidFill>
              </a:rPr>
              <a:t> for </a:t>
            </a:r>
            <a:r>
              <a:rPr lang="it-IT" sz="2400" dirty="0" err="1" smtClean="0">
                <a:solidFill>
                  <a:srgbClr val="002060"/>
                </a:solidFill>
              </a:rPr>
              <a:t>testing</a:t>
            </a:r>
            <a:r>
              <a:rPr lang="it-IT" sz="2400" dirty="0" smtClean="0">
                <a:solidFill>
                  <a:srgbClr val="002060"/>
                </a:solidFill>
              </a:rPr>
              <a:t> the </a:t>
            </a:r>
            <a:r>
              <a:rPr lang="it-IT" sz="2400" dirty="0" err="1" smtClean="0">
                <a:solidFill>
                  <a:srgbClr val="002060"/>
                </a:solidFill>
              </a:rPr>
              <a:t>examples</a:t>
            </a:r>
            <a:endParaRPr lang="it-IT" sz="2400" dirty="0" smtClean="0">
              <a:solidFill>
                <a:srgbClr val="002060"/>
              </a:solidFill>
            </a:endParaRPr>
          </a:p>
          <a:p>
            <a:r>
              <a:rPr lang="it-IT" sz="2400" dirty="0" smtClean="0">
                <a:solidFill>
                  <a:srgbClr val="002060"/>
                </a:solidFill>
              </a:rPr>
              <a:t>Join </a:t>
            </a:r>
            <a:r>
              <a:rPr lang="it-IT" sz="2400" b="1" dirty="0" err="1" smtClean="0">
                <a:solidFill>
                  <a:srgbClr val="002060"/>
                </a:solidFill>
              </a:rPr>
              <a:t>SDMX.io</a:t>
            </a:r>
            <a:r>
              <a:rPr lang="it-IT" sz="2400" b="1" dirty="0" smtClean="0">
                <a:solidFill>
                  <a:srgbClr val="002060"/>
                </a:solidFill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</a:rPr>
              <a:t>initiative</a:t>
            </a:r>
            <a:r>
              <a:rPr lang="it-IT" sz="2400" dirty="0" smtClean="0">
                <a:solidFill>
                  <a:srgbClr val="002060"/>
                </a:solidFill>
              </a:rPr>
              <a:t> and </a:t>
            </a:r>
            <a:r>
              <a:rPr lang="it-IT" sz="2400" dirty="0" err="1" smtClean="0">
                <a:solidFill>
                  <a:srgbClr val="002060"/>
                </a:solidFill>
              </a:rPr>
              <a:t>enhance</a:t>
            </a:r>
            <a:r>
              <a:rPr lang="it-IT" sz="2400" dirty="0" smtClean="0">
                <a:solidFill>
                  <a:srgbClr val="002060"/>
                </a:solidFill>
              </a:rPr>
              <a:t> the </a:t>
            </a:r>
            <a:r>
              <a:rPr lang="it-IT" sz="2400" dirty="0" err="1" smtClean="0">
                <a:solidFill>
                  <a:srgbClr val="002060"/>
                </a:solidFill>
              </a:rPr>
              <a:t>integration</a:t>
            </a:r>
            <a:r>
              <a:rPr lang="it-IT" sz="2400" dirty="0" smtClean="0">
                <a:solidFill>
                  <a:srgbClr val="002060"/>
                </a:solidFill>
              </a:rPr>
              <a:t> with FMR</a:t>
            </a:r>
          </a:p>
          <a:p>
            <a:r>
              <a:rPr lang="it-IT" sz="2400" dirty="0" smtClean="0">
                <a:solidFill>
                  <a:srgbClr val="002060"/>
                </a:solidFill>
              </a:rPr>
              <a:t>Engine </a:t>
            </a:r>
            <a:r>
              <a:rPr lang="it-IT" sz="2400" dirty="0" err="1" smtClean="0">
                <a:solidFill>
                  <a:srgbClr val="002060"/>
                </a:solidFill>
              </a:rPr>
              <a:t>documentation</a:t>
            </a:r>
            <a:r>
              <a:rPr lang="it-IT" sz="2400" dirty="0" smtClean="0">
                <a:solidFill>
                  <a:srgbClr val="002060"/>
                </a:solidFill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</a:rPr>
              <a:t>revamp</a:t>
            </a:r>
            <a:endParaRPr lang="it-IT" sz="2400" dirty="0" smtClean="0">
              <a:solidFill>
                <a:srgbClr val="002060"/>
              </a:solidFill>
            </a:endParaRPr>
          </a:p>
          <a:p>
            <a:r>
              <a:rPr lang="it-IT" sz="2400" dirty="0" smtClean="0">
                <a:solidFill>
                  <a:srgbClr val="002060"/>
                </a:solidFill>
              </a:rPr>
              <a:t>Work to </a:t>
            </a:r>
            <a:r>
              <a:rPr lang="it-IT" sz="2400" b="1" dirty="0" smtClean="0">
                <a:solidFill>
                  <a:srgbClr val="002060"/>
                </a:solidFill>
              </a:rPr>
              <a:t>VTL REST API  </a:t>
            </a:r>
            <a:r>
              <a:rPr lang="it-IT" sz="2400" dirty="0" smtClean="0">
                <a:solidFill>
                  <a:srgbClr val="002060"/>
                </a:solidFill>
                <a:sym typeface="Wingdings" panose="05000000000000000000" pitchFamily="2" charset="2"/>
              </a:rPr>
              <a:t> </a:t>
            </a:r>
            <a:r>
              <a:rPr lang="it-IT" sz="2400" b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VTL Task Force</a:t>
            </a:r>
          </a:p>
          <a:p>
            <a:pPr marL="0" indent="0">
              <a:buNone/>
            </a:pPr>
            <a:endParaRPr lang="it-IT" sz="2400" dirty="0" smtClean="0">
              <a:solidFill>
                <a:srgbClr val="00206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b="1" i="1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Maybe</a:t>
            </a:r>
            <a:r>
              <a:rPr lang="it-IT" b="1" i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…</a:t>
            </a:r>
          </a:p>
          <a:p>
            <a:pPr lvl="1"/>
            <a:r>
              <a:rPr lang="it-IT" b="1" i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E&amp;E for </a:t>
            </a:r>
            <a:r>
              <a:rPr lang="it-IT" b="1" i="1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education</a:t>
            </a:r>
            <a:r>
              <a:rPr lang="it-IT" i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 (</a:t>
            </a:r>
            <a:r>
              <a:rPr lang="it-IT" i="1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using</a:t>
            </a:r>
            <a:r>
              <a:rPr lang="it-IT" i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 the </a:t>
            </a:r>
            <a:r>
              <a:rPr lang="it-IT" i="1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examples</a:t>
            </a:r>
            <a:r>
              <a:rPr lang="it-IT" i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 in the VTL </a:t>
            </a:r>
            <a:r>
              <a:rPr lang="it-IT" i="1" dirty="0" err="1" smtClean="0">
                <a:solidFill>
                  <a:srgbClr val="002060"/>
                </a:solidFill>
                <a:sym typeface="Wingdings" panose="05000000000000000000" pitchFamily="2" charset="2"/>
              </a:rPr>
              <a:t>documentation</a:t>
            </a:r>
            <a:r>
              <a:rPr lang="it-IT" i="1" dirty="0" smtClean="0">
                <a:solidFill>
                  <a:srgbClr val="002060"/>
                </a:solidFill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it-IT" b="1" i="1" dirty="0">
                <a:solidFill>
                  <a:srgbClr val="002060"/>
                </a:solidFill>
              </a:rPr>
              <a:t>Python</a:t>
            </a:r>
            <a:r>
              <a:rPr lang="it-IT" i="1" dirty="0">
                <a:solidFill>
                  <a:srgbClr val="002060"/>
                </a:solidFill>
              </a:rPr>
              <a:t> front-end </a:t>
            </a:r>
          </a:p>
          <a:p>
            <a:pPr marL="0" indent="0">
              <a:buNone/>
            </a:pPr>
            <a:endParaRPr lang="it-IT" sz="2400" i="1" dirty="0" smtClean="0">
              <a:solidFill>
                <a:srgbClr val="00206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4381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F53D2-FADE-2A53-E805-1FC376B0B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1654" y="1755973"/>
            <a:ext cx="9708693" cy="49576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6000" dirty="0" err="1" smtClean="0">
                <a:solidFill>
                  <a:srgbClr val="002060"/>
                </a:solidFill>
              </a:rPr>
              <a:t>Thanks</a:t>
            </a:r>
            <a:r>
              <a:rPr lang="it-IT" sz="6000" dirty="0" smtClean="0">
                <a:solidFill>
                  <a:srgbClr val="002060"/>
                </a:solidFill>
              </a:rPr>
              <a:t>!</a:t>
            </a:r>
          </a:p>
          <a:p>
            <a:pPr marL="0" indent="0" algn="ctr">
              <a:buNone/>
            </a:pPr>
            <a:endParaRPr lang="it-IT" sz="60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sz="2400" dirty="0" smtClean="0">
                <a:solidFill>
                  <a:srgbClr val="002060"/>
                </a:solidFill>
                <a:hlinkClick r:id="rId2"/>
              </a:rPr>
              <a:t>attilio.mattiocco@bancaditalia.it</a:t>
            </a:r>
            <a:endParaRPr lang="it-IT" sz="24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sz="2400" dirty="0" smtClean="0">
                <a:solidFill>
                  <a:srgbClr val="002060"/>
                </a:solidFill>
                <a:hlinkClick r:id="rId3"/>
              </a:rPr>
              <a:t>valentino.pinna@bancaditalia.it</a:t>
            </a:r>
            <a:endParaRPr lang="it-IT" sz="24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it-IT" sz="24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GB" sz="3200" dirty="0">
                <a:solidFill>
                  <a:srgbClr val="002060"/>
                </a:solidFill>
                <a:hlinkClick r:id="rId4"/>
              </a:rPr>
              <a:t>https://github.com/vpinna80/VTL</a:t>
            </a:r>
            <a:r>
              <a:rPr lang="en-GB" sz="3200" dirty="0">
                <a:solidFill>
                  <a:srgbClr val="002060"/>
                </a:solidFill>
              </a:rPr>
              <a:t> </a:t>
            </a:r>
          </a:p>
          <a:p>
            <a:pPr marL="0" indent="0" algn="ctr">
              <a:buNone/>
            </a:pPr>
            <a:endParaRPr lang="it-IT" sz="24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67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iglo gótico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DMX Experts Workshop Template.potx" id="{70CA7E9C-5F60-41E0-8412-83BDCFD88BAA}" vid="{A3B485CB-F6EA-4724-9E74-4D30CE2892D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SDMX_EG_2024_mattiocco</Template>
  <TotalTime>482</TotalTime>
  <Words>477</Words>
  <Application>Microsoft Office PowerPoint</Application>
  <PresentationFormat>Widescreen</PresentationFormat>
  <Paragraphs>70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4" baseType="lpstr">
      <vt:lpstr>Yu Gothic Light</vt:lpstr>
      <vt:lpstr>Arial</vt:lpstr>
      <vt:lpstr>Calibri</vt:lpstr>
      <vt:lpstr>Century Gothic</vt:lpstr>
      <vt:lpstr>Palatino Linotype</vt:lpstr>
      <vt:lpstr>Perpetua</vt:lpstr>
      <vt:lpstr>Wingdings</vt:lpstr>
      <vt:lpstr>Tema de Office</vt:lpstr>
      <vt:lpstr>The VTL Engine &amp; Editor  of the Bank of Italy.   Lessons learned and future perspectives</vt:lpstr>
      <vt:lpstr>VTL E&amp;E - overview</vt:lpstr>
      <vt:lpstr>Why developing an engine?</vt:lpstr>
      <vt:lpstr>VTL E&amp;E - architecture</vt:lpstr>
      <vt:lpstr>Future work</vt:lpstr>
      <vt:lpstr>Presentazione standard di PowerPoint</vt:lpstr>
    </vt:vector>
  </TitlesOfParts>
  <Company>Banca d'Italia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VTL Engine &amp; Editor  of the Bank of Italy.   Lessons learned and future perspectives</dc:title>
  <dc:creator>Attilio Mattiocco</dc:creator>
  <cp:lastModifiedBy>Attilio Mattiocco</cp:lastModifiedBy>
  <cp:revision>41</cp:revision>
  <dcterms:created xsi:type="dcterms:W3CDTF">2024-09-25T09:48:11Z</dcterms:created>
  <dcterms:modified xsi:type="dcterms:W3CDTF">2024-10-03T15:17:21Z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2024-09-20T15:41:59Z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ee8ede1d-6982-4d82-ad68-9a20e92cecfc</vt:lpwstr>
  </property>
  <property fmtid="{D5CDD505-2E9C-101B-9397-08002B2CF9AE}" pid="8" name="MSIP_Label_6bd9ddd1-4d20-43f6-abfa-fc3c07406f94_ContentBits">
    <vt:lpwstr>0</vt:lpwstr>
  </property>
</Properties>
</file>