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5" r:id="rId3"/>
    <p:sldId id="262" r:id="rId4"/>
    <p:sldId id="276" r:id="rId5"/>
    <p:sldId id="264" r:id="rId6"/>
    <p:sldId id="277" r:id="rId7"/>
    <p:sldId id="278" r:id="rId8"/>
    <p:sldId id="280" r:id="rId9"/>
    <p:sldId id="281" r:id="rId10"/>
    <p:sldId id="285" r:id="rId11"/>
    <p:sldId id="282" r:id="rId12"/>
    <p:sldId id="279" r:id="rId13"/>
    <p:sldId id="28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CFF"/>
    <a:srgbClr val="00A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E459-00D6-4537-84AB-80EA8C5AB12A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47CF-FC41-453B-B101-47EB4C7FD03C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70C0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80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02" y="5256213"/>
            <a:ext cx="1875995" cy="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rgbClr val="0070C0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/>
              <a:t>Tercer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365125"/>
            <a:ext cx="970869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77773" y="1825625"/>
            <a:ext cx="1152024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325154" y="596452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9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79848"/>
          </a:xfrm>
          <a:solidFill>
            <a:srgbClr val="0070C0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657222"/>
            <a:ext cx="10515600" cy="99322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5403182" y="5328746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29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899" y="365126"/>
            <a:ext cx="9537901" cy="1193868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51732" y="590141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upo 8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" name="Grupo 9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2" name="Flecha derecha 11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15" name="Rectángulo 14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7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188913"/>
            <a:ext cx="938368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25153" y="479775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upo 10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5" name="Rectángulo 14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6" name="Flecha derecha 15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2" name="Grupo 11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81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s-MX" smtClean="0"/>
              <a:t>27/09/2024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s-MX" smtClean="0"/>
              <a:t>‹N›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4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41890"/>
            <a:ext cx="3932237" cy="1915510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918841" y="141891"/>
            <a:ext cx="6436547" cy="5719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0359"/>
            <a:ext cx="3932237" cy="1947041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4607" y="110359"/>
            <a:ext cx="7078717" cy="5758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noProof="0" smtClean="0"/>
              <a:t>Fare clic sull'icona per inserire un'immagine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27/09/2024</a:t>
            </a:fld>
            <a:endParaRPr lang="en-GB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‹N›</a:t>
            </a:fld>
            <a:endParaRPr lang="en-GB" noProof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111A-94CB-4B08-9CCC-A81D2DD0EB56}" type="datetimeFigureOut">
              <a:rPr lang="en-GB" noProof="0" smtClean="0"/>
              <a:t>27/09/2024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F905-C0D2-4263-B625-106CECBF2BBA}" type="slidenum">
              <a:rPr lang="en-GB" noProof="0" smtClean="0"/>
              <a:t>‹N›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84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dmx-twg/vtl/tree/docs-dev" TargetMode="External"/><Relationship Id="rId2" Type="http://schemas.openxmlformats.org/officeDocument/2006/relationships/hyperlink" Target="https://amattioc.github.io/vtl/2.1/html/index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309607" y="774915"/>
            <a:ext cx="9358393" cy="2735048"/>
          </a:xfrm>
        </p:spPr>
        <p:txBody>
          <a:bodyPr>
            <a:noAutofit/>
          </a:bodyPr>
          <a:lstStyle/>
          <a:p>
            <a:r>
              <a:rPr lang="en-US" sz="4800" dirty="0" smtClean="0"/>
              <a:t>Using </a:t>
            </a:r>
            <a:r>
              <a:rPr lang="en-US" sz="4800" dirty="0"/>
              <a:t>VTL in statistical processes: successful implementations, issues and improvement requests  </a:t>
            </a:r>
            <a:endParaRPr lang="it-IT" sz="4800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496435"/>
          </a:xfrm>
        </p:spPr>
        <p:txBody>
          <a:bodyPr>
            <a:no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SDMX Experts workshop</a:t>
            </a:r>
          </a:p>
          <a:p>
            <a:r>
              <a:rPr lang="en-US" dirty="0"/>
              <a:t>7-11 October 2024</a:t>
            </a:r>
          </a:p>
          <a:p>
            <a:r>
              <a:rPr lang="en-US" dirty="0"/>
              <a:t>Amsterdam,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12729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VTL 2.1: new documentation preview</a:t>
            </a:r>
            <a:endParaRPr lang="en-GB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66" y="1884468"/>
            <a:ext cx="8676000" cy="46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8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VTL 2.1: new documentation preview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20" y="1861919"/>
            <a:ext cx="7092000" cy="48679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013" y="1861919"/>
            <a:ext cx="2304000" cy="49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5400" dirty="0" smtClean="0"/>
              <a:t>Let’s go </a:t>
            </a:r>
            <a:r>
              <a:rPr lang="en-US" sz="5400" smtClean="0"/>
              <a:t>the presentations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082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5400" dirty="0" smtClean="0"/>
              <a:t>Back-up slide</a:t>
            </a:r>
            <a:endParaRPr lang="en-US" sz="5400" dirty="0"/>
          </a:p>
        </p:txBody>
      </p:sp>
      <p:sp>
        <p:nvSpPr>
          <p:cNvPr id="2" name="Rettangolo 1"/>
          <p:cNvSpPr/>
          <p:nvPr/>
        </p:nvSpPr>
        <p:spPr>
          <a:xfrm>
            <a:off x="3448542" y="3835462"/>
            <a:ext cx="598272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u="sng" dirty="0">
                <a:hlinkClick r:id="rId2"/>
              </a:rPr>
              <a:t>https://</a:t>
            </a:r>
            <a:r>
              <a:rPr lang="it-IT" sz="2400" b="1" u="sng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hlinkClick r:id="rId2"/>
              </a:rPr>
              <a:t>amattioc.github.io</a:t>
            </a:r>
            <a:r>
              <a:rPr lang="it-IT" u="sng" dirty="0">
                <a:hlinkClick r:id="rId2"/>
              </a:rPr>
              <a:t>/vtl/2.1/html/index.html</a:t>
            </a:r>
            <a:r>
              <a:rPr lang="it-IT" dirty="0"/>
              <a:t> </a:t>
            </a:r>
          </a:p>
          <a:p>
            <a:r>
              <a:rPr lang="it-IT" dirty="0"/>
              <a:t> </a:t>
            </a:r>
          </a:p>
          <a:p>
            <a:r>
              <a:rPr lang="it-IT" u="sng" dirty="0">
                <a:hlinkClick r:id="rId3"/>
              </a:rPr>
              <a:t>https://github.com/</a:t>
            </a:r>
            <a:r>
              <a:rPr lang="it-IT" sz="2400" b="1" u="sng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hlinkClick r:id="rId3"/>
              </a:rPr>
              <a:t>sdmx-twg</a:t>
            </a:r>
            <a:r>
              <a:rPr lang="it-IT" sz="2400" b="1" u="sng" dirty="0">
                <a:hlinkClick r:id="rId3"/>
              </a:rPr>
              <a:t>/vtl</a:t>
            </a:r>
            <a:r>
              <a:rPr lang="it-IT" u="sng" dirty="0">
                <a:hlinkClick r:id="rId3"/>
              </a:rPr>
              <a:t>/tree/docs-dev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895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5400" dirty="0" smtClean="0"/>
              <a:t>Where are we now?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318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Gartner</a:t>
            </a:r>
            <a:r>
              <a:rPr lang="it-IT" dirty="0" smtClean="0"/>
              <a:t> </a:t>
            </a:r>
            <a:r>
              <a:rPr lang="it-IT" dirty="0" err="1"/>
              <a:t>Hype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 smtClean="0"/>
              <a:t>…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8" y="1782868"/>
            <a:ext cx="9752381" cy="50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Gartner</a:t>
            </a:r>
            <a:r>
              <a:rPr lang="it-IT" dirty="0" smtClean="0"/>
              <a:t> </a:t>
            </a:r>
            <a:r>
              <a:rPr lang="it-IT" dirty="0" err="1"/>
              <a:t>Hype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 smtClean="0"/>
              <a:t>… for VTL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8" y="1782868"/>
            <a:ext cx="9752381" cy="502088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680761" y="1877823"/>
            <a:ext cx="451278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n-lt"/>
              </a:rPr>
              <a:t>Language </a:t>
            </a:r>
            <a:r>
              <a:rPr lang="it-IT" sz="2800" dirty="0" err="1" smtClean="0">
                <a:latin typeface="+mn-lt"/>
              </a:rPr>
              <a:t>consolidation</a:t>
            </a:r>
            <a:endParaRPr lang="it-IT" sz="2800" dirty="0"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558490" y="3937525"/>
            <a:ext cx="212805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n-lt"/>
              </a:rPr>
              <a:t>Language </a:t>
            </a:r>
            <a:r>
              <a:rPr lang="it-IT" sz="2800" dirty="0" err="1" smtClean="0">
                <a:latin typeface="+mn-lt"/>
              </a:rPr>
              <a:t>adoption</a:t>
            </a:r>
            <a:endParaRPr lang="it-IT" sz="2800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9760073">
            <a:off x="5668163" y="4156596"/>
            <a:ext cx="296171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+mn-lt"/>
              </a:rPr>
              <a:t>PoCs</a:t>
            </a:r>
            <a:r>
              <a:rPr lang="it-IT" dirty="0" smtClean="0">
                <a:latin typeface="+mn-lt"/>
              </a:rPr>
              <a:t> and </a:t>
            </a:r>
            <a:r>
              <a:rPr lang="it-IT" dirty="0" err="1" smtClean="0">
                <a:latin typeface="+mn-lt"/>
              </a:rPr>
              <a:t>pilot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projects</a:t>
            </a:r>
            <a:endParaRPr lang="it-IT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864158" y="5638868"/>
            <a:ext cx="489583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n-lt"/>
              </a:rPr>
              <a:t>Language </a:t>
            </a:r>
            <a:r>
              <a:rPr lang="it-IT" sz="2800" dirty="0" err="1" smtClean="0">
                <a:latin typeface="+mn-lt"/>
              </a:rPr>
              <a:t>implementation</a:t>
            </a:r>
            <a:endParaRPr lang="it-IT" sz="2800" dirty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569389" y="5638868"/>
            <a:ext cx="222274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n-lt"/>
              </a:rPr>
              <a:t>Language </a:t>
            </a:r>
            <a:r>
              <a:rPr lang="it-IT" sz="2800" dirty="0" err="1" smtClean="0">
                <a:latin typeface="+mn-lt"/>
              </a:rPr>
              <a:t>definition</a:t>
            </a:r>
            <a:endParaRPr lang="it-IT" sz="2800" dirty="0">
              <a:latin typeface="+mn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86326" y="5140453"/>
            <a:ext cx="170369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2013: VTL TF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826934" y="3954404"/>
            <a:ext cx="15563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2015: VTL 1.0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170702" y="3191824"/>
            <a:ext cx="15563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2017: VTL 1.1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775635" y="2483411"/>
            <a:ext cx="233880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2018-2020: VTL 2.0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948860" y="4457707"/>
            <a:ext cx="29524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2021: </a:t>
            </a:r>
            <a:r>
              <a:rPr lang="it-IT" i="1" dirty="0" err="1" smtClean="0"/>
              <a:t>Changes</a:t>
            </a:r>
            <a:r>
              <a:rPr lang="it-IT" i="1" dirty="0" smtClean="0"/>
              <a:t> for SDMX 3.0</a:t>
            </a:r>
            <a:endParaRPr lang="it-IT" i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312076" y="5058812"/>
            <a:ext cx="164000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2024: VTL 2.1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04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VTL 2.1: language improvements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0603" y="1825625"/>
            <a:ext cx="10357410" cy="4582924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dirty="0"/>
              <a:t>Bug fixes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dirty="0"/>
              <a:t>New operators</a:t>
            </a:r>
          </a:p>
          <a:p>
            <a:pPr marL="800100" lvl="6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Perpetua" panose="02020502060401020303" pitchFamily="18" charset="0"/>
              </a:rPr>
              <a:t>Time operators: </a:t>
            </a:r>
            <a:r>
              <a:rPr lang="en-US" sz="2400" dirty="0" err="1">
                <a:latin typeface="Perpetua" panose="02020502060401020303" pitchFamily="18" charset="0"/>
              </a:rPr>
              <a:t>datediff</a:t>
            </a:r>
            <a:r>
              <a:rPr lang="en-US" sz="2400" dirty="0">
                <a:latin typeface="Perpetua" panose="02020502060401020303" pitchFamily="18" charset="0"/>
              </a:rPr>
              <a:t>, </a:t>
            </a:r>
            <a:r>
              <a:rPr lang="en-US" sz="2400" dirty="0" err="1">
                <a:latin typeface="Perpetua" panose="02020502060401020303" pitchFamily="18" charset="0"/>
              </a:rPr>
              <a:t>dateadd</a:t>
            </a:r>
            <a:r>
              <a:rPr lang="en-US" sz="2400" dirty="0">
                <a:latin typeface="Perpetua" panose="02020502060401020303" pitchFamily="18" charset="0"/>
              </a:rPr>
              <a:t>, year/month/quarter/</a:t>
            </a:r>
            <a:r>
              <a:rPr lang="en-US" sz="2400" dirty="0" err="1">
                <a:latin typeface="Perpetua" panose="02020502060401020303" pitchFamily="18" charset="0"/>
              </a:rPr>
              <a:t>dayofmonth</a:t>
            </a:r>
            <a:r>
              <a:rPr lang="en-US" sz="2400" dirty="0">
                <a:latin typeface="Perpetua" panose="02020502060401020303" pitchFamily="18" charset="0"/>
              </a:rPr>
              <a:t>/</a:t>
            </a:r>
            <a:r>
              <a:rPr lang="en-US" sz="2400" dirty="0" err="1">
                <a:latin typeface="Perpetua" panose="02020502060401020303" pitchFamily="18" charset="0"/>
              </a:rPr>
              <a:t>dayofyear</a:t>
            </a:r>
            <a:r>
              <a:rPr lang="en-US" sz="2400" dirty="0">
                <a:latin typeface="Perpetua" panose="02020502060401020303" pitchFamily="18" charset="0"/>
              </a:rPr>
              <a:t>, </a:t>
            </a:r>
            <a:r>
              <a:rPr lang="en-US" sz="2400" dirty="0" err="1">
                <a:latin typeface="Perpetua" panose="02020502060401020303" pitchFamily="18" charset="0"/>
              </a:rPr>
              <a:t>daystoyear</a:t>
            </a:r>
            <a:r>
              <a:rPr lang="en-US" sz="2400" dirty="0">
                <a:latin typeface="Perpetua" panose="02020502060401020303" pitchFamily="18" charset="0"/>
              </a:rPr>
              <a:t>, </a:t>
            </a:r>
            <a:r>
              <a:rPr lang="en-US" sz="2400" dirty="0" err="1">
                <a:latin typeface="Perpetua" panose="02020502060401020303" pitchFamily="18" charset="0"/>
              </a:rPr>
              <a:t>daystomonth</a:t>
            </a:r>
            <a:r>
              <a:rPr lang="en-US" sz="2400" dirty="0">
                <a:latin typeface="Perpetua" panose="02020502060401020303" pitchFamily="18" charset="0"/>
              </a:rPr>
              <a:t>, </a:t>
            </a:r>
            <a:r>
              <a:rPr lang="en-US" sz="2400" dirty="0" err="1">
                <a:latin typeface="Perpetua" panose="02020502060401020303" pitchFamily="18" charset="0"/>
              </a:rPr>
              <a:t>durationtodays</a:t>
            </a:r>
            <a:endParaRPr lang="it-IT" sz="2400" dirty="0">
              <a:latin typeface="Perpetua" panose="02020502060401020303" pitchFamily="18" charset="0"/>
            </a:endParaRPr>
          </a:p>
          <a:p>
            <a:pPr marL="800100" lvl="6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Perpetua" panose="02020502060401020303" pitchFamily="18" charset="0"/>
              </a:rPr>
              <a:t>case (simple extension of if operator)</a:t>
            </a:r>
            <a:endParaRPr lang="it-IT" sz="2400" dirty="0">
              <a:latin typeface="Perpetua" panose="02020502060401020303" pitchFamily="18" charset="0"/>
            </a:endParaRPr>
          </a:p>
          <a:p>
            <a:pPr marL="800100" lvl="6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Perpetua" panose="02020502060401020303" pitchFamily="18" charset="0"/>
              </a:rPr>
              <a:t>random (generating a random decimal number &gt;= 0 and &lt; 1)</a:t>
            </a:r>
            <a:endParaRPr lang="it-IT" sz="2400" dirty="0">
              <a:latin typeface="Perpetua" panose="02020502060401020303" pitchFamily="18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dirty="0"/>
              <a:t>Changes to existing operators</a:t>
            </a:r>
          </a:p>
          <a:p>
            <a:pPr marL="800100" lvl="6" indent="-342900">
              <a:buFont typeface="Wingdings" panose="05000000000000000000" pitchFamily="2" charset="2"/>
              <a:buChar char="§"/>
            </a:pPr>
            <a:r>
              <a:rPr lang="en-GB" sz="2400" dirty="0">
                <a:ea typeface="+mn-ea"/>
              </a:rPr>
              <a:t>c</a:t>
            </a:r>
            <a:r>
              <a:rPr lang="en-GB" sz="2400" dirty="0">
                <a:latin typeface="Perpetua" panose="02020502060401020303" pitchFamily="18" charset="0"/>
              </a:rPr>
              <a:t>ast: the “cast matrix” will contain only implicit or explicit with mask (no optional mask)</a:t>
            </a:r>
          </a:p>
          <a:p>
            <a:pPr marL="800100" lvl="6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Perpetua" panose="02020502060401020303" pitchFamily="18" charset="0"/>
              </a:rPr>
              <a:t>ordering: some assumptions has been taken for some use cases (e.g. true &gt; false)</a:t>
            </a:r>
          </a:p>
          <a:p>
            <a:pPr marL="800100" lvl="6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Perpetua" panose="02020502060401020303" pitchFamily="18" charset="0"/>
              </a:rPr>
              <a:t>changed default window clause for analytic operators </a:t>
            </a:r>
          </a:p>
          <a:p>
            <a:pPr lvl="2"/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VTL 2.1: new documentation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345904" y="1908784"/>
            <a:ext cx="8105644" cy="4462760"/>
          </a:xfrm>
          <a:prstGeom prst="rect">
            <a:avLst/>
          </a:prstGeom>
          <a:solidFill>
            <a:srgbClr val="B7ECFF"/>
          </a:solidFill>
        </p:spPr>
        <p:txBody>
          <a:bodyPr wrap="square">
            <a:spAutoFit/>
          </a:bodyPr>
          <a:lstStyle/>
          <a:p>
            <a:pPr marL="342900" lvl="8" indent="-3429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Perpetua" panose="02020502060401020303" pitchFamily="18" charset="0"/>
              </a:rPr>
              <a:t>Use of </a:t>
            </a:r>
            <a:r>
              <a:rPr lang="en-GB" sz="2400" dirty="0" err="1" smtClean="0">
                <a:latin typeface="Perpetua" panose="02020502060401020303" pitchFamily="18" charset="0"/>
              </a:rPr>
              <a:t>Markup</a:t>
            </a:r>
            <a:r>
              <a:rPr lang="en-GB" sz="2400" dirty="0" smtClean="0">
                <a:latin typeface="Perpetua" panose="02020502060401020303" pitchFamily="18" charset="0"/>
              </a:rPr>
              <a:t> language</a:t>
            </a:r>
          </a:p>
          <a:p>
            <a:pPr marL="342900" lvl="8" indent="-342900"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Perpetua" panose="02020502060401020303" pitchFamily="18" charset="0"/>
              </a:rPr>
              <a:t>For each example, input and output structure </a:t>
            </a:r>
            <a:r>
              <a:rPr lang="en-GB" sz="2400" dirty="0">
                <a:latin typeface="Perpetua" panose="02020502060401020303" pitchFamily="18" charset="0"/>
              </a:rPr>
              <a:t>(</a:t>
            </a:r>
            <a:r>
              <a:rPr lang="en-GB" sz="2400" dirty="0" err="1">
                <a:latin typeface="Perpetua" panose="02020502060401020303" pitchFamily="18" charset="0"/>
              </a:rPr>
              <a:t>json</a:t>
            </a:r>
            <a:r>
              <a:rPr lang="en-GB" sz="2400" dirty="0">
                <a:latin typeface="Perpetua" panose="02020502060401020303" pitchFamily="18" charset="0"/>
              </a:rPr>
              <a:t> format</a:t>
            </a:r>
            <a:r>
              <a:rPr lang="en-GB" sz="2400" dirty="0" smtClean="0">
                <a:latin typeface="Perpetua" panose="02020502060401020303" pitchFamily="18" charset="0"/>
              </a:rPr>
              <a:t>) and  input </a:t>
            </a:r>
            <a:r>
              <a:rPr lang="en-GB" sz="2400" dirty="0">
                <a:latin typeface="Perpetua" panose="02020502060401020303" pitchFamily="18" charset="0"/>
              </a:rPr>
              <a:t>and output </a:t>
            </a:r>
            <a:r>
              <a:rPr lang="en-GB" sz="2400" dirty="0" smtClean="0">
                <a:latin typeface="Perpetua" panose="02020502060401020303" pitchFamily="18" charset="0"/>
              </a:rPr>
              <a:t>data </a:t>
            </a:r>
            <a:r>
              <a:rPr lang="en-GB" sz="2400" dirty="0">
                <a:latin typeface="Perpetua" panose="02020502060401020303" pitchFamily="18" charset="0"/>
              </a:rPr>
              <a:t>(csv </a:t>
            </a:r>
            <a:r>
              <a:rPr lang="en-GB" sz="2400" dirty="0" smtClean="0">
                <a:latin typeface="Perpetua" panose="02020502060401020303" pitchFamily="18" charset="0"/>
              </a:rPr>
              <a:t>format) are available</a:t>
            </a:r>
          </a:p>
          <a:p>
            <a:pPr marL="342900" lvl="8" indent="-342900">
              <a:spcBef>
                <a:spcPts val="3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Perpetua" panose="02020502060401020303" pitchFamily="18" charset="0"/>
              </a:rPr>
              <a:t>More examples coming from tools’ implementers teams have been added</a:t>
            </a:r>
            <a:endParaRPr lang="en-GB" sz="2400" dirty="0">
              <a:latin typeface="Perpetua" panose="02020502060401020303" pitchFamily="18" charset="0"/>
            </a:endParaRPr>
          </a:p>
          <a:p>
            <a:pPr marL="342900" lvl="8" indent="-342900"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Perpetua" panose="02020502060401020303" pitchFamily="18" charset="0"/>
              </a:rPr>
              <a:t>VTL grammar </a:t>
            </a:r>
            <a:r>
              <a:rPr lang="en-GB" sz="2400" dirty="0" smtClean="0">
                <a:latin typeface="Perpetua" panose="02020502060401020303" pitchFamily="18" charset="0"/>
              </a:rPr>
              <a:t>“semi-automatically” derived </a:t>
            </a:r>
            <a:r>
              <a:rPr lang="en-GB" sz="2400" dirty="0">
                <a:latin typeface="Perpetua" panose="02020502060401020303" pitchFamily="18" charset="0"/>
              </a:rPr>
              <a:t>from the examples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8538767" y="2313993"/>
            <a:ext cx="363852" cy="48428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007762" y="1769366"/>
            <a:ext cx="2672326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Improve readability</a:t>
            </a:r>
          </a:p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2060"/>
                </a:solidFill>
                <a:latin typeface="Perpetua" panose="02020502060401020303" pitchFamily="18" charset="0"/>
              </a:rPr>
              <a:t>Reduce inconsistencies between user and reference manual</a:t>
            </a:r>
            <a:endParaRPr lang="en-GB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8556691" y="3421587"/>
            <a:ext cx="363852" cy="48428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016031" y="3070532"/>
            <a:ext cx="2672326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Perpetua" panose="02020502060401020303" pitchFamily="18" charset="0"/>
              </a:rPr>
              <a:t>Test-driven development  enabled</a:t>
            </a:r>
          </a:p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Perpetua" panose="02020502060401020303" pitchFamily="18" charset="0"/>
              </a:rPr>
              <a:t>Easier “catching on” to operators’ behaviour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8548422" y="4649175"/>
            <a:ext cx="363852" cy="48428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999493" y="4373688"/>
            <a:ext cx="2688864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Perpetua" panose="02020502060401020303" pitchFamily="18" charset="0"/>
              </a:rPr>
              <a:t>Extend coverage of operators’ options</a:t>
            </a:r>
          </a:p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Perpetua" panose="02020502060401020303" pitchFamily="18" charset="0"/>
              </a:rPr>
              <a:t>Increase number of test cases for better </a:t>
            </a:r>
            <a:r>
              <a:rPr lang="en-GB" dirty="0" err="1">
                <a:solidFill>
                  <a:srgbClr val="002060"/>
                </a:solidFill>
                <a:latin typeface="Perpetua" panose="02020502060401020303" pitchFamily="18" charset="0"/>
              </a:rPr>
              <a:t>sw</a:t>
            </a:r>
            <a:r>
              <a:rPr lang="en-GB" dirty="0">
                <a:solidFill>
                  <a:srgbClr val="002060"/>
                </a:solidFill>
                <a:latin typeface="Perpetua" panose="02020502060401020303" pitchFamily="18" charset="0"/>
              </a:rPr>
              <a:t> quality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8556691" y="5820271"/>
            <a:ext cx="363852" cy="48428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007762" y="5676153"/>
            <a:ext cx="266399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8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Perpetua" panose="02020502060401020303" pitchFamily="18" charset="0"/>
              </a:rPr>
              <a:t>Avoid divergences between manuals and grammar</a:t>
            </a:r>
          </a:p>
        </p:txBody>
      </p:sp>
    </p:spTree>
    <p:extLst>
      <p:ext uri="{BB962C8B-B14F-4D97-AF65-F5344CB8AC3E}">
        <p14:creationId xmlns:p14="http://schemas.microsoft.com/office/powerpoint/2010/main" val="289124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VTL 2.1: new documentation preview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19" y="2007868"/>
            <a:ext cx="9708693" cy="40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VTL 2.1: new documentation preview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20" y="1800043"/>
            <a:ext cx="9708693" cy="49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VTL 2.1: new documentation preview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66" y="1813445"/>
            <a:ext cx="6912000" cy="47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4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lo gótico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MX Template 2019.potx" id="{49B90348-40B1-4046-A8DC-364911CFFC98}" vid="{A6164DD1-8AC9-4A67-9745-DD50C11B2D4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SDMX Template 2019</Template>
  <TotalTime>61</TotalTime>
  <Words>310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Yu Gothic Light</vt:lpstr>
      <vt:lpstr>Arial</vt:lpstr>
      <vt:lpstr>Calibri</vt:lpstr>
      <vt:lpstr>Century Gothic</vt:lpstr>
      <vt:lpstr>Palatino Linotype</vt:lpstr>
      <vt:lpstr>Perpetua</vt:lpstr>
      <vt:lpstr>Wingdings</vt:lpstr>
      <vt:lpstr>Tema de Office</vt:lpstr>
      <vt:lpstr>Using VTL in statistical processes: successful implementations, issues and improvement requests  </vt:lpstr>
      <vt:lpstr>Where are we now?</vt:lpstr>
      <vt:lpstr>Gartner Hype Cycle…</vt:lpstr>
      <vt:lpstr>Gartner Hype Cycle… for VTL</vt:lpstr>
      <vt:lpstr>VTL 2.1: language improvements</vt:lpstr>
      <vt:lpstr>VTL 2.1: new documentation</vt:lpstr>
      <vt:lpstr>VTL 2.1: new documentation preview</vt:lpstr>
      <vt:lpstr>VTL 2.1: new documentation preview</vt:lpstr>
      <vt:lpstr>VTL 2.1: new documentation preview</vt:lpstr>
      <vt:lpstr>VTL 2.1: new documentation preview</vt:lpstr>
      <vt:lpstr>VTL 2.1: new documentation preview</vt:lpstr>
      <vt:lpstr>Let’s go the presentations!</vt:lpstr>
      <vt:lpstr>Back-up slide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TF5: SDMX and Other Standards</dc:title>
  <dc:creator>Angelo Linardi</dc:creator>
  <cp:lastModifiedBy>Angelo Linardi</cp:lastModifiedBy>
  <cp:revision>23</cp:revision>
  <dcterms:created xsi:type="dcterms:W3CDTF">2024-09-18T14:50:35Z</dcterms:created>
  <dcterms:modified xsi:type="dcterms:W3CDTF">2024-09-27T14:00:33Z</dcterms:modified>
</cp:coreProperties>
</file>