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74" r:id="rId3"/>
    <p:sldId id="261" r:id="rId4"/>
    <p:sldId id="268" r:id="rId5"/>
    <p:sldId id="271" r:id="rId6"/>
    <p:sldId id="272" r:id="rId7"/>
    <p:sldId id="273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ECFF"/>
    <a:srgbClr val="00A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5E459-00D6-4537-84AB-80EA8C5AB12A}" type="datetimeFigureOut">
              <a:rPr lang="es-MX" smtClean="0"/>
              <a:t>24/09/2024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847CF-FC41-453B-B101-47EB4C7FD03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96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0070C0"/>
          </a:solidFill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noProof="0" dirty="0"/>
              <a:t>Haga clic para modificar el estilo de título del patrón</a:t>
            </a:r>
            <a:endParaRPr lang="en-GB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080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noProof="0" dirty="0"/>
              <a:t>Haga clic para editar el estilo de subtítulo del patrón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24.09.2024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002" y="5256213"/>
            <a:ext cx="1875995" cy="69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34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24.09.2024</a:t>
            </a:fld>
            <a:endParaRPr lang="en-GB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96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solidFill>
            <a:srgbClr val="0070C0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n-GB" noProof="0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24.09.2024</a:t>
            </a:fld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28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365125"/>
            <a:ext cx="970869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177773" y="1825625"/>
            <a:ext cx="1152024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24.09.2024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325154" y="596452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293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679848"/>
          </a:xfrm>
          <a:solidFill>
            <a:srgbClr val="0070C0"/>
          </a:solidFill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3657222"/>
            <a:ext cx="10515600" cy="99322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24.09.2024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5403182" y="5328746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529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899" y="365126"/>
            <a:ext cx="9537901" cy="1193868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24.09.2024</a:t>
            </a:fld>
            <a:endParaRPr lang="en-GB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8" name="Grupo 7"/>
          <p:cNvGrpSpPr/>
          <p:nvPr userDrawn="1"/>
        </p:nvGrpSpPr>
        <p:grpSpPr>
          <a:xfrm>
            <a:off x="151732" y="590141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" name="Grupo 8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0" name="Grupo 9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1" name="Rectángulo 10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2" name="Flecha derecha 11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  <p:sp>
        <p:nvSpPr>
          <p:cNvPr id="15" name="Rectángulo 14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217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188913"/>
            <a:ext cx="938368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24.09.2024</a:t>
            </a:fld>
            <a:endParaRPr lang="en-GB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10" name="Grupo 9"/>
          <p:cNvGrpSpPr/>
          <p:nvPr userDrawn="1"/>
        </p:nvGrpSpPr>
        <p:grpSpPr>
          <a:xfrm>
            <a:off x="325153" y="479775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1" name="Grupo 10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5" name="Rectángulo 14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6" name="Flecha derecha 15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2" name="Grupo 11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0817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24.09.2024</a:t>
            </a:fld>
            <a:endParaRPr lang="en-GB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7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s-MX" smtClean="0"/>
              <a:t>24/09/2024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149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41890"/>
            <a:ext cx="3932237" cy="1915510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918841" y="141891"/>
            <a:ext cx="6436547" cy="5719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24.09.2024</a:t>
            </a:fld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7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10359"/>
            <a:ext cx="3932237" cy="1947041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n-GB" noProof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934607" y="110359"/>
            <a:ext cx="7078717" cy="57586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noProof="0"/>
              <a:t>Haga clic en el icono para agregar una imagen</a:t>
            </a:r>
            <a:endParaRPr lang="en-GB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24.09.2024</a:t>
            </a:fld>
            <a:endParaRPr lang="en-GB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69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E111A-94CB-4B08-9CCC-A81D2DD0EB56}" type="datetimeFigureOut">
              <a:rPr lang="en-GB" noProof="0" smtClean="0"/>
              <a:t>24.09.2024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6846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dmx-twg/sdmx-res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dmx-twg/sdmx-rest/milestone/8?closed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60EC-B300-C77B-6000-3EF748352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7057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The SDMX-REST API: </a:t>
            </a:r>
            <a:br>
              <a:rPr lang="en-US" dirty="0"/>
            </a:br>
            <a:r>
              <a:rPr lang="en-US" dirty="0"/>
              <a:t>An overview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BFF7AC-2073-0B2B-ED05-168659FD8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76297"/>
            <a:ext cx="9144000" cy="1808767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Xavier Sosnovsky, Principal Solution Architect, BIS</a:t>
            </a:r>
          </a:p>
          <a:p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SDMX Experts workshop</a:t>
            </a:r>
          </a:p>
          <a:p>
            <a:r>
              <a:rPr lang="en-US" dirty="0"/>
              <a:t>7-11 October 2024</a:t>
            </a:r>
          </a:p>
          <a:p>
            <a:r>
              <a:rPr lang="en-US" dirty="0"/>
              <a:t>Amsterdam, the Netherlands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830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D9979-9512-DE88-B340-1B22C6791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facts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4E38C-9391-6FA5-390E-AC175FADA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9319" y="1825625"/>
            <a:ext cx="9708693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Who we are?</a:t>
            </a:r>
          </a:p>
          <a:p>
            <a:pPr lvl="1"/>
            <a:r>
              <a:rPr lang="en-US" dirty="0"/>
              <a:t>Attilio </a:t>
            </a:r>
            <a:r>
              <a:rPr lang="en-US" dirty="0" err="1"/>
              <a:t>Mattiocco</a:t>
            </a:r>
            <a:r>
              <a:rPr lang="en-US" dirty="0"/>
              <a:t>, Jens </a:t>
            </a:r>
            <a:r>
              <a:rPr lang="en-US" dirty="0" err="1"/>
              <a:t>Dossé</a:t>
            </a:r>
            <a:r>
              <a:rPr lang="en-US" dirty="0"/>
              <a:t>, Matt Nelson, Nadia </a:t>
            </a:r>
            <a:r>
              <a:rPr lang="en-US" dirty="0" err="1"/>
              <a:t>Vlahova</a:t>
            </a:r>
            <a:r>
              <a:rPr lang="en-US" dirty="0"/>
              <a:t>, Stratos Nikoloutsos, Xavier Sosnovsky</a:t>
            </a:r>
          </a:p>
          <a:p>
            <a:r>
              <a:rPr lang="en-US" dirty="0"/>
              <a:t>What we do?</a:t>
            </a:r>
          </a:p>
          <a:p>
            <a:pPr lvl="1"/>
            <a:r>
              <a:rPr lang="en-US" dirty="0"/>
              <a:t>Maintain the SDMX APIs (REST and </a:t>
            </a:r>
            <a:r>
              <a:rPr lang="en-US" strike="dblStrike" dirty="0"/>
              <a:t>SOAP</a:t>
            </a:r>
            <a:r>
              <a:rPr lang="en-US" dirty="0"/>
              <a:t>)</a:t>
            </a:r>
          </a:p>
          <a:p>
            <a:r>
              <a:rPr lang="en-GB" dirty="0"/>
              <a:t>How we work?</a:t>
            </a:r>
          </a:p>
          <a:p>
            <a:pPr lvl="1"/>
            <a:r>
              <a:rPr lang="en-GB" dirty="0"/>
              <a:t>On </a:t>
            </a:r>
            <a:r>
              <a:rPr lang="en-GB" dirty="0">
                <a:hlinkClick r:id="rId2"/>
              </a:rPr>
              <a:t>GitHub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377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SDMX-REST v1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9319" y="2388475"/>
            <a:ext cx="9708693" cy="3788487"/>
          </a:xfrm>
        </p:spPr>
        <p:txBody>
          <a:bodyPr/>
          <a:lstStyle/>
          <a:p>
            <a:r>
              <a:rPr lang="en-US" dirty="0"/>
              <a:t>The REST API for </a:t>
            </a:r>
            <a:r>
              <a:rPr lang="en-US" b="1" dirty="0"/>
              <a:t>SDMX 2.1</a:t>
            </a:r>
          </a:p>
          <a:p>
            <a:r>
              <a:rPr lang="en-US" dirty="0"/>
              <a:t>8 releases between 2011 and 2020</a:t>
            </a:r>
          </a:p>
          <a:p>
            <a:r>
              <a:rPr lang="en-US" dirty="0"/>
              <a:t>Data </a:t>
            </a:r>
            <a:r>
              <a:rPr lang="en-US" b="1" dirty="0"/>
              <a:t>discovery</a:t>
            </a:r>
          </a:p>
          <a:p>
            <a:pPr lvl="1"/>
            <a:r>
              <a:rPr lang="en-US" i="1" dirty="0"/>
              <a:t>structure</a:t>
            </a:r>
            <a:r>
              <a:rPr lang="en-US" dirty="0"/>
              <a:t> and </a:t>
            </a:r>
            <a:r>
              <a:rPr lang="en-US" i="1" dirty="0"/>
              <a:t>availability</a:t>
            </a:r>
            <a:r>
              <a:rPr lang="en-US" dirty="0"/>
              <a:t> queries</a:t>
            </a:r>
          </a:p>
          <a:p>
            <a:r>
              <a:rPr lang="en-US" dirty="0"/>
              <a:t>Data </a:t>
            </a:r>
            <a:r>
              <a:rPr lang="en-US" b="1" dirty="0"/>
              <a:t>retrieval</a:t>
            </a:r>
          </a:p>
          <a:p>
            <a:pPr lvl="1"/>
            <a:r>
              <a:rPr lang="en-US" i="1" dirty="0"/>
              <a:t>data</a:t>
            </a:r>
            <a:r>
              <a:rPr lang="en-US" dirty="0"/>
              <a:t> queries</a:t>
            </a:r>
          </a:p>
          <a:p>
            <a:r>
              <a:rPr lang="en-US" dirty="0"/>
              <a:t>Data </a:t>
            </a:r>
            <a:r>
              <a:rPr lang="en-US" b="1" dirty="0"/>
              <a:t>validation</a:t>
            </a:r>
          </a:p>
          <a:p>
            <a:pPr lvl="1"/>
            <a:r>
              <a:rPr lang="en-US" i="1" dirty="0"/>
              <a:t>schema </a:t>
            </a:r>
            <a:r>
              <a:rPr lang="en-US" dirty="0"/>
              <a:t>queries</a:t>
            </a:r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E709-A26E-433C-9FB4-EDC6104FF2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3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SDMX-REST v2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9320" y="2215055"/>
            <a:ext cx="9708692" cy="421727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REST API for </a:t>
            </a:r>
            <a:r>
              <a:rPr lang="en-US" b="1" dirty="0"/>
              <a:t>SDMX 3.0</a:t>
            </a:r>
          </a:p>
          <a:p>
            <a:pPr lvl="1"/>
            <a:r>
              <a:rPr lang="en-US" dirty="0"/>
              <a:t>Released in October 2021</a:t>
            </a:r>
          </a:p>
          <a:p>
            <a:pPr lvl="1"/>
            <a:r>
              <a:rPr lang="en-US" dirty="0"/>
              <a:t>Non-backward compatible</a:t>
            </a:r>
          </a:p>
          <a:p>
            <a:r>
              <a:rPr lang="en-GB" b="1" dirty="0"/>
              <a:t>Enhanced data queries</a:t>
            </a:r>
          </a:p>
          <a:p>
            <a:pPr lvl="1"/>
            <a:r>
              <a:rPr lang="en-GB" dirty="0"/>
              <a:t>components, operators, across dataflows, etc.</a:t>
            </a:r>
          </a:p>
          <a:p>
            <a:r>
              <a:rPr lang="en-GB" b="1" dirty="0"/>
              <a:t>Maintenance operations</a:t>
            </a:r>
            <a:endParaRPr lang="en-GB" dirty="0"/>
          </a:p>
          <a:p>
            <a:r>
              <a:rPr lang="en-GB" b="1" dirty="0"/>
              <a:t>Better reference metadata queries</a:t>
            </a:r>
          </a:p>
          <a:p>
            <a:r>
              <a:rPr lang="en-GB" dirty="0"/>
              <a:t>SDMX 3.0 features</a:t>
            </a:r>
          </a:p>
          <a:p>
            <a:pPr lvl="1"/>
            <a:r>
              <a:rPr lang="en-GB" dirty="0"/>
              <a:t>Geospatial </a:t>
            </a:r>
            <a:r>
              <a:rPr lang="en-GB" dirty="0" err="1"/>
              <a:t>codelists</a:t>
            </a:r>
            <a:r>
              <a:rPr lang="en-GB" dirty="0"/>
              <a:t>, semantic versioning, array type, etc.</a:t>
            </a:r>
          </a:p>
          <a:p>
            <a:r>
              <a:rPr lang="en-GB" dirty="0"/>
              <a:t>Improved clarity and consistency</a:t>
            </a:r>
          </a:p>
          <a:p>
            <a:r>
              <a:rPr lang="en-GB" dirty="0"/>
              <a:t>Minor update (v2.1.0) in January 2024</a:t>
            </a:r>
          </a:p>
          <a:p>
            <a:pPr lvl="1"/>
            <a:r>
              <a:rPr lang="en-GB" i="1" dirty="0"/>
              <a:t>registration</a:t>
            </a:r>
            <a:r>
              <a:rPr lang="en-GB" dirty="0"/>
              <a:t> queries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8E709-A26E-433C-9FB4-EDC6104FF2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4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33D3D-32A6-11B9-A3F8-8A97A4E24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next release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DAAFD-F820-43A5-1DE6-054DDE420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9320" y="1825625"/>
            <a:ext cx="9708692" cy="4543644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The REST API for </a:t>
            </a:r>
            <a:r>
              <a:rPr lang="en-US" b="1" dirty="0"/>
              <a:t>SDMX 3.1</a:t>
            </a:r>
            <a:endParaRPr lang="en-US" dirty="0"/>
          </a:p>
          <a:p>
            <a:r>
              <a:rPr lang="en-US" dirty="0"/>
              <a:t>v2.2.0 (2024-Q4)</a:t>
            </a:r>
          </a:p>
          <a:p>
            <a:r>
              <a:rPr lang="en-US" b="1" dirty="0"/>
              <a:t>Time travel</a:t>
            </a:r>
          </a:p>
          <a:p>
            <a:pPr lvl="1"/>
            <a:r>
              <a:rPr lang="en-US" sz="1800" dirty="0">
                <a:latin typeface="Consolas" panose="020B0609020204030204" pitchFamily="49" charset="0"/>
              </a:rPr>
              <a:t>https://ws-entry-point/data/dataflow/ECB/EXR?asOf=2009-05-15T14%3A15%3A00%2B01%3A00</a:t>
            </a:r>
            <a:endParaRPr lang="en-US" b="1" dirty="0"/>
          </a:p>
          <a:p>
            <a:r>
              <a:rPr lang="en-US" b="1" dirty="0"/>
              <a:t>Sorting and pagination</a:t>
            </a:r>
          </a:p>
          <a:p>
            <a:pPr lvl="1"/>
            <a:r>
              <a:rPr lang="en-US" sz="1800" dirty="0">
                <a:latin typeface="Consolas" panose="020B0609020204030204" pitchFamily="49" charset="0"/>
              </a:rPr>
              <a:t>https://ws-entry-point/data/dataflow/ECB/EXR? sort=</a:t>
            </a:r>
            <a:r>
              <a:rPr lang="en-US" sz="1800" dirty="0" err="1">
                <a:latin typeface="Consolas" panose="020B0609020204030204" pitchFamily="49" charset="0"/>
              </a:rPr>
              <a:t>series_key:asc+TIME_PERIOD</a:t>
            </a:r>
            <a:r>
              <a:rPr lang="en-US" sz="1800" err="1">
                <a:latin typeface="Consolas" panose="020B0609020204030204" pitchFamily="49" charset="0"/>
              </a:rPr>
              <a:t>:</a:t>
            </a:r>
            <a:r>
              <a:rPr lang="en-US" sz="1800">
                <a:latin typeface="Consolas" panose="020B0609020204030204" pitchFamily="49" charset="0"/>
              </a:rPr>
              <a:t>desc&amp;offset</a:t>
            </a:r>
            <a:r>
              <a:rPr lang="en-US" sz="1800" dirty="0">
                <a:latin typeface="Consolas" panose="020B0609020204030204" pitchFamily="49" charset="0"/>
              </a:rPr>
              <a:t>=0&amp;limit=100</a:t>
            </a:r>
            <a:endParaRPr lang="en-US" b="1" dirty="0"/>
          </a:p>
          <a:p>
            <a:r>
              <a:rPr lang="en-US" dirty="0"/>
              <a:t>Segmented constraints (SDMX 3.1)</a:t>
            </a:r>
          </a:p>
          <a:p>
            <a:r>
              <a:rPr lang="en-US" dirty="0"/>
              <a:t>Further clarifications and minor edits</a:t>
            </a:r>
          </a:p>
          <a:p>
            <a:pPr lvl="1"/>
            <a:r>
              <a:rPr lang="en-US" dirty="0"/>
              <a:t>Full list of changes </a:t>
            </a:r>
            <a:r>
              <a:rPr lang="en-US" dirty="0">
                <a:hlinkClick r:id="rId2"/>
              </a:rPr>
              <a:t>on GitHub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04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2615F-5BDC-4A5F-DC6E-A4747CC2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C14D4-57EA-8F9F-2257-DBC99E65B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9319" y="1825625"/>
            <a:ext cx="9708693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Define API for business functions</a:t>
            </a:r>
          </a:p>
          <a:p>
            <a:pPr lvl="1"/>
            <a:r>
              <a:rPr lang="en-US" dirty="0"/>
              <a:t>validation, mapping, format conversion, etc.</a:t>
            </a:r>
          </a:p>
          <a:p>
            <a:r>
              <a:rPr lang="en-US" dirty="0"/>
              <a:t>Investigate alternatives to REST (e.g. </a:t>
            </a:r>
            <a:r>
              <a:rPr lang="en-US" dirty="0" err="1"/>
              <a:t>gRPC</a:t>
            </a:r>
            <a:r>
              <a:rPr lang="en-US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84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77E8D-5F1E-C137-7B26-6B494C2C3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4798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iglo gótico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MX Experts Workshop Template.potx" id="{70CA7E9C-5F60-41E0-8412-83BDCFD88BAA}" vid="{A3B485CB-F6EA-4724-9E74-4D30CE2892D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is Document" ma:contentTypeID="0x01010066E6577C753B40CABFD9C9409CB523E5007E5F05AA21B8044BB5C9E94976BEDE42" ma:contentTypeVersion="187" ma:contentTypeDescription="Base ContentType for all Bis Documents." ma:contentTypeScope="" ma:versionID="c843de115d3cb09ba304c4625d743a9b">
  <xsd:schema xmlns:xsd="http://www.w3.org/2001/XMLSchema" xmlns:xs="http://www.w3.org/2001/XMLSchema" xmlns:p="http://schemas.microsoft.com/office/2006/metadata/properties" xmlns:ns2="f782d0c1-2c6e-41d0-8577-3b320512196a" xmlns:ns3="89ced8db-9db3-4155-bd16-02537c3f1825" xmlns:ns4="http://schemas.microsoft.com/sharepoint/v4" xmlns:ns5="49d3a0fb-3195-4303-87f8-ab01c07c7e65" targetNamespace="http://schemas.microsoft.com/office/2006/metadata/properties" ma:root="true" ma:fieldsID="29da018e0561cdc632b0a98d90a1a186" ns2:_="" ns3:_="" ns4:_="" ns5:_="">
    <xsd:import namespace="f782d0c1-2c6e-41d0-8577-3b320512196a"/>
    <xsd:import namespace="89ced8db-9db3-4155-bd16-02537c3f1825"/>
    <xsd:import namespace="http://schemas.microsoft.com/sharepoint/v4"/>
    <xsd:import namespace="49d3a0fb-3195-4303-87f8-ab01c07c7e6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BisDocumentDate" minOccurs="0"/>
                <xsd:element ref="ns3:BisTransmission"/>
                <xsd:element ref="ns3:BisRetention"/>
                <xsd:element ref="ns3:BisPermalink" minOccurs="0"/>
                <xsd:element ref="ns3:BisConfidentiality"/>
                <xsd:element ref="ns3:BisInstitutionTaxHTField0" minOccurs="0"/>
                <xsd:element ref="ns2:BisDocumentTypeTaxHTField0" minOccurs="0"/>
                <xsd:element ref="ns2:TaxKeywordTaxHTField" minOccurs="0"/>
                <xsd:element ref="ns2:TaxCatchAll" minOccurs="0"/>
                <xsd:element ref="ns3:BisCurrentVersion" minOccurs="0"/>
                <xsd:element ref="ns3:BisRecipientsTaxHTField0" minOccurs="0"/>
                <xsd:element ref="ns4:IconOverlay" minOccurs="0"/>
                <xsd:element ref="ns2:BisAuthorssTaxHTField0" minOccurs="0"/>
                <xsd:element ref="ns3:IsMyDocuments" minOccurs="0"/>
                <xsd:element ref="ns3:BisProjectCode" minOccurs="0"/>
                <xsd:element ref="ns3:BisProductCode" minOccurs="0"/>
                <xsd:element ref="ns5:SharedWithUsers" minOccurs="0"/>
                <xsd:element ref="ns5:SharedWithDetails" minOccurs="0"/>
                <xsd:element ref="ns3:BisAdditionalLink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82d0c1-2c6e-41d0-8577-3b320512196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BisDocumentTypeTaxHTField0" ma:index="18" nillable="true" ma:taxonomy="true" ma:internalName="BisDocumentTypeTaxHTField0" ma:taxonomyFieldName="BisDocumentType" ma:displayName="Document Type" ma:fieldId="{3d4bd279-eb4d-4358-a57b-72096c80fdc3}" ma:taxonomyMulti="true" ma:sspId="218490a2-a8bd-4701-ac03-3028876db9c3" ma:termSetId="f0cb95e7-3db9-47fc-88a4-89326bc60752" ma:anchorId="c786001b-2301-4abe-adca-015d172bb848" ma:open="false" ma:isKeyword="false">
      <xsd:complexType>
        <xsd:sequence>
          <xsd:element ref="pc:Terms" minOccurs="0" maxOccurs="1"/>
        </xsd:sequence>
      </xsd:complexType>
    </xsd:element>
    <xsd:element name="TaxKeywordTaxHTField" ma:index="20" nillable="true" ma:taxonomy="true" ma:internalName="TaxKeywordTaxHTField" ma:taxonomyFieldName="TaxKeyword" ma:displayName="Enterprise Keywords" ma:fieldId="{23f27201-bee3-471e-b2e7-b64fd8b7ca38}" ma:taxonomyMulti="true" ma:sspId="218490a2-a8bd-4701-ac03-3028876db9c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description="" ma:hidden="true" ma:list="{a822f4e8-09f2-4508-ab61-425d33dcc47a}" ma:internalName="TaxCatchAll" ma:readOnly="false" ma:showField="CatchAllData" ma:web="f782d0c1-2c6e-41d0-8577-3b32051219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isAuthorssTaxHTField0" ma:index="27" nillable="true" ma:taxonomy="true" ma:internalName="BisAuthorssTaxHTField0" ma:taxonomyFieldName="BisAuthors" ma:displayName="Author" ma:fieldId="{0b3121bf-a404-47f3-89a2-8100c52bbe6e}" ma:taxonomyMulti="true" ma:sspId="218490a2-a8bd-4701-ac03-3028876db9c3" ma:termSetId="f60d76a3-74ac-4579-8d83-fa03eb287a33" ma:anchorId="349201b0-55be-4fd0-a41a-985dc4cfdf31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ced8db-9db3-4155-bd16-02537c3f1825" elementFormDefault="qualified">
    <xsd:import namespace="http://schemas.microsoft.com/office/2006/documentManagement/types"/>
    <xsd:import namespace="http://schemas.microsoft.com/office/infopath/2007/PartnerControls"/>
    <xsd:element name="BisDocumentDate" ma:index="11" nillable="true" ma:displayName="Document Date" ma:default="[today]" ma:description="The document date associated with the container or item." ma:format="DateOnly" ma:internalName="BisDocumentDate">
      <xsd:simpleType>
        <xsd:restriction base="dms:DateTime"/>
      </xsd:simpleType>
    </xsd:element>
    <xsd:element name="BisTransmission" ma:index="12" ma:displayName="Transmission" ma:default="Internal" ma:description="The transmission associated with the container or item." ma:format="Dropdown" ma:internalName="BisTransmission" ma:readOnly="false">
      <xsd:simpleType>
        <xsd:restriction base="dms:Choice">
          <xsd:enumeration value="Incoming"/>
          <xsd:enumeration value="Internal"/>
          <xsd:enumeration value="Outgoing"/>
        </xsd:restriction>
      </xsd:simpleType>
    </xsd:element>
    <xsd:element name="BisRetention" ma:index="13" ma:displayName="Retention" ma:default="Routine" ma:description="The retention period associated with the container or item (applied when the item archived)." ma:format="Dropdown" ma:internalName="BisRetention" ma:readOnly="false">
      <xsd:simpleType>
        <xsd:restriction base="dms:Choice">
          <xsd:enumeration value="Routine"/>
          <xsd:enumeration value="Compliance"/>
          <xsd:enumeration value="Permanent"/>
          <xsd:enumeration value="Unknown"/>
        </xsd:restriction>
      </xsd:simpleType>
    </xsd:element>
    <xsd:element name="BisPermalink" ma:index="14" nillable="true" ma:displayName="Permalink" ma:description="The permanent link to the document." ma:format="Hyperlink" ma:hidden="true" ma:internalName="BisPerma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BisConfidentiality" ma:index="15" ma:displayName="Confidentiality" ma:default="Restricted" ma:description="The confidentiality of the document in a Document Library." ma:internalName="BisConfidentiality">
      <xsd:simpleType>
        <xsd:restriction base="dms:Choice">
          <xsd:enumeration value="Public"/>
          <xsd:enumeration value="Unrestricted"/>
          <xsd:enumeration value="Restricted"/>
          <xsd:enumeration value="Confidential"/>
          <xsd:enumeration value="Strictly Confidential"/>
        </xsd:restriction>
      </xsd:simpleType>
    </xsd:element>
    <xsd:element name="BisInstitutionTaxHTField0" ma:index="16" nillable="true" ma:taxonomy="true" ma:internalName="BisInstitutionTaxHTField0" ma:taxonomyFieldName="BisInstitution" ma:displayName="Institution" ma:fieldId="{35f4c919-cca5-4807-8085-d895c74d72a0}" ma:taxonomyMulti="true" ma:sspId="218490a2-a8bd-4701-ac03-3028876db9c3" ma:termSetId="69f701bf-a3ed-40c8-acf8-dd2a240044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isCurrentVersion" ma:index="23" nillable="true" ma:displayName="Current Version" ma:description="The current version of the document." ma:hidden="true" ma:internalName="BisCurrentVersion" ma:readOnly="false">
      <xsd:simpleType>
        <xsd:restriction base="dms:Text"/>
      </xsd:simpleType>
    </xsd:element>
    <xsd:element name="BisRecipientsTaxHTField0" ma:index="24" nillable="true" ma:taxonomy="true" ma:internalName="BisRecipientsTaxHTField0" ma:taxonomyFieldName="BisRecipients" ma:displayName="Recipients" ma:readOnly="false" ma:fieldId="{e7fea616-6871-49b2-95f5-be5c1d92eabc}" ma:taxonomyMulti="true" ma:sspId="218490a2-a8bd-4701-ac03-3028876db9c3" ma:termSetId="f60d76a3-74ac-4579-8d83-fa03eb287a3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sMyDocuments" ma:index="29" nillable="true" ma:displayName="Is My Documents" ma:default="0" ma:description="This field is added to all BIS contenttypes to allow files and folders from MySite to be copied/moved to Bis Document Libraries" ma:hidden="true" ma:internalName="IsMyDocuments" ma:readOnly="false">
      <xsd:simpleType>
        <xsd:restriction base="dms:Boolean"/>
      </xsd:simpleType>
    </xsd:element>
    <xsd:element name="BisProjectCode" ma:index="30" nillable="true" ma:displayName="Project Code" ma:default="" ma:description="A unique Id for the project (PMA or otherwise)." ma:internalName="BisProjectCode">
      <xsd:simpleType>
        <xsd:restriction base="dms:Text"/>
      </xsd:simpleType>
    </xsd:element>
    <xsd:element name="BisProductCode" ma:index="31" nillable="true" ma:displayName="Product Code" ma:default="" ma:description="A unique Id for the product associated with the project (from the product directory)." ma:internalName="BisProductCode">
      <xsd:simpleType>
        <xsd:restriction base="dms:Text"/>
      </xsd:simpleType>
    </xsd:element>
    <xsd:element name="BisAdditionalLinks" ma:index="34" nillable="true" ma:displayName="Links" ma:description="Provides an easy way to copy various links of an item." ma:hidden="true" ma:internalName="BisAdditionalLink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6" nillable="true" ma:displayName="IconOverlay" ma:hidden="true" ma:internalName="IconOverlay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d3a0fb-3195-4303-87f8-ab01c07c7e65" elementFormDefault="qualified">
    <xsd:import namespace="http://schemas.microsoft.com/office/2006/documentManagement/types"/>
    <xsd:import namespace="http://schemas.microsoft.com/office/infopath/2007/PartnerControls"/>
    <xsd:element name="SharedWithUsers" ma:index="3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Checked In (Document Id Service)</Name>
    <Synchronization>Synchronous</Synchronization>
    <Type>10004</Type>
    <SequenceNumber>20000</SequenceNumber>
    <Url/>
    <Assembly>Bis.CollaborationPlatform.SharePoint.Services, Version=15.2.0.0, Culture=neutral, PublicKeyToken=334ed2d369ac9e80</Assembly>
    <Class>Bis.CollaborationPlatform.SharePoint.Services.Events.DocumentEventReceiver</Class>
    <Data/>
    <Filter/>
  </Receiver>
  <Receiver>
    <Name>Document Updated (Document Id Service)</Name>
    <Synchronization>Synchronous</Synchronization>
    <Type>10002</Type>
    <SequenceNumber>20001</SequenceNumber>
    <Url/>
    <Assembly>Bis.CollaborationPlatform.SharePoint.Services, Version=15.2.0.0, Culture=neutral, PublicKeyToken=334ed2d369ac9e80</Assembly>
    <Class>Bis.CollaborationPlatform.SharePoint.Services.Events.DocumentEventReceiver</Class>
    <Data/>
    <Filter/>
  </Receiver>
  <Receiver>
    <Name>Document Adding (Document Id Service)</Name>
    <Synchronization>Synchronous</Synchronization>
    <Type>1</Type>
    <SequenceNumber>20002</SequenceNumber>
    <Url/>
    <Assembly>Bis.CollaborationPlatform.SharePoint.Services, Version=15.2.0.0, Culture=neutral, PublicKeyToken=334ed2d369ac9e80</Assembly>
    <Class>Bis.CollaborationPlatform.SharePoint.Services.Events.DocumentEventReceiver</Class>
    <Data/>
    <Filter/>
  </Receiver>
  <Receiver>
    <Name>Item Adding (Metadata Push)</Name>
    <Synchronization>Synchronous</Synchronization>
    <Type>1</Type>
    <SequenceNumber>1010</SequenceNumber>
    <Url/>
    <Assembly>Bis.CollaborationPlatform.SharePoint.Services, Version=15.2.0.0, Culture=neutral, PublicKeyToken=334ed2d369ac9e80</Assembly>
    <Class>Bis.CollaborationPlatform.SharePoint.Services.Events.MetadataPushEventReceiver</Class>
    <Data/>
    <Filter/>
  </Receiver>
  <Receiver>
    <Name>Item Updating (Metadata Push)</Name>
    <Synchronization>Synchronous</Synchronization>
    <Type>2</Type>
    <SequenceNumber>1010</SequenceNumber>
    <Url/>
    <Assembly>Bis.CollaborationPlatform.SharePoint.Services, Version=15.2.0.0, Culture=neutral, PublicKeyToken=334ed2d369ac9e80</Assembly>
    <Class>Bis.CollaborationPlatform.SharePoint.Services.Events.MetadataPushEventReceiver</Class>
    <Data/>
    <Filter/>
  </Receiver>
  <Receiver>
    <Name>Item File Moved (Metadata Push)</Name>
    <Synchronization>Synchronous</Synchronization>
    <Type>10009</Type>
    <SequenceNumber>1010</SequenceNumber>
    <Url/>
    <Assembly>Bis.CollaborationPlatform.SharePoint.Services, Version=15.2.0.0, Culture=neutral, PublicKeyToken=334ed2d369ac9e80</Assembly>
    <Class>Bis.CollaborationPlatform.SharePoint.Services.Events.MetadataPushEventReceiver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782d0c1-2c6e-41d0-8577-3b320512196a">1d4292c0-3c9e-4350-8e7c-2e00b39ae5f7-0.1</_dlc_DocId>
    <BisConfidentiality xmlns="89ced8db-9db3-4155-bd16-02537c3f1825">Restricted</BisConfidentiality>
    <BisDocumentDate xmlns="89ced8db-9db3-4155-bd16-02537c3f1825">2024-10-03T14:07:42+00:00</BisDocumentDate>
    <BisTransmission xmlns="89ced8db-9db3-4155-bd16-02537c3f1825">Internal</BisTransmission>
    <BisRetention xmlns="89ced8db-9db3-4155-bd16-02537c3f1825">Routine</BisRetention>
    <_dlc_DocIdUrl xmlns="f782d0c1-2c6e-41d0-8577-3b320512196a">
      <Url>https://sp.bisinfo.org/sites/med/dbs/_layouts/15/DocIdRedir.aspx?ID=1d4292c0-3c9e-4350-8e7c-2e00b39ae5f7-0.1</Url>
      <Description>1d4292c0-3c9e-4350-8e7c-2e00b39ae5f7-0.1</Description>
    </_dlc_DocIdUrl>
    <_dlc_DocIdPersistId xmlns="f782d0c1-2c6e-41d0-8577-3b320512196a" xsi:nil="true"/>
    <BisPermalink xmlns="89ced8db-9db3-4155-bd16-02537c3f1825">
      <Url xsi:nil="true"/>
      <Description xsi:nil="true"/>
    </BisPermalink>
    <TaxKeywordTaxHTField xmlns="f782d0c1-2c6e-41d0-8577-3b320512196a">
      <Terms xmlns="http://schemas.microsoft.com/office/infopath/2007/PartnerControls"/>
    </TaxKeywordTaxHTField>
    <BisRecipientsTaxHTField0 xmlns="89ced8db-9db3-4155-bd16-02537c3f1825">
      <Terms xmlns="http://schemas.microsoft.com/office/infopath/2007/PartnerControls"/>
    </BisRecipientsTaxHTField0>
    <BisProjectCode xmlns="89ced8db-9db3-4155-bd16-02537c3f1825" xsi:nil="true"/>
    <BisProductCode xmlns="89ced8db-9db3-4155-bd16-02537c3f1825" xsi:nil="true"/>
    <TaxCatchAll xmlns="f782d0c1-2c6e-41d0-8577-3b320512196a"/>
    <IconOverlay xmlns="http://schemas.microsoft.com/sharepoint/v4" xsi:nil="true"/>
    <BisAuthorssTaxHTField0 xmlns="f782d0c1-2c6e-41d0-8577-3b320512196a">
      <Terms xmlns="http://schemas.microsoft.com/office/infopath/2007/PartnerControls"/>
    </BisAuthorssTaxHTField0>
    <BisAdditionalLinks xmlns="89ced8db-9db3-4155-bd16-02537c3f1825" xsi:nil="true"/>
    <BisDocumentTypeTaxHTField0 xmlns="f782d0c1-2c6e-41d0-8577-3b320512196a">
      <Terms xmlns="http://schemas.microsoft.com/office/infopath/2007/PartnerControls"/>
    </BisDocumentTypeTaxHTField0>
    <BisInstitutionTaxHTField0 xmlns="89ced8db-9db3-4155-bd16-02537c3f1825">
      <Terms xmlns="http://schemas.microsoft.com/office/infopath/2007/PartnerControls"/>
    </BisInstitutionTaxHTField0>
    <BisCurrentVersion xmlns="89ced8db-9db3-4155-bd16-02537c3f1825" xsi:nil="true"/>
    <IsMyDocuments xmlns="89ced8db-9db3-4155-bd16-02537c3f1825">false</IsMyDocuments>
  </documentManagement>
</p:properties>
</file>

<file path=customXml/itemProps1.xml><?xml version="1.0" encoding="utf-8"?>
<ds:datastoreItem xmlns:ds="http://schemas.openxmlformats.org/officeDocument/2006/customXml" ds:itemID="{4C0F074D-D5D3-479A-8940-5F2CEC9CE624}"/>
</file>

<file path=customXml/itemProps2.xml><?xml version="1.0" encoding="utf-8"?>
<ds:datastoreItem xmlns:ds="http://schemas.openxmlformats.org/officeDocument/2006/customXml" ds:itemID="{F627F786-BB18-4166-BB84-C3F1EAC1A4F8}"/>
</file>

<file path=customXml/itemProps3.xml><?xml version="1.0" encoding="utf-8"?>
<ds:datastoreItem xmlns:ds="http://schemas.openxmlformats.org/officeDocument/2006/customXml" ds:itemID="{551542EB-ED5B-40DE-8268-4A7282E2EE05}"/>
</file>

<file path=customXml/itemProps4.xml><?xml version="1.0" encoding="utf-8"?>
<ds:datastoreItem xmlns:ds="http://schemas.openxmlformats.org/officeDocument/2006/customXml" ds:itemID="{C9251084-DD12-4C80-8BB6-1A9302B03DA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</TotalTime>
  <Words>272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Consolas</vt:lpstr>
      <vt:lpstr>Palatino Linotype</vt:lpstr>
      <vt:lpstr>Perpetua</vt:lpstr>
      <vt:lpstr>Tema de Office</vt:lpstr>
      <vt:lpstr>The SDMX-REST API:  An overview</vt:lpstr>
      <vt:lpstr>A few facts</vt:lpstr>
      <vt:lpstr>SDMX-REST v1</vt:lpstr>
      <vt:lpstr>SDMX-REST v2</vt:lpstr>
      <vt:lpstr>The next release</vt:lpstr>
      <vt:lpstr>The future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SDMX Statistical/ Technical Working Group Physical Meeting 2019</dc:title>
  <dc:creator>MUÑOZ LOPEZ JUAN</dc:creator>
  <cp:lastModifiedBy>Sosnovsky, Xavier</cp:lastModifiedBy>
  <cp:revision>51</cp:revision>
  <dcterms:created xsi:type="dcterms:W3CDTF">2019-12-09T06:25:34Z</dcterms:created>
  <dcterms:modified xsi:type="dcterms:W3CDTF">2024-09-24T13:09:19Z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2024-09-20T15:41:59Z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ee8ede1d-6982-4d82-ad68-9a20e92cecfc</vt:lpwstr>
  </property>
  <property fmtid="{D5CDD505-2E9C-101B-9397-08002B2CF9AE}" pid="8" name="MSIP_Label_6bd9ddd1-4d20-43f6-abfa-fc3c07406f94_ContentBits">
    <vt:lpwstr>0</vt:lpwstr>
  </property>
  <property fmtid="{D5CDD505-2E9C-101B-9397-08002B2CF9AE}" pid="9" name="MSIP_Label_b142c856-5923-4773-b42c-1087be44a18e_Enabled">
    <vt:lpwstr>true</vt:lpwstr>
  </property>
  <property fmtid="{D5CDD505-2E9C-101B-9397-08002B2CF9AE}" pid="10" name="MSIP_Label_b142c856-5923-4773-b42c-1087be44a18e_SetDate">
    <vt:lpwstr>2024-09-23T08:56:09Z</vt:lpwstr>
  </property>
  <property fmtid="{D5CDD505-2E9C-101B-9397-08002B2CF9AE}" pid="11" name="MSIP_Label_b142c856-5923-4773-b42c-1087be44a18e_Method">
    <vt:lpwstr>Privileged</vt:lpwstr>
  </property>
  <property fmtid="{D5CDD505-2E9C-101B-9397-08002B2CF9AE}" pid="12" name="MSIP_Label_b142c856-5923-4773-b42c-1087be44a18e_Name">
    <vt:lpwstr>Public - No Marking</vt:lpwstr>
  </property>
  <property fmtid="{D5CDD505-2E9C-101B-9397-08002B2CF9AE}" pid="13" name="MSIP_Label_b142c856-5923-4773-b42c-1087be44a18e_SiteId">
    <vt:lpwstr>03e82858-fc14-4f12-b078-aac6d25c87da</vt:lpwstr>
  </property>
  <property fmtid="{D5CDD505-2E9C-101B-9397-08002B2CF9AE}" pid="14" name="MSIP_Label_b142c856-5923-4773-b42c-1087be44a18e_ActionId">
    <vt:lpwstr>3765de4e-7ad5-4722-bc81-9c5535f34500</vt:lpwstr>
  </property>
  <property fmtid="{D5CDD505-2E9C-101B-9397-08002B2CF9AE}" pid="15" name="MSIP_Label_b142c856-5923-4773-b42c-1087be44a18e_ContentBits">
    <vt:lpwstr>0</vt:lpwstr>
  </property>
  <property fmtid="{D5CDD505-2E9C-101B-9397-08002B2CF9AE}" pid="16" name="ContentTypeId">
    <vt:lpwstr>0x01010066E6577C753B40CABFD9C9409CB523E5007E5F05AA21B8044BB5C9E94976BEDE42</vt:lpwstr>
  </property>
  <property fmtid="{D5CDD505-2E9C-101B-9397-08002B2CF9AE}" pid="17" name="_dlc_DocIdItemGuid">
    <vt:lpwstr>fb7cd5f9-ca3a-437e-9a0a-c47210a68b5e</vt:lpwstr>
  </property>
  <property fmtid="{D5CDD505-2E9C-101B-9397-08002B2CF9AE}" pid="18" name="TaxKeyword">
    <vt:lpwstr/>
  </property>
  <property fmtid="{D5CDD505-2E9C-101B-9397-08002B2CF9AE}" pid="19" name="BisDocumentType">
    <vt:lpwstr/>
  </property>
  <property fmtid="{D5CDD505-2E9C-101B-9397-08002B2CF9AE}" pid="20" name="BisAuthors">
    <vt:lpwstr/>
  </property>
  <property fmtid="{D5CDD505-2E9C-101B-9397-08002B2CF9AE}" pid="21" name="BisInstitution">
    <vt:lpwstr/>
  </property>
  <property fmtid="{D5CDD505-2E9C-101B-9397-08002B2CF9AE}" pid="22" name="BisRecipients">
    <vt:lpwstr/>
  </property>
</Properties>
</file>