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3"/>
  </p:notesMasterIdLst>
  <p:sldIdLst>
    <p:sldId id="256" r:id="rId6"/>
    <p:sldId id="258" r:id="rId7"/>
    <p:sldId id="259"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98"/>
    <p:restoredTop sz="81737"/>
  </p:normalViewPr>
  <p:slideViewPr>
    <p:cSldViewPr snapToGrid="0">
      <p:cViewPr varScale="1">
        <p:scale>
          <a:sx n="103" d="100"/>
          <a:sy n="103"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8A4E65-467E-AE41-A8A1-17BFC7D18715}" type="datetimeFigureOut">
              <a:rPr lang="en-US" smtClean="0"/>
              <a:t>10/3/2024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97A16-5BCE-B84F-8BBA-B15D038809C4}" type="slidenum">
              <a:rPr lang="en-US" smtClean="0"/>
              <a:t>‹#›</a:t>
            </a:fld>
            <a:endParaRPr lang="en-US"/>
          </a:p>
        </p:txBody>
      </p:sp>
    </p:spTree>
    <p:extLst>
      <p:ext uri="{BB962C8B-B14F-4D97-AF65-F5344CB8AC3E}">
        <p14:creationId xmlns:p14="http://schemas.microsoft.com/office/powerpoint/2010/main" val="1333942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Custom Structure Definitions is a new feature proposed for version 3.2.0 of SDMX which is planned to be released by the end of 2025</a:t>
            </a:r>
          </a:p>
          <a:p>
            <a:endParaRPr lang="en-US" dirty="0"/>
          </a:p>
          <a:p>
            <a:r>
              <a:rPr lang="en-US" dirty="0"/>
              <a:t>As some background to this feature – it actually came about to satisfy the request to extends SDMX data model to support data visualization metadata.</a:t>
            </a:r>
          </a:p>
          <a:p>
            <a:endParaRPr lang="en-US" dirty="0"/>
          </a:p>
          <a:p>
            <a:r>
              <a:rPr lang="en-US" dirty="0"/>
              <a:t>As a quick anecdote from the Bank of England about data visualization, it was that the bank had lots of table and charts and all of the comments were always on how something was presented in a chart, it was the wrong color or the legend was not in the right place, or it would be better if….so their solution was to remove all the charts from their website, and then no one complained anymore</a:t>
            </a:r>
          </a:p>
          <a:p>
            <a:endParaRPr lang="en-US" dirty="0"/>
          </a:p>
          <a:p>
            <a:r>
              <a:rPr lang="en-US" dirty="0"/>
              <a:t>And behind this anecdote is the reality that when it comes to data visualization we enter into a world of complexity, should we be creating a standard to say what all the properties of a Pie chart are, or capture everything about a line chart – because it is likely we do not satisfy everyone's requirements – and also even if this was captured in the metadata, who is going to use that metadata.  If the OECD describe, for instance, how to present an OECD dataset in a line chart, would that only be used by the OECD themselves, in which case does it even need to be part of a standard which is intended for standardizing information so that it can be exchanged and used between parties?</a:t>
            </a:r>
          </a:p>
          <a:p>
            <a:endParaRPr lang="en-US" dirty="0"/>
          </a:p>
          <a:p>
            <a:r>
              <a:rPr lang="en-US" dirty="0"/>
              <a:t>This is the genesis of the Custom Structure Definition – and this is what I will present over the next few slides</a:t>
            </a:r>
          </a:p>
          <a:p>
            <a:endParaRPr lang="en-US" dirty="0"/>
          </a:p>
          <a:p>
            <a:endParaRPr lang="en-US" dirty="0"/>
          </a:p>
          <a:p>
            <a:r>
              <a:rPr lang="en-US" dirty="0"/>
              <a:t>So these are the two bullets – can we satisfy all cases, and who are we creating this for.</a:t>
            </a:r>
          </a:p>
          <a:p>
            <a:endParaRPr lang="en-US" dirty="0"/>
          </a:p>
          <a:p>
            <a:endParaRPr lang="en-US" dirty="0"/>
          </a:p>
          <a:p>
            <a:r>
              <a:rPr lang="en-US" dirty="0"/>
              <a:t>What if instead we say, we will give you the ability to design new structure types in your SDMX Registry like ‘Line Chart’ or ‘Pivot Table’ and be able to create instances of these so that you can use them in your systems, and share them with other parties if you want to – but it is not expanding out the SDMX standard.  You have the freedom and capability to have a fully metadata driven solution</a:t>
            </a:r>
            <a:r>
              <a:rPr lang="en-US"/>
              <a:t>, without </a:t>
            </a:r>
            <a:r>
              <a:rPr lang="en-US" dirty="0"/>
              <a:t>increasing the complexity for all.</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The problem with </a:t>
            </a:r>
            <a:r>
              <a:rPr lang="en-US" dirty="0" err="1"/>
              <a:t>visualia</a:t>
            </a:r>
            <a:endParaRPr lang="en-US" dirty="0"/>
          </a:p>
        </p:txBody>
      </p:sp>
      <p:sp>
        <p:nvSpPr>
          <p:cNvPr id="4" name="Slide Number Placeholder 3"/>
          <p:cNvSpPr>
            <a:spLocks noGrp="1"/>
          </p:cNvSpPr>
          <p:nvPr>
            <p:ph type="sldNum" sz="quarter" idx="5"/>
          </p:nvPr>
        </p:nvSpPr>
        <p:spPr/>
        <p:txBody>
          <a:bodyPr/>
          <a:lstStyle/>
          <a:p>
            <a:fld id="{0E797A16-5BCE-B84F-8BBA-B15D038809C4}" type="slidenum">
              <a:rPr lang="en-US" smtClean="0"/>
              <a:t>2</a:t>
            </a:fld>
            <a:endParaRPr lang="en-US"/>
          </a:p>
        </p:txBody>
      </p:sp>
    </p:spTree>
    <p:extLst>
      <p:ext uri="{BB962C8B-B14F-4D97-AF65-F5344CB8AC3E}">
        <p14:creationId xmlns:p14="http://schemas.microsoft.com/office/powerpoint/2010/main" val="543714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other part of the CSD is the instance itself, in the same way we have instances of </a:t>
            </a:r>
            <a:r>
              <a:rPr lang="en-US" dirty="0" err="1"/>
              <a:t>Codelists</a:t>
            </a:r>
            <a:r>
              <a:rPr lang="en-US" dirty="0"/>
              <a:t> CL_FREQ, CL_AREA we will have instances of your custom structure type</a:t>
            </a:r>
          </a:p>
          <a:p>
            <a:endParaRPr lang="en-US" dirty="0"/>
          </a:p>
          <a:p>
            <a:r>
              <a:rPr lang="en-US" dirty="0"/>
              <a:t>The REST API is able able to retrieve these instances in the same way it can retrieve any other type of structure, so we can ask for our PivotTable by </a:t>
            </a:r>
            <a:r>
              <a:rPr lang="en-US" dirty="0" err="1"/>
              <a:t>AgencyID</a:t>
            </a:r>
            <a:r>
              <a:rPr lang="en-US" dirty="0"/>
              <a:t>, ID, and version like above</a:t>
            </a:r>
          </a:p>
        </p:txBody>
      </p:sp>
      <p:sp>
        <p:nvSpPr>
          <p:cNvPr id="4" name="Slide Number Placeholder 3"/>
          <p:cNvSpPr>
            <a:spLocks noGrp="1"/>
          </p:cNvSpPr>
          <p:nvPr>
            <p:ph type="sldNum" sz="quarter" idx="5"/>
          </p:nvPr>
        </p:nvSpPr>
        <p:spPr/>
        <p:txBody>
          <a:bodyPr/>
          <a:lstStyle/>
          <a:p>
            <a:fld id="{0E797A16-5BCE-B84F-8BBA-B15D038809C4}" type="slidenum">
              <a:rPr lang="en-US" smtClean="0"/>
              <a:t>11</a:t>
            </a:fld>
            <a:endParaRPr lang="en-US"/>
          </a:p>
        </p:txBody>
      </p:sp>
    </p:spTree>
    <p:extLst>
      <p:ext uri="{BB962C8B-B14F-4D97-AF65-F5344CB8AC3E}">
        <p14:creationId xmlns:p14="http://schemas.microsoft.com/office/powerpoint/2010/main" val="3516057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could also use other parameters available to us in the REST API – for example list all of the pivot tables as stubs</a:t>
            </a:r>
          </a:p>
        </p:txBody>
      </p:sp>
      <p:sp>
        <p:nvSpPr>
          <p:cNvPr id="4" name="Slide Number Placeholder 3"/>
          <p:cNvSpPr>
            <a:spLocks noGrp="1"/>
          </p:cNvSpPr>
          <p:nvPr>
            <p:ph type="sldNum" sz="quarter" idx="5"/>
          </p:nvPr>
        </p:nvSpPr>
        <p:spPr/>
        <p:txBody>
          <a:bodyPr/>
          <a:lstStyle/>
          <a:p>
            <a:fld id="{0E797A16-5BCE-B84F-8BBA-B15D038809C4}" type="slidenum">
              <a:rPr lang="en-US" smtClean="0"/>
              <a:t>12</a:t>
            </a:fld>
            <a:endParaRPr lang="en-US"/>
          </a:p>
        </p:txBody>
      </p:sp>
    </p:spTree>
    <p:extLst>
      <p:ext uri="{BB962C8B-B14F-4D97-AF65-F5344CB8AC3E}">
        <p14:creationId xmlns:p14="http://schemas.microsoft.com/office/powerpoint/2010/main" val="3298819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ask for a specific Dataflow DF_POP and all of the PivotTables that reference it.</a:t>
            </a:r>
          </a:p>
          <a:p>
            <a:endParaRPr lang="en-US" dirty="0"/>
          </a:p>
          <a:p>
            <a:r>
              <a:rPr lang="en-US" dirty="0"/>
              <a:t>Then when we build our </a:t>
            </a:r>
            <a:r>
              <a:rPr lang="en-US" dirty="0" err="1"/>
              <a:t>visulaisation</a:t>
            </a:r>
            <a:r>
              <a:rPr lang="en-US" dirty="0"/>
              <a:t> for the web, we can have a drop down of different tables for the data – for example</a:t>
            </a:r>
          </a:p>
        </p:txBody>
      </p:sp>
      <p:sp>
        <p:nvSpPr>
          <p:cNvPr id="4" name="Slide Number Placeholder 3"/>
          <p:cNvSpPr>
            <a:spLocks noGrp="1"/>
          </p:cNvSpPr>
          <p:nvPr>
            <p:ph type="sldNum" sz="quarter" idx="5"/>
          </p:nvPr>
        </p:nvSpPr>
        <p:spPr/>
        <p:txBody>
          <a:bodyPr/>
          <a:lstStyle/>
          <a:p>
            <a:fld id="{0E797A16-5BCE-B84F-8BBA-B15D038809C4}" type="slidenum">
              <a:rPr lang="en-US" smtClean="0"/>
              <a:t>13</a:t>
            </a:fld>
            <a:endParaRPr lang="en-US"/>
          </a:p>
        </p:txBody>
      </p:sp>
    </p:spTree>
    <p:extLst>
      <p:ext uri="{BB962C8B-B14F-4D97-AF65-F5344CB8AC3E}">
        <p14:creationId xmlns:p14="http://schemas.microsoft.com/office/powerpoint/2010/main" val="928359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nice thing is about Custom Structure Definitions is that they are not coupled to visualization metadata, they could be used for any purpose at all – for where the agency wants to have a metadata driven process and wants to leverage SDMX metadata and the SDMX Information Model – but for a custom process</a:t>
            </a:r>
          </a:p>
        </p:txBody>
      </p:sp>
      <p:sp>
        <p:nvSpPr>
          <p:cNvPr id="4" name="Slide Number Placeholder 3"/>
          <p:cNvSpPr>
            <a:spLocks noGrp="1"/>
          </p:cNvSpPr>
          <p:nvPr>
            <p:ph type="sldNum" sz="quarter" idx="5"/>
          </p:nvPr>
        </p:nvSpPr>
        <p:spPr/>
        <p:txBody>
          <a:bodyPr/>
          <a:lstStyle/>
          <a:p>
            <a:fld id="{0E797A16-5BCE-B84F-8BBA-B15D038809C4}" type="slidenum">
              <a:rPr lang="en-US" smtClean="0"/>
              <a:t>14</a:t>
            </a:fld>
            <a:endParaRPr lang="en-US"/>
          </a:p>
        </p:txBody>
      </p:sp>
    </p:spTree>
    <p:extLst>
      <p:ext uri="{BB962C8B-B14F-4D97-AF65-F5344CB8AC3E}">
        <p14:creationId xmlns:p14="http://schemas.microsoft.com/office/powerpoint/2010/main" val="3831094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for example created a structure called reporting template in the FMR, which is a structure used to define a template for generating an Excel form for the purpose of data collection.</a:t>
            </a:r>
          </a:p>
          <a:p>
            <a:endParaRPr lang="en-US" dirty="0"/>
          </a:p>
          <a:p>
            <a:r>
              <a:rPr lang="en-US" dirty="0"/>
              <a:t>This was added before a Custom Structure Definition existed, so it was hard coded into the product, but this could have been designed using a CSD if it existed, and that would have been a really nice solution to creating these extensions</a:t>
            </a:r>
          </a:p>
          <a:p>
            <a:endParaRPr lang="en-US" dirty="0"/>
          </a:p>
          <a:p>
            <a:r>
              <a:rPr lang="en-US" dirty="0"/>
              <a:t>And of course if custom structures are created which become heavily adopted between many agencies, then it provides a good basis to formally add this structure into the SDMX-IM – so you could consider the CSD as a nice way to prototype new structure types in SDMX before baking it into the standard</a:t>
            </a:r>
          </a:p>
        </p:txBody>
      </p:sp>
      <p:sp>
        <p:nvSpPr>
          <p:cNvPr id="4" name="Slide Number Placeholder 3"/>
          <p:cNvSpPr>
            <a:spLocks noGrp="1"/>
          </p:cNvSpPr>
          <p:nvPr>
            <p:ph type="sldNum" sz="quarter" idx="5"/>
          </p:nvPr>
        </p:nvSpPr>
        <p:spPr/>
        <p:txBody>
          <a:bodyPr/>
          <a:lstStyle/>
          <a:p>
            <a:fld id="{0E797A16-5BCE-B84F-8BBA-B15D038809C4}" type="slidenum">
              <a:rPr lang="en-US" smtClean="0"/>
              <a:t>15</a:t>
            </a:fld>
            <a:endParaRPr lang="en-US"/>
          </a:p>
        </p:txBody>
      </p:sp>
    </p:spTree>
    <p:extLst>
      <p:ext uri="{BB962C8B-B14F-4D97-AF65-F5344CB8AC3E}">
        <p14:creationId xmlns:p14="http://schemas.microsoft.com/office/powerpoint/2010/main" val="41087888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to conclude, here is an example of the output of a Reporting Template – this output is generated by taking the definition of a Reporting Template and then using this to generate an excel file – so the target audience for Custom Structure instances would typically be a metadata driven process  such as this</a:t>
            </a:r>
          </a:p>
        </p:txBody>
      </p:sp>
      <p:sp>
        <p:nvSpPr>
          <p:cNvPr id="4" name="Slide Number Placeholder 3"/>
          <p:cNvSpPr>
            <a:spLocks noGrp="1"/>
          </p:cNvSpPr>
          <p:nvPr>
            <p:ph type="sldNum" sz="quarter" idx="5"/>
          </p:nvPr>
        </p:nvSpPr>
        <p:spPr/>
        <p:txBody>
          <a:bodyPr/>
          <a:lstStyle/>
          <a:p>
            <a:fld id="{0E797A16-5BCE-B84F-8BBA-B15D038809C4}" type="slidenum">
              <a:rPr lang="en-US" smtClean="0"/>
              <a:t>16</a:t>
            </a:fld>
            <a:endParaRPr lang="en-US"/>
          </a:p>
        </p:txBody>
      </p:sp>
    </p:spTree>
    <p:extLst>
      <p:ext uri="{BB962C8B-B14F-4D97-AF65-F5344CB8AC3E}">
        <p14:creationId xmlns:p14="http://schemas.microsoft.com/office/powerpoint/2010/main" val="814639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on this final slide, I have drawn what a report template would look like if it was designed in  as a custom structure</a:t>
            </a:r>
          </a:p>
          <a:p>
            <a:endParaRPr lang="en-US" dirty="0"/>
          </a:p>
          <a:p>
            <a:r>
              <a:rPr lang="en-US" dirty="0"/>
              <a:t>The Report Template extends Maintainable – inheriting properties of agency, id, version, and name</a:t>
            </a:r>
          </a:p>
          <a:p>
            <a:r>
              <a:rPr lang="en-US" dirty="0"/>
              <a:t>It has 1 or more worksheets and each worksheet can reference a dataflow, it can have rows, columns, slices, variables, attributes it can link to hierarchies in order to build hierarchical headers and columns – so you can see how much this custom structure interacts with SDMX metadata, even though it itself is not an official SDMX structure</a:t>
            </a:r>
          </a:p>
        </p:txBody>
      </p:sp>
      <p:sp>
        <p:nvSpPr>
          <p:cNvPr id="4" name="Slide Number Placeholder 3"/>
          <p:cNvSpPr>
            <a:spLocks noGrp="1"/>
          </p:cNvSpPr>
          <p:nvPr>
            <p:ph type="sldNum" sz="quarter" idx="5"/>
          </p:nvPr>
        </p:nvSpPr>
        <p:spPr/>
        <p:txBody>
          <a:bodyPr/>
          <a:lstStyle/>
          <a:p>
            <a:fld id="{0E797A16-5BCE-B84F-8BBA-B15D038809C4}" type="slidenum">
              <a:rPr lang="en-US" smtClean="0"/>
              <a:t>17</a:t>
            </a:fld>
            <a:endParaRPr lang="en-US"/>
          </a:p>
        </p:txBody>
      </p:sp>
    </p:spTree>
    <p:extLst>
      <p:ext uri="{BB962C8B-B14F-4D97-AF65-F5344CB8AC3E}">
        <p14:creationId xmlns:p14="http://schemas.microsoft.com/office/powerpoint/2010/main" val="2152438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general concept is the following: </a:t>
            </a:r>
          </a:p>
          <a:p>
            <a:endParaRPr lang="en-US" dirty="0"/>
          </a:p>
          <a:p>
            <a:r>
              <a:rPr lang="en-US" dirty="0"/>
              <a:t>SDMX has a model, it is called the SDMX Information Model – the SDMX-IM has a number of classes and each class has properties.  On this slide we see the abstract Classes in grey such as Identifiable (ID) </a:t>
            </a:r>
            <a:r>
              <a:rPr lang="en-US" dirty="0" err="1"/>
              <a:t>Namebale</a:t>
            </a:r>
            <a:r>
              <a:rPr lang="en-US" dirty="0"/>
              <a:t> (has a mandatory name, optional description) and Maintainable (has an agency, and a version) – we see then see the concrete subclasses, like DSD which inherits all these properties from the Maintainable and up the tree, but it also has its properties specific to it which are Dimensions, Attributes, Measures.  A simpler structure type is the Dataflow which also has the properties up the tree, so there is a lot of overlap with the DSD – but the properties specific to it are the reference to the DSD, and the optional references to Constraints.</a:t>
            </a:r>
          </a:p>
        </p:txBody>
      </p:sp>
      <p:sp>
        <p:nvSpPr>
          <p:cNvPr id="4" name="Slide Number Placeholder 3"/>
          <p:cNvSpPr>
            <a:spLocks noGrp="1"/>
          </p:cNvSpPr>
          <p:nvPr>
            <p:ph type="sldNum" sz="quarter" idx="5"/>
          </p:nvPr>
        </p:nvSpPr>
        <p:spPr/>
        <p:txBody>
          <a:bodyPr/>
          <a:lstStyle/>
          <a:p>
            <a:fld id="{0E797A16-5BCE-B84F-8BBA-B15D038809C4}" type="slidenum">
              <a:rPr lang="en-US" smtClean="0"/>
              <a:t>3</a:t>
            </a:fld>
            <a:endParaRPr lang="en-US"/>
          </a:p>
        </p:txBody>
      </p:sp>
    </p:spTree>
    <p:extLst>
      <p:ext uri="{BB962C8B-B14F-4D97-AF65-F5344CB8AC3E}">
        <p14:creationId xmlns:p14="http://schemas.microsoft.com/office/powerpoint/2010/main" val="124546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Custom Structure Definition allows us to define a new Class of Object which extends Maintainable (so it has an ID, Agency, Version, Name, Description) and add its own properties.  In this example I created a structure type called Pivot Table and it has been given the properties of a Dataflow Reference (what is the table for) and row, column, and slice properties – so when I create an instance of a Pivotable I can define what Dataflow it is for, which Dimensions I want in the row, which Dimensions in the column and which Dimensions in the slice.</a:t>
            </a:r>
          </a:p>
          <a:p>
            <a:endParaRPr lang="en-US" dirty="0"/>
          </a:p>
          <a:p>
            <a:r>
              <a:rPr lang="en-US" dirty="0"/>
              <a:t>But what I have essentially done here is not create a PivotTable – but create a definition of the properties that a Pivot Table can have. In the same way that the SDMX-IM does not give you Data Structures like Balance of Payments and Exchange Rates what the SDMX-IM does is tell you what properties a DSD must have and what properties it can optionally have (i.e. it must have at least 1 Dimension and 1 Measure and it can optionally have Attributes)</a:t>
            </a:r>
          </a:p>
        </p:txBody>
      </p:sp>
      <p:sp>
        <p:nvSpPr>
          <p:cNvPr id="4" name="Slide Number Placeholder 3"/>
          <p:cNvSpPr>
            <a:spLocks noGrp="1"/>
          </p:cNvSpPr>
          <p:nvPr>
            <p:ph type="sldNum" sz="quarter" idx="5"/>
          </p:nvPr>
        </p:nvSpPr>
        <p:spPr/>
        <p:txBody>
          <a:bodyPr/>
          <a:lstStyle/>
          <a:p>
            <a:fld id="{0E797A16-5BCE-B84F-8BBA-B15D038809C4}" type="slidenum">
              <a:rPr lang="en-US" smtClean="0"/>
              <a:t>4</a:t>
            </a:fld>
            <a:endParaRPr lang="en-US"/>
          </a:p>
        </p:txBody>
      </p:sp>
    </p:spTree>
    <p:extLst>
      <p:ext uri="{BB962C8B-B14F-4D97-AF65-F5344CB8AC3E}">
        <p14:creationId xmlns:p14="http://schemas.microsoft.com/office/powerpoint/2010/main" val="3430121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nice things about the ability to define our own custom structure types in SDMX is that we can make use of the SDMX-IM</a:t>
            </a:r>
          </a:p>
          <a:p>
            <a:endParaRPr lang="en-US" dirty="0"/>
          </a:p>
          <a:p>
            <a:r>
              <a:rPr lang="en-US" dirty="0"/>
              <a:t>We can for instance say, this property or Dataflow Reference must reference a Dataflow – so we validate that when a user submits a PivotTable definition it is indeed referencing a Dataflow that is in our Registry.</a:t>
            </a:r>
          </a:p>
          <a:p>
            <a:endParaRPr lang="en-US" dirty="0"/>
          </a:p>
          <a:p>
            <a:r>
              <a:rPr lang="en-US" dirty="0"/>
              <a:t>Because we have created this connection, we are able to ensure referential integrity, the Registry can for instance prevent the Dataflow from being deleted because it is being used by a Pivot table</a:t>
            </a:r>
          </a:p>
          <a:p>
            <a:endParaRPr lang="en-US" dirty="0"/>
          </a:p>
          <a:p>
            <a:r>
              <a:rPr lang="en-US" dirty="0"/>
              <a:t>We can also start to traverse the metadata in our Registry because it knows what is connected to what – I can for instance ask, via the REST API, what PivotTables do you have for this Dataflow and the Registry is able to find all structures of type PivotTable which reference the Dataflow.</a:t>
            </a:r>
          </a:p>
          <a:p>
            <a:endParaRPr lang="en-US" dirty="0"/>
          </a:p>
          <a:p>
            <a:endParaRPr lang="en-US" dirty="0"/>
          </a:p>
        </p:txBody>
      </p:sp>
      <p:sp>
        <p:nvSpPr>
          <p:cNvPr id="4" name="Slide Number Placeholder 3"/>
          <p:cNvSpPr>
            <a:spLocks noGrp="1"/>
          </p:cNvSpPr>
          <p:nvPr>
            <p:ph type="sldNum" sz="quarter" idx="5"/>
          </p:nvPr>
        </p:nvSpPr>
        <p:spPr/>
        <p:txBody>
          <a:bodyPr/>
          <a:lstStyle/>
          <a:p>
            <a:fld id="{0E797A16-5BCE-B84F-8BBA-B15D038809C4}" type="slidenum">
              <a:rPr lang="en-US" smtClean="0"/>
              <a:t>5</a:t>
            </a:fld>
            <a:endParaRPr lang="en-US"/>
          </a:p>
        </p:txBody>
      </p:sp>
    </p:spTree>
    <p:extLst>
      <p:ext uri="{BB962C8B-B14F-4D97-AF65-F5344CB8AC3E}">
        <p14:creationId xmlns:p14="http://schemas.microsoft.com/office/powerpoint/2010/main" val="1319984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we define in our Registry a new structure type, in our example PivotTable – we have effectively extended the SDMX-IM for our own purpose, and what this means is we can now store structural metadata according to our new extension.  </a:t>
            </a:r>
          </a:p>
          <a:p>
            <a:endParaRPr lang="en-US" dirty="0"/>
          </a:p>
          <a:p>
            <a:r>
              <a:rPr lang="en-US" dirty="0"/>
              <a:t>We can now create an instance of a Pivot Table, which contains values for each of the properties we have defined, and we can store this in our Registry, in the same way that we can store a Dataflow in our Registry because the SDMX-IM tells us what a Dataflow is and what properties it can have.</a:t>
            </a:r>
          </a:p>
        </p:txBody>
      </p:sp>
      <p:sp>
        <p:nvSpPr>
          <p:cNvPr id="4" name="Slide Number Placeholder 3"/>
          <p:cNvSpPr>
            <a:spLocks noGrp="1"/>
          </p:cNvSpPr>
          <p:nvPr>
            <p:ph type="sldNum" sz="quarter" idx="5"/>
          </p:nvPr>
        </p:nvSpPr>
        <p:spPr/>
        <p:txBody>
          <a:bodyPr/>
          <a:lstStyle/>
          <a:p>
            <a:fld id="{0E797A16-5BCE-B84F-8BBA-B15D038809C4}" type="slidenum">
              <a:rPr lang="en-US" smtClean="0"/>
              <a:t>6</a:t>
            </a:fld>
            <a:endParaRPr lang="en-US"/>
          </a:p>
        </p:txBody>
      </p:sp>
    </p:spTree>
    <p:extLst>
      <p:ext uri="{BB962C8B-B14F-4D97-AF65-F5344CB8AC3E}">
        <p14:creationId xmlns:p14="http://schemas.microsoft.com/office/powerpoint/2010/main" val="2710277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797A16-5BCE-B84F-8BBA-B15D038809C4}" type="slidenum">
              <a:rPr lang="en-US" smtClean="0"/>
              <a:t>7</a:t>
            </a:fld>
            <a:endParaRPr lang="en-US"/>
          </a:p>
        </p:txBody>
      </p:sp>
    </p:spTree>
    <p:extLst>
      <p:ext uri="{BB962C8B-B14F-4D97-AF65-F5344CB8AC3E}">
        <p14:creationId xmlns:p14="http://schemas.microsoft.com/office/powerpoint/2010/main" val="838694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Custom Structure Definition is split into two parts – first is the definition of your new structure type, and this is stored as a custom structure</a:t>
            </a:r>
          </a:p>
          <a:p>
            <a:endParaRPr lang="en-US" dirty="0"/>
          </a:p>
          <a:p>
            <a:r>
              <a:rPr lang="en-US" dirty="0"/>
              <a:t>As such we are able to ask the Registry for our custom structures via the REST API in the same way we can ask for any other structure type</a:t>
            </a:r>
          </a:p>
          <a:p>
            <a:endParaRPr lang="en-US" dirty="0"/>
          </a:p>
          <a:p>
            <a:endParaRPr lang="en-US" dirty="0"/>
          </a:p>
        </p:txBody>
      </p:sp>
      <p:sp>
        <p:nvSpPr>
          <p:cNvPr id="4" name="Slide Number Placeholder 3"/>
          <p:cNvSpPr>
            <a:spLocks noGrp="1"/>
          </p:cNvSpPr>
          <p:nvPr>
            <p:ph type="sldNum" sz="quarter" idx="5"/>
          </p:nvPr>
        </p:nvSpPr>
        <p:spPr/>
        <p:txBody>
          <a:bodyPr/>
          <a:lstStyle/>
          <a:p>
            <a:fld id="{0E797A16-5BCE-B84F-8BBA-B15D038809C4}" type="slidenum">
              <a:rPr lang="en-US" smtClean="0"/>
              <a:t>8</a:t>
            </a:fld>
            <a:endParaRPr lang="en-US"/>
          </a:p>
        </p:txBody>
      </p:sp>
    </p:spTree>
    <p:extLst>
      <p:ext uri="{BB962C8B-B14F-4D97-AF65-F5344CB8AC3E}">
        <p14:creationId xmlns:p14="http://schemas.microsoft.com/office/powerpoint/2010/main" val="1404795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could allow revisions, if new properties are added</a:t>
            </a:r>
          </a:p>
        </p:txBody>
      </p:sp>
      <p:sp>
        <p:nvSpPr>
          <p:cNvPr id="4" name="Slide Number Placeholder 3"/>
          <p:cNvSpPr>
            <a:spLocks noGrp="1"/>
          </p:cNvSpPr>
          <p:nvPr>
            <p:ph type="sldNum" sz="quarter" idx="5"/>
          </p:nvPr>
        </p:nvSpPr>
        <p:spPr/>
        <p:txBody>
          <a:bodyPr/>
          <a:lstStyle/>
          <a:p>
            <a:fld id="{0E797A16-5BCE-B84F-8BBA-B15D038809C4}" type="slidenum">
              <a:rPr lang="en-US" smtClean="0"/>
              <a:t>9</a:t>
            </a:fld>
            <a:endParaRPr lang="en-US"/>
          </a:p>
        </p:txBody>
      </p:sp>
    </p:spTree>
    <p:extLst>
      <p:ext uri="{BB962C8B-B14F-4D97-AF65-F5344CB8AC3E}">
        <p14:creationId xmlns:p14="http://schemas.microsoft.com/office/powerpoint/2010/main" val="295473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then be able to query for each version via the REST API – as you can see the version is a property of the REST query</a:t>
            </a:r>
          </a:p>
        </p:txBody>
      </p:sp>
      <p:sp>
        <p:nvSpPr>
          <p:cNvPr id="4" name="Slide Number Placeholder 3"/>
          <p:cNvSpPr>
            <a:spLocks noGrp="1"/>
          </p:cNvSpPr>
          <p:nvPr>
            <p:ph type="sldNum" sz="quarter" idx="5"/>
          </p:nvPr>
        </p:nvSpPr>
        <p:spPr/>
        <p:txBody>
          <a:bodyPr/>
          <a:lstStyle/>
          <a:p>
            <a:fld id="{0E797A16-5BCE-B84F-8BBA-B15D038809C4}" type="slidenum">
              <a:rPr lang="en-US" smtClean="0"/>
              <a:t>10</a:t>
            </a:fld>
            <a:endParaRPr lang="en-US"/>
          </a:p>
        </p:txBody>
      </p:sp>
    </p:spTree>
    <p:extLst>
      <p:ext uri="{BB962C8B-B14F-4D97-AF65-F5344CB8AC3E}">
        <p14:creationId xmlns:p14="http://schemas.microsoft.com/office/powerpoint/2010/main" val="771010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041B1-17A4-621E-9A66-3C517C7DD7D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B4B5C31-FB46-AC18-73FB-085B86D157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A2CA3DE-859E-E164-E536-D994636F338D}"/>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5" name="Footer Placeholder 4">
            <a:extLst>
              <a:ext uri="{FF2B5EF4-FFF2-40B4-BE49-F238E27FC236}">
                <a16:creationId xmlns:a16="http://schemas.microsoft.com/office/drawing/2014/main" id="{359D4B01-C2A9-C304-81B9-DB34160E4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5D3691-F3BC-C2A3-3B71-341809BF3502}"/>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340523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ED9C8-4B47-FBCB-E6B2-81D7819F298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ADC793D-E16D-6DCF-C733-53349854875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373A50E-C0F1-17A1-54EE-D6BB8E208869}"/>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5" name="Footer Placeholder 4">
            <a:extLst>
              <a:ext uri="{FF2B5EF4-FFF2-40B4-BE49-F238E27FC236}">
                <a16:creationId xmlns:a16="http://schemas.microsoft.com/office/drawing/2014/main" id="{0573DB0C-BF7D-0EEE-4FBA-D9544C2889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70BE13-ADBD-6A5C-4DAE-65B44DB58113}"/>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292221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34FFF6-2688-26AC-34C4-1BFA2AA6F9F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BE58024-877B-D21A-F216-B69F7E019EC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F428464-421F-A3F6-49FE-E11DB41099ED}"/>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5" name="Footer Placeholder 4">
            <a:extLst>
              <a:ext uri="{FF2B5EF4-FFF2-40B4-BE49-F238E27FC236}">
                <a16:creationId xmlns:a16="http://schemas.microsoft.com/office/drawing/2014/main" id="{8FE1570F-4A1B-04A5-DB76-2925651FF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97A8FE-6886-4BA8-CB0E-594141C2B958}"/>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4179360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5C09F-4641-A5F6-A1AE-3C314522B69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77A3164-4C34-393E-5D80-870373A7686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397D314-F45E-CDE9-1494-6F3A564406AC}"/>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5" name="Footer Placeholder 4">
            <a:extLst>
              <a:ext uri="{FF2B5EF4-FFF2-40B4-BE49-F238E27FC236}">
                <a16:creationId xmlns:a16="http://schemas.microsoft.com/office/drawing/2014/main" id="{35DF79B2-37CE-36F0-5F1C-E9A7494D8D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451CAA-CDB7-A488-9A48-F91EC36857FE}"/>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147019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05E1-4C68-2E34-25F1-29BF3742A21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6F7F22C-1296-33FD-C1CD-3C7EC0D1266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356F996-F859-5C6E-8B24-4D04CEC48F30}"/>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5" name="Footer Placeholder 4">
            <a:extLst>
              <a:ext uri="{FF2B5EF4-FFF2-40B4-BE49-F238E27FC236}">
                <a16:creationId xmlns:a16="http://schemas.microsoft.com/office/drawing/2014/main" id="{A55D0F0B-8476-1903-D77E-8FB7C62E2B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C8EBC0-3BB1-1A97-4ED1-9287E13DE5DB}"/>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665239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AD3EA-6C22-082F-09FB-592070832AF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6D7AD57-A090-75F0-5927-283E14F6476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108F966-D228-8D71-9B9A-2B694C013C3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7FD8882-08CE-322E-1579-F541CA7F4075}"/>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6" name="Footer Placeholder 5">
            <a:extLst>
              <a:ext uri="{FF2B5EF4-FFF2-40B4-BE49-F238E27FC236}">
                <a16:creationId xmlns:a16="http://schemas.microsoft.com/office/drawing/2014/main" id="{FC872B19-EE9E-9535-C89D-D7D477915B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5889E0-AEC0-22D7-8330-FE8392EC5BEE}"/>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2506908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52D71-839B-24B0-4607-595E633BB86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50523B9-B2E2-2E8F-E2D6-1427691D2B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476CB57-5037-B813-725E-22FDB9155B3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8ACAD4B-DA75-4BD5-88A4-8E405CE5DF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B5696D9-C9C6-F171-AB4C-4A8AC492CAE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106E2FC-726D-AD61-3999-558B4A74F1A8}"/>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8" name="Footer Placeholder 7">
            <a:extLst>
              <a:ext uri="{FF2B5EF4-FFF2-40B4-BE49-F238E27FC236}">
                <a16:creationId xmlns:a16="http://schemas.microsoft.com/office/drawing/2014/main" id="{1C1CE767-948C-BAC8-1E32-44FDD3CD13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D2DBB2-E892-5B52-0CA3-E9CC278008E2}"/>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1953240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8D6CF-116A-E78F-BB0D-B9D730184D7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9C8C1B6-DC1A-B86F-E23E-7A7906F319CA}"/>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4" name="Footer Placeholder 3">
            <a:extLst>
              <a:ext uri="{FF2B5EF4-FFF2-40B4-BE49-F238E27FC236}">
                <a16:creationId xmlns:a16="http://schemas.microsoft.com/office/drawing/2014/main" id="{059180B6-0EAE-0809-D6AE-4F36D291F6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3DF6C7-568B-C4F4-61B7-7AD60BEF32FF}"/>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184301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A8428E-DF83-CA47-ED90-63F0DF42C1C8}"/>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3" name="Footer Placeholder 2">
            <a:extLst>
              <a:ext uri="{FF2B5EF4-FFF2-40B4-BE49-F238E27FC236}">
                <a16:creationId xmlns:a16="http://schemas.microsoft.com/office/drawing/2014/main" id="{D44B7263-7705-6F40-EE8E-EA6CB3103B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4EC081-28A6-DBEB-FA1B-D1656E593414}"/>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1252634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B7FB5-C066-8C7F-75AF-8D2C4AB6992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4CEB3CD-0010-5A83-60AF-510B4DBE48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535E62EC-657E-39D3-0093-27DFBB39A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EFCDF4A-00FE-1BA6-D990-024E5BF5564D}"/>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6" name="Footer Placeholder 5">
            <a:extLst>
              <a:ext uri="{FF2B5EF4-FFF2-40B4-BE49-F238E27FC236}">
                <a16:creationId xmlns:a16="http://schemas.microsoft.com/office/drawing/2014/main" id="{47D941E9-6151-236C-7B6B-F68C61B9DD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62846C-BC3D-9458-2E5D-7734417B25F9}"/>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1734676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FA586-4F5B-F528-EBFE-808CFCE956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D2C137F-4E09-7407-7F63-CB7A2F3597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2C9D83-3F6A-69D2-0403-AC95E905C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A856BDE-F384-437A-A13D-71AC4FF52CDD}"/>
              </a:ext>
            </a:extLst>
          </p:cNvPr>
          <p:cNvSpPr>
            <a:spLocks noGrp="1"/>
          </p:cNvSpPr>
          <p:nvPr>
            <p:ph type="dt" sz="half" idx="10"/>
          </p:nvPr>
        </p:nvSpPr>
        <p:spPr/>
        <p:txBody>
          <a:bodyPr/>
          <a:lstStyle/>
          <a:p>
            <a:fld id="{3908B716-2B10-9842-AEB8-9956074B0A50}" type="datetimeFigureOut">
              <a:rPr lang="en-US" smtClean="0"/>
              <a:t>10/3/2024</a:t>
            </a:fld>
            <a:endParaRPr lang="en-US"/>
          </a:p>
        </p:txBody>
      </p:sp>
      <p:sp>
        <p:nvSpPr>
          <p:cNvPr id="6" name="Footer Placeholder 5">
            <a:extLst>
              <a:ext uri="{FF2B5EF4-FFF2-40B4-BE49-F238E27FC236}">
                <a16:creationId xmlns:a16="http://schemas.microsoft.com/office/drawing/2014/main" id="{583B02E4-C76E-98CF-A122-2973432774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4CBAD9-933C-F67D-8429-4DC5E95CED20}"/>
              </a:ext>
            </a:extLst>
          </p:cNvPr>
          <p:cNvSpPr>
            <a:spLocks noGrp="1"/>
          </p:cNvSpPr>
          <p:nvPr>
            <p:ph type="sldNum" sz="quarter" idx="12"/>
          </p:nvPr>
        </p:nvSpPr>
        <p:spPr/>
        <p:txBody>
          <a:bodyPr/>
          <a:lstStyle/>
          <a:p>
            <a:fld id="{351E38C7-1D5B-8544-949F-AF88BB3A3D4F}" type="slidenum">
              <a:rPr lang="en-US" smtClean="0"/>
              <a:t>‹#›</a:t>
            </a:fld>
            <a:endParaRPr lang="en-US"/>
          </a:p>
        </p:txBody>
      </p:sp>
    </p:spTree>
    <p:extLst>
      <p:ext uri="{BB962C8B-B14F-4D97-AF65-F5344CB8AC3E}">
        <p14:creationId xmlns:p14="http://schemas.microsoft.com/office/powerpoint/2010/main" val="553065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3461DD-98F5-AFC3-E2CF-C65A929851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AF9642-B55D-F94F-95C1-AF549CD0B6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0806AAF-CC5D-C3AB-C6B4-68B18AFE52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908B716-2B10-9842-AEB8-9956074B0A50}" type="datetimeFigureOut">
              <a:rPr lang="en-US" smtClean="0"/>
              <a:t>10/3/2024</a:t>
            </a:fld>
            <a:endParaRPr lang="en-US"/>
          </a:p>
        </p:txBody>
      </p:sp>
      <p:sp>
        <p:nvSpPr>
          <p:cNvPr id="5" name="Footer Placeholder 4">
            <a:extLst>
              <a:ext uri="{FF2B5EF4-FFF2-40B4-BE49-F238E27FC236}">
                <a16:creationId xmlns:a16="http://schemas.microsoft.com/office/drawing/2014/main" id="{8A175DEF-69F3-4046-6669-04DCDBD987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C8E38BE-6A71-5BAB-274D-C2454DC124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51E38C7-1D5B-8544-949F-AF88BB3A3D4F}" type="slidenum">
              <a:rPr lang="en-US" smtClean="0"/>
              <a:t>‹#›</a:t>
            </a:fld>
            <a:endParaRPr lang="en-US"/>
          </a:p>
        </p:txBody>
      </p:sp>
    </p:spTree>
    <p:extLst>
      <p:ext uri="{BB962C8B-B14F-4D97-AF65-F5344CB8AC3E}">
        <p14:creationId xmlns:p14="http://schemas.microsoft.com/office/powerpoint/2010/main" val="1201626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8.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6" name="Rectangle 1035">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8" name="Rectangle 1037">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0" name="Rectangle 1039">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Rectangle 1041">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B7DB0FF-D8B8-A810-A94E-586938FD1F03}"/>
              </a:ext>
            </a:extLst>
          </p:cNvPr>
          <p:cNvSpPr>
            <a:spLocks noGrp="1"/>
          </p:cNvSpPr>
          <p:nvPr>
            <p:ph type="ctrTitle"/>
          </p:nvPr>
        </p:nvSpPr>
        <p:spPr>
          <a:xfrm>
            <a:off x="1127208" y="857251"/>
            <a:ext cx="4747280" cy="3098061"/>
          </a:xfrm>
        </p:spPr>
        <p:txBody>
          <a:bodyPr anchor="b">
            <a:normAutofit/>
          </a:bodyPr>
          <a:lstStyle/>
          <a:p>
            <a:pPr algn="l"/>
            <a:r>
              <a:rPr lang="en-US" sz="4800">
                <a:solidFill>
                  <a:srgbClr val="FFFFFF"/>
                </a:solidFill>
              </a:rPr>
              <a:t>Custom Structure Definitions</a:t>
            </a:r>
          </a:p>
        </p:txBody>
      </p:sp>
      <p:sp>
        <p:nvSpPr>
          <p:cNvPr id="1044" name="Rectangle 1043">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648ED69-38CA-AAF2-3E95-37FBF4FE6EC6}"/>
              </a:ext>
            </a:extLst>
          </p:cNvPr>
          <p:cNvSpPr>
            <a:spLocks noGrp="1"/>
          </p:cNvSpPr>
          <p:nvPr>
            <p:ph type="subTitle" idx="1"/>
          </p:nvPr>
        </p:nvSpPr>
        <p:spPr>
          <a:xfrm>
            <a:off x="1127208" y="4756265"/>
            <a:ext cx="4393278" cy="1244483"/>
          </a:xfrm>
        </p:spPr>
        <p:txBody>
          <a:bodyPr anchor="t">
            <a:normAutofit/>
          </a:bodyPr>
          <a:lstStyle/>
          <a:p>
            <a:pPr algn="l"/>
            <a:r>
              <a:rPr lang="en-US" dirty="0">
                <a:solidFill>
                  <a:srgbClr val="FFFFFF"/>
                </a:solidFill>
              </a:rPr>
              <a:t>SDMX 3.2.0</a:t>
            </a:r>
          </a:p>
        </p:txBody>
      </p:sp>
      <p:sp>
        <p:nvSpPr>
          <p:cNvPr id="1046" name="Oval 1045">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DMX">
            <a:extLst>
              <a:ext uri="{FF2B5EF4-FFF2-40B4-BE49-F238E27FC236}">
                <a16:creationId xmlns:a16="http://schemas.microsoft.com/office/drawing/2014/main" id="{BEB39E5C-9E9A-0EDF-D425-711F5B528E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894" r="2" b="5090"/>
          <a:stretch/>
        </p:blipFill>
        <p:spPr bwMode="auto">
          <a:xfrm>
            <a:off x="6920559" y="2645583"/>
            <a:ext cx="3737164" cy="1581121"/>
          </a:xfrm>
          <a:prstGeom prst="rect">
            <a:avLst/>
          </a:prstGeom>
          <a:noFill/>
          <a:extLst>
            <a:ext uri="{909E8E84-426E-40DD-AFC4-6F175D3DCCD1}">
              <a14:hiddenFill xmlns:a14="http://schemas.microsoft.com/office/drawing/2010/main">
                <a:solidFill>
                  <a:srgbClr val="FFFFFF"/>
                </a:solidFill>
              </a14:hiddenFill>
            </a:ext>
          </a:extLst>
        </p:spPr>
      </p:pic>
      <p:sp>
        <p:nvSpPr>
          <p:cNvPr id="4" name="Subtitle 2">
            <a:extLst>
              <a:ext uri="{FF2B5EF4-FFF2-40B4-BE49-F238E27FC236}">
                <a16:creationId xmlns:a16="http://schemas.microsoft.com/office/drawing/2014/main" id="{F2FC6EC9-4308-776C-4541-7A2C9DC21357}"/>
              </a:ext>
            </a:extLst>
          </p:cNvPr>
          <p:cNvSpPr txBox="1">
            <a:spLocks/>
          </p:cNvSpPr>
          <p:nvPr/>
        </p:nvSpPr>
        <p:spPr>
          <a:xfrm>
            <a:off x="9074688" y="6465413"/>
            <a:ext cx="3061038" cy="62180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a:solidFill>
                  <a:srgbClr val="FFFFFF"/>
                </a:solidFill>
              </a:rPr>
              <a:t>Matthew Nelson 2024</a:t>
            </a:r>
          </a:p>
        </p:txBody>
      </p:sp>
    </p:spTree>
    <p:extLst>
      <p:ext uri="{BB962C8B-B14F-4D97-AF65-F5344CB8AC3E}">
        <p14:creationId xmlns:p14="http://schemas.microsoft.com/office/powerpoint/2010/main" val="405777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21D626A-BBF4-D51B-CEAF-D4484CFE151D}"/>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2CB4ADC9-D2D0-8634-4FF7-57236D522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2890F7E3-513A-2AB7-4DA2-71A4A7096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20535632-07B5-2C6D-60EB-06345CD25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ECAFA04D-3987-9FDE-BE8B-D51058D96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E5FFF1CE-85C9-32ED-A8BA-DFA9D9198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C2B1F4-F209-ABC7-31DD-EE8E2B3B4010}"/>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Discoverability</a:t>
            </a:r>
          </a:p>
        </p:txBody>
      </p:sp>
      <p:pic>
        <p:nvPicPr>
          <p:cNvPr id="4" name="Picture 2" descr="SDMX">
            <a:extLst>
              <a:ext uri="{FF2B5EF4-FFF2-40B4-BE49-F238E27FC236}">
                <a16:creationId xmlns:a16="http://schemas.microsoft.com/office/drawing/2014/main" id="{21B4C2FC-C1B8-4401-9FF1-1AB00BE684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42026C38-DCB0-E091-2606-0BCD6CCF2F89}"/>
              </a:ext>
            </a:extLst>
          </p:cNvPr>
          <p:cNvSpPr>
            <a:spLocks noGrp="1"/>
          </p:cNvSpPr>
          <p:nvPr>
            <p:ph idx="1"/>
          </p:nvPr>
        </p:nvSpPr>
        <p:spPr>
          <a:xfrm>
            <a:off x="0" y="1600722"/>
            <a:ext cx="11380446" cy="734850"/>
          </a:xfrm>
        </p:spPr>
        <p:txBody>
          <a:bodyPr vert="horz" lIns="91440" tIns="45720" rIns="91440" bIns="45720" rtlCol="0" anchor="ctr">
            <a:normAutofit/>
          </a:bodyPr>
          <a:lstStyle/>
          <a:p>
            <a:pPr marL="0" indent="0">
              <a:buNone/>
            </a:pPr>
            <a:r>
              <a:rPr lang="en-US" sz="1700" dirty="0">
                <a:solidFill>
                  <a:schemeClr val="tx2"/>
                </a:solidFill>
              </a:rPr>
              <a:t>https://my-</a:t>
            </a:r>
            <a:r>
              <a:rPr lang="en-US" sz="1700" dirty="0" err="1">
                <a:solidFill>
                  <a:schemeClr val="tx2"/>
                </a:solidFill>
              </a:rPr>
              <a:t>sdmx</a:t>
            </a:r>
            <a:r>
              <a:rPr lang="en-US" sz="1700" dirty="0">
                <a:solidFill>
                  <a:schemeClr val="tx2"/>
                </a:solidFill>
              </a:rPr>
              <a:t>-service/structure/</a:t>
            </a:r>
            <a:r>
              <a:rPr lang="en-US" sz="1700" b="1" dirty="0" err="1">
                <a:solidFill>
                  <a:schemeClr val="tx2"/>
                </a:solidFill>
              </a:rPr>
              <a:t>customstructure</a:t>
            </a:r>
            <a:r>
              <a:rPr lang="en-US" sz="1700" dirty="0">
                <a:solidFill>
                  <a:schemeClr val="tx2"/>
                </a:solidFill>
              </a:rPr>
              <a:t>/</a:t>
            </a:r>
            <a:r>
              <a:rPr lang="en-US" sz="1700" b="1" dirty="0">
                <a:solidFill>
                  <a:schemeClr val="tx2"/>
                </a:solidFill>
              </a:rPr>
              <a:t>OECD</a:t>
            </a:r>
            <a:r>
              <a:rPr lang="en-US" sz="1700" dirty="0">
                <a:solidFill>
                  <a:schemeClr val="tx2"/>
                </a:solidFill>
              </a:rPr>
              <a:t>/</a:t>
            </a:r>
            <a:r>
              <a:rPr lang="en-US" sz="1700" b="1" dirty="0">
                <a:solidFill>
                  <a:schemeClr val="tx2"/>
                </a:solidFill>
              </a:rPr>
              <a:t>PIVOT_TABLE</a:t>
            </a:r>
            <a:r>
              <a:rPr lang="en-US" sz="1700" dirty="0">
                <a:solidFill>
                  <a:schemeClr val="tx2"/>
                </a:solidFill>
              </a:rPr>
              <a:t>/</a:t>
            </a:r>
            <a:r>
              <a:rPr lang="en-US" sz="1700" b="1" dirty="0">
                <a:solidFill>
                  <a:schemeClr val="tx2"/>
                </a:solidFill>
              </a:rPr>
              <a:t>1.2.0</a:t>
            </a:r>
          </a:p>
        </p:txBody>
      </p:sp>
      <p:pic>
        <p:nvPicPr>
          <p:cNvPr id="6" name="Picture 5" descr="A yellow rectangular sign with black text&#10;&#10;Description automatically generated">
            <a:extLst>
              <a:ext uri="{FF2B5EF4-FFF2-40B4-BE49-F238E27FC236}">
                <a16:creationId xmlns:a16="http://schemas.microsoft.com/office/drawing/2014/main" id="{3C987EAC-8997-A87D-4D72-A768EDBDAE29}"/>
              </a:ext>
            </a:extLst>
          </p:cNvPr>
          <p:cNvPicPr>
            <a:picLocks noChangeAspect="1"/>
          </p:cNvPicPr>
          <p:nvPr/>
        </p:nvPicPr>
        <p:blipFill>
          <a:blip r:embed="rId4">
            <a:alphaModFix amt="50000"/>
          </a:blip>
          <a:stretch>
            <a:fillRect/>
          </a:stretch>
        </p:blipFill>
        <p:spPr>
          <a:xfrm>
            <a:off x="194860" y="3070728"/>
            <a:ext cx="3173550" cy="2115700"/>
          </a:xfrm>
          <a:prstGeom prst="rect">
            <a:avLst/>
          </a:prstGeom>
        </p:spPr>
      </p:pic>
      <p:pic>
        <p:nvPicPr>
          <p:cNvPr id="8" name="Picture 7" descr="A screenshot of a computer program&#10;&#10;Description automatically generated">
            <a:extLst>
              <a:ext uri="{FF2B5EF4-FFF2-40B4-BE49-F238E27FC236}">
                <a16:creationId xmlns:a16="http://schemas.microsoft.com/office/drawing/2014/main" id="{6A371D63-3798-EB8D-76E7-EB072BFC0E92}"/>
              </a:ext>
            </a:extLst>
          </p:cNvPr>
          <p:cNvPicPr>
            <a:picLocks noChangeAspect="1"/>
          </p:cNvPicPr>
          <p:nvPr/>
        </p:nvPicPr>
        <p:blipFill>
          <a:blip r:embed="rId5"/>
          <a:stretch>
            <a:fillRect/>
          </a:stretch>
        </p:blipFill>
        <p:spPr>
          <a:xfrm>
            <a:off x="7736425" y="3141578"/>
            <a:ext cx="3089424" cy="2507649"/>
          </a:xfrm>
          <a:prstGeom prst="rect">
            <a:avLst/>
          </a:prstGeom>
        </p:spPr>
      </p:pic>
      <p:pic>
        <p:nvPicPr>
          <p:cNvPr id="10" name="Picture 9" descr="A yellow rectangular object with black text&#10;&#10;Description automatically generated">
            <a:extLst>
              <a:ext uri="{FF2B5EF4-FFF2-40B4-BE49-F238E27FC236}">
                <a16:creationId xmlns:a16="http://schemas.microsoft.com/office/drawing/2014/main" id="{8B756882-E2FF-3B30-B849-5C0F632DF36C}"/>
              </a:ext>
            </a:extLst>
          </p:cNvPr>
          <p:cNvPicPr>
            <a:picLocks noChangeAspect="1"/>
          </p:cNvPicPr>
          <p:nvPr/>
        </p:nvPicPr>
        <p:blipFill>
          <a:blip r:embed="rId6">
            <a:alphaModFix amt="50000"/>
          </a:blip>
          <a:stretch>
            <a:fillRect/>
          </a:stretch>
        </p:blipFill>
        <p:spPr>
          <a:xfrm>
            <a:off x="3965643" y="3070728"/>
            <a:ext cx="3173549" cy="2370119"/>
          </a:xfrm>
          <a:prstGeom prst="rect">
            <a:avLst/>
          </a:prstGeom>
        </p:spPr>
      </p:pic>
    </p:spTree>
    <p:extLst>
      <p:ext uri="{BB962C8B-B14F-4D97-AF65-F5344CB8AC3E}">
        <p14:creationId xmlns:p14="http://schemas.microsoft.com/office/powerpoint/2010/main" val="2709233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753083C-5317-B1DE-0357-51FD92E197BA}"/>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9FD168A9-8F1D-1B76-ACC8-40F080AD3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6C5DDBCA-651E-E6C7-7416-4B358A4CC0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9DC8CD1F-EF7B-C343-E05A-4ED466D1D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40F7F122-31CE-994D-93E0-1CE3C8FDE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6834A2E2-3358-6604-8242-D202F21F72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68F902-A3D7-BB6A-F830-CC474494DA89}"/>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Discoverability</a:t>
            </a:r>
          </a:p>
        </p:txBody>
      </p:sp>
      <p:pic>
        <p:nvPicPr>
          <p:cNvPr id="4" name="Picture 2" descr="SDMX">
            <a:extLst>
              <a:ext uri="{FF2B5EF4-FFF2-40B4-BE49-F238E27FC236}">
                <a16:creationId xmlns:a16="http://schemas.microsoft.com/office/drawing/2014/main" id="{63F9DD6A-1C4C-C2CC-2C24-AB3D92586B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CD2B6AA8-E2B0-25A5-AC76-6CA372C19B85}"/>
              </a:ext>
            </a:extLst>
          </p:cNvPr>
          <p:cNvSpPr>
            <a:spLocks noGrp="1"/>
          </p:cNvSpPr>
          <p:nvPr>
            <p:ph idx="1"/>
          </p:nvPr>
        </p:nvSpPr>
        <p:spPr>
          <a:xfrm>
            <a:off x="0" y="1600722"/>
            <a:ext cx="11380446" cy="734850"/>
          </a:xfrm>
        </p:spPr>
        <p:txBody>
          <a:bodyPr vert="horz" lIns="91440" tIns="45720" rIns="91440" bIns="45720" rtlCol="0" anchor="ctr">
            <a:normAutofit/>
          </a:bodyPr>
          <a:lstStyle/>
          <a:p>
            <a:pPr marL="0" indent="0">
              <a:buNone/>
            </a:pPr>
            <a:r>
              <a:rPr lang="en-US" sz="1700" dirty="0">
                <a:solidFill>
                  <a:schemeClr val="tx2"/>
                </a:solidFill>
              </a:rPr>
              <a:t>https://my-</a:t>
            </a:r>
            <a:r>
              <a:rPr lang="en-US" sz="1700" dirty="0" err="1">
                <a:solidFill>
                  <a:schemeClr val="tx2"/>
                </a:solidFill>
              </a:rPr>
              <a:t>sdmx</a:t>
            </a:r>
            <a:r>
              <a:rPr lang="en-US" sz="1700" dirty="0">
                <a:solidFill>
                  <a:schemeClr val="tx2"/>
                </a:solidFill>
              </a:rPr>
              <a:t>-service/structure/</a:t>
            </a:r>
            <a:r>
              <a:rPr lang="en-US" sz="1700" b="1" dirty="0" err="1">
                <a:solidFill>
                  <a:schemeClr val="tx2"/>
                </a:solidFill>
              </a:rPr>
              <a:t>oecd:pivotable</a:t>
            </a:r>
            <a:r>
              <a:rPr lang="en-US" sz="1700" dirty="0">
                <a:solidFill>
                  <a:schemeClr val="tx2"/>
                </a:solidFill>
              </a:rPr>
              <a:t>/</a:t>
            </a:r>
            <a:r>
              <a:rPr lang="en-US" sz="1700" b="1" dirty="0">
                <a:solidFill>
                  <a:schemeClr val="tx2"/>
                </a:solidFill>
              </a:rPr>
              <a:t>OECD/POP_SEX_AGE/*</a:t>
            </a:r>
          </a:p>
        </p:txBody>
      </p:sp>
      <p:pic>
        <p:nvPicPr>
          <p:cNvPr id="7" name="Picture 6" descr="A screenshot of a computer&#10;&#10;Description automatically generated">
            <a:extLst>
              <a:ext uri="{FF2B5EF4-FFF2-40B4-BE49-F238E27FC236}">
                <a16:creationId xmlns:a16="http://schemas.microsoft.com/office/drawing/2014/main" id="{B100B086-D6F0-DC31-7E0D-E47926E6FA04}"/>
              </a:ext>
            </a:extLst>
          </p:cNvPr>
          <p:cNvPicPr>
            <a:picLocks noChangeAspect="1"/>
          </p:cNvPicPr>
          <p:nvPr/>
        </p:nvPicPr>
        <p:blipFill>
          <a:blip r:embed="rId4"/>
          <a:stretch>
            <a:fillRect/>
          </a:stretch>
        </p:blipFill>
        <p:spPr>
          <a:xfrm>
            <a:off x="3825434" y="2826720"/>
            <a:ext cx="3853323" cy="2430558"/>
          </a:xfrm>
          <a:prstGeom prst="rect">
            <a:avLst/>
          </a:prstGeom>
        </p:spPr>
      </p:pic>
    </p:spTree>
    <p:extLst>
      <p:ext uri="{BB962C8B-B14F-4D97-AF65-F5344CB8AC3E}">
        <p14:creationId xmlns:p14="http://schemas.microsoft.com/office/powerpoint/2010/main" val="4279551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19FCBDB-C45F-8CEA-0658-EF86215EAD46}"/>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ABA485D8-88D2-E165-EC30-7AFAB9A931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A33080B9-925E-811C-4531-63B7A62EC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8D8113C-D22D-2F96-3D0B-CEA2D99A1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C4251413-4D94-7A4F-DD49-7AD845173A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5D55BB3E-1939-0AF1-F7B7-FA54AD8DB7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A11DBE-EA20-8136-5BCA-4DED7E46F9E6}"/>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Discoverability</a:t>
            </a:r>
          </a:p>
        </p:txBody>
      </p:sp>
      <p:pic>
        <p:nvPicPr>
          <p:cNvPr id="4" name="Picture 2" descr="SDMX">
            <a:extLst>
              <a:ext uri="{FF2B5EF4-FFF2-40B4-BE49-F238E27FC236}">
                <a16:creationId xmlns:a16="http://schemas.microsoft.com/office/drawing/2014/main" id="{7AA6D2C0-CAE3-7EDD-99B3-3F496AF1D9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32B63ABA-CA74-4758-7336-235ACC0DA229}"/>
              </a:ext>
            </a:extLst>
          </p:cNvPr>
          <p:cNvSpPr>
            <a:spLocks noGrp="1"/>
          </p:cNvSpPr>
          <p:nvPr>
            <p:ph idx="1"/>
          </p:nvPr>
        </p:nvSpPr>
        <p:spPr>
          <a:xfrm>
            <a:off x="0" y="1600722"/>
            <a:ext cx="11380446" cy="734850"/>
          </a:xfrm>
        </p:spPr>
        <p:txBody>
          <a:bodyPr vert="horz" lIns="91440" tIns="45720" rIns="91440" bIns="45720" rtlCol="0" anchor="ctr">
            <a:normAutofit/>
          </a:bodyPr>
          <a:lstStyle/>
          <a:p>
            <a:pPr marL="0" indent="0">
              <a:buNone/>
            </a:pPr>
            <a:r>
              <a:rPr lang="en-US" sz="1700" dirty="0">
                <a:solidFill>
                  <a:schemeClr val="tx2"/>
                </a:solidFill>
              </a:rPr>
              <a:t>https://my-</a:t>
            </a:r>
            <a:r>
              <a:rPr lang="en-US" sz="1700" dirty="0" err="1">
                <a:solidFill>
                  <a:schemeClr val="tx2"/>
                </a:solidFill>
              </a:rPr>
              <a:t>sdmx</a:t>
            </a:r>
            <a:r>
              <a:rPr lang="en-US" sz="1700" dirty="0">
                <a:solidFill>
                  <a:schemeClr val="tx2"/>
                </a:solidFill>
              </a:rPr>
              <a:t>-service/structure/</a:t>
            </a:r>
            <a:r>
              <a:rPr lang="en-US" sz="1700" b="1" dirty="0" err="1">
                <a:solidFill>
                  <a:schemeClr val="tx2"/>
                </a:solidFill>
              </a:rPr>
              <a:t>oecd:pivotable</a:t>
            </a:r>
            <a:r>
              <a:rPr lang="en-US" sz="1700" dirty="0">
                <a:solidFill>
                  <a:schemeClr val="tx2"/>
                </a:solidFill>
              </a:rPr>
              <a:t>/</a:t>
            </a:r>
            <a:r>
              <a:rPr lang="en-US" sz="1700" b="1" dirty="0">
                <a:solidFill>
                  <a:schemeClr val="tx2"/>
                </a:solidFill>
              </a:rPr>
              <a:t>OECD</a:t>
            </a:r>
            <a:r>
              <a:rPr lang="en-US" sz="1700" b="1" dirty="0">
                <a:solidFill>
                  <a:schemeClr val="tx2">
                    <a:lumMod val="75000"/>
                    <a:lumOff val="25000"/>
                  </a:schemeClr>
                </a:solidFill>
              </a:rPr>
              <a:t>/*/*?detail=</a:t>
            </a:r>
            <a:r>
              <a:rPr lang="en-US" sz="1700" b="1" dirty="0" err="1">
                <a:solidFill>
                  <a:schemeClr val="tx2">
                    <a:lumMod val="75000"/>
                    <a:lumOff val="25000"/>
                  </a:schemeClr>
                </a:solidFill>
              </a:rPr>
              <a:t>allStubs</a:t>
            </a:r>
            <a:endParaRPr lang="en-US" sz="1700" b="1" dirty="0">
              <a:solidFill>
                <a:schemeClr val="tx2">
                  <a:lumMod val="75000"/>
                  <a:lumOff val="25000"/>
                </a:schemeClr>
              </a:solidFill>
            </a:endParaRPr>
          </a:p>
        </p:txBody>
      </p:sp>
      <p:pic>
        <p:nvPicPr>
          <p:cNvPr id="6" name="Picture 5" descr="A screenshot of a computer&#10;&#10;Description automatically generated">
            <a:extLst>
              <a:ext uri="{FF2B5EF4-FFF2-40B4-BE49-F238E27FC236}">
                <a16:creationId xmlns:a16="http://schemas.microsoft.com/office/drawing/2014/main" id="{46209646-68C0-97C2-1109-44704DD77EE8}"/>
              </a:ext>
            </a:extLst>
          </p:cNvPr>
          <p:cNvPicPr>
            <a:picLocks noChangeAspect="1"/>
          </p:cNvPicPr>
          <p:nvPr/>
        </p:nvPicPr>
        <p:blipFill>
          <a:blip r:embed="rId4"/>
          <a:stretch>
            <a:fillRect/>
          </a:stretch>
        </p:blipFill>
        <p:spPr>
          <a:xfrm>
            <a:off x="3498466" y="2335572"/>
            <a:ext cx="4957357" cy="4285565"/>
          </a:xfrm>
          <a:prstGeom prst="rect">
            <a:avLst/>
          </a:prstGeom>
        </p:spPr>
      </p:pic>
    </p:spTree>
    <p:extLst>
      <p:ext uri="{BB962C8B-B14F-4D97-AF65-F5344CB8AC3E}">
        <p14:creationId xmlns:p14="http://schemas.microsoft.com/office/powerpoint/2010/main" val="1170040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888BB98-995B-E221-32B2-B7265F458E6D}"/>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232E8989-FE0A-1818-BF82-DDA4CB15B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0BE9ED0C-29A9-4F70-AE54-299FB02A3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7BE8CB2B-7677-ABF1-A799-EE3D30B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91187CD1-B72B-0D07-B387-1482DD194E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08EFD300-7D0A-A59F-64B9-B73B1732CB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263B01-BC80-0F6E-0AC6-2AFF2B723654}"/>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Discoverability</a:t>
            </a:r>
          </a:p>
        </p:txBody>
      </p:sp>
      <p:pic>
        <p:nvPicPr>
          <p:cNvPr id="4" name="Picture 2" descr="SDMX">
            <a:extLst>
              <a:ext uri="{FF2B5EF4-FFF2-40B4-BE49-F238E27FC236}">
                <a16:creationId xmlns:a16="http://schemas.microsoft.com/office/drawing/2014/main" id="{ECA35518-8FDF-2951-2228-371868D39A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C47DDC5-B1E4-7DA5-2D73-AA187727F2E4}"/>
              </a:ext>
            </a:extLst>
          </p:cNvPr>
          <p:cNvSpPr>
            <a:spLocks noGrp="1"/>
          </p:cNvSpPr>
          <p:nvPr>
            <p:ph idx="1"/>
          </p:nvPr>
        </p:nvSpPr>
        <p:spPr>
          <a:xfrm>
            <a:off x="0" y="1600722"/>
            <a:ext cx="11380446" cy="734850"/>
          </a:xfrm>
        </p:spPr>
        <p:txBody>
          <a:bodyPr vert="horz" lIns="91440" tIns="45720" rIns="91440" bIns="45720" rtlCol="0" anchor="ctr">
            <a:normAutofit/>
          </a:bodyPr>
          <a:lstStyle/>
          <a:p>
            <a:pPr marL="0" indent="0">
              <a:buNone/>
            </a:pPr>
            <a:r>
              <a:rPr lang="en-US" sz="1700" dirty="0">
                <a:solidFill>
                  <a:schemeClr val="tx2"/>
                </a:solidFill>
              </a:rPr>
              <a:t>https://my-</a:t>
            </a:r>
            <a:r>
              <a:rPr lang="en-US" sz="1700" dirty="0" err="1">
                <a:solidFill>
                  <a:schemeClr val="tx2"/>
                </a:solidFill>
              </a:rPr>
              <a:t>sdmx</a:t>
            </a:r>
            <a:r>
              <a:rPr lang="en-US" sz="1700" dirty="0">
                <a:solidFill>
                  <a:schemeClr val="tx2"/>
                </a:solidFill>
              </a:rPr>
              <a:t>-service/structure/</a:t>
            </a:r>
            <a:r>
              <a:rPr lang="en-US" sz="1700" b="1" dirty="0">
                <a:solidFill>
                  <a:schemeClr val="tx2">
                    <a:lumMod val="75000"/>
                    <a:lumOff val="25000"/>
                  </a:schemeClr>
                </a:solidFill>
              </a:rPr>
              <a:t>dataflow</a:t>
            </a:r>
            <a:r>
              <a:rPr lang="en-US" sz="1700" dirty="0">
                <a:solidFill>
                  <a:schemeClr val="tx2">
                    <a:lumMod val="75000"/>
                    <a:lumOff val="25000"/>
                  </a:schemeClr>
                </a:solidFill>
              </a:rPr>
              <a:t>/</a:t>
            </a:r>
            <a:r>
              <a:rPr lang="en-US" sz="1700" b="1" dirty="0">
                <a:solidFill>
                  <a:schemeClr val="tx2">
                    <a:lumMod val="75000"/>
                    <a:lumOff val="25000"/>
                  </a:schemeClr>
                </a:solidFill>
              </a:rPr>
              <a:t>OECD/DE_POP/1.+?references=</a:t>
            </a:r>
            <a:r>
              <a:rPr lang="en-US" sz="1700" b="1" dirty="0" err="1">
                <a:solidFill>
                  <a:schemeClr val="tx2">
                    <a:lumMod val="75000"/>
                    <a:lumOff val="25000"/>
                  </a:schemeClr>
                </a:solidFill>
              </a:rPr>
              <a:t>parents&amp;detail</a:t>
            </a:r>
            <a:r>
              <a:rPr lang="en-US" sz="1700" b="1" dirty="0">
                <a:solidFill>
                  <a:schemeClr val="tx2">
                    <a:lumMod val="75000"/>
                    <a:lumOff val="25000"/>
                  </a:schemeClr>
                </a:solidFill>
              </a:rPr>
              <a:t>=</a:t>
            </a:r>
            <a:r>
              <a:rPr lang="en-US" sz="1700" b="1" dirty="0" err="1">
                <a:solidFill>
                  <a:schemeClr val="tx2">
                    <a:lumMod val="75000"/>
                    <a:lumOff val="25000"/>
                  </a:schemeClr>
                </a:solidFill>
              </a:rPr>
              <a:t>referenceStubs</a:t>
            </a:r>
            <a:endParaRPr lang="en-US" sz="1700" b="1" dirty="0">
              <a:solidFill>
                <a:schemeClr val="tx2">
                  <a:lumMod val="75000"/>
                  <a:lumOff val="25000"/>
                </a:schemeClr>
              </a:solidFill>
            </a:endParaRPr>
          </a:p>
        </p:txBody>
      </p:sp>
      <p:pic>
        <p:nvPicPr>
          <p:cNvPr id="7" name="Picture 6" descr="A diagram of a data flow&#10;&#10;Description automatically generated">
            <a:extLst>
              <a:ext uri="{FF2B5EF4-FFF2-40B4-BE49-F238E27FC236}">
                <a16:creationId xmlns:a16="http://schemas.microsoft.com/office/drawing/2014/main" id="{65D48F34-EAA8-F7C1-5BF8-464A8A0A1E30}"/>
              </a:ext>
            </a:extLst>
          </p:cNvPr>
          <p:cNvPicPr>
            <a:picLocks noChangeAspect="1"/>
          </p:cNvPicPr>
          <p:nvPr/>
        </p:nvPicPr>
        <p:blipFill>
          <a:blip r:embed="rId4"/>
          <a:stretch>
            <a:fillRect/>
          </a:stretch>
        </p:blipFill>
        <p:spPr>
          <a:xfrm>
            <a:off x="376267" y="2770752"/>
            <a:ext cx="11439466" cy="3277509"/>
          </a:xfrm>
          <a:prstGeom prst="rect">
            <a:avLst/>
          </a:prstGeom>
        </p:spPr>
      </p:pic>
    </p:spTree>
    <p:extLst>
      <p:ext uri="{BB962C8B-B14F-4D97-AF65-F5344CB8AC3E}">
        <p14:creationId xmlns:p14="http://schemas.microsoft.com/office/powerpoint/2010/main" val="2285484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B53B27-C47F-A60E-D3C4-9FE702404523}"/>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CB692205-C8D7-3417-E9C7-6AD9317E82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51A6E665-AC29-A901-E033-CED85EE2DD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460D647C-C594-0780-3DAA-F2CE6D1BE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D087A7F-498C-83FC-5604-7A03E8751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1CBEC2DD-0388-0910-2335-642CCD64F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594E04-424C-F378-A4C7-329D4617931A}"/>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Beyond </a:t>
            </a:r>
            <a:r>
              <a:rPr lang="en-US" sz="4000" dirty="0" err="1">
                <a:solidFill>
                  <a:srgbClr val="FFFFFF"/>
                </a:solidFill>
              </a:rPr>
              <a:t>Visualisation</a:t>
            </a:r>
            <a:r>
              <a:rPr lang="en-US" sz="4000" dirty="0">
                <a:solidFill>
                  <a:srgbClr val="FFFFFF"/>
                </a:solidFill>
              </a:rPr>
              <a:t> Metadata</a:t>
            </a:r>
          </a:p>
        </p:txBody>
      </p:sp>
      <p:pic>
        <p:nvPicPr>
          <p:cNvPr id="4" name="Picture 2" descr="SDMX">
            <a:extLst>
              <a:ext uri="{FF2B5EF4-FFF2-40B4-BE49-F238E27FC236}">
                <a16:creationId xmlns:a16="http://schemas.microsoft.com/office/drawing/2014/main" id="{D5123411-06F8-16AB-C1E0-388B796E2A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diagram of a data structure&#10;&#10;Description automatically generated">
            <a:extLst>
              <a:ext uri="{FF2B5EF4-FFF2-40B4-BE49-F238E27FC236}">
                <a16:creationId xmlns:a16="http://schemas.microsoft.com/office/drawing/2014/main" id="{E7BA2747-6040-157E-0C7A-96C5EBDF1249}"/>
              </a:ext>
            </a:extLst>
          </p:cNvPr>
          <p:cNvPicPr>
            <a:picLocks noChangeAspect="1"/>
          </p:cNvPicPr>
          <p:nvPr/>
        </p:nvPicPr>
        <p:blipFill>
          <a:blip r:embed="rId4"/>
          <a:stretch>
            <a:fillRect/>
          </a:stretch>
        </p:blipFill>
        <p:spPr>
          <a:xfrm>
            <a:off x="2698669" y="1576561"/>
            <a:ext cx="5715000" cy="4762500"/>
          </a:xfrm>
          <a:prstGeom prst="rect">
            <a:avLst/>
          </a:prstGeom>
        </p:spPr>
      </p:pic>
    </p:spTree>
    <p:extLst>
      <p:ext uri="{BB962C8B-B14F-4D97-AF65-F5344CB8AC3E}">
        <p14:creationId xmlns:p14="http://schemas.microsoft.com/office/powerpoint/2010/main" val="3375246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E0CE800-16FD-3501-7D48-D40DAC1951F3}"/>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35643830-6A6B-843F-AC04-FED0C5715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98074A11-EEC0-EADA-8A72-805D1C01D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0AEE8B44-3918-1161-E14B-FDAB4CD961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1D979726-6A40-1C19-0100-A98272926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E22CB8C5-09B3-AA75-ED16-E05F2C5F61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6E6CD8-0254-AF97-97D7-14F45D9ACC4B}"/>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Beyond </a:t>
            </a:r>
            <a:r>
              <a:rPr lang="en-US" sz="4000" dirty="0" err="1">
                <a:solidFill>
                  <a:srgbClr val="FFFFFF"/>
                </a:solidFill>
              </a:rPr>
              <a:t>Visualisation</a:t>
            </a:r>
            <a:r>
              <a:rPr lang="en-US" sz="4000" dirty="0">
                <a:solidFill>
                  <a:srgbClr val="FFFFFF"/>
                </a:solidFill>
              </a:rPr>
              <a:t> Metadata</a:t>
            </a:r>
          </a:p>
        </p:txBody>
      </p:sp>
      <p:pic>
        <p:nvPicPr>
          <p:cNvPr id="4" name="Picture 2" descr="SDMX">
            <a:extLst>
              <a:ext uri="{FF2B5EF4-FFF2-40B4-BE49-F238E27FC236}">
                <a16:creationId xmlns:a16="http://schemas.microsoft.com/office/drawing/2014/main" id="{E5FA91FE-747A-D288-E5BD-7A14A0F67F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diagram of data structure&#10;&#10;Description automatically generated">
            <a:extLst>
              <a:ext uri="{FF2B5EF4-FFF2-40B4-BE49-F238E27FC236}">
                <a16:creationId xmlns:a16="http://schemas.microsoft.com/office/drawing/2014/main" id="{375EFEE0-ABC6-8D5A-DD32-D0FE6E912139}"/>
              </a:ext>
            </a:extLst>
          </p:cNvPr>
          <p:cNvPicPr>
            <a:picLocks noChangeAspect="1"/>
          </p:cNvPicPr>
          <p:nvPr/>
        </p:nvPicPr>
        <p:blipFill>
          <a:blip r:embed="rId4"/>
          <a:stretch>
            <a:fillRect/>
          </a:stretch>
        </p:blipFill>
        <p:spPr>
          <a:xfrm>
            <a:off x="666663" y="1575461"/>
            <a:ext cx="7747000" cy="4762500"/>
          </a:xfrm>
          <a:prstGeom prst="rect">
            <a:avLst/>
          </a:prstGeom>
        </p:spPr>
      </p:pic>
    </p:spTree>
    <p:extLst>
      <p:ext uri="{BB962C8B-B14F-4D97-AF65-F5344CB8AC3E}">
        <p14:creationId xmlns:p14="http://schemas.microsoft.com/office/powerpoint/2010/main" val="1937202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C0D10FA-0DF2-F913-C0E9-504051EACF7C}"/>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F8B458C4-802D-1ED2-8300-D1B0FE397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5201FEA2-BCFA-2BA5-B4CE-F86FF113AE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2169E28E-BDF5-AA80-C635-DCA5EDC013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1AFDC628-2F1F-666B-447D-855EBD147F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890647F5-1117-9150-3D4C-6A9D6D3CB0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F4691D-63D2-9EF6-AB19-96FABA65ECE5}"/>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Report Template</a:t>
            </a:r>
          </a:p>
        </p:txBody>
      </p:sp>
      <p:pic>
        <p:nvPicPr>
          <p:cNvPr id="3" name="Picture 2" descr="SDMX">
            <a:extLst>
              <a:ext uri="{FF2B5EF4-FFF2-40B4-BE49-F238E27FC236}">
                <a16:creationId xmlns:a16="http://schemas.microsoft.com/office/drawing/2014/main" id="{D26D4276-E9D1-0CF8-7551-0AA453E982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A screenshot of a spreadsheet&#10;&#10;Description automatically generated">
            <a:extLst>
              <a:ext uri="{FF2B5EF4-FFF2-40B4-BE49-F238E27FC236}">
                <a16:creationId xmlns:a16="http://schemas.microsoft.com/office/drawing/2014/main" id="{BC112A25-30F1-EEEF-22DC-3FD380200CF1}"/>
              </a:ext>
            </a:extLst>
          </p:cNvPr>
          <p:cNvPicPr>
            <a:picLocks noChangeAspect="1"/>
          </p:cNvPicPr>
          <p:nvPr/>
        </p:nvPicPr>
        <p:blipFill>
          <a:blip r:embed="rId4"/>
          <a:stretch>
            <a:fillRect/>
          </a:stretch>
        </p:blipFill>
        <p:spPr>
          <a:xfrm>
            <a:off x="0" y="1579674"/>
            <a:ext cx="11325340" cy="5225551"/>
          </a:xfrm>
          <a:prstGeom prst="rect">
            <a:avLst/>
          </a:prstGeom>
        </p:spPr>
      </p:pic>
    </p:spTree>
    <p:extLst>
      <p:ext uri="{BB962C8B-B14F-4D97-AF65-F5344CB8AC3E}">
        <p14:creationId xmlns:p14="http://schemas.microsoft.com/office/powerpoint/2010/main" val="723925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51F3EA3-FB5D-3E2C-3B36-F35DFCD363A9}"/>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9106A92C-C5ED-1AEF-AEBC-43B209C7C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C3C0A6CD-DF53-57C4-89C8-D850CE0385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57B07829-F2B7-FA74-02C6-0D51BA1A60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01B9F697-DF11-80DD-3DB2-93277085B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79882BD6-D3F1-D93B-C663-D17B00A842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327ACD-8E47-158F-EB7D-4FCEE2AA2F78}"/>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Report Template</a:t>
            </a:r>
          </a:p>
        </p:txBody>
      </p:sp>
      <p:sp>
        <p:nvSpPr>
          <p:cNvPr id="7" name="Rectangle 6">
            <a:extLst>
              <a:ext uri="{FF2B5EF4-FFF2-40B4-BE49-F238E27FC236}">
                <a16:creationId xmlns:a16="http://schemas.microsoft.com/office/drawing/2014/main" id="{E7B839C4-C60A-FC21-2306-535F52B188FC}"/>
              </a:ext>
            </a:extLst>
          </p:cNvPr>
          <p:cNvSpPr/>
          <p:nvPr/>
        </p:nvSpPr>
        <p:spPr>
          <a:xfrm>
            <a:off x="4605050" y="0"/>
            <a:ext cx="7586949" cy="157644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diagram of a workflow&#10;&#10;Description automatically generated">
            <a:extLst>
              <a:ext uri="{FF2B5EF4-FFF2-40B4-BE49-F238E27FC236}">
                <a16:creationId xmlns:a16="http://schemas.microsoft.com/office/drawing/2014/main" id="{98253330-CB5A-5F73-1C1C-A4DC7301F41E}"/>
              </a:ext>
            </a:extLst>
          </p:cNvPr>
          <p:cNvPicPr>
            <a:picLocks noChangeAspect="1"/>
          </p:cNvPicPr>
          <p:nvPr/>
        </p:nvPicPr>
        <p:blipFill>
          <a:blip r:embed="rId3"/>
          <a:stretch>
            <a:fillRect/>
          </a:stretch>
        </p:blipFill>
        <p:spPr>
          <a:xfrm>
            <a:off x="2493454" y="477251"/>
            <a:ext cx="7747000" cy="6477000"/>
          </a:xfrm>
          <a:prstGeom prst="rect">
            <a:avLst/>
          </a:prstGeom>
        </p:spPr>
      </p:pic>
    </p:spTree>
    <p:extLst>
      <p:ext uri="{BB962C8B-B14F-4D97-AF65-F5344CB8AC3E}">
        <p14:creationId xmlns:p14="http://schemas.microsoft.com/office/powerpoint/2010/main" val="1224948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8C4CE75-C9A7-465F-9522-D1109FFCB0BA}"/>
            </a:ext>
          </a:extLst>
        </p:cNvPr>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3CF27C-0672-0479-DF4F-E1E86BFDE488}"/>
              </a:ext>
            </a:extLst>
          </p:cNvPr>
          <p:cNvSpPr>
            <a:spLocks noGrp="1"/>
          </p:cNvSpPr>
          <p:nvPr>
            <p:ph type="title"/>
          </p:nvPr>
        </p:nvSpPr>
        <p:spPr>
          <a:xfrm>
            <a:off x="1136397" y="502020"/>
            <a:ext cx="5323715" cy="1642970"/>
          </a:xfrm>
        </p:spPr>
        <p:txBody>
          <a:bodyPr anchor="b">
            <a:normAutofit/>
          </a:bodyPr>
          <a:lstStyle/>
          <a:p>
            <a:r>
              <a:rPr lang="en-US" sz="4000"/>
              <a:t>Background</a:t>
            </a:r>
          </a:p>
        </p:txBody>
      </p:sp>
      <p:sp>
        <p:nvSpPr>
          <p:cNvPr id="3" name="Content Placeholder 2">
            <a:extLst>
              <a:ext uri="{FF2B5EF4-FFF2-40B4-BE49-F238E27FC236}">
                <a16:creationId xmlns:a16="http://schemas.microsoft.com/office/drawing/2014/main" id="{ED365DB5-C3EC-0D43-723A-E40D1EB00C6A}"/>
              </a:ext>
            </a:extLst>
          </p:cNvPr>
          <p:cNvSpPr>
            <a:spLocks noGrp="1"/>
          </p:cNvSpPr>
          <p:nvPr>
            <p:ph idx="1"/>
          </p:nvPr>
        </p:nvSpPr>
        <p:spPr>
          <a:xfrm>
            <a:off x="1144923" y="2405894"/>
            <a:ext cx="5315189" cy="3535083"/>
          </a:xfrm>
        </p:spPr>
        <p:txBody>
          <a:bodyPr anchor="t">
            <a:normAutofit/>
          </a:bodyPr>
          <a:lstStyle/>
          <a:p>
            <a:pPr marL="0" indent="0">
              <a:buNone/>
            </a:pPr>
            <a:r>
              <a:rPr lang="en-US" sz="2000"/>
              <a:t>TWG tasked to design a solution for Presentational Metadata</a:t>
            </a:r>
          </a:p>
          <a:p>
            <a:pPr marL="0" indent="0">
              <a:buNone/>
            </a:pPr>
            <a:endParaRPr lang="en-US" sz="2000"/>
          </a:p>
          <a:p>
            <a:r>
              <a:rPr lang="en-US" sz="2000"/>
              <a:t>Can / should SDMX be used to satisfy all data presentation use cases?</a:t>
            </a:r>
          </a:p>
          <a:p>
            <a:r>
              <a:rPr lang="en-US" sz="2000"/>
              <a:t>Is there a wider need for organisation specific metadata?</a:t>
            </a:r>
          </a:p>
        </p:txBody>
      </p:sp>
      <p:sp>
        <p:nvSpPr>
          <p:cNvPr id="33" name="Rectangle 32">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descr="SDMX">
            <a:extLst>
              <a:ext uri="{FF2B5EF4-FFF2-40B4-BE49-F238E27FC236}">
                <a16:creationId xmlns:a16="http://schemas.microsoft.com/office/drawing/2014/main" id="{D1128EAC-A141-D789-CCE4-33518E9167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7075967" y="2562712"/>
            <a:ext cx="4170530" cy="1764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527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15C8C21-3AED-985E-96F9-6BCFBAE4AD91}"/>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D3539FEE-81D3-4406-802E-60B20B16F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DC701763-729E-462F-A5A8-E0DEFEB1E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6215D0-BE2E-232F-31CD-68484A812CBE}"/>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a:solidFill>
                  <a:srgbClr val="FFFFFF"/>
                </a:solidFill>
              </a:rPr>
              <a:t>General Concept</a:t>
            </a:r>
          </a:p>
        </p:txBody>
      </p:sp>
      <p:sp>
        <p:nvSpPr>
          <p:cNvPr id="3" name="Content Placeholder 2">
            <a:extLst>
              <a:ext uri="{FF2B5EF4-FFF2-40B4-BE49-F238E27FC236}">
                <a16:creationId xmlns:a16="http://schemas.microsoft.com/office/drawing/2014/main" id="{95808C0D-69A0-6E08-79B7-19AE56694240}"/>
              </a:ext>
            </a:extLst>
          </p:cNvPr>
          <p:cNvSpPr>
            <a:spLocks noGrp="1"/>
          </p:cNvSpPr>
          <p:nvPr>
            <p:ph idx="1"/>
          </p:nvPr>
        </p:nvSpPr>
        <p:spPr>
          <a:xfrm>
            <a:off x="88114" y="1600722"/>
            <a:ext cx="6714877" cy="830453"/>
          </a:xfrm>
        </p:spPr>
        <p:txBody>
          <a:bodyPr vert="horz" lIns="91440" tIns="45720" rIns="91440" bIns="45720" rtlCol="0" anchor="ctr">
            <a:normAutofit/>
          </a:bodyPr>
          <a:lstStyle/>
          <a:p>
            <a:pPr marL="0" indent="0">
              <a:buNone/>
            </a:pPr>
            <a:r>
              <a:rPr lang="en-US" sz="1700" dirty="0">
                <a:solidFill>
                  <a:schemeClr val="tx2"/>
                </a:solidFill>
              </a:rPr>
              <a:t>Provide the ability to design custom Maintainable Structure Types</a:t>
            </a:r>
          </a:p>
        </p:txBody>
      </p:sp>
      <p:pic>
        <p:nvPicPr>
          <p:cNvPr id="4" name="Picture 2" descr="SDMX">
            <a:extLst>
              <a:ext uri="{FF2B5EF4-FFF2-40B4-BE49-F238E27FC236}">
                <a16:creationId xmlns:a16="http://schemas.microsoft.com/office/drawing/2014/main" id="{BBF07913-D548-ADA4-9334-4F07EE57C9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descr="A diagram of a company&#10;&#10;Description automatically generated">
            <a:extLst>
              <a:ext uri="{FF2B5EF4-FFF2-40B4-BE49-F238E27FC236}">
                <a16:creationId xmlns:a16="http://schemas.microsoft.com/office/drawing/2014/main" id="{57551D03-EEA1-2407-17B6-18FE2303CE7E}"/>
              </a:ext>
            </a:extLst>
          </p:cNvPr>
          <p:cNvPicPr>
            <a:picLocks noChangeAspect="1"/>
          </p:cNvPicPr>
          <p:nvPr/>
        </p:nvPicPr>
        <p:blipFill>
          <a:blip r:embed="rId4"/>
          <a:stretch>
            <a:fillRect/>
          </a:stretch>
        </p:blipFill>
        <p:spPr>
          <a:xfrm>
            <a:off x="2687655" y="2208577"/>
            <a:ext cx="5715000" cy="3454400"/>
          </a:xfrm>
          <a:prstGeom prst="rect">
            <a:avLst/>
          </a:prstGeom>
        </p:spPr>
      </p:pic>
    </p:spTree>
    <p:extLst>
      <p:ext uri="{BB962C8B-B14F-4D97-AF65-F5344CB8AC3E}">
        <p14:creationId xmlns:p14="http://schemas.microsoft.com/office/powerpoint/2010/main" val="201212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3E63212-F5BA-4F4B-A210-E4CA12E2E432}"/>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FB0FCA8A-B35E-447D-107A-A47300295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6AC04CE4-5825-2C82-40CC-79F747BBA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99B067B-287A-BA7C-83D9-5A7623A3F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CC7DA768-2954-8AF6-53B6-F20FFFF4A4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5A47AD56-C396-1F2D-E44A-C510081F56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87706F-51AD-F920-DCBC-15AD56AD6C61}"/>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a:solidFill>
                  <a:srgbClr val="FFFFFF"/>
                </a:solidFill>
              </a:rPr>
              <a:t>General Concept</a:t>
            </a:r>
          </a:p>
        </p:txBody>
      </p:sp>
      <p:sp>
        <p:nvSpPr>
          <p:cNvPr id="3" name="Content Placeholder 2">
            <a:extLst>
              <a:ext uri="{FF2B5EF4-FFF2-40B4-BE49-F238E27FC236}">
                <a16:creationId xmlns:a16="http://schemas.microsoft.com/office/drawing/2014/main" id="{F2E3FE7C-C9B0-BEEB-7941-1C647F9950F8}"/>
              </a:ext>
            </a:extLst>
          </p:cNvPr>
          <p:cNvSpPr>
            <a:spLocks noGrp="1"/>
          </p:cNvSpPr>
          <p:nvPr>
            <p:ph idx="1"/>
          </p:nvPr>
        </p:nvSpPr>
        <p:spPr>
          <a:xfrm>
            <a:off x="88114" y="1600722"/>
            <a:ext cx="6714877" cy="830453"/>
          </a:xfrm>
        </p:spPr>
        <p:txBody>
          <a:bodyPr vert="horz" lIns="91440" tIns="45720" rIns="91440" bIns="45720" rtlCol="0" anchor="ctr">
            <a:normAutofit/>
          </a:bodyPr>
          <a:lstStyle/>
          <a:p>
            <a:pPr marL="0" indent="0">
              <a:buNone/>
            </a:pPr>
            <a:r>
              <a:rPr lang="en-US" sz="1700" dirty="0">
                <a:solidFill>
                  <a:schemeClr val="tx2"/>
                </a:solidFill>
              </a:rPr>
              <a:t>Provide the ability to design custom Maintainable Structure Types</a:t>
            </a:r>
          </a:p>
        </p:txBody>
      </p:sp>
      <p:pic>
        <p:nvPicPr>
          <p:cNvPr id="4" name="Picture 2" descr="SDMX">
            <a:extLst>
              <a:ext uri="{FF2B5EF4-FFF2-40B4-BE49-F238E27FC236}">
                <a16:creationId xmlns:a16="http://schemas.microsoft.com/office/drawing/2014/main" id="{AFB6C65D-22C3-FDD2-ACD8-BDD8D09483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diagram of a data structure&#10;&#10;Description automatically generated">
            <a:extLst>
              <a:ext uri="{FF2B5EF4-FFF2-40B4-BE49-F238E27FC236}">
                <a16:creationId xmlns:a16="http://schemas.microsoft.com/office/drawing/2014/main" id="{DC249142-DEDB-2426-1ECF-68C3E4371508}"/>
              </a:ext>
            </a:extLst>
          </p:cNvPr>
          <p:cNvPicPr>
            <a:picLocks noChangeAspect="1"/>
          </p:cNvPicPr>
          <p:nvPr/>
        </p:nvPicPr>
        <p:blipFill>
          <a:blip r:embed="rId4"/>
          <a:stretch>
            <a:fillRect/>
          </a:stretch>
        </p:blipFill>
        <p:spPr>
          <a:xfrm>
            <a:off x="2698669" y="2215538"/>
            <a:ext cx="5715000" cy="4762500"/>
          </a:xfrm>
          <a:prstGeom prst="rect">
            <a:avLst/>
          </a:prstGeom>
        </p:spPr>
      </p:pic>
    </p:spTree>
    <p:extLst>
      <p:ext uri="{BB962C8B-B14F-4D97-AF65-F5344CB8AC3E}">
        <p14:creationId xmlns:p14="http://schemas.microsoft.com/office/powerpoint/2010/main" val="4029009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287558B-1B29-7488-22A0-34F0D2AF5ABF}"/>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EAF9B256-A4D7-3FD9-6FDC-167D70BE75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E9F9A1C6-6DC8-DF9C-D344-9FA997B82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721D9057-00A4-475F-3169-3E6550767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E45DEA2-2D28-6226-2366-9EB4DBE0DD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0F1901C6-A243-D6AC-B3F9-58D99B3617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824562-B1E6-59A1-C34B-CFABA997DA49}"/>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Cross References</a:t>
            </a:r>
          </a:p>
        </p:txBody>
      </p:sp>
      <p:pic>
        <p:nvPicPr>
          <p:cNvPr id="4" name="Picture 2" descr="SDMX">
            <a:extLst>
              <a:ext uri="{FF2B5EF4-FFF2-40B4-BE49-F238E27FC236}">
                <a16:creationId xmlns:a16="http://schemas.microsoft.com/office/drawing/2014/main" id="{34D7E17A-1B1C-4466-CA26-A40EAEC988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A diagram of a company&#10;&#10;Description automatically generated">
            <a:extLst>
              <a:ext uri="{FF2B5EF4-FFF2-40B4-BE49-F238E27FC236}">
                <a16:creationId xmlns:a16="http://schemas.microsoft.com/office/drawing/2014/main" id="{1FA86E5A-61B1-CE74-B1F5-C2B4174B3AB5}"/>
              </a:ext>
            </a:extLst>
          </p:cNvPr>
          <p:cNvPicPr>
            <a:picLocks noChangeAspect="1"/>
          </p:cNvPicPr>
          <p:nvPr/>
        </p:nvPicPr>
        <p:blipFill>
          <a:blip r:embed="rId4"/>
          <a:stretch>
            <a:fillRect/>
          </a:stretch>
        </p:blipFill>
        <p:spPr>
          <a:xfrm>
            <a:off x="2325628" y="1600722"/>
            <a:ext cx="8220193" cy="5256292"/>
          </a:xfrm>
          <a:prstGeom prst="rect">
            <a:avLst/>
          </a:prstGeom>
        </p:spPr>
      </p:pic>
    </p:spTree>
    <p:extLst>
      <p:ext uri="{BB962C8B-B14F-4D97-AF65-F5344CB8AC3E}">
        <p14:creationId xmlns:p14="http://schemas.microsoft.com/office/powerpoint/2010/main" val="27766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B398C3A-493B-6A9C-F199-56836D411B37}"/>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BBDCFD62-BEC4-0C6B-ECFC-E2297489D6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35754751-9B8E-9802-5EDA-1177433931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85AED18E-8262-A85F-2E71-98227669C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EF2F8F33-B17D-7D5A-5F7D-E1FFDB10C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47C02FBF-3E8A-C4FB-EC44-1148437399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B42126-3BA0-8E21-C95F-7709FE4ECFEB}"/>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Custom Structure Instance (CSI)</a:t>
            </a:r>
          </a:p>
        </p:txBody>
      </p:sp>
      <p:pic>
        <p:nvPicPr>
          <p:cNvPr id="4" name="Picture 2" descr="SDMX">
            <a:extLst>
              <a:ext uri="{FF2B5EF4-FFF2-40B4-BE49-F238E27FC236}">
                <a16:creationId xmlns:a16="http://schemas.microsoft.com/office/drawing/2014/main" id="{07D84BA1-66CB-CE90-3B68-0631498048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close-up of a data flow&#10;&#10;Description automatically generated">
            <a:extLst>
              <a:ext uri="{FF2B5EF4-FFF2-40B4-BE49-F238E27FC236}">
                <a16:creationId xmlns:a16="http://schemas.microsoft.com/office/drawing/2014/main" id="{CD40668B-984B-6061-B812-E0137E7B149D}"/>
              </a:ext>
            </a:extLst>
          </p:cNvPr>
          <p:cNvPicPr>
            <a:picLocks noChangeAspect="1"/>
          </p:cNvPicPr>
          <p:nvPr/>
        </p:nvPicPr>
        <p:blipFill>
          <a:blip r:embed="rId4"/>
          <a:stretch>
            <a:fillRect/>
          </a:stretch>
        </p:blipFill>
        <p:spPr>
          <a:xfrm>
            <a:off x="924771" y="2651010"/>
            <a:ext cx="10430594" cy="3099795"/>
          </a:xfrm>
          <a:prstGeom prst="rect">
            <a:avLst/>
          </a:prstGeom>
        </p:spPr>
      </p:pic>
    </p:spTree>
    <p:extLst>
      <p:ext uri="{BB962C8B-B14F-4D97-AF65-F5344CB8AC3E}">
        <p14:creationId xmlns:p14="http://schemas.microsoft.com/office/powerpoint/2010/main" val="2018270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077E9D9-BEBA-ECB6-4FB3-DFB8D33A27F1}"/>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1E0427CD-295F-BEED-903E-E7B92339BB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0468A8A1-93B8-29D5-DF48-771D7D8E98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0944B73D-419F-39CB-71BB-464D89216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60FC98AC-5353-4971-6C5C-CAA4F04997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ABF99432-6A09-58C4-D236-E1EA528695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32BE50-8A3E-D9C1-08F1-5D1751E9285B}"/>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Benefits</a:t>
            </a:r>
          </a:p>
        </p:txBody>
      </p:sp>
      <p:pic>
        <p:nvPicPr>
          <p:cNvPr id="4" name="Picture 2" descr="SDMX">
            <a:extLst>
              <a:ext uri="{FF2B5EF4-FFF2-40B4-BE49-F238E27FC236}">
                <a16:creationId xmlns:a16="http://schemas.microsoft.com/office/drawing/2014/main" id="{49804550-46C5-794F-8983-9D570B15EF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E10A7B48-E9EF-FB6F-0143-93C2BC2CB7AC}"/>
              </a:ext>
            </a:extLst>
          </p:cNvPr>
          <p:cNvSpPr>
            <a:spLocks noGrp="1"/>
          </p:cNvSpPr>
          <p:nvPr>
            <p:ph idx="1"/>
          </p:nvPr>
        </p:nvSpPr>
        <p:spPr>
          <a:xfrm>
            <a:off x="99131" y="1776996"/>
            <a:ext cx="11380446" cy="4844141"/>
          </a:xfrm>
        </p:spPr>
        <p:txBody>
          <a:bodyPr vert="horz" lIns="91440" tIns="45720" rIns="91440" bIns="45720" rtlCol="0" anchor="ctr">
            <a:normAutofit/>
          </a:bodyPr>
          <a:lstStyle/>
          <a:p>
            <a:r>
              <a:rPr lang="en-US" sz="1700" b="1" dirty="0">
                <a:solidFill>
                  <a:schemeClr val="tx2"/>
                </a:solidFill>
              </a:rPr>
              <a:t>Maintenance </a:t>
            </a:r>
            <a:r>
              <a:rPr lang="en-US" sz="1700" dirty="0">
                <a:solidFill>
                  <a:schemeClr val="tx2"/>
                </a:solidFill>
              </a:rPr>
              <a:t>Custom Structure Instances are </a:t>
            </a:r>
            <a:r>
              <a:rPr lang="en-US" sz="1700" b="1" dirty="0">
                <a:solidFill>
                  <a:schemeClr val="tx2"/>
                </a:solidFill>
              </a:rPr>
              <a:t>stored and maintained</a:t>
            </a:r>
            <a:r>
              <a:rPr lang="en-US" sz="1700" dirty="0">
                <a:solidFill>
                  <a:schemeClr val="tx2"/>
                </a:solidFill>
              </a:rPr>
              <a:t> in SDMX structure repository alongside other structural metadata</a:t>
            </a:r>
          </a:p>
          <a:p>
            <a:r>
              <a:rPr lang="en-US" sz="1700" b="1" dirty="0">
                <a:solidFill>
                  <a:schemeClr val="tx2"/>
                </a:solidFill>
              </a:rPr>
              <a:t>Information Model Reuse </a:t>
            </a:r>
            <a:r>
              <a:rPr lang="en-US" sz="1700" dirty="0">
                <a:solidFill>
                  <a:schemeClr val="tx2"/>
                </a:solidFill>
              </a:rPr>
              <a:t>Custom Structures inherit from existing interfaces: ID, Name, Description, Annotations, </a:t>
            </a:r>
            <a:endParaRPr lang="en-US" sz="1700" b="1" dirty="0">
              <a:solidFill>
                <a:schemeClr val="tx2"/>
              </a:solidFill>
            </a:endParaRPr>
          </a:p>
          <a:p>
            <a:r>
              <a:rPr lang="en-US" sz="1700" b="1" dirty="0">
                <a:solidFill>
                  <a:schemeClr val="tx2"/>
                </a:solidFill>
              </a:rPr>
              <a:t>Validation</a:t>
            </a:r>
            <a:r>
              <a:rPr lang="en-US" sz="1700" dirty="0">
                <a:solidFill>
                  <a:schemeClr val="tx2"/>
                </a:solidFill>
              </a:rPr>
              <a:t> on submission that the referenced structures exist i.e., Dataflow, Dimensions</a:t>
            </a:r>
          </a:p>
          <a:p>
            <a:r>
              <a:rPr lang="en-US" sz="1700" b="1" dirty="0">
                <a:solidFill>
                  <a:schemeClr val="tx2"/>
                </a:solidFill>
              </a:rPr>
              <a:t>Integrity Assurance </a:t>
            </a:r>
            <a:r>
              <a:rPr lang="en-US" sz="1700" dirty="0">
                <a:solidFill>
                  <a:schemeClr val="tx2"/>
                </a:solidFill>
              </a:rPr>
              <a:t>SDMX structure repository ensures referenced structures can not be deleted, they also benefit from semantic versioning (late bind)</a:t>
            </a:r>
          </a:p>
          <a:p>
            <a:r>
              <a:rPr lang="en-US" sz="1700" b="1" dirty="0">
                <a:solidFill>
                  <a:schemeClr val="tx2"/>
                </a:solidFill>
              </a:rPr>
              <a:t>Referenceable</a:t>
            </a:r>
            <a:r>
              <a:rPr lang="en-US" sz="1700" dirty="0">
                <a:solidFill>
                  <a:schemeClr val="tx2"/>
                </a:solidFill>
              </a:rPr>
              <a:t> Custom metadata instances have URN and as such can have reference metadata attached, and be used by other custom structures</a:t>
            </a:r>
          </a:p>
          <a:p>
            <a:r>
              <a:rPr lang="en-US" sz="1700" b="1" dirty="0">
                <a:solidFill>
                  <a:schemeClr val="tx2"/>
                </a:solidFill>
              </a:rPr>
              <a:t>Shareable</a:t>
            </a:r>
            <a:r>
              <a:rPr lang="en-US" sz="1700" dirty="0">
                <a:solidFill>
                  <a:schemeClr val="tx2"/>
                </a:solidFill>
              </a:rPr>
              <a:t> like all other metadata (</a:t>
            </a:r>
            <a:r>
              <a:rPr lang="en-US" sz="1700" dirty="0" err="1">
                <a:solidFill>
                  <a:schemeClr val="tx2"/>
                </a:solidFill>
              </a:rPr>
              <a:t>Codelists</a:t>
            </a:r>
            <a:r>
              <a:rPr lang="en-US" sz="1700" dirty="0">
                <a:solidFill>
                  <a:schemeClr val="tx2"/>
                </a:solidFill>
              </a:rPr>
              <a:t>, Data Structures, Concepts) Custom Structure Definitions can be shared with others</a:t>
            </a:r>
          </a:p>
          <a:p>
            <a:r>
              <a:rPr lang="en-US" sz="1700" b="1" dirty="0">
                <a:solidFill>
                  <a:schemeClr val="tx2"/>
                </a:solidFill>
              </a:rPr>
              <a:t>Discoverable </a:t>
            </a:r>
            <a:r>
              <a:rPr lang="en-US" sz="1700" dirty="0">
                <a:solidFill>
                  <a:schemeClr val="tx2"/>
                </a:solidFill>
              </a:rPr>
              <a:t>The REST API will support querying for the structures directly, or indirectly (via references)</a:t>
            </a:r>
            <a:endParaRPr lang="en-US" sz="1700" b="1" dirty="0">
              <a:solidFill>
                <a:schemeClr val="tx2"/>
              </a:solidFill>
            </a:endParaRPr>
          </a:p>
          <a:p>
            <a:pPr marL="0" indent="0">
              <a:buNone/>
            </a:pPr>
            <a:endParaRPr lang="en-US" sz="1700" dirty="0">
              <a:solidFill>
                <a:schemeClr val="tx2"/>
              </a:solidFill>
            </a:endParaRPr>
          </a:p>
        </p:txBody>
      </p:sp>
    </p:spTree>
    <p:extLst>
      <p:ext uri="{BB962C8B-B14F-4D97-AF65-F5344CB8AC3E}">
        <p14:creationId xmlns:p14="http://schemas.microsoft.com/office/powerpoint/2010/main" val="3900922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9BC2AC3-E21A-50C8-1288-12FD0C77F7AE}"/>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EFD70B3C-8349-0E39-03F2-9706DF01B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F7EFF476-A846-C4C4-82B4-86E3F1026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6EABCD89-DAEB-C093-9B75-F7D18DFE6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FD4931C-1BD1-6ADE-BB66-AEF3D63A8A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F508064F-F686-4C4A-4DE5-F8A552DFB5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3E4EC8-E94C-51B9-F82B-11B075EBBDC0}"/>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Discoverability</a:t>
            </a:r>
          </a:p>
        </p:txBody>
      </p:sp>
      <p:pic>
        <p:nvPicPr>
          <p:cNvPr id="4" name="Picture 2" descr="SDMX">
            <a:extLst>
              <a:ext uri="{FF2B5EF4-FFF2-40B4-BE49-F238E27FC236}">
                <a16:creationId xmlns:a16="http://schemas.microsoft.com/office/drawing/2014/main" id="{532E6D87-626A-1D1B-EA4D-DD99253CDA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83D7B3D-43D5-8687-D687-11D652C0303F}"/>
              </a:ext>
            </a:extLst>
          </p:cNvPr>
          <p:cNvSpPr>
            <a:spLocks noGrp="1"/>
          </p:cNvSpPr>
          <p:nvPr>
            <p:ph idx="1"/>
          </p:nvPr>
        </p:nvSpPr>
        <p:spPr>
          <a:xfrm>
            <a:off x="0" y="1600722"/>
            <a:ext cx="11380446" cy="734850"/>
          </a:xfrm>
        </p:spPr>
        <p:txBody>
          <a:bodyPr vert="horz" lIns="91440" tIns="45720" rIns="91440" bIns="45720" rtlCol="0" anchor="ctr">
            <a:normAutofit/>
          </a:bodyPr>
          <a:lstStyle/>
          <a:p>
            <a:pPr marL="0" indent="0">
              <a:buNone/>
            </a:pPr>
            <a:r>
              <a:rPr lang="en-US" sz="1700" dirty="0">
                <a:solidFill>
                  <a:schemeClr val="tx2"/>
                </a:solidFill>
              </a:rPr>
              <a:t>https://my-</a:t>
            </a:r>
            <a:r>
              <a:rPr lang="en-US" sz="1700" dirty="0" err="1">
                <a:solidFill>
                  <a:schemeClr val="tx2"/>
                </a:solidFill>
              </a:rPr>
              <a:t>sdmx</a:t>
            </a:r>
            <a:r>
              <a:rPr lang="en-US" sz="1700" dirty="0">
                <a:solidFill>
                  <a:schemeClr val="tx2"/>
                </a:solidFill>
              </a:rPr>
              <a:t>-service/structure/</a:t>
            </a:r>
            <a:r>
              <a:rPr lang="en-US" sz="1700" b="1" dirty="0" err="1">
                <a:solidFill>
                  <a:schemeClr val="tx2"/>
                </a:solidFill>
              </a:rPr>
              <a:t>customstructure</a:t>
            </a:r>
            <a:r>
              <a:rPr lang="en-US" sz="1700" dirty="0">
                <a:solidFill>
                  <a:schemeClr val="tx2"/>
                </a:solidFill>
              </a:rPr>
              <a:t>/</a:t>
            </a:r>
            <a:r>
              <a:rPr lang="en-US" sz="1700" b="1" dirty="0">
                <a:solidFill>
                  <a:schemeClr val="tx2"/>
                </a:solidFill>
              </a:rPr>
              <a:t>OECD</a:t>
            </a:r>
            <a:r>
              <a:rPr lang="en-US" sz="1700" dirty="0">
                <a:solidFill>
                  <a:schemeClr val="tx2"/>
                </a:solidFill>
              </a:rPr>
              <a:t>/</a:t>
            </a:r>
            <a:r>
              <a:rPr lang="en-US" sz="1700" b="1" dirty="0">
                <a:solidFill>
                  <a:schemeClr val="tx2"/>
                </a:solidFill>
              </a:rPr>
              <a:t>PIVOT_TABLE</a:t>
            </a:r>
            <a:r>
              <a:rPr lang="en-US" sz="1700" dirty="0">
                <a:solidFill>
                  <a:schemeClr val="tx2"/>
                </a:solidFill>
              </a:rPr>
              <a:t>/</a:t>
            </a:r>
            <a:r>
              <a:rPr lang="en-US" sz="1700" b="1" dirty="0">
                <a:solidFill>
                  <a:schemeClr val="tx2"/>
                </a:solidFill>
              </a:rPr>
              <a:t>1.0.0</a:t>
            </a:r>
          </a:p>
        </p:txBody>
      </p:sp>
      <p:pic>
        <p:nvPicPr>
          <p:cNvPr id="6" name="Picture 5" descr="A yellow rectangular sign with black text&#10;&#10;Description automatically generated">
            <a:extLst>
              <a:ext uri="{FF2B5EF4-FFF2-40B4-BE49-F238E27FC236}">
                <a16:creationId xmlns:a16="http://schemas.microsoft.com/office/drawing/2014/main" id="{A8A54C35-E8AC-C43F-AB97-F7307DD295A8}"/>
              </a:ext>
            </a:extLst>
          </p:cNvPr>
          <p:cNvPicPr>
            <a:picLocks noChangeAspect="1"/>
          </p:cNvPicPr>
          <p:nvPr/>
        </p:nvPicPr>
        <p:blipFill>
          <a:blip r:embed="rId4"/>
          <a:stretch>
            <a:fillRect/>
          </a:stretch>
        </p:blipFill>
        <p:spPr>
          <a:xfrm>
            <a:off x="194860" y="3070728"/>
            <a:ext cx="3173550" cy="2115700"/>
          </a:xfrm>
          <a:prstGeom prst="rect">
            <a:avLst/>
          </a:prstGeom>
        </p:spPr>
      </p:pic>
    </p:spTree>
    <p:extLst>
      <p:ext uri="{BB962C8B-B14F-4D97-AF65-F5344CB8AC3E}">
        <p14:creationId xmlns:p14="http://schemas.microsoft.com/office/powerpoint/2010/main" val="3362747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1B16EB6-21C5-AE5E-AB54-950A58668863}"/>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175AB914-7113-3C9D-8DC1-57DAC8CDE5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6" name="Rectangle 45">
            <a:extLst>
              <a:ext uri="{FF2B5EF4-FFF2-40B4-BE49-F238E27FC236}">
                <a16:creationId xmlns:a16="http://schemas.microsoft.com/office/drawing/2014/main" id="{447C8A8D-DBBA-2D97-D3B0-A07F3B415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84AF8AB-453A-2E84-EC00-B68E0F796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6FD2BB87-1E42-6D3C-C54C-8D21AA6B38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D04D1552-F017-E882-9834-221E6AB242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3B9454-8269-D535-6C87-7F2A72929339}"/>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dirty="0">
                <a:solidFill>
                  <a:srgbClr val="FFFFFF"/>
                </a:solidFill>
              </a:rPr>
              <a:t>Discoverability</a:t>
            </a:r>
          </a:p>
        </p:txBody>
      </p:sp>
      <p:pic>
        <p:nvPicPr>
          <p:cNvPr id="4" name="Picture 2" descr="SDMX">
            <a:extLst>
              <a:ext uri="{FF2B5EF4-FFF2-40B4-BE49-F238E27FC236}">
                <a16:creationId xmlns:a16="http://schemas.microsoft.com/office/drawing/2014/main" id="{FFC8C95A-1A87-7769-452D-75AA08248D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94" r="2" b="5090"/>
          <a:stretch/>
        </p:blipFill>
        <p:spPr bwMode="auto">
          <a:xfrm>
            <a:off x="8408504" y="-25261"/>
            <a:ext cx="3783494" cy="160072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35AECFA3-6DAB-7FF4-C0DC-FA508B74381B}"/>
              </a:ext>
            </a:extLst>
          </p:cNvPr>
          <p:cNvSpPr>
            <a:spLocks noGrp="1"/>
          </p:cNvSpPr>
          <p:nvPr>
            <p:ph idx="1"/>
          </p:nvPr>
        </p:nvSpPr>
        <p:spPr>
          <a:xfrm>
            <a:off x="0" y="1600722"/>
            <a:ext cx="11380446" cy="734850"/>
          </a:xfrm>
        </p:spPr>
        <p:txBody>
          <a:bodyPr vert="horz" lIns="91440" tIns="45720" rIns="91440" bIns="45720" rtlCol="0" anchor="ctr">
            <a:normAutofit/>
          </a:bodyPr>
          <a:lstStyle/>
          <a:p>
            <a:pPr marL="0" indent="0">
              <a:buNone/>
            </a:pPr>
            <a:r>
              <a:rPr lang="en-US" sz="1700" dirty="0">
                <a:solidFill>
                  <a:schemeClr val="tx2"/>
                </a:solidFill>
              </a:rPr>
              <a:t>https://my-</a:t>
            </a:r>
            <a:r>
              <a:rPr lang="en-US" sz="1700" dirty="0" err="1">
                <a:solidFill>
                  <a:schemeClr val="tx2"/>
                </a:solidFill>
              </a:rPr>
              <a:t>sdmx</a:t>
            </a:r>
            <a:r>
              <a:rPr lang="en-US" sz="1700" dirty="0">
                <a:solidFill>
                  <a:schemeClr val="tx2"/>
                </a:solidFill>
              </a:rPr>
              <a:t>-service/structure/</a:t>
            </a:r>
            <a:r>
              <a:rPr lang="en-US" sz="1700" b="1" dirty="0" err="1">
                <a:solidFill>
                  <a:schemeClr val="tx2"/>
                </a:solidFill>
              </a:rPr>
              <a:t>customstructure</a:t>
            </a:r>
            <a:r>
              <a:rPr lang="en-US" sz="1700" dirty="0">
                <a:solidFill>
                  <a:schemeClr val="tx2"/>
                </a:solidFill>
              </a:rPr>
              <a:t>/</a:t>
            </a:r>
            <a:r>
              <a:rPr lang="en-US" sz="1700" b="1" dirty="0">
                <a:solidFill>
                  <a:schemeClr val="tx2"/>
                </a:solidFill>
              </a:rPr>
              <a:t>OECD</a:t>
            </a:r>
            <a:r>
              <a:rPr lang="en-US" sz="1700" dirty="0">
                <a:solidFill>
                  <a:schemeClr val="tx2"/>
                </a:solidFill>
              </a:rPr>
              <a:t>/</a:t>
            </a:r>
            <a:r>
              <a:rPr lang="en-US" sz="1700" b="1" dirty="0">
                <a:solidFill>
                  <a:schemeClr val="tx2"/>
                </a:solidFill>
              </a:rPr>
              <a:t>PIVOT_TABLE</a:t>
            </a:r>
            <a:r>
              <a:rPr lang="en-US" sz="1700" dirty="0">
                <a:solidFill>
                  <a:schemeClr val="tx2"/>
                </a:solidFill>
              </a:rPr>
              <a:t>/</a:t>
            </a:r>
            <a:r>
              <a:rPr lang="en-US" sz="1700" b="1" dirty="0">
                <a:solidFill>
                  <a:schemeClr val="tx2"/>
                </a:solidFill>
              </a:rPr>
              <a:t>1.1.0</a:t>
            </a:r>
          </a:p>
        </p:txBody>
      </p:sp>
      <p:pic>
        <p:nvPicPr>
          <p:cNvPr id="6" name="Picture 5" descr="A yellow rectangular sign with black text&#10;&#10;Description automatically generated">
            <a:extLst>
              <a:ext uri="{FF2B5EF4-FFF2-40B4-BE49-F238E27FC236}">
                <a16:creationId xmlns:a16="http://schemas.microsoft.com/office/drawing/2014/main" id="{47A05581-8D29-9332-C50B-B4525845EEB7}"/>
              </a:ext>
            </a:extLst>
          </p:cNvPr>
          <p:cNvPicPr>
            <a:picLocks noChangeAspect="1"/>
          </p:cNvPicPr>
          <p:nvPr/>
        </p:nvPicPr>
        <p:blipFill>
          <a:blip r:embed="rId4">
            <a:alphaModFix amt="50000"/>
          </a:blip>
          <a:stretch>
            <a:fillRect/>
          </a:stretch>
        </p:blipFill>
        <p:spPr>
          <a:xfrm>
            <a:off x="194860" y="3070728"/>
            <a:ext cx="3173550" cy="2115700"/>
          </a:xfrm>
          <a:prstGeom prst="rect">
            <a:avLst/>
          </a:prstGeom>
        </p:spPr>
      </p:pic>
      <p:pic>
        <p:nvPicPr>
          <p:cNvPr id="10" name="Picture 9" descr="A yellow rectangular object with black text&#10;&#10;Description automatically generated">
            <a:extLst>
              <a:ext uri="{FF2B5EF4-FFF2-40B4-BE49-F238E27FC236}">
                <a16:creationId xmlns:a16="http://schemas.microsoft.com/office/drawing/2014/main" id="{411E7F22-62DE-CF7A-FC25-D0B5F6B959A5}"/>
              </a:ext>
            </a:extLst>
          </p:cNvPr>
          <p:cNvPicPr>
            <a:picLocks noChangeAspect="1"/>
          </p:cNvPicPr>
          <p:nvPr/>
        </p:nvPicPr>
        <p:blipFill>
          <a:blip r:embed="rId5"/>
          <a:stretch>
            <a:fillRect/>
          </a:stretch>
        </p:blipFill>
        <p:spPr>
          <a:xfrm>
            <a:off x="3965643" y="3070728"/>
            <a:ext cx="3173549" cy="2370119"/>
          </a:xfrm>
          <a:prstGeom prst="rect">
            <a:avLst/>
          </a:prstGeom>
        </p:spPr>
      </p:pic>
    </p:spTree>
    <p:extLst>
      <p:ext uri="{BB962C8B-B14F-4D97-AF65-F5344CB8AC3E}">
        <p14:creationId xmlns:p14="http://schemas.microsoft.com/office/powerpoint/2010/main" val="2116226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Receiver>
    <Name>Document Checked In (Document Id Service)</Name>
    <Synchronization>Synchronous</Synchronization>
    <Type>10004</Type>
    <SequenceNumber>20000</SequenceNumber>
    <Url/>
    <Assembly>Bis.CollaborationPlatform.SharePoint.Services, Version=15.2.0.0, Culture=neutral, PublicKeyToken=334ed2d369ac9e80</Assembly>
    <Class>Bis.CollaborationPlatform.SharePoint.Services.Events.DocumentEventReceiver</Class>
    <Data/>
    <Filter/>
  </Receiver>
  <Receiver>
    <Name>Document Updated (Document Id Service)</Name>
    <Synchronization>Synchronous</Synchronization>
    <Type>10002</Type>
    <SequenceNumber>20001</SequenceNumber>
    <Url/>
    <Assembly>Bis.CollaborationPlatform.SharePoint.Services, Version=15.2.0.0, Culture=neutral, PublicKeyToken=334ed2d369ac9e80</Assembly>
    <Class>Bis.CollaborationPlatform.SharePoint.Services.Events.DocumentEventReceiver</Class>
    <Data/>
    <Filter/>
  </Receiver>
  <Receiver>
    <Name>Document Adding (Document Id Service)</Name>
    <Synchronization>Synchronous</Synchronization>
    <Type>1</Type>
    <SequenceNumber>20002</SequenceNumber>
    <Url/>
    <Assembly>Bis.CollaborationPlatform.SharePoint.Services, Version=15.2.0.0, Culture=neutral, PublicKeyToken=334ed2d369ac9e80</Assembly>
    <Class>Bis.CollaborationPlatform.SharePoint.Services.Events.DocumentEventReceiver</Class>
    <Data/>
    <Filter/>
  </Receiver>
  <Receiver>
    <Name>Item Adding (Metadata Push)</Name>
    <Synchronization>Synchronous</Synchronization>
    <Type>1</Type>
    <SequenceNumber>1010</SequenceNumber>
    <Url/>
    <Assembly>Bis.CollaborationPlatform.SharePoint.Services, Version=15.2.0.0, Culture=neutral, PublicKeyToken=334ed2d369ac9e80</Assembly>
    <Class>Bis.CollaborationPlatform.SharePoint.Services.Events.MetadataPushEventReceiver</Class>
    <Data/>
    <Filter/>
  </Receiver>
  <Receiver>
    <Name>Item Updating (Metadata Push)</Name>
    <Synchronization>Synchronous</Synchronization>
    <Type>2</Type>
    <SequenceNumber>1010</SequenceNumber>
    <Url/>
    <Assembly>Bis.CollaborationPlatform.SharePoint.Services, Version=15.2.0.0, Culture=neutral, PublicKeyToken=334ed2d369ac9e80</Assembly>
    <Class>Bis.CollaborationPlatform.SharePoint.Services.Events.MetadataPushEventReceiver</Class>
    <Data/>
    <Filter/>
  </Receiver>
  <Receiver>
    <Name>Item File Moved (Metadata Push)</Name>
    <Synchronization>Synchronous</Synchronization>
    <Type>10009</Type>
    <SequenceNumber>1010</SequenceNumber>
    <Url/>
    <Assembly>Bis.CollaborationPlatform.SharePoint.Services, Version=15.2.0.0, Culture=neutral, PublicKeyToken=334ed2d369ac9e80</Assembly>
    <Class>Bis.CollaborationPlatform.SharePoint.Services.Events.MetadataPushEventReceiver</Class>
    <Data/>
    <Filter/>
  </Receiver>
</spe:Receivers>
</file>

<file path=customXml/item2.xml><?xml version="1.0" encoding="utf-8"?>
<ct:contentTypeSchema xmlns:ct="http://schemas.microsoft.com/office/2006/metadata/contentType" xmlns:ma="http://schemas.microsoft.com/office/2006/metadata/properties/metaAttributes" ct:_="" ma:_="" ma:contentTypeName="Bis Document" ma:contentTypeID="0x01010066E6577C753B40CABFD9C9409CB523E5007E5F05AA21B8044BB5C9E94976BEDE42" ma:contentTypeVersion="187" ma:contentTypeDescription="Base ContentType for all Bis Documents." ma:contentTypeScope="" ma:versionID="c843de115d3cb09ba304c4625d743a9b">
  <xsd:schema xmlns:xsd="http://www.w3.org/2001/XMLSchema" xmlns:xs="http://www.w3.org/2001/XMLSchema" xmlns:p="http://schemas.microsoft.com/office/2006/metadata/properties" xmlns:ns2="f782d0c1-2c6e-41d0-8577-3b320512196a" xmlns:ns3="89ced8db-9db3-4155-bd16-02537c3f1825" xmlns:ns4="http://schemas.microsoft.com/sharepoint/v4" xmlns:ns5="49d3a0fb-3195-4303-87f8-ab01c07c7e65" targetNamespace="http://schemas.microsoft.com/office/2006/metadata/properties" ma:root="true" ma:fieldsID="29da018e0561cdc632b0a98d90a1a186" ns2:_="" ns3:_="" ns4:_="" ns5:_="">
    <xsd:import namespace="f782d0c1-2c6e-41d0-8577-3b320512196a"/>
    <xsd:import namespace="89ced8db-9db3-4155-bd16-02537c3f1825"/>
    <xsd:import namespace="http://schemas.microsoft.com/sharepoint/v4"/>
    <xsd:import namespace="49d3a0fb-3195-4303-87f8-ab01c07c7e65"/>
    <xsd:element name="properties">
      <xsd:complexType>
        <xsd:sequence>
          <xsd:element name="documentManagement">
            <xsd:complexType>
              <xsd:all>
                <xsd:element ref="ns2:_dlc_DocId" minOccurs="0"/>
                <xsd:element ref="ns2:_dlc_DocIdUrl" minOccurs="0"/>
                <xsd:element ref="ns2:_dlc_DocIdPersistId" minOccurs="0"/>
                <xsd:element ref="ns3:BisDocumentDate" minOccurs="0"/>
                <xsd:element ref="ns3:BisTransmission"/>
                <xsd:element ref="ns3:BisRetention"/>
                <xsd:element ref="ns3:BisPermalink" minOccurs="0"/>
                <xsd:element ref="ns3:BisConfidentiality"/>
                <xsd:element ref="ns3:BisInstitutionTaxHTField0" minOccurs="0"/>
                <xsd:element ref="ns2:BisDocumentTypeTaxHTField0" minOccurs="0"/>
                <xsd:element ref="ns2:TaxKeywordTaxHTField" minOccurs="0"/>
                <xsd:element ref="ns2:TaxCatchAll" minOccurs="0"/>
                <xsd:element ref="ns3:BisCurrentVersion" minOccurs="0"/>
                <xsd:element ref="ns3:BisRecipientsTaxHTField0" minOccurs="0"/>
                <xsd:element ref="ns4:IconOverlay" minOccurs="0"/>
                <xsd:element ref="ns2:BisAuthorssTaxHTField0" minOccurs="0"/>
                <xsd:element ref="ns3:IsMyDocuments" minOccurs="0"/>
                <xsd:element ref="ns3:BisProjectCode" minOccurs="0"/>
                <xsd:element ref="ns3:BisProductCode" minOccurs="0"/>
                <xsd:element ref="ns5:SharedWithUsers" minOccurs="0"/>
                <xsd:element ref="ns5:SharedWithDetails" minOccurs="0"/>
                <xsd:element ref="ns3:BisAdditionalLink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82d0c1-2c6e-41d0-8577-3b320512196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false">
      <xsd:simpleType>
        <xsd:restriction base="dms:Boolean"/>
      </xsd:simpleType>
    </xsd:element>
    <xsd:element name="BisDocumentTypeTaxHTField0" ma:index="18" nillable="true" ma:taxonomy="true" ma:internalName="BisDocumentTypeTaxHTField0" ma:taxonomyFieldName="BisDocumentType" ma:displayName="Document Type" ma:fieldId="{3d4bd279-eb4d-4358-a57b-72096c80fdc3}" ma:taxonomyMulti="true" ma:sspId="218490a2-a8bd-4701-ac03-3028876db9c3" ma:termSetId="f0cb95e7-3db9-47fc-88a4-89326bc60752" ma:anchorId="c786001b-2301-4abe-adca-015d172bb848" ma:open="false" ma:isKeyword="false">
      <xsd:complexType>
        <xsd:sequence>
          <xsd:element ref="pc:Terms" minOccurs="0" maxOccurs="1"/>
        </xsd:sequence>
      </xsd:complexType>
    </xsd:element>
    <xsd:element name="TaxKeywordTaxHTField" ma:index="20" nillable="true" ma:taxonomy="true" ma:internalName="TaxKeywordTaxHTField" ma:taxonomyFieldName="TaxKeyword" ma:displayName="Enterprise Keywords" ma:fieldId="{23f27201-bee3-471e-b2e7-b64fd8b7ca38}" ma:taxonomyMulti="true" ma:sspId="218490a2-a8bd-4701-ac03-3028876db9c3" ma:termSetId="00000000-0000-0000-0000-000000000000" ma:anchorId="00000000-0000-0000-0000-000000000000" ma:open="true" ma:isKeyword="true">
      <xsd:complexType>
        <xsd:sequence>
          <xsd:element ref="pc:Terms" minOccurs="0" maxOccurs="1"/>
        </xsd:sequence>
      </xsd:complexType>
    </xsd:element>
    <xsd:element name="TaxCatchAll" ma:index="22" nillable="true" ma:displayName="Taxonomy Catch All Column" ma:description="" ma:hidden="true" ma:list="{a822f4e8-09f2-4508-ab61-425d33dcc47a}" ma:internalName="TaxCatchAll" ma:readOnly="false" ma:showField="CatchAllData" ma:web="f782d0c1-2c6e-41d0-8577-3b320512196a">
      <xsd:complexType>
        <xsd:complexContent>
          <xsd:extension base="dms:MultiChoiceLookup">
            <xsd:sequence>
              <xsd:element name="Value" type="dms:Lookup" maxOccurs="unbounded" minOccurs="0" nillable="true"/>
            </xsd:sequence>
          </xsd:extension>
        </xsd:complexContent>
      </xsd:complexType>
    </xsd:element>
    <xsd:element name="BisAuthorssTaxHTField0" ma:index="27" nillable="true" ma:taxonomy="true" ma:internalName="BisAuthorssTaxHTField0" ma:taxonomyFieldName="BisAuthors" ma:displayName="Author" ma:fieldId="{0b3121bf-a404-47f3-89a2-8100c52bbe6e}" ma:taxonomyMulti="true" ma:sspId="218490a2-a8bd-4701-ac03-3028876db9c3" ma:termSetId="f60d76a3-74ac-4579-8d83-fa03eb287a33" ma:anchorId="349201b0-55be-4fd0-a41a-985dc4cfdf31"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9ced8db-9db3-4155-bd16-02537c3f1825" elementFormDefault="qualified">
    <xsd:import namespace="http://schemas.microsoft.com/office/2006/documentManagement/types"/>
    <xsd:import namespace="http://schemas.microsoft.com/office/infopath/2007/PartnerControls"/>
    <xsd:element name="BisDocumentDate" ma:index="11" nillable="true" ma:displayName="Document Date" ma:default="[today]" ma:description="The document date associated with the container or item." ma:format="DateOnly" ma:internalName="BisDocumentDate">
      <xsd:simpleType>
        <xsd:restriction base="dms:DateTime"/>
      </xsd:simpleType>
    </xsd:element>
    <xsd:element name="BisTransmission" ma:index="12" ma:displayName="Transmission" ma:default="Internal" ma:description="The transmission associated with the container or item." ma:format="Dropdown" ma:internalName="BisTransmission" ma:readOnly="false">
      <xsd:simpleType>
        <xsd:restriction base="dms:Choice">
          <xsd:enumeration value="Incoming"/>
          <xsd:enumeration value="Internal"/>
          <xsd:enumeration value="Outgoing"/>
        </xsd:restriction>
      </xsd:simpleType>
    </xsd:element>
    <xsd:element name="BisRetention" ma:index="13" ma:displayName="Retention" ma:default="Routine" ma:description="The retention period associated with the container or item (applied when the item archived)." ma:format="Dropdown" ma:internalName="BisRetention" ma:readOnly="false">
      <xsd:simpleType>
        <xsd:restriction base="dms:Choice">
          <xsd:enumeration value="Routine"/>
          <xsd:enumeration value="Compliance"/>
          <xsd:enumeration value="Permanent"/>
          <xsd:enumeration value="Unknown"/>
        </xsd:restriction>
      </xsd:simpleType>
    </xsd:element>
    <xsd:element name="BisPermalink" ma:index="14" nillable="true" ma:displayName="Permalink" ma:description="The permanent link to the document." ma:format="Hyperlink" ma:hidden="true" ma:internalName="BisPermalink">
      <xsd:complexType>
        <xsd:complexContent>
          <xsd:extension base="dms:URL">
            <xsd:sequence>
              <xsd:element name="Url" type="dms:ValidUrl" minOccurs="0" nillable="true"/>
              <xsd:element name="Description" type="xsd:string" nillable="true"/>
            </xsd:sequence>
          </xsd:extension>
        </xsd:complexContent>
      </xsd:complexType>
    </xsd:element>
    <xsd:element name="BisConfidentiality" ma:index="15" ma:displayName="Confidentiality" ma:default="Restricted" ma:description="The confidentiality of the document in a Document Library." ma:internalName="BisConfidentiality">
      <xsd:simpleType>
        <xsd:restriction base="dms:Choice">
          <xsd:enumeration value="Public"/>
          <xsd:enumeration value="Unrestricted"/>
          <xsd:enumeration value="Restricted"/>
          <xsd:enumeration value="Confidential"/>
          <xsd:enumeration value="Strictly Confidential"/>
        </xsd:restriction>
      </xsd:simpleType>
    </xsd:element>
    <xsd:element name="BisInstitutionTaxHTField0" ma:index="16" nillable="true" ma:taxonomy="true" ma:internalName="BisInstitutionTaxHTField0" ma:taxonomyFieldName="BisInstitution" ma:displayName="Institution" ma:fieldId="{35f4c919-cca5-4807-8085-d895c74d72a0}" ma:taxonomyMulti="true" ma:sspId="218490a2-a8bd-4701-ac03-3028876db9c3" ma:termSetId="69f701bf-a3ed-40c8-acf8-dd2a2400442d" ma:anchorId="00000000-0000-0000-0000-000000000000" ma:open="false" ma:isKeyword="false">
      <xsd:complexType>
        <xsd:sequence>
          <xsd:element ref="pc:Terms" minOccurs="0" maxOccurs="1"/>
        </xsd:sequence>
      </xsd:complexType>
    </xsd:element>
    <xsd:element name="BisCurrentVersion" ma:index="23" nillable="true" ma:displayName="Current Version" ma:description="The current version of the document." ma:hidden="true" ma:internalName="BisCurrentVersion" ma:readOnly="false">
      <xsd:simpleType>
        <xsd:restriction base="dms:Text"/>
      </xsd:simpleType>
    </xsd:element>
    <xsd:element name="BisRecipientsTaxHTField0" ma:index="24" nillable="true" ma:taxonomy="true" ma:internalName="BisRecipientsTaxHTField0" ma:taxonomyFieldName="BisRecipients" ma:displayName="Recipients" ma:readOnly="false" ma:fieldId="{e7fea616-6871-49b2-95f5-be5c1d92eabc}" ma:taxonomyMulti="true" ma:sspId="218490a2-a8bd-4701-ac03-3028876db9c3" ma:termSetId="f60d76a3-74ac-4579-8d83-fa03eb287a33" ma:anchorId="00000000-0000-0000-0000-000000000000" ma:open="false" ma:isKeyword="false">
      <xsd:complexType>
        <xsd:sequence>
          <xsd:element ref="pc:Terms" minOccurs="0" maxOccurs="1"/>
        </xsd:sequence>
      </xsd:complexType>
    </xsd:element>
    <xsd:element name="IsMyDocuments" ma:index="29" nillable="true" ma:displayName="Is My Documents" ma:default="0" ma:description="This field is added to all BIS contenttypes to allow files and folders from MySite to be copied/moved to Bis Document Libraries" ma:hidden="true" ma:internalName="IsMyDocuments" ma:readOnly="false">
      <xsd:simpleType>
        <xsd:restriction base="dms:Boolean"/>
      </xsd:simpleType>
    </xsd:element>
    <xsd:element name="BisProjectCode" ma:index="30" nillable="true" ma:displayName="Project Code" ma:default="" ma:description="A unique Id for the project (PMA or otherwise)." ma:internalName="BisProjectCode">
      <xsd:simpleType>
        <xsd:restriction base="dms:Text"/>
      </xsd:simpleType>
    </xsd:element>
    <xsd:element name="BisProductCode" ma:index="31" nillable="true" ma:displayName="Product Code" ma:default="" ma:description="A unique Id for the product associated with the project (from the product directory)." ma:internalName="BisProductCode">
      <xsd:simpleType>
        <xsd:restriction base="dms:Text"/>
      </xsd:simpleType>
    </xsd:element>
    <xsd:element name="BisAdditionalLinks" ma:index="34" nillable="true" ma:displayName="Links" ma:description="Provides an easy way to copy various links of an item." ma:hidden="true" ma:internalName="BisAdditionalLink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6" nillable="true" ma:displayName="IconOverlay" ma:hidden="true" ma:internalName="IconOverlay"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9d3a0fb-3195-4303-87f8-ab01c07c7e65" elementFormDefault="qualified">
    <xsd:import namespace="http://schemas.microsoft.com/office/2006/documentManagement/types"/>
    <xsd:import namespace="http://schemas.microsoft.com/office/infopath/2007/PartnerControls"/>
    <xsd:element name="SharedWithUsers" ma:index="3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isRetention xmlns="89ced8db-9db3-4155-bd16-02537c3f1825">Routine</BisRetention>
    <_dlc_DocId xmlns="f782d0c1-2c6e-41d0-8577-3b320512196a">3de6aee8-b663-4623-ab12-4b7b98d87110-0.1</_dlc_DocId>
    <BisConfidentiality xmlns="89ced8db-9db3-4155-bd16-02537c3f1825">Restricted</BisConfidentiality>
    <_dlc_DocIdUrl xmlns="f782d0c1-2c6e-41d0-8577-3b320512196a">
      <Url>https://sp.bisinfo.org/sites/med/dbs/_layouts/15/DocIdRedir.aspx?ID=3de6aee8-b663-4623-ab12-4b7b98d87110-0.1</Url>
      <Description>3de6aee8-b663-4623-ab12-4b7b98d87110-0.1</Description>
    </_dlc_DocIdUrl>
    <BisDocumentDate xmlns="89ced8db-9db3-4155-bd16-02537c3f1825">2024-10-02T16:49:56+00:00</BisDocumentDate>
    <BisTransmission xmlns="89ced8db-9db3-4155-bd16-02537c3f1825">Internal</BisTransmission>
    <_dlc_DocIdPersistId xmlns="f782d0c1-2c6e-41d0-8577-3b320512196a" xsi:nil="true"/>
    <BisPermalink xmlns="89ced8db-9db3-4155-bd16-02537c3f1825">
      <Url xsi:nil="true"/>
      <Description xsi:nil="true"/>
    </BisPermalink>
    <TaxKeywordTaxHTField xmlns="f782d0c1-2c6e-41d0-8577-3b320512196a">
      <Terms xmlns="http://schemas.microsoft.com/office/infopath/2007/PartnerControls"/>
    </TaxKeywordTaxHTField>
    <BisRecipientsTaxHTField0 xmlns="89ced8db-9db3-4155-bd16-02537c3f1825">
      <Terms xmlns="http://schemas.microsoft.com/office/infopath/2007/PartnerControls"/>
    </BisRecipientsTaxHTField0>
    <BisProjectCode xmlns="89ced8db-9db3-4155-bd16-02537c3f1825" xsi:nil="true"/>
    <BisProductCode xmlns="89ced8db-9db3-4155-bd16-02537c3f1825" xsi:nil="true"/>
    <TaxCatchAll xmlns="f782d0c1-2c6e-41d0-8577-3b320512196a"/>
    <IconOverlay xmlns="http://schemas.microsoft.com/sharepoint/v4" xsi:nil="true"/>
    <BisAuthorssTaxHTField0 xmlns="f782d0c1-2c6e-41d0-8577-3b320512196a">
      <Terms xmlns="http://schemas.microsoft.com/office/infopath/2007/PartnerControls"/>
    </BisAuthorssTaxHTField0>
    <BisAdditionalLinks xmlns="89ced8db-9db3-4155-bd16-02537c3f1825" xsi:nil="true"/>
    <BisDocumentTypeTaxHTField0 xmlns="f782d0c1-2c6e-41d0-8577-3b320512196a">
      <Terms xmlns="http://schemas.microsoft.com/office/infopath/2007/PartnerControls"/>
    </BisDocumentTypeTaxHTField0>
    <BisInstitutionTaxHTField0 xmlns="89ced8db-9db3-4155-bd16-02537c3f1825">
      <Terms xmlns="http://schemas.microsoft.com/office/infopath/2007/PartnerControls"/>
    </BisInstitutionTaxHTField0>
    <BisCurrentVersion xmlns="89ced8db-9db3-4155-bd16-02537c3f1825" xsi:nil="true"/>
    <IsMyDocuments xmlns="89ced8db-9db3-4155-bd16-02537c3f1825">false</IsMyDocument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03CEDA-207B-497F-910D-F72AA47CECD8}">
  <ds:schemaRefs>
    <ds:schemaRef ds:uri="http://schemas.microsoft.com/sharepoint/events"/>
  </ds:schemaRefs>
</ds:datastoreItem>
</file>

<file path=customXml/itemProps2.xml><?xml version="1.0" encoding="utf-8"?>
<ds:datastoreItem xmlns:ds="http://schemas.openxmlformats.org/officeDocument/2006/customXml" ds:itemID="{8240673E-7631-49B7-A74E-2E00A76CAE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82d0c1-2c6e-41d0-8577-3b320512196a"/>
    <ds:schemaRef ds:uri="89ced8db-9db3-4155-bd16-02537c3f1825"/>
    <ds:schemaRef ds:uri="http://schemas.microsoft.com/sharepoint/v4"/>
    <ds:schemaRef ds:uri="49d3a0fb-3195-4303-87f8-ab01c07c7e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519ABB-74C1-4ECD-B7D4-5B2F13F68A90}">
  <ds:schemaRefs>
    <ds:schemaRef ds:uri="http://schemas.microsoft.com/office/2006/metadata/properties"/>
    <ds:schemaRef ds:uri="http://schemas.microsoft.com/office/infopath/2007/PartnerControls"/>
    <ds:schemaRef ds:uri="89ced8db-9db3-4155-bd16-02537c3f1825"/>
    <ds:schemaRef ds:uri="f782d0c1-2c6e-41d0-8577-3b320512196a"/>
    <ds:schemaRef ds:uri="http://schemas.microsoft.com/sharepoint/v4"/>
  </ds:schemaRefs>
</ds:datastoreItem>
</file>

<file path=customXml/itemProps4.xml><?xml version="1.0" encoding="utf-8"?>
<ds:datastoreItem xmlns:ds="http://schemas.openxmlformats.org/officeDocument/2006/customXml" ds:itemID="{D648ADB2-D143-4C20-9FD3-F928F6E90A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1361</TotalTime>
  <Words>1954</Words>
  <Application>Microsoft Office PowerPoint</Application>
  <PresentationFormat>Widescreen</PresentationFormat>
  <Paragraphs>117</Paragraphs>
  <Slides>17</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Aptos</vt:lpstr>
      <vt:lpstr>Aptos Display</vt:lpstr>
      <vt:lpstr>Arial</vt:lpstr>
      <vt:lpstr>Office Theme</vt:lpstr>
      <vt:lpstr>Custom Structure Definitions</vt:lpstr>
      <vt:lpstr>Background</vt:lpstr>
      <vt:lpstr>General Concept</vt:lpstr>
      <vt:lpstr>General Concept</vt:lpstr>
      <vt:lpstr>Cross References</vt:lpstr>
      <vt:lpstr>Custom Structure Instance (CSI)</vt:lpstr>
      <vt:lpstr>Benefits</vt:lpstr>
      <vt:lpstr>Discoverability</vt:lpstr>
      <vt:lpstr>Discoverability</vt:lpstr>
      <vt:lpstr>Discoverability</vt:lpstr>
      <vt:lpstr>Discoverability</vt:lpstr>
      <vt:lpstr>Discoverability</vt:lpstr>
      <vt:lpstr>Discoverability</vt:lpstr>
      <vt:lpstr>Beyond Visualisation Metadata</vt:lpstr>
      <vt:lpstr>Beyond Visualisation Metadata</vt:lpstr>
      <vt:lpstr>Report Template</vt:lpstr>
      <vt:lpstr>Report Template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SDMX</dc:title>
  <dc:creator>Matthew Nelson</dc:creator>
  <cp:lastModifiedBy>Ligani, Bianca</cp:lastModifiedBy>
  <cp:revision>34</cp:revision>
  <dcterms:created xsi:type="dcterms:W3CDTF">2024-09-21T10:05:09Z</dcterms:created>
  <dcterms:modified xsi:type="dcterms:W3CDTF">2024-10-03T14:48:43Z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0x01010066E6577C753B40CABFD9C9409CB523E5007E5F05AA21B8044BB5C9E94976BEDE42</vt:lpwstr>
  </property>
  <property fmtid="{D5CDD505-2E9C-101B-9397-08002B2CF9AE}" pid="3" name="_dlc_DocIdItemGuid">
    <vt:lpwstr>25cd45e8-6bf9-478f-a28d-221e1042a1c1</vt:lpwstr>
  </property>
  <property fmtid="{D5CDD505-2E9C-101B-9397-08002B2CF9AE}" pid="4" name="TaxKeyword">
    <vt:lpwstr/>
  </property>
  <property fmtid="{D5CDD505-2E9C-101B-9397-08002B2CF9AE}" pid="5" name="BisDocumentType">
    <vt:lpwstr/>
  </property>
  <property fmtid="{D5CDD505-2E9C-101B-9397-08002B2CF9AE}" pid="6" name="BisAuthors">
    <vt:lpwstr/>
  </property>
  <property fmtid="{D5CDD505-2E9C-101B-9397-08002B2CF9AE}" pid="7" name="BisInstitution">
    <vt:lpwstr/>
  </property>
  <property fmtid="{D5CDD505-2E9C-101B-9397-08002B2CF9AE}" pid="8" name="BisRecipients">
    <vt:lpwstr/>
  </property>
  <property fmtid="{D5CDD505-2E9C-101B-9397-08002B2CF9AE}" pid="9" name="MSIP_Label_b142c856-5923-4773-b42c-1087be44a18e_Enabled">
    <vt:lpwstr>true</vt:lpwstr>
  </property>
  <property fmtid="{D5CDD505-2E9C-101B-9397-08002B2CF9AE}" pid="10" name="MSIP_Label_b142c856-5923-4773-b42c-1087be44a18e_SetDate">
    <vt:lpwstr>2024-10-03T14:48:19Z</vt:lpwstr>
  </property>
  <property fmtid="{D5CDD505-2E9C-101B-9397-08002B2CF9AE}" pid="11" name="MSIP_Label_b142c856-5923-4773-b42c-1087be44a18e_Method">
    <vt:lpwstr>Privileged</vt:lpwstr>
  </property>
  <property fmtid="{D5CDD505-2E9C-101B-9397-08002B2CF9AE}" pid="12" name="MSIP_Label_b142c856-5923-4773-b42c-1087be44a18e_Name">
    <vt:lpwstr>Public - No Marking</vt:lpwstr>
  </property>
  <property fmtid="{D5CDD505-2E9C-101B-9397-08002B2CF9AE}" pid="13" name="MSIP_Label_b142c856-5923-4773-b42c-1087be44a18e_SiteId">
    <vt:lpwstr>03e82858-fc14-4f12-b078-aac6d25c87da</vt:lpwstr>
  </property>
  <property fmtid="{D5CDD505-2E9C-101B-9397-08002B2CF9AE}" pid="14" name="MSIP_Label_b142c856-5923-4773-b42c-1087be44a18e_ActionId">
    <vt:lpwstr>1a8e3b76-d66b-40b6-abe5-fb5dc810a9e2</vt:lpwstr>
  </property>
  <property fmtid="{D5CDD505-2E9C-101B-9397-08002B2CF9AE}" pid="15" name="MSIP_Label_b142c856-5923-4773-b42c-1087be44a18e_ContentBits">
    <vt:lpwstr>0</vt:lpwstr>
  </property>
</Properties>
</file>