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1"/>
  </p:notesMasterIdLst>
  <p:sldIdLst>
    <p:sldId id="256" r:id="rId2"/>
    <p:sldId id="279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6" r:id="rId15"/>
    <p:sldId id="280" r:id="rId16"/>
    <p:sldId id="282" r:id="rId17"/>
    <p:sldId id="281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/>
    <p:restoredTop sz="58856"/>
  </p:normalViewPr>
  <p:slideViewPr>
    <p:cSldViewPr snapToGrid="0">
      <p:cViewPr varScale="1">
        <p:scale>
          <a:sx n="91" d="100"/>
          <a:sy n="91" d="100"/>
        </p:scale>
        <p:origin x="1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192A-9C1C-024E-8020-77A6851EFA2A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E9A9-51CF-0943-BF8D-217BC27F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128EE-0573-A8BA-0735-DACCC9C0C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E6E99-8751-FF71-F07B-9FBE5B822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2C898-D8D0-B74E-97B8-4CE665DA7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A1FAF-6630-1664-3289-2F47ACE43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1E7CF-8492-58D7-94D2-D90845496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7938E-FF2E-9AAC-569C-D56F6E39C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AC055-4863-35F2-07D3-A3BDCF7B8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B222C-B9B2-7F6B-D297-23A926D79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1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6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9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575A6-1F4F-292A-86D5-E44F36F6A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6C0FA-0F0A-811A-8E00-7B32515D1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60E77-85EA-2945-F1B9-DCAB28890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59EB-3048-2507-9015-3E7047042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988A7-6B87-7681-333C-569F9A53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5CA83-B16C-EC51-7064-A53155828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73197-0370-16C2-C961-A166B85C4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8BEAC-A6B9-B38F-F16D-C434377DB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4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DE84-3BC2-E3D2-0862-0F7972F0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21C13-7615-5B89-01D4-2195E50E9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1B484-DBB7-EF4D-5F7E-CF5658168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EEC3-2BD5-CD3F-D6AF-5F34D2DEA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7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8CE5-5522-B743-9249-A9A81FFA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46173-C6E7-CCCF-8A51-0F3051648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6813B-C62C-522E-2290-5EBC8DA43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B4712-E96B-97A5-F190-4B0F5D6CE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C5C10-EDD7-B999-E11F-462FFD1C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0839C-E3C3-20DB-B740-332D1CE8B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10608-1BF8-A6FC-BBCC-3829EB4F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0FB92-D461-C598-53EE-A0593A1EA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DC081-2CE6-B70D-3AD7-12CB64A0D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017C-E1A5-8473-3DBA-74BD70B56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DE51B-655C-C723-887C-85071BCAD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1131A-5175-0B1D-CE63-419DB9620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A396D-ABF2-83EF-DB93-BD0AEFDC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39EDD-F8FB-0C07-4035-E78B38B73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854CB-7B4C-A5E9-B205-0ABA738F5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87511-D25D-B025-EB09-07DDDA093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6C637-37A5-D3A5-E7C9-74F3B227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89284-7909-5187-611A-1B0C46FEF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3C145-AC7D-9C8E-AE37-4573E85FB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22F7E-E4DA-E6EC-76F6-C94738A7D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F50D-706D-AA2A-38CC-4F702021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F35DD-C90D-ADEF-023C-7A114DFD3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3B91F-5F73-C5FC-9D6E-961FF847E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8E65-992F-EC10-E433-D6AF4A25B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DE9A9-51CF-0943-BF8D-217BC27FD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B36D-349E-10C8-477D-062A509FF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FD965-F805-8992-433C-CCC54AD1A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63E08-C4DA-7EF0-CE75-F9130033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October 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5721-165A-0CDB-6A44-9AB11375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DC3C-5B1A-D2EF-B9E0-2870D97E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4CB9-8105-1DA1-FA16-54FA5C1F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48DC7-5426-B702-9E78-1655DE73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CBC3-E9E1-16F3-462B-EE021909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12A-4CB0-4F57-9A87-F049CECB184D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A38F-BA6A-A814-F334-9CC85113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74BE-17CB-87DB-E447-875B6648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6DBF7-A761-FDEB-014B-69DCC427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795FF-9D33-5DF2-8DD0-922281316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313AC-A546-CAFC-87C7-E175D64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7F40-C8F7-4897-A6B8-241042F913A9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F9ED0-E52B-38A7-13AF-DA9D8E68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F84A-C85D-CA3B-603A-109124A5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C2CB-5872-60A3-7DA0-D46E8522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994-8AA3-C882-39F0-EFB052FA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2306-AA4C-7E6D-CAA0-3BAD0980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October 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314DB-3BAB-3D98-9551-AE2740DA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DB58-7B2A-D68A-823D-1D9E7C64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3101-0374-738D-1CE2-2A377135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B5C42-1310-220D-CAED-B3BC574E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9A24-B5DB-9A8E-BDF3-C2A870C8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A73-0A86-4195-A787-75037827079D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3D9D-0273-FD60-6BC0-C2EBD6A9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E10FE-73A7-62C2-D15D-AEF8FB21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0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1C93-D4F2-A6D0-98CF-B3F92933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5912-801E-4D77-AEA5-339226BBE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370E2-CD66-4C68-92D4-7FE831337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FB18-9E41-FF2F-E1F3-57290073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5374-B296-498E-A935-80631EA9020D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F10C5-026B-CAE4-5966-B29A833D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C0F3-B5DE-EAE0-D821-E51630E5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1151-3B0C-B751-020C-77B4E4C5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57948-6D90-B607-EB3E-2C6A3D95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FD3D4-BFA3-11EE-2C4C-4367D6306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518A0-DB73-D3F0-224C-ACC97A01F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124BC-CCFA-BCF3-C599-A539AAA57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ACE03-C4BA-D44A-B946-BBE1FE31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B728-214A-4ABC-8432-5B3A5A66A987}" type="datetime2">
              <a:rPr lang="en-US" smtClean="0"/>
              <a:t>Wednesday, October 2,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5F4DE8-5D4E-050A-6836-2E7B2B17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6555C-2208-6DEA-E179-2069A382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5EF3-E08A-9728-CCCE-823103DF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53AEF-66BD-CB62-A0ED-2E7443F3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02D0-6806-43AF-9888-2359BF40C204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CE5ED-8356-0DA2-00B5-C0ED3131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A8E99-AE1C-1F7F-1ABE-60F2E168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F70C1-FA22-6CF8-41E4-85916585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D2D-B1AF-4197-82D6-FC1F8BD05681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F6CF3-BF66-CE03-ED37-93510D58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2599-E1C2-69BC-B57F-5D01DDBC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E9D7-C0E2-C0F3-36E6-6DE9D6AC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EDF9-660B-52EC-1911-E539F2922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07F72-7C69-DA89-5BE1-EDC845B3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FAB86-4BD8-6D5C-02CE-65F84524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CEB-9838-4245-91B8-EFBAFE2D8B44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2BF09-D032-6030-B9CA-E75B65C2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4006-27C4-B8C0-554D-8FE5DAD9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9858-9C5D-B41E-5B9E-1C748D05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B6FC3-58D4-FB72-3D59-33245D1F7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D5A35-B0AB-AF24-C88D-C56D8050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E022F-BD13-4EF0-97F9-525714F0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F6BF-A585-41F8-88DF-7E5D069F892A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4E367-D5CF-F980-8A43-EA5CFD41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6E9F3-1D62-0AEE-F44B-0BD56FBF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D1B07-9EBB-3915-65ED-E5BB9D6B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D26E-A83B-1975-E48B-A4A93DA60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F0CE-ACB7-031A-AE57-8E9E1B5E1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October 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3A113-DF7B-6AE6-0918-0FB484280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0070-C4D2-3FAE-AE15-058CA50AC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8C3BB-FB96-1090-E14D-3B528E788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752263"/>
          </a:xfrm>
        </p:spPr>
        <p:txBody>
          <a:bodyPr>
            <a:normAutofit/>
          </a:bodyPr>
          <a:lstStyle/>
          <a:p>
            <a:pPr algn="l"/>
            <a:r>
              <a:rPr lang="en-GB" sz="4400" b="0" i="0" u="none" strike="noStrike" dirty="0">
                <a:effectLst/>
                <a:latin typeface="Helvetica" pitchFamily="2" charset="0"/>
              </a:rPr>
              <a:t>A Unified Approach to SDMX Interoperability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59F74-774C-14E6-933E-17267B4CA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4651450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GB" sz="2200" b="0" i="0" u="none" strike="noStrike" dirty="0">
                <a:effectLst/>
                <a:latin typeface="Helvetica" pitchFamily="2" charset="0"/>
              </a:rPr>
              <a:t>Leveraging Foundational Entities to Remove Metadata Stovepipes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CAE8C-E114-458A-ECF9-43D49B98E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00" r="4142" b="-1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1C8DB9A-20DA-1391-DA8C-C12A8959DCAF}"/>
              </a:ext>
            </a:extLst>
          </p:cNvPr>
          <p:cNvSpPr txBox="1">
            <a:spLocks/>
          </p:cNvSpPr>
          <p:nvPr/>
        </p:nvSpPr>
        <p:spPr>
          <a:xfrm>
            <a:off x="802792" y="6338226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200" dirty="0">
                <a:latin typeface="Helvetica" pitchFamily="2" charset="0"/>
              </a:rPr>
              <a:t>Matthew Nelson 2024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312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FF27A-8B7F-AF91-495E-D97D8D486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D66F73E-FD1F-6F2E-88AB-98216563A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F1280-8645-C0DB-3469-2E72DF845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413ADD-A6C4-B854-006E-1DA24648C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1D66B8-47AA-979F-12B4-63FDD815C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9256E-4824-90E8-E03E-E05419E7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09" y="349112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All challenges start with a </a:t>
            </a:r>
            <a:r>
              <a:rPr lang="en-US" sz="4000" dirty="0" err="1">
                <a:solidFill>
                  <a:srgbClr val="FFFFFF"/>
                </a:solidFill>
              </a:rPr>
              <a:t>Codelist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EEAA1-0612-ED7B-F524-797A4730126B}"/>
              </a:ext>
            </a:extLst>
          </p:cNvPr>
          <p:cNvSpPr txBox="1"/>
          <p:nvPr/>
        </p:nvSpPr>
        <p:spPr>
          <a:xfrm>
            <a:off x="780514" y="1925067"/>
            <a:ext cx="8890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is Included?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Where is the master?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does it even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is a Code not a Code?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Composite </a:t>
            </a:r>
            <a:r>
              <a:rPr lang="en-US" sz="2800" dirty="0" err="1"/>
              <a:t>Codelists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24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E5809-B70E-8F26-C966-CB66EDC1E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0E8D27-C35F-7E99-6C2E-11E66B26B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86AAE8-4CFE-F87B-4F2D-463B56066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FD6AFC-CAE4-5CFC-3B68-061ED86CD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F7509-758E-AA7F-61DF-ED39C7367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38DFE-97B4-9209-E15D-7B884281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09" y="349112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All challenges start with a </a:t>
            </a:r>
            <a:r>
              <a:rPr lang="en-US" sz="4000" dirty="0" err="1">
                <a:solidFill>
                  <a:srgbClr val="FFFFFF"/>
                </a:solidFill>
              </a:rPr>
              <a:t>Codelist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067005E-E11C-7B4A-3BC8-CD42535F5E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5406" y="2009789"/>
            <a:ext cx="11181188" cy="415965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9092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61F48-7031-3A60-3063-EA479AF5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777AC8-C6CE-E0C7-2733-C19E7907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F7D1F-AE3E-7754-11F9-6FAB1DCB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00" r="41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D7A079-C705-0C03-4C9E-C77D6AB56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71" y="1409012"/>
            <a:ext cx="4620584" cy="3752263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Helvetica" pitchFamily="2" charset="0"/>
              </a:rPr>
              <a:t>Part 3: </a:t>
            </a:r>
            <a:br>
              <a:rPr lang="en-GB" sz="4400" dirty="0">
                <a:latin typeface="Helvetica" pitchFamily="2" charset="0"/>
              </a:rPr>
            </a:br>
            <a:br>
              <a:rPr lang="en-GB" sz="4400" dirty="0">
                <a:latin typeface="Helvetica" pitchFamily="2" charset="0"/>
              </a:rPr>
            </a:br>
            <a:r>
              <a:rPr lang="en-GB" sz="3600" b="0" i="0" u="none" strike="noStrike" dirty="0">
                <a:effectLst/>
                <a:latin typeface="Helvetica" pitchFamily="2" charset="0"/>
              </a:rPr>
              <a:t>Leveraging Foundational Entities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205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6A7A-D3D5-6542-0A95-1A28320C1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BE9EC3F-14CB-4BA9-AC19-414F7CC0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72" y="0"/>
            <a:ext cx="9596009" cy="68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DE1F6-E1CA-8D88-0827-A1326A5D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shot of a structure&#10;&#10;Description automatically generated">
            <a:extLst>
              <a:ext uri="{FF2B5EF4-FFF2-40B4-BE49-F238E27FC236}">
                <a16:creationId xmlns:a16="http://schemas.microsoft.com/office/drawing/2014/main" id="{BBF48493-4D79-F0B3-B210-1B6C65FB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03" y="11016"/>
            <a:ext cx="9853826" cy="68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8613-3829-12D4-22A3-4DE5CC0A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iagram&#10;&#10;Description automatically generated">
            <a:extLst>
              <a:ext uri="{FF2B5EF4-FFF2-40B4-BE49-F238E27FC236}">
                <a16:creationId xmlns:a16="http://schemas.microsoft.com/office/drawing/2014/main" id="{55D19A47-8295-CECE-49D4-AA20E9DA2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7" y="288925"/>
            <a:ext cx="11148885" cy="62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urrency&#10;&#10;Description automatically generated">
            <a:extLst>
              <a:ext uri="{FF2B5EF4-FFF2-40B4-BE49-F238E27FC236}">
                <a16:creationId xmlns:a16="http://schemas.microsoft.com/office/drawing/2014/main" id="{085FF788-1759-6207-416C-C265F2B5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2228850"/>
            <a:ext cx="1066799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C6520-D230-1544-825B-F646DFA1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520F85A3-F5FB-7B0C-8F3C-4D80532D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4125"/>
            <a:ext cx="11795370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9220-565B-41E6-E8DD-DDB90D2B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97E4F0AF-5E18-184A-68EA-A41EE5624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6" y="737702"/>
            <a:ext cx="12153984" cy="54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A93F0-D19C-183C-7C6E-F75158B5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structure&#10;&#10;Description automatically generated">
            <a:extLst>
              <a:ext uri="{FF2B5EF4-FFF2-40B4-BE49-F238E27FC236}">
                <a16:creationId xmlns:a16="http://schemas.microsoft.com/office/drawing/2014/main" id="{ABD0B376-20B5-F81E-BF58-DC49F463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68" y="-23085"/>
            <a:ext cx="9875862" cy="69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648F6-E747-CBAE-DBC9-9889766B7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2D67B-9FD1-B2E0-76FF-B41F8223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00" r="41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E3F287-950A-AA38-BCD1-6A1181C5D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71" y="1409012"/>
            <a:ext cx="4620584" cy="3752263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Helvetica" pitchFamily="2" charset="0"/>
              </a:rPr>
              <a:t>Part 1: </a:t>
            </a:r>
            <a:br>
              <a:rPr lang="en-GB" sz="4400" dirty="0">
                <a:latin typeface="Helvetica" pitchFamily="2" charset="0"/>
              </a:rPr>
            </a:br>
            <a:br>
              <a:rPr lang="en-GB" sz="4400" dirty="0">
                <a:latin typeface="Helvetica" pitchFamily="2" charset="0"/>
              </a:rPr>
            </a:br>
            <a:r>
              <a:rPr lang="en-GB" sz="3600" b="0" i="0" u="none" strike="noStrike" dirty="0">
                <a:effectLst/>
                <a:latin typeface="Helvetica" pitchFamily="2" charset="0"/>
              </a:rPr>
              <a:t>Interoperability and Metadata Stovepipes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11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FD0CF-E4CB-8094-9FC4-B18133EA9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71993D5-1A2C-E3A9-357D-AA09B61E9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ECD78-C8D5-1656-61D8-77D405A99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40151E-F704-EDAB-9F71-1D1C81475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F2405-AD3E-0431-AAC7-7517AE61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C4CE0-E423-FAC7-A3AE-70D6D20E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SDMX Interoperability Example</a:t>
            </a:r>
          </a:p>
        </p:txBody>
      </p:sp>
      <p:pic>
        <p:nvPicPr>
          <p:cNvPr id="9" name="Picture 8" descr="A diagram of a structure&#10;&#10;Description automatically generated">
            <a:extLst>
              <a:ext uri="{FF2B5EF4-FFF2-40B4-BE49-F238E27FC236}">
                <a16:creationId xmlns:a16="http://schemas.microsoft.com/office/drawing/2014/main" id="{DB5F04E1-0128-8FE7-0430-56E275A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81" y="1575459"/>
            <a:ext cx="10654229" cy="5203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E230DA-997E-1896-B7FB-43ACF05BA7AD}"/>
              </a:ext>
            </a:extLst>
          </p:cNvPr>
          <p:cNvSpPr/>
          <p:nvPr/>
        </p:nvSpPr>
        <p:spPr>
          <a:xfrm>
            <a:off x="817084" y="4216732"/>
            <a:ext cx="2291509" cy="226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D5124-2F77-DD6F-1E18-351AB33F875C}"/>
              </a:ext>
            </a:extLst>
          </p:cNvPr>
          <p:cNvSpPr/>
          <p:nvPr/>
        </p:nvSpPr>
        <p:spPr>
          <a:xfrm>
            <a:off x="9374436" y="4247949"/>
            <a:ext cx="2291509" cy="226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C957B-3107-EDCE-97CB-59DE6312E9B0}"/>
              </a:ext>
            </a:extLst>
          </p:cNvPr>
          <p:cNvSpPr/>
          <p:nvPr/>
        </p:nvSpPr>
        <p:spPr>
          <a:xfrm>
            <a:off x="4022074" y="4216732"/>
            <a:ext cx="4449897" cy="226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05D76-4AF9-0538-94AE-7EE7099A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B494-E715-6C3E-F215-344491C1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004591"/>
            <a:ext cx="5444382" cy="14024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/>
              <a:t>Thought Experiment</a:t>
            </a:r>
            <a:br>
              <a:rPr lang="en-US" sz="3200" dirty="0"/>
            </a:br>
            <a:r>
              <a:rPr lang="en-US" sz="3200" dirty="0"/>
              <a:t>Modelling a domain: Smart Cities</a:t>
            </a:r>
          </a:p>
        </p:txBody>
      </p:sp>
      <p:pic>
        <p:nvPicPr>
          <p:cNvPr id="34" name="Picture 33" descr="Aerial view of a city skyline">
            <a:extLst>
              <a:ext uri="{FF2B5EF4-FFF2-40B4-BE49-F238E27FC236}">
                <a16:creationId xmlns:a16="http://schemas.microsoft.com/office/drawing/2014/main" id="{4CE5FD61-F691-9A0E-F961-106A8AC11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23" r="2553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D7FFB9-674F-B382-0D2F-6C8EFD695C1B}"/>
              </a:ext>
            </a:extLst>
          </p:cNvPr>
          <p:cNvSpPr txBox="1"/>
          <p:nvPr/>
        </p:nvSpPr>
        <p:spPr>
          <a:xfrm>
            <a:off x="5868557" y="2540505"/>
            <a:ext cx="5444382" cy="40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Create Smart City Metadata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Concepts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Codelist</a:t>
            </a: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Structure Definitions 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Interoperability</a:t>
            </a:r>
          </a:p>
          <a:p>
            <a:pPr marL="5715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Metadata reuse – is this possible?</a:t>
            </a:r>
          </a:p>
          <a:p>
            <a:pPr marL="5715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Mappings – City to Country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161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EAFFF-681A-CD7A-9DF1-5BD1FA4A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CD86-9EF5-97C0-BBA4-F3C6E046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004591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dirty="0"/>
              <a:t>Thought Experiment</a:t>
            </a:r>
            <a:br>
              <a:rPr lang="en-US" sz="2900" dirty="0"/>
            </a:br>
            <a:r>
              <a:rPr lang="en-US" sz="2900" dirty="0"/>
              <a:t>Perspective of a Data Scientist</a:t>
            </a:r>
          </a:p>
        </p:txBody>
      </p:sp>
      <p:pic>
        <p:nvPicPr>
          <p:cNvPr id="34" name="Picture 33" descr="Aerial view of a city skyline">
            <a:extLst>
              <a:ext uri="{FF2B5EF4-FFF2-40B4-BE49-F238E27FC236}">
                <a16:creationId xmlns:a16="http://schemas.microsoft.com/office/drawing/2014/main" id="{9AC24A08-6F06-2FAF-FDF3-A0410C0E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23" r="2553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9B16F57-BC1E-14D6-4A27-9E951C396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5A9C36-49D7-0BA8-C4B5-832276E25BC5}"/>
              </a:ext>
            </a:extLst>
          </p:cNvPr>
          <p:cNvSpPr txBox="1"/>
          <p:nvPr/>
        </p:nvSpPr>
        <p:spPr>
          <a:xfrm>
            <a:off x="5813472" y="2232029"/>
            <a:ext cx="5444382" cy="40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6" name="Picture 5" descr="A diagram of data analysis&#10;&#10;Description automatically generated">
            <a:extLst>
              <a:ext uri="{FF2B5EF4-FFF2-40B4-BE49-F238E27FC236}">
                <a16:creationId xmlns:a16="http://schemas.microsoft.com/office/drawing/2014/main" id="{44A58742-3BDD-1AF7-AD5E-5EAE1EECA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53" y="2007056"/>
            <a:ext cx="4864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1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A5CE4-98DC-CFFE-9A1D-F4EBCEF1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3A28-05FB-5368-C5C2-ECFAFDA7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004591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dirty="0"/>
              <a:t>Thought Experiment</a:t>
            </a:r>
            <a:br>
              <a:rPr lang="en-US" sz="2900" dirty="0"/>
            </a:br>
            <a:r>
              <a:rPr lang="en-US" sz="2900" dirty="0"/>
              <a:t>Perspective of a Data Scientist</a:t>
            </a:r>
          </a:p>
        </p:txBody>
      </p:sp>
      <p:pic>
        <p:nvPicPr>
          <p:cNvPr id="34" name="Picture 33" descr="Aerial view of a city skyline">
            <a:extLst>
              <a:ext uri="{FF2B5EF4-FFF2-40B4-BE49-F238E27FC236}">
                <a16:creationId xmlns:a16="http://schemas.microsoft.com/office/drawing/2014/main" id="{5CC575F0-F2D7-BEFD-1F50-AD48E5E2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23" r="2553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EDCF64-9269-D3BE-49AE-9C49032E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F5FEF3-51E7-7D6E-EA0B-1DB4372F0BA7}"/>
              </a:ext>
            </a:extLst>
          </p:cNvPr>
          <p:cNvSpPr txBox="1"/>
          <p:nvPr/>
        </p:nvSpPr>
        <p:spPr>
          <a:xfrm>
            <a:off x="5813472" y="2232029"/>
            <a:ext cx="5444382" cy="40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8" name="Picture 7" descr="A diagram of data analysis&#10;&#10;Description automatically generated">
            <a:extLst>
              <a:ext uri="{FF2B5EF4-FFF2-40B4-BE49-F238E27FC236}">
                <a16:creationId xmlns:a16="http://schemas.microsoft.com/office/drawing/2014/main" id="{15A55A2C-7063-2081-C1E8-764CF8F6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05" y="1998793"/>
            <a:ext cx="5461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D13FF-A098-9C00-883F-F69F7ADC1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data flow&#10;&#10;Description automatically generated">
            <a:extLst>
              <a:ext uri="{FF2B5EF4-FFF2-40B4-BE49-F238E27FC236}">
                <a16:creationId xmlns:a16="http://schemas.microsoft.com/office/drawing/2014/main" id="{FCB88BA5-519C-6237-BDEA-B1958D85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71" y="2021466"/>
            <a:ext cx="5664200" cy="452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68742A-68FB-7EFE-E7CB-DC9D3AB9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004591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Thought Experiment</a:t>
            </a:r>
            <a:br>
              <a:rPr lang="en-US" sz="3200" dirty="0"/>
            </a:br>
            <a:r>
              <a:rPr lang="en-US" sz="3200" dirty="0"/>
              <a:t>Perspective of a Data Scientist</a:t>
            </a:r>
          </a:p>
        </p:txBody>
      </p:sp>
      <p:pic>
        <p:nvPicPr>
          <p:cNvPr id="34" name="Picture 33" descr="Aerial view of a city skyline">
            <a:extLst>
              <a:ext uri="{FF2B5EF4-FFF2-40B4-BE49-F238E27FC236}">
                <a16:creationId xmlns:a16="http://schemas.microsoft.com/office/drawing/2014/main" id="{3878BA1F-8233-DC8E-B69A-52F41B2A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23" r="2553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2AB79E-CFCB-CB02-3F5C-C45839EC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F3CB34-E15E-7583-DC8D-7E97B3B64535}"/>
              </a:ext>
            </a:extLst>
          </p:cNvPr>
          <p:cNvSpPr txBox="1"/>
          <p:nvPr/>
        </p:nvSpPr>
        <p:spPr>
          <a:xfrm>
            <a:off x="5813472" y="2232029"/>
            <a:ext cx="5444382" cy="40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983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67F2E-94F1-F6E8-D24F-AB17429F2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data analysis&#10;&#10;Description automatically generated">
            <a:extLst>
              <a:ext uri="{FF2B5EF4-FFF2-40B4-BE49-F238E27FC236}">
                <a16:creationId xmlns:a16="http://schemas.microsoft.com/office/drawing/2014/main" id="{4C668194-9028-D07F-452D-94D3A787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55" y="2033122"/>
            <a:ext cx="5524500" cy="494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A9F3B-6B3C-3A6A-8F86-078EF72A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004591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Thought Experiment</a:t>
            </a:r>
            <a:br>
              <a:rPr lang="en-US" sz="3200" dirty="0"/>
            </a:br>
            <a:r>
              <a:rPr lang="en-US" sz="3200" dirty="0"/>
              <a:t>Perspective of a Data Scientist</a:t>
            </a:r>
          </a:p>
        </p:txBody>
      </p:sp>
      <p:pic>
        <p:nvPicPr>
          <p:cNvPr id="34" name="Picture 33" descr="Aerial view of a city skyline">
            <a:extLst>
              <a:ext uri="{FF2B5EF4-FFF2-40B4-BE49-F238E27FC236}">
                <a16:creationId xmlns:a16="http://schemas.microsoft.com/office/drawing/2014/main" id="{9D0DE07E-B371-98A3-B812-96398E5A96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23" r="25539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99C29C-9A8B-4958-BE66-DDAF8A142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75FB0F-E8C2-87AA-E694-A8D939399A24}"/>
              </a:ext>
            </a:extLst>
          </p:cNvPr>
          <p:cNvSpPr txBox="1"/>
          <p:nvPr/>
        </p:nvSpPr>
        <p:spPr>
          <a:xfrm>
            <a:off x="5813472" y="2232029"/>
            <a:ext cx="5444382" cy="40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05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03452A-80FC-1C76-43DB-11FE9BDD1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6C8FA-634D-3101-16C8-0B14C674C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F030E-CDF9-D4D9-AC3D-CB96F68CE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71" y="1409012"/>
            <a:ext cx="4620584" cy="3752263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Helvetica" pitchFamily="2" charset="0"/>
              </a:rPr>
              <a:t>Part 2: </a:t>
            </a:r>
            <a:br>
              <a:rPr lang="en-GB" sz="4400" dirty="0">
                <a:latin typeface="Helvetica" pitchFamily="2" charset="0"/>
              </a:rPr>
            </a:br>
            <a:br>
              <a:rPr lang="en-GB" sz="4400" dirty="0">
                <a:latin typeface="Helvetica" pitchFamily="2" charset="0"/>
              </a:rPr>
            </a:br>
            <a:r>
              <a:rPr lang="en-GB" sz="4400" dirty="0">
                <a:latin typeface="Helvetica" pitchFamily="2" charset="0"/>
              </a:rPr>
              <a:t>T</a:t>
            </a:r>
            <a:r>
              <a:rPr lang="en-GB" sz="3600" dirty="0">
                <a:latin typeface="Helvetica" pitchFamily="2" charset="0"/>
              </a:rPr>
              <a:t>he Complexities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3919C-9AF0-B538-A051-B28BF94D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00" r="41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066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14349</TotalTime>
  <Words>162</Words>
  <Application>Microsoft Macintosh PowerPoint</Application>
  <PresentationFormat>Widescreen</PresentationFormat>
  <Paragraphs>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Helvetica</vt:lpstr>
      <vt:lpstr>Office Theme</vt:lpstr>
      <vt:lpstr>A Unified Approach to SDMX Interoperability</vt:lpstr>
      <vt:lpstr>Part 1:   Interoperability and Metadata Stovepipes</vt:lpstr>
      <vt:lpstr>SDMX Interoperability Example</vt:lpstr>
      <vt:lpstr>Thought Experiment Modelling a domain: Smart Cities</vt:lpstr>
      <vt:lpstr>Thought Experiment Perspective of a Data Scientist</vt:lpstr>
      <vt:lpstr>Thought Experiment Perspective of a Data Scientist</vt:lpstr>
      <vt:lpstr>Thought Experiment Perspective of a Data Scientist</vt:lpstr>
      <vt:lpstr>Thought Experiment Perspective of a Data Scientist</vt:lpstr>
      <vt:lpstr>Part 2:   The Complexities</vt:lpstr>
      <vt:lpstr>All challenges start with a Codelist</vt:lpstr>
      <vt:lpstr>All challenges start with a Codelist</vt:lpstr>
      <vt:lpstr>Part 3:   Leveraging Foundational 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Nelson</dc:creator>
  <cp:lastModifiedBy>Matthew Nelson</cp:lastModifiedBy>
  <cp:revision>119</cp:revision>
  <dcterms:created xsi:type="dcterms:W3CDTF">2024-09-22T07:20:30Z</dcterms:created>
  <dcterms:modified xsi:type="dcterms:W3CDTF">2024-10-02T14:13:16Z</dcterms:modified>
</cp:coreProperties>
</file>