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08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dulla Gozalov" userId="a2de045a-68a6-4d03-ba6d-31275eda1754" providerId="ADAL" clId="{5F43E0AE-D563-4F3D-A795-652B5A016E08}"/>
    <pc:docChg chg="custSel modSld">
      <pc:chgData name="Abdulla Gozalov" userId="a2de045a-68a6-4d03-ba6d-31275eda1754" providerId="ADAL" clId="{5F43E0AE-D563-4F3D-A795-652B5A016E08}" dt="2024-10-02T18:33:14.323" v="65" actId="20577"/>
      <pc:docMkLst>
        <pc:docMk/>
      </pc:docMkLst>
      <pc:sldChg chg="modSp mod">
        <pc:chgData name="Abdulla Gozalov" userId="a2de045a-68a6-4d03-ba6d-31275eda1754" providerId="ADAL" clId="{5F43E0AE-D563-4F3D-A795-652B5A016E08}" dt="2024-10-02T18:32:24.524" v="50" actId="20577"/>
        <pc:sldMkLst>
          <pc:docMk/>
          <pc:sldMk cId="2943053899" sldId="258"/>
        </pc:sldMkLst>
        <pc:spChg chg="mod">
          <ac:chgData name="Abdulla Gozalov" userId="a2de045a-68a6-4d03-ba6d-31275eda1754" providerId="ADAL" clId="{5F43E0AE-D563-4F3D-A795-652B5A016E08}" dt="2024-10-02T18:32:24.524" v="50" actId="20577"/>
          <ac:spMkLst>
            <pc:docMk/>
            <pc:sldMk cId="2943053899" sldId="258"/>
            <ac:spMk id="3" creationId="{7F26B1F7-9A74-A946-4A9F-2B23F76F5367}"/>
          </ac:spMkLst>
        </pc:spChg>
      </pc:sldChg>
      <pc:sldChg chg="modSp mod">
        <pc:chgData name="Abdulla Gozalov" userId="a2de045a-68a6-4d03-ba6d-31275eda1754" providerId="ADAL" clId="{5F43E0AE-D563-4F3D-A795-652B5A016E08}" dt="2024-10-02T18:33:14.323" v="65" actId="20577"/>
        <pc:sldMkLst>
          <pc:docMk/>
          <pc:sldMk cId="1324672206" sldId="261"/>
        </pc:sldMkLst>
        <pc:spChg chg="mod">
          <ac:chgData name="Abdulla Gozalov" userId="a2de045a-68a6-4d03-ba6d-31275eda1754" providerId="ADAL" clId="{5F43E0AE-D563-4F3D-A795-652B5A016E08}" dt="2024-10-02T18:33:14.323" v="65" actId="20577"/>
          <ac:spMkLst>
            <pc:docMk/>
            <pc:sldMk cId="1324672206" sldId="261"/>
            <ac:spMk id="3" creationId="{B52979DE-74BF-EB88-FEAA-22EB1194140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solidFill>
            <a:srgbClr val="0070C0"/>
          </a:solidFill>
        </p:spPr>
        <p:txBody>
          <a:bodyPr anchor="ctr"/>
          <a:lstStyle>
            <a:lvl1pPr algn="ctr">
              <a:defRPr sz="6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008062"/>
          </a:xfrm>
        </p:spPr>
        <p:txBody>
          <a:bodyPr anchor="ctr"/>
          <a:lstStyle>
            <a:lvl1pPr marL="0" indent="0" algn="ctr">
              <a:buNone/>
              <a:defRPr sz="2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  <a:endParaRPr lang="en-GB" noProof="0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231E5-98F8-4384-90C9-BD451402244D}" type="datetimeFigureOut">
              <a:rPr lang="en-US" smtClean="0"/>
              <a:t>02/10/2024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9B801-894D-487A-91B0-A1055E39CEC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8002" y="5256213"/>
            <a:ext cx="1875995" cy="692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27791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en-GB" noProof="0"/>
              <a:t>Editar el estilo de texto del patrón</a:t>
            </a:r>
          </a:p>
          <a:p>
            <a:pPr lvl="1"/>
            <a:r>
              <a:rPr lang="en-GB" noProof="0"/>
              <a:t>Segundo nivel</a:t>
            </a:r>
          </a:p>
          <a:p>
            <a:pPr lvl="2"/>
            <a:r>
              <a:rPr lang="en-GB" noProof="0"/>
              <a:t>Tercer nivel</a:t>
            </a:r>
          </a:p>
          <a:p>
            <a:pPr lvl="3"/>
            <a:r>
              <a:rPr lang="en-GB" noProof="0"/>
              <a:t>Cuarto nivel</a:t>
            </a:r>
          </a:p>
          <a:p>
            <a:pPr lvl="4"/>
            <a:r>
              <a:rPr lang="en-GB" noProof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231E5-98F8-4384-90C9-BD451402244D}" type="datetimeFigureOut">
              <a:rPr lang="en-US" smtClean="0"/>
              <a:t>02/10/2024</a:t>
            </a:fld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9B801-894D-487A-91B0-A1055E39CEC8}" type="slidenum">
              <a:rPr lang="en-US" smtClean="0"/>
              <a:t>‹#›</a:t>
            </a:fld>
            <a:endParaRPr lang="en-US"/>
          </a:p>
        </p:txBody>
      </p:sp>
      <p:pic>
        <p:nvPicPr>
          <p:cNvPr id="15" name="Imagen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3188" y="6280369"/>
            <a:ext cx="1302854" cy="478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898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solidFill>
            <a:srgbClr val="0070C0"/>
          </a:solidFill>
        </p:spPr>
        <p:txBody>
          <a:bodyPr vert="eaVert"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 noProof="0" dirty="0" err="1"/>
              <a:t>Editar</a:t>
            </a:r>
            <a:r>
              <a:rPr lang="en-GB" noProof="0" dirty="0"/>
              <a:t> el </a:t>
            </a:r>
            <a:r>
              <a:rPr lang="en-GB" noProof="0" dirty="0" err="1"/>
              <a:t>estilo</a:t>
            </a:r>
            <a:r>
              <a:rPr lang="en-GB" noProof="0" dirty="0"/>
              <a:t> de </a:t>
            </a:r>
            <a:r>
              <a:rPr lang="en-GB" noProof="0" dirty="0" err="1"/>
              <a:t>texto</a:t>
            </a:r>
            <a:r>
              <a:rPr lang="en-GB" noProof="0" dirty="0"/>
              <a:t> del </a:t>
            </a:r>
            <a:r>
              <a:rPr lang="en-GB" noProof="0" dirty="0" err="1"/>
              <a:t>patrón</a:t>
            </a:r>
            <a:endParaRPr lang="en-GB" noProof="0" dirty="0"/>
          </a:p>
          <a:p>
            <a:pPr lvl="1"/>
            <a:r>
              <a:rPr lang="en-GB" noProof="0" dirty="0"/>
              <a:t>Segundo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2"/>
            <a:r>
              <a:rPr lang="en-GB" noProof="0" dirty="0"/>
              <a:t>Tercer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3"/>
            <a:r>
              <a:rPr lang="en-GB" noProof="0" dirty="0"/>
              <a:t>Cuarto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4"/>
            <a:r>
              <a:rPr lang="en-GB" noProof="0" dirty="0"/>
              <a:t>Quinto </a:t>
            </a:r>
            <a:r>
              <a:rPr lang="en-GB" noProof="0" dirty="0" err="1"/>
              <a:t>nivel</a:t>
            </a:r>
            <a:endParaRPr lang="en-GB" noProof="0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231E5-98F8-4384-90C9-BD451402244D}" type="datetimeFigureOut">
              <a:rPr lang="en-US" smtClean="0"/>
              <a:t>02/10/2024</a:t>
            </a:fld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9B801-894D-487A-91B0-A1055E39CEC8}" type="slidenum">
              <a:rPr lang="en-US" smtClean="0"/>
              <a:t>‹#›</a:t>
            </a:fld>
            <a:endParaRPr lang="en-US"/>
          </a:p>
        </p:txBody>
      </p:sp>
      <p:pic>
        <p:nvPicPr>
          <p:cNvPr id="15" name="Imagen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3188" y="6280369"/>
            <a:ext cx="1302854" cy="478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1403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89320" y="365125"/>
            <a:ext cx="9708693" cy="1325563"/>
          </a:xfrm>
          <a:solidFill>
            <a:srgbClr val="0070C0"/>
          </a:solidFill>
        </p:spPr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Marcador de contenido 2"/>
          <p:cNvSpPr>
            <a:spLocks noGrp="1"/>
          </p:cNvSpPr>
          <p:nvPr>
            <p:ph idx="1" hasCustomPrompt="1"/>
          </p:nvPr>
        </p:nvSpPr>
        <p:spPr>
          <a:xfrm>
            <a:off x="177773" y="1825625"/>
            <a:ext cx="11520240" cy="4351338"/>
          </a:xfrm>
        </p:spPr>
        <p:txBody>
          <a:bodyPr/>
          <a:lstStyle/>
          <a:p>
            <a:pPr lvl="0"/>
            <a:r>
              <a:rPr lang="en-GB" noProof="0"/>
              <a:t>Editar el estilo de texto del patrón</a:t>
            </a:r>
          </a:p>
          <a:p>
            <a:pPr lvl="1"/>
            <a:r>
              <a:rPr lang="en-GB" noProof="0"/>
              <a:t>Segundo nivel</a:t>
            </a:r>
          </a:p>
          <a:p>
            <a:pPr lvl="2"/>
            <a:r>
              <a:rPr lang="en-GB" noProof="0"/>
              <a:t>Tercer nivel</a:t>
            </a:r>
          </a:p>
          <a:p>
            <a:pPr lvl="3"/>
            <a:r>
              <a:rPr lang="en-GB" noProof="0"/>
              <a:t>Cuarto nivel</a:t>
            </a:r>
          </a:p>
          <a:p>
            <a:pPr lvl="4"/>
            <a:r>
              <a:rPr lang="en-GB" noProof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231E5-98F8-4384-90C9-BD451402244D}" type="datetimeFigureOut">
              <a:rPr lang="en-US" smtClean="0"/>
              <a:t>02/10/2024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9B801-894D-487A-91B0-A1055E39CEC8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upo 6"/>
          <p:cNvGrpSpPr/>
          <p:nvPr/>
        </p:nvGrpSpPr>
        <p:grpSpPr>
          <a:xfrm>
            <a:off x="325154" y="596452"/>
            <a:ext cx="1372935" cy="743838"/>
            <a:chOff x="516056" y="672049"/>
            <a:chExt cx="1372935" cy="74383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grpSp>
          <p:nvGrpSpPr>
            <p:cNvPr id="8" name="Grupo 7"/>
            <p:cNvGrpSpPr/>
            <p:nvPr userDrawn="1"/>
          </p:nvGrpSpPr>
          <p:grpSpPr>
            <a:xfrm rot="18957735">
              <a:off x="516056" y="672049"/>
              <a:ext cx="723123" cy="716477"/>
              <a:chOff x="317938" y="3126070"/>
              <a:chExt cx="723123" cy="716477"/>
            </a:xfrm>
          </p:grpSpPr>
          <p:sp>
            <p:nvSpPr>
              <p:cNvPr id="12" name="Rectángulo 11"/>
              <p:cNvSpPr/>
              <p:nvPr userDrawn="1"/>
            </p:nvSpPr>
            <p:spPr>
              <a:xfrm>
                <a:off x="317938" y="3126070"/>
                <a:ext cx="723123" cy="712166"/>
              </a:xfrm>
              <a:prstGeom prst="rect">
                <a:avLst/>
              </a:prstGeom>
              <a:solidFill>
                <a:srgbClr val="00AAE6"/>
              </a:solidFill>
              <a:ln>
                <a:solidFill>
                  <a:srgbClr val="00B0F0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noProof="0" dirty="0"/>
              </a:p>
            </p:txBody>
          </p:sp>
          <p:sp>
            <p:nvSpPr>
              <p:cNvPr id="13" name="Flecha derecha 12"/>
              <p:cNvSpPr/>
              <p:nvPr userDrawn="1"/>
            </p:nvSpPr>
            <p:spPr>
              <a:xfrm rot="16200000">
                <a:off x="470292" y="3474638"/>
                <a:ext cx="422828" cy="312989"/>
              </a:xfrm>
              <a:prstGeom prst="rightArrow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noProof="0" dirty="0"/>
              </a:p>
            </p:txBody>
          </p:sp>
        </p:grpSp>
        <p:grpSp>
          <p:nvGrpSpPr>
            <p:cNvPr id="9" name="Grupo 8"/>
            <p:cNvGrpSpPr/>
            <p:nvPr userDrawn="1"/>
          </p:nvGrpSpPr>
          <p:grpSpPr>
            <a:xfrm rot="8183442">
              <a:off x="1165868" y="699410"/>
              <a:ext cx="723123" cy="716477"/>
              <a:chOff x="317938" y="3126070"/>
              <a:chExt cx="723123" cy="716477"/>
            </a:xfrm>
          </p:grpSpPr>
          <p:sp>
            <p:nvSpPr>
              <p:cNvPr id="10" name="Rectángulo 9"/>
              <p:cNvSpPr/>
              <p:nvPr userDrawn="1"/>
            </p:nvSpPr>
            <p:spPr>
              <a:xfrm>
                <a:off x="317938" y="3126070"/>
                <a:ext cx="723123" cy="712166"/>
              </a:xfrm>
              <a:prstGeom prst="rect">
                <a:avLst/>
              </a:prstGeom>
              <a:solidFill>
                <a:srgbClr val="00AAE6"/>
              </a:solidFill>
              <a:ln>
                <a:solidFill>
                  <a:srgbClr val="00B0F0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noProof="0" dirty="0"/>
              </a:p>
            </p:txBody>
          </p:sp>
          <p:sp>
            <p:nvSpPr>
              <p:cNvPr id="11" name="Flecha derecha 10"/>
              <p:cNvSpPr/>
              <p:nvPr userDrawn="1"/>
            </p:nvSpPr>
            <p:spPr>
              <a:xfrm rot="16200000">
                <a:off x="470292" y="3474638"/>
                <a:ext cx="422828" cy="312989"/>
              </a:xfrm>
              <a:prstGeom prst="rightArrow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noProof="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637528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1679848"/>
          </a:xfrm>
          <a:solidFill>
            <a:srgbClr val="0070C0"/>
          </a:solidFill>
        </p:spPr>
        <p:txBody>
          <a:bodyPr anchor="b"/>
          <a:lstStyle>
            <a:lvl1pPr>
              <a:defRPr sz="6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 hasCustomPrompt="1"/>
          </p:nvPr>
        </p:nvSpPr>
        <p:spPr>
          <a:xfrm>
            <a:off x="831850" y="3657222"/>
            <a:ext cx="10515600" cy="993229"/>
          </a:xfrm>
        </p:spPr>
        <p:txBody>
          <a:bodyPr anchor="ctr"/>
          <a:lstStyle>
            <a:lvl1pPr marL="0" indent="0" algn="ctr">
              <a:buNone/>
              <a:defRPr sz="240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noProof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231E5-98F8-4384-90C9-BD451402244D}" type="datetimeFigureOut">
              <a:rPr lang="en-US" smtClean="0"/>
              <a:t>02/10/2024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9B801-894D-487A-91B0-A1055E39CEC8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upo 6"/>
          <p:cNvGrpSpPr/>
          <p:nvPr/>
        </p:nvGrpSpPr>
        <p:grpSpPr>
          <a:xfrm>
            <a:off x="5403182" y="5328746"/>
            <a:ext cx="1372935" cy="743838"/>
            <a:chOff x="516056" y="672049"/>
            <a:chExt cx="1372935" cy="74383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grpSp>
          <p:nvGrpSpPr>
            <p:cNvPr id="8" name="Grupo 7"/>
            <p:cNvGrpSpPr/>
            <p:nvPr userDrawn="1"/>
          </p:nvGrpSpPr>
          <p:grpSpPr>
            <a:xfrm rot="18957735">
              <a:off x="516056" y="672049"/>
              <a:ext cx="723123" cy="716477"/>
              <a:chOff x="317938" y="3126070"/>
              <a:chExt cx="723123" cy="716477"/>
            </a:xfrm>
          </p:grpSpPr>
          <p:sp>
            <p:nvSpPr>
              <p:cNvPr id="12" name="Rectángulo 11"/>
              <p:cNvSpPr/>
              <p:nvPr userDrawn="1"/>
            </p:nvSpPr>
            <p:spPr>
              <a:xfrm>
                <a:off x="317938" y="3126070"/>
                <a:ext cx="723123" cy="712166"/>
              </a:xfrm>
              <a:prstGeom prst="rect">
                <a:avLst/>
              </a:prstGeom>
              <a:solidFill>
                <a:srgbClr val="00AAE6"/>
              </a:solidFill>
              <a:ln>
                <a:solidFill>
                  <a:srgbClr val="00B0F0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noProof="0" dirty="0"/>
              </a:p>
            </p:txBody>
          </p:sp>
          <p:sp>
            <p:nvSpPr>
              <p:cNvPr id="13" name="Flecha derecha 12"/>
              <p:cNvSpPr/>
              <p:nvPr userDrawn="1"/>
            </p:nvSpPr>
            <p:spPr>
              <a:xfrm rot="16200000">
                <a:off x="470292" y="3474638"/>
                <a:ext cx="422828" cy="312989"/>
              </a:xfrm>
              <a:prstGeom prst="rightArrow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noProof="0" dirty="0"/>
              </a:p>
            </p:txBody>
          </p:sp>
        </p:grpSp>
        <p:grpSp>
          <p:nvGrpSpPr>
            <p:cNvPr id="9" name="Grupo 8"/>
            <p:cNvGrpSpPr/>
            <p:nvPr userDrawn="1"/>
          </p:nvGrpSpPr>
          <p:grpSpPr>
            <a:xfrm rot="8183442">
              <a:off x="1165868" y="699410"/>
              <a:ext cx="723123" cy="716477"/>
              <a:chOff x="317938" y="3126070"/>
              <a:chExt cx="723123" cy="716477"/>
            </a:xfrm>
          </p:grpSpPr>
          <p:sp>
            <p:nvSpPr>
              <p:cNvPr id="10" name="Rectángulo 9"/>
              <p:cNvSpPr/>
              <p:nvPr userDrawn="1"/>
            </p:nvSpPr>
            <p:spPr>
              <a:xfrm>
                <a:off x="317938" y="3126070"/>
                <a:ext cx="723123" cy="712166"/>
              </a:xfrm>
              <a:prstGeom prst="rect">
                <a:avLst/>
              </a:prstGeom>
              <a:solidFill>
                <a:srgbClr val="00AAE6"/>
              </a:solidFill>
              <a:ln>
                <a:solidFill>
                  <a:srgbClr val="00B0F0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noProof="0" dirty="0"/>
              </a:p>
            </p:txBody>
          </p:sp>
          <p:sp>
            <p:nvSpPr>
              <p:cNvPr id="11" name="Flecha derecha 10"/>
              <p:cNvSpPr/>
              <p:nvPr userDrawn="1"/>
            </p:nvSpPr>
            <p:spPr>
              <a:xfrm rot="16200000">
                <a:off x="470292" y="3474638"/>
                <a:ext cx="422828" cy="312989"/>
              </a:xfrm>
              <a:prstGeom prst="rightArrow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noProof="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591191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15899" y="365126"/>
            <a:ext cx="9537901" cy="1193868"/>
          </a:xfrm>
          <a:solidFill>
            <a:srgbClr val="0070C0"/>
          </a:solidFill>
        </p:spPr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 noProof="0"/>
              <a:t>Editar el estilo de texto del patrón</a:t>
            </a:r>
          </a:p>
          <a:p>
            <a:pPr lvl="1"/>
            <a:r>
              <a:rPr lang="en-GB" noProof="0"/>
              <a:t>Segundo nivel</a:t>
            </a:r>
          </a:p>
          <a:p>
            <a:pPr lvl="2"/>
            <a:r>
              <a:rPr lang="en-GB" noProof="0"/>
              <a:t>Tercer nivel</a:t>
            </a:r>
          </a:p>
          <a:p>
            <a:pPr lvl="3"/>
            <a:r>
              <a:rPr lang="en-GB" noProof="0"/>
              <a:t>Cuarto nivel</a:t>
            </a:r>
          </a:p>
          <a:p>
            <a:pPr lvl="4"/>
            <a:r>
              <a:rPr lang="en-GB" noProof="0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 noProof="0"/>
              <a:t>Editar el estilo de texto del patrón</a:t>
            </a:r>
          </a:p>
          <a:p>
            <a:pPr lvl="1"/>
            <a:r>
              <a:rPr lang="en-GB" noProof="0"/>
              <a:t>Segundo nivel</a:t>
            </a:r>
          </a:p>
          <a:p>
            <a:pPr lvl="2"/>
            <a:r>
              <a:rPr lang="en-GB" noProof="0"/>
              <a:t>Tercer nivel</a:t>
            </a:r>
          </a:p>
          <a:p>
            <a:pPr lvl="3"/>
            <a:r>
              <a:rPr lang="en-GB" noProof="0"/>
              <a:t>Cuarto nivel</a:t>
            </a:r>
          </a:p>
          <a:p>
            <a:pPr lvl="4"/>
            <a:r>
              <a:rPr lang="en-GB" noProof="0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231E5-98F8-4384-90C9-BD451402244D}" type="datetimeFigureOut">
              <a:rPr lang="en-US" smtClean="0"/>
              <a:t>02/10/2024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9B801-894D-487A-91B0-A1055E39CEC8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upo 7"/>
          <p:cNvGrpSpPr/>
          <p:nvPr/>
        </p:nvGrpSpPr>
        <p:grpSpPr>
          <a:xfrm>
            <a:off x="151732" y="590141"/>
            <a:ext cx="1372935" cy="743838"/>
            <a:chOff x="516056" y="672049"/>
            <a:chExt cx="1372935" cy="74383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grpSp>
          <p:nvGrpSpPr>
            <p:cNvPr id="9" name="Grupo 8"/>
            <p:cNvGrpSpPr/>
            <p:nvPr userDrawn="1"/>
          </p:nvGrpSpPr>
          <p:grpSpPr>
            <a:xfrm rot="18957735">
              <a:off x="516056" y="672049"/>
              <a:ext cx="723123" cy="716477"/>
              <a:chOff x="317938" y="3126070"/>
              <a:chExt cx="723123" cy="716477"/>
            </a:xfrm>
          </p:grpSpPr>
          <p:sp>
            <p:nvSpPr>
              <p:cNvPr id="13" name="Rectángulo 12"/>
              <p:cNvSpPr/>
              <p:nvPr userDrawn="1"/>
            </p:nvSpPr>
            <p:spPr>
              <a:xfrm>
                <a:off x="317938" y="3126070"/>
                <a:ext cx="723123" cy="712166"/>
              </a:xfrm>
              <a:prstGeom prst="rect">
                <a:avLst/>
              </a:prstGeom>
              <a:solidFill>
                <a:srgbClr val="00AAE6"/>
              </a:solidFill>
              <a:ln>
                <a:solidFill>
                  <a:srgbClr val="00B0F0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noProof="0" dirty="0"/>
              </a:p>
            </p:txBody>
          </p:sp>
          <p:sp>
            <p:nvSpPr>
              <p:cNvPr id="14" name="Flecha derecha 13"/>
              <p:cNvSpPr/>
              <p:nvPr userDrawn="1"/>
            </p:nvSpPr>
            <p:spPr>
              <a:xfrm rot="16200000">
                <a:off x="470292" y="3474638"/>
                <a:ext cx="422828" cy="312989"/>
              </a:xfrm>
              <a:prstGeom prst="rightArrow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noProof="0" dirty="0"/>
              </a:p>
            </p:txBody>
          </p:sp>
        </p:grpSp>
        <p:grpSp>
          <p:nvGrpSpPr>
            <p:cNvPr id="10" name="Grupo 9"/>
            <p:cNvGrpSpPr/>
            <p:nvPr userDrawn="1"/>
          </p:nvGrpSpPr>
          <p:grpSpPr>
            <a:xfrm rot="8183442">
              <a:off x="1165868" y="699410"/>
              <a:ext cx="723123" cy="716477"/>
              <a:chOff x="317938" y="3126070"/>
              <a:chExt cx="723123" cy="716477"/>
            </a:xfrm>
          </p:grpSpPr>
          <p:sp>
            <p:nvSpPr>
              <p:cNvPr id="11" name="Rectángulo 10"/>
              <p:cNvSpPr/>
              <p:nvPr userDrawn="1"/>
            </p:nvSpPr>
            <p:spPr>
              <a:xfrm>
                <a:off x="317938" y="3126070"/>
                <a:ext cx="723123" cy="712166"/>
              </a:xfrm>
              <a:prstGeom prst="rect">
                <a:avLst/>
              </a:prstGeom>
              <a:solidFill>
                <a:srgbClr val="00AAE6"/>
              </a:solidFill>
              <a:ln>
                <a:solidFill>
                  <a:srgbClr val="00B0F0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noProof="0" dirty="0"/>
              </a:p>
            </p:txBody>
          </p:sp>
          <p:sp>
            <p:nvSpPr>
              <p:cNvPr id="12" name="Flecha derecha 11"/>
              <p:cNvSpPr/>
              <p:nvPr userDrawn="1"/>
            </p:nvSpPr>
            <p:spPr>
              <a:xfrm rot="16200000">
                <a:off x="470292" y="3474638"/>
                <a:ext cx="422828" cy="312989"/>
              </a:xfrm>
              <a:prstGeom prst="rightArrow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noProof="0" dirty="0"/>
              </a:p>
            </p:txBody>
          </p:sp>
        </p:grpSp>
      </p:grpSp>
      <p:sp>
        <p:nvSpPr>
          <p:cNvPr id="15" name="Rectángulo 14"/>
          <p:cNvSpPr/>
          <p:nvPr/>
        </p:nvSpPr>
        <p:spPr>
          <a:xfrm>
            <a:off x="0" y="6721475"/>
            <a:ext cx="12192000" cy="136525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634159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89320" y="188913"/>
            <a:ext cx="9383683" cy="1325563"/>
          </a:xfrm>
          <a:solidFill>
            <a:srgbClr val="0070C0"/>
          </a:solidFill>
        </p:spPr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 noProof="0"/>
              <a:t>Editar el estilo de texto del patrón</a:t>
            </a:r>
          </a:p>
          <a:p>
            <a:pPr lvl="1"/>
            <a:r>
              <a:rPr lang="en-GB" noProof="0"/>
              <a:t>Segundo nivel</a:t>
            </a:r>
          </a:p>
          <a:p>
            <a:pPr lvl="2"/>
            <a:r>
              <a:rPr lang="en-GB" noProof="0"/>
              <a:t>Tercer nivel</a:t>
            </a:r>
          </a:p>
          <a:p>
            <a:pPr lvl="3"/>
            <a:r>
              <a:rPr lang="en-GB" noProof="0"/>
              <a:t>Cuarto nivel</a:t>
            </a:r>
          </a:p>
          <a:p>
            <a:pPr lvl="4"/>
            <a:r>
              <a:rPr lang="en-GB" noProof="0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 noProof="0"/>
              <a:t>Editar el estilo de texto del patrón</a:t>
            </a:r>
          </a:p>
          <a:p>
            <a:pPr lvl="1"/>
            <a:r>
              <a:rPr lang="en-GB" noProof="0"/>
              <a:t>Segundo nivel</a:t>
            </a:r>
          </a:p>
          <a:p>
            <a:pPr lvl="2"/>
            <a:r>
              <a:rPr lang="en-GB" noProof="0"/>
              <a:t>Tercer nivel</a:t>
            </a:r>
          </a:p>
          <a:p>
            <a:pPr lvl="3"/>
            <a:r>
              <a:rPr lang="en-GB" noProof="0"/>
              <a:t>Cuarto nivel</a:t>
            </a:r>
          </a:p>
          <a:p>
            <a:pPr lvl="4"/>
            <a:r>
              <a:rPr lang="en-GB" noProof="0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231E5-98F8-4384-90C9-BD451402244D}" type="datetimeFigureOut">
              <a:rPr lang="en-US" smtClean="0"/>
              <a:t>02/10/2024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9B801-894D-487A-91B0-A1055E39CEC8}" type="slidenum">
              <a:rPr lang="en-US" smtClean="0"/>
              <a:t>‹#›</a:t>
            </a:fld>
            <a:endParaRPr lang="en-US"/>
          </a:p>
        </p:txBody>
      </p:sp>
      <p:grpSp>
        <p:nvGrpSpPr>
          <p:cNvPr id="10" name="Grupo 9"/>
          <p:cNvGrpSpPr/>
          <p:nvPr/>
        </p:nvGrpSpPr>
        <p:grpSpPr>
          <a:xfrm>
            <a:off x="325153" y="479775"/>
            <a:ext cx="1372935" cy="743838"/>
            <a:chOff x="516056" y="672049"/>
            <a:chExt cx="1372935" cy="74383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grpSp>
          <p:nvGrpSpPr>
            <p:cNvPr id="11" name="Grupo 10"/>
            <p:cNvGrpSpPr/>
            <p:nvPr userDrawn="1"/>
          </p:nvGrpSpPr>
          <p:grpSpPr>
            <a:xfrm rot="18957735">
              <a:off x="516056" y="672049"/>
              <a:ext cx="723123" cy="716477"/>
              <a:chOff x="317938" y="3126070"/>
              <a:chExt cx="723123" cy="716477"/>
            </a:xfrm>
          </p:grpSpPr>
          <p:sp>
            <p:nvSpPr>
              <p:cNvPr id="15" name="Rectángulo 14"/>
              <p:cNvSpPr/>
              <p:nvPr userDrawn="1"/>
            </p:nvSpPr>
            <p:spPr>
              <a:xfrm>
                <a:off x="317938" y="3126070"/>
                <a:ext cx="723123" cy="712166"/>
              </a:xfrm>
              <a:prstGeom prst="rect">
                <a:avLst/>
              </a:prstGeom>
              <a:solidFill>
                <a:srgbClr val="00AAE6"/>
              </a:solidFill>
              <a:ln>
                <a:solidFill>
                  <a:srgbClr val="00B0F0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noProof="0" dirty="0"/>
              </a:p>
            </p:txBody>
          </p:sp>
          <p:sp>
            <p:nvSpPr>
              <p:cNvPr id="16" name="Flecha derecha 15"/>
              <p:cNvSpPr/>
              <p:nvPr userDrawn="1"/>
            </p:nvSpPr>
            <p:spPr>
              <a:xfrm rot="16200000">
                <a:off x="470292" y="3474638"/>
                <a:ext cx="422828" cy="312989"/>
              </a:xfrm>
              <a:prstGeom prst="rightArrow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noProof="0" dirty="0"/>
              </a:p>
            </p:txBody>
          </p:sp>
        </p:grpSp>
        <p:grpSp>
          <p:nvGrpSpPr>
            <p:cNvPr id="12" name="Grupo 11"/>
            <p:cNvGrpSpPr/>
            <p:nvPr userDrawn="1"/>
          </p:nvGrpSpPr>
          <p:grpSpPr>
            <a:xfrm rot="8183442">
              <a:off x="1165868" y="699410"/>
              <a:ext cx="723123" cy="716477"/>
              <a:chOff x="317938" y="3126070"/>
              <a:chExt cx="723123" cy="716477"/>
            </a:xfrm>
          </p:grpSpPr>
          <p:sp>
            <p:nvSpPr>
              <p:cNvPr id="13" name="Rectángulo 12"/>
              <p:cNvSpPr/>
              <p:nvPr userDrawn="1"/>
            </p:nvSpPr>
            <p:spPr>
              <a:xfrm>
                <a:off x="317938" y="3126070"/>
                <a:ext cx="723123" cy="712166"/>
              </a:xfrm>
              <a:prstGeom prst="rect">
                <a:avLst/>
              </a:prstGeom>
              <a:solidFill>
                <a:srgbClr val="00AAE6"/>
              </a:solidFill>
              <a:ln>
                <a:solidFill>
                  <a:srgbClr val="00B0F0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noProof="0" dirty="0"/>
              </a:p>
            </p:txBody>
          </p:sp>
          <p:sp>
            <p:nvSpPr>
              <p:cNvPr id="14" name="Flecha derecha 13"/>
              <p:cNvSpPr/>
              <p:nvPr userDrawn="1"/>
            </p:nvSpPr>
            <p:spPr>
              <a:xfrm rot="16200000">
                <a:off x="470292" y="3474638"/>
                <a:ext cx="422828" cy="312989"/>
              </a:xfrm>
              <a:prstGeom prst="rightArrow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noProof="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613669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solidFill>
            <a:srgbClr val="0070C0"/>
          </a:solidFill>
        </p:spPr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231E5-98F8-4384-90C9-BD451402244D}" type="datetimeFigureOut">
              <a:rPr lang="en-US" smtClean="0"/>
              <a:t>02/10/2024</a:t>
            </a:fld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9B801-894D-487A-91B0-A1055E39CEC8}" type="slidenum">
              <a:rPr lang="en-US" smtClean="0"/>
              <a:t>‹#›</a:t>
            </a:fld>
            <a:endParaRPr lang="en-US"/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3188" y="6280369"/>
            <a:ext cx="1302854" cy="478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5309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231E5-98F8-4384-90C9-BD451402244D}" type="datetimeFigureOut">
              <a:rPr lang="en-US" smtClean="0"/>
              <a:t>02/10/2024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9B801-894D-487A-91B0-A1055E39CE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396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141890"/>
            <a:ext cx="3932237" cy="1915510"/>
          </a:xfrm>
          <a:solidFill>
            <a:srgbClr val="0070C0"/>
          </a:solidFill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Marcador de contenido 2"/>
          <p:cNvSpPr>
            <a:spLocks noGrp="1"/>
          </p:cNvSpPr>
          <p:nvPr>
            <p:ph idx="1" hasCustomPrompt="1"/>
          </p:nvPr>
        </p:nvSpPr>
        <p:spPr>
          <a:xfrm>
            <a:off x="4918841" y="141891"/>
            <a:ext cx="6436547" cy="5719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noProof="0"/>
              <a:t>Editar el estilo de texto del patrón</a:t>
            </a:r>
          </a:p>
          <a:p>
            <a:pPr lvl="1"/>
            <a:r>
              <a:rPr lang="en-GB" noProof="0"/>
              <a:t>Segundo nivel</a:t>
            </a:r>
          </a:p>
          <a:p>
            <a:pPr lvl="2"/>
            <a:r>
              <a:rPr lang="en-GB" noProof="0"/>
              <a:t>Tercer nivel</a:t>
            </a:r>
          </a:p>
          <a:p>
            <a:pPr lvl="3"/>
            <a:r>
              <a:rPr lang="en-GB" noProof="0"/>
              <a:t>Cuarto nivel</a:t>
            </a:r>
          </a:p>
          <a:p>
            <a:pPr lvl="4"/>
            <a:r>
              <a:rPr lang="en-GB" noProof="0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207172"/>
            <a:ext cx="3932237" cy="3661816"/>
          </a:xfrm>
          <a:solidFill>
            <a:schemeClr val="tx2">
              <a:lumMod val="75000"/>
            </a:schemeClr>
          </a:solidFill>
        </p:spPr>
        <p:txBody>
          <a:bodyPr anchor="ctr"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noProof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231E5-98F8-4384-90C9-BD451402244D}" type="datetimeFigureOut">
              <a:rPr lang="en-US" smtClean="0"/>
              <a:t>02/10/2024</a:t>
            </a:fld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9B801-894D-487A-91B0-A1055E39CEC8}" type="slidenum">
              <a:rPr lang="en-US" smtClean="0"/>
              <a:t>‹#›</a:t>
            </a:fld>
            <a:endParaRPr lang="en-US"/>
          </a:p>
        </p:txBody>
      </p:sp>
      <p:pic>
        <p:nvPicPr>
          <p:cNvPr id="15" name="Imagen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3188" y="6280369"/>
            <a:ext cx="1302854" cy="478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00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110359"/>
            <a:ext cx="3932237" cy="1947041"/>
          </a:xfrm>
          <a:solidFill>
            <a:srgbClr val="0070C0"/>
          </a:solidFill>
        </p:spPr>
        <p:txBody>
          <a:bodyPr anchor="b"/>
          <a:lstStyle>
            <a:lvl1pPr>
              <a:defRPr sz="3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4934607" y="110359"/>
            <a:ext cx="7078717" cy="575862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/>
              <a:t>Click icon to add picture</a:t>
            </a:r>
            <a:endParaRPr lang="en-GB" noProof="0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207172"/>
            <a:ext cx="3932237" cy="3661816"/>
          </a:xfrm>
          <a:solidFill>
            <a:schemeClr val="tx2">
              <a:lumMod val="75000"/>
            </a:schemeClr>
          </a:solidFill>
        </p:spPr>
        <p:txBody>
          <a:bodyPr anchor="ctr"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noProof="0" dirty="0" err="1"/>
              <a:t>Editar</a:t>
            </a:r>
            <a:r>
              <a:rPr lang="en-GB" noProof="0" dirty="0"/>
              <a:t> el </a:t>
            </a:r>
            <a:r>
              <a:rPr lang="en-GB" noProof="0" dirty="0" err="1"/>
              <a:t>estilo</a:t>
            </a:r>
            <a:r>
              <a:rPr lang="en-GB" noProof="0" dirty="0"/>
              <a:t> de </a:t>
            </a:r>
            <a:r>
              <a:rPr lang="en-GB" noProof="0" dirty="0" err="1"/>
              <a:t>texto</a:t>
            </a:r>
            <a:r>
              <a:rPr lang="en-GB" noProof="0" dirty="0"/>
              <a:t> del </a:t>
            </a:r>
            <a:r>
              <a:rPr lang="en-GB" noProof="0" dirty="0" err="1"/>
              <a:t>patrón</a:t>
            </a:r>
            <a:endParaRPr lang="en-GB" noProof="0" dirty="0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231E5-98F8-4384-90C9-BD451402244D}" type="datetimeFigureOut">
              <a:rPr lang="en-US" smtClean="0"/>
              <a:t>02/10/2024</a:t>
            </a:fld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9B801-894D-487A-91B0-A1055E39CEC8}" type="slidenum">
              <a:rPr lang="en-US" smtClean="0"/>
              <a:t>‹#›</a:t>
            </a:fld>
            <a:endParaRPr lang="en-US"/>
          </a:p>
        </p:txBody>
      </p:sp>
      <p:pic>
        <p:nvPicPr>
          <p:cNvPr id="16" name="Imagen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3188" y="6280369"/>
            <a:ext cx="1302854" cy="478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1982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noProof="0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noProof="0"/>
              <a:t>Editar el estilo de texto del patrón</a:t>
            </a:r>
          </a:p>
          <a:p>
            <a:pPr lvl="1"/>
            <a:r>
              <a:rPr lang="en-GB" noProof="0"/>
              <a:t>Segundo nivel</a:t>
            </a:r>
          </a:p>
          <a:p>
            <a:pPr lvl="2"/>
            <a:r>
              <a:rPr lang="en-GB" noProof="0"/>
              <a:t>Tercer nivel</a:t>
            </a:r>
          </a:p>
          <a:p>
            <a:pPr lvl="3"/>
            <a:r>
              <a:rPr lang="en-GB" noProof="0"/>
              <a:t>Cuarto nivel</a:t>
            </a:r>
          </a:p>
          <a:p>
            <a:pPr lvl="4"/>
            <a:r>
              <a:rPr lang="en-GB" noProof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2231E5-98F8-4384-90C9-BD451402244D}" type="datetimeFigureOut">
              <a:rPr lang="en-US" smtClean="0"/>
              <a:t>02/10/2024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9B801-894D-487A-91B0-A1055E39CE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168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5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Perpetua" panose="02020502060401020303" pitchFamily="18" charset="0"/>
          <a:ea typeface="Yu Gothic Light" panose="020B0300000000000000" pitchFamily="34" charset="-128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002060"/>
          </a:solidFill>
          <a:latin typeface="Perpetua" panose="02020502060401020303" pitchFamily="18" charset="0"/>
          <a:ea typeface="Yu Gothic Light" panose="020B0300000000000000" pitchFamily="34" charset="-128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2">
              <a:lumMod val="75000"/>
            </a:schemeClr>
          </a:solidFill>
          <a:latin typeface="Perpetua" panose="02020502060401020303" pitchFamily="18" charset="0"/>
          <a:ea typeface="Yu Gothic Light" panose="020B0300000000000000" pitchFamily="34" charset="-128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Perpetua" panose="02020502060401020303" pitchFamily="18" charset="0"/>
          <a:ea typeface="Yu Gothic Light" panose="020B0300000000000000" pitchFamily="34" charset="-128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Perpetua" panose="02020502060401020303" pitchFamily="18" charset="0"/>
          <a:ea typeface="Yu Gothic Light" panose="020B0300000000000000" pitchFamily="34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EDE763-814B-1D59-11A9-2AE31D9E4F3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SDMX Classifications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4B5267-6235-5903-DB12-13F1EF3C5F8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Abdulla Gozalov</a:t>
            </a:r>
          </a:p>
          <a:p>
            <a:r>
              <a:rPr lang="en-US" dirty="0"/>
              <a:t>United Nations Statistics Division</a:t>
            </a:r>
          </a:p>
        </p:txBody>
      </p:sp>
    </p:spTree>
    <p:extLst>
      <p:ext uri="{BB962C8B-B14F-4D97-AF65-F5344CB8AC3E}">
        <p14:creationId xmlns:p14="http://schemas.microsoft.com/office/powerpoint/2010/main" val="33378225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778189-4836-EEC5-C4B9-B822C0674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Situation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BF56CF-1446-786D-665B-1580A1BC5A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26 cross-domain code lists at the Global Registry</a:t>
            </a:r>
          </a:p>
          <a:p>
            <a:r>
              <a:rPr lang="en-US" dirty="0"/>
              <a:t>Some of the major international classifications code lists are available</a:t>
            </a:r>
          </a:p>
          <a:p>
            <a:pPr lvl="1"/>
            <a:r>
              <a:rPr lang="en-US" dirty="0"/>
              <a:t>ISIC</a:t>
            </a:r>
          </a:p>
          <a:p>
            <a:pPr lvl="1"/>
            <a:r>
              <a:rPr lang="en-US" dirty="0"/>
              <a:t>NACE</a:t>
            </a:r>
          </a:p>
          <a:p>
            <a:pPr lvl="1"/>
            <a:r>
              <a:rPr lang="en-US" dirty="0"/>
              <a:t>ISCO</a:t>
            </a:r>
          </a:p>
          <a:p>
            <a:pPr lvl="1"/>
            <a:r>
              <a:rPr lang="en-US" dirty="0"/>
              <a:t>ISO3166/M49</a:t>
            </a:r>
          </a:p>
          <a:p>
            <a:pPr lvl="1"/>
            <a:r>
              <a:rPr lang="en-US" dirty="0"/>
              <a:t>COFOG</a:t>
            </a:r>
          </a:p>
          <a:p>
            <a:pPr lvl="1"/>
            <a:r>
              <a:rPr lang="en-US" dirty="0"/>
              <a:t>COICOP</a:t>
            </a:r>
          </a:p>
          <a:p>
            <a:pPr lvl="1"/>
            <a:r>
              <a:rPr lang="en-US" dirty="0"/>
              <a:t>COPNI</a:t>
            </a:r>
          </a:p>
          <a:p>
            <a:pPr lvl="1"/>
            <a:r>
              <a:rPr lang="en-US" dirty="0"/>
              <a:t>COPP</a:t>
            </a:r>
          </a:p>
          <a:p>
            <a:pPr lvl="1"/>
            <a:r>
              <a:rPr lang="en-US" dirty="0"/>
              <a:t>Degree of </a:t>
            </a:r>
            <a:r>
              <a:rPr lang="en-US" dirty="0" err="1"/>
              <a:t>Urbanisation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6873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212DEE-8BA0-000C-E9A1-8E2D090BA7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Cross-Domain Code Lists: 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26B1F7-9A74-A946-4A9F-2B23F76F53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Many international classifications are not available</a:t>
            </a:r>
          </a:p>
          <a:p>
            <a:r>
              <a:rPr lang="en-US" dirty="0"/>
              <a:t>Even if available, usually only the most recent version is published</a:t>
            </a:r>
          </a:p>
          <a:p>
            <a:r>
              <a:rPr lang="en-US" dirty="0"/>
              <a:t>Mappings between different classifications or versions are usually not available</a:t>
            </a:r>
          </a:p>
          <a:p>
            <a:endParaRPr lang="en-US" dirty="0"/>
          </a:p>
          <a:p>
            <a:r>
              <a:rPr lang="en-US" dirty="0"/>
              <a:t>These issues lead developers of data structures to create their own code lists for international classifications</a:t>
            </a:r>
          </a:p>
          <a:p>
            <a:pPr lvl="1"/>
            <a:r>
              <a:rPr lang="en-US" dirty="0"/>
              <a:t>Weak or no link to the classification custodian</a:t>
            </a:r>
          </a:p>
          <a:p>
            <a:pPr lvl="1"/>
            <a:r>
              <a:rPr lang="en-US" dirty="0"/>
              <a:t>No agreement on maintenance</a:t>
            </a:r>
          </a:p>
          <a:p>
            <a:pPr lvl="1"/>
            <a:r>
              <a:rPr lang="en-US" dirty="0"/>
              <a:t>More difficult to reuse</a:t>
            </a:r>
          </a:p>
          <a:p>
            <a:pPr lvl="1"/>
            <a:r>
              <a:rPr lang="en-US" dirty="0"/>
              <a:t>Compromise interoperability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30538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D9C5A-70C9-5297-78B6-AB5FBEA60D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SDMX Classifications Task Team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351082-F7A8-CDA9-834F-36CC80A25B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Authorized by the SDMX Sponsors in February 2024</a:t>
            </a:r>
          </a:p>
          <a:p>
            <a:r>
              <a:rPr lang="en-US" dirty="0"/>
              <a:t>Mandated to publish international classifications at the SDMX Global Registry</a:t>
            </a:r>
          </a:p>
          <a:p>
            <a:r>
              <a:rPr lang="en-US" dirty="0"/>
              <a:t>Eventually, all international classifications should be available as SDMX Code Lists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26800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46D831-8A33-E0C4-F178-C199CB94CC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SDMX Classifications Task Team Tasks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8B0D67-6506-6837-71D2-CA573BA3E2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Develop, pilot, and establish classification maintenance procedures</a:t>
            </a:r>
          </a:p>
          <a:p>
            <a:pPr lvl="1"/>
            <a:r>
              <a:rPr lang="en-US" dirty="0"/>
              <a:t>Communication protocols</a:t>
            </a:r>
          </a:p>
          <a:p>
            <a:pPr lvl="1"/>
            <a:r>
              <a:rPr lang="en-US" dirty="0"/>
              <a:t>Exchange formats</a:t>
            </a:r>
          </a:p>
          <a:p>
            <a:pPr lvl="1"/>
            <a:r>
              <a:rPr lang="en-US" dirty="0"/>
              <a:t>Link to other standards </a:t>
            </a:r>
            <a:r>
              <a:rPr lang="en-US" sz="1600" dirty="0">
                <a:sym typeface="Wingdings 3" panose="05040102010807070707" pitchFamily="18" charset="2"/>
              </a:rPr>
              <a:t></a:t>
            </a:r>
            <a:r>
              <a:rPr lang="en-US" dirty="0">
                <a:sym typeface="Wingdings" panose="05000000000000000000" pitchFamily="2" charset="2"/>
              </a:rPr>
              <a:t> SKOS/XKOS</a:t>
            </a:r>
          </a:p>
          <a:p>
            <a:r>
              <a:rPr lang="en-US" dirty="0"/>
              <a:t>Create code lists for international classifications and publish the codes at the SDMX Global Registry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3685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42158-FB02-7F6C-E3B9-AC87A25018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2979DE-74BF-EB88-FEAA-22EB119414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Engender engagement and cooperation of classifications’ custodians</a:t>
            </a:r>
          </a:p>
          <a:p>
            <a:r>
              <a:rPr lang="en-US"/>
              <a:t>Establish maintenance protocols </a:t>
            </a:r>
            <a:r>
              <a:rPr lang="en-US" dirty="0"/>
              <a:t>and formats that minimize reporting burden without compromising quality</a:t>
            </a:r>
          </a:p>
          <a:p>
            <a:r>
              <a:rPr lang="en-US" dirty="0"/>
              <a:t>Reconcile different approaches and standards</a:t>
            </a:r>
          </a:p>
          <a:p>
            <a:r>
              <a:rPr lang="en-US" dirty="0"/>
              <a:t>Ensure punctual maintenance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46722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02F730-F00C-9B30-8686-F047386819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Immediate priorities: </a:t>
            </a:r>
            <a:br>
              <a:rPr lang="en-US" dirty="0"/>
            </a:br>
            <a:r>
              <a:rPr lang="en-US" dirty="0"/>
              <a:t>Reference Area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483512-CAA4-620B-7C7D-FFE56D243F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Cross-domain code list already published but needs to be updated</a:t>
            </a:r>
          </a:p>
          <a:p>
            <a:pPr lvl="1"/>
            <a:r>
              <a:rPr lang="en-US" dirty="0"/>
              <a:t>Create clean ISO-3166 Alpha 2 and M49 code lists</a:t>
            </a:r>
          </a:p>
          <a:p>
            <a:pPr lvl="2"/>
            <a:r>
              <a:rPr lang="en-US" dirty="0"/>
              <a:t>Use inheritance in SDMX 3.0 for the cross-domain code list</a:t>
            </a:r>
          </a:p>
          <a:p>
            <a:pPr lvl="1"/>
            <a:r>
              <a:rPr lang="en-US" dirty="0"/>
              <a:t>Implement clean geographical hierarchy</a:t>
            </a:r>
          </a:p>
          <a:p>
            <a:pPr lvl="1"/>
            <a:r>
              <a:rPr lang="en-US" dirty="0"/>
              <a:t>Implement hierarchy for political regions</a:t>
            </a:r>
          </a:p>
          <a:p>
            <a:r>
              <a:rPr lang="en-US" dirty="0"/>
              <a:t>Pilot procedures, formats, versioning</a:t>
            </a:r>
          </a:p>
          <a:p>
            <a:pPr lvl="1"/>
            <a:r>
              <a:rPr lang="en-US" dirty="0"/>
              <a:t>What should be the manually maintained and exchanged format</a:t>
            </a:r>
          </a:p>
          <a:p>
            <a:pPr lvl="1"/>
            <a:r>
              <a:rPr lang="en-US" dirty="0"/>
              <a:t>How are codes retired</a:t>
            </a:r>
          </a:p>
          <a:p>
            <a:pPr lvl="1"/>
            <a:r>
              <a:rPr lang="en-US" dirty="0"/>
              <a:t>What is the relationship to XKOS, </a:t>
            </a:r>
            <a:r>
              <a:rPr lang="en-US" dirty="0" err="1"/>
              <a:t>etc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1928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547A34-B749-A9B0-5AB4-AFA1237594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F14815D-D170-02E3-1163-9A7AC1C7A52E}"/>
              </a:ext>
            </a:extLst>
          </p:cNvPr>
          <p:cNvSpPr txBox="1"/>
          <p:nvPr/>
        </p:nvSpPr>
        <p:spPr>
          <a:xfrm>
            <a:off x="5387275" y="3244334"/>
            <a:ext cx="19894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394549503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iglo gótico-Palatino Linotype">
      <a:majorFont>
        <a:latin typeface="Century Gothic" panose="020B0502020202020204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DMX Template 2019.potx" id="{49B90348-40B1-4046-A8DC-364911CFFC98}" vid="{A6164DD1-8AC9-4A67-9745-DD50C11B2D4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SDMX Template 2019</Template>
  <TotalTime>90</TotalTime>
  <Words>286</Words>
  <Application>Microsoft Office PowerPoint</Application>
  <PresentationFormat>Widescreen</PresentationFormat>
  <Paragraphs>53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Century Gothic</vt:lpstr>
      <vt:lpstr>Palatino Linotype</vt:lpstr>
      <vt:lpstr>Perpetua</vt:lpstr>
      <vt:lpstr>Wingdings</vt:lpstr>
      <vt:lpstr>Wingdings 3</vt:lpstr>
      <vt:lpstr>Tema de Office</vt:lpstr>
      <vt:lpstr>SDMX Classifications</vt:lpstr>
      <vt:lpstr>Current Situation</vt:lpstr>
      <vt:lpstr>Cross-Domain Code Lists: Issues</vt:lpstr>
      <vt:lpstr>SDMX Classifications Task Team</vt:lpstr>
      <vt:lpstr>SDMX Classifications Task Team Tasks</vt:lpstr>
      <vt:lpstr>Challenges</vt:lpstr>
      <vt:lpstr>Immediate priorities:  Reference Area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Abdulla Gozalov</dc:creator>
  <cp:lastModifiedBy>Abdulla Gozalov</cp:lastModifiedBy>
  <cp:revision>1</cp:revision>
  <dcterms:created xsi:type="dcterms:W3CDTF">2024-10-02T17:02:39Z</dcterms:created>
  <dcterms:modified xsi:type="dcterms:W3CDTF">2024-10-02T18:33:22Z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2A0F9D07-987E-4910-8200-FAF3F6EFBD0D</vt:lpwstr>
  </property>
  <property fmtid="{D5CDD505-2E9C-101B-9397-08002B2CF9AE}" pid="3" name="ArticulatePath">
    <vt:lpwstr>Presentation1</vt:lpwstr>
  </property>
</Properties>
</file>