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8" r:id="rId7"/>
    <p:sldId id="259" r:id="rId8"/>
    <p:sldId id="273" r:id="rId9"/>
    <p:sldId id="274" r:id="rId10"/>
    <p:sldId id="275" r:id="rId11"/>
    <p:sldId id="261" r:id="rId12"/>
    <p:sldId id="276" r:id="rId13"/>
  </p:sldIdLst>
  <p:sldSz cx="12192000" cy="6858000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8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4D4"/>
    <a:srgbClr val="AA322F"/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81096" autoAdjust="0"/>
  </p:normalViewPr>
  <p:slideViewPr>
    <p:cSldViewPr>
      <p:cViewPr varScale="1">
        <p:scale>
          <a:sx n="159" d="100"/>
          <a:sy n="159" d="100"/>
        </p:scale>
        <p:origin x="114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25.09.2024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3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24379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69368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79677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15" r:id="rId2"/>
    <p:sldLayoutId id="2147483965" r:id="rId3"/>
    <p:sldLayoutId id="2147483966" r:id="rId4"/>
    <p:sldLayoutId id="2147483963" r:id="rId5"/>
    <p:sldLayoutId id="2147483916" r:id="rId6"/>
    <p:sldLayoutId id="2147483917" r:id="rId7"/>
    <p:sldLayoutId id="2147483925" r:id="rId8"/>
    <p:sldLayoutId id="2147483918" r:id="rId9"/>
    <p:sldLayoutId id="2147483929" r:id="rId10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.org/innovation/bis_open_tech_linkagex.htm" TargetMode="External"/><Relationship Id="rId2" Type="http://schemas.openxmlformats.org/officeDocument/2006/relationships/hyperlink" Target="https://github.com/bis-med-it/pysdm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y.sdmx.io/howto/structure_db.html" TargetMode="External"/><Relationship Id="rId2" Type="http://schemas.openxmlformats.org/officeDocument/2006/relationships/hyperlink" Target="https://py.sdmx.io/howto/structure_fs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y.sdmx.io/howto/config.html" TargetMode="External"/><Relationship Id="rId5" Type="http://schemas.openxmlformats.org/officeDocument/2006/relationships/hyperlink" Target="https://py.sdmx.io/howto/map.html" TargetMode="External"/><Relationship Id="rId4" Type="http://schemas.openxmlformats.org/officeDocument/2006/relationships/hyperlink" Target="https://py.sdmx.io/howto/validat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pysdmx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Javier Hernandez (Meaningful Data)</a:t>
            </a:r>
          </a:p>
          <a:p>
            <a:r>
              <a:rPr lang="en-US" dirty="0"/>
              <a:t>Xavier Sosnovsky (BIS)</a:t>
            </a:r>
          </a:p>
          <a:p>
            <a:r>
              <a:rPr lang="en-US" dirty="0"/>
              <a:t>Amsterdam, 2024-10-08</a:t>
            </a:r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Python library</a:t>
            </a:r>
            <a:r>
              <a:rPr lang="en-US" dirty="0"/>
              <a:t> for SDMX</a:t>
            </a:r>
          </a:p>
          <a:p>
            <a:r>
              <a:rPr lang="en-US" dirty="0"/>
              <a:t>Integrate with FMR (SDMX Registry)</a:t>
            </a:r>
          </a:p>
          <a:p>
            <a:r>
              <a:rPr lang="en-US" dirty="0"/>
              <a:t>Part of the </a:t>
            </a:r>
            <a:r>
              <a:rPr lang="en-US" dirty="0">
                <a:hlinkClick r:id="rId3"/>
              </a:rPr>
              <a:t>Project </a:t>
            </a:r>
            <a:r>
              <a:rPr lang="en-US" dirty="0" err="1">
                <a:hlinkClick r:id="rId3"/>
              </a:rPr>
              <a:t>LinkageX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(BIS Open Tech)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D5AB72-FD6C-ABB0-3786-0A63DC49D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0562" y="3125829"/>
            <a:ext cx="3950876" cy="37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1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FC85E-6D4A-EDAA-ED2E-8FA9873F1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B8365-2FB4-94BC-FF33-CC936A27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it do today?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F32D6-E625-CA53-DED6-59009B660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Provide an information model (Domain-driven development)</a:t>
            </a:r>
          </a:p>
          <a:p>
            <a:r>
              <a:rPr lang="en-US" dirty="0"/>
              <a:t>Retrieve SDMX metadata from SDMX Registries</a:t>
            </a:r>
          </a:p>
          <a:p>
            <a:r>
              <a:rPr lang="en-US" dirty="0"/>
              <a:t>Read SDMX data and returns a Pandas Data Frame (</a:t>
            </a:r>
            <a:r>
              <a:rPr lang="en-US" dirty="0" err="1"/>
              <a:t>SDMXThon</a:t>
            </a:r>
            <a:r>
              <a:rPr lang="en-US" dirty="0"/>
              <a:t> successor)</a:t>
            </a:r>
          </a:p>
          <a:p>
            <a:r>
              <a:rPr lang="en-US" dirty="0"/>
              <a:t>Version 1.0 to be released soon</a:t>
            </a:r>
          </a:p>
          <a:p>
            <a:r>
              <a:rPr lang="en-US"/>
              <a:t>SDMX </a:t>
            </a:r>
            <a:r>
              <a:rPr lang="en-US" dirty="0"/>
              <a:t>3.0</a:t>
            </a:r>
          </a:p>
        </p:txBody>
      </p:sp>
    </p:spTree>
    <p:extLst>
      <p:ext uri="{BB962C8B-B14F-4D97-AF65-F5344CB8AC3E}">
        <p14:creationId xmlns:p14="http://schemas.microsoft.com/office/powerpoint/2010/main" val="3948689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E6A9F-2E41-49B9-8CE0-E38391A02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87E891-0842-CB29-1AC2-101122D1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</a:t>
            </a:r>
            <a:r>
              <a:rPr lang="en-US" dirty="0" err="1"/>
              <a:t>pysdmx</a:t>
            </a:r>
            <a:r>
              <a:rPr lang="en-US" dirty="0"/>
              <a:t> for the BIS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2B0ED-1AE3-7030-B073-858389061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Feed BIS applications and processes with the required metadata to:</a:t>
            </a:r>
          </a:p>
          <a:p>
            <a:pPr lvl="1"/>
            <a:r>
              <a:rPr lang="en-US" dirty="0"/>
              <a:t>Generate the </a:t>
            </a:r>
            <a:r>
              <a:rPr lang="en-US" dirty="0">
                <a:hlinkClick r:id="rId2"/>
              </a:rPr>
              <a:t>filesystem layout</a:t>
            </a:r>
            <a:endParaRPr lang="en-US" dirty="0"/>
          </a:p>
          <a:p>
            <a:pPr lvl="1"/>
            <a:r>
              <a:rPr lang="en-US" dirty="0"/>
              <a:t>Create the </a:t>
            </a:r>
            <a:r>
              <a:rPr lang="en-US" dirty="0">
                <a:hlinkClick r:id="rId3"/>
              </a:rPr>
              <a:t>physical data model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Validate</a:t>
            </a:r>
            <a:r>
              <a:rPr lang="en-US" dirty="0"/>
              <a:t> data</a:t>
            </a:r>
          </a:p>
          <a:p>
            <a:pPr lvl="1"/>
            <a:r>
              <a:rPr lang="en-US" dirty="0">
                <a:hlinkClick r:id="rId5"/>
              </a:rPr>
              <a:t>Map</a:t>
            </a:r>
            <a:r>
              <a:rPr lang="en-US" dirty="0"/>
              <a:t> data</a:t>
            </a:r>
          </a:p>
          <a:p>
            <a:pPr lvl="1"/>
            <a:r>
              <a:rPr lang="en-US" dirty="0">
                <a:hlinkClick r:id="rId6"/>
              </a:rPr>
              <a:t>Configure functions </a:t>
            </a:r>
            <a:r>
              <a:rPr lang="en-US" dirty="0"/>
              <a:t>behavior</a:t>
            </a:r>
          </a:p>
          <a:p>
            <a:pPr lvl="1"/>
            <a:r>
              <a:rPr lang="en-US" dirty="0"/>
              <a:t>And much more…</a:t>
            </a:r>
          </a:p>
          <a:p>
            <a:r>
              <a:rPr lang="en-US" dirty="0"/>
              <a:t>Data connectors (coming soon)</a:t>
            </a:r>
          </a:p>
          <a:p>
            <a:pPr lvl="1"/>
            <a:r>
              <a:rPr lang="en-US" dirty="0"/>
              <a:t>Supports data collection processes</a:t>
            </a:r>
          </a:p>
          <a:p>
            <a:pPr lvl="1"/>
            <a:r>
              <a:rPr lang="en-US" dirty="0"/>
              <a:t>Ease ad-hoc data analysis work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87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2DAB070-E394-F2B9-F2EB-B2208A4BD862}"/>
              </a:ext>
            </a:extLst>
          </p:cNvPr>
          <p:cNvSpPr txBox="1">
            <a:spLocks/>
          </p:cNvSpPr>
          <p:nvPr/>
        </p:nvSpPr>
        <p:spPr bwMode="auto">
          <a:xfrm>
            <a:off x="699562" y="1774142"/>
            <a:ext cx="106571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kern="0" dirty="0"/>
              <a:t>Data visualization on SDMX Insight, a BI tool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71F62-457F-0391-DD7F-116AAC2B7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92D29-8649-1D81-3E2B-682140EC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</a:t>
            </a:r>
            <a:r>
              <a:rPr lang="en-US" dirty="0" err="1"/>
              <a:t>pysdmx</a:t>
            </a:r>
            <a:r>
              <a:rPr lang="en-US" dirty="0"/>
              <a:t> for Meaningful Data</a:t>
            </a:r>
            <a:endParaRPr lang="en-GB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456515-46ED-F494-F0C9-238744B4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3052346"/>
            <a:ext cx="2520280" cy="31270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D62941-7482-9599-E664-838F09F09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3" y="2742815"/>
            <a:ext cx="7148867" cy="34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4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43D6A4-4B88-0C15-C3A2-C54D0CDD0867}"/>
              </a:ext>
            </a:extLst>
          </p:cNvPr>
          <p:cNvSpPr txBox="1">
            <a:spLocks/>
          </p:cNvSpPr>
          <p:nvPr/>
        </p:nvSpPr>
        <p:spPr bwMode="auto">
          <a:xfrm>
            <a:off x="720739" y="1772913"/>
            <a:ext cx="106571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kern="0" dirty="0"/>
              <a:t>Use of data and metadata in the VTL Suite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71F62-457F-0391-DD7F-116AAC2B7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92D29-8649-1D81-3E2B-682140EC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</a:t>
            </a:r>
            <a:r>
              <a:rPr lang="en-US" dirty="0" err="1"/>
              <a:t>pysdmx</a:t>
            </a:r>
            <a:r>
              <a:rPr lang="en-US" dirty="0"/>
              <a:t> for Meaningful Data</a:t>
            </a:r>
            <a:endParaRPr lang="en-GB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387DD2-BA93-E12E-4AE5-4176758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276872"/>
            <a:ext cx="8066537" cy="39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3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53CF7-03DD-9E8A-8C8C-197468AC5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1B9EF0-F5D9-3962-482C-92080BCC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3365A-BFDE-4AAE-2263-8D6157D70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API</a:t>
            </a:r>
          </a:p>
          <a:p>
            <a:pPr lvl="1"/>
            <a:r>
              <a:rPr lang="en-US" dirty="0"/>
              <a:t>Support data discovery and data retrieval from SDMX services</a:t>
            </a:r>
          </a:p>
          <a:p>
            <a:r>
              <a:rPr lang="en-US" dirty="0"/>
              <a:t>IO operations</a:t>
            </a:r>
          </a:p>
          <a:p>
            <a:pPr lvl="1"/>
            <a:r>
              <a:rPr lang="en-US" dirty="0"/>
              <a:t>Support more SDMX formats</a:t>
            </a:r>
          </a:p>
          <a:p>
            <a:pPr lvl="1"/>
            <a:r>
              <a:rPr lang="en-US" dirty="0"/>
              <a:t>Support low memory scenarios</a:t>
            </a:r>
          </a:p>
          <a:p>
            <a:r>
              <a:rPr lang="en-US" dirty="0"/>
              <a:t>Data processing</a:t>
            </a:r>
          </a:p>
          <a:p>
            <a:pPr lvl="1"/>
            <a:r>
              <a:rPr lang="en-US" dirty="0"/>
              <a:t>Business functions (validate, map, summarize, convert, etc.) </a:t>
            </a:r>
            <a:r>
              <a:rPr lang="en-US" b="1" dirty="0"/>
              <a:t>might </a:t>
            </a:r>
            <a:r>
              <a:rPr lang="en-US" dirty="0"/>
              <a:t>be added later</a:t>
            </a:r>
          </a:p>
        </p:txBody>
      </p:sp>
    </p:spTree>
    <p:extLst>
      <p:ext uri="{BB962C8B-B14F-4D97-AF65-F5344CB8AC3E}">
        <p14:creationId xmlns:p14="http://schemas.microsoft.com/office/powerpoint/2010/main" val="137254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54B8-5E00-DD21-F405-8E2B6E8C274B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26F6DF-1C68-F67E-216A-A312BB77E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3253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.BIS-16-9 BIS" id="{E8DA9D8D-BB28-BA4C-A9C0-690382ED30D8}" vid="{3D60112E-FA23-2342-B12B-1396B7110F2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isPermalink xmlns="51193229-c3cd-4fd7-837e-954272b43402">
      <Url xsi:nil="true"/>
      <Description xsi:nil="true"/>
    </BisPermalink>
    <IsMyDocuments xmlns="51193229-c3cd-4fd7-837e-954272b43402">false</IsMyDocuments>
    <BisConfidentiality xmlns="51193229-c3cd-4fd7-837e-954272b43402">Restricted</BisConfidentiality>
    <BisRecipientsTaxHTField0 xmlns="51193229-c3cd-4fd7-837e-954272b43402">
      <Terms xmlns="http://schemas.microsoft.com/office/infopath/2007/PartnerControls"/>
    </BisRecipientsTaxHTField0>
    <BisTransmission xmlns="51193229-c3cd-4fd7-837e-954272b43402">Internal</BisTransmission>
    <TaxKeywordTaxHTField xmlns="74000a85-bd43-409c-8d9a-3c4b96c3868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 IT</TermName>
          <TermId xmlns="http://schemas.microsoft.com/office/infopath/2007/PartnerControls">84e5a7f0-5d28-4e50-80c7-ca788cc6fe0e</TermId>
        </TermInfo>
        <TermInfo xmlns="http://schemas.microsoft.com/office/infopath/2007/PartnerControls">
          <TermName xmlns="http://schemas.microsoft.com/office/infopath/2007/PartnerControls">Projects</TermName>
          <TermId xmlns="http://schemas.microsoft.com/office/infopath/2007/PartnerControls">feda8a6d-73a7-47e3-aa62-e9014ed15e7e</TermId>
        </TermInfo>
      </Terms>
    </TaxKeywordTaxHTField>
    <IconOverlay xmlns="http://schemas.microsoft.com/sharepoint/v4" xsi:nil="true"/>
    <BisAdditionalLinks xmlns="51193229-c3cd-4fd7-837e-954272b43402" xsi:nil="true"/>
    <BisInstitutionTaxHTField0 xmlns="51193229-c3cd-4fd7-837e-954272b43402">
      <Terms xmlns="http://schemas.microsoft.com/office/infopath/2007/PartnerControls"/>
    </BisInstitutionTaxHTField0>
    <BisDocumentDate xmlns="51193229-c3cd-4fd7-837e-954272b43402">2024-04-04T22:00:00+00:00</BisDocumentDate>
    <BisAuthorssTaxHTField0 xmlns="74000a85-bd43-409c-8d9a-3c4b96c3868e">
      <Terms xmlns="http://schemas.microsoft.com/office/infopath/2007/PartnerControls"/>
    </BisAuthorssTaxHTField0>
    <BisCurrentVersion xmlns="51193229-c3cd-4fd7-837e-954272b43402" xsi:nil="true"/>
    <BisRetention xmlns="51193229-c3cd-4fd7-837e-954272b43402">Routine</BisRetention>
    <TaxCatchAll xmlns="74000a85-bd43-409c-8d9a-3c4b96c3868e">
      <Value>8</Value>
      <Value>7</Value>
    </TaxCatchAll>
    <_dlc_DocIdPersistId xmlns="74000a85-bd43-409c-8d9a-3c4b96c3868e">true</_dlc_DocIdPersistId>
    <BisDocumentTypeTaxHTField0 xmlns="74000a85-bd43-409c-8d9a-3c4b96c3868e">
      <Terms xmlns="http://schemas.microsoft.com/office/infopath/2007/PartnerControls"/>
    </BisDocumentTypeTaxHTField0>
    <_dlc_DocId xmlns="74000a85-bd43-409c-8d9a-3c4b96c3868e">ba2ddacb-57f9-44b1-9a51-12cc2befc1e8-0.4</_dlc_DocId>
    <_dlc_DocIdUrl xmlns="74000a85-bd43-409c-8d9a-3c4b96c3868e">
      <Url>https://sp.bisinfo.org/sites/med-it/_layouts/15/DocIdRedir.aspx?ID=ba2ddacb-57f9-44b1-9a51-12cc2befc1e8-0.4</Url>
      <Description>ba2ddacb-57f9-44b1-9a51-12cc2befc1e8-0.4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is Document" ma:contentTypeID="0x01010066E6577C753B40CABFD9C9409CB523E500FDDC0A2BD6159D48AE9D8E1D2198460C" ma:contentTypeVersion="14" ma:contentTypeDescription="Base ContentType for all Bis Documents." ma:contentTypeScope="" ma:versionID="80b42a558ac4c154fbefceb0615471ae">
  <xsd:schema xmlns:xsd="http://www.w3.org/2001/XMLSchema" xmlns:xs="http://www.w3.org/2001/XMLSchema" xmlns:p="http://schemas.microsoft.com/office/2006/metadata/properties" xmlns:ns2="51193229-c3cd-4fd7-837e-954272b43402" xmlns:ns3="74000a85-bd43-409c-8d9a-3c4b96c3868e" xmlns:ns4="http://schemas.microsoft.com/sharepoint/v4" targetNamespace="http://schemas.microsoft.com/office/2006/metadata/properties" ma:root="true" ma:fieldsID="4ed273f4e80703aea78944a94a5735d5" ns2:_="" ns3:_="" ns4:_="">
    <xsd:import namespace="51193229-c3cd-4fd7-837e-954272b43402"/>
    <xsd:import namespace="74000a85-bd43-409c-8d9a-3c4b96c3868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isDocumentDate" minOccurs="0"/>
                <xsd:element ref="ns2:BisTransmission"/>
                <xsd:element ref="ns2:BisConfidentiality"/>
                <xsd:element ref="ns2:BisRetention"/>
                <xsd:element ref="ns2:BisPermalink" minOccurs="0"/>
                <xsd:element ref="ns2:BisAdditionalLinks" minOccurs="0"/>
                <xsd:element ref="ns2:BisInstitutionTaxHTField0" minOccurs="0"/>
                <xsd:element ref="ns3:BisDocumentTypeTaxHTField0" minOccurs="0"/>
                <xsd:element ref="ns3:_dlc_DocId" minOccurs="0"/>
                <xsd:element ref="ns3:TaxKeywordTaxHTField" minOccurs="0"/>
                <xsd:element ref="ns3:_dlc_DocIdUrl" minOccurs="0"/>
                <xsd:element ref="ns3:TaxCatchAll" minOccurs="0"/>
                <xsd:element ref="ns2:BisCurrentVersion" minOccurs="0"/>
                <xsd:element ref="ns2:BisRecipientsTaxHTField0" minOccurs="0"/>
                <xsd:element ref="ns3:_dlc_DocIdPersistId" minOccurs="0"/>
                <xsd:element ref="ns4:IconOverlay" minOccurs="0"/>
                <xsd:element ref="ns3:BisAuthorssTaxHTField0" minOccurs="0"/>
                <xsd:element ref="ns2:IsMyDocume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93229-c3cd-4fd7-837e-954272b43402" elementFormDefault="qualified">
    <xsd:import namespace="http://schemas.microsoft.com/office/2006/documentManagement/types"/>
    <xsd:import namespace="http://schemas.microsoft.com/office/infopath/2007/PartnerControls"/>
    <xsd:element name="BisDocumentDate" ma:index="2" nillable="true" ma:displayName="Document Date" ma:default="[today]" ma:description="The document date associated with the container or item." ma:format="DateOnly" ma:internalName="BisDocumentDate">
      <xsd:simpleType>
        <xsd:restriction base="dms:DateTime"/>
      </xsd:simpleType>
    </xsd:element>
    <xsd:element name="BisTransmission" ma:index="3" ma:displayName="Transmission" ma:default="Internal" ma:description="The transmission associated with the container or item." ma:format="Dropdown" ma:internalName="BisTransmission" ma:readOnly="false">
      <xsd:simpleType>
        <xsd:restriction base="dms:Choice">
          <xsd:enumeration value="Incoming"/>
          <xsd:enumeration value="Internal"/>
          <xsd:enumeration value="Outgoing"/>
        </xsd:restriction>
      </xsd:simpleType>
    </xsd:element>
    <xsd:element name="BisConfidentiality" ma:index="4" ma:displayName="Confidentiality" ma:default="Restricted" ma:description="The confidentiality of the document in a Document Library." ma:internalName="BisConfidentiality">
      <xsd:simpleType>
        <xsd:restriction base="dms:Choice">
          <xsd:enumeration value="Public"/>
          <xsd:enumeration value="Unrestricted"/>
          <xsd:enumeration value="Restricted"/>
          <xsd:enumeration value="Confidential"/>
          <xsd:enumeration value="Strictly Confidential"/>
        </xsd:restriction>
      </xsd:simpleType>
    </xsd:element>
    <xsd:element name="BisRetention" ma:index="5" ma:displayName="Retention" ma:default="Routine" ma:description="The retention period associated with the container or item (applied when the item archived)." ma:format="Dropdown" ma:internalName="BisRetention" ma:readOnly="false">
      <xsd:simpleType>
        <xsd:restriction base="dms:Choice">
          <xsd:enumeration value="Routine"/>
          <xsd:enumeration value="Compliance"/>
          <xsd:enumeration value="Permanent"/>
          <xsd:enumeration value="Unknown"/>
        </xsd:restriction>
      </xsd:simpleType>
    </xsd:element>
    <xsd:element name="BisPermalink" ma:index="6" nillable="true" ma:displayName="Permalink" ma:description="The permanent link to the document." ma:format="Hyperlink" ma:hidden="true" ma:internalName="Bis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isAdditionalLinks" ma:index="12" nillable="true" ma:displayName="Links" ma:description="Provides an easy way to copy various links of an item." ma:hidden="true" ma:internalName="BisAdditionalLinks">
      <xsd:simpleType>
        <xsd:restriction base="dms:Text"/>
      </xsd:simpleType>
    </xsd:element>
    <xsd:element name="BisInstitutionTaxHTField0" ma:index="16" nillable="true" ma:taxonomy="true" ma:internalName="BisInstitutionTaxHTField0" ma:taxonomyFieldName="BisInstitution" ma:displayName="Institution" ma:fieldId="{35f4c919-cca5-4807-8085-d895c74d72a0}" ma:taxonomyMulti="true" ma:sspId="218490a2-a8bd-4701-ac03-3028876db9c3" ma:termSetId="69f701bf-a3ed-40c8-acf8-dd2a240044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isCurrentVersion" ma:index="23" nillable="true" ma:displayName="Current Version" ma:description="The current version of the document." ma:hidden="true" ma:internalName="BisCurrentVersion" ma:readOnly="false">
      <xsd:simpleType>
        <xsd:restriction base="dms:Text"/>
      </xsd:simpleType>
    </xsd:element>
    <xsd:element name="BisRecipientsTaxHTField0" ma:index="24" nillable="true" ma:taxonomy="true" ma:internalName="BisRecipientsTaxHTField0" ma:taxonomyFieldName="BisRecipients" ma:displayName="Recipients" ma:fieldId="{e7fea616-6871-49b2-95f5-be5c1d92eabc}" ma:taxonomyMulti="true" ma:sspId="218490a2-a8bd-4701-ac03-3028876db9c3" ma:termSetId="f60d76a3-74ac-4579-8d83-fa03eb287a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sMyDocuments" ma:index="29" nillable="true" ma:displayName="Is My Documents" ma:default="0" ma:description="This field is added to all BIS contenttypes to allow files and folders from MySite to be copied/moved to Bis Document Libraries" ma:hidden="true" ma:internalName="IsMyDocuments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00a85-bd43-409c-8d9a-3c4b96c3868e" elementFormDefault="qualified">
    <xsd:import namespace="http://schemas.microsoft.com/office/2006/documentManagement/types"/>
    <xsd:import namespace="http://schemas.microsoft.com/office/infopath/2007/PartnerControls"/>
    <xsd:element name="BisDocumentTypeTaxHTField0" ma:index="18" nillable="true" ma:taxonomy="true" ma:internalName="BisDocumentTypeTaxHTField0" ma:taxonomyFieldName="BisDocumentType" ma:displayName="Document Type" ma:fieldId="{3d4bd279-eb4d-4358-a57b-72096c80fdc3}" ma:taxonomyMulti="true" ma:sspId="218490a2-a8bd-4701-ac03-3028876db9c3" ma:termSetId="f0cb95e7-3db9-47fc-88a4-89326bc60752" ma:anchorId="c786001b-2301-4abe-adca-015d172bb848" ma:open="false" ma:isKeyword="false">
      <xsd:complexType>
        <xsd:sequence>
          <xsd:element ref="pc:Terms" minOccurs="0" maxOccurs="1"/>
        </xsd:sequence>
      </xsd:complex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218490a2-a8bd-4701-ac03-3028876db9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2" nillable="true" ma:displayName="Taxonomy Catch All Column" ma:description="" ma:hidden="true" ma:list="{5704572e-4d73-4939-8cd3-918d287e6c66}" ma:internalName="TaxCatchAll" ma:readOnly="false" ma:showField="CatchAllData" ma:web="74000a85-bd43-409c-8d9a-3c4b96c38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BisAuthorssTaxHTField0" ma:index="27" nillable="true" ma:taxonomy="true" ma:internalName="BisAuthorssTaxHTField0" ma:taxonomyFieldName="BisAuthors" ma:displayName="Author" ma:fieldId="{0b3121bf-a404-47f3-89a2-8100c52bbe6e}" ma:taxonomyMulti="true" ma:sspId="218490a2-a8bd-4701-ac03-3028876db9c3" ma:termSetId="f60d76a3-74ac-4579-8d83-fa03eb287a33" ma:anchorId="349201b0-55be-4fd0-a41a-985dc4cfdf31" ma:open="false" ma:isKeyword="fals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Checked In (Document Id Service)</Name>
    <Synchronization>Synchronous</Synchronization>
    <Type>10004</Type>
    <SequenceNumber>20000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Document Updated (Document Id Service)</Name>
    <Synchronization>Synchronous</Synchronization>
    <Type>10002</Type>
    <SequenceNumber>20001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Document Adding (Document Id Service)</Name>
    <Synchronization>Synchronous</Synchronization>
    <Type>1</Type>
    <SequenceNumber>20002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Item Adding (Metadata Push)</Name>
    <Synchronization>Synchronous</Synchronization>
    <Type>1</Type>
    <SequenceNumber>1010</SequenceNumber>
    <Url/>
    <Assembly>Bis.CollaborationPlatform.SharePoint.Services, Version=15.2.0.0, Culture=neutral, PublicKeyToken=334ed2d369ac9e80</Assembly>
    <Class>Bis.CollaborationPlatform.SharePoint.Services.Events.MetadataPushEventReceiver</Class>
    <Data/>
    <Filter/>
  </Receiver>
  <Receiver>
    <Name>Item Updating (Metadata Push)</Name>
    <Synchronization>Synchronous</Synchronization>
    <Type>2</Type>
    <SequenceNumber>1010</SequenceNumber>
    <Url/>
    <Assembly>Bis.CollaborationPlatform.SharePoint.Services, Version=15.2.0.0, Culture=neutral, PublicKeyToken=334ed2d369ac9e80</Assembly>
    <Class>Bis.CollaborationPlatform.SharePoint.Services.Events.MetadataPushEventReceiver</Class>
    <Data/>
    <Filter/>
  </Receiver>
  <Receiver>
    <Name>Item File Moved (Metadata Push)</Name>
    <Synchronization>Synchronous</Synchronization>
    <Type>10009</Type>
    <SequenceNumber>1010</SequenceNumber>
    <Url/>
    <Assembly>Bis.CollaborationPlatform.SharePoint.Services, Version=15.2.0.0, Culture=neutral, PublicKeyToken=334ed2d369ac9e80</Assembly>
    <Class>Bis.CollaborationPlatform.SharePoint.Services.Events.MetadataPushEventReceiver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51F816-2FDE-4336-9076-113B34A239E7}">
  <ds:schemaRefs>
    <ds:schemaRef ds:uri="http://schemas.microsoft.com/sharepoint/v4"/>
    <ds:schemaRef ds:uri="74000a85-bd43-409c-8d9a-3c4b96c3868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51193229-c3cd-4fd7-837e-954272b4340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6B9F725-2FF1-41DE-AAE7-5ADB59C1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93229-c3cd-4fd7-837e-954272b43402"/>
    <ds:schemaRef ds:uri="74000a85-bd43-409c-8d9a-3c4b96c3868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099FB4-AE12-4270-845E-0BB1E3D376A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706B47F-EF12-4B66-B2FA-6BFC93398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1.BIS-16-9 BIS</Template>
  <TotalTime>428</TotalTime>
  <Words>220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Segoe UI</vt:lpstr>
      <vt:lpstr>Wingdings</vt:lpstr>
      <vt:lpstr>1_tower</vt:lpstr>
      <vt:lpstr>Introduction to pysdmx</vt:lpstr>
      <vt:lpstr>In a nutshell…</vt:lpstr>
      <vt:lpstr>What can it do today?</vt:lpstr>
      <vt:lpstr>The role of pysdmx for the BIS</vt:lpstr>
      <vt:lpstr>The role of pysdmx for Meaningful Data</vt:lpstr>
      <vt:lpstr>The role of pysdmx for Meaningful Data</vt:lpstr>
      <vt:lpstr>What’s next?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pysdmx</dc:title>
  <dc:creator>Sosnovsky, Xavier</dc:creator>
  <cp:keywords>MED IT; Projects</cp:keywords>
  <cp:lastModifiedBy>Sosnovsky, Xavier</cp:lastModifiedBy>
  <cp:revision>133</cp:revision>
  <dcterms:created xsi:type="dcterms:W3CDTF">2024-04-05T08:04:56Z</dcterms:created>
  <dcterms:modified xsi:type="dcterms:W3CDTF">2024-09-25T12:02:46Z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0x01010066E6577C753B40CABFD9C9409CB523E500FDDC0A2BD6159D48AE9D8E1D2198460C</vt:lpwstr>
  </property>
  <property fmtid="{D5CDD505-2E9C-101B-9397-08002B2CF9AE}" pid="3" name="TaxKeyword">
    <vt:lpwstr>8;#MED IT|84e5a7f0-5d28-4e50-80c7-ca788cc6fe0e;#7;#Projects|feda8a6d-73a7-47e3-aa62-e9014ed15e7e</vt:lpwstr>
  </property>
  <property fmtid="{D5CDD505-2E9C-101B-9397-08002B2CF9AE}" pid="4" name="_dlc_DocIdItemGuid">
    <vt:lpwstr>5f564093-3f80-40af-82d3-4b629e9905d8</vt:lpwstr>
  </property>
  <property fmtid="{D5CDD505-2E9C-101B-9397-08002B2CF9AE}" pid="5" name="BisDocumentType">
    <vt:lpwstr/>
  </property>
  <property fmtid="{D5CDD505-2E9C-101B-9397-08002B2CF9AE}" pid="6" name="BisAuthors">
    <vt:lpwstr/>
  </property>
  <property fmtid="{D5CDD505-2E9C-101B-9397-08002B2CF9AE}" pid="7" name="BisInstitution">
    <vt:lpwstr/>
  </property>
  <property fmtid="{D5CDD505-2E9C-101B-9397-08002B2CF9AE}" pid="8" name="BisRecipients">
    <vt:lpwstr/>
  </property>
  <property fmtid="{D5CDD505-2E9C-101B-9397-08002B2CF9AE}" pid="9" name="MSIP_Label_b142c856-5923-4773-b42c-1087be44a18e_Enabled">
    <vt:lpwstr>true</vt:lpwstr>
  </property>
  <property fmtid="{D5CDD505-2E9C-101B-9397-08002B2CF9AE}" pid="10" name="MSIP_Label_b142c856-5923-4773-b42c-1087be44a18e_SetDate">
    <vt:lpwstr>2024-09-25T06:54:35Z</vt:lpwstr>
  </property>
  <property fmtid="{D5CDD505-2E9C-101B-9397-08002B2CF9AE}" pid="11" name="MSIP_Label_b142c856-5923-4773-b42c-1087be44a18e_Method">
    <vt:lpwstr>Privileged</vt:lpwstr>
  </property>
  <property fmtid="{D5CDD505-2E9C-101B-9397-08002B2CF9AE}" pid="12" name="MSIP_Label_b142c856-5923-4773-b42c-1087be44a18e_Name">
    <vt:lpwstr>Public - No Marking</vt:lpwstr>
  </property>
  <property fmtid="{D5CDD505-2E9C-101B-9397-08002B2CF9AE}" pid="13" name="MSIP_Label_b142c856-5923-4773-b42c-1087be44a18e_SiteId">
    <vt:lpwstr>03e82858-fc14-4f12-b078-aac6d25c87da</vt:lpwstr>
  </property>
  <property fmtid="{D5CDD505-2E9C-101B-9397-08002B2CF9AE}" pid="14" name="MSIP_Label_b142c856-5923-4773-b42c-1087be44a18e_ActionId">
    <vt:lpwstr>10eaf395-5fdd-411e-ad94-31cae720d9d1</vt:lpwstr>
  </property>
  <property fmtid="{D5CDD505-2E9C-101B-9397-08002B2CF9AE}" pid="15" name="MSIP_Label_b142c856-5923-4773-b42c-1087be44a18e_ContentBits">
    <vt:lpwstr>0</vt:lpwstr>
  </property>
</Properties>
</file>