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0" r:id="rId2"/>
    <p:sldId id="271" r:id="rId3"/>
    <p:sldId id="277" r:id="rId4"/>
    <p:sldId id="273" r:id="rId5"/>
    <p:sldId id="279" r:id="rId6"/>
    <p:sldId id="278" r:id="rId7"/>
    <p:sldId id="272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ECFF"/>
    <a:srgbClr val="00AA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38" d="100"/>
          <a:sy n="138" d="100"/>
        </p:scale>
        <p:origin x="34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5E459-00D6-4537-84AB-80EA8C5AB12A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847CF-FC41-453B-B101-47EB4C7FD03C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969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rgbClr val="0070C0"/>
          </a:solidFill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08062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27.09.2024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002" y="5256213"/>
            <a:ext cx="1875995" cy="692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234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27.09.2024</a:t>
            </a:fld>
            <a:endParaRPr lang="en-GB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967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solidFill>
            <a:srgbClr val="0070C0"/>
          </a:solidFill>
        </p:spPr>
        <p:txBody>
          <a:bodyPr vert="eaVert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noProof="0" dirty="0" err="1"/>
              <a:t>Editar</a:t>
            </a:r>
            <a:r>
              <a:rPr lang="en-GB" noProof="0" dirty="0"/>
              <a:t> el </a:t>
            </a:r>
            <a:r>
              <a:rPr lang="en-GB" noProof="0" dirty="0" err="1"/>
              <a:t>estilo</a:t>
            </a:r>
            <a:r>
              <a:rPr lang="en-GB" noProof="0" dirty="0"/>
              <a:t> de </a:t>
            </a:r>
            <a:r>
              <a:rPr lang="en-GB" noProof="0" dirty="0" err="1"/>
              <a:t>texto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/>
              <a:t>Tercer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27.09.2024</a:t>
            </a:fld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28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9320" y="365125"/>
            <a:ext cx="9708693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177773" y="1825625"/>
            <a:ext cx="1152024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27.09.2024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325154" y="596452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8" name="Grupo 7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2" name="Rectángulo 11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3" name="Flecha derecha 12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9" name="Grupo 8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0" name="Rectángulo 9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1" name="Flecha derecha 10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5293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679848"/>
          </a:xfrm>
          <a:solidFill>
            <a:srgbClr val="0070C0"/>
          </a:solidFill>
        </p:spPr>
        <p:txBody>
          <a:bodyPr anchor="b"/>
          <a:lstStyle>
            <a:lvl1pPr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3657222"/>
            <a:ext cx="10515600" cy="993229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27.09.2024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5403182" y="5328746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8" name="Grupo 7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2" name="Rectángulo 11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3" name="Flecha derecha 12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9" name="Grupo 8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0" name="Rectángulo 9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1" name="Flecha derecha 10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55296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5899" y="365126"/>
            <a:ext cx="9537901" cy="1193868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27.09.2024</a:t>
            </a:fld>
            <a:endParaRPr lang="en-GB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grpSp>
        <p:nvGrpSpPr>
          <p:cNvPr id="8" name="Grupo 7"/>
          <p:cNvGrpSpPr/>
          <p:nvPr userDrawn="1"/>
        </p:nvGrpSpPr>
        <p:grpSpPr>
          <a:xfrm>
            <a:off x="151732" y="590141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9" name="Grupo 8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3" name="Rectángulo 12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4" name="Flecha derecha 13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10" name="Grupo 9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1" name="Rectángulo 10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2" name="Flecha derecha 11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  <p:sp>
        <p:nvSpPr>
          <p:cNvPr id="15" name="Rectángulo 14"/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2172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9320" y="188913"/>
            <a:ext cx="9383683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27.09.2024</a:t>
            </a:fld>
            <a:endParaRPr lang="en-GB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grpSp>
        <p:nvGrpSpPr>
          <p:cNvPr id="10" name="Grupo 9"/>
          <p:cNvGrpSpPr/>
          <p:nvPr userDrawn="1"/>
        </p:nvGrpSpPr>
        <p:grpSpPr>
          <a:xfrm>
            <a:off x="325153" y="479775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11" name="Grupo 10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5" name="Rectángulo 14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6" name="Flecha derecha 15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12" name="Grupo 11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3" name="Rectángulo 12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4" name="Flecha derecha 13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00817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27.09.2024</a:t>
            </a:fld>
            <a:endParaRPr lang="en-GB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97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s-MX" smtClean="0"/>
              <a:t>27/09/2024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41493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41890"/>
            <a:ext cx="3932237" cy="1915510"/>
          </a:xfrm>
          <a:solidFill>
            <a:srgbClr val="0070C0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918841" y="141891"/>
            <a:ext cx="6436547" cy="5719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07172"/>
            <a:ext cx="3932237" cy="3661816"/>
          </a:xfrm>
          <a:solidFill>
            <a:schemeClr val="tx2">
              <a:lumMod val="75000"/>
            </a:schemeClr>
          </a:solidFill>
        </p:spPr>
        <p:txBody>
          <a:bodyPr anchor="ctr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27.09.2024</a:t>
            </a:fld>
            <a:endParaRPr lang="en-GB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673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10359"/>
            <a:ext cx="3932237" cy="1947041"/>
          </a:xfrm>
          <a:solidFill>
            <a:srgbClr val="0070C0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934607" y="110359"/>
            <a:ext cx="7078717" cy="57586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07172"/>
            <a:ext cx="3932237" cy="3661816"/>
          </a:xfrm>
          <a:solidFill>
            <a:schemeClr val="tx2">
              <a:lumMod val="75000"/>
            </a:schemeClr>
          </a:solidFill>
        </p:spPr>
        <p:txBody>
          <a:bodyPr anchor="ctr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Editar</a:t>
            </a:r>
            <a:r>
              <a:rPr lang="en-GB" noProof="0" dirty="0"/>
              <a:t> el </a:t>
            </a:r>
            <a:r>
              <a:rPr lang="en-GB" noProof="0" dirty="0" err="1"/>
              <a:t>estilo</a:t>
            </a:r>
            <a:r>
              <a:rPr lang="en-GB" noProof="0" dirty="0"/>
              <a:t> de </a:t>
            </a:r>
            <a:r>
              <a:rPr lang="en-GB" noProof="0" dirty="0" err="1"/>
              <a:t>texto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27.09.2024</a:t>
            </a:fld>
            <a:endParaRPr lang="en-GB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7F905-C0D2-4263-B625-106CECBF2BBA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695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E111A-94CB-4B08-9CCC-A81D2DD0EB56}" type="datetimeFigureOut">
              <a:rPr lang="en-GB" noProof="0" smtClean="0"/>
              <a:t>27.09.2024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7F905-C0D2-4263-B625-106CECBF2BBA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6846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75000"/>
            </a:schemeClr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ds.sdmx.io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360EC-B300-C77B-6000-3EF7483528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The SDMX Global Discovery Service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BFF7AC-2073-0B2B-ED05-168659FD80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83026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12</a:t>
            </a:r>
            <a:r>
              <a:rPr lang="en-US" baseline="30000" dirty="0"/>
              <a:t>th</a:t>
            </a:r>
            <a:r>
              <a:rPr lang="en-US" dirty="0"/>
              <a:t> SDMX Experts workshop</a:t>
            </a:r>
          </a:p>
          <a:p>
            <a:r>
              <a:rPr lang="en-US" dirty="0"/>
              <a:t>7-11 October 2024</a:t>
            </a:r>
          </a:p>
          <a:p>
            <a:r>
              <a:rPr lang="en-US" dirty="0"/>
              <a:t>Amsterdam, the Netherlands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8300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1B7CE-53E9-91E2-0782-060716D22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SGDS 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F53D2-FADE-2A53-E805-1FC376B0B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As more SDMX Registries are deployed and used in production, the need for SDMX Artefacts </a:t>
            </a:r>
            <a:r>
              <a:rPr lang="en-US" b="1" dirty="0"/>
              <a:t>discovery</a:t>
            </a:r>
            <a:r>
              <a:rPr lang="en-US" dirty="0"/>
              <a:t> and </a:t>
            </a:r>
            <a:r>
              <a:rPr lang="en-US" b="1" dirty="0"/>
              <a:t>sharing</a:t>
            </a:r>
            <a:r>
              <a:rPr lang="en-US" dirty="0"/>
              <a:t> is becoming more important.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From the </a:t>
            </a:r>
            <a:r>
              <a:rPr lang="en-US" b="1" dirty="0"/>
              <a:t>Global Registry</a:t>
            </a:r>
            <a:r>
              <a:rPr lang="en-US" dirty="0"/>
              <a:t>, which maintains core Artefacts like the top-level Agency Schemes, to </a:t>
            </a:r>
            <a:r>
              <a:rPr lang="en-US" b="1" dirty="0"/>
              <a:t>international</a:t>
            </a:r>
            <a:r>
              <a:rPr lang="en-US" dirty="0"/>
              <a:t> or </a:t>
            </a:r>
            <a:r>
              <a:rPr lang="en-US" b="1" dirty="0"/>
              <a:t>national</a:t>
            </a:r>
            <a:r>
              <a:rPr lang="en-US" dirty="0"/>
              <a:t> </a:t>
            </a:r>
            <a:r>
              <a:rPr lang="en-US" b="1" dirty="0"/>
              <a:t>Registries</a:t>
            </a:r>
            <a:r>
              <a:rPr lang="en-US" dirty="0"/>
              <a:t> maintaining widely used </a:t>
            </a:r>
            <a:r>
              <a:rPr lang="en-US" dirty="0" err="1"/>
              <a:t>Codelists</a:t>
            </a:r>
            <a:r>
              <a:rPr lang="en-US" dirty="0"/>
              <a:t>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12979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9AD9B-58AA-5B48-E8C5-9D3CB3469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we are today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5CC9D-35B2-4D38-1A76-F4A1A1706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python application built using the </a:t>
            </a:r>
            <a:r>
              <a:rPr lang="en-US" i="1" dirty="0"/>
              <a:t>Django</a:t>
            </a:r>
            <a:r>
              <a:rPr lang="en-US" dirty="0"/>
              <a:t> web framework</a:t>
            </a:r>
          </a:p>
          <a:p>
            <a:pPr lvl="1"/>
            <a:r>
              <a:rPr lang="en-US" dirty="0"/>
              <a:t>Containerized and deployed on an </a:t>
            </a:r>
            <a:r>
              <a:rPr lang="en-US" i="1" dirty="0"/>
              <a:t>OKD</a:t>
            </a:r>
            <a:r>
              <a:rPr lang="en-US" dirty="0"/>
              <a:t> cluster</a:t>
            </a:r>
          </a:p>
          <a:p>
            <a:pPr lvl="1"/>
            <a:r>
              <a:rPr lang="en-US" dirty="0"/>
              <a:t>A </a:t>
            </a:r>
            <a:r>
              <a:rPr lang="en-US" i="1" dirty="0"/>
              <a:t>MariaDB</a:t>
            </a:r>
            <a:r>
              <a:rPr lang="en-US" dirty="0"/>
              <a:t> database for storage</a:t>
            </a:r>
          </a:p>
          <a:p>
            <a:pPr lvl="1"/>
            <a:r>
              <a:rPr lang="en-US" dirty="0"/>
              <a:t>Uses </a:t>
            </a:r>
            <a:r>
              <a:rPr lang="en-US" i="1" dirty="0" err="1"/>
              <a:t>pysdmx</a:t>
            </a:r>
            <a:r>
              <a:rPr lang="en-US" dirty="0"/>
              <a:t> for accessing SDMX endpoints</a:t>
            </a:r>
          </a:p>
          <a:p>
            <a:r>
              <a:rPr lang="en-US" dirty="0"/>
              <a:t>Deployed under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https://gds.sdmx.io</a:t>
            </a:r>
            <a:r>
              <a:rPr lang="en-US" dirty="0"/>
              <a:t> exposing SDMX endpoints from providers participating in the SDMX TWG</a:t>
            </a:r>
          </a:p>
          <a:p>
            <a:r>
              <a:rPr lang="en-US" dirty="0"/>
              <a:t>A draft browser UI for exposing all endpoints has been developed</a:t>
            </a:r>
          </a:p>
          <a:p>
            <a:r>
              <a:rPr lang="en-US" dirty="0"/>
              <a:t>Feedback from the  TWG is now </a:t>
            </a:r>
            <a:r>
              <a:rPr lang="en-US"/>
              <a:t>being developed:</a:t>
            </a:r>
            <a:endParaRPr lang="en-US" dirty="0"/>
          </a:p>
          <a:p>
            <a:pPr lvl="1"/>
            <a:r>
              <a:rPr lang="en-US" dirty="0"/>
              <a:t>Rationalization of the messages (closer to SDMX JSON messages)</a:t>
            </a:r>
          </a:p>
          <a:p>
            <a:pPr lvl="1"/>
            <a:r>
              <a:rPr lang="en-US" dirty="0"/>
              <a:t>Client oriented requests (enhancing discoverability)</a:t>
            </a:r>
          </a:p>
          <a:p>
            <a:pPr lvl="1"/>
            <a:r>
              <a:rPr lang="en-US" dirty="0"/>
              <a:t>Resolution of SDMX URNs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571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A9104-BA46-C239-7FBD-3577C8A9E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The SGDS browser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CCCF1-D493-7360-66E2-666839609B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814011" cy="4351338"/>
          </a:xfrm>
        </p:spPr>
        <p:txBody>
          <a:bodyPr/>
          <a:lstStyle/>
          <a:p>
            <a:r>
              <a:rPr lang="en-IE" dirty="0"/>
              <a:t>A simple UI for users</a:t>
            </a:r>
          </a:p>
          <a:p>
            <a:r>
              <a:rPr lang="en-IE" dirty="0"/>
              <a:t>Browsing and searching</a:t>
            </a:r>
          </a:p>
          <a:p>
            <a:endParaRPr lang="en-IE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7E45632-CBEB-8E95-D13A-3D55B455836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21543" y="1825625"/>
            <a:ext cx="5843077" cy="4351338"/>
          </a:xfr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456490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1C75E2-8CB1-7137-80A9-0B9B0CC36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SGDS browser - demo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BFB0B2D-396F-46B2-BF16-E2EA7F7601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2100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0C8B3-3346-FB02-1E1F-95E64EDEC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we want to go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13F67-007F-787F-DB07-605C8DE3F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Expose the new API to potential clients (mainly other services) that require discovery of SDMX endpoints</a:t>
            </a:r>
          </a:p>
          <a:p>
            <a:r>
              <a:rPr lang="en-US" dirty="0"/>
              <a:t>Expose the UI to the SDMX community under the sdmx.io, for comments and feedback</a:t>
            </a:r>
          </a:p>
          <a:p>
            <a:r>
              <a:rPr lang="en-US" dirty="0"/>
              <a:t>Work on the processes for:</a:t>
            </a:r>
          </a:p>
          <a:p>
            <a:pPr lvl="1"/>
            <a:r>
              <a:rPr lang="en-US" dirty="0"/>
              <a:t>Onboarding new Agencies and their services</a:t>
            </a:r>
          </a:p>
          <a:p>
            <a:pPr lvl="1"/>
            <a:r>
              <a:rPr lang="en-US" dirty="0"/>
              <a:t>Add TCK to test and configure the SDMX services entries (</a:t>
            </a:r>
            <a:r>
              <a:rPr lang="en-US" dirty="0" err="1"/>
              <a:t>eg</a:t>
            </a:r>
            <a:r>
              <a:rPr lang="en-US" dirty="0"/>
              <a:t> supported resources, formats,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167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80B1A-E33E-4F70-F9A1-5771551F3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Thank you!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C79C44-C775-AA43-3373-7394F701F3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13415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iglo gótico-Palatino Lino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DMX Experts Workshop Template.potx" id="{70CA7E9C-5F60-41E0-8412-83BDCFD88BAA}" vid="{A3B485CB-F6EA-4724-9E74-4D30CE2892D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SDMX Experts Workshop Template</Template>
  <TotalTime>1019</TotalTime>
  <Words>249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Courier New</vt:lpstr>
      <vt:lpstr>Palatino Linotype</vt:lpstr>
      <vt:lpstr>Perpetua</vt:lpstr>
      <vt:lpstr>Tema de Office</vt:lpstr>
      <vt:lpstr>The SDMX Global Discovery Service</vt:lpstr>
      <vt:lpstr>SGDS Problem Statement</vt:lpstr>
      <vt:lpstr>Where we are today</vt:lpstr>
      <vt:lpstr>The SGDS browser</vt:lpstr>
      <vt:lpstr>SGDS browser - demo</vt:lpstr>
      <vt:lpstr>Where we want to go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Nikoloutsos, Stratos</dc:creator>
  <cp:lastModifiedBy>Buffett, Brian</cp:lastModifiedBy>
  <cp:revision>2</cp:revision>
  <dcterms:created xsi:type="dcterms:W3CDTF">2024-09-26T13:49:42Z</dcterms:created>
  <dcterms:modified xsi:type="dcterms:W3CDTF">2024-09-27T16:43:50Z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2024-09-20T15:41:59Z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ee8ede1d-6982-4d82-ad68-9a20e92cecfc</vt:lpwstr>
  </property>
  <property fmtid="{D5CDD505-2E9C-101B-9397-08002B2CF9AE}" pid="8" name="MSIP_Label_6bd9ddd1-4d20-43f6-abfa-fc3c07406f94_ContentBits">
    <vt:lpwstr>0</vt:lpwstr>
  </property>
  <property fmtid="{D5CDD505-2E9C-101B-9397-08002B2CF9AE}" pid="9" name="MSIP_Label_b142c856-5923-4773-b42c-1087be44a18e_Enabled">
    <vt:lpwstr>true</vt:lpwstr>
  </property>
  <property fmtid="{D5CDD505-2E9C-101B-9397-08002B2CF9AE}" pid="10" name="MSIP_Label_b142c856-5923-4773-b42c-1087be44a18e_SetDate">
    <vt:lpwstr>2024-09-26T13:50:39Z</vt:lpwstr>
  </property>
  <property fmtid="{D5CDD505-2E9C-101B-9397-08002B2CF9AE}" pid="11" name="MSIP_Label_b142c856-5923-4773-b42c-1087be44a18e_Method">
    <vt:lpwstr>Privileged</vt:lpwstr>
  </property>
  <property fmtid="{D5CDD505-2E9C-101B-9397-08002B2CF9AE}" pid="12" name="MSIP_Label_b142c856-5923-4773-b42c-1087be44a18e_Name">
    <vt:lpwstr>Public - No Marking</vt:lpwstr>
  </property>
  <property fmtid="{D5CDD505-2E9C-101B-9397-08002B2CF9AE}" pid="13" name="MSIP_Label_b142c856-5923-4773-b42c-1087be44a18e_SiteId">
    <vt:lpwstr>03e82858-fc14-4f12-b078-aac6d25c87da</vt:lpwstr>
  </property>
  <property fmtid="{D5CDD505-2E9C-101B-9397-08002B2CF9AE}" pid="14" name="MSIP_Label_b142c856-5923-4773-b42c-1087be44a18e_ActionId">
    <vt:lpwstr>93416dff-92e7-47fc-b725-df491c8ea25a</vt:lpwstr>
  </property>
  <property fmtid="{D5CDD505-2E9C-101B-9397-08002B2CF9AE}" pid="15" name="MSIP_Label_b142c856-5923-4773-b42c-1087be44a18e_ContentBits">
    <vt:lpwstr>0</vt:lpwstr>
  </property>
</Properties>
</file>