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0" r:id="rId5"/>
    <p:sldId id="279" r:id="rId6"/>
    <p:sldId id="282" r:id="rId7"/>
    <p:sldId id="283" r:id="rId8"/>
    <p:sldId id="284" r:id="rId9"/>
    <p:sldId id="287" r:id="rId10"/>
    <p:sldId id="285" r:id="rId11"/>
    <p:sldId id="286" r:id="rId12"/>
    <p:sldId id="276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CFF"/>
    <a:srgbClr val="00A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5E459-00D6-4537-84AB-80EA8C5AB12A}" type="datetimeFigureOut">
              <a:rPr lang="es-MX" smtClean="0"/>
              <a:t>07/10/2024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847CF-FC41-453B-B101-47EB4C7FD03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6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070C0"/>
          </a:solidFill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080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07/10/2024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02" y="5256213"/>
            <a:ext cx="1875995" cy="6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34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07/10/2024</a:t>
            </a:fld>
            <a:endParaRPr lang="en-GB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280369"/>
            <a:ext cx="1302854" cy="4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6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solidFill>
            <a:srgbClr val="0070C0"/>
          </a:solidFill>
        </p:spPr>
        <p:txBody>
          <a:bodyPr vert="eaVert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noProof="0" dirty="0" err="1"/>
              <a:t>Editar</a:t>
            </a:r>
            <a:r>
              <a:rPr lang="en-GB" noProof="0" dirty="0"/>
              <a:t> el </a:t>
            </a:r>
            <a:r>
              <a:rPr lang="en-GB" noProof="0" dirty="0" err="1"/>
              <a:t>estilo</a:t>
            </a:r>
            <a:r>
              <a:rPr lang="en-GB" noProof="0" dirty="0"/>
              <a:t> de </a:t>
            </a:r>
            <a:r>
              <a:rPr lang="en-GB" noProof="0" dirty="0" err="1"/>
              <a:t>texto</a:t>
            </a:r>
            <a:r>
              <a:rPr lang="en-GB" noProof="0" dirty="0"/>
              <a:t> del </a:t>
            </a:r>
            <a:r>
              <a:rPr lang="en-GB" noProof="0" dirty="0" err="1"/>
              <a:t>patrón</a:t>
            </a:r>
            <a:endParaRPr lang="en-GB" noProof="0" dirty="0"/>
          </a:p>
          <a:p>
            <a:pPr lvl="1"/>
            <a:r>
              <a:rPr lang="en-GB" noProof="0" dirty="0"/>
              <a:t>Segundo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2"/>
            <a:r>
              <a:rPr lang="en-GB" noProof="0" dirty="0"/>
              <a:t>Tercer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3"/>
            <a:r>
              <a:rPr lang="en-GB" noProof="0" dirty="0"/>
              <a:t>Cuarto </a:t>
            </a:r>
            <a:r>
              <a:rPr lang="en-GB" noProof="0" dirty="0" err="1"/>
              <a:t>nivel</a:t>
            </a:r>
            <a:endParaRPr lang="en-GB" noProof="0" dirty="0"/>
          </a:p>
          <a:p>
            <a:pPr lvl="4"/>
            <a:r>
              <a:rPr lang="en-GB" noProof="0" dirty="0"/>
              <a:t>Quinto </a:t>
            </a:r>
            <a:r>
              <a:rPr lang="en-GB" noProof="0" dirty="0" err="1"/>
              <a:t>nivel</a:t>
            </a:r>
            <a:endParaRPr lang="en-GB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07/10/2024</a:t>
            </a:fld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280369"/>
            <a:ext cx="1302854" cy="4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8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9320" y="365125"/>
            <a:ext cx="9708693" cy="1325563"/>
          </a:xfrm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77773" y="1825625"/>
            <a:ext cx="11520240" cy="4351338"/>
          </a:xfrm>
        </p:spPr>
        <p:txBody>
          <a:bodyPr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07/10/2024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325154" y="596452"/>
            <a:ext cx="1372935" cy="743838"/>
            <a:chOff x="516056" y="672049"/>
            <a:chExt cx="1372935" cy="743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Grupo 7"/>
            <p:cNvGrpSpPr/>
            <p:nvPr userDrawn="1"/>
          </p:nvGrpSpPr>
          <p:grpSpPr>
            <a:xfrm rot="18957735">
              <a:off x="516056" y="672049"/>
              <a:ext cx="723123" cy="716477"/>
              <a:chOff x="317938" y="3126070"/>
              <a:chExt cx="723123" cy="716477"/>
            </a:xfrm>
          </p:grpSpPr>
          <p:sp>
            <p:nvSpPr>
              <p:cNvPr id="12" name="Rectángulo 11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3" name="Flecha derecha 12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9" name="Grupo 8"/>
            <p:cNvGrpSpPr/>
            <p:nvPr userDrawn="1"/>
          </p:nvGrpSpPr>
          <p:grpSpPr>
            <a:xfrm rot="8183442">
              <a:off x="1165868" y="699410"/>
              <a:ext cx="723123" cy="716477"/>
              <a:chOff x="317938" y="3126070"/>
              <a:chExt cx="723123" cy="716477"/>
            </a:xfrm>
          </p:grpSpPr>
          <p:sp>
            <p:nvSpPr>
              <p:cNvPr id="10" name="Rectángulo 9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1" name="Flecha derecha 10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293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79848"/>
          </a:xfrm>
          <a:solidFill>
            <a:srgbClr val="0070C0"/>
          </a:solidFill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3657222"/>
            <a:ext cx="10515600" cy="99322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07/10/2024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5403182" y="5328746"/>
            <a:ext cx="1372935" cy="743838"/>
            <a:chOff x="516056" y="672049"/>
            <a:chExt cx="1372935" cy="743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Grupo 7"/>
            <p:cNvGrpSpPr/>
            <p:nvPr userDrawn="1"/>
          </p:nvGrpSpPr>
          <p:grpSpPr>
            <a:xfrm rot="18957735">
              <a:off x="516056" y="672049"/>
              <a:ext cx="723123" cy="716477"/>
              <a:chOff x="317938" y="3126070"/>
              <a:chExt cx="723123" cy="716477"/>
            </a:xfrm>
          </p:grpSpPr>
          <p:sp>
            <p:nvSpPr>
              <p:cNvPr id="12" name="Rectángulo 11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3" name="Flecha derecha 12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9" name="Grupo 8"/>
            <p:cNvGrpSpPr/>
            <p:nvPr userDrawn="1"/>
          </p:nvGrpSpPr>
          <p:grpSpPr>
            <a:xfrm rot="8183442">
              <a:off x="1165868" y="699410"/>
              <a:ext cx="723123" cy="716477"/>
              <a:chOff x="317938" y="3126070"/>
              <a:chExt cx="723123" cy="716477"/>
            </a:xfrm>
          </p:grpSpPr>
          <p:sp>
            <p:nvSpPr>
              <p:cNvPr id="10" name="Rectángulo 9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1" name="Flecha derecha 10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529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5899" y="365126"/>
            <a:ext cx="9537901" cy="1193868"/>
          </a:xfrm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07/10/2024</a:t>
            </a:fld>
            <a:endParaRPr lang="en-GB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151732" y="590141"/>
            <a:ext cx="1372935" cy="743838"/>
            <a:chOff x="516056" y="672049"/>
            <a:chExt cx="1372935" cy="743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" name="Grupo 8"/>
            <p:cNvGrpSpPr/>
            <p:nvPr userDrawn="1"/>
          </p:nvGrpSpPr>
          <p:grpSpPr>
            <a:xfrm rot="18957735">
              <a:off x="516056" y="672049"/>
              <a:ext cx="723123" cy="716477"/>
              <a:chOff x="317938" y="3126070"/>
              <a:chExt cx="723123" cy="716477"/>
            </a:xfrm>
          </p:grpSpPr>
          <p:sp>
            <p:nvSpPr>
              <p:cNvPr id="13" name="Rectángulo 12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4" name="Flecha derecha 13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10" name="Grupo 9"/>
            <p:cNvGrpSpPr/>
            <p:nvPr userDrawn="1"/>
          </p:nvGrpSpPr>
          <p:grpSpPr>
            <a:xfrm rot="8183442">
              <a:off x="1165868" y="699410"/>
              <a:ext cx="723123" cy="716477"/>
              <a:chOff x="317938" y="3126070"/>
              <a:chExt cx="723123" cy="716477"/>
            </a:xfrm>
          </p:grpSpPr>
          <p:sp>
            <p:nvSpPr>
              <p:cNvPr id="11" name="Rectángulo 10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2" name="Flecha derecha 11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sp>
        <p:nvSpPr>
          <p:cNvPr id="15" name="Rectángulo 14"/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217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9320" y="188913"/>
            <a:ext cx="9383683" cy="1325563"/>
          </a:xfrm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07/10/2024</a:t>
            </a:fld>
            <a:endParaRPr lang="en-GB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‹#›</a:t>
            </a:fld>
            <a:endParaRPr lang="en-GB" noProof="0" dirty="0"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325153" y="479775"/>
            <a:ext cx="1372935" cy="743838"/>
            <a:chOff x="516056" y="672049"/>
            <a:chExt cx="1372935" cy="7438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" name="Grupo 10"/>
            <p:cNvGrpSpPr/>
            <p:nvPr userDrawn="1"/>
          </p:nvGrpSpPr>
          <p:grpSpPr>
            <a:xfrm rot="18957735">
              <a:off x="516056" y="672049"/>
              <a:ext cx="723123" cy="716477"/>
              <a:chOff x="317938" y="3126070"/>
              <a:chExt cx="723123" cy="716477"/>
            </a:xfrm>
          </p:grpSpPr>
          <p:sp>
            <p:nvSpPr>
              <p:cNvPr id="15" name="Rectángulo 14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6" name="Flecha derecha 15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  <p:grpSp>
          <p:nvGrpSpPr>
            <p:cNvPr id="12" name="Grupo 11"/>
            <p:cNvGrpSpPr/>
            <p:nvPr userDrawn="1"/>
          </p:nvGrpSpPr>
          <p:grpSpPr>
            <a:xfrm rot="8183442">
              <a:off x="1165868" y="699410"/>
              <a:ext cx="723123" cy="716477"/>
              <a:chOff x="317938" y="3126070"/>
              <a:chExt cx="723123" cy="716477"/>
            </a:xfrm>
          </p:grpSpPr>
          <p:sp>
            <p:nvSpPr>
              <p:cNvPr id="13" name="Rectángulo 12"/>
              <p:cNvSpPr/>
              <p:nvPr userDrawn="1"/>
            </p:nvSpPr>
            <p:spPr>
              <a:xfrm>
                <a:off x="317938" y="3126070"/>
                <a:ext cx="723123" cy="712166"/>
              </a:xfrm>
              <a:prstGeom prst="rect">
                <a:avLst/>
              </a:prstGeom>
              <a:solidFill>
                <a:srgbClr val="00AAE6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4" name="Flecha derecha 13"/>
              <p:cNvSpPr/>
              <p:nvPr userDrawn="1"/>
            </p:nvSpPr>
            <p:spPr>
              <a:xfrm rot="16200000">
                <a:off x="470292" y="3474638"/>
                <a:ext cx="422828" cy="312989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081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0070C0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07/10/2024</a:t>
            </a:fld>
            <a:endParaRPr lang="en-GB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280369"/>
            <a:ext cx="1302854" cy="4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7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s-MX" smtClean="0"/>
              <a:t>07/10/2024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149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41890"/>
            <a:ext cx="3932237" cy="1915510"/>
          </a:xfrm>
          <a:solidFill>
            <a:srgbClr val="0070C0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918841" y="141891"/>
            <a:ext cx="6436547" cy="5719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7172"/>
            <a:ext cx="3932237" cy="3661816"/>
          </a:xfrm>
          <a:solidFill>
            <a:schemeClr val="tx2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07/10/2024</a:t>
            </a:fld>
            <a:endParaRPr lang="en-GB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280369"/>
            <a:ext cx="1302854" cy="4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7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110359"/>
            <a:ext cx="3932237" cy="1947041"/>
          </a:xfrm>
          <a:solidFill>
            <a:srgbClr val="0070C0"/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934607" y="110359"/>
            <a:ext cx="7078717" cy="57586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207172"/>
            <a:ext cx="3932237" cy="3661816"/>
          </a:xfrm>
          <a:solidFill>
            <a:schemeClr val="tx2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 err="1"/>
              <a:t>Editar</a:t>
            </a:r>
            <a:r>
              <a:rPr lang="en-GB" noProof="0" dirty="0"/>
              <a:t> el </a:t>
            </a:r>
            <a:r>
              <a:rPr lang="en-GB" noProof="0" dirty="0" err="1"/>
              <a:t>estilo</a:t>
            </a:r>
            <a:r>
              <a:rPr lang="en-GB" noProof="0" dirty="0"/>
              <a:t> de </a:t>
            </a:r>
            <a:r>
              <a:rPr lang="en-GB" noProof="0" dirty="0" err="1"/>
              <a:t>texto</a:t>
            </a:r>
            <a:r>
              <a:rPr lang="en-GB" noProof="0" dirty="0"/>
              <a:t> del </a:t>
            </a:r>
            <a:r>
              <a:rPr lang="en-GB" noProof="0" dirty="0" err="1"/>
              <a:t>patrón</a:t>
            </a:r>
            <a:endParaRPr lang="en-GB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111A-94CB-4B08-9CCC-A81D2DD0EB56}" type="datetimeFigureOut">
              <a:rPr lang="en-GB" noProof="0" smtClean="0"/>
              <a:t>07/10/2024</a:t>
            </a:fld>
            <a:endParaRPr lang="en-GB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7F905-C0D2-4263-B625-106CECBF2BBA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280369"/>
            <a:ext cx="1302854" cy="4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9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Editar el estilo de texto del patrón</a:t>
            </a:r>
          </a:p>
          <a:p>
            <a:pPr lvl="1"/>
            <a:r>
              <a:rPr lang="en-GB" noProof="0"/>
              <a:t>Segundo nivel</a:t>
            </a:r>
          </a:p>
          <a:p>
            <a:pPr lvl="2"/>
            <a:r>
              <a:rPr lang="en-GB" noProof="0"/>
              <a:t>Tercer nivel</a:t>
            </a:r>
          </a:p>
          <a:p>
            <a:pPr lvl="3"/>
            <a:r>
              <a:rPr lang="en-GB" noProof="0"/>
              <a:t>Cuarto nivel</a:t>
            </a:r>
          </a:p>
          <a:p>
            <a:pPr lvl="4"/>
            <a:r>
              <a:rPr lang="en-GB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E111A-94CB-4B08-9CCC-A81D2DD0EB56}" type="datetimeFigureOut">
              <a:rPr lang="en-GB" noProof="0" smtClean="0"/>
              <a:t>07/10/2024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7F905-C0D2-4263-B625-106CECBF2BBA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2EE08E-DE4B-4225-C860-40FF2AC7981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37163" y="6642100"/>
            <a:ext cx="17462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  <p:extLst>
      <p:ext uri="{BB962C8B-B14F-4D97-AF65-F5344CB8AC3E}">
        <p14:creationId xmlns:p14="http://schemas.microsoft.com/office/powerpoint/2010/main" val="41684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erpetua" panose="02020502060401020303" pitchFamily="18" charset="0"/>
          <a:ea typeface="Yu Gothic Light" panose="020B03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Perpetua" panose="02020502060401020303" pitchFamily="18" charset="0"/>
          <a:ea typeface="Yu Gothic Light" panose="020B03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Perpetua" panose="02020502060401020303" pitchFamily="18" charset="0"/>
          <a:ea typeface="Yu Gothic Light" panose="020B03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erpetua" panose="02020502060401020303" pitchFamily="18" charset="0"/>
          <a:ea typeface="Yu Gothic Light" panose="020B03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erpetua" panose="02020502060401020303" pitchFamily="18" charset="0"/>
          <a:ea typeface="Yu Gothic Light" panose="020B03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360EC-B300-C77B-6000-3EF748352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Task force for Implementing SDMX at the Enterprise level</a:t>
            </a:r>
            <a:endParaRPr lang="en-IE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FF7AC-2073-0B2B-ED05-168659FD8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83026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SDMX Experts workshop</a:t>
            </a:r>
          </a:p>
          <a:p>
            <a:r>
              <a:rPr lang="en-US" dirty="0"/>
              <a:t>7-11 October 2024</a:t>
            </a:r>
          </a:p>
          <a:p>
            <a:r>
              <a:rPr lang="en-US" dirty="0"/>
              <a:t>Amsterdam, the Netherlands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830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B7CE-53E9-91E2-0782-060716D2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53D2-FADE-2A53-E805-1FC376B0B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More and more agencies are recognising value of SDMX and want to implement it</a:t>
            </a:r>
          </a:p>
          <a:p>
            <a:r>
              <a:rPr lang="en-IE" dirty="0"/>
              <a:t>SDMX adoption is almost always for multi-domain or whole agency</a:t>
            </a:r>
          </a:p>
          <a:p>
            <a:r>
              <a:rPr lang="en-IE" dirty="0"/>
              <a:t>There is an urgent and growing need for implementation resources and best practice</a:t>
            </a:r>
          </a:p>
          <a:p>
            <a:r>
              <a:rPr lang="en-IE" dirty="0"/>
              <a:t>Expertise is growing, but</a:t>
            </a:r>
          </a:p>
          <a:p>
            <a:pPr lvl="1"/>
            <a:r>
              <a:rPr lang="en-IE" dirty="0"/>
              <a:t>Knowledge is in expert’s heads, or if written it is not widely recognised and distributed </a:t>
            </a:r>
          </a:p>
          <a:p>
            <a:pPr lvl="1"/>
            <a:r>
              <a:rPr lang="en-IE" dirty="0"/>
              <a:t>Experts probably don’t agree on correct approach of enterprise adoption</a:t>
            </a:r>
          </a:p>
          <a:p>
            <a:r>
              <a:rPr lang="en-IE" dirty="0"/>
              <a:t>There is no reference strategy or SDMX-approved guideline for adopting SDMX at scale</a:t>
            </a:r>
          </a:p>
          <a:p>
            <a:endParaRPr lang="en-IE" dirty="0"/>
          </a:p>
          <a:p>
            <a:pPr marL="457200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BDD6E5-83A3-3292-86B5-E4557C0C959E}"/>
              </a:ext>
            </a:extLst>
          </p:cNvPr>
          <p:cNvSpPr/>
          <p:nvPr/>
        </p:nvSpPr>
        <p:spPr>
          <a:xfrm>
            <a:off x="932309" y="3741785"/>
            <a:ext cx="3446744" cy="5334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A7BAE8-D9A8-15F0-C1A8-05E0BCD4FC12}"/>
              </a:ext>
            </a:extLst>
          </p:cNvPr>
          <p:cNvSpPr/>
          <p:nvPr/>
        </p:nvSpPr>
        <p:spPr>
          <a:xfrm>
            <a:off x="1989320" y="2774601"/>
            <a:ext cx="3211854" cy="533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DD35D6-C493-544A-2A07-5F8249203F71}"/>
              </a:ext>
            </a:extLst>
          </p:cNvPr>
          <p:cNvSpPr/>
          <p:nvPr/>
        </p:nvSpPr>
        <p:spPr>
          <a:xfrm>
            <a:off x="1551653" y="4609353"/>
            <a:ext cx="6677947" cy="5334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43AB7B-8319-A66C-1010-D04C5261407B}"/>
              </a:ext>
            </a:extLst>
          </p:cNvPr>
          <p:cNvSpPr/>
          <p:nvPr/>
        </p:nvSpPr>
        <p:spPr>
          <a:xfrm>
            <a:off x="2290233" y="5176309"/>
            <a:ext cx="7611534" cy="8413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200"/>
              <a:t>There is an opportunity! 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69467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B7CE-53E9-91E2-0782-060716D2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Background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53D2-FADE-2A53-E805-1FC376B0B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IE" sz="2000" dirty="0"/>
          </a:p>
          <a:p>
            <a:pPr lvl="1"/>
            <a:endParaRPr lang="en-IE" sz="2000" dirty="0"/>
          </a:p>
          <a:p>
            <a:pPr lvl="1"/>
            <a:endParaRPr lang="en-IE" sz="2000" dirty="0"/>
          </a:p>
          <a:p>
            <a:endParaRPr lang="en-IE" sz="2400" dirty="0"/>
          </a:p>
          <a:p>
            <a:endParaRPr lang="en-IE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F4918-B64F-ADEC-F189-6FB08F7638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/>
          <a:stretch/>
        </p:blipFill>
        <p:spPr bwMode="auto">
          <a:xfrm>
            <a:off x="313267" y="1682633"/>
            <a:ext cx="11700960" cy="4604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194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B7CE-53E9-91E2-0782-060716D2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53D2-FADE-2A53-E805-1FC376B0B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73" y="1825625"/>
            <a:ext cx="11520240" cy="4583642"/>
          </a:xfrm>
        </p:spPr>
        <p:txBody>
          <a:bodyPr>
            <a:normAutofit fontScale="55000" lnSpcReduction="20000"/>
          </a:bodyPr>
          <a:lstStyle/>
          <a:p>
            <a:r>
              <a:rPr lang="en-IE" sz="4500" dirty="0"/>
              <a:t>A </a:t>
            </a:r>
            <a:r>
              <a:rPr lang="en-IE" sz="4500" b="1" dirty="0"/>
              <a:t>joint SDMX Working Group task force </a:t>
            </a:r>
            <a:r>
              <a:rPr lang="en-IE" sz="4500" dirty="0"/>
              <a:t>to address the SDMX adoption gap</a:t>
            </a:r>
          </a:p>
          <a:p>
            <a:endParaRPr lang="en-IE" sz="4500" dirty="0"/>
          </a:p>
          <a:p>
            <a:r>
              <a:rPr lang="en-US" sz="4500" dirty="0"/>
              <a:t>Intended audience of the output</a:t>
            </a:r>
          </a:p>
          <a:p>
            <a:pPr lvl="1"/>
            <a:r>
              <a:rPr lang="en-US" sz="3200" b="1" dirty="0"/>
              <a:t>Experienced SDMX Implementation experts</a:t>
            </a:r>
            <a:r>
              <a:rPr lang="en-US" sz="3200" dirty="0"/>
              <a:t>: to agree on what these recommendations should be and use as a reference</a:t>
            </a:r>
          </a:p>
          <a:p>
            <a:pPr lvl="1"/>
            <a:r>
              <a:rPr lang="en-US" sz="3200" b="1" dirty="0"/>
              <a:t>SDMX implementers</a:t>
            </a:r>
            <a:r>
              <a:rPr lang="en-US" sz="3200" dirty="0"/>
              <a:t>: to start SDMX adoption more rapidly than without the guideline, achieving a higher quality implementation at lower cost</a:t>
            </a:r>
          </a:p>
          <a:p>
            <a:pPr lvl="1"/>
            <a:r>
              <a:rPr lang="en-US" sz="3200" b="1" dirty="0"/>
              <a:t>Stakeholders </a:t>
            </a:r>
            <a:r>
              <a:rPr lang="en-US" sz="3200" dirty="0"/>
              <a:t>in the agency’s SDMX adoption to know how it would affect them and play their role in the implementation</a:t>
            </a:r>
          </a:p>
          <a:p>
            <a:endParaRPr lang="en-IE" sz="4500" dirty="0"/>
          </a:p>
          <a:p>
            <a:r>
              <a:rPr lang="en-IE" sz="4500" dirty="0"/>
              <a:t>The TF had a kick-off meeting that decided the following:</a:t>
            </a:r>
          </a:p>
          <a:p>
            <a:pPr lvl="1"/>
            <a:r>
              <a:rPr lang="en-IE" sz="3200" dirty="0"/>
              <a:t>The business case of SDMX is out-of-scope. If the decision to adopt is no, they don’t need this guideline!</a:t>
            </a:r>
          </a:p>
          <a:p>
            <a:pPr lvl="1"/>
            <a:r>
              <a:rPr lang="en-IE" sz="3200" dirty="0"/>
              <a:t>The scope of the work</a:t>
            </a:r>
          </a:p>
          <a:p>
            <a:pPr lvl="1"/>
            <a:r>
              <a:rPr lang="en-IE" sz="3200" dirty="0"/>
              <a:t>The deliverables</a:t>
            </a:r>
          </a:p>
          <a:p>
            <a:pPr lvl="2"/>
            <a:r>
              <a:rPr lang="en-IE" sz="2900" dirty="0"/>
              <a:t>A guideline of several chapters</a:t>
            </a:r>
          </a:p>
          <a:p>
            <a:pPr lvl="2"/>
            <a:r>
              <a:rPr lang="en-IE" sz="2900" dirty="0"/>
              <a:t>Annexes as needed</a:t>
            </a:r>
          </a:p>
          <a:p>
            <a:pPr lvl="1"/>
            <a:r>
              <a:rPr lang="en-IE" sz="3200" dirty="0"/>
              <a:t>Task force working procedures, timeline and next steps</a:t>
            </a:r>
          </a:p>
          <a:p>
            <a:pPr lvl="1"/>
            <a:endParaRPr lang="en-IE" dirty="0"/>
          </a:p>
          <a:p>
            <a:pPr lvl="1"/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863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B7CE-53E9-91E2-0782-060716D2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53D2-FADE-2A53-E805-1FC376B0B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73" y="1825625"/>
            <a:ext cx="11520240" cy="466725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IE" sz="3200" dirty="0"/>
              <a:t>Institutional setting</a:t>
            </a:r>
          </a:p>
          <a:p>
            <a:pPr lvl="1">
              <a:spcBef>
                <a:spcPts val="600"/>
              </a:spcBef>
            </a:pPr>
            <a:r>
              <a:rPr lang="en-IE" sz="2800" dirty="0"/>
              <a:t>Who does what</a:t>
            </a:r>
          </a:p>
          <a:p>
            <a:pPr lvl="1">
              <a:spcBef>
                <a:spcPts val="600"/>
              </a:spcBef>
            </a:pPr>
            <a:r>
              <a:rPr lang="en-IE" sz="2800" dirty="0"/>
              <a:t>Appropriate support needed</a:t>
            </a:r>
          </a:p>
          <a:p>
            <a:pPr lvl="1">
              <a:spcBef>
                <a:spcPts val="600"/>
              </a:spcBef>
            </a:pPr>
            <a:r>
              <a:rPr lang="en-IE" sz="2800" dirty="0"/>
              <a:t>Match adoption to institutional setting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IE" sz="3200" dirty="0"/>
              <a:t>Cross-domain structural modelling recommendations</a:t>
            </a:r>
          </a:p>
          <a:p>
            <a:pPr lvl="1">
              <a:spcBef>
                <a:spcPts val="600"/>
              </a:spcBef>
            </a:pPr>
            <a:r>
              <a:rPr lang="en-IE" sz="2800" dirty="0"/>
              <a:t>Concept Schemes, Agency Schemes, Category Schemes, MSDs</a:t>
            </a:r>
          </a:p>
          <a:p>
            <a:pPr lvl="1">
              <a:spcBef>
                <a:spcPts val="600"/>
              </a:spcBef>
            </a:pPr>
            <a:r>
              <a:rPr lang="en-IE" sz="2800" dirty="0"/>
              <a:t>Sharing/reuse of concepts and codelists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US" sz="3200" dirty="0"/>
              <a:t>Integrate use of SDMX structural metadata with existing metadata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E.g. the approach to replacing local coding with use of international standards</a:t>
            </a:r>
            <a:endParaRPr lang="en-IE" sz="3200" dirty="0"/>
          </a:p>
          <a:p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23795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B7CE-53E9-91E2-0782-060716D2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Scope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53D2-FADE-2A53-E805-1FC376B0B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73" y="1825625"/>
            <a:ext cx="11520240" cy="466725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dirty="0"/>
              <a:t>How to integrate SDMX implementation with architectures based on GSBPM/GSIM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Could help to select appropriate tools, </a:t>
            </a:r>
            <a:r>
              <a:rPr lang="en-US" sz="2800"/>
              <a:t>business processes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3200" dirty="0"/>
              <a:t>How to start implementing SDMX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Pilot recommendations – e.g. don’t put your prototype into production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Where to start in the lifecycle? E.g. dissemination</a:t>
            </a:r>
          </a:p>
          <a:p>
            <a:pPr>
              <a:spcBef>
                <a:spcPts val="1200"/>
              </a:spcBef>
            </a:pPr>
            <a:r>
              <a:rPr lang="en-US" sz="3200" dirty="0"/>
              <a:t>How to transition from legacy systems – e.g. formats, archiving data and systems</a:t>
            </a:r>
            <a:endParaRPr lang="en-IE" sz="3200" dirty="0"/>
          </a:p>
          <a:p>
            <a:endParaRPr lang="en-IE" sz="3200" dirty="0"/>
          </a:p>
          <a:p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7222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B7CE-53E9-91E2-0782-060716D2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Working procedures and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53D2-FADE-2A53-E805-1FC376B0B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Virtual meeting once per month. Drafting in between meetings</a:t>
            </a:r>
          </a:p>
          <a:p>
            <a:endParaRPr lang="en-US" sz="3200" dirty="0"/>
          </a:p>
          <a:p>
            <a:r>
              <a:rPr lang="en-US" sz="3200" dirty="0"/>
              <a:t>Chair/secretariat needed. Preference is a national agency/NCB</a:t>
            </a:r>
          </a:p>
          <a:p>
            <a:endParaRPr lang="en-US" sz="3200" dirty="0"/>
          </a:p>
          <a:p>
            <a:r>
              <a:rPr lang="en-US" sz="3200" dirty="0"/>
              <a:t>Timeline – end of 2025 for guideline delivery</a:t>
            </a:r>
          </a:p>
          <a:p>
            <a:endParaRPr lang="en-US" sz="3200" dirty="0"/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56472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B7CE-53E9-91E2-0782-060716D2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53D2-FADE-2A53-E805-1FC376B0B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72" y="1825624"/>
            <a:ext cx="8119561" cy="4473575"/>
          </a:xfrm>
        </p:spPr>
        <p:txBody>
          <a:bodyPr>
            <a:normAutofit/>
          </a:bodyPr>
          <a:lstStyle/>
          <a:p>
            <a:r>
              <a:rPr lang="en-US" sz="3200" dirty="0"/>
              <a:t>Get feedback from this SDMX Experts workshop session on enterprise implementation</a:t>
            </a:r>
          </a:p>
          <a:p>
            <a:endParaRPr lang="en-US" sz="3200" dirty="0"/>
          </a:p>
          <a:p>
            <a:r>
              <a:rPr lang="en-US" sz="3200" dirty="0"/>
              <a:t>Call for additional experts!</a:t>
            </a:r>
          </a:p>
          <a:p>
            <a:pPr lvl="1"/>
            <a:r>
              <a:rPr lang="en-US" sz="2800" dirty="0"/>
              <a:t>Do you have </a:t>
            </a:r>
            <a:r>
              <a:rPr lang="en-US" sz="2800" b="1" dirty="0"/>
              <a:t>experience in implementing SDMX </a:t>
            </a:r>
            <a:r>
              <a:rPr lang="en-US" sz="2800" dirty="0"/>
              <a:t>at the enterprise level?</a:t>
            </a:r>
          </a:p>
          <a:p>
            <a:pPr lvl="1"/>
            <a:r>
              <a:rPr lang="en-US" sz="2800" dirty="0"/>
              <a:t>Are you </a:t>
            </a:r>
            <a:r>
              <a:rPr lang="en-US" sz="2800" b="1" dirty="0"/>
              <a:t>willing</a:t>
            </a:r>
            <a:r>
              <a:rPr lang="en-US" sz="2800" dirty="0"/>
              <a:t> to share it?</a:t>
            </a:r>
          </a:p>
          <a:p>
            <a:pPr lvl="1"/>
            <a:r>
              <a:rPr lang="en-US" sz="2800" dirty="0"/>
              <a:t>Could you </a:t>
            </a:r>
            <a:r>
              <a:rPr lang="en-US" sz="2800" b="1" dirty="0"/>
              <a:t>actively participate </a:t>
            </a:r>
            <a:r>
              <a:rPr lang="en-US" sz="2800" dirty="0"/>
              <a:t>in this task force?</a:t>
            </a:r>
          </a:p>
          <a:p>
            <a:pPr lvl="1"/>
            <a:endParaRPr lang="en-US" sz="2800" dirty="0"/>
          </a:p>
          <a:p>
            <a:endParaRPr lang="en-US" sz="3200" dirty="0"/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</p:txBody>
      </p:sp>
      <p:pic>
        <p:nvPicPr>
          <p:cNvPr id="2050" name="Picture 2" descr="Rear view of student raising her arm up and answering during lesson at school">
            <a:extLst>
              <a:ext uri="{FF2B5EF4-FFF2-40B4-BE49-F238E27FC236}">
                <a16:creationId xmlns:a16="http://schemas.microsoft.com/office/drawing/2014/main" id="{2DCFF695-CC8E-9218-910D-A60A0052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268" y="1740430"/>
            <a:ext cx="3129746" cy="469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9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5350-1A48-C564-A177-40BD9FF4A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Thank you!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89B7A8-9930-3673-E6FA-F2E172485CB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A6575-8025-CCC6-CB1C-54899C525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dirty="0"/>
              <a:t>David Barraclough - OECD</a:t>
            </a:r>
          </a:p>
        </p:txBody>
      </p:sp>
      <p:pic>
        <p:nvPicPr>
          <p:cNvPr id="1028" name="Picture 4" descr="a fire escape next to a tall building">
            <a:extLst>
              <a:ext uri="{FF2B5EF4-FFF2-40B4-BE49-F238E27FC236}">
                <a16:creationId xmlns:a16="http://schemas.microsoft.com/office/drawing/2014/main" id="{83B050A2-3F34-C80D-915E-7C8F882B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51" y="110359"/>
            <a:ext cx="4318972" cy="57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348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iglo gótico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MX Experts Workshop Template.potx" id="{70CA7E9C-5F60-41E0-8412-83BDCFD88BAA}" vid="{A3B485CB-F6EA-4724-9E74-4D30CE2892D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07381c3-0f53-441d-8dd9-b46e6477462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E1A0713893144A00CC00F214B71AE" ma:contentTypeVersion="18" ma:contentTypeDescription="Crée un document." ma:contentTypeScope="" ma:versionID="620e51c902ef88d7121a6f9060dc3f39">
  <xsd:schema xmlns:xsd="http://www.w3.org/2001/XMLSchema" xmlns:xs="http://www.w3.org/2001/XMLSchema" xmlns:p="http://schemas.microsoft.com/office/2006/metadata/properties" xmlns:ns3="626d4039-44a3-4f34-a939-9e74c9a193d1" xmlns:ns4="607381c3-0f53-441d-8dd9-b46e64774622" targetNamespace="http://schemas.microsoft.com/office/2006/metadata/properties" ma:root="true" ma:fieldsID="f76e937d280188a33e9165ac5cc0c62a" ns3:_="" ns4:_="">
    <xsd:import namespace="626d4039-44a3-4f34-a939-9e74c9a193d1"/>
    <xsd:import namespace="607381c3-0f53-441d-8dd9-b46e647746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d4039-44a3-4f34-a939-9e74c9a193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7381c3-0f53-441d-8dd9-b46e647746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0731A2-9E4B-441E-9BDF-73C3636295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4F659B-9EAE-45ED-B6A3-ABB8DC31BEB5}">
  <ds:schemaRefs>
    <ds:schemaRef ds:uri="http://schemas.microsoft.com/office/2006/metadata/properties"/>
    <ds:schemaRef ds:uri="626d4039-44a3-4f34-a939-9e74c9a193d1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607381c3-0f53-441d-8dd9-b46e64774622"/>
  </ds:schemaRefs>
</ds:datastoreItem>
</file>

<file path=customXml/itemProps3.xml><?xml version="1.0" encoding="utf-8"?>
<ds:datastoreItem xmlns:ds="http://schemas.openxmlformats.org/officeDocument/2006/customXml" ds:itemID="{BB074B73-A8CD-43F6-8281-571C331A2F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6d4039-44a3-4f34-a939-9e74c9a193d1"/>
    <ds:schemaRef ds:uri="607381c3-0f53-441d-8dd9-b46e647746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SDMX Experts Workshop Template</Template>
  <TotalTime>332</TotalTime>
  <Words>465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Palatino Linotype</vt:lpstr>
      <vt:lpstr>Perpetua</vt:lpstr>
      <vt:lpstr>Tema de Office</vt:lpstr>
      <vt:lpstr>Task force for Implementing SDMX at the Enterprise level</vt:lpstr>
      <vt:lpstr>Background</vt:lpstr>
      <vt:lpstr>Background (continued)</vt:lpstr>
      <vt:lpstr>Proposal</vt:lpstr>
      <vt:lpstr>Scope</vt:lpstr>
      <vt:lpstr>Scope (continued)</vt:lpstr>
      <vt:lpstr>Working procedures and timeline</vt:lpstr>
      <vt:lpstr>Next steps</vt:lpstr>
      <vt:lpstr>Thank you!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SDMX annotations to drive the visualisation of microdata</dc:title>
  <dc:creator>BARRACLOUGH David, SDD/SDPS</dc:creator>
  <cp:lastModifiedBy>BARRACLOUGH David, SDD/SDPS</cp:lastModifiedBy>
  <cp:revision>8</cp:revision>
  <dcterms:created xsi:type="dcterms:W3CDTF">2024-10-04T07:49:42Z</dcterms:created>
  <dcterms:modified xsi:type="dcterms:W3CDTF">2024-10-07T05:44:25Z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2024-09-20T15:41:59Z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ee8ede1d-6982-4d82-ad68-9a20e92cecfc</vt:lpwstr>
  </property>
  <property fmtid="{D5CDD505-2E9C-101B-9397-08002B2CF9AE}" pid="8" name="MSIP_Label_6bd9ddd1-4d20-43f6-abfa-fc3c07406f94_ContentBits">
    <vt:lpwstr>0</vt:lpwstr>
  </property>
  <property fmtid="{D5CDD505-2E9C-101B-9397-08002B2CF9AE}" pid="9" name="MSIP_Label_0e5510b0-e729-4ef0-a3dd-4ba0dfe56c99_Enabled">
    <vt:lpwstr>true</vt:lpwstr>
  </property>
  <property fmtid="{D5CDD505-2E9C-101B-9397-08002B2CF9AE}" pid="10" name="MSIP_Label_0e5510b0-e729-4ef0-a3dd-4ba0dfe56c99_SetDate">
    <vt:lpwstr>2024-10-04T08:22:54Z</vt:lpwstr>
  </property>
  <property fmtid="{D5CDD505-2E9C-101B-9397-08002B2CF9AE}" pid="11" name="MSIP_Label_0e5510b0-e729-4ef0-a3dd-4ba0dfe56c99_Method">
    <vt:lpwstr>Standard</vt:lpwstr>
  </property>
  <property fmtid="{D5CDD505-2E9C-101B-9397-08002B2CF9AE}" pid="12" name="MSIP_Label_0e5510b0-e729-4ef0-a3dd-4ba0dfe56c99_Name">
    <vt:lpwstr>Restricted Use</vt:lpwstr>
  </property>
  <property fmtid="{D5CDD505-2E9C-101B-9397-08002B2CF9AE}" pid="13" name="MSIP_Label_0e5510b0-e729-4ef0-a3dd-4ba0dfe56c99_SiteId">
    <vt:lpwstr>ac41c7d4-1f61-460d-b0f4-fc925a2b471c</vt:lpwstr>
  </property>
  <property fmtid="{D5CDD505-2E9C-101B-9397-08002B2CF9AE}" pid="14" name="MSIP_Label_0e5510b0-e729-4ef0-a3dd-4ba0dfe56c99_ActionId">
    <vt:lpwstr>8de1c535-7915-4394-84e2-96a500fc7256</vt:lpwstr>
  </property>
  <property fmtid="{D5CDD505-2E9C-101B-9397-08002B2CF9AE}" pid="15" name="MSIP_Label_0e5510b0-e729-4ef0-a3dd-4ba0dfe56c99_ContentBits">
    <vt:lpwstr>2</vt:lpwstr>
  </property>
  <property fmtid="{D5CDD505-2E9C-101B-9397-08002B2CF9AE}" pid="16" name="ClassificationContentMarkingFooterLocations">
    <vt:lpwstr>Tema de Office:8</vt:lpwstr>
  </property>
  <property fmtid="{D5CDD505-2E9C-101B-9397-08002B2CF9AE}" pid="17" name="ClassificationContentMarkingFooterText">
    <vt:lpwstr>Restricted Use - À usage restreint</vt:lpwstr>
  </property>
  <property fmtid="{D5CDD505-2E9C-101B-9397-08002B2CF9AE}" pid="18" name="ContentTypeId">
    <vt:lpwstr>0x010100B19E1A0713893144A00CC00F214B71AE</vt:lpwstr>
  </property>
  <property fmtid="{D5CDD505-2E9C-101B-9397-08002B2CF9AE}" pid="19" name="MSIP_Label_0c07ed86-5dc5-4593-ad03-a8684b843815_Enabled">
    <vt:lpwstr>true</vt:lpwstr>
  </property>
  <property fmtid="{D5CDD505-2E9C-101B-9397-08002B2CF9AE}" pid="20" name="MSIP_Label_0c07ed86-5dc5-4593-ad03-a8684b843815_SetDate">
    <vt:lpwstr>2024-10-04T16:50:28Z</vt:lpwstr>
  </property>
  <property fmtid="{D5CDD505-2E9C-101B-9397-08002B2CF9AE}" pid="21" name="MSIP_Label_0c07ed86-5dc5-4593-ad03-a8684b843815_Method">
    <vt:lpwstr>Standard</vt:lpwstr>
  </property>
  <property fmtid="{D5CDD505-2E9C-101B-9397-08002B2CF9AE}" pid="22" name="MSIP_Label_0c07ed86-5dc5-4593-ad03-a8684b843815_Name">
    <vt:lpwstr>0c07ed86-5dc5-4593-ad03-a8684b843815</vt:lpwstr>
  </property>
  <property fmtid="{D5CDD505-2E9C-101B-9397-08002B2CF9AE}" pid="23" name="MSIP_Label_0c07ed86-5dc5-4593-ad03-a8684b843815_SiteId">
    <vt:lpwstr>8085fa43-302e-45bd-b171-a6648c3b6be7</vt:lpwstr>
  </property>
  <property fmtid="{D5CDD505-2E9C-101B-9397-08002B2CF9AE}" pid="24" name="MSIP_Label_0c07ed86-5dc5-4593-ad03-a8684b843815_ActionId">
    <vt:lpwstr>96c2524f-24fc-4939-b8de-a44af30e3b0c</vt:lpwstr>
  </property>
  <property fmtid="{D5CDD505-2E9C-101B-9397-08002B2CF9AE}" pid="25" name="MSIP_Label_0c07ed86-5dc5-4593-ad03-a8684b843815_ContentBits">
    <vt:lpwstr>0</vt:lpwstr>
  </property>
</Properties>
</file>