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0" r:id="rId2"/>
    <p:sldId id="272" r:id="rId3"/>
    <p:sldId id="271" r:id="rId4"/>
    <p:sldId id="276" r:id="rId5"/>
    <p:sldId id="277" r:id="rId6"/>
    <p:sldId id="278" r:id="rId7"/>
    <p:sldId id="279" r:id="rId8"/>
    <p:sldId id="283" r:id="rId9"/>
    <p:sldId id="280" r:id="rId10"/>
    <p:sldId id="284" r:id="rId11"/>
    <p:sldId id="282" r:id="rId12"/>
    <p:sldId id="285" r:id="rId13"/>
    <p:sldId id="281" r:id="rId14"/>
    <p:sldId id="286"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FFFFF"/>
    <a:srgbClr val="B7ECFF"/>
    <a:srgbClr val="00AA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3666" autoAdjust="0"/>
  </p:normalViewPr>
  <p:slideViewPr>
    <p:cSldViewPr snapToGrid="0">
      <p:cViewPr>
        <p:scale>
          <a:sx n="100" d="100"/>
          <a:sy n="100" d="100"/>
        </p:scale>
        <p:origin x="9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25E459-00D6-4537-84AB-80EA8C5AB12A}" type="datetimeFigureOut">
              <a:rPr lang="es-MX" smtClean="0"/>
              <a:t>03/10/2024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C847CF-FC41-453B-B101-47EB4C7FD03C}" type="slidenum">
              <a:rPr lang="es-MX" smtClean="0"/>
              <a:t>‹#›</a:t>
            </a:fld>
            <a:endParaRPr lang="es-MX"/>
          </a:p>
        </p:txBody>
      </p:sp>
    </p:spTree>
    <p:extLst>
      <p:ext uri="{BB962C8B-B14F-4D97-AF65-F5344CB8AC3E}">
        <p14:creationId xmlns:p14="http://schemas.microsoft.com/office/powerpoint/2010/main" val="115969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spc="75" dirty="0" err="1">
                <a:solidFill>
                  <a:srgbClr val="5A5A5A"/>
                </a:solidFill>
                <a:effectLst/>
                <a:latin typeface="Calibri" panose="020F0502020204030204" pitchFamily="34" charset="0"/>
                <a:ea typeface="Times New Roman" panose="02020603050405020304" pitchFamily="18" charset="0"/>
                <a:cs typeface="Arial" panose="020B0604020202020204" pitchFamily="34" charset="0"/>
              </a:rPr>
              <a:t>Slido</a:t>
            </a:r>
            <a:r>
              <a:rPr lang="en-US" sz="18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rPr>
              <a:t> survey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#1. Do you consider that "Querying for concepts" is a gap in SDMX 3.x?</a:t>
            </a:r>
            <a:endParaRPr lang="es-UY"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	Yes, it must be added</a:t>
            </a:r>
            <a:endParaRPr lang="es-UY"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	Just a nice to have feature</a:t>
            </a:r>
            <a:endParaRPr lang="es-UY"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	No</a:t>
            </a:r>
          </a:p>
          <a:p>
            <a:pPr>
              <a:lnSpc>
                <a:spcPct val="107000"/>
              </a:lnSpc>
              <a:spcAft>
                <a:spcPts val="800"/>
              </a:spcAft>
            </a:pP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      Do you have a different proposal for this feature?</a:t>
            </a: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       _________________________________________________</a:t>
            </a:r>
          </a:p>
          <a:p>
            <a:pPr>
              <a:lnSpc>
                <a:spcPct val="107000"/>
              </a:lnSpc>
              <a:spcAft>
                <a:spcPts val="800"/>
              </a:spcAft>
            </a:pPr>
            <a:endParaRPr lang="es-UY"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UY" sz="18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8C847CF-FC41-453B-B101-47EB4C7FD03C}" type="slidenum">
              <a:rPr lang="es-MX" smtClean="0"/>
              <a:t>4</a:t>
            </a:fld>
            <a:endParaRPr lang="es-MX"/>
          </a:p>
        </p:txBody>
      </p:sp>
    </p:spTree>
    <p:extLst>
      <p:ext uri="{BB962C8B-B14F-4D97-AF65-F5344CB8AC3E}">
        <p14:creationId xmlns:p14="http://schemas.microsoft.com/office/powerpoint/2010/main" val="819601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spc="75" dirty="0" err="1">
                <a:solidFill>
                  <a:srgbClr val="5A5A5A"/>
                </a:solidFill>
                <a:effectLst/>
                <a:latin typeface="Calibri" panose="020F0502020204030204" pitchFamily="34" charset="0"/>
                <a:ea typeface="Times New Roman" panose="02020603050405020304" pitchFamily="18" charset="0"/>
                <a:cs typeface="Arial" panose="020B0604020202020204" pitchFamily="34" charset="0"/>
              </a:rPr>
              <a:t>Slido</a:t>
            </a:r>
            <a:r>
              <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rPr>
              <a:t> survey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#2. Do you consider that “Linked datasets" is a gap in SDMX 3.x?</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Yes, it must be added</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Just a nice to have feature</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No</a:t>
            </a:r>
          </a:p>
          <a:p>
            <a:pPr>
              <a:lnSpc>
                <a:spcPct val="107000"/>
              </a:lnSpc>
              <a:spcAft>
                <a:spcPts val="800"/>
              </a:spcAft>
            </a:pPr>
            <a:endParaRPr lang="en-US"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Do you have a different proposal for this feature?</a:t>
            </a: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_________________________________________________</a:t>
            </a:r>
          </a:p>
          <a:p>
            <a:endParaRPr lang="es-UY" dirty="0"/>
          </a:p>
        </p:txBody>
      </p:sp>
      <p:sp>
        <p:nvSpPr>
          <p:cNvPr id="4" name="Slide Number Placeholder 3"/>
          <p:cNvSpPr>
            <a:spLocks noGrp="1"/>
          </p:cNvSpPr>
          <p:nvPr>
            <p:ph type="sldNum" sz="quarter" idx="5"/>
          </p:nvPr>
        </p:nvSpPr>
        <p:spPr/>
        <p:txBody>
          <a:bodyPr/>
          <a:lstStyle/>
          <a:p>
            <a:fld id="{A8C847CF-FC41-453B-B101-47EB4C7FD03C}" type="slidenum">
              <a:rPr lang="es-MX" smtClean="0"/>
              <a:t>6</a:t>
            </a:fld>
            <a:endParaRPr lang="es-MX"/>
          </a:p>
        </p:txBody>
      </p:sp>
    </p:spTree>
    <p:extLst>
      <p:ext uri="{BB962C8B-B14F-4D97-AF65-F5344CB8AC3E}">
        <p14:creationId xmlns:p14="http://schemas.microsoft.com/office/powerpoint/2010/main" val="1414127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spc="75" dirty="0" err="1">
                <a:solidFill>
                  <a:srgbClr val="5A5A5A"/>
                </a:solidFill>
                <a:effectLst/>
                <a:latin typeface="Calibri" panose="020F0502020204030204" pitchFamily="34" charset="0"/>
                <a:ea typeface="Times New Roman" panose="02020603050405020304" pitchFamily="18" charset="0"/>
                <a:cs typeface="Arial" panose="020B0604020202020204" pitchFamily="34" charset="0"/>
              </a:rPr>
              <a:t>Slido</a:t>
            </a:r>
            <a:r>
              <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rPr>
              <a:t> survey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#3. Do you consider that “Composition rules" is a gap in SDMX 3.x?</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Yes, it must be added</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Just a nice to have feature</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No</a:t>
            </a:r>
          </a:p>
          <a:p>
            <a:pPr>
              <a:lnSpc>
                <a:spcPct val="107000"/>
              </a:lnSpc>
              <a:spcAft>
                <a:spcPts val="800"/>
              </a:spcAft>
            </a:pPr>
            <a:endParaRPr lang="en-US"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Do you have a different proposal for this feature?</a:t>
            </a: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_________________________________________________</a:t>
            </a:r>
          </a:p>
          <a:p>
            <a:endParaRPr lang="es-UY" dirty="0"/>
          </a:p>
        </p:txBody>
      </p:sp>
      <p:sp>
        <p:nvSpPr>
          <p:cNvPr id="4" name="Slide Number Placeholder 3"/>
          <p:cNvSpPr>
            <a:spLocks noGrp="1"/>
          </p:cNvSpPr>
          <p:nvPr>
            <p:ph type="sldNum" sz="quarter" idx="5"/>
          </p:nvPr>
        </p:nvSpPr>
        <p:spPr/>
        <p:txBody>
          <a:bodyPr/>
          <a:lstStyle/>
          <a:p>
            <a:fld id="{A8C847CF-FC41-453B-B101-47EB4C7FD03C}" type="slidenum">
              <a:rPr lang="es-MX" smtClean="0"/>
              <a:t>8</a:t>
            </a:fld>
            <a:endParaRPr lang="es-MX"/>
          </a:p>
        </p:txBody>
      </p:sp>
    </p:spTree>
    <p:extLst>
      <p:ext uri="{BB962C8B-B14F-4D97-AF65-F5344CB8AC3E}">
        <p14:creationId xmlns:p14="http://schemas.microsoft.com/office/powerpoint/2010/main" val="253853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spc="75" dirty="0" err="1">
                <a:solidFill>
                  <a:srgbClr val="5A5A5A"/>
                </a:solidFill>
                <a:effectLst/>
                <a:latin typeface="Calibri" panose="020F0502020204030204" pitchFamily="34" charset="0"/>
                <a:ea typeface="Times New Roman" panose="02020603050405020304" pitchFamily="18" charset="0"/>
                <a:cs typeface="Arial" panose="020B0604020202020204" pitchFamily="34" charset="0"/>
              </a:rPr>
              <a:t>Slido</a:t>
            </a:r>
            <a:r>
              <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rPr>
              <a:t> survey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#4. Do you consider that “Links to other standards" is a gap in SDMX 3.x?</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Yes, it must be added</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Just a nice to have feature</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No</a:t>
            </a:r>
          </a:p>
          <a:p>
            <a:pPr>
              <a:lnSpc>
                <a:spcPct val="107000"/>
              </a:lnSpc>
              <a:spcAft>
                <a:spcPts val="800"/>
              </a:spcAft>
            </a:pPr>
            <a:endParaRPr lang="en-US"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Do you have a different proposal for this feature?</a:t>
            </a: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_________________________________________________</a:t>
            </a:r>
          </a:p>
          <a:p>
            <a:endParaRPr lang="es-UY" dirty="0"/>
          </a:p>
        </p:txBody>
      </p:sp>
      <p:sp>
        <p:nvSpPr>
          <p:cNvPr id="4" name="Slide Number Placeholder 3"/>
          <p:cNvSpPr>
            <a:spLocks noGrp="1"/>
          </p:cNvSpPr>
          <p:nvPr>
            <p:ph type="sldNum" sz="quarter" idx="5"/>
          </p:nvPr>
        </p:nvSpPr>
        <p:spPr/>
        <p:txBody>
          <a:bodyPr/>
          <a:lstStyle/>
          <a:p>
            <a:fld id="{A8C847CF-FC41-453B-B101-47EB4C7FD03C}" type="slidenum">
              <a:rPr lang="es-MX" smtClean="0"/>
              <a:t>10</a:t>
            </a:fld>
            <a:endParaRPr lang="es-MX"/>
          </a:p>
        </p:txBody>
      </p:sp>
    </p:spTree>
    <p:extLst>
      <p:ext uri="{BB962C8B-B14F-4D97-AF65-F5344CB8AC3E}">
        <p14:creationId xmlns:p14="http://schemas.microsoft.com/office/powerpoint/2010/main" val="823356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spc="75" dirty="0" err="1">
                <a:solidFill>
                  <a:srgbClr val="5A5A5A"/>
                </a:solidFill>
                <a:effectLst/>
                <a:latin typeface="Calibri" panose="020F0502020204030204" pitchFamily="34" charset="0"/>
                <a:ea typeface="Times New Roman" panose="02020603050405020304" pitchFamily="18" charset="0"/>
                <a:cs typeface="Arial" panose="020B0604020202020204" pitchFamily="34" charset="0"/>
              </a:rPr>
              <a:t>Slido</a:t>
            </a:r>
            <a:r>
              <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rPr>
              <a:t> survey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#5. Do you consider that "</a:t>
            </a:r>
            <a:r>
              <a:rPr lang="en-GB" sz="1200" kern="100" dirty="0">
                <a:effectLst/>
                <a:latin typeface="Calibri" panose="020F0502020204030204" pitchFamily="34" charset="0"/>
                <a:ea typeface="Calibri" panose="020F0502020204030204" pitchFamily="34" charset="0"/>
                <a:cs typeface="Arial" panose="020B0604020202020204" pitchFamily="34" charset="0"/>
              </a:rPr>
              <a:t>“Live" database as a look-up table</a:t>
            </a:r>
            <a:r>
              <a:rPr lang="en-US" sz="1200" kern="100" dirty="0">
                <a:effectLst/>
                <a:latin typeface="Calibri" panose="020F0502020204030204" pitchFamily="34" charset="0"/>
                <a:ea typeface="Calibri" panose="020F0502020204030204" pitchFamily="34" charset="0"/>
                <a:cs typeface="Arial" panose="020B0604020202020204" pitchFamily="34" charset="0"/>
              </a:rPr>
              <a:t>" is a gap in SDMX 3.x?</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Yes, it must be added</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Just a nice to have feature</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No</a:t>
            </a:r>
          </a:p>
          <a:p>
            <a:pPr>
              <a:lnSpc>
                <a:spcPct val="107000"/>
              </a:lnSpc>
              <a:spcAft>
                <a:spcPts val="800"/>
              </a:spcAft>
            </a:pPr>
            <a:endParaRPr lang="en-US"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Do you have a different proposal for this feature?</a:t>
            </a: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_________________________________________________</a:t>
            </a:r>
          </a:p>
          <a:p>
            <a:endParaRPr lang="es-UY" dirty="0"/>
          </a:p>
        </p:txBody>
      </p:sp>
      <p:sp>
        <p:nvSpPr>
          <p:cNvPr id="4" name="Slide Number Placeholder 3"/>
          <p:cNvSpPr>
            <a:spLocks noGrp="1"/>
          </p:cNvSpPr>
          <p:nvPr>
            <p:ph type="sldNum" sz="quarter" idx="5"/>
          </p:nvPr>
        </p:nvSpPr>
        <p:spPr/>
        <p:txBody>
          <a:bodyPr/>
          <a:lstStyle/>
          <a:p>
            <a:fld id="{A8C847CF-FC41-453B-B101-47EB4C7FD03C}" type="slidenum">
              <a:rPr lang="es-MX" smtClean="0"/>
              <a:t>12</a:t>
            </a:fld>
            <a:endParaRPr lang="es-MX"/>
          </a:p>
        </p:txBody>
      </p:sp>
    </p:spTree>
    <p:extLst>
      <p:ext uri="{BB962C8B-B14F-4D97-AF65-F5344CB8AC3E}">
        <p14:creationId xmlns:p14="http://schemas.microsoft.com/office/powerpoint/2010/main" val="945656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spc="75" dirty="0" err="1">
                <a:solidFill>
                  <a:srgbClr val="5A5A5A"/>
                </a:solidFill>
                <a:effectLst/>
                <a:latin typeface="Calibri" panose="020F0502020204030204" pitchFamily="34" charset="0"/>
                <a:ea typeface="Times New Roman" panose="02020603050405020304" pitchFamily="18" charset="0"/>
                <a:cs typeface="Arial" panose="020B0604020202020204" pitchFamily="34" charset="0"/>
              </a:rPr>
              <a:t>Slido</a:t>
            </a:r>
            <a:r>
              <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rPr>
              <a:t> survey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spc="75" dirty="0">
              <a:solidFill>
                <a:srgbClr val="5A5A5A"/>
              </a:solidFill>
              <a:effectLst/>
              <a:latin typeface="Calibri" panose="020F050202020403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00" dirty="0">
                <a:effectLst/>
                <a:latin typeface="Calibri" panose="020F0502020204030204" pitchFamily="34" charset="0"/>
                <a:ea typeface="Calibri" panose="020F0502020204030204" pitchFamily="34" charset="0"/>
                <a:cs typeface="Arial" panose="020B0604020202020204" pitchFamily="34" charset="0"/>
              </a:rPr>
              <a:t>#6. Do you consider that "</a:t>
            </a:r>
            <a:r>
              <a:rPr lang="en-IE" dirty="0"/>
              <a:t>Large volume microdata sets query</a:t>
            </a:r>
            <a:r>
              <a:rPr lang="en-US" sz="1200" kern="100" dirty="0">
                <a:effectLst/>
                <a:latin typeface="Calibri" panose="020F0502020204030204" pitchFamily="34" charset="0"/>
                <a:ea typeface="Calibri" panose="020F0502020204030204" pitchFamily="34" charset="0"/>
                <a:cs typeface="Arial" panose="020B0604020202020204" pitchFamily="34" charset="0"/>
              </a:rPr>
              <a:t>" is a gap in SDMX 3.x?</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Yes, it must be added</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Just a nice to have feature</a:t>
            </a:r>
            <a:endParaRPr lang="es-UY"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No</a:t>
            </a:r>
          </a:p>
          <a:p>
            <a:pPr>
              <a:lnSpc>
                <a:spcPct val="107000"/>
              </a:lnSpc>
              <a:spcAft>
                <a:spcPts val="800"/>
              </a:spcAft>
            </a:pPr>
            <a:endParaRPr lang="en-US" sz="1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Do you have a different proposal for this feature?</a:t>
            </a: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Arial" panose="020B0604020202020204" pitchFamily="34" charset="0"/>
              </a:rPr>
              <a:t>      _________________________________________________</a:t>
            </a:r>
          </a:p>
          <a:p>
            <a:pPr>
              <a:lnSpc>
                <a:spcPct val="107000"/>
              </a:lnSpc>
              <a:spcAft>
                <a:spcPts val="800"/>
              </a:spcAft>
            </a:pPr>
            <a:endParaRPr lang="en-US" sz="12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8C847CF-FC41-453B-B101-47EB4C7FD03C}" type="slidenum">
              <a:rPr lang="es-MX" smtClean="0"/>
              <a:t>14</a:t>
            </a:fld>
            <a:endParaRPr lang="es-MX"/>
          </a:p>
        </p:txBody>
      </p:sp>
    </p:spTree>
    <p:extLst>
      <p:ext uri="{BB962C8B-B14F-4D97-AF65-F5344CB8AC3E}">
        <p14:creationId xmlns:p14="http://schemas.microsoft.com/office/powerpoint/2010/main" val="1670866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1">
        <a:schemeClr val="bg1"/>
      </p:bgRef>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a:solidFill>
            <a:srgbClr val="0070C0"/>
          </a:solidFill>
        </p:spPr>
        <p:txBody>
          <a:bodyPr anchor="ctr"/>
          <a:lstStyle>
            <a:lvl1pPr algn="ctr">
              <a:defRPr sz="6000">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dirty="0"/>
          </a:p>
        </p:txBody>
      </p:sp>
      <p:sp>
        <p:nvSpPr>
          <p:cNvPr id="3" name="Subtítulo 2"/>
          <p:cNvSpPr>
            <a:spLocks noGrp="1"/>
          </p:cNvSpPr>
          <p:nvPr>
            <p:ph type="subTitle" idx="1"/>
          </p:nvPr>
        </p:nvSpPr>
        <p:spPr>
          <a:xfrm>
            <a:off x="1524000" y="3602038"/>
            <a:ext cx="9144000" cy="1008062"/>
          </a:xfrm>
        </p:spPr>
        <p:txBody>
          <a:bodyPr anchor="ctr"/>
          <a:lstStyle>
            <a:lvl1pPr marL="0" indent="0" algn="ctr">
              <a:buNone/>
              <a:defRPr sz="2400">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GB" noProof="0" dirty="0"/>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5" name="Marcador de pie de página 4"/>
          <p:cNvSpPr>
            <a:spLocks noGrp="1"/>
          </p:cNvSpPr>
          <p:nvPr>
            <p:ph type="ftr" sz="quarter" idx="11"/>
          </p:nvPr>
        </p:nvSpPr>
        <p:spPr/>
        <p:txBody>
          <a:bodyPr/>
          <a:lstStyle/>
          <a:p>
            <a:endParaRPr lang="en-GB" noProof="0" dirty="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a:t>
            </a:fld>
            <a:endParaRPr lang="en-GB" noProof="0" dirty="0"/>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8002" y="5256213"/>
            <a:ext cx="1875995" cy="692449"/>
          </a:xfrm>
          <a:prstGeom prst="rect">
            <a:avLst/>
          </a:prstGeom>
        </p:spPr>
      </p:pic>
    </p:spTree>
    <p:extLst>
      <p:ext uri="{BB962C8B-B14F-4D97-AF65-F5344CB8AC3E}">
        <p14:creationId xmlns:p14="http://schemas.microsoft.com/office/powerpoint/2010/main" val="282323414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a:p>
        </p:txBody>
      </p:sp>
      <p:sp>
        <p:nvSpPr>
          <p:cNvPr id="3" name="Marcador de texto vertical 2"/>
          <p:cNvSpPr>
            <a:spLocks noGrp="1"/>
          </p:cNvSpPr>
          <p:nvPr>
            <p:ph type="body" orient="vert" idx="1" hasCustomPrompt="1"/>
          </p:nvPr>
        </p:nvSpPr>
        <p:spPr/>
        <p:txBody>
          <a:bodyPr vert="eaVert"/>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a:t>
            </a:fld>
            <a:endParaRPr lang="en-GB" noProof="0"/>
          </a:p>
        </p:txBody>
      </p:sp>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1236967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a:solidFill>
            <a:srgbClr val="0070C0"/>
          </a:solidFill>
        </p:spPr>
        <p:txBody>
          <a:bodyPr vert="eaVert"/>
          <a:lstStyle>
            <a:lvl1pPr>
              <a:defRPr>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dirty="0"/>
          </a:p>
        </p:txBody>
      </p:sp>
      <p:sp>
        <p:nvSpPr>
          <p:cNvPr id="3" name="Marcador de texto vertical 2"/>
          <p:cNvSpPr>
            <a:spLocks noGrp="1"/>
          </p:cNvSpPr>
          <p:nvPr>
            <p:ph type="body" orient="vert" idx="1" hasCustomPrompt="1"/>
          </p:nvPr>
        </p:nvSpPr>
        <p:spPr>
          <a:xfrm>
            <a:off x="838200" y="365125"/>
            <a:ext cx="7734300" cy="5811838"/>
          </a:xfrm>
        </p:spPr>
        <p:txBody>
          <a:bodyPr vert="eaVert"/>
          <a:lstStyle/>
          <a:p>
            <a:pPr lvl="0"/>
            <a:r>
              <a:rPr lang="en-GB" noProof="0" dirty="0" err="1"/>
              <a:t>Editar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a:p>
            <a:pPr lvl="1"/>
            <a:r>
              <a:rPr lang="en-GB" noProof="0" dirty="0"/>
              <a:t>Segundo </a:t>
            </a:r>
            <a:r>
              <a:rPr lang="en-GB" noProof="0" dirty="0" err="1"/>
              <a:t>nivel</a:t>
            </a:r>
            <a:endParaRPr lang="en-GB" noProof="0" dirty="0"/>
          </a:p>
          <a:p>
            <a:pPr lvl="2"/>
            <a:r>
              <a:rPr lang="en-GB" noProof="0" dirty="0"/>
              <a:t>Tercer </a:t>
            </a:r>
            <a:r>
              <a:rPr lang="en-GB" noProof="0" dirty="0" err="1"/>
              <a:t>nivel</a:t>
            </a:r>
            <a:endParaRPr lang="en-GB" noProof="0" dirty="0"/>
          </a:p>
          <a:p>
            <a:pPr lvl="3"/>
            <a:r>
              <a:rPr lang="en-GB" noProof="0" dirty="0"/>
              <a:t>Cuarto </a:t>
            </a:r>
            <a:r>
              <a:rPr lang="en-GB" noProof="0" dirty="0" err="1"/>
              <a:t>nivel</a:t>
            </a:r>
            <a:endParaRPr lang="en-GB" noProof="0" dirty="0"/>
          </a:p>
          <a:p>
            <a:pPr lvl="4"/>
            <a:r>
              <a:rPr lang="en-GB" noProof="0" dirty="0"/>
              <a:t>Quinto </a:t>
            </a:r>
            <a:r>
              <a:rPr lang="en-GB" noProof="0" dirty="0" err="1"/>
              <a:t>nivel</a:t>
            </a:r>
            <a:endParaRPr lang="en-GB" noProof="0" dirty="0"/>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a:t>
            </a:fld>
            <a:endParaRPr lang="en-GB" noProof="0" dirty="0"/>
          </a:p>
        </p:txBody>
      </p:sp>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367828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989320" y="365125"/>
            <a:ext cx="9708693" cy="1325563"/>
          </a:xfrm>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a:p>
        </p:txBody>
      </p:sp>
      <p:sp>
        <p:nvSpPr>
          <p:cNvPr id="3" name="Marcador de contenido 2"/>
          <p:cNvSpPr>
            <a:spLocks noGrp="1"/>
          </p:cNvSpPr>
          <p:nvPr>
            <p:ph idx="1" hasCustomPrompt="1"/>
          </p:nvPr>
        </p:nvSpPr>
        <p:spPr>
          <a:xfrm>
            <a:off x="177773" y="1825625"/>
            <a:ext cx="11520240" cy="435133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5" name="Marcador de pie de página 4"/>
          <p:cNvSpPr>
            <a:spLocks noGrp="1"/>
          </p:cNvSpPr>
          <p:nvPr>
            <p:ph type="ftr" sz="quarter" idx="11"/>
          </p:nvPr>
        </p:nvSpPr>
        <p:spPr/>
        <p:txBody>
          <a:bodyPr/>
          <a:lstStyle/>
          <a:p>
            <a:endParaRPr lang="en-GB" noProof="0" dirty="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a:t>
            </a:fld>
            <a:endParaRPr lang="en-GB" noProof="0" dirty="0"/>
          </a:p>
        </p:txBody>
      </p:sp>
      <p:grpSp>
        <p:nvGrpSpPr>
          <p:cNvPr id="7" name="Grupo 6"/>
          <p:cNvGrpSpPr/>
          <p:nvPr userDrawn="1"/>
        </p:nvGrpSpPr>
        <p:grpSpPr>
          <a:xfrm>
            <a:off x="325154" y="596452"/>
            <a:ext cx="1372935" cy="743838"/>
            <a:chOff x="516056" y="672049"/>
            <a:chExt cx="1372935" cy="743838"/>
          </a:xfrm>
          <a:effectLst>
            <a:outerShdw blurRad="50800" dist="38100" dir="2700000" algn="tl" rotWithShape="0">
              <a:prstClr val="black">
                <a:alpha val="40000"/>
              </a:prstClr>
            </a:outerShdw>
          </a:effectLst>
        </p:grpSpPr>
        <p:grpSp>
          <p:nvGrpSpPr>
            <p:cNvPr id="8" name="Grupo 7"/>
            <p:cNvGrpSpPr/>
            <p:nvPr userDrawn="1"/>
          </p:nvGrpSpPr>
          <p:grpSpPr>
            <a:xfrm rot="18957735">
              <a:off x="516056" y="672049"/>
              <a:ext cx="723123" cy="716477"/>
              <a:chOff x="317938" y="3126070"/>
              <a:chExt cx="723123" cy="716477"/>
            </a:xfrm>
          </p:grpSpPr>
          <p:sp>
            <p:nvSpPr>
              <p:cNvPr id="12" name="Rectángulo 11"/>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Flecha derecha 12"/>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nvGrpSpPr>
            <p:cNvPr id="9" name="Grupo 8"/>
            <p:cNvGrpSpPr/>
            <p:nvPr userDrawn="1"/>
          </p:nvGrpSpPr>
          <p:grpSpPr>
            <a:xfrm rot="8183442">
              <a:off x="1165868" y="699410"/>
              <a:ext cx="723123" cy="716477"/>
              <a:chOff x="317938" y="3126070"/>
              <a:chExt cx="723123" cy="716477"/>
            </a:xfrm>
          </p:grpSpPr>
          <p:sp>
            <p:nvSpPr>
              <p:cNvPr id="10" name="Rectángulo 9"/>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Flecha derecha 10"/>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spTree>
    <p:extLst>
      <p:ext uri="{BB962C8B-B14F-4D97-AF65-F5344CB8AC3E}">
        <p14:creationId xmlns:p14="http://schemas.microsoft.com/office/powerpoint/2010/main" val="1052931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9"/>
            <a:ext cx="10515600" cy="1679848"/>
          </a:xfrm>
          <a:solidFill>
            <a:srgbClr val="0070C0"/>
          </a:solidFill>
        </p:spPr>
        <p:txBody>
          <a:bodyPr anchor="b"/>
          <a:lstStyle>
            <a:lvl1pPr>
              <a:defRPr sz="6000">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a:p>
        </p:txBody>
      </p:sp>
      <p:sp>
        <p:nvSpPr>
          <p:cNvPr id="3" name="Marcador de texto 2"/>
          <p:cNvSpPr>
            <a:spLocks noGrp="1"/>
          </p:cNvSpPr>
          <p:nvPr>
            <p:ph type="body" idx="1" hasCustomPrompt="1"/>
          </p:nvPr>
        </p:nvSpPr>
        <p:spPr>
          <a:xfrm>
            <a:off x="831850" y="3657222"/>
            <a:ext cx="10515600" cy="993229"/>
          </a:xfrm>
        </p:spPr>
        <p:txBody>
          <a:bodyPr anchor="ctr"/>
          <a:lstStyle>
            <a:lvl1pPr marL="0" indent="0" algn="ctr">
              <a:buNone/>
              <a:defRPr sz="2400">
                <a:solidFill>
                  <a:schemeClr val="bg2">
                    <a:lumMod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Editar el estilo de texto del patrón</a:t>
            </a:r>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5" name="Marcador de pie de página 4"/>
          <p:cNvSpPr>
            <a:spLocks noGrp="1"/>
          </p:cNvSpPr>
          <p:nvPr>
            <p:ph type="ftr" sz="quarter" idx="11"/>
          </p:nvPr>
        </p:nvSpPr>
        <p:spPr/>
        <p:txBody>
          <a:bodyPr/>
          <a:lstStyle/>
          <a:p>
            <a:endParaRPr lang="en-GB" noProof="0" dirty="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a:t>
            </a:fld>
            <a:endParaRPr lang="en-GB" noProof="0" dirty="0"/>
          </a:p>
        </p:txBody>
      </p:sp>
      <p:grpSp>
        <p:nvGrpSpPr>
          <p:cNvPr id="7" name="Grupo 6"/>
          <p:cNvGrpSpPr/>
          <p:nvPr userDrawn="1"/>
        </p:nvGrpSpPr>
        <p:grpSpPr>
          <a:xfrm>
            <a:off x="5403182" y="5328746"/>
            <a:ext cx="1372935" cy="743838"/>
            <a:chOff x="516056" y="672049"/>
            <a:chExt cx="1372935" cy="743838"/>
          </a:xfrm>
          <a:effectLst>
            <a:outerShdw blurRad="50800" dist="38100" dir="2700000" algn="tl" rotWithShape="0">
              <a:prstClr val="black">
                <a:alpha val="40000"/>
              </a:prstClr>
            </a:outerShdw>
          </a:effectLst>
        </p:grpSpPr>
        <p:grpSp>
          <p:nvGrpSpPr>
            <p:cNvPr id="8" name="Grupo 7"/>
            <p:cNvGrpSpPr/>
            <p:nvPr userDrawn="1"/>
          </p:nvGrpSpPr>
          <p:grpSpPr>
            <a:xfrm rot="18957735">
              <a:off x="516056" y="672049"/>
              <a:ext cx="723123" cy="716477"/>
              <a:chOff x="317938" y="3126070"/>
              <a:chExt cx="723123" cy="716477"/>
            </a:xfrm>
          </p:grpSpPr>
          <p:sp>
            <p:nvSpPr>
              <p:cNvPr id="12" name="Rectángulo 11"/>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Flecha derecha 12"/>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nvGrpSpPr>
            <p:cNvPr id="9" name="Grupo 8"/>
            <p:cNvGrpSpPr/>
            <p:nvPr userDrawn="1"/>
          </p:nvGrpSpPr>
          <p:grpSpPr>
            <a:xfrm rot="8183442">
              <a:off x="1165868" y="699410"/>
              <a:ext cx="723123" cy="716477"/>
              <a:chOff x="317938" y="3126070"/>
              <a:chExt cx="723123" cy="716477"/>
            </a:xfrm>
          </p:grpSpPr>
          <p:sp>
            <p:nvSpPr>
              <p:cNvPr id="10" name="Rectángulo 9"/>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Flecha derecha 10"/>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spTree>
    <p:extLst>
      <p:ext uri="{BB962C8B-B14F-4D97-AF65-F5344CB8AC3E}">
        <p14:creationId xmlns:p14="http://schemas.microsoft.com/office/powerpoint/2010/main" val="3455296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1815899" y="365126"/>
            <a:ext cx="9537901" cy="1193868"/>
          </a:xfrm>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a:p>
        </p:txBody>
      </p:sp>
      <p:sp>
        <p:nvSpPr>
          <p:cNvPr id="3" name="Marcador de contenido 2"/>
          <p:cNvSpPr>
            <a:spLocks noGrp="1"/>
          </p:cNvSpPr>
          <p:nvPr>
            <p:ph sz="half" idx="1" hasCustomPrompt="1"/>
          </p:nvPr>
        </p:nvSpPr>
        <p:spPr>
          <a:xfrm>
            <a:off x="838200" y="1825625"/>
            <a:ext cx="5181600" cy="435133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contenido 3"/>
          <p:cNvSpPr>
            <a:spLocks noGrp="1"/>
          </p:cNvSpPr>
          <p:nvPr>
            <p:ph sz="half" idx="2" hasCustomPrompt="1"/>
          </p:nvPr>
        </p:nvSpPr>
        <p:spPr>
          <a:xfrm>
            <a:off x="6172200" y="1825625"/>
            <a:ext cx="5181600" cy="435133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5" name="Marcador de fecha 4"/>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6" name="Marcador de pie de página 5"/>
          <p:cNvSpPr>
            <a:spLocks noGrp="1"/>
          </p:cNvSpPr>
          <p:nvPr>
            <p:ph type="ftr" sz="quarter" idx="11"/>
          </p:nvPr>
        </p:nvSpPr>
        <p:spPr/>
        <p:txBody>
          <a:bodyPr/>
          <a:lstStyle/>
          <a:p>
            <a:endParaRPr lang="en-GB" noProof="0" dirty="0"/>
          </a:p>
        </p:txBody>
      </p:sp>
      <p:sp>
        <p:nvSpPr>
          <p:cNvPr id="7" name="Marcador de número de diapositiva 6"/>
          <p:cNvSpPr>
            <a:spLocks noGrp="1"/>
          </p:cNvSpPr>
          <p:nvPr>
            <p:ph type="sldNum" sz="quarter" idx="12"/>
          </p:nvPr>
        </p:nvSpPr>
        <p:spPr/>
        <p:txBody>
          <a:bodyPr/>
          <a:lstStyle/>
          <a:p>
            <a:fld id="{2497F905-C0D2-4263-B625-106CECBF2BBA}" type="slidenum">
              <a:rPr lang="en-GB" noProof="0" smtClean="0"/>
              <a:t>‹#›</a:t>
            </a:fld>
            <a:endParaRPr lang="en-GB" noProof="0" dirty="0"/>
          </a:p>
        </p:txBody>
      </p:sp>
      <p:grpSp>
        <p:nvGrpSpPr>
          <p:cNvPr id="8" name="Grupo 7"/>
          <p:cNvGrpSpPr/>
          <p:nvPr userDrawn="1"/>
        </p:nvGrpSpPr>
        <p:grpSpPr>
          <a:xfrm>
            <a:off x="151732" y="590141"/>
            <a:ext cx="1372935" cy="743838"/>
            <a:chOff x="516056" y="672049"/>
            <a:chExt cx="1372935" cy="743838"/>
          </a:xfrm>
          <a:effectLst>
            <a:outerShdw blurRad="50800" dist="38100" dir="2700000" algn="tl" rotWithShape="0">
              <a:prstClr val="black">
                <a:alpha val="40000"/>
              </a:prstClr>
            </a:outerShdw>
          </a:effectLst>
        </p:grpSpPr>
        <p:grpSp>
          <p:nvGrpSpPr>
            <p:cNvPr id="9" name="Grupo 8"/>
            <p:cNvGrpSpPr/>
            <p:nvPr userDrawn="1"/>
          </p:nvGrpSpPr>
          <p:grpSpPr>
            <a:xfrm rot="18957735">
              <a:off x="516056" y="672049"/>
              <a:ext cx="723123" cy="716477"/>
              <a:chOff x="317938" y="3126070"/>
              <a:chExt cx="723123" cy="716477"/>
            </a:xfrm>
          </p:grpSpPr>
          <p:sp>
            <p:nvSpPr>
              <p:cNvPr id="13" name="Rectángulo 12"/>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Flecha derecha 13"/>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nvGrpSpPr>
            <p:cNvPr id="10" name="Grupo 9"/>
            <p:cNvGrpSpPr/>
            <p:nvPr userDrawn="1"/>
          </p:nvGrpSpPr>
          <p:grpSpPr>
            <a:xfrm rot="8183442">
              <a:off x="1165868" y="699410"/>
              <a:ext cx="723123" cy="716477"/>
              <a:chOff x="317938" y="3126070"/>
              <a:chExt cx="723123" cy="716477"/>
            </a:xfrm>
          </p:grpSpPr>
          <p:sp>
            <p:nvSpPr>
              <p:cNvPr id="11" name="Rectángulo 10"/>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Flecha derecha 11"/>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sp>
        <p:nvSpPr>
          <p:cNvPr id="15" name="Rectángulo 14"/>
          <p:cNvSpPr/>
          <p:nvPr userDrawn="1"/>
        </p:nvSpPr>
        <p:spPr>
          <a:xfrm>
            <a:off x="0" y="6721475"/>
            <a:ext cx="12192000" cy="136525"/>
          </a:xfrm>
          <a:prstGeom prst="rect">
            <a:avLst/>
          </a:prstGeom>
          <a:solidFill>
            <a:srgbClr val="0070C0"/>
          </a:solidFill>
          <a:ln>
            <a:solidFill>
              <a:srgbClr val="0070C0"/>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26217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989320" y="188913"/>
            <a:ext cx="9383683" cy="1325563"/>
          </a:xfrm>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a:p>
        </p:txBody>
      </p:sp>
      <p:sp>
        <p:nvSpPr>
          <p:cNvPr id="3" name="Marcador de texto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a:t>Editar el estilo de texto del patrón</a:t>
            </a:r>
          </a:p>
        </p:txBody>
      </p:sp>
      <p:sp>
        <p:nvSpPr>
          <p:cNvPr id="4" name="Marcador de contenido 3"/>
          <p:cNvSpPr>
            <a:spLocks noGrp="1"/>
          </p:cNvSpPr>
          <p:nvPr>
            <p:ph sz="half" idx="2" hasCustomPrompt="1"/>
          </p:nvPr>
        </p:nvSpPr>
        <p:spPr>
          <a:xfrm>
            <a:off x="839788" y="2505075"/>
            <a:ext cx="5157787" cy="368458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5" name="Marcador de texto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a:t>Editar el estilo de texto del patrón</a:t>
            </a:r>
          </a:p>
        </p:txBody>
      </p:sp>
      <p:sp>
        <p:nvSpPr>
          <p:cNvPr id="6" name="Marcador de contenido 5"/>
          <p:cNvSpPr>
            <a:spLocks noGrp="1"/>
          </p:cNvSpPr>
          <p:nvPr>
            <p:ph sz="quarter" idx="4" hasCustomPrompt="1"/>
          </p:nvPr>
        </p:nvSpPr>
        <p:spPr>
          <a:xfrm>
            <a:off x="6172200" y="2505075"/>
            <a:ext cx="5183188" cy="368458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7" name="Marcador de fecha 6"/>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8" name="Marcador de pie de página 7"/>
          <p:cNvSpPr>
            <a:spLocks noGrp="1"/>
          </p:cNvSpPr>
          <p:nvPr>
            <p:ph type="ftr" sz="quarter" idx="11"/>
          </p:nvPr>
        </p:nvSpPr>
        <p:spPr/>
        <p:txBody>
          <a:bodyPr/>
          <a:lstStyle/>
          <a:p>
            <a:endParaRPr lang="en-GB" noProof="0" dirty="0"/>
          </a:p>
        </p:txBody>
      </p:sp>
      <p:sp>
        <p:nvSpPr>
          <p:cNvPr id="9" name="Marcador de número de diapositiva 8"/>
          <p:cNvSpPr>
            <a:spLocks noGrp="1"/>
          </p:cNvSpPr>
          <p:nvPr>
            <p:ph type="sldNum" sz="quarter" idx="12"/>
          </p:nvPr>
        </p:nvSpPr>
        <p:spPr/>
        <p:txBody>
          <a:bodyPr/>
          <a:lstStyle/>
          <a:p>
            <a:fld id="{2497F905-C0D2-4263-B625-106CECBF2BBA}" type="slidenum">
              <a:rPr lang="en-GB" noProof="0" smtClean="0"/>
              <a:t>‹#›</a:t>
            </a:fld>
            <a:endParaRPr lang="en-GB" noProof="0" dirty="0"/>
          </a:p>
        </p:txBody>
      </p:sp>
      <p:grpSp>
        <p:nvGrpSpPr>
          <p:cNvPr id="10" name="Grupo 9"/>
          <p:cNvGrpSpPr/>
          <p:nvPr userDrawn="1"/>
        </p:nvGrpSpPr>
        <p:grpSpPr>
          <a:xfrm>
            <a:off x="325153" y="479775"/>
            <a:ext cx="1372935" cy="743838"/>
            <a:chOff x="516056" y="672049"/>
            <a:chExt cx="1372935" cy="743838"/>
          </a:xfrm>
          <a:effectLst>
            <a:outerShdw blurRad="50800" dist="38100" dir="2700000" algn="tl" rotWithShape="0">
              <a:prstClr val="black">
                <a:alpha val="40000"/>
              </a:prstClr>
            </a:outerShdw>
          </a:effectLst>
        </p:grpSpPr>
        <p:grpSp>
          <p:nvGrpSpPr>
            <p:cNvPr id="11" name="Grupo 10"/>
            <p:cNvGrpSpPr/>
            <p:nvPr userDrawn="1"/>
          </p:nvGrpSpPr>
          <p:grpSpPr>
            <a:xfrm rot="18957735">
              <a:off x="516056" y="672049"/>
              <a:ext cx="723123" cy="716477"/>
              <a:chOff x="317938" y="3126070"/>
              <a:chExt cx="723123" cy="716477"/>
            </a:xfrm>
          </p:grpSpPr>
          <p:sp>
            <p:nvSpPr>
              <p:cNvPr id="15" name="Rectángulo 14"/>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6" name="Flecha derecha 15"/>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nvGrpSpPr>
            <p:cNvPr id="12" name="Grupo 11"/>
            <p:cNvGrpSpPr/>
            <p:nvPr userDrawn="1"/>
          </p:nvGrpSpPr>
          <p:grpSpPr>
            <a:xfrm rot="8183442">
              <a:off x="1165868" y="699410"/>
              <a:ext cx="723123" cy="716477"/>
              <a:chOff x="317938" y="3126070"/>
              <a:chExt cx="723123" cy="716477"/>
            </a:xfrm>
          </p:grpSpPr>
          <p:sp>
            <p:nvSpPr>
              <p:cNvPr id="13" name="Rectángulo 12"/>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Flecha derecha 13"/>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spTree>
    <p:extLst>
      <p:ext uri="{BB962C8B-B14F-4D97-AF65-F5344CB8AC3E}">
        <p14:creationId xmlns:p14="http://schemas.microsoft.com/office/powerpoint/2010/main" val="3700817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a:p>
        </p:txBody>
      </p:sp>
      <p:sp>
        <p:nvSpPr>
          <p:cNvPr id="3" name="Marcador de fecha 2"/>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5" name="Marcador de número de diapositiva 4"/>
          <p:cNvSpPr>
            <a:spLocks noGrp="1"/>
          </p:cNvSpPr>
          <p:nvPr>
            <p:ph type="sldNum" sz="quarter" idx="12"/>
          </p:nvPr>
        </p:nvSpPr>
        <p:spPr/>
        <p:txBody>
          <a:bodyPr/>
          <a:lstStyle/>
          <a:p>
            <a:fld id="{2497F905-C0D2-4263-B625-106CECBF2BBA}" type="slidenum">
              <a:rPr lang="en-GB" noProof="0" smtClean="0"/>
              <a:t>‹#›</a:t>
            </a:fld>
            <a:endParaRPr lang="en-GB" noProof="0" dirty="0"/>
          </a:p>
        </p:txBody>
      </p:sp>
      <p:pic>
        <p:nvPicPr>
          <p:cNvPr id="13" name="Imagen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2886972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D3E111A-94CB-4B08-9CCC-A81D2DD0EB56}" type="datetimeFigureOut">
              <a:rPr lang="es-MX" smtClean="0"/>
              <a:t>03/10/2024</a:t>
            </a:fld>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2497F905-C0D2-4263-B625-106CECBF2BBA}" type="slidenum">
              <a:rPr lang="es-MX" smtClean="0"/>
              <a:t>‹#›</a:t>
            </a:fld>
            <a:endParaRPr lang="es-MX" dirty="0"/>
          </a:p>
        </p:txBody>
      </p:sp>
    </p:spTree>
    <p:extLst>
      <p:ext uri="{BB962C8B-B14F-4D97-AF65-F5344CB8AC3E}">
        <p14:creationId xmlns:p14="http://schemas.microsoft.com/office/powerpoint/2010/main" val="2241493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141890"/>
            <a:ext cx="3932237" cy="1915510"/>
          </a:xfrm>
          <a:solidFill>
            <a:srgbClr val="0070C0"/>
          </a:solidFill>
        </p:spPr>
        <p:txBody>
          <a:bodyPr anchor="b"/>
          <a:lstStyle>
            <a:lvl1pPr>
              <a:defRPr sz="3200">
                <a:solidFill>
                  <a:schemeClr val="bg1"/>
                </a:solidFill>
              </a:defRPr>
            </a:lvl1pPr>
          </a:lstStyle>
          <a:p>
            <a:r>
              <a:rPr lang="en-US" noProof="0"/>
              <a:t>Click to edit Master title style</a:t>
            </a:r>
            <a:endParaRPr lang="en-GB" noProof="0"/>
          </a:p>
        </p:txBody>
      </p:sp>
      <p:sp>
        <p:nvSpPr>
          <p:cNvPr id="3" name="Marcador de contenido 2"/>
          <p:cNvSpPr>
            <a:spLocks noGrp="1"/>
          </p:cNvSpPr>
          <p:nvPr>
            <p:ph idx="1" hasCustomPrompt="1"/>
          </p:nvPr>
        </p:nvSpPr>
        <p:spPr>
          <a:xfrm>
            <a:off x="4918841" y="141891"/>
            <a:ext cx="6436547" cy="57191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texto 3"/>
          <p:cNvSpPr>
            <a:spLocks noGrp="1"/>
          </p:cNvSpPr>
          <p:nvPr>
            <p:ph type="body" sz="half" idx="2" hasCustomPrompt="1"/>
          </p:nvPr>
        </p:nvSpPr>
        <p:spPr>
          <a:xfrm>
            <a:off x="839788" y="2207172"/>
            <a:ext cx="3932237" cy="3661816"/>
          </a:xfrm>
          <a:solidFill>
            <a:schemeClr val="tx2">
              <a:lumMod val="75000"/>
            </a:schemeClr>
          </a:solidFill>
        </p:spPr>
        <p:txBody>
          <a:bodyPr anchor="ct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a:t>Editar el estilo de texto del patrón</a:t>
            </a:r>
          </a:p>
        </p:txBody>
      </p:sp>
      <p:sp>
        <p:nvSpPr>
          <p:cNvPr id="5" name="Marcador de fecha 4"/>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7" name="Marcador de número de diapositiva 6"/>
          <p:cNvSpPr>
            <a:spLocks noGrp="1"/>
          </p:cNvSpPr>
          <p:nvPr>
            <p:ph type="sldNum" sz="quarter" idx="12"/>
          </p:nvPr>
        </p:nvSpPr>
        <p:spPr/>
        <p:txBody>
          <a:bodyPr/>
          <a:lstStyle/>
          <a:p>
            <a:fld id="{2497F905-C0D2-4263-B625-106CECBF2BBA}" type="slidenum">
              <a:rPr lang="en-GB" noProof="0" smtClean="0"/>
              <a:t>‹#›</a:t>
            </a:fld>
            <a:endParaRPr lang="en-GB" noProof="0" dirty="0"/>
          </a:p>
        </p:txBody>
      </p:sp>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687673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110359"/>
            <a:ext cx="3932237" cy="1947041"/>
          </a:xfrm>
          <a:solidFill>
            <a:srgbClr val="0070C0"/>
          </a:solidFill>
        </p:spPr>
        <p:txBody>
          <a:bodyPr anchor="b"/>
          <a:lstStyle>
            <a:lvl1pPr>
              <a:defRPr sz="3200">
                <a:solidFill>
                  <a:schemeClr val="bg1"/>
                </a:solidFill>
                <a:effectLst>
                  <a:outerShdw blurRad="38100" dist="38100" dir="2700000" algn="tl">
                    <a:srgbClr val="000000">
                      <a:alpha val="43137"/>
                    </a:srgbClr>
                  </a:outerShdw>
                </a:effectLst>
              </a:defRPr>
            </a:lvl1pPr>
          </a:lstStyle>
          <a:p>
            <a:r>
              <a:rPr lang="en-US" noProof="0"/>
              <a:t>Click to edit Master title style</a:t>
            </a:r>
            <a:endParaRPr lang="en-GB" noProof="0"/>
          </a:p>
        </p:txBody>
      </p:sp>
      <p:sp>
        <p:nvSpPr>
          <p:cNvPr id="3" name="Marcador de posición de imagen 2"/>
          <p:cNvSpPr>
            <a:spLocks noGrp="1"/>
          </p:cNvSpPr>
          <p:nvPr>
            <p:ph type="pic" idx="1"/>
          </p:nvPr>
        </p:nvSpPr>
        <p:spPr>
          <a:xfrm>
            <a:off x="4934607" y="110359"/>
            <a:ext cx="7078717" cy="57586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4" name="Marcador de texto 3"/>
          <p:cNvSpPr>
            <a:spLocks noGrp="1"/>
          </p:cNvSpPr>
          <p:nvPr>
            <p:ph type="body" sz="half" idx="2" hasCustomPrompt="1"/>
          </p:nvPr>
        </p:nvSpPr>
        <p:spPr>
          <a:xfrm>
            <a:off x="839788" y="2207172"/>
            <a:ext cx="3932237" cy="3661816"/>
          </a:xfrm>
          <a:solidFill>
            <a:schemeClr val="tx2">
              <a:lumMod val="75000"/>
            </a:schemeClr>
          </a:solidFill>
        </p:spPr>
        <p:txBody>
          <a:bodyPr anchor="ct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dirty="0" err="1"/>
              <a:t>Editar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p:txBody>
      </p:sp>
      <p:sp>
        <p:nvSpPr>
          <p:cNvPr id="5" name="Marcador de fecha 4"/>
          <p:cNvSpPr>
            <a:spLocks noGrp="1"/>
          </p:cNvSpPr>
          <p:nvPr>
            <p:ph type="dt" sz="half" idx="10"/>
          </p:nvPr>
        </p:nvSpPr>
        <p:spPr/>
        <p:txBody>
          <a:bodyPr/>
          <a:lstStyle/>
          <a:p>
            <a:fld id="{2D3E111A-94CB-4B08-9CCC-A81D2DD0EB56}" type="datetimeFigureOut">
              <a:rPr lang="en-GB" noProof="0" smtClean="0"/>
              <a:t>03/10/2024</a:t>
            </a:fld>
            <a:endParaRPr lang="en-GB" noProof="0"/>
          </a:p>
        </p:txBody>
      </p:sp>
      <p:sp>
        <p:nvSpPr>
          <p:cNvPr id="7" name="Marcador de número de diapositiva 6"/>
          <p:cNvSpPr>
            <a:spLocks noGrp="1"/>
          </p:cNvSpPr>
          <p:nvPr>
            <p:ph type="sldNum" sz="quarter" idx="12"/>
          </p:nvPr>
        </p:nvSpPr>
        <p:spPr/>
        <p:txBody>
          <a:bodyPr/>
          <a:lstStyle/>
          <a:p>
            <a:fld id="{2497F905-C0D2-4263-B625-106CECBF2BBA}" type="slidenum">
              <a:rPr lang="en-GB" noProof="0" smtClean="0"/>
              <a:t>‹#›</a:t>
            </a:fld>
            <a:endParaRPr lang="en-GB" noProof="0"/>
          </a:p>
        </p:txBody>
      </p:sp>
      <p:pic>
        <p:nvPicPr>
          <p:cNvPr id="16" name="Imagen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3477695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noProof="0"/>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E111A-94CB-4B08-9CCC-A81D2DD0EB56}" type="datetimeFigureOut">
              <a:rPr lang="en-GB" noProof="0" smtClean="0"/>
              <a:t>03/10/2024</a:t>
            </a:fld>
            <a:endParaRPr lang="en-GB" noProof="0"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97F905-C0D2-4263-B625-106CECBF2BBA}" type="slidenum">
              <a:rPr lang="en-GB" noProof="0" smtClean="0"/>
              <a:t>‹#›</a:t>
            </a:fld>
            <a:endParaRPr lang="en-GB" noProof="0" dirty="0"/>
          </a:p>
        </p:txBody>
      </p:sp>
    </p:spTree>
    <p:extLst>
      <p:ext uri="{BB962C8B-B14F-4D97-AF65-F5344CB8AC3E}">
        <p14:creationId xmlns:p14="http://schemas.microsoft.com/office/powerpoint/2010/main" val="4168464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Perpetua" panose="02020502060401020303" pitchFamily="18" charset="0"/>
          <a:ea typeface="Yu Gothic Light" panose="020B03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Perpetua" panose="02020502060401020303" pitchFamily="18" charset="0"/>
          <a:ea typeface="Yu Gothic Light" panose="020B03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75000"/>
            </a:schemeClr>
          </a:solidFill>
          <a:latin typeface="Perpetua" panose="02020502060401020303" pitchFamily="18" charset="0"/>
          <a:ea typeface="Yu Gothic Light" panose="020B03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Perpetua" panose="02020502060401020303" pitchFamily="18" charset="0"/>
          <a:ea typeface="Yu Gothic Light" panose="020B03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Perpetua" panose="02020502060401020303" pitchFamily="18" charset="0"/>
          <a:ea typeface="Yu Gothic Light" panose="020B03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360EC-B300-C77B-6000-3EF7483528E0}"/>
              </a:ext>
            </a:extLst>
          </p:cNvPr>
          <p:cNvSpPr>
            <a:spLocks noGrp="1"/>
          </p:cNvSpPr>
          <p:nvPr>
            <p:ph type="ctrTitle"/>
          </p:nvPr>
        </p:nvSpPr>
        <p:spPr>
          <a:xfrm>
            <a:off x="771525" y="1122363"/>
            <a:ext cx="10467975" cy="2387600"/>
          </a:xfrm>
        </p:spPr>
        <p:txBody>
          <a:bodyPr>
            <a:normAutofit/>
          </a:bodyPr>
          <a:lstStyle/>
          <a:p>
            <a:r>
              <a:rPr lang="en-IE" sz="4800" dirty="0"/>
              <a:t>Implementation gaps in SDMX 3.x</a:t>
            </a:r>
          </a:p>
        </p:txBody>
      </p:sp>
      <p:sp>
        <p:nvSpPr>
          <p:cNvPr id="3" name="Subtitle 2">
            <a:extLst>
              <a:ext uri="{FF2B5EF4-FFF2-40B4-BE49-F238E27FC236}">
                <a16:creationId xmlns:a16="http://schemas.microsoft.com/office/drawing/2014/main" id="{5BBFF7AC-2073-0B2B-ED05-168659FD8000}"/>
              </a:ext>
            </a:extLst>
          </p:cNvPr>
          <p:cNvSpPr>
            <a:spLocks noGrp="1"/>
          </p:cNvSpPr>
          <p:nvPr>
            <p:ph type="subTitle" idx="1"/>
          </p:nvPr>
        </p:nvSpPr>
        <p:spPr>
          <a:xfrm>
            <a:off x="1524000" y="3602038"/>
            <a:ext cx="9144000" cy="1683026"/>
          </a:xfrm>
        </p:spPr>
        <p:txBody>
          <a:bodyPr>
            <a:normAutofit lnSpcReduction="10000"/>
          </a:bodyPr>
          <a:lstStyle/>
          <a:p>
            <a:endParaRPr lang="en-US" dirty="0"/>
          </a:p>
          <a:p>
            <a:r>
              <a:rPr lang="en-US" dirty="0"/>
              <a:t>12</a:t>
            </a:r>
            <a:r>
              <a:rPr lang="en-US" baseline="30000" dirty="0"/>
              <a:t>th</a:t>
            </a:r>
            <a:r>
              <a:rPr lang="en-US" dirty="0"/>
              <a:t> SDMX Experts workshop</a:t>
            </a:r>
          </a:p>
          <a:p>
            <a:r>
              <a:rPr lang="en-US" dirty="0"/>
              <a:t>7-11 October 2024</a:t>
            </a:r>
          </a:p>
          <a:p>
            <a:r>
              <a:rPr lang="en-US" dirty="0"/>
              <a:t>Amsterdam, the Netherlands</a:t>
            </a:r>
          </a:p>
          <a:p>
            <a:endParaRPr lang="en-IE" dirty="0"/>
          </a:p>
        </p:txBody>
      </p:sp>
    </p:spTree>
    <p:extLst>
      <p:ext uri="{BB962C8B-B14F-4D97-AF65-F5344CB8AC3E}">
        <p14:creationId xmlns:p14="http://schemas.microsoft.com/office/powerpoint/2010/main" val="168300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5350-1A48-C564-A177-40BD9FF4A748}"/>
              </a:ext>
            </a:extLst>
          </p:cNvPr>
          <p:cNvSpPr>
            <a:spLocks noGrp="1"/>
          </p:cNvSpPr>
          <p:nvPr>
            <p:ph type="title"/>
          </p:nvPr>
        </p:nvSpPr>
        <p:spPr>
          <a:xfrm>
            <a:off x="839788" y="141890"/>
            <a:ext cx="3932237" cy="1915510"/>
          </a:xfrm>
        </p:spPr>
        <p:txBody>
          <a:bodyPr anchor="ctr">
            <a:normAutofit/>
          </a:bodyPr>
          <a:lstStyle/>
          <a:p>
            <a:r>
              <a:rPr lang="en-IE" sz="4800" b="1" dirty="0" err="1"/>
              <a:t>Slido</a:t>
            </a:r>
            <a:r>
              <a:rPr lang="en-IE" sz="4800" b="1" dirty="0"/>
              <a:t> #4</a:t>
            </a:r>
          </a:p>
        </p:txBody>
      </p:sp>
      <p:pic>
        <p:nvPicPr>
          <p:cNvPr id="6" name="Picture Placeholder 5">
            <a:extLst>
              <a:ext uri="{FF2B5EF4-FFF2-40B4-BE49-F238E27FC236}">
                <a16:creationId xmlns:a16="http://schemas.microsoft.com/office/drawing/2014/main" id="{FBDD825D-54FB-1B24-03E9-D0476DE0366D}"/>
              </a:ext>
            </a:extLst>
          </p:cNvPr>
          <p:cNvPicPr>
            <a:picLocks noGrp="1" noChangeAspect="1"/>
          </p:cNvPicPr>
          <p:nvPr>
            <p:ph idx="1"/>
          </p:nvPr>
        </p:nvPicPr>
        <p:blipFill>
          <a:blip r:embed="rId3"/>
          <a:stretch/>
        </p:blipFill>
        <p:spPr>
          <a:xfrm>
            <a:off x="5306131" y="141891"/>
            <a:ext cx="5661967" cy="5719160"/>
          </a:xfrm>
          <a:noFill/>
        </p:spPr>
      </p:pic>
      <p:sp>
        <p:nvSpPr>
          <p:cNvPr id="4" name="Text Placeholder 3">
            <a:extLst>
              <a:ext uri="{FF2B5EF4-FFF2-40B4-BE49-F238E27FC236}">
                <a16:creationId xmlns:a16="http://schemas.microsoft.com/office/drawing/2014/main" id="{B2BA6575-8025-CCC6-CB1C-54899C5253A6}"/>
              </a:ext>
            </a:extLst>
          </p:cNvPr>
          <p:cNvSpPr>
            <a:spLocks noGrp="1"/>
          </p:cNvSpPr>
          <p:nvPr>
            <p:ph type="body" sz="half" idx="2"/>
          </p:nvPr>
        </p:nvSpPr>
        <p:spPr>
          <a:xfrm>
            <a:off x="839788" y="2207172"/>
            <a:ext cx="3932237" cy="3661816"/>
          </a:xfrm>
        </p:spPr>
        <p:txBody>
          <a:bodyPr anchor="ctr">
            <a:normAutofit/>
          </a:bodyPr>
          <a:lstStyle/>
          <a:p>
            <a:pPr algn="r"/>
            <a:r>
              <a:rPr lang="da-DK" sz="4400" i="0" dirty="0">
                <a:effectLst/>
              </a:rPr>
              <a:t>Join at</a:t>
            </a:r>
          </a:p>
          <a:p>
            <a:pPr algn="r"/>
            <a:r>
              <a:rPr lang="da-DK" sz="4400" b="1" dirty="0"/>
              <a:t>s</a:t>
            </a:r>
            <a:r>
              <a:rPr lang="da-DK" sz="4400" b="1" i="0" dirty="0">
                <a:effectLst/>
              </a:rPr>
              <a:t>lido.com</a:t>
            </a:r>
          </a:p>
          <a:p>
            <a:pPr algn="r"/>
            <a:r>
              <a:rPr lang="da-DK" sz="4400" b="1" i="0" dirty="0">
                <a:effectLst/>
              </a:rPr>
              <a:t>#1796 135</a:t>
            </a:r>
          </a:p>
        </p:txBody>
      </p:sp>
    </p:spTree>
    <p:extLst>
      <p:ext uri="{BB962C8B-B14F-4D97-AF65-F5344CB8AC3E}">
        <p14:creationId xmlns:p14="http://schemas.microsoft.com/office/powerpoint/2010/main" val="4217212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B7CE-53E9-91E2-0782-060716D2215D}"/>
              </a:ext>
            </a:extLst>
          </p:cNvPr>
          <p:cNvSpPr>
            <a:spLocks noGrp="1"/>
          </p:cNvSpPr>
          <p:nvPr>
            <p:ph type="title"/>
          </p:nvPr>
        </p:nvSpPr>
        <p:spPr>
          <a:xfrm>
            <a:off x="1989320" y="365125"/>
            <a:ext cx="9999480" cy="1325563"/>
          </a:xfrm>
        </p:spPr>
        <p:txBody>
          <a:bodyPr>
            <a:normAutofit/>
          </a:bodyPr>
          <a:lstStyle/>
          <a:p>
            <a:r>
              <a:rPr lang="en-GB" dirty="0"/>
              <a:t>“Live" database as a look-up table </a:t>
            </a:r>
            <a:endParaRPr lang="en-IE" dirty="0"/>
          </a:p>
        </p:txBody>
      </p:sp>
      <p:sp>
        <p:nvSpPr>
          <p:cNvPr id="3" name="Content Placeholder 2">
            <a:extLst>
              <a:ext uri="{FF2B5EF4-FFF2-40B4-BE49-F238E27FC236}">
                <a16:creationId xmlns:a16="http://schemas.microsoft.com/office/drawing/2014/main" id="{F5AF53D2-FADE-2A53-E805-1FC376B0B79E}"/>
              </a:ext>
            </a:extLst>
          </p:cNvPr>
          <p:cNvSpPr>
            <a:spLocks noGrp="1"/>
          </p:cNvSpPr>
          <p:nvPr>
            <p:ph idx="1"/>
          </p:nvPr>
        </p:nvSpPr>
        <p:spPr>
          <a:xfrm>
            <a:off x="177773" y="1825625"/>
            <a:ext cx="11520240" cy="4816475"/>
          </a:xfrm>
        </p:spPr>
        <p:txBody>
          <a:bodyPr>
            <a:normAutofit/>
          </a:bodyPr>
          <a:lstStyle/>
          <a:p>
            <a:r>
              <a:rPr lang="en-GB" i="1" dirty="0"/>
              <a:t>How to model a “business register”  in SDMX</a:t>
            </a:r>
          </a:p>
          <a:p>
            <a:pPr lvl="1"/>
            <a:r>
              <a:rPr lang="en-GB" dirty="0"/>
              <a:t>Use a "live" database (i.e. business Register, frame, "master files", etc.) as a look-up table to verify the consistency of an identifier.</a:t>
            </a:r>
          </a:p>
          <a:p>
            <a:pPr lvl="2"/>
            <a:r>
              <a:rPr lang="en-GB" dirty="0"/>
              <a:t>Ideally, this object should be the enumeration </a:t>
            </a:r>
            <a:r>
              <a:rPr lang="en-GB" dirty="0" err="1"/>
              <a:t>itemScheme</a:t>
            </a:r>
            <a:r>
              <a:rPr lang="en-GB" dirty="0"/>
              <a:t>, like a codelist.</a:t>
            </a:r>
          </a:p>
          <a:p>
            <a:pPr lvl="2"/>
            <a:r>
              <a:rPr lang="en-GB" dirty="0"/>
              <a:t>Its content is dynamic. Items are constantly added, updated and deleted, usually by other applications.</a:t>
            </a:r>
          </a:p>
          <a:p>
            <a:pPr lvl="2"/>
            <a:r>
              <a:rPr lang="en-GB" dirty="0"/>
              <a:t>Its layout is not predefined as SDMX </a:t>
            </a:r>
            <a:r>
              <a:rPr lang="en-GB" dirty="0" err="1"/>
              <a:t>itemSchemes</a:t>
            </a:r>
            <a:endParaRPr lang="en-IE" dirty="0"/>
          </a:p>
          <a:p>
            <a:endParaRPr lang="en-IE" i="1" dirty="0"/>
          </a:p>
          <a:p>
            <a:r>
              <a:rPr lang="en-IE" i="1" dirty="0"/>
              <a:t>Proposal: </a:t>
            </a:r>
          </a:p>
          <a:p>
            <a:pPr marL="457200" lvl="1" indent="0">
              <a:buNone/>
            </a:pPr>
            <a:r>
              <a:rPr lang="en-IE" b="1" i="1" dirty="0">
                <a:solidFill>
                  <a:srgbClr val="FF0000"/>
                </a:solidFill>
              </a:rPr>
              <a:t>Allow the enumeration of a concept by a dataset defined by a DF and a DSD instead of a codelist</a:t>
            </a:r>
          </a:p>
          <a:p>
            <a:pPr lvl="2"/>
            <a:endParaRPr lang="en-IE" dirty="0"/>
          </a:p>
          <a:p>
            <a:pPr lvl="1"/>
            <a:endParaRPr lang="en-IE" dirty="0"/>
          </a:p>
          <a:p>
            <a:pPr lvl="1"/>
            <a:endParaRPr lang="en-IE" dirty="0"/>
          </a:p>
          <a:p>
            <a:pPr lvl="2"/>
            <a:endParaRPr lang="en-IE" dirty="0"/>
          </a:p>
        </p:txBody>
      </p:sp>
    </p:spTree>
    <p:extLst>
      <p:ext uri="{BB962C8B-B14F-4D97-AF65-F5344CB8AC3E}">
        <p14:creationId xmlns:p14="http://schemas.microsoft.com/office/powerpoint/2010/main" val="1327177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5350-1A48-C564-A177-40BD9FF4A748}"/>
              </a:ext>
            </a:extLst>
          </p:cNvPr>
          <p:cNvSpPr>
            <a:spLocks noGrp="1"/>
          </p:cNvSpPr>
          <p:nvPr>
            <p:ph type="title"/>
          </p:nvPr>
        </p:nvSpPr>
        <p:spPr>
          <a:xfrm>
            <a:off x="839788" y="141890"/>
            <a:ext cx="3932237" cy="1915510"/>
          </a:xfrm>
        </p:spPr>
        <p:txBody>
          <a:bodyPr anchor="ctr">
            <a:normAutofit/>
          </a:bodyPr>
          <a:lstStyle/>
          <a:p>
            <a:r>
              <a:rPr lang="en-IE" sz="4800" b="1" dirty="0" err="1"/>
              <a:t>Slido</a:t>
            </a:r>
            <a:r>
              <a:rPr lang="en-IE" sz="4800" b="1" dirty="0"/>
              <a:t> #5</a:t>
            </a:r>
          </a:p>
        </p:txBody>
      </p:sp>
      <p:pic>
        <p:nvPicPr>
          <p:cNvPr id="6" name="Picture Placeholder 5">
            <a:extLst>
              <a:ext uri="{FF2B5EF4-FFF2-40B4-BE49-F238E27FC236}">
                <a16:creationId xmlns:a16="http://schemas.microsoft.com/office/drawing/2014/main" id="{FBDD825D-54FB-1B24-03E9-D0476DE0366D}"/>
              </a:ext>
            </a:extLst>
          </p:cNvPr>
          <p:cNvPicPr>
            <a:picLocks noGrp="1" noChangeAspect="1"/>
          </p:cNvPicPr>
          <p:nvPr>
            <p:ph idx="1"/>
          </p:nvPr>
        </p:nvPicPr>
        <p:blipFill>
          <a:blip r:embed="rId3"/>
          <a:stretch/>
        </p:blipFill>
        <p:spPr>
          <a:xfrm>
            <a:off x="5306131" y="141891"/>
            <a:ext cx="5661967" cy="5719160"/>
          </a:xfrm>
          <a:noFill/>
        </p:spPr>
      </p:pic>
      <p:sp>
        <p:nvSpPr>
          <p:cNvPr id="4" name="Text Placeholder 3">
            <a:extLst>
              <a:ext uri="{FF2B5EF4-FFF2-40B4-BE49-F238E27FC236}">
                <a16:creationId xmlns:a16="http://schemas.microsoft.com/office/drawing/2014/main" id="{B2BA6575-8025-CCC6-CB1C-54899C5253A6}"/>
              </a:ext>
            </a:extLst>
          </p:cNvPr>
          <p:cNvSpPr>
            <a:spLocks noGrp="1"/>
          </p:cNvSpPr>
          <p:nvPr>
            <p:ph type="body" sz="half" idx="2"/>
          </p:nvPr>
        </p:nvSpPr>
        <p:spPr>
          <a:xfrm>
            <a:off x="839788" y="2207172"/>
            <a:ext cx="3932237" cy="3661816"/>
          </a:xfrm>
        </p:spPr>
        <p:txBody>
          <a:bodyPr anchor="ctr">
            <a:normAutofit/>
          </a:bodyPr>
          <a:lstStyle/>
          <a:p>
            <a:pPr algn="r"/>
            <a:r>
              <a:rPr lang="da-DK" sz="4400" i="0" dirty="0">
                <a:effectLst/>
              </a:rPr>
              <a:t>Join at</a:t>
            </a:r>
          </a:p>
          <a:p>
            <a:pPr algn="r"/>
            <a:r>
              <a:rPr lang="da-DK" sz="4400" b="1" dirty="0"/>
              <a:t>s</a:t>
            </a:r>
            <a:r>
              <a:rPr lang="da-DK" sz="4400" b="1" i="0" dirty="0">
                <a:effectLst/>
              </a:rPr>
              <a:t>lido.com</a:t>
            </a:r>
          </a:p>
          <a:p>
            <a:pPr algn="r"/>
            <a:r>
              <a:rPr lang="da-DK" sz="4400" b="1" i="0" dirty="0">
                <a:effectLst/>
              </a:rPr>
              <a:t>#1796 135</a:t>
            </a:r>
          </a:p>
        </p:txBody>
      </p:sp>
    </p:spTree>
    <p:extLst>
      <p:ext uri="{BB962C8B-B14F-4D97-AF65-F5344CB8AC3E}">
        <p14:creationId xmlns:p14="http://schemas.microsoft.com/office/powerpoint/2010/main" val="10985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B7CE-53E9-91E2-0782-060716D2215D}"/>
              </a:ext>
            </a:extLst>
          </p:cNvPr>
          <p:cNvSpPr>
            <a:spLocks noGrp="1"/>
          </p:cNvSpPr>
          <p:nvPr>
            <p:ph type="title"/>
          </p:nvPr>
        </p:nvSpPr>
        <p:spPr>
          <a:xfrm>
            <a:off x="1989320" y="365125"/>
            <a:ext cx="9999480" cy="1325563"/>
          </a:xfrm>
        </p:spPr>
        <p:txBody>
          <a:bodyPr/>
          <a:lstStyle/>
          <a:p>
            <a:r>
              <a:rPr lang="en-IE" dirty="0"/>
              <a:t>Large volume microdata sets query</a:t>
            </a:r>
          </a:p>
        </p:txBody>
      </p:sp>
      <p:sp>
        <p:nvSpPr>
          <p:cNvPr id="3" name="Content Placeholder 2">
            <a:extLst>
              <a:ext uri="{FF2B5EF4-FFF2-40B4-BE49-F238E27FC236}">
                <a16:creationId xmlns:a16="http://schemas.microsoft.com/office/drawing/2014/main" id="{F5AF53D2-FADE-2A53-E805-1FC376B0B79E}"/>
              </a:ext>
            </a:extLst>
          </p:cNvPr>
          <p:cNvSpPr>
            <a:spLocks noGrp="1"/>
          </p:cNvSpPr>
          <p:nvPr>
            <p:ph idx="1"/>
          </p:nvPr>
        </p:nvSpPr>
        <p:spPr>
          <a:xfrm>
            <a:off x="177773" y="1825625"/>
            <a:ext cx="11520240" cy="4816475"/>
          </a:xfrm>
        </p:spPr>
        <p:txBody>
          <a:bodyPr>
            <a:normAutofit/>
          </a:bodyPr>
          <a:lstStyle/>
          <a:p>
            <a:r>
              <a:rPr lang="en-GB" i="1" dirty="0"/>
              <a:t>How to deal with large volume microdata sets queries</a:t>
            </a:r>
          </a:p>
          <a:p>
            <a:pPr lvl="1"/>
            <a:r>
              <a:rPr lang="en-GB" dirty="0"/>
              <a:t>Microdata sets can be huge, weighting up to Gigabytes </a:t>
            </a:r>
          </a:p>
          <a:p>
            <a:pPr lvl="1"/>
            <a:r>
              <a:rPr lang="en-IE" dirty="0"/>
              <a:t>Such amount of data is a challenge for synchronous queries, even using current available features like compression, streaming and pagination</a:t>
            </a:r>
          </a:p>
          <a:p>
            <a:endParaRPr lang="en-IE" i="1" dirty="0"/>
          </a:p>
          <a:p>
            <a:r>
              <a:rPr lang="en-IE" i="1" dirty="0"/>
              <a:t>Proposal: </a:t>
            </a:r>
          </a:p>
          <a:p>
            <a:pPr marL="457200" lvl="1" indent="0">
              <a:buNone/>
            </a:pPr>
            <a:r>
              <a:rPr lang="en-IE" b="1" i="1" dirty="0">
                <a:solidFill>
                  <a:srgbClr val="FF0000"/>
                </a:solidFill>
              </a:rPr>
              <a:t>Add asynchronous query as a standard feature in SDMX API</a:t>
            </a:r>
          </a:p>
          <a:p>
            <a:pPr lvl="2"/>
            <a:endParaRPr lang="en-IE" dirty="0"/>
          </a:p>
          <a:p>
            <a:pPr lvl="1"/>
            <a:endParaRPr lang="en-IE" dirty="0"/>
          </a:p>
          <a:p>
            <a:pPr lvl="1"/>
            <a:endParaRPr lang="en-IE" dirty="0"/>
          </a:p>
          <a:p>
            <a:pPr lvl="2"/>
            <a:endParaRPr lang="en-IE" dirty="0"/>
          </a:p>
        </p:txBody>
      </p:sp>
    </p:spTree>
    <p:extLst>
      <p:ext uri="{BB962C8B-B14F-4D97-AF65-F5344CB8AC3E}">
        <p14:creationId xmlns:p14="http://schemas.microsoft.com/office/powerpoint/2010/main" val="3202870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5350-1A48-C564-A177-40BD9FF4A748}"/>
              </a:ext>
            </a:extLst>
          </p:cNvPr>
          <p:cNvSpPr>
            <a:spLocks noGrp="1"/>
          </p:cNvSpPr>
          <p:nvPr>
            <p:ph type="title"/>
          </p:nvPr>
        </p:nvSpPr>
        <p:spPr>
          <a:xfrm>
            <a:off x="839788" y="141890"/>
            <a:ext cx="3932237" cy="1915510"/>
          </a:xfrm>
        </p:spPr>
        <p:txBody>
          <a:bodyPr anchor="ctr">
            <a:normAutofit/>
          </a:bodyPr>
          <a:lstStyle/>
          <a:p>
            <a:r>
              <a:rPr lang="en-IE" sz="4800" b="1" dirty="0" err="1"/>
              <a:t>Slido</a:t>
            </a:r>
            <a:r>
              <a:rPr lang="en-IE" sz="4800" b="1" dirty="0"/>
              <a:t> #6</a:t>
            </a:r>
          </a:p>
        </p:txBody>
      </p:sp>
      <p:pic>
        <p:nvPicPr>
          <p:cNvPr id="6" name="Picture Placeholder 5">
            <a:extLst>
              <a:ext uri="{FF2B5EF4-FFF2-40B4-BE49-F238E27FC236}">
                <a16:creationId xmlns:a16="http://schemas.microsoft.com/office/drawing/2014/main" id="{FBDD825D-54FB-1B24-03E9-D0476DE0366D}"/>
              </a:ext>
            </a:extLst>
          </p:cNvPr>
          <p:cNvPicPr>
            <a:picLocks noGrp="1" noChangeAspect="1"/>
          </p:cNvPicPr>
          <p:nvPr>
            <p:ph idx="1"/>
          </p:nvPr>
        </p:nvPicPr>
        <p:blipFill>
          <a:blip r:embed="rId3"/>
          <a:stretch/>
        </p:blipFill>
        <p:spPr>
          <a:xfrm>
            <a:off x="5306131" y="141891"/>
            <a:ext cx="5661967" cy="5719160"/>
          </a:xfrm>
          <a:noFill/>
        </p:spPr>
      </p:pic>
      <p:sp>
        <p:nvSpPr>
          <p:cNvPr id="4" name="Text Placeholder 3">
            <a:extLst>
              <a:ext uri="{FF2B5EF4-FFF2-40B4-BE49-F238E27FC236}">
                <a16:creationId xmlns:a16="http://schemas.microsoft.com/office/drawing/2014/main" id="{B2BA6575-8025-CCC6-CB1C-54899C5253A6}"/>
              </a:ext>
            </a:extLst>
          </p:cNvPr>
          <p:cNvSpPr>
            <a:spLocks noGrp="1"/>
          </p:cNvSpPr>
          <p:nvPr>
            <p:ph type="body" sz="half" idx="2"/>
          </p:nvPr>
        </p:nvSpPr>
        <p:spPr>
          <a:xfrm>
            <a:off x="839788" y="2207172"/>
            <a:ext cx="3932237" cy="3661816"/>
          </a:xfrm>
        </p:spPr>
        <p:txBody>
          <a:bodyPr anchor="ctr">
            <a:normAutofit/>
          </a:bodyPr>
          <a:lstStyle/>
          <a:p>
            <a:pPr algn="r"/>
            <a:r>
              <a:rPr lang="da-DK" sz="4400" i="0" dirty="0">
                <a:effectLst/>
              </a:rPr>
              <a:t>Join at</a:t>
            </a:r>
          </a:p>
          <a:p>
            <a:pPr algn="r"/>
            <a:r>
              <a:rPr lang="da-DK" sz="4400" b="1" dirty="0"/>
              <a:t>s</a:t>
            </a:r>
            <a:r>
              <a:rPr lang="da-DK" sz="4400" b="1" i="0" dirty="0">
                <a:effectLst/>
              </a:rPr>
              <a:t>lido.com</a:t>
            </a:r>
          </a:p>
          <a:p>
            <a:pPr algn="r"/>
            <a:r>
              <a:rPr lang="da-DK" sz="4400" b="1" i="0" dirty="0">
                <a:effectLst/>
              </a:rPr>
              <a:t>#1796 135</a:t>
            </a:r>
          </a:p>
        </p:txBody>
      </p:sp>
    </p:spTree>
    <p:extLst>
      <p:ext uri="{BB962C8B-B14F-4D97-AF65-F5344CB8AC3E}">
        <p14:creationId xmlns:p14="http://schemas.microsoft.com/office/powerpoint/2010/main" val="3140831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80B1A-E33E-4F70-F9A1-5771551F3A61}"/>
              </a:ext>
            </a:extLst>
          </p:cNvPr>
          <p:cNvSpPr>
            <a:spLocks noGrp="1"/>
          </p:cNvSpPr>
          <p:nvPr>
            <p:ph type="title"/>
          </p:nvPr>
        </p:nvSpPr>
        <p:spPr>
          <a:xfrm>
            <a:off x="838200" y="490539"/>
            <a:ext cx="10515600" cy="1679848"/>
          </a:xfrm>
        </p:spPr>
        <p:txBody>
          <a:bodyPr anchor="ctr">
            <a:normAutofit/>
          </a:bodyPr>
          <a:lstStyle/>
          <a:p>
            <a:r>
              <a:rPr lang="en-IE" sz="4800" dirty="0"/>
              <a:t>Implementation gaps in SDMX 3.x</a:t>
            </a:r>
          </a:p>
        </p:txBody>
      </p:sp>
      <p:sp>
        <p:nvSpPr>
          <p:cNvPr id="3" name="Text Placeholder 2">
            <a:extLst>
              <a:ext uri="{FF2B5EF4-FFF2-40B4-BE49-F238E27FC236}">
                <a16:creationId xmlns:a16="http://schemas.microsoft.com/office/drawing/2014/main" id="{46C79C44-C775-AA43-3373-7394F701F308}"/>
              </a:ext>
            </a:extLst>
          </p:cNvPr>
          <p:cNvSpPr>
            <a:spLocks noGrp="1"/>
          </p:cNvSpPr>
          <p:nvPr>
            <p:ph type="body" idx="1"/>
          </p:nvPr>
        </p:nvSpPr>
        <p:spPr>
          <a:xfrm>
            <a:off x="838200" y="2349500"/>
            <a:ext cx="10515600" cy="2692400"/>
          </a:xfrm>
        </p:spPr>
        <p:txBody>
          <a:bodyPr>
            <a:normAutofit fontScale="92500" lnSpcReduction="10000"/>
          </a:bodyPr>
          <a:lstStyle/>
          <a:p>
            <a:pPr algn="just"/>
            <a:r>
              <a:rPr lang="en-GB" sz="2800" i="1" dirty="0">
                <a:solidFill>
                  <a:schemeClr val="tx1"/>
                </a:solidFill>
              </a:rPr>
              <a:t>The analysis of challenging microdata modelling use cases in SDMX 2.1 has revealed some potential gaps in the current version of the standard. </a:t>
            </a:r>
          </a:p>
          <a:p>
            <a:pPr algn="just"/>
            <a:r>
              <a:rPr lang="en-GB" sz="2800" i="1" dirty="0">
                <a:solidFill>
                  <a:schemeClr val="tx1"/>
                </a:solidFill>
              </a:rPr>
              <a:t>This presentation describes them and aims to gather some insights from the experts on their criticality.</a:t>
            </a:r>
          </a:p>
          <a:p>
            <a:pPr algn="just"/>
            <a:r>
              <a:rPr lang="en-GB" sz="2800" i="1" dirty="0">
                <a:solidFill>
                  <a:schemeClr val="tx1"/>
                </a:solidFill>
              </a:rPr>
              <a:t>The suggested “proposals" included in each use case are just possible ways of solving the problem, presented for a better understanding of the gap. The final solution will be developed by the TWG/SWG at their own discretion.</a:t>
            </a:r>
            <a:endParaRPr lang="en-IE" sz="2800" i="1" dirty="0">
              <a:solidFill>
                <a:schemeClr val="tx1"/>
              </a:solidFill>
            </a:endParaRPr>
          </a:p>
        </p:txBody>
      </p:sp>
    </p:spTree>
    <p:extLst>
      <p:ext uri="{BB962C8B-B14F-4D97-AF65-F5344CB8AC3E}">
        <p14:creationId xmlns:p14="http://schemas.microsoft.com/office/powerpoint/2010/main" val="2613415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B7CE-53E9-91E2-0782-060716D2215D}"/>
              </a:ext>
            </a:extLst>
          </p:cNvPr>
          <p:cNvSpPr>
            <a:spLocks noGrp="1"/>
          </p:cNvSpPr>
          <p:nvPr>
            <p:ph type="title"/>
          </p:nvPr>
        </p:nvSpPr>
        <p:spPr/>
        <p:txBody>
          <a:bodyPr/>
          <a:lstStyle/>
          <a:p>
            <a:r>
              <a:rPr lang="en-IE" dirty="0"/>
              <a:t>Querying for concepts</a:t>
            </a:r>
          </a:p>
        </p:txBody>
      </p:sp>
      <p:sp>
        <p:nvSpPr>
          <p:cNvPr id="3" name="Content Placeholder 2">
            <a:extLst>
              <a:ext uri="{FF2B5EF4-FFF2-40B4-BE49-F238E27FC236}">
                <a16:creationId xmlns:a16="http://schemas.microsoft.com/office/drawing/2014/main" id="{F5AF53D2-FADE-2A53-E805-1FC376B0B79E}"/>
              </a:ext>
            </a:extLst>
          </p:cNvPr>
          <p:cNvSpPr>
            <a:spLocks noGrp="1"/>
          </p:cNvSpPr>
          <p:nvPr>
            <p:ph idx="1"/>
          </p:nvPr>
        </p:nvSpPr>
        <p:spPr>
          <a:xfrm>
            <a:off x="177773" y="1825625"/>
            <a:ext cx="11520240" cy="4410075"/>
          </a:xfrm>
        </p:spPr>
        <p:txBody>
          <a:bodyPr>
            <a:normAutofit fontScale="92500" lnSpcReduction="10000"/>
          </a:bodyPr>
          <a:lstStyle/>
          <a:p>
            <a:r>
              <a:rPr lang="en-GB" i="1" dirty="0"/>
              <a:t>Researchers working on microdata tend to be “variable-centric” –   they focus on one concept and want to see in which micro-datasets it is present, and how it has evolved over time. </a:t>
            </a:r>
          </a:p>
          <a:p>
            <a:pPr lvl="1"/>
            <a:r>
              <a:rPr lang="en-IE" dirty="0"/>
              <a:t>Current implementation of the API (v2.0.0) allows to:</a:t>
            </a:r>
          </a:p>
          <a:p>
            <a:pPr lvl="2"/>
            <a:r>
              <a:rPr lang="en-IE" dirty="0"/>
              <a:t>Query for a concept in a ConceptScheme (</a:t>
            </a:r>
            <a:r>
              <a:rPr lang="en-IE" sz="1400" b="1" dirty="0">
                <a:latin typeface="Arial" panose="020B0604020202020204" pitchFamily="34" charset="0"/>
                <a:cs typeface="Arial" panose="020B0604020202020204" pitchFamily="34" charset="0"/>
              </a:rPr>
              <a:t>https://host/v2/structure/conceptscheme/agency/id/version/CONCEPT</a:t>
            </a:r>
            <a:r>
              <a:rPr lang="en-IE" dirty="0"/>
              <a:t>)</a:t>
            </a:r>
          </a:p>
          <a:p>
            <a:pPr lvl="2"/>
            <a:r>
              <a:rPr lang="en-IE" dirty="0"/>
              <a:t>Query for a concept in all “findable” </a:t>
            </a:r>
            <a:r>
              <a:rPr lang="en-IE" dirty="0" err="1"/>
              <a:t>ConceptSchemes</a:t>
            </a:r>
            <a:r>
              <a:rPr lang="en-IE" dirty="0"/>
              <a:t> (</a:t>
            </a:r>
            <a:r>
              <a:rPr lang="en-IE" sz="1400" b="1" dirty="0">
                <a:latin typeface="Arial" panose="020B0604020202020204" pitchFamily="34" charset="0"/>
                <a:cs typeface="Arial" panose="020B0604020202020204" pitchFamily="34" charset="0"/>
              </a:rPr>
              <a:t>https://host/v2/structure/conceptscheme/*/*/*/CONCEPT</a:t>
            </a:r>
            <a:r>
              <a:rPr lang="en-IE" dirty="0"/>
              <a:t>)</a:t>
            </a:r>
          </a:p>
          <a:p>
            <a:pPr lvl="1"/>
            <a:r>
              <a:rPr lang="en-IE" dirty="0"/>
              <a:t>It is not possible to:</a:t>
            </a:r>
          </a:p>
          <a:p>
            <a:pPr lvl="2"/>
            <a:r>
              <a:rPr lang="en-IE" dirty="0"/>
              <a:t>Query for a concept in a DSD or all “findable” DSDs (</a:t>
            </a:r>
            <a:r>
              <a:rPr lang="en-IE" sz="1400" b="1" dirty="0">
                <a:latin typeface="Arial" panose="020B0604020202020204" pitchFamily="34" charset="0"/>
                <a:cs typeface="Arial" panose="020B0604020202020204" pitchFamily="34" charset="0"/>
              </a:rPr>
              <a:t>https://host/v2/structure/</a:t>
            </a:r>
            <a:r>
              <a:rPr lang="en-IE" sz="1400" b="1" dirty="0">
                <a:solidFill>
                  <a:srgbClr val="FF0000"/>
                </a:solidFill>
                <a:latin typeface="Arial" panose="020B0604020202020204" pitchFamily="34" charset="0"/>
                <a:cs typeface="Arial" panose="020B0604020202020204" pitchFamily="34" charset="0"/>
              </a:rPr>
              <a:t>datastructure</a:t>
            </a:r>
            <a:r>
              <a:rPr lang="en-IE" sz="1400" b="1" dirty="0">
                <a:latin typeface="Arial" panose="020B0604020202020204" pitchFamily="34" charset="0"/>
                <a:cs typeface="Arial" panose="020B0604020202020204" pitchFamily="34" charset="0"/>
              </a:rPr>
              <a:t>/*/*/*/CONCEPT</a:t>
            </a:r>
            <a:r>
              <a:rPr lang="en-IE" dirty="0"/>
              <a:t>)</a:t>
            </a:r>
          </a:p>
          <a:p>
            <a:pPr lvl="2"/>
            <a:r>
              <a:rPr lang="en-IE" dirty="0"/>
              <a:t>Query for a concept in all “findable” artefacts, i.e. wildcarding “</a:t>
            </a:r>
            <a:r>
              <a:rPr lang="en-IE" dirty="0">
                <a:solidFill>
                  <a:srgbClr val="FF0000"/>
                </a:solidFill>
              </a:rPr>
              <a:t>context</a:t>
            </a:r>
            <a:r>
              <a:rPr lang="en-IE" dirty="0"/>
              <a:t>” and </a:t>
            </a:r>
            <a:r>
              <a:rPr lang="en-IE" dirty="0">
                <a:solidFill>
                  <a:srgbClr val="FF0000"/>
                </a:solidFill>
              </a:rPr>
              <a:t>type</a:t>
            </a:r>
            <a:r>
              <a:rPr lang="en-IE" dirty="0"/>
              <a:t> to explore all ConceptScheme, DSD, MSD, codelist?, </a:t>
            </a:r>
            <a:r>
              <a:rPr lang="en-IE" dirty="0" err="1"/>
              <a:t>valuelist</a:t>
            </a:r>
            <a:r>
              <a:rPr lang="en-IE" dirty="0"/>
              <a:t>? (</a:t>
            </a:r>
            <a:r>
              <a:rPr lang="en-IE" sz="1400" b="1" dirty="0">
                <a:latin typeface="Arial" panose="020B0604020202020204" pitchFamily="34" charset="0"/>
                <a:cs typeface="Arial" panose="020B0604020202020204" pitchFamily="34" charset="0"/>
              </a:rPr>
              <a:t>https://host/v2/</a:t>
            </a:r>
            <a:r>
              <a:rPr lang="en-IE" sz="1400" b="1" dirty="0">
                <a:solidFill>
                  <a:srgbClr val="FF0000"/>
                </a:solidFill>
                <a:latin typeface="Arial" panose="020B0604020202020204" pitchFamily="34" charset="0"/>
                <a:cs typeface="Arial" panose="020B0604020202020204" pitchFamily="34" charset="0"/>
              </a:rPr>
              <a:t>*</a:t>
            </a:r>
            <a:r>
              <a:rPr lang="en-IE" sz="1400" b="1" dirty="0">
                <a:latin typeface="Arial" panose="020B0604020202020204" pitchFamily="34" charset="0"/>
                <a:cs typeface="Arial" panose="020B0604020202020204" pitchFamily="34" charset="0"/>
              </a:rPr>
              <a:t>/</a:t>
            </a:r>
            <a:r>
              <a:rPr lang="en-IE" sz="1400" b="1" dirty="0">
                <a:solidFill>
                  <a:srgbClr val="FF0000"/>
                </a:solidFill>
                <a:latin typeface="Arial" panose="020B0604020202020204" pitchFamily="34" charset="0"/>
                <a:cs typeface="Arial" panose="020B0604020202020204" pitchFamily="34" charset="0"/>
              </a:rPr>
              <a:t>*</a:t>
            </a:r>
            <a:r>
              <a:rPr lang="en-IE" sz="1400" b="1" dirty="0">
                <a:latin typeface="Arial" panose="020B0604020202020204" pitchFamily="34" charset="0"/>
                <a:cs typeface="Arial" panose="020B0604020202020204" pitchFamily="34" charset="0"/>
              </a:rPr>
              <a:t>/*/*/*/CONCEPT</a:t>
            </a:r>
            <a:r>
              <a:rPr lang="en-IE" dirty="0"/>
              <a:t>) </a:t>
            </a:r>
          </a:p>
          <a:p>
            <a:pPr lvl="2"/>
            <a:r>
              <a:rPr lang="en-IE" dirty="0"/>
              <a:t>Query for </a:t>
            </a:r>
            <a:r>
              <a:rPr lang="en-IE" dirty="0">
                <a:solidFill>
                  <a:srgbClr val="FF0000"/>
                </a:solidFill>
              </a:rPr>
              <a:t>all concepts </a:t>
            </a:r>
            <a:r>
              <a:rPr lang="en-IE" dirty="0"/>
              <a:t>matching an </a:t>
            </a:r>
            <a:r>
              <a:rPr lang="en-IE" dirty="0">
                <a:solidFill>
                  <a:srgbClr val="FF0000"/>
                </a:solidFill>
              </a:rPr>
              <a:t>expression</a:t>
            </a:r>
            <a:r>
              <a:rPr lang="en-IE" dirty="0"/>
              <a:t> (</a:t>
            </a:r>
            <a:r>
              <a:rPr lang="en-IE" sz="1400" b="1" dirty="0">
                <a:latin typeface="Arial" panose="020B0604020202020204" pitchFamily="34" charset="0"/>
                <a:cs typeface="Arial" panose="020B0604020202020204" pitchFamily="34" charset="0"/>
              </a:rPr>
              <a:t>https://host/v2/</a:t>
            </a:r>
            <a:r>
              <a:rPr lang="en-IE" sz="1400" b="1" dirty="0">
                <a:solidFill>
                  <a:srgbClr val="FF0000"/>
                </a:solidFill>
                <a:latin typeface="Arial" panose="020B0604020202020204" pitchFamily="34" charset="0"/>
                <a:cs typeface="Arial" panose="020B0604020202020204" pitchFamily="34" charset="0"/>
              </a:rPr>
              <a:t>*</a:t>
            </a:r>
            <a:r>
              <a:rPr lang="en-IE" sz="1400" b="1" dirty="0">
                <a:solidFill>
                  <a:schemeClr val="tx1"/>
                </a:solidFill>
                <a:latin typeface="Arial" panose="020B0604020202020204" pitchFamily="34" charset="0"/>
                <a:cs typeface="Arial" panose="020B0604020202020204" pitchFamily="34" charset="0"/>
              </a:rPr>
              <a:t>/</a:t>
            </a:r>
            <a:r>
              <a:rPr lang="en-IE" sz="1400" b="1" dirty="0">
                <a:solidFill>
                  <a:srgbClr val="FF0000"/>
                </a:solidFill>
                <a:latin typeface="Arial" panose="020B0604020202020204" pitchFamily="34" charset="0"/>
                <a:cs typeface="Arial" panose="020B0604020202020204" pitchFamily="34" charset="0"/>
              </a:rPr>
              <a:t>*</a:t>
            </a:r>
            <a:r>
              <a:rPr lang="en-IE" sz="1400" b="1" dirty="0">
                <a:latin typeface="Arial" panose="020B0604020202020204" pitchFamily="34" charset="0"/>
                <a:cs typeface="Arial" panose="020B0604020202020204" pitchFamily="34" charset="0"/>
              </a:rPr>
              <a:t>/*/*/*/</a:t>
            </a:r>
            <a:r>
              <a:rPr lang="en-IE" sz="1400" b="1" dirty="0">
                <a:solidFill>
                  <a:srgbClr val="FF0000"/>
                </a:solidFill>
                <a:latin typeface="Arial" panose="020B0604020202020204" pitchFamily="34" charset="0"/>
                <a:cs typeface="Arial" panose="020B0604020202020204" pitchFamily="34" charset="0"/>
              </a:rPr>
              <a:t>CONC*</a:t>
            </a:r>
            <a:r>
              <a:rPr lang="en-IE" dirty="0"/>
              <a:t>) </a:t>
            </a:r>
          </a:p>
          <a:p>
            <a:r>
              <a:rPr lang="en-IE" i="1" dirty="0"/>
              <a:t>Proposal: </a:t>
            </a:r>
          </a:p>
          <a:p>
            <a:pPr marL="457200" lvl="1" indent="0">
              <a:buNone/>
            </a:pPr>
            <a:r>
              <a:rPr lang="en-IE" sz="2800" b="1" i="1" dirty="0">
                <a:solidFill>
                  <a:srgbClr val="FF0000"/>
                </a:solidFill>
              </a:rPr>
              <a:t>Add to the SDMX API a query syntax to discover all concepts used in any findable artefact which id matches an expression.</a:t>
            </a:r>
            <a:endParaRPr lang="en-IE" sz="2800" dirty="0"/>
          </a:p>
          <a:p>
            <a:pPr lvl="2"/>
            <a:endParaRPr lang="en-IE" dirty="0"/>
          </a:p>
          <a:p>
            <a:pPr lvl="1"/>
            <a:endParaRPr lang="en-IE" dirty="0"/>
          </a:p>
          <a:p>
            <a:pPr lvl="2"/>
            <a:endParaRPr lang="en-IE" dirty="0"/>
          </a:p>
        </p:txBody>
      </p:sp>
    </p:spTree>
    <p:extLst>
      <p:ext uri="{BB962C8B-B14F-4D97-AF65-F5344CB8AC3E}">
        <p14:creationId xmlns:p14="http://schemas.microsoft.com/office/powerpoint/2010/main" val="2312979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5350-1A48-C564-A177-40BD9FF4A748}"/>
              </a:ext>
            </a:extLst>
          </p:cNvPr>
          <p:cNvSpPr>
            <a:spLocks noGrp="1"/>
          </p:cNvSpPr>
          <p:nvPr>
            <p:ph type="title"/>
          </p:nvPr>
        </p:nvSpPr>
        <p:spPr>
          <a:xfrm>
            <a:off x="839788" y="141890"/>
            <a:ext cx="3932237" cy="1915510"/>
          </a:xfrm>
        </p:spPr>
        <p:txBody>
          <a:bodyPr anchor="ctr">
            <a:normAutofit/>
          </a:bodyPr>
          <a:lstStyle/>
          <a:p>
            <a:r>
              <a:rPr lang="en-IE" sz="4800" b="1" dirty="0" err="1"/>
              <a:t>Slido</a:t>
            </a:r>
            <a:r>
              <a:rPr lang="en-IE" sz="4800" b="1" dirty="0"/>
              <a:t> #1</a:t>
            </a:r>
          </a:p>
        </p:txBody>
      </p:sp>
      <p:pic>
        <p:nvPicPr>
          <p:cNvPr id="6" name="Picture Placeholder 5">
            <a:extLst>
              <a:ext uri="{FF2B5EF4-FFF2-40B4-BE49-F238E27FC236}">
                <a16:creationId xmlns:a16="http://schemas.microsoft.com/office/drawing/2014/main" id="{FBDD825D-54FB-1B24-03E9-D0476DE0366D}"/>
              </a:ext>
            </a:extLst>
          </p:cNvPr>
          <p:cNvPicPr>
            <a:picLocks noGrp="1" noChangeAspect="1"/>
          </p:cNvPicPr>
          <p:nvPr>
            <p:ph idx="1"/>
          </p:nvPr>
        </p:nvPicPr>
        <p:blipFill>
          <a:blip r:embed="rId3"/>
          <a:stretch/>
        </p:blipFill>
        <p:spPr>
          <a:xfrm>
            <a:off x="5306131" y="141891"/>
            <a:ext cx="5661967" cy="5719160"/>
          </a:xfrm>
          <a:noFill/>
        </p:spPr>
      </p:pic>
      <p:sp>
        <p:nvSpPr>
          <p:cNvPr id="4" name="Text Placeholder 3">
            <a:extLst>
              <a:ext uri="{FF2B5EF4-FFF2-40B4-BE49-F238E27FC236}">
                <a16:creationId xmlns:a16="http://schemas.microsoft.com/office/drawing/2014/main" id="{B2BA6575-8025-CCC6-CB1C-54899C5253A6}"/>
              </a:ext>
            </a:extLst>
          </p:cNvPr>
          <p:cNvSpPr>
            <a:spLocks noGrp="1"/>
          </p:cNvSpPr>
          <p:nvPr>
            <p:ph type="body" sz="half" idx="2"/>
          </p:nvPr>
        </p:nvSpPr>
        <p:spPr>
          <a:xfrm>
            <a:off x="839788" y="2207172"/>
            <a:ext cx="3932237" cy="3661816"/>
          </a:xfrm>
        </p:spPr>
        <p:txBody>
          <a:bodyPr anchor="ctr">
            <a:normAutofit/>
          </a:bodyPr>
          <a:lstStyle/>
          <a:p>
            <a:pPr algn="r"/>
            <a:r>
              <a:rPr lang="da-DK" sz="4400" i="0" dirty="0">
                <a:effectLst/>
              </a:rPr>
              <a:t>Join at</a:t>
            </a:r>
          </a:p>
          <a:p>
            <a:pPr algn="r"/>
            <a:r>
              <a:rPr lang="da-DK" sz="4400" b="1" dirty="0"/>
              <a:t>s</a:t>
            </a:r>
            <a:r>
              <a:rPr lang="da-DK" sz="4400" b="1" i="0" dirty="0">
                <a:effectLst/>
              </a:rPr>
              <a:t>lido.com</a:t>
            </a:r>
          </a:p>
          <a:p>
            <a:pPr algn="r"/>
            <a:r>
              <a:rPr lang="da-DK" sz="4400" b="1" i="0" dirty="0">
                <a:effectLst/>
              </a:rPr>
              <a:t>#1796 135</a:t>
            </a:r>
          </a:p>
        </p:txBody>
      </p:sp>
    </p:spTree>
    <p:extLst>
      <p:ext uri="{BB962C8B-B14F-4D97-AF65-F5344CB8AC3E}">
        <p14:creationId xmlns:p14="http://schemas.microsoft.com/office/powerpoint/2010/main" val="3447734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B7CE-53E9-91E2-0782-060716D2215D}"/>
              </a:ext>
            </a:extLst>
          </p:cNvPr>
          <p:cNvSpPr>
            <a:spLocks noGrp="1"/>
          </p:cNvSpPr>
          <p:nvPr>
            <p:ph type="title"/>
          </p:nvPr>
        </p:nvSpPr>
        <p:spPr/>
        <p:txBody>
          <a:bodyPr/>
          <a:lstStyle/>
          <a:p>
            <a:r>
              <a:rPr lang="en-IE" dirty="0"/>
              <a:t>Linked datasets</a:t>
            </a:r>
          </a:p>
        </p:txBody>
      </p:sp>
      <p:sp>
        <p:nvSpPr>
          <p:cNvPr id="3" name="Content Placeholder 2">
            <a:extLst>
              <a:ext uri="{FF2B5EF4-FFF2-40B4-BE49-F238E27FC236}">
                <a16:creationId xmlns:a16="http://schemas.microsoft.com/office/drawing/2014/main" id="{F5AF53D2-FADE-2A53-E805-1FC376B0B79E}"/>
              </a:ext>
            </a:extLst>
          </p:cNvPr>
          <p:cNvSpPr>
            <a:spLocks noGrp="1"/>
          </p:cNvSpPr>
          <p:nvPr>
            <p:ph idx="1"/>
          </p:nvPr>
        </p:nvSpPr>
        <p:spPr>
          <a:xfrm>
            <a:off x="177772" y="1825625"/>
            <a:ext cx="11684027" cy="4816475"/>
          </a:xfrm>
        </p:spPr>
        <p:txBody>
          <a:bodyPr>
            <a:normAutofit/>
          </a:bodyPr>
          <a:lstStyle/>
          <a:p>
            <a:r>
              <a:rPr lang="en-GB" i="1" dirty="0"/>
              <a:t>Several use cases requiring links between different datasets have been identified: </a:t>
            </a:r>
          </a:p>
          <a:p>
            <a:pPr lvl="1"/>
            <a:r>
              <a:rPr lang="en-GB" dirty="0"/>
              <a:t>Link macro data DSD (aggregates) with microdata DSD used for calculations</a:t>
            </a:r>
          </a:p>
          <a:p>
            <a:pPr lvl="2"/>
            <a:r>
              <a:rPr lang="en-IE" dirty="0"/>
              <a:t>Consider anonymization challenges</a:t>
            </a:r>
          </a:p>
          <a:p>
            <a:pPr lvl="1"/>
            <a:r>
              <a:rPr lang="en-IE" dirty="0"/>
              <a:t>Data collected in surveys for hierarchical entities, e.g. household and individuals</a:t>
            </a:r>
          </a:p>
          <a:p>
            <a:pPr lvl="2"/>
            <a:r>
              <a:rPr lang="en-IE" dirty="0"/>
              <a:t>Each entity requires a different DSD since different measures and attributes are collected</a:t>
            </a:r>
          </a:p>
          <a:p>
            <a:pPr lvl="1"/>
            <a:r>
              <a:rPr lang="en-IE" dirty="0"/>
              <a:t>Data in separate linked datasets flagged according to its “variability” for more efficient transmission</a:t>
            </a:r>
          </a:p>
          <a:p>
            <a:pPr lvl="1"/>
            <a:r>
              <a:rPr lang="en-IE" dirty="0"/>
              <a:t>Define datasets with different DSD that must be transmitted together</a:t>
            </a:r>
          </a:p>
          <a:p>
            <a:pPr lvl="2"/>
            <a:r>
              <a:rPr lang="en-IE" dirty="0"/>
              <a:t>One of these DSDs may have a single-observation and behave as a “header” for the group</a:t>
            </a:r>
          </a:p>
          <a:p>
            <a:r>
              <a:rPr lang="en-IE" i="1" dirty="0"/>
              <a:t>Proposal: </a:t>
            </a:r>
          </a:p>
          <a:p>
            <a:pPr marL="457200" lvl="1" indent="0">
              <a:buNone/>
            </a:pPr>
            <a:r>
              <a:rPr lang="en-IE" sz="2600" b="1" i="1" dirty="0">
                <a:solidFill>
                  <a:srgbClr val="FF0000"/>
                </a:solidFill>
              </a:rPr>
              <a:t>A single Dataflow may link to several DSDs which should have some common dimensions, like foreign keys in the relational model. </a:t>
            </a:r>
          </a:p>
          <a:p>
            <a:pPr marL="457200" lvl="1" indent="0">
              <a:buNone/>
            </a:pPr>
            <a:r>
              <a:rPr lang="en-IE" sz="2600" b="1" i="1" dirty="0">
                <a:solidFill>
                  <a:srgbClr val="FF0000"/>
                </a:solidFill>
              </a:rPr>
              <a:t>Each DSD defines an individual dataset.</a:t>
            </a:r>
            <a:endParaRPr lang="en-IE" sz="2600" dirty="0"/>
          </a:p>
          <a:p>
            <a:pPr lvl="1"/>
            <a:endParaRPr lang="en-IE" dirty="0"/>
          </a:p>
          <a:p>
            <a:pPr lvl="1"/>
            <a:endParaRPr lang="en-IE" dirty="0"/>
          </a:p>
          <a:p>
            <a:pPr lvl="2"/>
            <a:endParaRPr lang="en-IE" dirty="0"/>
          </a:p>
        </p:txBody>
      </p:sp>
    </p:spTree>
    <p:extLst>
      <p:ext uri="{BB962C8B-B14F-4D97-AF65-F5344CB8AC3E}">
        <p14:creationId xmlns:p14="http://schemas.microsoft.com/office/powerpoint/2010/main" val="967546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5350-1A48-C564-A177-40BD9FF4A748}"/>
              </a:ext>
            </a:extLst>
          </p:cNvPr>
          <p:cNvSpPr>
            <a:spLocks noGrp="1"/>
          </p:cNvSpPr>
          <p:nvPr>
            <p:ph type="title"/>
          </p:nvPr>
        </p:nvSpPr>
        <p:spPr>
          <a:xfrm>
            <a:off x="839788" y="141890"/>
            <a:ext cx="3932237" cy="1915510"/>
          </a:xfrm>
        </p:spPr>
        <p:txBody>
          <a:bodyPr anchor="ctr">
            <a:normAutofit/>
          </a:bodyPr>
          <a:lstStyle/>
          <a:p>
            <a:r>
              <a:rPr lang="en-IE" sz="4800" b="1" dirty="0" err="1"/>
              <a:t>Slido</a:t>
            </a:r>
            <a:r>
              <a:rPr lang="en-IE" sz="4800" b="1" dirty="0"/>
              <a:t> #2</a:t>
            </a:r>
          </a:p>
        </p:txBody>
      </p:sp>
      <p:pic>
        <p:nvPicPr>
          <p:cNvPr id="6" name="Picture Placeholder 5">
            <a:extLst>
              <a:ext uri="{FF2B5EF4-FFF2-40B4-BE49-F238E27FC236}">
                <a16:creationId xmlns:a16="http://schemas.microsoft.com/office/drawing/2014/main" id="{FBDD825D-54FB-1B24-03E9-D0476DE0366D}"/>
              </a:ext>
            </a:extLst>
          </p:cNvPr>
          <p:cNvPicPr>
            <a:picLocks noGrp="1" noChangeAspect="1"/>
          </p:cNvPicPr>
          <p:nvPr>
            <p:ph idx="1"/>
          </p:nvPr>
        </p:nvPicPr>
        <p:blipFill>
          <a:blip r:embed="rId3"/>
          <a:stretch/>
        </p:blipFill>
        <p:spPr>
          <a:xfrm>
            <a:off x="5306131" y="141891"/>
            <a:ext cx="5661967" cy="5719160"/>
          </a:xfrm>
          <a:noFill/>
        </p:spPr>
      </p:pic>
      <p:sp>
        <p:nvSpPr>
          <p:cNvPr id="4" name="Text Placeholder 3">
            <a:extLst>
              <a:ext uri="{FF2B5EF4-FFF2-40B4-BE49-F238E27FC236}">
                <a16:creationId xmlns:a16="http://schemas.microsoft.com/office/drawing/2014/main" id="{B2BA6575-8025-CCC6-CB1C-54899C5253A6}"/>
              </a:ext>
            </a:extLst>
          </p:cNvPr>
          <p:cNvSpPr>
            <a:spLocks noGrp="1"/>
          </p:cNvSpPr>
          <p:nvPr>
            <p:ph type="body" sz="half" idx="2"/>
          </p:nvPr>
        </p:nvSpPr>
        <p:spPr>
          <a:xfrm>
            <a:off x="839788" y="2207172"/>
            <a:ext cx="3932237" cy="3661816"/>
          </a:xfrm>
        </p:spPr>
        <p:txBody>
          <a:bodyPr anchor="ctr">
            <a:normAutofit/>
          </a:bodyPr>
          <a:lstStyle/>
          <a:p>
            <a:pPr algn="r"/>
            <a:r>
              <a:rPr lang="da-DK" sz="4400" i="0" dirty="0">
                <a:effectLst/>
              </a:rPr>
              <a:t>Join at</a:t>
            </a:r>
          </a:p>
          <a:p>
            <a:pPr algn="r"/>
            <a:r>
              <a:rPr lang="da-DK" sz="4400" b="1" dirty="0"/>
              <a:t>s</a:t>
            </a:r>
            <a:r>
              <a:rPr lang="da-DK" sz="4400" b="1" i="0" dirty="0">
                <a:effectLst/>
              </a:rPr>
              <a:t>lido.com</a:t>
            </a:r>
          </a:p>
          <a:p>
            <a:pPr algn="r"/>
            <a:r>
              <a:rPr lang="da-DK" sz="4400" b="1" i="0" dirty="0">
                <a:effectLst/>
              </a:rPr>
              <a:t>#1796 135</a:t>
            </a:r>
          </a:p>
        </p:txBody>
      </p:sp>
    </p:spTree>
    <p:extLst>
      <p:ext uri="{BB962C8B-B14F-4D97-AF65-F5344CB8AC3E}">
        <p14:creationId xmlns:p14="http://schemas.microsoft.com/office/powerpoint/2010/main" val="1876723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B7CE-53E9-91E2-0782-060716D2215D}"/>
              </a:ext>
            </a:extLst>
          </p:cNvPr>
          <p:cNvSpPr>
            <a:spLocks noGrp="1"/>
          </p:cNvSpPr>
          <p:nvPr>
            <p:ph type="title"/>
          </p:nvPr>
        </p:nvSpPr>
        <p:spPr/>
        <p:txBody>
          <a:bodyPr/>
          <a:lstStyle/>
          <a:p>
            <a:r>
              <a:rPr lang="en-IE" dirty="0"/>
              <a:t>Composition rules</a:t>
            </a:r>
          </a:p>
        </p:txBody>
      </p:sp>
      <p:sp>
        <p:nvSpPr>
          <p:cNvPr id="3" name="Content Placeholder 2">
            <a:extLst>
              <a:ext uri="{FF2B5EF4-FFF2-40B4-BE49-F238E27FC236}">
                <a16:creationId xmlns:a16="http://schemas.microsoft.com/office/drawing/2014/main" id="{F5AF53D2-FADE-2A53-E805-1FC376B0B79E}"/>
              </a:ext>
            </a:extLst>
          </p:cNvPr>
          <p:cNvSpPr>
            <a:spLocks noGrp="1"/>
          </p:cNvSpPr>
          <p:nvPr>
            <p:ph idx="1"/>
          </p:nvPr>
        </p:nvSpPr>
        <p:spPr>
          <a:xfrm>
            <a:off x="177773" y="1825625"/>
            <a:ext cx="11520240" cy="4816475"/>
          </a:xfrm>
        </p:spPr>
        <p:txBody>
          <a:bodyPr>
            <a:normAutofit/>
          </a:bodyPr>
          <a:lstStyle/>
          <a:p>
            <a:r>
              <a:rPr lang="en-GB" i="1" dirty="0"/>
              <a:t>How to manage aggregations and formulas for easy validation </a:t>
            </a:r>
          </a:p>
          <a:p>
            <a:pPr lvl="1"/>
            <a:r>
              <a:rPr lang="en-GB" dirty="0"/>
              <a:t>Total income to be derived from its components following the defined formula</a:t>
            </a:r>
          </a:p>
          <a:p>
            <a:pPr lvl="2"/>
            <a:r>
              <a:rPr lang="en-GB" dirty="0"/>
              <a:t>Two separate use cases:</a:t>
            </a:r>
          </a:p>
          <a:p>
            <a:pPr lvl="3"/>
            <a:r>
              <a:rPr lang="en-GB" dirty="0"/>
              <a:t>Components are associated to items in a codelist</a:t>
            </a:r>
          </a:p>
          <a:p>
            <a:pPr lvl="3"/>
            <a:r>
              <a:rPr lang="en-GB" dirty="0"/>
              <a:t>Components are Concepts</a:t>
            </a:r>
          </a:p>
          <a:p>
            <a:pPr lvl="2"/>
            <a:r>
              <a:rPr lang="en-GB" dirty="0"/>
              <a:t>Information usually stored in the “Description” property of codelists</a:t>
            </a:r>
          </a:p>
          <a:p>
            <a:pPr lvl="1"/>
            <a:r>
              <a:rPr lang="en-GB" dirty="0"/>
              <a:t>Household income to be the sum of individual income of household members</a:t>
            </a:r>
          </a:p>
          <a:p>
            <a:pPr lvl="2"/>
            <a:r>
              <a:rPr lang="en-GB" dirty="0"/>
              <a:t>Values to aggregate are the same concept in different observations</a:t>
            </a:r>
          </a:p>
          <a:p>
            <a:pPr lvl="2"/>
            <a:r>
              <a:rPr lang="en-GB" dirty="0"/>
              <a:t>Typical calculation to be handled with VTL</a:t>
            </a:r>
          </a:p>
          <a:p>
            <a:r>
              <a:rPr lang="en-IE" i="1" dirty="0"/>
              <a:t>Proposal: </a:t>
            </a:r>
          </a:p>
          <a:p>
            <a:pPr marL="457200" lvl="1" indent="0">
              <a:buNone/>
            </a:pPr>
            <a:r>
              <a:rPr lang="en-GB" b="1" i="1" dirty="0">
                <a:solidFill>
                  <a:srgbClr val="FF0000"/>
                </a:solidFill>
              </a:rPr>
              <a:t>Add "Composition" property in </a:t>
            </a:r>
            <a:r>
              <a:rPr lang="en-GB" b="1" i="1" dirty="0" err="1">
                <a:solidFill>
                  <a:srgbClr val="FF0000"/>
                </a:solidFill>
              </a:rPr>
              <a:t>itemSchemes</a:t>
            </a:r>
            <a:r>
              <a:rPr lang="en-GB" b="1" i="1" dirty="0">
                <a:solidFill>
                  <a:srgbClr val="FF0000"/>
                </a:solidFill>
              </a:rPr>
              <a:t> to store aggregation rules</a:t>
            </a:r>
            <a:r>
              <a:rPr lang="en-IE" b="1" i="1" dirty="0">
                <a:solidFill>
                  <a:srgbClr val="FF0000"/>
                </a:solidFill>
              </a:rPr>
              <a:t>. </a:t>
            </a:r>
          </a:p>
          <a:p>
            <a:pPr marL="457200" lvl="1" indent="0">
              <a:buNone/>
            </a:pPr>
            <a:r>
              <a:rPr lang="en-IE" sz="2000" b="1" i="1" dirty="0"/>
              <a:t>Let other aggregations to be handled with  VTL.</a:t>
            </a:r>
          </a:p>
          <a:p>
            <a:pPr lvl="2"/>
            <a:endParaRPr lang="en-IE" dirty="0"/>
          </a:p>
          <a:p>
            <a:pPr lvl="1"/>
            <a:endParaRPr lang="en-IE" dirty="0"/>
          </a:p>
          <a:p>
            <a:pPr lvl="1"/>
            <a:endParaRPr lang="en-IE" dirty="0"/>
          </a:p>
          <a:p>
            <a:pPr lvl="2"/>
            <a:endParaRPr lang="en-IE" dirty="0"/>
          </a:p>
        </p:txBody>
      </p:sp>
    </p:spTree>
    <p:extLst>
      <p:ext uri="{BB962C8B-B14F-4D97-AF65-F5344CB8AC3E}">
        <p14:creationId xmlns:p14="http://schemas.microsoft.com/office/powerpoint/2010/main" val="2666697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5350-1A48-C564-A177-40BD9FF4A748}"/>
              </a:ext>
            </a:extLst>
          </p:cNvPr>
          <p:cNvSpPr>
            <a:spLocks noGrp="1"/>
          </p:cNvSpPr>
          <p:nvPr>
            <p:ph type="title"/>
          </p:nvPr>
        </p:nvSpPr>
        <p:spPr>
          <a:xfrm>
            <a:off x="839788" y="141890"/>
            <a:ext cx="3932237" cy="1915510"/>
          </a:xfrm>
        </p:spPr>
        <p:txBody>
          <a:bodyPr anchor="ctr">
            <a:normAutofit/>
          </a:bodyPr>
          <a:lstStyle/>
          <a:p>
            <a:r>
              <a:rPr lang="en-IE" sz="4800" b="1" dirty="0" err="1"/>
              <a:t>Slido</a:t>
            </a:r>
            <a:r>
              <a:rPr lang="en-IE" sz="4800" b="1" dirty="0"/>
              <a:t> #3</a:t>
            </a:r>
          </a:p>
        </p:txBody>
      </p:sp>
      <p:pic>
        <p:nvPicPr>
          <p:cNvPr id="6" name="Picture Placeholder 5">
            <a:extLst>
              <a:ext uri="{FF2B5EF4-FFF2-40B4-BE49-F238E27FC236}">
                <a16:creationId xmlns:a16="http://schemas.microsoft.com/office/drawing/2014/main" id="{FBDD825D-54FB-1B24-03E9-D0476DE0366D}"/>
              </a:ext>
            </a:extLst>
          </p:cNvPr>
          <p:cNvPicPr>
            <a:picLocks noGrp="1" noChangeAspect="1"/>
          </p:cNvPicPr>
          <p:nvPr>
            <p:ph idx="1"/>
          </p:nvPr>
        </p:nvPicPr>
        <p:blipFill>
          <a:blip r:embed="rId3"/>
          <a:stretch/>
        </p:blipFill>
        <p:spPr>
          <a:xfrm>
            <a:off x="5306131" y="141891"/>
            <a:ext cx="5661967" cy="5719160"/>
          </a:xfrm>
          <a:noFill/>
        </p:spPr>
      </p:pic>
      <p:sp>
        <p:nvSpPr>
          <p:cNvPr id="4" name="Text Placeholder 3">
            <a:extLst>
              <a:ext uri="{FF2B5EF4-FFF2-40B4-BE49-F238E27FC236}">
                <a16:creationId xmlns:a16="http://schemas.microsoft.com/office/drawing/2014/main" id="{B2BA6575-8025-CCC6-CB1C-54899C5253A6}"/>
              </a:ext>
            </a:extLst>
          </p:cNvPr>
          <p:cNvSpPr>
            <a:spLocks noGrp="1"/>
          </p:cNvSpPr>
          <p:nvPr>
            <p:ph type="body" sz="half" idx="2"/>
          </p:nvPr>
        </p:nvSpPr>
        <p:spPr>
          <a:xfrm>
            <a:off x="839788" y="2207172"/>
            <a:ext cx="3932237" cy="3661816"/>
          </a:xfrm>
        </p:spPr>
        <p:txBody>
          <a:bodyPr anchor="ctr">
            <a:normAutofit/>
          </a:bodyPr>
          <a:lstStyle/>
          <a:p>
            <a:pPr algn="r"/>
            <a:r>
              <a:rPr lang="da-DK" sz="4400" i="0" dirty="0">
                <a:effectLst/>
              </a:rPr>
              <a:t>Join at</a:t>
            </a:r>
          </a:p>
          <a:p>
            <a:pPr algn="r"/>
            <a:r>
              <a:rPr lang="da-DK" sz="4400" b="1" dirty="0"/>
              <a:t>s</a:t>
            </a:r>
            <a:r>
              <a:rPr lang="da-DK" sz="4400" b="1" i="0" dirty="0">
                <a:effectLst/>
              </a:rPr>
              <a:t>lido.com</a:t>
            </a:r>
          </a:p>
          <a:p>
            <a:pPr algn="r"/>
            <a:r>
              <a:rPr lang="da-DK" sz="4400" b="1" i="0" dirty="0">
                <a:effectLst/>
              </a:rPr>
              <a:t>#1796 135</a:t>
            </a:r>
          </a:p>
        </p:txBody>
      </p:sp>
    </p:spTree>
    <p:extLst>
      <p:ext uri="{BB962C8B-B14F-4D97-AF65-F5344CB8AC3E}">
        <p14:creationId xmlns:p14="http://schemas.microsoft.com/office/powerpoint/2010/main" val="646003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B7CE-53E9-91E2-0782-060716D2215D}"/>
              </a:ext>
            </a:extLst>
          </p:cNvPr>
          <p:cNvSpPr>
            <a:spLocks noGrp="1"/>
          </p:cNvSpPr>
          <p:nvPr>
            <p:ph type="title"/>
          </p:nvPr>
        </p:nvSpPr>
        <p:spPr/>
        <p:txBody>
          <a:bodyPr/>
          <a:lstStyle/>
          <a:p>
            <a:r>
              <a:rPr lang="en-IE" dirty="0"/>
              <a:t>Links to other standards</a:t>
            </a:r>
          </a:p>
        </p:txBody>
      </p:sp>
      <p:sp>
        <p:nvSpPr>
          <p:cNvPr id="3" name="Content Placeholder 2">
            <a:extLst>
              <a:ext uri="{FF2B5EF4-FFF2-40B4-BE49-F238E27FC236}">
                <a16:creationId xmlns:a16="http://schemas.microsoft.com/office/drawing/2014/main" id="{F5AF53D2-FADE-2A53-E805-1FC376B0B79E}"/>
              </a:ext>
            </a:extLst>
          </p:cNvPr>
          <p:cNvSpPr>
            <a:spLocks noGrp="1"/>
          </p:cNvSpPr>
          <p:nvPr>
            <p:ph idx="1"/>
          </p:nvPr>
        </p:nvSpPr>
        <p:spPr>
          <a:xfrm>
            <a:off x="177773" y="1825625"/>
            <a:ext cx="11520240" cy="4816475"/>
          </a:xfrm>
        </p:spPr>
        <p:txBody>
          <a:bodyPr>
            <a:normAutofit/>
          </a:bodyPr>
          <a:lstStyle/>
          <a:p>
            <a:r>
              <a:rPr lang="en-GB" i="1" dirty="0"/>
              <a:t>How to describe summary statistics associated to variables? How to link to questions? How to link to external objects in general (e.g. DDI) so that we don’t need to recreate this content in SDMX?</a:t>
            </a:r>
          </a:p>
          <a:p>
            <a:pPr lvl="1"/>
            <a:r>
              <a:rPr lang="en-GB" dirty="0"/>
              <a:t>Some of these requirements can be fulfilled by MSD and Metadata reports, but it requires duplicating the information.</a:t>
            </a:r>
          </a:p>
          <a:p>
            <a:pPr lvl="1"/>
            <a:r>
              <a:rPr lang="en-GB" dirty="0"/>
              <a:t>SDMX lacks a “semantic layer” describing well-known entities, like DDI or Dublin core have. </a:t>
            </a:r>
          </a:p>
          <a:p>
            <a:pPr lvl="1"/>
            <a:r>
              <a:rPr lang="en-GB" dirty="0"/>
              <a:t>Other standards are better for modelling certain information objects (e.g. SKOS/XKOS for classifications) </a:t>
            </a:r>
          </a:p>
          <a:p>
            <a:pPr lvl="1"/>
            <a:endParaRPr lang="en-GB" i="1" dirty="0"/>
          </a:p>
          <a:p>
            <a:pPr marL="457200" lvl="1" indent="0">
              <a:buNone/>
            </a:pPr>
            <a:r>
              <a:rPr lang="en-IE" i="1" dirty="0"/>
              <a:t>Proposal: </a:t>
            </a:r>
          </a:p>
          <a:p>
            <a:pPr marL="457200" lvl="1" indent="0">
              <a:buNone/>
            </a:pPr>
            <a:r>
              <a:rPr lang="en-IE" b="1" i="1" dirty="0">
                <a:solidFill>
                  <a:srgbClr val="FF0000"/>
                </a:solidFill>
              </a:rPr>
              <a:t>Define a way of linking to objects in other standards to be easily integrated by an application consuming SDMX data and metadata</a:t>
            </a:r>
          </a:p>
          <a:p>
            <a:pPr lvl="2"/>
            <a:endParaRPr lang="en-IE" dirty="0"/>
          </a:p>
          <a:p>
            <a:pPr lvl="1"/>
            <a:endParaRPr lang="en-IE" dirty="0"/>
          </a:p>
          <a:p>
            <a:pPr lvl="1"/>
            <a:endParaRPr lang="en-IE" dirty="0"/>
          </a:p>
          <a:p>
            <a:pPr lvl="2"/>
            <a:endParaRPr lang="en-IE" dirty="0"/>
          </a:p>
        </p:txBody>
      </p:sp>
    </p:spTree>
    <p:extLst>
      <p:ext uri="{BB962C8B-B14F-4D97-AF65-F5344CB8AC3E}">
        <p14:creationId xmlns:p14="http://schemas.microsoft.com/office/powerpoint/2010/main" val="31610614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iglo gótico-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DMX Experts Workshop Template.potx" id="{70CA7E9C-5F60-41E0-8412-83BDCFD88BAA}" vid="{A3B485CB-F6EA-4724-9E74-4D30CE2892D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Bis Document" ma:contentTypeID="0x01010066E6577C753B40CABFD9C9409CB523E5007E5F05AA21B8044BB5C9E94976BEDE42" ma:contentTypeVersion="187" ma:contentTypeDescription="Base ContentType for all Bis Documents." ma:contentTypeScope="" ma:versionID="c843de115d3cb09ba304c4625d743a9b">
  <xsd:schema xmlns:xsd="http://www.w3.org/2001/XMLSchema" xmlns:xs="http://www.w3.org/2001/XMLSchema" xmlns:p="http://schemas.microsoft.com/office/2006/metadata/properties" xmlns:ns2="f782d0c1-2c6e-41d0-8577-3b320512196a" xmlns:ns3="89ced8db-9db3-4155-bd16-02537c3f1825" xmlns:ns4="http://schemas.microsoft.com/sharepoint/v4" xmlns:ns5="49d3a0fb-3195-4303-87f8-ab01c07c7e65" targetNamespace="http://schemas.microsoft.com/office/2006/metadata/properties" ma:root="true" ma:fieldsID="29da018e0561cdc632b0a98d90a1a186" ns2:_="" ns3:_="" ns4:_="" ns5:_="">
    <xsd:import namespace="f782d0c1-2c6e-41d0-8577-3b320512196a"/>
    <xsd:import namespace="89ced8db-9db3-4155-bd16-02537c3f1825"/>
    <xsd:import namespace="http://schemas.microsoft.com/sharepoint/v4"/>
    <xsd:import namespace="49d3a0fb-3195-4303-87f8-ab01c07c7e65"/>
    <xsd:element name="properties">
      <xsd:complexType>
        <xsd:sequence>
          <xsd:element name="documentManagement">
            <xsd:complexType>
              <xsd:all>
                <xsd:element ref="ns2:_dlc_DocId" minOccurs="0"/>
                <xsd:element ref="ns2:_dlc_DocIdUrl" minOccurs="0"/>
                <xsd:element ref="ns2:_dlc_DocIdPersistId" minOccurs="0"/>
                <xsd:element ref="ns3:BisDocumentDate" minOccurs="0"/>
                <xsd:element ref="ns3:BisTransmission"/>
                <xsd:element ref="ns3:BisRetention"/>
                <xsd:element ref="ns3:BisPermalink" minOccurs="0"/>
                <xsd:element ref="ns3:BisConfidentiality"/>
                <xsd:element ref="ns3:BisInstitutionTaxHTField0" minOccurs="0"/>
                <xsd:element ref="ns2:BisDocumentTypeTaxHTField0" minOccurs="0"/>
                <xsd:element ref="ns2:TaxKeywordTaxHTField" minOccurs="0"/>
                <xsd:element ref="ns2:TaxCatchAll" minOccurs="0"/>
                <xsd:element ref="ns3:BisCurrentVersion" minOccurs="0"/>
                <xsd:element ref="ns3:BisRecipientsTaxHTField0" minOccurs="0"/>
                <xsd:element ref="ns4:IconOverlay" minOccurs="0"/>
                <xsd:element ref="ns2:BisAuthorssTaxHTField0" minOccurs="0"/>
                <xsd:element ref="ns3:IsMyDocuments" minOccurs="0"/>
                <xsd:element ref="ns3:BisProjectCode" minOccurs="0"/>
                <xsd:element ref="ns3:BisProductCode" minOccurs="0"/>
                <xsd:element ref="ns5:SharedWithUsers" minOccurs="0"/>
                <xsd:element ref="ns5:SharedWithDetails" minOccurs="0"/>
                <xsd:element ref="ns3:BisAdditionalLink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82d0c1-2c6e-41d0-8577-3b320512196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BisDocumentTypeTaxHTField0" ma:index="18" nillable="true" ma:taxonomy="true" ma:internalName="BisDocumentTypeTaxHTField0" ma:taxonomyFieldName="BisDocumentType" ma:displayName="Document Type" ma:fieldId="{3d4bd279-eb4d-4358-a57b-72096c80fdc3}" ma:taxonomyMulti="true" ma:sspId="218490a2-a8bd-4701-ac03-3028876db9c3" ma:termSetId="f0cb95e7-3db9-47fc-88a4-89326bc60752" ma:anchorId="c786001b-2301-4abe-adca-015d172bb848" ma:open="false" ma:isKeyword="false">
      <xsd:complexType>
        <xsd:sequence>
          <xsd:element ref="pc:Terms" minOccurs="0" maxOccurs="1"/>
        </xsd:sequence>
      </xsd:complexType>
    </xsd:element>
    <xsd:element name="TaxKeywordTaxHTField" ma:index="20" nillable="true" ma:taxonomy="true" ma:internalName="TaxKeywordTaxHTField" ma:taxonomyFieldName="TaxKeyword" ma:displayName="Enterprise Keywords" ma:fieldId="{23f27201-bee3-471e-b2e7-b64fd8b7ca38}" ma:taxonomyMulti="true" ma:sspId="218490a2-a8bd-4701-ac03-3028876db9c3" ma:termSetId="00000000-0000-0000-0000-000000000000" ma:anchorId="00000000-0000-0000-0000-000000000000" ma:open="true" ma:isKeyword="true">
      <xsd:complexType>
        <xsd:sequence>
          <xsd:element ref="pc:Terms" minOccurs="0" maxOccurs="1"/>
        </xsd:sequence>
      </xsd:complexType>
    </xsd:element>
    <xsd:element name="TaxCatchAll" ma:index="22" nillable="true" ma:displayName="Taxonomy Catch All Column" ma:description="" ma:hidden="true" ma:list="{a822f4e8-09f2-4508-ab61-425d33dcc47a}" ma:internalName="TaxCatchAll" ma:readOnly="false" ma:showField="CatchAllData" ma:web="f782d0c1-2c6e-41d0-8577-3b320512196a">
      <xsd:complexType>
        <xsd:complexContent>
          <xsd:extension base="dms:MultiChoiceLookup">
            <xsd:sequence>
              <xsd:element name="Value" type="dms:Lookup" maxOccurs="unbounded" minOccurs="0" nillable="true"/>
            </xsd:sequence>
          </xsd:extension>
        </xsd:complexContent>
      </xsd:complexType>
    </xsd:element>
    <xsd:element name="BisAuthorssTaxHTField0" ma:index="27" nillable="true" ma:taxonomy="true" ma:internalName="BisAuthorssTaxHTField0" ma:taxonomyFieldName="BisAuthors" ma:displayName="Author" ma:fieldId="{0b3121bf-a404-47f3-89a2-8100c52bbe6e}" ma:taxonomyMulti="true" ma:sspId="218490a2-a8bd-4701-ac03-3028876db9c3" ma:termSetId="f60d76a3-74ac-4579-8d83-fa03eb287a33" ma:anchorId="349201b0-55be-4fd0-a41a-985dc4cfdf31"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9ced8db-9db3-4155-bd16-02537c3f1825" elementFormDefault="qualified">
    <xsd:import namespace="http://schemas.microsoft.com/office/2006/documentManagement/types"/>
    <xsd:import namespace="http://schemas.microsoft.com/office/infopath/2007/PartnerControls"/>
    <xsd:element name="BisDocumentDate" ma:index="11" nillable="true" ma:displayName="Document Date" ma:default="[today]" ma:description="The document date associated with the container or item." ma:format="DateOnly" ma:internalName="BisDocumentDate">
      <xsd:simpleType>
        <xsd:restriction base="dms:DateTime"/>
      </xsd:simpleType>
    </xsd:element>
    <xsd:element name="BisTransmission" ma:index="12" ma:displayName="Transmission" ma:default="Internal" ma:description="The transmission associated with the container or item." ma:format="Dropdown" ma:internalName="BisTransmission" ma:readOnly="false">
      <xsd:simpleType>
        <xsd:restriction base="dms:Choice">
          <xsd:enumeration value="Incoming"/>
          <xsd:enumeration value="Internal"/>
          <xsd:enumeration value="Outgoing"/>
        </xsd:restriction>
      </xsd:simpleType>
    </xsd:element>
    <xsd:element name="BisRetention" ma:index="13" ma:displayName="Retention" ma:default="Routine" ma:description="The retention period associated with the container or item (applied when the item archived)." ma:format="Dropdown" ma:internalName="BisRetention" ma:readOnly="false">
      <xsd:simpleType>
        <xsd:restriction base="dms:Choice">
          <xsd:enumeration value="Routine"/>
          <xsd:enumeration value="Compliance"/>
          <xsd:enumeration value="Permanent"/>
          <xsd:enumeration value="Unknown"/>
        </xsd:restriction>
      </xsd:simpleType>
    </xsd:element>
    <xsd:element name="BisPermalink" ma:index="14" nillable="true" ma:displayName="Permalink" ma:description="The permanent link to the document." ma:format="Hyperlink" ma:hidden="true" ma:internalName="BisPermalink">
      <xsd:complexType>
        <xsd:complexContent>
          <xsd:extension base="dms:URL">
            <xsd:sequence>
              <xsd:element name="Url" type="dms:ValidUrl" minOccurs="0" nillable="true"/>
              <xsd:element name="Description" type="xsd:string" nillable="true"/>
            </xsd:sequence>
          </xsd:extension>
        </xsd:complexContent>
      </xsd:complexType>
    </xsd:element>
    <xsd:element name="BisConfidentiality" ma:index="15" ma:displayName="Confidentiality" ma:default="Restricted" ma:description="The confidentiality of the document in a Document Library." ma:internalName="BisConfidentiality">
      <xsd:simpleType>
        <xsd:restriction base="dms:Choice">
          <xsd:enumeration value="Public"/>
          <xsd:enumeration value="Unrestricted"/>
          <xsd:enumeration value="Restricted"/>
          <xsd:enumeration value="Confidential"/>
          <xsd:enumeration value="Strictly Confidential"/>
        </xsd:restriction>
      </xsd:simpleType>
    </xsd:element>
    <xsd:element name="BisInstitutionTaxHTField0" ma:index="16" nillable="true" ma:taxonomy="true" ma:internalName="BisInstitutionTaxHTField0" ma:taxonomyFieldName="BisInstitution" ma:displayName="Institution" ma:fieldId="{35f4c919-cca5-4807-8085-d895c74d72a0}" ma:taxonomyMulti="true" ma:sspId="218490a2-a8bd-4701-ac03-3028876db9c3" ma:termSetId="69f701bf-a3ed-40c8-acf8-dd2a2400442d" ma:anchorId="00000000-0000-0000-0000-000000000000" ma:open="false" ma:isKeyword="false">
      <xsd:complexType>
        <xsd:sequence>
          <xsd:element ref="pc:Terms" minOccurs="0" maxOccurs="1"/>
        </xsd:sequence>
      </xsd:complexType>
    </xsd:element>
    <xsd:element name="BisCurrentVersion" ma:index="23" nillable="true" ma:displayName="Current Version" ma:description="The current version of the document." ma:hidden="true" ma:internalName="BisCurrentVersion" ma:readOnly="false">
      <xsd:simpleType>
        <xsd:restriction base="dms:Text"/>
      </xsd:simpleType>
    </xsd:element>
    <xsd:element name="BisRecipientsTaxHTField0" ma:index="24" nillable="true" ma:taxonomy="true" ma:internalName="BisRecipientsTaxHTField0" ma:taxonomyFieldName="BisRecipients" ma:displayName="Recipients" ma:readOnly="false" ma:fieldId="{e7fea616-6871-49b2-95f5-be5c1d92eabc}" ma:taxonomyMulti="true" ma:sspId="218490a2-a8bd-4701-ac03-3028876db9c3" ma:termSetId="f60d76a3-74ac-4579-8d83-fa03eb287a33" ma:anchorId="00000000-0000-0000-0000-000000000000" ma:open="false" ma:isKeyword="false">
      <xsd:complexType>
        <xsd:sequence>
          <xsd:element ref="pc:Terms" minOccurs="0" maxOccurs="1"/>
        </xsd:sequence>
      </xsd:complexType>
    </xsd:element>
    <xsd:element name="IsMyDocuments" ma:index="29" nillable="true" ma:displayName="Is My Documents" ma:default="0" ma:description="This field is added to all BIS contenttypes to allow files and folders from MySite to be copied/moved to Bis Document Libraries" ma:hidden="true" ma:internalName="IsMyDocuments" ma:readOnly="false">
      <xsd:simpleType>
        <xsd:restriction base="dms:Boolean"/>
      </xsd:simpleType>
    </xsd:element>
    <xsd:element name="BisProjectCode" ma:index="30" nillable="true" ma:displayName="Project Code" ma:default="" ma:description="A unique Id for the project (PMA or otherwise)." ma:internalName="BisProjectCode">
      <xsd:simpleType>
        <xsd:restriction base="dms:Text"/>
      </xsd:simpleType>
    </xsd:element>
    <xsd:element name="BisProductCode" ma:index="31" nillable="true" ma:displayName="Product Code" ma:default="" ma:description="A unique Id for the product associated with the project (from the product directory)." ma:internalName="BisProductCode">
      <xsd:simpleType>
        <xsd:restriction base="dms:Text"/>
      </xsd:simpleType>
    </xsd:element>
    <xsd:element name="BisAdditionalLinks" ma:index="34" nillable="true" ma:displayName="Links" ma:description="Provides an easy way to copy various links of an item." ma:hidden="true" ma:internalName="BisAdditionalLink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6" nillable="true" ma:displayName="IconOverlay" ma:hidden="true" ma:internalName="IconOverlay"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d3a0fb-3195-4303-87f8-ab01c07c7e65"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Receiver>
    <Name>Document Checked In (Document Id Service)</Name>
    <Synchronization>Synchronous</Synchronization>
    <Type>10004</Type>
    <SequenceNumber>20000</SequenceNumber>
    <Url/>
    <Assembly>Bis.CollaborationPlatform.SharePoint.Services, Version=15.2.0.0, Culture=neutral, PublicKeyToken=334ed2d369ac9e80</Assembly>
    <Class>Bis.CollaborationPlatform.SharePoint.Services.Events.DocumentEventReceiver</Class>
    <Data/>
    <Filter/>
  </Receiver>
  <Receiver>
    <Name>Document Updated (Document Id Service)</Name>
    <Synchronization>Synchronous</Synchronization>
    <Type>10002</Type>
    <SequenceNumber>20001</SequenceNumber>
    <Url/>
    <Assembly>Bis.CollaborationPlatform.SharePoint.Services, Version=15.2.0.0, Culture=neutral, PublicKeyToken=334ed2d369ac9e80</Assembly>
    <Class>Bis.CollaborationPlatform.SharePoint.Services.Events.DocumentEventReceiver</Class>
    <Data/>
    <Filter/>
  </Receiver>
  <Receiver>
    <Name>Document Adding (Document Id Service)</Name>
    <Synchronization>Synchronous</Synchronization>
    <Type>1</Type>
    <SequenceNumber>20002</SequenceNumber>
    <Url/>
    <Assembly>Bis.CollaborationPlatform.SharePoint.Services, Version=15.2.0.0, Culture=neutral, PublicKeyToken=334ed2d369ac9e80</Assembly>
    <Class>Bis.CollaborationPlatform.SharePoint.Services.Events.DocumentEventReceiver</Class>
    <Data/>
    <Filter/>
  </Receiver>
  <Receiver>
    <Name>Item Adding (Metadata Push)</Name>
    <Synchronization>Synchronous</Synchronization>
    <Type>1</Type>
    <SequenceNumber>1010</SequenceNumber>
    <Url/>
    <Assembly>Bis.CollaborationPlatform.SharePoint.Services, Version=15.2.0.0, Culture=neutral, PublicKeyToken=334ed2d369ac9e80</Assembly>
    <Class>Bis.CollaborationPlatform.SharePoint.Services.Events.MetadataPushEventReceiver</Class>
    <Data/>
    <Filter/>
  </Receiver>
  <Receiver>
    <Name>Item Updating (Metadata Push)</Name>
    <Synchronization>Synchronous</Synchronization>
    <Type>2</Type>
    <SequenceNumber>1010</SequenceNumber>
    <Url/>
    <Assembly>Bis.CollaborationPlatform.SharePoint.Services, Version=15.2.0.0, Culture=neutral, PublicKeyToken=334ed2d369ac9e80</Assembly>
    <Class>Bis.CollaborationPlatform.SharePoint.Services.Events.MetadataPushEventReceiver</Class>
    <Data/>
    <Filter/>
  </Receiver>
  <Receiver>
    <Name>Item File Moved (Metadata Push)</Name>
    <Synchronization>Synchronous</Synchronization>
    <Type>10009</Type>
    <SequenceNumber>1010</SequenceNumber>
    <Url/>
    <Assembly>Bis.CollaborationPlatform.SharePoint.Services, Version=15.2.0.0, Culture=neutral, PublicKeyToken=334ed2d369ac9e80</Assembly>
    <Class>Bis.CollaborationPlatform.SharePoint.Services.Events.MetadataPushEventReceiver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f782d0c1-2c6e-41d0-8577-3b320512196a">7ed5b127-bd67-4078-9530-4b2889212f7e-0.1</_dlc_DocId>
    <BisConfidentiality xmlns="89ced8db-9db3-4155-bd16-02537c3f1825">Restricted</BisConfidentiality>
    <_dlc_DocIdUrl xmlns="f782d0c1-2c6e-41d0-8577-3b320512196a">
      <Url>https://sp.bisinfo.org/sites/med/dbs/_layouts/15/DocIdRedir.aspx?ID=7ed5b127-bd67-4078-9530-4b2889212f7e-0.1</Url>
      <Description>7ed5b127-bd67-4078-9530-4b2889212f7e-0.1</Description>
    </_dlc_DocIdUrl>
    <BisDocumentDate xmlns="89ced8db-9db3-4155-bd16-02537c3f1825">2024-10-03T12:49:04+00:00</BisDocumentDate>
    <BisTransmission xmlns="89ced8db-9db3-4155-bd16-02537c3f1825">Internal</BisTransmission>
    <BisRetention xmlns="89ced8db-9db3-4155-bd16-02537c3f1825">Routine</BisRetention>
    <_dlc_DocIdPersistId xmlns="f782d0c1-2c6e-41d0-8577-3b320512196a" xsi:nil="true"/>
    <BisPermalink xmlns="89ced8db-9db3-4155-bd16-02537c3f1825">
      <Url xsi:nil="true"/>
      <Description xsi:nil="true"/>
    </BisPermalink>
    <TaxKeywordTaxHTField xmlns="f782d0c1-2c6e-41d0-8577-3b320512196a">
      <Terms xmlns="http://schemas.microsoft.com/office/infopath/2007/PartnerControls"/>
    </TaxKeywordTaxHTField>
    <BisRecipientsTaxHTField0 xmlns="89ced8db-9db3-4155-bd16-02537c3f1825">
      <Terms xmlns="http://schemas.microsoft.com/office/infopath/2007/PartnerControls"/>
    </BisRecipientsTaxHTField0>
    <BisProjectCode xmlns="89ced8db-9db3-4155-bd16-02537c3f1825" xsi:nil="true"/>
    <BisProductCode xmlns="89ced8db-9db3-4155-bd16-02537c3f1825" xsi:nil="true"/>
    <TaxCatchAll xmlns="f782d0c1-2c6e-41d0-8577-3b320512196a"/>
    <IconOverlay xmlns="http://schemas.microsoft.com/sharepoint/v4" xsi:nil="true"/>
    <BisAuthorssTaxHTField0 xmlns="f782d0c1-2c6e-41d0-8577-3b320512196a">
      <Terms xmlns="http://schemas.microsoft.com/office/infopath/2007/PartnerControls"/>
    </BisAuthorssTaxHTField0>
    <BisAdditionalLinks xmlns="89ced8db-9db3-4155-bd16-02537c3f1825" xsi:nil="true"/>
    <BisDocumentTypeTaxHTField0 xmlns="f782d0c1-2c6e-41d0-8577-3b320512196a">
      <Terms xmlns="http://schemas.microsoft.com/office/infopath/2007/PartnerControls"/>
    </BisDocumentTypeTaxHTField0>
    <BisInstitutionTaxHTField0 xmlns="89ced8db-9db3-4155-bd16-02537c3f1825">
      <Terms xmlns="http://schemas.microsoft.com/office/infopath/2007/PartnerControls"/>
    </BisInstitutionTaxHTField0>
    <BisCurrentVersion xmlns="89ced8db-9db3-4155-bd16-02537c3f1825" xsi:nil="true"/>
    <IsMyDocuments xmlns="89ced8db-9db3-4155-bd16-02537c3f1825">false</IsMyDocuments>
  </documentManagement>
</p:properties>
</file>

<file path=customXml/itemProps1.xml><?xml version="1.0" encoding="utf-8"?>
<ds:datastoreItem xmlns:ds="http://schemas.openxmlformats.org/officeDocument/2006/customXml" ds:itemID="{C4FAB697-AAEA-4DF9-86B8-D6C4C274D752}"/>
</file>

<file path=customXml/itemProps2.xml><?xml version="1.0" encoding="utf-8"?>
<ds:datastoreItem xmlns:ds="http://schemas.openxmlformats.org/officeDocument/2006/customXml" ds:itemID="{FA5DEA39-DB4B-44A0-857B-E43FCF8B5CD9}"/>
</file>

<file path=customXml/itemProps3.xml><?xml version="1.0" encoding="utf-8"?>
<ds:datastoreItem xmlns:ds="http://schemas.openxmlformats.org/officeDocument/2006/customXml" ds:itemID="{0DBEB304-77D4-4008-A7A3-44A9BB363EF5}"/>
</file>

<file path=customXml/itemProps4.xml><?xml version="1.0" encoding="utf-8"?>
<ds:datastoreItem xmlns:ds="http://schemas.openxmlformats.org/officeDocument/2006/customXml" ds:itemID="{BE38BD31-AEAB-4F4E-B1DD-EDE0D872F475}"/>
</file>

<file path=docProps/app.xml><?xml version="1.0" encoding="utf-8"?>
<Properties xmlns="http://schemas.openxmlformats.org/officeDocument/2006/extended-properties" xmlns:vt="http://schemas.openxmlformats.org/officeDocument/2006/docPropsVTypes">
  <Template>SDMX Experts Workshop Template</Template>
  <TotalTime>0</TotalTime>
  <Words>1257</Words>
  <Application>Microsoft Office PowerPoint</Application>
  <PresentationFormat>Widescreen</PresentationFormat>
  <Paragraphs>163</Paragraphs>
  <Slides>14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Palatino Linotype</vt:lpstr>
      <vt:lpstr>Perpetua</vt:lpstr>
      <vt:lpstr>Tema de Office</vt:lpstr>
      <vt:lpstr>Implementation gaps in SDMX 3.x</vt:lpstr>
      <vt:lpstr>Implementation gaps in SDMX 3.x</vt:lpstr>
      <vt:lpstr>Querying for concepts</vt:lpstr>
      <vt:lpstr>Slido #1</vt:lpstr>
      <vt:lpstr>Linked datasets</vt:lpstr>
      <vt:lpstr>Slido #2</vt:lpstr>
      <vt:lpstr>Composition rules</vt:lpstr>
      <vt:lpstr>Slido #3</vt:lpstr>
      <vt:lpstr>Links to other standards</vt:lpstr>
      <vt:lpstr>Slido #4</vt:lpstr>
      <vt:lpstr>“Live" database as a look-up table </vt:lpstr>
      <vt:lpstr>Slido #5</vt:lpstr>
      <vt:lpstr>Large volume microdata sets query</vt:lpstr>
      <vt:lpstr>Slido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gaps in SDMX 3.x</dc:title>
  <dc:creator>Greising, Edgardo</dc:creator>
  <cp:lastModifiedBy>Greising, Edgardo</cp:lastModifiedBy>
  <cp:revision>5</cp:revision>
  <dcterms:created xsi:type="dcterms:W3CDTF">2024-09-30T15:23:47Z</dcterms:created>
  <dcterms:modified xsi:type="dcterms:W3CDTF">2024-10-03T09:52:14Z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2024-09-20T15:41:59Z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ee8ede1d-6982-4d82-ad68-9a20e92cecfc</vt:lpwstr>
  </property>
  <property fmtid="{D5CDD505-2E9C-101B-9397-08002B2CF9AE}" pid="8" name="MSIP_Label_6bd9ddd1-4d20-43f6-abfa-fc3c07406f94_ContentBits">
    <vt:lpwstr>0</vt:lpwstr>
  </property>
  <property fmtid="{D5CDD505-2E9C-101B-9397-08002B2CF9AE}" pid="9" name="ContentTypeId">
    <vt:lpwstr>0x01010066E6577C753B40CABFD9C9409CB523E5007E5F05AA21B8044BB5C9E94976BEDE42</vt:lpwstr>
  </property>
  <property fmtid="{D5CDD505-2E9C-101B-9397-08002B2CF9AE}" pid="10" name="_dlc_DocIdItemGuid">
    <vt:lpwstr>6a41c5fb-3c80-4996-9655-babde0a0a035</vt:lpwstr>
  </property>
  <property fmtid="{D5CDD505-2E9C-101B-9397-08002B2CF9AE}" pid="11" name="TaxKeyword">
    <vt:lpwstr/>
  </property>
  <property fmtid="{D5CDD505-2E9C-101B-9397-08002B2CF9AE}" pid="12" name="BisDocumentType">
    <vt:lpwstr/>
  </property>
  <property fmtid="{D5CDD505-2E9C-101B-9397-08002B2CF9AE}" pid="13" name="BisAuthors">
    <vt:lpwstr/>
  </property>
  <property fmtid="{D5CDD505-2E9C-101B-9397-08002B2CF9AE}" pid="14" name="BisInstitution">
    <vt:lpwstr/>
  </property>
  <property fmtid="{D5CDD505-2E9C-101B-9397-08002B2CF9AE}" pid="15" name="BisRecipients">
    <vt:lpwstr/>
  </property>
</Properties>
</file>