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  <p:sldMasterId id="2147486317" r:id="rId2"/>
  </p:sldMasterIdLst>
  <p:notesMasterIdLst>
    <p:notesMasterId r:id="rId25"/>
  </p:notesMasterIdLst>
  <p:handoutMasterIdLst>
    <p:handoutMasterId r:id="rId26"/>
  </p:handoutMasterIdLst>
  <p:sldIdLst>
    <p:sldId id="330" r:id="rId3"/>
    <p:sldId id="258" r:id="rId4"/>
    <p:sldId id="322" r:id="rId5"/>
    <p:sldId id="332" r:id="rId6"/>
    <p:sldId id="335" r:id="rId7"/>
    <p:sldId id="333" r:id="rId8"/>
    <p:sldId id="364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</p:sldIdLst>
  <p:sldSz cx="9144000" cy="5143500" type="screen16x9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orient="horz" pos="327">
          <p15:clr>
            <a:srgbClr val="A4A3A4"/>
          </p15:clr>
        </p15:guide>
        <p15:guide id="3" orient="horz" pos="2796">
          <p15:clr>
            <a:srgbClr val="A4A3A4"/>
          </p15:clr>
        </p15:guide>
        <p15:guide id="4" orient="horz" pos="3083">
          <p15:clr>
            <a:srgbClr val="A4A3A4"/>
          </p15:clr>
        </p15:guide>
        <p15:guide id="5" orient="horz" pos="673">
          <p15:clr>
            <a:srgbClr val="A4A3A4"/>
          </p15:clr>
        </p15:guide>
        <p15:guide id="6" orient="horz" pos="872">
          <p15:clr>
            <a:srgbClr val="A4A3A4"/>
          </p15:clr>
        </p15:guide>
        <p15:guide id="7" orient="horz" pos="1772">
          <p15:clr>
            <a:srgbClr val="A4A3A4"/>
          </p15:clr>
        </p15:guide>
        <p15:guide id="8" pos="5602">
          <p15:clr>
            <a:srgbClr val="A4A3A4"/>
          </p15:clr>
        </p15:guide>
        <p15:guide id="9" pos="176">
          <p15:clr>
            <a:srgbClr val="A4A3A4"/>
          </p15:clr>
        </p15:guide>
        <p15:guide id="10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9"/>
    <a:srgbClr val="9EC9EA"/>
    <a:srgbClr val="328DD2"/>
    <a:srgbClr val="195FB5"/>
    <a:srgbClr val="FF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978" autoAdjust="0"/>
  </p:normalViewPr>
  <p:slideViewPr>
    <p:cSldViewPr snapToGrid="0">
      <p:cViewPr varScale="1">
        <p:scale>
          <a:sx n="131" d="100"/>
          <a:sy n="131" d="100"/>
        </p:scale>
        <p:origin x="1002" y="354"/>
      </p:cViewPr>
      <p:guideLst>
        <p:guide orient="horz" pos="624"/>
        <p:guide orient="horz" pos="327"/>
        <p:guide orient="horz" pos="2796"/>
        <p:guide orient="horz" pos="3083"/>
        <p:guide orient="horz" pos="673"/>
        <p:guide orient="horz" pos="872"/>
        <p:guide orient="horz" pos="1772"/>
        <p:guide pos="5602"/>
        <p:guide pos="17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-2322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B7FC4A-625A-4997-845F-B4C665339F19}" type="datetimeFigureOut">
              <a:rPr lang="en-GB"/>
              <a:pPr>
                <a:defRPr/>
              </a:pPr>
              <a:t>04/10/2024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70A9823-B0A4-4CFF-8BC2-549B802A5C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76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E00F59-3AAD-4389-AAA8-78C8B1295C93}" type="datetimeFigureOut">
              <a:rPr lang="en-GB"/>
              <a:pPr>
                <a:defRPr/>
              </a:pPr>
              <a:t>04/10/2024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89E48D-882E-48E9-AC90-458C8EC613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127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C18FEB-43E9-4B20-9BB4-A0700AA47616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652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943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42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461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729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326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806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036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896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505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629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NSI 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815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NSI 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537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60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287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95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372225" y="5003800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 userDrawn="1"/>
        </p:nvSpPr>
        <p:spPr bwMode="auto">
          <a:xfrm>
            <a:off x="468313" y="3124200"/>
            <a:ext cx="792162" cy="2698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1800">
              <a:ea typeface="ヒラギノ角ゴ Pro W3"/>
              <a:cs typeface="ヒラギノ角ゴ Pro W3"/>
            </a:endParaRPr>
          </a:p>
        </p:txBody>
      </p:sp>
      <p:pic>
        <p:nvPicPr>
          <p:cNvPr id="10" name="Picture 2" descr="C:\Users\kourent\Desktop\_PROJECTS_\VisualBranding_OfficeDocuments\PPT\Output\02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624"/>
            <a:ext cx="1765542" cy="76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"/>
          <p:cNvSpPr>
            <a:spLocks noGrp="1"/>
          </p:cNvSpPr>
          <p:nvPr>
            <p:ph type="ctrTitle"/>
          </p:nvPr>
        </p:nvSpPr>
        <p:spPr>
          <a:xfrm>
            <a:off x="468314" y="1653779"/>
            <a:ext cx="3024187" cy="1458515"/>
          </a:xfrm>
        </p:spPr>
        <p:txBody>
          <a:bodyPr/>
          <a:lstStyle>
            <a:lvl1pPr>
              <a:lnSpc>
                <a:spcPts val="3500"/>
              </a:lnSpc>
              <a:defRPr sz="3200"/>
            </a:lvl1pPr>
          </a:lstStyle>
          <a:p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4" name="Subtitle 4"/>
          <p:cNvSpPr>
            <a:spLocks noGrp="1"/>
          </p:cNvSpPr>
          <p:nvPr>
            <p:ph type="subTitle" idx="4294967295"/>
          </p:nvPr>
        </p:nvSpPr>
        <p:spPr>
          <a:xfrm>
            <a:off x="468314" y="3233737"/>
            <a:ext cx="2663825" cy="10251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n-GB" altLang="en-US" sz="2000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/>
              <a:t>Click to edit Master subtitle style</a:t>
            </a:r>
            <a:endParaRPr lang="en-GB" alt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600450" y="4407694"/>
            <a:ext cx="5183188" cy="665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1800" b="1" dirty="0" smtClean="0">
                <a:solidFill>
                  <a:srgbClr val="003299"/>
                </a:solidFill>
              </a:defRPr>
            </a:lvl1pPr>
            <a:lvl2pPr>
              <a:defRPr lang="en-US" altLang="en-US" dirty="0" smtClean="0"/>
            </a:lvl2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370263" y="0"/>
            <a:ext cx="5773737" cy="4340224"/>
          </a:xfrm>
          <a:custGeom>
            <a:avLst/>
            <a:gdLst/>
            <a:ahLst/>
            <a:cxnLst/>
            <a:rect l="l" t="t" r="r" b="b"/>
            <a:pathLst>
              <a:path w="5773737" h="4340224">
                <a:moveTo>
                  <a:pt x="1200952" y="0"/>
                </a:moveTo>
                <a:lnTo>
                  <a:pt x="5773737" y="0"/>
                </a:lnTo>
                <a:lnTo>
                  <a:pt x="5773737" y="4330018"/>
                </a:lnTo>
                <a:lnTo>
                  <a:pt x="5770913" y="4340224"/>
                </a:lnTo>
                <a:lnTo>
                  <a:pt x="0" y="4340224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68313" y="4408884"/>
            <a:ext cx="2543244" cy="665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1600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altLang="en-US" kern="1200" dirty="0" smtClean="0"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77413" y="4931439"/>
            <a:ext cx="384493" cy="1447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9D98C6-26D6-459A-841A-186F99F43B1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04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&amp;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4022725" y="3706813"/>
            <a:ext cx="4572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800" dirty="0"/>
              <a:t>Use this type of slide to combine text information with an additional picture.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en-US" sz="1800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5"/>
          </p:nvPr>
        </p:nvSpPr>
        <p:spPr>
          <a:xfrm>
            <a:off x="0" y="1081088"/>
            <a:ext cx="4281488" cy="3651168"/>
          </a:xfrm>
          <a:custGeom>
            <a:avLst/>
            <a:gdLst/>
            <a:ahLst/>
            <a:cxnLst/>
            <a:rect l="l" t="t" r="r" b="b"/>
            <a:pathLst>
              <a:path w="4281488" h="3668712">
                <a:moveTo>
                  <a:pt x="0" y="0"/>
                </a:moveTo>
                <a:lnTo>
                  <a:pt x="4281488" y="0"/>
                </a:lnTo>
                <a:lnTo>
                  <a:pt x="3270391" y="3668712"/>
                </a:lnTo>
                <a:lnTo>
                  <a:pt x="0" y="3668712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6"/>
          </p:nvPr>
        </p:nvSpPr>
        <p:spPr>
          <a:xfrm>
            <a:off x="3667125" y="1081088"/>
            <a:ext cx="3319463" cy="2225675"/>
          </a:xfrm>
          <a:custGeom>
            <a:avLst/>
            <a:gdLst/>
            <a:ahLst/>
            <a:cxnLst/>
            <a:rect l="l" t="t" r="r" b="b"/>
            <a:pathLst>
              <a:path w="3319463" h="2225675">
                <a:moveTo>
                  <a:pt x="611660" y="0"/>
                </a:moveTo>
                <a:lnTo>
                  <a:pt x="3319463" y="0"/>
                </a:lnTo>
                <a:lnTo>
                  <a:pt x="2707803" y="2225675"/>
                </a:lnTo>
                <a:lnTo>
                  <a:pt x="0" y="222567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27"/>
          </p:nvPr>
        </p:nvSpPr>
        <p:spPr>
          <a:xfrm>
            <a:off x="6372226" y="1081088"/>
            <a:ext cx="2771775" cy="2225675"/>
          </a:xfrm>
          <a:custGeom>
            <a:avLst/>
            <a:gdLst/>
            <a:ahLst/>
            <a:cxnLst/>
            <a:rect l="l" t="t" r="r" b="b"/>
            <a:pathLst>
              <a:path w="2771775" h="2225675">
                <a:moveTo>
                  <a:pt x="601377" y="0"/>
                </a:moveTo>
                <a:lnTo>
                  <a:pt x="2771775" y="0"/>
                </a:lnTo>
                <a:lnTo>
                  <a:pt x="2771775" y="2225675"/>
                </a:lnTo>
                <a:lnTo>
                  <a:pt x="0" y="222567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8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03BAC3-5655-4B19-B6D0-8045C16EFFF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2496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2 Tex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69850" y="1304925"/>
            <a:ext cx="4718050" cy="2789238"/>
            <a:chOff x="683589" y="1495330"/>
            <a:chExt cx="3582384" cy="2731752"/>
          </a:xfrm>
        </p:grpSpPr>
        <p:sp>
          <p:nvSpPr>
            <p:cNvPr id="8" name="Parallelogram 7"/>
            <p:cNvSpPr/>
            <p:nvPr/>
          </p:nvSpPr>
          <p:spPr bwMode="auto">
            <a:xfrm>
              <a:off x="733010" y="1495330"/>
              <a:ext cx="3532963" cy="2512527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9" name="Parallelogram 8"/>
            <p:cNvSpPr/>
            <p:nvPr/>
          </p:nvSpPr>
          <p:spPr bwMode="auto">
            <a:xfrm>
              <a:off x="683589" y="3788634"/>
              <a:ext cx="3164118" cy="438448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4321175" y="1304925"/>
            <a:ext cx="4718050" cy="2789238"/>
            <a:chOff x="683589" y="1495330"/>
            <a:chExt cx="3582384" cy="2731752"/>
          </a:xfrm>
        </p:grpSpPr>
        <p:sp>
          <p:nvSpPr>
            <p:cNvPr id="11" name="Parallelogram 10"/>
            <p:cNvSpPr/>
            <p:nvPr/>
          </p:nvSpPr>
          <p:spPr bwMode="auto">
            <a:xfrm>
              <a:off x="733010" y="1495330"/>
              <a:ext cx="3532963" cy="2512527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12" name="Parallelogram 11"/>
            <p:cNvSpPr/>
            <p:nvPr/>
          </p:nvSpPr>
          <p:spPr bwMode="auto">
            <a:xfrm>
              <a:off x="683589" y="3788634"/>
              <a:ext cx="3164118" cy="438448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98513" y="1378791"/>
            <a:ext cx="3363912" cy="2198127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049838" y="1378791"/>
            <a:ext cx="3363912" cy="2198127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233363" y="3727825"/>
            <a:ext cx="3817937" cy="2769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US" sz="1800" kern="120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GB" kern="1200"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4463256" y="3727825"/>
            <a:ext cx="3817937" cy="2769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US" sz="1800" kern="120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GB" kern="1200"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9CD2E2F-F92A-4B02-9BE7-CCF47B52567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3842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&amp; 6 Tex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3"/>
          <p:cNvGrpSpPr>
            <a:grpSpLocks/>
          </p:cNvGrpSpPr>
          <p:nvPr userDrawn="1"/>
        </p:nvGrpSpPr>
        <p:grpSpPr bwMode="auto">
          <a:xfrm>
            <a:off x="5697538" y="2898775"/>
            <a:ext cx="2992437" cy="1770063"/>
            <a:chOff x="683589" y="1495330"/>
            <a:chExt cx="3582384" cy="2731752"/>
          </a:xfrm>
        </p:grpSpPr>
        <p:sp>
          <p:nvSpPr>
            <p:cNvPr id="16" name="Parallelogram 15"/>
            <p:cNvSpPr/>
            <p:nvPr/>
          </p:nvSpPr>
          <p:spPr bwMode="auto">
            <a:xfrm>
              <a:off x="733001" y="1495330"/>
              <a:ext cx="3532972" cy="2513701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17" name="Parallelogram 16"/>
            <p:cNvSpPr/>
            <p:nvPr/>
          </p:nvSpPr>
          <p:spPr bwMode="auto">
            <a:xfrm>
              <a:off x="683589" y="3788531"/>
              <a:ext cx="3164281" cy="438551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18" name="Group 13"/>
          <p:cNvGrpSpPr>
            <a:grpSpLocks/>
          </p:cNvGrpSpPr>
          <p:nvPr userDrawn="1"/>
        </p:nvGrpSpPr>
        <p:grpSpPr bwMode="auto">
          <a:xfrm>
            <a:off x="2927350" y="2905125"/>
            <a:ext cx="2992438" cy="1768475"/>
            <a:chOff x="683589" y="1495330"/>
            <a:chExt cx="3582384" cy="2731752"/>
          </a:xfrm>
        </p:grpSpPr>
        <p:sp>
          <p:nvSpPr>
            <p:cNvPr id="19" name="Parallelogram 18"/>
            <p:cNvSpPr/>
            <p:nvPr/>
          </p:nvSpPr>
          <p:spPr bwMode="auto">
            <a:xfrm>
              <a:off x="733001" y="1495330"/>
              <a:ext cx="3532972" cy="2513507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0" name="Parallelogram 19"/>
            <p:cNvSpPr/>
            <p:nvPr/>
          </p:nvSpPr>
          <p:spPr bwMode="auto">
            <a:xfrm>
              <a:off x="683589" y="3788139"/>
              <a:ext cx="3164281" cy="438943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21" name="Group 13"/>
          <p:cNvGrpSpPr>
            <a:grpSpLocks/>
          </p:cNvGrpSpPr>
          <p:nvPr userDrawn="1"/>
        </p:nvGrpSpPr>
        <p:grpSpPr bwMode="auto">
          <a:xfrm>
            <a:off x="157163" y="2905125"/>
            <a:ext cx="2994025" cy="1768475"/>
            <a:chOff x="683589" y="1495330"/>
            <a:chExt cx="3582384" cy="2731752"/>
          </a:xfrm>
        </p:grpSpPr>
        <p:sp>
          <p:nvSpPr>
            <p:cNvPr id="22" name="Parallelogram 21"/>
            <p:cNvSpPr/>
            <p:nvPr/>
          </p:nvSpPr>
          <p:spPr bwMode="auto">
            <a:xfrm>
              <a:off x="732975" y="1495330"/>
              <a:ext cx="3532998" cy="2513507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3" name="Parallelogram 22"/>
            <p:cNvSpPr/>
            <p:nvPr/>
          </p:nvSpPr>
          <p:spPr bwMode="auto">
            <a:xfrm>
              <a:off x="683589" y="3788139"/>
              <a:ext cx="3164503" cy="438943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24" name="Group 13"/>
          <p:cNvGrpSpPr>
            <a:grpSpLocks/>
          </p:cNvGrpSpPr>
          <p:nvPr userDrawn="1"/>
        </p:nvGrpSpPr>
        <p:grpSpPr bwMode="auto">
          <a:xfrm>
            <a:off x="5913438" y="1106488"/>
            <a:ext cx="2994025" cy="1770062"/>
            <a:chOff x="683589" y="1495330"/>
            <a:chExt cx="3582384" cy="2731752"/>
          </a:xfrm>
        </p:grpSpPr>
        <p:sp>
          <p:nvSpPr>
            <p:cNvPr id="25" name="Parallelogram 24"/>
            <p:cNvSpPr/>
            <p:nvPr/>
          </p:nvSpPr>
          <p:spPr bwMode="auto">
            <a:xfrm>
              <a:off x="732975" y="1495330"/>
              <a:ext cx="3532998" cy="2513703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6" name="Parallelogram 25"/>
            <p:cNvSpPr/>
            <p:nvPr/>
          </p:nvSpPr>
          <p:spPr bwMode="auto">
            <a:xfrm>
              <a:off x="683589" y="3788532"/>
              <a:ext cx="3164503" cy="438550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27" name="Group 13"/>
          <p:cNvGrpSpPr>
            <a:grpSpLocks/>
          </p:cNvGrpSpPr>
          <p:nvPr userDrawn="1"/>
        </p:nvGrpSpPr>
        <p:grpSpPr bwMode="auto">
          <a:xfrm>
            <a:off x="3143250" y="1112838"/>
            <a:ext cx="2994025" cy="1768475"/>
            <a:chOff x="683589" y="1495330"/>
            <a:chExt cx="3582384" cy="2731752"/>
          </a:xfrm>
        </p:grpSpPr>
        <p:sp>
          <p:nvSpPr>
            <p:cNvPr id="28" name="Parallelogram 27"/>
            <p:cNvSpPr/>
            <p:nvPr/>
          </p:nvSpPr>
          <p:spPr bwMode="auto">
            <a:xfrm>
              <a:off x="732975" y="1495330"/>
              <a:ext cx="3532998" cy="2513505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9" name="Parallelogram 28"/>
            <p:cNvSpPr/>
            <p:nvPr/>
          </p:nvSpPr>
          <p:spPr bwMode="auto">
            <a:xfrm>
              <a:off x="683589" y="3788137"/>
              <a:ext cx="3164503" cy="438945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30" name="Group 13"/>
          <p:cNvGrpSpPr>
            <a:grpSpLocks/>
          </p:cNvGrpSpPr>
          <p:nvPr userDrawn="1"/>
        </p:nvGrpSpPr>
        <p:grpSpPr bwMode="auto">
          <a:xfrm>
            <a:off x="373063" y="1112838"/>
            <a:ext cx="2994025" cy="1768475"/>
            <a:chOff x="683589" y="1495330"/>
            <a:chExt cx="3582384" cy="2731752"/>
          </a:xfrm>
        </p:grpSpPr>
        <p:sp>
          <p:nvSpPr>
            <p:cNvPr id="31" name="Parallelogram 30"/>
            <p:cNvSpPr/>
            <p:nvPr/>
          </p:nvSpPr>
          <p:spPr bwMode="auto">
            <a:xfrm>
              <a:off x="732975" y="1495330"/>
              <a:ext cx="3532998" cy="2513505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32" name="Parallelogram 31"/>
            <p:cNvSpPr/>
            <p:nvPr/>
          </p:nvSpPr>
          <p:spPr bwMode="auto">
            <a:xfrm>
              <a:off x="683589" y="3788137"/>
              <a:ext cx="3164503" cy="438945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33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37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89757" y="2922682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367088" y="2922682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137276" y="2922682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4" name="Text Placeholder 42"/>
          <p:cNvSpPr>
            <a:spLocks noGrp="1"/>
          </p:cNvSpPr>
          <p:nvPr>
            <p:ph type="body" sz="quarter" idx="25"/>
          </p:nvPr>
        </p:nvSpPr>
        <p:spPr>
          <a:xfrm>
            <a:off x="3348319" y="2650940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42"/>
          <p:cNvSpPr>
            <a:spLocks noGrp="1"/>
          </p:cNvSpPr>
          <p:nvPr>
            <p:ph type="body" sz="quarter" idx="26"/>
          </p:nvPr>
        </p:nvSpPr>
        <p:spPr>
          <a:xfrm>
            <a:off x="6054725" y="2650940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7"/>
          </p:nvPr>
        </p:nvSpPr>
        <p:spPr>
          <a:xfrm>
            <a:off x="298450" y="4434423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2"/>
          <p:cNvSpPr>
            <a:spLocks noGrp="1"/>
          </p:cNvSpPr>
          <p:nvPr>
            <p:ph type="body" sz="quarter" idx="28"/>
          </p:nvPr>
        </p:nvSpPr>
        <p:spPr>
          <a:xfrm>
            <a:off x="3081619" y="4434423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2"/>
          <p:cNvSpPr>
            <a:spLocks noGrp="1"/>
          </p:cNvSpPr>
          <p:nvPr>
            <p:ph type="body" sz="quarter" idx="29"/>
          </p:nvPr>
        </p:nvSpPr>
        <p:spPr>
          <a:xfrm>
            <a:off x="5788025" y="4434423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798513" y="1130300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3575844" y="1130300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346032" y="1130300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2" name="Text Placeholder 42"/>
          <p:cNvSpPr>
            <a:spLocks noGrp="1"/>
          </p:cNvSpPr>
          <p:nvPr>
            <p:ph type="body" sz="quarter" idx="24"/>
          </p:nvPr>
        </p:nvSpPr>
        <p:spPr>
          <a:xfrm>
            <a:off x="565150" y="2650940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33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A91E1AE-0C8E-4F76-9822-41893C44C1C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8364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 Elements - long headlin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150144"/>
            <a:ext cx="8415711" cy="3351610"/>
          </a:xfr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320B71-EC71-4A7E-8C8A-9C555B387A1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5788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ort Elements - FullP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748145"/>
            <a:ext cx="8415711" cy="3753609"/>
          </a:xfr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126932"/>
            <a:ext cx="8404225" cy="4074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0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320B71-EC71-4A7E-8C8A-9C555B387A1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5157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 Elements - Smal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 bwMode="auto">
          <a:xfrm>
            <a:off x="3629025" y="1782763"/>
            <a:ext cx="5514975" cy="2697162"/>
          </a:xfrm>
          <a:custGeom>
            <a:avLst/>
            <a:gdLst/>
            <a:ahLst/>
            <a:cxnLst/>
            <a:rect l="l" t="t" r="r" b="b"/>
            <a:pathLst>
              <a:path w="5514975" h="2697162">
                <a:moveTo>
                  <a:pt x="771523" y="0"/>
                </a:moveTo>
                <a:lnTo>
                  <a:pt x="5514975" y="0"/>
                </a:lnTo>
                <a:lnTo>
                  <a:pt x="5514975" y="2658323"/>
                </a:lnTo>
                <a:lnTo>
                  <a:pt x="5503865" y="2697162"/>
                </a:lnTo>
                <a:lnTo>
                  <a:pt x="0" y="2697162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idx="4294967295"/>
          </p:nvPr>
        </p:nvSpPr>
        <p:spPr>
          <a:xfrm>
            <a:off x="4427538" y="2139554"/>
            <a:ext cx="4465450" cy="2283619"/>
          </a:xfr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5CF0E3E-6A53-407C-B228-D257703978F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3058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466725" y="1069892"/>
            <a:ext cx="4023388" cy="33480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059916"/>
            <a:ext cx="4211992" cy="33480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4405901"/>
            <a:ext cx="4032250" cy="3238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59019" y="4405901"/>
            <a:ext cx="4032250" cy="3238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A8A81F-602E-4F8A-A59F-1CB8EC3665F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7949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"/>
          <p:cNvCxnSpPr>
            <a:cxnSpLocks noChangeShapeType="1"/>
          </p:cNvCxnSpPr>
          <p:nvPr userDrawn="1"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33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57200" y="1107035"/>
            <a:ext cx="4105835" cy="17478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4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778188" y="1107035"/>
            <a:ext cx="4105835" cy="17478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5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457200" y="2917906"/>
            <a:ext cx="4105835" cy="17478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6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4778188" y="2917906"/>
            <a:ext cx="4105835" cy="17478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538A09-DD14-42AD-BF95-748291479EDB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5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Divide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9A0490-5A54-4A85-8556-378BE2D399E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5818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ganization Chart or other visualization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66726" y="1071563"/>
            <a:ext cx="8397875" cy="3351610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  <a:endParaRPr lang="en-GB" noProof="0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A2AD3AA-77E8-4059-99E1-B20E6EF740D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724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- Text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372225" y="5003800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195FB5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altLang="en-US">
              <a:ea typeface="ヒラギノ角ゴ Pro W3"/>
              <a:cs typeface="ヒラギノ角ゴ Pro W3"/>
            </a:endParaRPr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4"/>
          <p:cNvSpPr txBox="1">
            <a:spLocks/>
          </p:cNvSpPr>
          <p:nvPr userDrawn="1"/>
        </p:nvSpPr>
        <p:spPr bwMode="auto">
          <a:xfrm>
            <a:off x="4592638" y="3227388"/>
            <a:ext cx="41910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96900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3159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192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5240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9812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4384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8956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3528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30000"/>
              </a:spcBef>
              <a:buClr>
                <a:schemeClr val="tx2"/>
              </a:buClr>
              <a:defRPr/>
            </a:pPr>
            <a:endParaRPr lang="en-GB" altLang="en-US" sz="2000">
              <a:solidFill>
                <a:schemeClr val="bg1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 userDrawn="1"/>
        </p:nvSpPr>
        <p:spPr bwMode="auto">
          <a:xfrm>
            <a:off x="468313" y="3124200"/>
            <a:ext cx="792162" cy="2698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1800">
              <a:ea typeface="ヒラギノ角ゴ Pro W3"/>
              <a:cs typeface="ヒラギノ角ゴ Pro W3"/>
            </a:endParaRPr>
          </a:p>
        </p:txBody>
      </p:sp>
      <p:pic>
        <p:nvPicPr>
          <p:cNvPr id="12" name="Picture 2" descr="C:\Users\kourent\Desktop\_PROJECTS_\VisualBranding_OfficeDocuments\PPT\Output\02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624"/>
            <a:ext cx="1765542" cy="76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4"/>
          <p:cNvSpPr>
            <a:spLocks noGrp="1"/>
          </p:cNvSpPr>
          <p:nvPr>
            <p:ph type="subTitle" idx="4294967295"/>
          </p:nvPr>
        </p:nvSpPr>
        <p:spPr>
          <a:xfrm>
            <a:off x="468314" y="3233737"/>
            <a:ext cx="2663825" cy="10251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n-GB" altLang="en-US" sz="2000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/>
              <a:t>Click to edit Master subtitle style</a:t>
            </a:r>
            <a:endParaRPr lang="en-GB" alt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600450" y="4407694"/>
            <a:ext cx="5183188" cy="665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1800" b="1" dirty="0" smtClean="0">
                <a:solidFill>
                  <a:srgbClr val="003299"/>
                </a:solidFill>
              </a:defRPr>
            </a:lvl1pPr>
            <a:lvl2pPr>
              <a:defRPr lang="en-US" altLang="en-US" dirty="0" smtClean="0"/>
            </a:lvl2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86275" y="1638300"/>
            <a:ext cx="4297363" cy="245745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2"/>
          <p:cNvSpPr>
            <a:spLocks noGrp="1"/>
          </p:cNvSpPr>
          <p:nvPr>
            <p:ph type="ctrTitle"/>
          </p:nvPr>
        </p:nvSpPr>
        <p:spPr>
          <a:xfrm>
            <a:off x="468314" y="1653779"/>
            <a:ext cx="3024187" cy="1458515"/>
          </a:xfrm>
        </p:spPr>
        <p:txBody>
          <a:bodyPr/>
          <a:lstStyle>
            <a:lvl1pPr>
              <a:lnSpc>
                <a:spcPts val="3500"/>
              </a:lnSpc>
              <a:defRPr sz="3200"/>
            </a:lvl1pPr>
          </a:lstStyle>
          <a:p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68313" y="4408884"/>
            <a:ext cx="2543244" cy="665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1600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altLang="en-US" kern="1200" dirty="0" smtClean="0"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844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808630"/>
            <a:ext cx="9144000" cy="433487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1612142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313537"/>
            <a:ext cx="7548918" cy="673316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168427"/>
            <a:ext cx="3780235" cy="396749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831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7716"/>
            <a:ext cx="9144000" cy="37637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808631"/>
            <a:ext cx="9144000" cy="21681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654485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2300601"/>
            <a:ext cx="7548918" cy="673316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337651"/>
            <a:ext cx="3780235" cy="396749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932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664"/>
            <a:ext cx="9144000" cy="454439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7" y="808630"/>
            <a:ext cx="9148010" cy="433742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1612142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3513" y="3313537"/>
            <a:ext cx="7548918" cy="673316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168427"/>
            <a:ext cx="3780235" cy="396749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877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42" y="841772"/>
            <a:ext cx="8007029" cy="17907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642" y="2701528"/>
            <a:ext cx="8007029" cy="124182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0"/>
            <a:ext cx="0" cy="247195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786" y="4533943"/>
            <a:ext cx="1288884" cy="33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48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4534399"/>
            <a:ext cx="1287150" cy="33791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17907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0"/>
            <a:ext cx="0" cy="24719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02642" y="2701528"/>
            <a:ext cx="7617223" cy="124182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994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25717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930261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17720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3120620"/>
            <a:ext cx="8167079" cy="1215109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784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25717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930261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1772033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3120620"/>
            <a:ext cx="8167079" cy="1215109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278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8179274" cy="291142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772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329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81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ridge"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525463" y="1116013"/>
            <a:ext cx="7999412" cy="2686050"/>
            <a:chOff x="318484" y="1489075"/>
            <a:chExt cx="8527332" cy="3581400"/>
          </a:xfrm>
        </p:grpSpPr>
        <p:sp>
          <p:nvSpPr>
            <p:cNvPr id="4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8484" y="1489075"/>
              <a:ext cx="382452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5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18484" y="1946275"/>
              <a:ext cx="382452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18484" y="2403475"/>
              <a:ext cx="382452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21087" y="19462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Double entry system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21087" y="24034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Time of recording the transactions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21087" y="14890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dirty="0"/>
                <a:t>Definition of </a:t>
              </a:r>
              <a:r>
                <a:rPr lang="en-GB" altLang="en-US" sz="1800" dirty="0" err="1"/>
                <a:t>b.o.p</a:t>
              </a:r>
              <a:r>
                <a:rPr lang="en-GB" altLang="en-US" sz="1800" dirty="0"/>
                <a:t>. and </a:t>
              </a:r>
              <a:r>
                <a:rPr lang="en-GB" altLang="en-US" sz="1800" dirty="0" err="1"/>
                <a:t>i.i.p</a:t>
              </a:r>
              <a:r>
                <a:rPr lang="en-GB" altLang="en-US" sz="1800" dirty="0"/>
                <a:t>.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8484" y="2871258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8484" y="3328458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5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8484" y="3785658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6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21087" y="3328458"/>
              <a:ext cx="8024729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Reconciliation flows and stocks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21087" y="3785658"/>
              <a:ext cx="8024729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Euro area residency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21087" y="2871258"/>
              <a:ext cx="8024729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Valuation of transactions and stocks</a:t>
              </a:r>
            </a:p>
          </p:txBody>
        </p:sp>
        <p:sp>
          <p:nvSpPr>
            <p:cNvPr id="16" name="Rectangle 2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8484" y="4232275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7</a:t>
              </a:r>
            </a:p>
          </p:txBody>
        </p:sp>
        <p:sp>
          <p:nvSpPr>
            <p:cNvPr id="17" name="Rectangle 2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484" y="4689475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8</a:t>
              </a:r>
            </a:p>
          </p:txBody>
        </p:sp>
        <p:sp>
          <p:nvSpPr>
            <p:cNvPr id="18" name="Rectangle 2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21087" y="42322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Standards components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21087" y="46894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Classification of transactions</a:t>
              </a:r>
            </a:p>
          </p:txBody>
        </p:sp>
      </p:grpSp>
      <p:sp>
        <p:nvSpPr>
          <p:cNvPr id="20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27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AD61C4-D565-481A-81FB-FD2D5DA6A43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3770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35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8821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821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322998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322998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928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193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44726"/>
            <a:ext cx="4616726" cy="5237922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410536" y="1494430"/>
            <a:ext cx="6412742" cy="2712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86" y="557852"/>
            <a:ext cx="408692" cy="4086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748" y="1494429"/>
            <a:ext cx="6169530" cy="2712493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498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92" y="1369219"/>
            <a:ext cx="3695131" cy="282746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2" y="362145"/>
            <a:ext cx="350195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7" y="-34787"/>
            <a:ext cx="4606787" cy="5223013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764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8042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6089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27065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05080" y="3029014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04104" y="3031459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103127" y="3028078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470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85402" y="1619968"/>
            <a:ext cx="1846193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5402" y="2976661"/>
            <a:ext cx="1846193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3411" y="1619968"/>
            <a:ext cx="1846195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701420" y="2976660"/>
            <a:ext cx="1890000" cy="122861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75213" y="1619968"/>
            <a:ext cx="1890000" cy="122861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3412" y="2976660"/>
            <a:ext cx="1846193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75213" y="2976661"/>
            <a:ext cx="1890000" cy="122861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724742" y="1619968"/>
            <a:ext cx="1890000" cy="122861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523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717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84983"/>
            <a:ext cx="7886700" cy="58676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650" y="2722960"/>
            <a:ext cx="7886700" cy="15263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931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625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- Text (NO Imag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0"/>
            <a:ext cx="9197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725988" y="1471613"/>
            <a:ext cx="38354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en-US" sz="3500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725988" y="3400425"/>
            <a:ext cx="39497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n-GB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0" name="Rectangle 1"/>
          <p:cNvSpPr>
            <a:spLocks noChangeArrowheads="1"/>
          </p:cNvSpPr>
          <p:nvPr userDrawn="1"/>
        </p:nvSpPr>
        <p:spPr bwMode="auto">
          <a:xfrm>
            <a:off x="4816475" y="3443288"/>
            <a:ext cx="790575" cy="25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1800">
              <a:ea typeface="ヒラギノ角ゴ Pro W3"/>
              <a:cs typeface="ヒラギノ角ゴ Pro W3"/>
            </a:endParaRPr>
          </a:p>
        </p:txBody>
      </p:sp>
      <p:sp>
        <p:nvSpPr>
          <p:cNvPr id="11" name="Parallelogram 10"/>
          <p:cNvSpPr/>
          <p:nvPr userDrawn="1"/>
        </p:nvSpPr>
        <p:spPr bwMode="auto">
          <a:xfrm>
            <a:off x="0" y="0"/>
            <a:ext cx="4591050" cy="5143500"/>
          </a:xfrm>
          <a:custGeom>
            <a:avLst/>
            <a:gdLst/>
            <a:ahLst/>
            <a:cxnLst/>
            <a:rect l="l" t="t" r="r" b="b"/>
            <a:pathLst>
              <a:path w="4591751" h="5143500">
                <a:moveTo>
                  <a:pt x="0" y="0"/>
                </a:moveTo>
                <a:lnTo>
                  <a:pt x="4591751" y="0"/>
                </a:lnTo>
                <a:lnTo>
                  <a:pt x="3154503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816475" y="907256"/>
            <a:ext cx="3968750" cy="1128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6000" kern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811713" y="2137569"/>
            <a:ext cx="3968750" cy="12628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3200" kern="1200" smtClean="0">
                <a:solidFill>
                  <a:schemeClr val="bg1"/>
                </a:solidFill>
                <a:ea typeface="+mj-ea"/>
                <a:cs typeface="+mj-cs"/>
              </a:defRPr>
            </a:lvl1pPr>
            <a:lvl2pPr>
              <a:defRPr lang="en-US" smtClean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811713" y="3565525"/>
            <a:ext cx="3968750" cy="1128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lang="en-US" sz="2000" kern="12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0" y="831850"/>
            <a:ext cx="3881438" cy="40290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algn="r">
              <a:defRPr lang="en-US" sz="30000" b="1" kern="1200" smtClean="0">
                <a:solidFill>
                  <a:srgbClr val="003299"/>
                </a:solidFill>
                <a:cs typeface="Arial" pitchFamily="34" charset="0"/>
              </a:defRPr>
            </a:lvl1pPr>
            <a:lvl2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GB" kern="1200"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9EFBB2-B333-479B-84A0-F406AA2E2D1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121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 bwMode="auto">
          <a:xfrm>
            <a:off x="3629025" y="1782763"/>
            <a:ext cx="5514975" cy="2697162"/>
          </a:xfrm>
          <a:custGeom>
            <a:avLst/>
            <a:gdLst/>
            <a:ahLst/>
            <a:cxnLst/>
            <a:rect l="l" t="t" r="r" b="b"/>
            <a:pathLst>
              <a:path w="5514975" h="2697162">
                <a:moveTo>
                  <a:pt x="771523" y="0"/>
                </a:moveTo>
                <a:lnTo>
                  <a:pt x="5514975" y="0"/>
                </a:lnTo>
                <a:lnTo>
                  <a:pt x="5514975" y="2658323"/>
                </a:lnTo>
                <a:lnTo>
                  <a:pt x="5503865" y="2697162"/>
                </a:lnTo>
                <a:lnTo>
                  <a:pt x="0" y="2697162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idx="4294967295"/>
          </p:nvPr>
        </p:nvSpPr>
        <p:spPr>
          <a:xfrm>
            <a:off x="4816475" y="2556272"/>
            <a:ext cx="4076700" cy="1851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F779A3-FBD7-43A9-A418-08688450EED9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8950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port Elements - long headlin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150144"/>
            <a:ext cx="8415711" cy="3351610"/>
          </a:xfr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320B71-EC71-4A7E-8C8A-9C555B387A1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486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725988" y="1471613"/>
            <a:ext cx="38354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en-US" sz="3500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725988" y="3400425"/>
            <a:ext cx="39497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n-GB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1" name="Rectangle 1"/>
          <p:cNvSpPr>
            <a:spLocks noChangeArrowheads="1"/>
          </p:cNvSpPr>
          <p:nvPr userDrawn="1"/>
        </p:nvSpPr>
        <p:spPr bwMode="auto">
          <a:xfrm>
            <a:off x="4816475" y="3443288"/>
            <a:ext cx="790575" cy="25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1800">
              <a:ea typeface="ヒラギノ角ゴ Pro W3"/>
              <a:cs typeface="ヒラギノ角ゴ Pro W3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" y="-3175"/>
            <a:ext cx="4621213" cy="5141913"/>
          </a:xfrm>
          <a:custGeom>
            <a:avLst/>
            <a:gdLst/>
            <a:ahLst/>
            <a:cxnLst/>
            <a:rect l="l" t="t" r="r" b="b"/>
            <a:pathLst>
              <a:path w="4621213" h="5141913">
                <a:moveTo>
                  <a:pt x="0" y="0"/>
                </a:moveTo>
                <a:lnTo>
                  <a:pt x="4621213" y="0"/>
                </a:lnTo>
                <a:lnTo>
                  <a:pt x="3184409" y="5141913"/>
                </a:lnTo>
                <a:lnTo>
                  <a:pt x="0" y="5141913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816475" y="907256"/>
            <a:ext cx="3968750" cy="1128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6000" kern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811713" y="2137569"/>
            <a:ext cx="3968750" cy="12628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3200" kern="1200" smtClean="0">
                <a:solidFill>
                  <a:schemeClr val="bg1"/>
                </a:solidFill>
                <a:ea typeface="+mj-ea"/>
                <a:cs typeface="+mj-cs"/>
              </a:defRPr>
            </a:lvl1pPr>
            <a:lvl2pPr>
              <a:defRPr lang="en-US" smtClean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811713" y="3565525"/>
            <a:ext cx="3968750" cy="1128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lang="en-US" sz="2000" kern="12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97FC801-E2EE-42B2-BFDF-F67C23A6F66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371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ext (NO Imag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0"/>
            <a:ext cx="9197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725988" y="1471613"/>
            <a:ext cx="38354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en-US" sz="3500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725988" y="3400425"/>
            <a:ext cx="39497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n-GB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0" name="Rectangle 1"/>
          <p:cNvSpPr>
            <a:spLocks noChangeArrowheads="1"/>
          </p:cNvSpPr>
          <p:nvPr userDrawn="1"/>
        </p:nvSpPr>
        <p:spPr bwMode="auto">
          <a:xfrm>
            <a:off x="4816475" y="3443288"/>
            <a:ext cx="790575" cy="25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1800">
              <a:ea typeface="ヒラギノ角ゴ Pro W3"/>
              <a:cs typeface="ヒラギノ角ゴ Pro W3"/>
            </a:endParaRPr>
          </a:p>
        </p:txBody>
      </p:sp>
      <p:sp>
        <p:nvSpPr>
          <p:cNvPr id="11" name="Parallelogram 10"/>
          <p:cNvSpPr/>
          <p:nvPr userDrawn="1"/>
        </p:nvSpPr>
        <p:spPr bwMode="auto">
          <a:xfrm>
            <a:off x="0" y="0"/>
            <a:ext cx="4591050" cy="5143500"/>
          </a:xfrm>
          <a:custGeom>
            <a:avLst/>
            <a:gdLst/>
            <a:ahLst/>
            <a:cxnLst/>
            <a:rect l="l" t="t" r="r" b="b"/>
            <a:pathLst>
              <a:path w="4591751" h="5143500">
                <a:moveTo>
                  <a:pt x="0" y="0"/>
                </a:moveTo>
                <a:lnTo>
                  <a:pt x="4591751" y="0"/>
                </a:lnTo>
                <a:lnTo>
                  <a:pt x="3154503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816475" y="907256"/>
            <a:ext cx="3968750" cy="1128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6000" kern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811713" y="2137569"/>
            <a:ext cx="3968750" cy="12628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3200" kern="1200" smtClean="0">
                <a:solidFill>
                  <a:schemeClr val="bg1"/>
                </a:solidFill>
                <a:ea typeface="+mj-ea"/>
                <a:cs typeface="+mj-cs"/>
              </a:defRPr>
            </a:lvl1pPr>
            <a:lvl2pPr>
              <a:defRPr lang="en-US" smtClean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811713" y="3565525"/>
            <a:ext cx="3968750" cy="1128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lang="en-US" sz="2000" kern="12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0" y="831850"/>
            <a:ext cx="3881438" cy="40290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algn="r">
              <a:defRPr lang="en-US" sz="30000" b="1" kern="1200" smtClean="0">
                <a:solidFill>
                  <a:srgbClr val="003299"/>
                </a:solidFill>
                <a:cs typeface="Arial" pitchFamily="34" charset="0"/>
              </a:defRPr>
            </a:lvl1pPr>
            <a:lvl2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GB" kern="1200"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9EFBB2-B333-479B-84A0-F406AA2E2D1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85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Ful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 userDrawn="1"/>
        </p:nvSpPr>
        <p:spPr bwMode="auto">
          <a:xfrm>
            <a:off x="468313" y="1222375"/>
            <a:ext cx="819467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8450" indent="-298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96900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3159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192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5240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9812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4384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8956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3528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tx2"/>
              </a:buClr>
              <a:buFontTx/>
              <a:buChar char="•"/>
              <a:defRPr/>
            </a:pPr>
            <a:endParaRPr lang="en-US" altLang="en-US" sz="2200">
              <a:solidFill>
                <a:schemeClr val="tx2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AD2B4C-24FD-485E-ADAD-B1E3DC73B16B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957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Placeholder (With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 bwMode="auto">
          <a:xfrm>
            <a:off x="0" y="1109663"/>
            <a:ext cx="8197850" cy="3613150"/>
          </a:xfrm>
          <a:custGeom>
            <a:avLst/>
            <a:gdLst/>
            <a:ahLst/>
            <a:cxnLst/>
            <a:rect l="l" t="t" r="r" b="b"/>
            <a:pathLst>
              <a:path w="8197850" h="3613150">
                <a:moveTo>
                  <a:pt x="433207" y="0"/>
                </a:moveTo>
                <a:lnTo>
                  <a:pt x="8197850" y="0"/>
                </a:lnTo>
                <a:lnTo>
                  <a:pt x="7269343" y="3613150"/>
                </a:lnTo>
                <a:lnTo>
                  <a:pt x="0" y="3613150"/>
                </a:lnTo>
                <a:lnTo>
                  <a:pt x="0" y="1685762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 userDrawn="1"/>
        </p:nvSpPr>
        <p:spPr bwMode="auto">
          <a:xfrm>
            <a:off x="971550" y="1492250"/>
            <a:ext cx="216058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96900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3159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192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5240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9812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4384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8956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3528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tx2"/>
              </a:buClr>
              <a:defRPr/>
            </a:pPr>
            <a:endParaRPr lang="en-GB" altLang="en-US" sz="200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286126" y="1"/>
            <a:ext cx="5857875" cy="4721225"/>
          </a:xfrm>
          <a:custGeom>
            <a:avLst/>
            <a:gdLst/>
            <a:ahLst/>
            <a:cxnLst/>
            <a:rect l="l" t="t" r="r" b="b"/>
            <a:pathLst>
              <a:path w="5857875" h="4721225">
                <a:moveTo>
                  <a:pt x="1190458" y="0"/>
                </a:moveTo>
                <a:lnTo>
                  <a:pt x="5857875" y="0"/>
                </a:lnTo>
                <a:lnTo>
                  <a:pt x="5857875" y="4721225"/>
                </a:lnTo>
                <a:lnTo>
                  <a:pt x="0" y="472122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AA2B01-B512-4650-90E0-024ED79178B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040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286126" y="1"/>
            <a:ext cx="5857875" cy="4721225"/>
          </a:xfrm>
          <a:custGeom>
            <a:avLst/>
            <a:gdLst/>
            <a:ahLst/>
            <a:cxnLst/>
            <a:rect l="l" t="t" r="r" b="b"/>
            <a:pathLst>
              <a:path w="5857875" h="4721225">
                <a:moveTo>
                  <a:pt x="1190458" y="0"/>
                </a:moveTo>
                <a:lnTo>
                  <a:pt x="5857875" y="0"/>
                </a:lnTo>
                <a:lnTo>
                  <a:pt x="5857875" y="4721225"/>
                </a:lnTo>
                <a:lnTo>
                  <a:pt x="0" y="472122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1074738"/>
            <a:ext cx="4222750" cy="3646487"/>
          </a:xfrm>
          <a:custGeom>
            <a:avLst/>
            <a:gdLst/>
            <a:ahLst/>
            <a:cxnLst/>
            <a:rect l="l" t="t" r="r" b="b"/>
            <a:pathLst>
              <a:path w="4222750" h="3646487">
                <a:moveTo>
                  <a:pt x="0" y="0"/>
                </a:moveTo>
                <a:lnTo>
                  <a:pt x="4222750" y="0"/>
                </a:lnTo>
                <a:lnTo>
                  <a:pt x="3293625" y="3646487"/>
                </a:lnTo>
                <a:lnTo>
                  <a:pt x="0" y="3646487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9341D4-07C6-4282-AE38-5248E8AD561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822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50938"/>
            <a:ext cx="8194675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Mastertextformat bearbeiten</a:t>
            </a:r>
          </a:p>
          <a:p>
            <a:pPr lvl="1"/>
            <a:r>
              <a:rPr lang="en-GB" altLang="en-US"/>
              <a:t>Zweite Ebene</a:t>
            </a:r>
          </a:p>
          <a:p>
            <a:pPr lvl="2"/>
            <a:r>
              <a:rPr lang="en-GB" altLang="en-US"/>
              <a:t>Dritte Ebene</a:t>
            </a:r>
          </a:p>
          <a:p>
            <a:pPr lvl="3"/>
            <a:r>
              <a:rPr lang="en-GB" altLang="en-US"/>
              <a:t>Vierte Ebene</a:t>
            </a:r>
          </a:p>
          <a:p>
            <a:pPr lvl="4"/>
            <a:r>
              <a:rPr lang="en-GB" altLang="en-US"/>
              <a:t>Fünfte Ebene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73088"/>
            <a:ext cx="85947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Mastertitelformat bearbeiten</a:t>
            </a: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54AD5B-D1D1-F818-8A73-7555EAB441B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8320088" y="63500"/>
            <a:ext cx="7953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ECB-PUBLIC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4" r:id="rId1"/>
    <p:sldLayoutId id="2147486295" r:id="rId2"/>
    <p:sldLayoutId id="2147486297" r:id="rId3"/>
    <p:sldLayoutId id="2147486298" r:id="rId4"/>
    <p:sldLayoutId id="2147486299" r:id="rId5"/>
    <p:sldLayoutId id="2147486300" r:id="rId6"/>
    <p:sldLayoutId id="2147486301" r:id="rId7"/>
    <p:sldLayoutId id="2147486302" r:id="rId8"/>
    <p:sldLayoutId id="2147486303" r:id="rId9"/>
    <p:sldLayoutId id="2147486304" r:id="rId10"/>
    <p:sldLayoutId id="2147486305" r:id="rId11"/>
    <p:sldLayoutId id="2147486306" r:id="rId12"/>
    <p:sldLayoutId id="2147486307" r:id="rId13"/>
    <p:sldLayoutId id="2147486316" r:id="rId14"/>
    <p:sldLayoutId id="2147486308" r:id="rId15"/>
    <p:sldLayoutId id="2147486311" r:id="rId16"/>
    <p:sldLayoutId id="2147486312" r:id="rId17"/>
    <p:sldLayoutId id="2147486313" r:id="rId18"/>
    <p:sldLayoutId id="2147486314" r:id="rId19"/>
  </p:sldLayoutIdLst>
  <p:hf hdr="0" dt="0"/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29845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cs typeface="+mn-cs"/>
        </a:defRPr>
      </a:lvl2pPr>
      <a:lvl3pPr marL="5969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3pPr>
      <a:lvl4pPr marL="9144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4pPr>
      <a:lvl5pPr marL="1219200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defRPr sz="1600" i="1">
          <a:solidFill>
            <a:schemeClr val="tx1"/>
          </a:solidFill>
          <a:latin typeface="+mn-lt"/>
          <a:cs typeface="+mn-cs"/>
        </a:defRPr>
      </a:lvl5pPr>
      <a:lvl6pPr marL="19812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6pPr>
      <a:lvl7pPr marL="24384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7pPr>
      <a:lvl8pPr marL="28956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8pPr>
      <a:lvl9pPr marL="33528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11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45984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4534492"/>
            <a:ext cx="1286800" cy="337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5BAAF3-61EB-D1DC-1BA0-BF8B32340A7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8320088" y="63500"/>
            <a:ext cx="7953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ECB-PUBLIC</a:t>
            </a:r>
          </a:p>
        </p:txBody>
      </p:sp>
    </p:spTree>
    <p:extLst>
      <p:ext uri="{BB962C8B-B14F-4D97-AF65-F5344CB8AC3E}">
        <p14:creationId xmlns:p14="http://schemas.microsoft.com/office/powerpoint/2010/main" val="257994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18" r:id="rId1"/>
    <p:sldLayoutId id="2147486319" r:id="rId2"/>
    <p:sldLayoutId id="2147486320" r:id="rId3"/>
    <p:sldLayoutId id="2147486321" r:id="rId4"/>
    <p:sldLayoutId id="2147486322" r:id="rId5"/>
    <p:sldLayoutId id="2147486323" r:id="rId6"/>
    <p:sldLayoutId id="2147486324" r:id="rId7"/>
    <p:sldLayoutId id="2147486325" r:id="rId8"/>
    <p:sldLayoutId id="2147486326" r:id="rId9"/>
    <p:sldLayoutId id="2147486327" r:id="rId10"/>
    <p:sldLayoutId id="2147486328" r:id="rId11"/>
    <p:sldLayoutId id="2147486329" r:id="rId12"/>
    <p:sldLayoutId id="2147486330" r:id="rId13"/>
    <p:sldLayoutId id="2147486331" r:id="rId14"/>
    <p:sldLayoutId id="2147486332" r:id="rId15"/>
    <p:sldLayoutId id="2147486333" r:id="rId16"/>
    <p:sldLayoutId id="2147486334" r:id="rId17"/>
    <p:sldLayoutId id="2147486335" r:id="rId18"/>
    <p:sldLayoutId id="2147486336" r:id="rId19"/>
    <p:sldLayoutId id="2147486337" r:id="rId20"/>
    <p:sldLayoutId id="2147486338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6"/>
          <p:cNvSpPr>
            <a:spLocks noGrp="1"/>
          </p:cNvSpPr>
          <p:nvPr>
            <p:ph type="ctrTitle"/>
          </p:nvPr>
        </p:nvSpPr>
        <p:spPr>
          <a:xfrm>
            <a:off x="133185" y="1625600"/>
            <a:ext cx="3846284" cy="1458913"/>
          </a:xfrm>
        </p:spPr>
        <p:txBody>
          <a:bodyPr/>
          <a:lstStyle/>
          <a:p>
            <a:r>
              <a:rPr lang="en-GB" altLang="en-US" dirty="0"/>
              <a:t>DGI-3 Rec. 14</a:t>
            </a:r>
          </a:p>
        </p:txBody>
      </p:sp>
      <p:sp>
        <p:nvSpPr>
          <p:cNvPr id="24579" name="Subtitle 8"/>
          <p:cNvSpPr>
            <a:spLocks noGrp="1"/>
          </p:cNvSpPr>
          <p:nvPr>
            <p:ph type="subTitle" idx="4294967295"/>
          </p:nvPr>
        </p:nvSpPr>
        <p:spPr>
          <a:xfrm>
            <a:off x="48038" y="3199606"/>
            <a:ext cx="3407372" cy="1025525"/>
          </a:xfrm>
        </p:spPr>
        <p:txBody>
          <a:bodyPr/>
          <a:lstStyle/>
          <a:p>
            <a:pPr eaLnBrk="1" hangingPunct="1">
              <a:lnSpc>
                <a:spcPts val="2400"/>
              </a:lnSpc>
            </a:pPr>
            <a:r>
              <a:rPr lang="en-US" altLang="en-US" sz="2000" dirty="0">
                <a:solidFill>
                  <a:schemeClr val="tx2"/>
                </a:solidFill>
              </a:rPr>
              <a:t>Data access and data sharing</a:t>
            </a:r>
            <a:endParaRPr lang="en-GB" altLang="en-US" sz="2000" dirty="0">
              <a:solidFill>
                <a:schemeClr val="tx2"/>
              </a:solidFill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" b="7159"/>
          <a:stretch>
            <a:fillRect/>
          </a:stretch>
        </p:blipFill>
        <p:spPr/>
      </p:pic>
      <p:sp>
        <p:nvSpPr>
          <p:cNvPr id="24581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600450" y="4408488"/>
            <a:ext cx="5183188" cy="665162"/>
          </a:xfrm>
        </p:spPr>
        <p:txBody>
          <a:bodyPr anchor="ctr"/>
          <a:lstStyle/>
          <a:p>
            <a:pPr algn="r" eaLnBrk="1" hangingPunct="1">
              <a:spcBef>
                <a:spcPct val="0"/>
              </a:spcBef>
            </a:pPr>
            <a:r>
              <a:rPr lang="en-GB" altLang="en-US" sz="1800" b="1" dirty="0">
                <a:solidFill>
                  <a:srgbClr val="003299"/>
                </a:solidFill>
              </a:rPr>
              <a:t>Olgerd Unger</a:t>
            </a:r>
          </a:p>
          <a:p>
            <a:pPr algn="r" eaLnBrk="1" hangingPunct="1">
              <a:spcBef>
                <a:spcPct val="0"/>
              </a:spcBef>
            </a:pPr>
            <a:r>
              <a:rPr lang="en-GB" altLang="en-US" sz="1800" dirty="0">
                <a:solidFill>
                  <a:srgbClr val="003299"/>
                </a:solidFill>
              </a:rPr>
              <a:t>Senior Economist-Statistician</a:t>
            </a:r>
          </a:p>
        </p:txBody>
      </p:sp>
      <p:sp>
        <p:nvSpPr>
          <p:cNvPr id="24584" name="DocumentStatus"/>
          <p:cNvSpPr txBox="1">
            <a:spLocks noChangeArrowheads="1"/>
          </p:cNvSpPr>
          <p:nvPr/>
        </p:nvSpPr>
        <p:spPr bwMode="auto">
          <a:xfrm>
            <a:off x="6875463" y="23495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en-GB" altLang="en-US" sz="700" b="1">
                <a:solidFill>
                  <a:schemeClr val="bg1"/>
                </a:solidFill>
              </a:rPr>
              <a:t>[Please select]</a:t>
            </a:r>
          </a:p>
        </p:txBody>
      </p:sp>
      <p:sp>
        <p:nvSpPr>
          <p:cNvPr id="24585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68313" y="4408488"/>
            <a:ext cx="2543175" cy="666750"/>
          </a:xfrm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en-GB" altLang="en-US" sz="1600" b="1" dirty="0">
                <a:solidFill>
                  <a:schemeClr val="bg1"/>
                </a:solidFill>
              </a:rPr>
              <a:t>11/10/2024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1900" dirty="0"/>
              <a:t>To </a:t>
            </a:r>
            <a:r>
              <a:rPr lang="en-US" altLang="en-US" sz="1900" b="1" dirty="0">
                <a:solidFill>
                  <a:srgbClr val="003299"/>
                </a:solidFill>
              </a:rPr>
              <a:t>facilitate sharing of data</a:t>
            </a:r>
            <a:r>
              <a:rPr lang="en-US" altLang="en-US" sz="1900" dirty="0"/>
              <a:t> necessary in the priority areas of the third round of Data Gaps Initiative: (1) climate change, distribution of household income and wealth and (3) fintech and financial inclusion. </a:t>
            </a:r>
          </a:p>
          <a:p>
            <a:pPr eaLnBrk="1" hangingPunct="1"/>
            <a:r>
              <a:rPr lang="en-US" altLang="en-US" sz="1900" dirty="0"/>
              <a:t>Principles can be used also beyond the scope of the DGI-3</a:t>
            </a:r>
          </a:p>
          <a:p>
            <a:pPr eaLnBrk="1" hangingPunct="1"/>
            <a:r>
              <a:rPr lang="en-US" altLang="en-US" sz="1900" dirty="0"/>
              <a:t>Addressed to: (1) </a:t>
            </a:r>
            <a:r>
              <a:rPr lang="en-US" altLang="en-US" sz="1900" dirty="0" err="1"/>
              <a:t>organisations</a:t>
            </a:r>
            <a:r>
              <a:rPr lang="en-US" altLang="en-US" sz="1900" dirty="0"/>
              <a:t> publishing statistics (e.g. NSI, NCB, Public Administration, IO) (2) anyone interesting in sharing their data with (1) and (3) all entities interested in using data for scientific purposes</a:t>
            </a:r>
          </a:p>
          <a:p>
            <a:pPr eaLnBrk="1" hangingPunct="1"/>
            <a:endParaRPr lang="en-US" alt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1900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1163"/>
            <a:ext cx="8194675" cy="635000"/>
          </a:xfrm>
        </p:spPr>
        <p:txBody>
          <a:bodyPr/>
          <a:lstStyle/>
          <a:p>
            <a:pPr>
              <a:lnSpc>
                <a:spcPts val="2800"/>
              </a:lnSpc>
              <a:defRPr/>
            </a:pPr>
            <a:r>
              <a:rPr lang="en-GB" dirty="0"/>
              <a:t>Principles of Data Sharing (1) - Aim</a:t>
            </a:r>
            <a:endParaRPr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10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9944" name="DocumentStatus"/>
          <p:cNvSpPr txBox="1">
            <a:spLocks noChangeArrowheads="1"/>
          </p:cNvSpPr>
          <p:nvPr/>
        </p:nvSpPr>
        <p:spPr bwMode="auto">
          <a:xfrm>
            <a:off x="6875463" y="23495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en-GB" altLang="en-US" sz="700" b="1" dirty="0"/>
              <a:t>ECB-Public</a:t>
            </a:r>
          </a:p>
        </p:txBody>
      </p:sp>
    </p:spTree>
    <p:extLst>
      <p:ext uri="{BB962C8B-B14F-4D97-AF65-F5344CB8AC3E}">
        <p14:creationId xmlns:p14="http://schemas.microsoft.com/office/powerpoint/2010/main" val="112857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8650" y="1369219"/>
            <a:ext cx="8154988" cy="2911428"/>
          </a:xfrm>
        </p:spPr>
        <p:txBody>
          <a:bodyPr numCol="2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E" sz="1400" dirty="0"/>
              <a:t>Principle 1 Rationale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E" sz="1400" dirty="0"/>
              <a:t>Principle 2 Legal basis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E" sz="1400" dirty="0"/>
              <a:t>Principle 3 Purpose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400" dirty="0"/>
              <a:t>Principle 4 Liability</a:t>
            </a:r>
            <a:endParaRPr lang="en-IE" sz="14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E" sz="1400" dirty="0"/>
              <a:t>Principle 5 Willingness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E" sz="1400" dirty="0"/>
              <a:t>Principle 6 Agreement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E" sz="1400" dirty="0"/>
              <a:t>Principle 7 Transfer modalities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IE" sz="14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E" sz="1400" dirty="0"/>
              <a:t>Principle 8 Data description and documentation</a:t>
            </a:r>
          </a:p>
          <a:p>
            <a:pPr marL="0" indent="182563" algn="just">
              <a:spcBef>
                <a:spcPts val="600"/>
              </a:spcBef>
              <a:spcAft>
                <a:spcPts val="600"/>
              </a:spcAft>
            </a:pPr>
            <a:r>
              <a:rPr lang="en-IE" sz="1400" dirty="0"/>
              <a:t>Principle 9 Protection of confidential data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E" sz="1400" dirty="0"/>
              <a:t>Principle 10 Time limit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E" sz="1400" dirty="0"/>
              <a:t>Principle 11 Transparency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400" dirty="0"/>
              <a:t>Principle 12 Accountability and responsibility</a:t>
            </a:r>
            <a:endParaRPr lang="en-IE" sz="14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400" dirty="0"/>
              <a:t>Principle 13 Objectivity and non-discrimination</a:t>
            </a:r>
            <a:endParaRPr lang="en-IE" sz="14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400" dirty="0"/>
              <a:t>Principle 14 Statistical standards </a:t>
            </a:r>
            <a:endParaRPr lang="en-GB" altLang="en-US" sz="1400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1163"/>
            <a:ext cx="8194675" cy="635000"/>
          </a:xfrm>
        </p:spPr>
        <p:txBody>
          <a:bodyPr/>
          <a:lstStyle/>
          <a:p>
            <a:pPr>
              <a:lnSpc>
                <a:spcPts val="2800"/>
              </a:lnSpc>
              <a:defRPr/>
            </a:pPr>
            <a:r>
              <a:rPr lang="en-GB" dirty="0"/>
              <a:t>Principles of Data Sharing (1) - Principles</a:t>
            </a:r>
            <a:endParaRPr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11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9944" name="DocumentStatus"/>
          <p:cNvSpPr txBox="1">
            <a:spLocks noChangeArrowheads="1"/>
          </p:cNvSpPr>
          <p:nvPr/>
        </p:nvSpPr>
        <p:spPr bwMode="auto">
          <a:xfrm>
            <a:off x="6875463" y="23495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en-GB" altLang="en-US" sz="700" b="1" dirty="0"/>
              <a:t>ECB-Public</a:t>
            </a:r>
          </a:p>
        </p:txBody>
      </p:sp>
    </p:spTree>
    <p:extLst>
      <p:ext uri="{BB962C8B-B14F-4D97-AF65-F5344CB8AC3E}">
        <p14:creationId xmlns:p14="http://schemas.microsoft.com/office/powerpoint/2010/main" val="4170692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81012" y="1046163"/>
            <a:ext cx="7886700" cy="291142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1400" b="1" dirty="0"/>
              <a:t>Document Goals</a:t>
            </a:r>
          </a:p>
          <a:p>
            <a:pPr marL="357188" lvl="1" indent="-174625">
              <a:spcBef>
                <a:spcPts val="0"/>
              </a:spcBef>
              <a:spcAft>
                <a:spcPts val="0"/>
              </a:spcAft>
            </a:pPr>
            <a:r>
              <a:rPr lang="en-IE" sz="1400" dirty="0"/>
              <a:t>Provide a framework to evaluate and compare various established data sharing standards.</a:t>
            </a:r>
          </a:p>
          <a:p>
            <a:pPr marL="357188" lvl="1" indent="-174625">
              <a:spcBef>
                <a:spcPts val="0"/>
              </a:spcBef>
              <a:spcAft>
                <a:spcPts val="0"/>
              </a:spcAft>
            </a:pPr>
            <a:r>
              <a:rPr lang="en-IE" sz="1400" dirty="0"/>
              <a:t>Assist in selecting the most appropriate standards based on scope, features and interoperability.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E" sz="1400" b="1" dirty="0"/>
              <a:t>Critical Analysis</a:t>
            </a:r>
          </a:p>
          <a:p>
            <a:pPr marL="357188" lvl="1" indent="-174625">
              <a:spcBef>
                <a:spcPts val="0"/>
              </a:spcBef>
              <a:spcAft>
                <a:spcPts val="0"/>
              </a:spcAft>
            </a:pPr>
            <a:r>
              <a:rPr lang="en-IE" sz="1400" dirty="0"/>
              <a:t>Offer a comparative analysis of internationally recognized standards like SDMX, XBRL, ISO20022, and DDI.</a:t>
            </a:r>
          </a:p>
          <a:p>
            <a:pPr marL="357188" lvl="1" indent="-174625">
              <a:spcBef>
                <a:spcPts val="0"/>
              </a:spcBef>
              <a:spcAft>
                <a:spcPts val="0"/>
              </a:spcAft>
            </a:pPr>
            <a:r>
              <a:rPr lang="en-IE" sz="1400" dirty="0"/>
              <a:t>Identify essential characteristics that a standard must possess for effective data sharing.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b="1" dirty="0"/>
              <a:t>Implementation Insight</a:t>
            </a:r>
          </a:p>
          <a:p>
            <a:pPr marL="357188" lvl="1" indent="-174625"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Discuss potential challenges and practical concerns related to the adoption of these standards.</a:t>
            </a:r>
          </a:p>
          <a:p>
            <a:pPr marL="357188" lvl="1" indent="-174625"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Outline the important of governance structures and compliance with legal frameworks.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E" sz="1400" b="1" dirty="0"/>
              <a:t>Objective</a:t>
            </a:r>
          </a:p>
          <a:p>
            <a:pPr marL="357188" lvl="1" indent="-174625"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Equip organizations with the necessary information to make informed decision about which standard to implement for their data sharing needs.</a:t>
            </a:r>
          </a:p>
          <a:p>
            <a:pPr marL="357188" lvl="1" indent="-174625"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Encourage the adoption of a standard that enhances data accuracy, efficiency, and interoperability across various data processes. </a:t>
            </a:r>
          </a:p>
          <a:p>
            <a:pPr marL="357188" lvl="1" indent="-174625">
              <a:spcBef>
                <a:spcPts val="0"/>
              </a:spcBef>
              <a:spcAft>
                <a:spcPts val="0"/>
              </a:spcAft>
            </a:pPr>
            <a:endParaRPr lang="en-IE" sz="1400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1163"/>
            <a:ext cx="8194675" cy="635000"/>
          </a:xfrm>
        </p:spPr>
        <p:txBody>
          <a:bodyPr/>
          <a:lstStyle/>
          <a:p>
            <a:pPr>
              <a:lnSpc>
                <a:spcPts val="2800"/>
              </a:lnSpc>
              <a:defRPr/>
            </a:pPr>
            <a:r>
              <a:rPr lang="en-GB" dirty="0"/>
              <a:t>Standards for data sharing (1) - Aim</a:t>
            </a:r>
            <a:endParaRPr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12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9944" name="DocumentStatus"/>
          <p:cNvSpPr txBox="1">
            <a:spLocks noChangeArrowheads="1"/>
          </p:cNvSpPr>
          <p:nvPr/>
        </p:nvSpPr>
        <p:spPr bwMode="auto">
          <a:xfrm>
            <a:off x="6875463" y="23495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en-GB" altLang="en-US" sz="700" b="1" dirty="0"/>
              <a:t>ECB-Public</a:t>
            </a:r>
          </a:p>
        </p:txBody>
      </p:sp>
    </p:spTree>
    <p:extLst>
      <p:ext uri="{BB962C8B-B14F-4D97-AF65-F5344CB8AC3E}">
        <p14:creationId xmlns:p14="http://schemas.microsoft.com/office/powerpoint/2010/main" val="789536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81012" y="1046163"/>
            <a:ext cx="7886700" cy="291142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Standards Reviewed: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SDMX - Statistical Data and Metadata eXchange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XBRL - eXtensible Business Reporting Language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ISO 20022 - Universal financial industry message scheme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DDI - Data Documentation Initiative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/>
              <a:t>Analysis Criteria: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Scope and application in data domains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Technical features and interoperability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Adoption rate and community support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1163"/>
            <a:ext cx="8194675" cy="635000"/>
          </a:xfrm>
        </p:spPr>
        <p:txBody>
          <a:bodyPr/>
          <a:lstStyle/>
          <a:p>
            <a:pPr>
              <a:lnSpc>
                <a:spcPts val="2800"/>
              </a:lnSpc>
              <a:defRPr/>
            </a:pPr>
            <a:r>
              <a:rPr lang="en-GB" dirty="0"/>
              <a:t>Standards for data sharing (2) - Comparison</a:t>
            </a:r>
            <a:endParaRPr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13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9944" name="DocumentStatus"/>
          <p:cNvSpPr txBox="1">
            <a:spLocks noChangeArrowheads="1"/>
          </p:cNvSpPr>
          <p:nvPr/>
        </p:nvSpPr>
        <p:spPr bwMode="auto">
          <a:xfrm>
            <a:off x="6875463" y="23495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en-GB" altLang="en-US" sz="700" b="1" dirty="0"/>
              <a:t>ECB-Public</a:t>
            </a:r>
          </a:p>
        </p:txBody>
      </p:sp>
    </p:spTree>
    <p:extLst>
      <p:ext uri="{BB962C8B-B14F-4D97-AF65-F5344CB8AC3E}">
        <p14:creationId xmlns:p14="http://schemas.microsoft.com/office/powerpoint/2010/main" val="2427545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81012" y="1046163"/>
            <a:ext cx="7886700" cy="2911428"/>
          </a:xfrm>
        </p:spPr>
        <p:txBody>
          <a:bodyPr/>
          <a:lstStyle/>
          <a:p>
            <a:r>
              <a:rPr lang="en-GB" dirty="0"/>
              <a:t>SDMX is designed for comprehensive statistical data management, it standardises collection, processing and sharing of data. </a:t>
            </a:r>
          </a:p>
          <a:p>
            <a:r>
              <a:rPr lang="en-GB" dirty="0"/>
              <a:t>Benefits of implementing SDMX</a:t>
            </a:r>
          </a:p>
          <a:p>
            <a:pPr lvl="1"/>
            <a:r>
              <a:rPr lang="en-GB" dirty="0"/>
              <a:t>Ensures consistency and comparability across different systems</a:t>
            </a:r>
          </a:p>
          <a:p>
            <a:pPr lvl="1"/>
            <a:r>
              <a:rPr lang="en-GB" dirty="0"/>
              <a:t>Facilitates efficient data integration and reporting</a:t>
            </a:r>
          </a:p>
          <a:p>
            <a:pPr lvl="1"/>
            <a:r>
              <a:rPr lang="en-GB" dirty="0"/>
              <a:t>Globally recognised and applicable to the whole production chain</a:t>
            </a:r>
          </a:p>
          <a:p>
            <a:endParaRPr lang="en-GB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1163"/>
            <a:ext cx="8194675" cy="635000"/>
          </a:xfrm>
        </p:spPr>
        <p:txBody>
          <a:bodyPr/>
          <a:lstStyle/>
          <a:p>
            <a:pPr>
              <a:lnSpc>
                <a:spcPts val="2800"/>
              </a:lnSpc>
              <a:defRPr/>
            </a:pPr>
            <a:r>
              <a:rPr lang="en-GB" dirty="0"/>
              <a:t>Standards for data sharing (3) - Comparison</a:t>
            </a:r>
            <a:endParaRPr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14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9944" name="DocumentStatus"/>
          <p:cNvSpPr txBox="1">
            <a:spLocks noChangeArrowheads="1"/>
          </p:cNvSpPr>
          <p:nvPr/>
        </p:nvSpPr>
        <p:spPr bwMode="auto">
          <a:xfrm>
            <a:off x="6875463" y="23495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en-GB" altLang="en-US" sz="700" b="1" dirty="0"/>
              <a:t>ECB-Public</a:t>
            </a:r>
          </a:p>
        </p:txBody>
      </p:sp>
    </p:spTree>
    <p:extLst>
      <p:ext uri="{BB962C8B-B14F-4D97-AF65-F5344CB8AC3E}">
        <p14:creationId xmlns:p14="http://schemas.microsoft.com/office/powerpoint/2010/main" val="235112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222376"/>
            <a:ext cx="7886700" cy="2911428"/>
          </a:xfrm>
        </p:spPr>
        <p:txBody>
          <a:bodyPr/>
          <a:lstStyle/>
          <a:p>
            <a:r>
              <a:rPr lang="en-GB" dirty="0"/>
              <a:t>Importance of Interoperability; Critical for ensuring meaningful and consistent data exchange</a:t>
            </a:r>
          </a:p>
          <a:p>
            <a:r>
              <a:rPr lang="en-GB" dirty="0"/>
              <a:t>Conceptual and Technical Integration;  various high-level work groups work on integration between standards (e.g. SDMX and DDI, and SDMX and XBRL)</a:t>
            </a:r>
          </a:p>
          <a:p>
            <a:r>
              <a:rPr lang="en-GB" dirty="0"/>
              <a:t>Interoperability is common in modern data practices 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1163"/>
            <a:ext cx="8194675" cy="635000"/>
          </a:xfrm>
        </p:spPr>
        <p:txBody>
          <a:bodyPr/>
          <a:lstStyle/>
          <a:p>
            <a:pPr>
              <a:lnSpc>
                <a:spcPts val="2800"/>
              </a:lnSpc>
              <a:defRPr/>
            </a:pPr>
            <a:r>
              <a:rPr lang="en-GB" dirty="0"/>
              <a:t>Standards for data sharing (4) – Cross-Standard Interoperability</a:t>
            </a:r>
            <a:endParaRPr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15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9944" name="DocumentStatus"/>
          <p:cNvSpPr txBox="1">
            <a:spLocks noChangeArrowheads="1"/>
          </p:cNvSpPr>
          <p:nvPr/>
        </p:nvSpPr>
        <p:spPr bwMode="auto">
          <a:xfrm>
            <a:off x="6875463" y="23495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en-GB" altLang="en-US" sz="700" b="1" dirty="0"/>
              <a:t>ECB-Public</a:t>
            </a:r>
          </a:p>
        </p:txBody>
      </p:sp>
    </p:spTree>
    <p:extLst>
      <p:ext uri="{BB962C8B-B14F-4D97-AF65-F5344CB8AC3E}">
        <p14:creationId xmlns:p14="http://schemas.microsoft.com/office/powerpoint/2010/main" val="1186514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222376"/>
            <a:ext cx="7886700" cy="2911428"/>
          </a:xfrm>
        </p:spPr>
        <p:txBody>
          <a:bodyPr/>
          <a:lstStyle/>
          <a:p>
            <a:r>
              <a:rPr lang="en-GB" dirty="0"/>
              <a:t>Important to have governance which covers the technical, legal, methodological, and organisational aspects of data sharing.</a:t>
            </a:r>
          </a:p>
          <a:p>
            <a:r>
              <a:rPr lang="en-GB" dirty="0"/>
              <a:t>Need for international standards to ensure data quality and consistency across countries</a:t>
            </a:r>
          </a:p>
          <a:p>
            <a:r>
              <a:rPr lang="en-GB" dirty="0"/>
              <a:t>The SDDS is a governance role model which is currently used in the macro-data world </a:t>
            </a:r>
          </a:p>
          <a:p>
            <a:r>
              <a:rPr lang="en-GB" dirty="0"/>
              <a:t>Like the SDDS a governance set-up would be needed for micro-data 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1163"/>
            <a:ext cx="8194675" cy="635000"/>
          </a:xfrm>
        </p:spPr>
        <p:txBody>
          <a:bodyPr/>
          <a:lstStyle/>
          <a:p>
            <a:pPr>
              <a:lnSpc>
                <a:spcPts val="2800"/>
              </a:lnSpc>
              <a:defRPr/>
            </a:pPr>
            <a:r>
              <a:rPr lang="en-US" dirty="0"/>
              <a:t>Standards for data sharing (5) – Governance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16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9944" name="DocumentStatus"/>
          <p:cNvSpPr txBox="1">
            <a:spLocks noChangeArrowheads="1"/>
          </p:cNvSpPr>
          <p:nvPr/>
        </p:nvSpPr>
        <p:spPr bwMode="auto">
          <a:xfrm>
            <a:off x="6875463" y="23495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en-GB" altLang="en-US" sz="700" b="1" dirty="0"/>
              <a:t>ECB-Public</a:t>
            </a:r>
          </a:p>
        </p:txBody>
      </p:sp>
    </p:spTree>
    <p:extLst>
      <p:ext uri="{BB962C8B-B14F-4D97-AF65-F5344CB8AC3E}">
        <p14:creationId xmlns:p14="http://schemas.microsoft.com/office/powerpoint/2010/main" val="70353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222376"/>
            <a:ext cx="7886700" cy="291142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Challenges:</a:t>
            </a:r>
          </a:p>
          <a:p>
            <a:pPr lvl="1"/>
            <a:r>
              <a:rPr lang="en-US" dirty="0"/>
              <a:t>Integrating standards with existing IT infrastructure</a:t>
            </a:r>
          </a:p>
          <a:p>
            <a:pPr lvl="1"/>
            <a:r>
              <a:rPr lang="en-US" dirty="0"/>
              <a:t>Balancing the cost of implementation with organizational benefits</a:t>
            </a:r>
          </a:p>
          <a:p>
            <a:pPr lvl="1"/>
            <a:r>
              <a:rPr lang="en-US" dirty="0"/>
              <a:t>Ensuring data security and compliance with international regulations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Recommendations:</a:t>
            </a:r>
          </a:p>
          <a:p>
            <a:pPr lvl="1"/>
            <a:r>
              <a:rPr lang="en-US" dirty="0"/>
              <a:t>Prioritize standards that address technical, governance and practical implementation concerns and interoperability and community support</a:t>
            </a:r>
          </a:p>
          <a:p>
            <a:pPr lvl="1"/>
            <a:r>
              <a:rPr lang="en-US" dirty="0"/>
              <a:t>Consider phased implementation to mitigate risks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1163"/>
            <a:ext cx="8194675" cy="635000"/>
          </a:xfrm>
        </p:spPr>
        <p:txBody>
          <a:bodyPr/>
          <a:lstStyle/>
          <a:p>
            <a:pPr>
              <a:lnSpc>
                <a:spcPts val="2800"/>
              </a:lnSpc>
              <a:defRPr/>
            </a:pPr>
            <a:r>
              <a:rPr lang="en-US" dirty="0"/>
              <a:t>Standards for data sharing (6) – Challenges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17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9944" name="DocumentStatus"/>
          <p:cNvSpPr txBox="1">
            <a:spLocks noChangeArrowheads="1"/>
          </p:cNvSpPr>
          <p:nvPr/>
        </p:nvSpPr>
        <p:spPr bwMode="auto">
          <a:xfrm>
            <a:off x="6875463" y="23495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en-GB" altLang="en-US" sz="700" b="1" dirty="0"/>
              <a:t>ECB-Public</a:t>
            </a:r>
          </a:p>
        </p:txBody>
      </p:sp>
    </p:spTree>
    <p:extLst>
      <p:ext uri="{BB962C8B-B14F-4D97-AF65-F5344CB8AC3E}">
        <p14:creationId xmlns:p14="http://schemas.microsoft.com/office/powerpoint/2010/main" val="3248377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222376"/>
            <a:ext cx="7886700" cy="2911428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E" dirty="0"/>
              <a:t>Progress Framework on Data Sharing (short “Progress Framework)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E" dirty="0"/>
              <a:t>To propose possible dimensions for progress measurement</a:t>
            </a:r>
            <a:endParaRPr lang="de-DE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dirty="0"/>
              <a:t>These dimensions might be documented in the next progress report on the DGI-3 progress implementation</a:t>
            </a:r>
            <a:endParaRPr lang="de-DE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dirty="0"/>
              <a:t>Possibility to include </a:t>
            </a:r>
            <a:r>
              <a:rPr lang="en-IE" b="1" dirty="0"/>
              <a:t>data access </a:t>
            </a:r>
            <a:r>
              <a:rPr lang="en-IE" dirty="0"/>
              <a:t>dimensions</a:t>
            </a:r>
          </a:p>
          <a:p>
            <a:r>
              <a:rPr lang="en-IE" dirty="0"/>
              <a:t>Possibility to extend to maturity model and self-commitment possible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1163"/>
            <a:ext cx="8194675" cy="635000"/>
          </a:xfrm>
        </p:spPr>
        <p:txBody>
          <a:bodyPr/>
          <a:lstStyle/>
          <a:p>
            <a:pPr>
              <a:lnSpc>
                <a:spcPts val="2800"/>
              </a:lnSpc>
              <a:defRPr/>
            </a:pPr>
            <a:r>
              <a:rPr lang="en-US" dirty="0"/>
              <a:t>Options for self-commitment (1) - Aim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18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9944" name="DocumentStatus"/>
          <p:cNvSpPr txBox="1">
            <a:spLocks noChangeArrowheads="1"/>
          </p:cNvSpPr>
          <p:nvPr/>
        </p:nvSpPr>
        <p:spPr bwMode="auto">
          <a:xfrm>
            <a:off x="6875463" y="23495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en-GB" altLang="en-US" sz="700" b="1" dirty="0"/>
              <a:t>ECB-Public</a:t>
            </a:r>
          </a:p>
        </p:txBody>
      </p:sp>
    </p:spTree>
    <p:extLst>
      <p:ext uri="{BB962C8B-B14F-4D97-AF65-F5344CB8AC3E}">
        <p14:creationId xmlns:p14="http://schemas.microsoft.com/office/powerpoint/2010/main" val="3730016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7687" y="1699454"/>
            <a:ext cx="4114800" cy="2911428"/>
          </a:xfrm>
        </p:spPr>
        <p:txBody>
          <a:bodyPr/>
          <a:lstStyle/>
          <a:p>
            <a:pPr marL="450850" indent="-450850">
              <a:buFont typeface="Wingdings" panose="05000000000000000000" pitchFamily="2" charset="2"/>
              <a:buChar char="q"/>
            </a:pPr>
            <a:r>
              <a:rPr lang="en-IE" sz="1600" dirty="0"/>
              <a:t>Presence of a legal or administrative or regulatory framework allowing data sharing by public organisations collecting the data</a:t>
            </a:r>
          </a:p>
          <a:p>
            <a:pPr marL="450850" indent="-450850">
              <a:buFont typeface="Wingdings" panose="05000000000000000000" pitchFamily="2" charset="2"/>
              <a:buChar char="q"/>
            </a:pPr>
            <a:r>
              <a:rPr lang="en-IE" sz="1600" dirty="0"/>
              <a:t>Presence of a legal or administrative or regulatory framework to protect the rights of respondents regarding the collection, publication and sharing of data</a:t>
            </a:r>
          </a:p>
          <a:p>
            <a:pPr marL="450850" indent="-450850">
              <a:buFont typeface="Wingdings" panose="05000000000000000000" pitchFamily="2" charset="2"/>
              <a:buChar char="q"/>
            </a:pPr>
            <a:r>
              <a:rPr lang="en-IE" sz="1600" dirty="0"/>
              <a:t>Single entry point to look for the data </a:t>
            </a:r>
            <a:endParaRPr lang="de-DE" sz="1600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1163"/>
            <a:ext cx="8194675" cy="635000"/>
          </a:xfrm>
        </p:spPr>
        <p:txBody>
          <a:bodyPr/>
          <a:lstStyle/>
          <a:p>
            <a:pPr>
              <a:lnSpc>
                <a:spcPts val="2800"/>
              </a:lnSpc>
              <a:defRPr/>
            </a:pPr>
            <a:r>
              <a:rPr lang="en-US" dirty="0"/>
              <a:t>Options for self-commitment (2) - Surveys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19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9944" name="DocumentStatus"/>
          <p:cNvSpPr txBox="1">
            <a:spLocks noChangeArrowheads="1"/>
          </p:cNvSpPr>
          <p:nvPr/>
        </p:nvSpPr>
        <p:spPr bwMode="auto">
          <a:xfrm>
            <a:off x="6875463" y="23495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en-GB" altLang="en-US" sz="700" b="1" dirty="0"/>
              <a:t>ECB-Public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07668-CABE-E70F-662A-F354B451A7C1}"/>
              </a:ext>
            </a:extLst>
          </p:cNvPr>
          <p:cNvSpPr txBox="1"/>
          <p:nvPr/>
        </p:nvSpPr>
        <p:spPr>
          <a:xfrm>
            <a:off x="1178035" y="1230829"/>
            <a:ext cx="359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Survey for countries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F17761-00A7-C5C2-252B-E4D85E4455EA}"/>
              </a:ext>
            </a:extLst>
          </p:cNvPr>
          <p:cNvSpPr txBox="1"/>
          <p:nvPr/>
        </p:nvSpPr>
        <p:spPr>
          <a:xfrm>
            <a:off x="5055041" y="1780432"/>
            <a:ext cx="3939871" cy="2749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850" indent="-450850" defTabSz="6858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Wingdings" panose="05000000000000000000" pitchFamily="2" charset="2"/>
              <a:buChar char="q"/>
              <a:defRPr sz="1600">
                <a:latin typeface="+mn-lt"/>
                <a:cs typeface="+mn-cs"/>
              </a:defRPr>
            </a:lvl1pPr>
            <a:lvl2pPr marL="514350" indent="-171450" defTabSz="68580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latin typeface="+mn-lt"/>
                <a:cs typeface="+mn-cs"/>
              </a:defRPr>
            </a:lvl2pPr>
            <a:lvl3pPr marL="857250" indent="-171450" defTabSz="68580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latin typeface="+mn-lt"/>
                <a:cs typeface="+mn-cs"/>
              </a:defRPr>
            </a:lvl3pPr>
            <a:lvl4pPr marL="1200150" indent="-171450" defTabSz="68580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+mn-cs"/>
              </a:defRPr>
            </a:lvl4pPr>
            <a:lvl5pPr marL="1543050" indent="-171450" defTabSz="68580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latin typeface="+mn-lt"/>
                <a:cs typeface="+mn-cs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  <a:cs typeface="+mn-cs"/>
              </a:defRPr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  <a:cs typeface="+mn-cs"/>
              </a:defRPr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  <a:cs typeface="+mn-cs"/>
              </a:defRPr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  <a:cs typeface="+mn-cs"/>
              </a:defRPr>
            </a:lvl9pPr>
          </a:lstStyle>
          <a:p>
            <a:r>
              <a:rPr lang="en-IE" dirty="0"/>
              <a:t>Availability of </a:t>
            </a:r>
            <a:r>
              <a:rPr lang="en-US" dirty="0"/>
              <a:t>information about collected or produced micro data</a:t>
            </a:r>
          </a:p>
          <a:p>
            <a:r>
              <a:rPr lang="en-IE" dirty="0"/>
              <a:t>Data types to be shared</a:t>
            </a:r>
          </a:p>
          <a:p>
            <a:r>
              <a:rPr lang="en-IE" dirty="0"/>
              <a:t>Type of transfer</a:t>
            </a:r>
          </a:p>
          <a:p>
            <a:r>
              <a:rPr lang="en-IE" dirty="0"/>
              <a:t>Standards used to describe the data </a:t>
            </a:r>
          </a:p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5EE25-4A10-68DD-4476-80F53B7D8F80}"/>
              </a:ext>
            </a:extLst>
          </p:cNvPr>
          <p:cNvSpPr txBox="1"/>
          <p:nvPr/>
        </p:nvSpPr>
        <p:spPr>
          <a:xfrm>
            <a:off x="5550010" y="1230829"/>
            <a:ext cx="294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Survey for organisations</a:t>
            </a:r>
          </a:p>
        </p:txBody>
      </p:sp>
    </p:spTree>
    <p:extLst>
      <p:ext uri="{BB962C8B-B14F-4D97-AF65-F5344CB8AC3E}">
        <p14:creationId xmlns:p14="http://schemas.microsoft.com/office/powerpoint/2010/main" val="319269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74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0" y="411163"/>
            <a:ext cx="8594725" cy="635000"/>
          </a:xfrm>
        </p:spPr>
        <p:txBody>
          <a:bodyPr/>
          <a:lstStyle/>
          <a:p>
            <a:pPr eaLnBrk="1" hangingPunct="1">
              <a:lnSpc>
                <a:spcPts val="2800"/>
              </a:lnSpc>
              <a:defRPr/>
            </a:pPr>
            <a:r>
              <a:t>Overview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056D7F0C-1CD7-412D-BEA5-28A788BE0764}" type="slidenum">
              <a:rPr altLang="en-US" sz="900" smtClean="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2</a:t>
            </a:fld>
            <a:endParaRPr altLang="en-US" sz="900">
              <a:solidFill>
                <a:schemeClr val="bg1"/>
              </a:solidFill>
            </a:endParaRPr>
          </a:p>
        </p:txBody>
      </p:sp>
      <p:grpSp>
        <p:nvGrpSpPr>
          <p:cNvPr id="28677" name="Group 10"/>
          <p:cNvGrpSpPr>
            <a:grpSpLocks/>
          </p:cNvGrpSpPr>
          <p:nvPr/>
        </p:nvGrpSpPr>
        <p:grpSpPr bwMode="auto">
          <a:xfrm>
            <a:off x="503238" y="1116013"/>
            <a:ext cx="8020050" cy="971550"/>
            <a:chOff x="295459" y="1489075"/>
            <a:chExt cx="8548665" cy="1295400"/>
          </a:xfrm>
        </p:grpSpPr>
        <p:sp>
          <p:nvSpPr>
            <p:cNvPr id="28682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95459" y="1489075"/>
              <a:ext cx="381001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r>
                <a:rPr lang="en-GB" altLang="en-US" sz="18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8683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459" y="1946275"/>
              <a:ext cx="381001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r>
                <a:rPr lang="en-GB" altLang="en-US" sz="18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28684" name="Rectangle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459" y="2403475"/>
              <a:ext cx="381001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r>
                <a:rPr lang="en-GB" altLang="en-US" sz="1800" b="1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23566" name="Rectangle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21712" y="1946275"/>
              <a:ext cx="8022412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dirty="0"/>
                <a:t>Results</a:t>
              </a:r>
            </a:p>
          </p:txBody>
        </p:sp>
        <p:sp>
          <p:nvSpPr>
            <p:cNvPr id="23567" name="Rectangl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21712" y="2403475"/>
              <a:ext cx="8022412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dirty="0"/>
                <a:t>Next steps</a:t>
              </a:r>
            </a:p>
          </p:txBody>
        </p:sp>
        <p:sp>
          <p:nvSpPr>
            <p:cNvPr id="23568" name="Rectangle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21712" y="1489075"/>
              <a:ext cx="8022412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dirty="0"/>
                <a:t>Scope of Recommendation 14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16475" y="906463"/>
            <a:ext cx="3968750" cy="1130300"/>
          </a:xfrm>
        </p:spPr>
        <p:txBody>
          <a:bodyPr/>
          <a:lstStyle/>
          <a:p>
            <a:pPr>
              <a:defRPr/>
            </a:pPr>
            <a:r>
              <a:rPr lang="en-GB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811713" y="2138363"/>
            <a:ext cx="3968750" cy="1262062"/>
          </a:xfrm>
        </p:spPr>
        <p:txBody>
          <a:bodyPr/>
          <a:lstStyle/>
          <a:p>
            <a:pPr>
              <a:lnSpc>
                <a:spcPts val="3500"/>
              </a:lnSpc>
              <a:spcBef>
                <a:spcPct val="0"/>
              </a:spcBef>
              <a:defRPr/>
            </a:pPr>
            <a:r>
              <a:rPr lang="en-GB" dirty="0"/>
              <a:t>Next steps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GB" dirty="0"/>
              <a:t>3</a:t>
            </a:r>
          </a:p>
        </p:txBody>
      </p:sp>
      <p:sp>
        <p:nvSpPr>
          <p:cNvPr id="31753" name="Slide Number Placeholder 2"/>
          <p:cNvSpPr>
            <a:spLocks noGrp="1"/>
          </p:cNvSpPr>
          <p:nvPr>
            <p:ph type="sldNum" sz="quarter" idx="18"/>
          </p:nvPr>
        </p:nvSpPr>
        <p:spPr bwMode="auto"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60C8CAE-76AC-41EC-96A4-B69530C32387}" type="slidenum">
              <a:rPr altLang="en-US" sz="900" b="1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20</a:t>
            </a:fld>
            <a:endParaRPr altLang="en-US" sz="900" b="1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89908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222376"/>
            <a:ext cx="7886700" cy="2911428"/>
          </a:xfrm>
        </p:spPr>
        <p:txBody>
          <a:bodyPr/>
          <a:lstStyle/>
          <a:p>
            <a:pPr marL="228600" lvl="1">
              <a:lnSpc>
                <a:spcPct val="90000"/>
              </a:lnSpc>
              <a:spcBef>
                <a:spcPts val="0"/>
              </a:spcBef>
            </a:pPr>
            <a:r>
              <a:rPr lang="en-IE" sz="1800" dirty="0"/>
              <a:t>DGI-3 Countries comment on those documents</a:t>
            </a:r>
          </a:p>
          <a:p>
            <a:pPr marL="228600" lvl="1">
              <a:lnSpc>
                <a:spcPct val="90000"/>
              </a:lnSpc>
              <a:spcBef>
                <a:spcPts val="0"/>
              </a:spcBef>
            </a:pPr>
            <a:r>
              <a:rPr lang="en-IE" sz="1800" dirty="0"/>
              <a:t>Finalisation of the Progress framework </a:t>
            </a:r>
          </a:p>
          <a:p>
            <a:pPr marL="228600" lvl="1">
              <a:lnSpc>
                <a:spcPct val="90000"/>
              </a:lnSpc>
              <a:spcBef>
                <a:spcPts val="0"/>
              </a:spcBef>
            </a:pPr>
            <a:r>
              <a:rPr lang="en-IE" sz="1800" dirty="0"/>
              <a:t>Integration of the Recommendation 14 task team outputs</a:t>
            </a:r>
          </a:p>
          <a:p>
            <a:pPr marL="228600" lvl="1">
              <a:lnSpc>
                <a:spcPct val="90000"/>
              </a:lnSpc>
              <a:spcBef>
                <a:spcPts val="0"/>
              </a:spcBef>
            </a:pPr>
            <a:r>
              <a:rPr lang="en-IE" sz="1800" dirty="0"/>
              <a:t>Cooperation and possible integration with the Recommendation 13 task team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1163"/>
            <a:ext cx="8194675" cy="635000"/>
          </a:xfrm>
        </p:spPr>
        <p:txBody>
          <a:bodyPr/>
          <a:lstStyle/>
          <a:p>
            <a:pPr>
              <a:lnSpc>
                <a:spcPts val="2800"/>
              </a:lnSpc>
              <a:defRPr/>
            </a:pPr>
            <a:r>
              <a:rPr lang="en-US" dirty="0"/>
              <a:t>Next steps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21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9944" name="DocumentStatus"/>
          <p:cNvSpPr txBox="1">
            <a:spLocks noChangeArrowheads="1"/>
          </p:cNvSpPr>
          <p:nvPr/>
        </p:nvSpPr>
        <p:spPr bwMode="auto">
          <a:xfrm>
            <a:off x="6875463" y="23495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en-GB" altLang="en-US" sz="700" b="1" dirty="0"/>
              <a:t>ECB-Public</a:t>
            </a:r>
          </a:p>
        </p:txBody>
      </p:sp>
    </p:spTree>
    <p:extLst>
      <p:ext uri="{BB962C8B-B14F-4D97-AF65-F5344CB8AC3E}">
        <p14:creationId xmlns:p14="http://schemas.microsoft.com/office/powerpoint/2010/main" val="2933033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1163"/>
            <a:ext cx="8194675" cy="635000"/>
          </a:xfrm>
        </p:spPr>
        <p:txBody>
          <a:bodyPr/>
          <a:lstStyle/>
          <a:p>
            <a:pPr>
              <a:lnSpc>
                <a:spcPts val="2800"/>
              </a:lnSpc>
              <a:defRPr/>
            </a:pPr>
            <a:r>
              <a:rPr lang="en-US" dirty="0"/>
              <a:t>Thank you!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22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9944" name="DocumentStatus"/>
          <p:cNvSpPr txBox="1">
            <a:spLocks noChangeArrowheads="1"/>
          </p:cNvSpPr>
          <p:nvPr/>
        </p:nvSpPr>
        <p:spPr bwMode="auto">
          <a:xfrm>
            <a:off x="6875463" y="23495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en-GB" altLang="en-US" sz="700" b="1" dirty="0"/>
              <a:t>ECB-Public</a:t>
            </a:r>
          </a:p>
        </p:txBody>
      </p:sp>
    </p:spTree>
    <p:extLst>
      <p:ext uri="{BB962C8B-B14F-4D97-AF65-F5344CB8AC3E}">
        <p14:creationId xmlns:p14="http://schemas.microsoft.com/office/powerpoint/2010/main" val="178720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16475" y="906463"/>
            <a:ext cx="3968750" cy="1130300"/>
          </a:xfrm>
        </p:spPr>
        <p:txBody>
          <a:bodyPr/>
          <a:lstStyle/>
          <a:p>
            <a:pPr>
              <a:defRPr/>
            </a:pPr>
            <a:r>
              <a:rPr lang="en-GB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811713" y="2138363"/>
            <a:ext cx="3968750" cy="1262062"/>
          </a:xfrm>
        </p:spPr>
        <p:txBody>
          <a:bodyPr/>
          <a:lstStyle/>
          <a:p>
            <a:pPr>
              <a:lnSpc>
                <a:spcPts val="3500"/>
              </a:lnSpc>
              <a:spcBef>
                <a:spcPct val="0"/>
              </a:spcBef>
              <a:defRPr/>
            </a:pPr>
            <a:r>
              <a:rPr lang="en-GB" dirty="0"/>
              <a:t>Scope of Rec.14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</a:t>
            </a:r>
          </a:p>
        </p:txBody>
      </p:sp>
      <p:sp>
        <p:nvSpPr>
          <p:cNvPr id="31753" name="Slide Number Placeholder 2"/>
          <p:cNvSpPr>
            <a:spLocks noGrp="1"/>
          </p:cNvSpPr>
          <p:nvPr>
            <p:ph type="sldNum" sz="quarter" idx="18"/>
          </p:nvPr>
        </p:nvSpPr>
        <p:spPr bwMode="auto"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60C8CAE-76AC-41EC-96A4-B69530C32387}" type="slidenum">
              <a:rPr altLang="en-US" sz="900" b="1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altLang="en-US" sz="900" b="1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tx2"/>
                </a:solidFill>
              </a:rPr>
              <a:t>Data Access and Data Sharing, including the Possible Development of an International Microdata Standard</a:t>
            </a:r>
            <a:endParaRPr lang="en-US" altLang="en-US" sz="19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recommendation is closely aligned with Recommendation 13 </a:t>
            </a:r>
            <a:r>
              <a:rPr lang="en-US" sz="2000" i="1" dirty="0"/>
              <a:t>Access to Private and Administrative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1900" dirty="0"/>
              <a:t>Consider existing developments (INEXDA) and standards (SDMX, XBRL, DDI,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1900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1163"/>
            <a:ext cx="8194675" cy="635000"/>
          </a:xfrm>
        </p:spPr>
        <p:txBody>
          <a:bodyPr/>
          <a:lstStyle/>
          <a:p>
            <a:pPr>
              <a:lnSpc>
                <a:spcPts val="2800"/>
              </a:lnSpc>
              <a:defRPr/>
            </a:pPr>
            <a:r>
              <a:rPr lang="en-GB" dirty="0"/>
              <a:t>Scope (1)</a:t>
            </a:r>
            <a:endParaRPr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4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9944" name="DocumentStatus"/>
          <p:cNvSpPr txBox="1">
            <a:spLocks noChangeArrowheads="1"/>
          </p:cNvSpPr>
          <p:nvPr/>
        </p:nvSpPr>
        <p:spPr bwMode="auto">
          <a:xfrm>
            <a:off x="6875463" y="23495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en-GB" altLang="en-US" sz="700" b="1" dirty="0"/>
              <a:t>ECB-Public</a:t>
            </a:r>
          </a:p>
        </p:txBody>
      </p:sp>
    </p:spTree>
    <p:extLst>
      <p:ext uri="{BB962C8B-B14F-4D97-AF65-F5344CB8AC3E}">
        <p14:creationId xmlns:p14="http://schemas.microsoft.com/office/powerpoint/2010/main" val="64911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Possible activities in the work plan</a:t>
            </a:r>
          </a:p>
          <a:p>
            <a:pPr marL="584200" lvl="1" indent="-285750">
              <a:buFont typeface="Arial" panose="020B0604020202020204" pitchFamily="34" charset="0"/>
              <a:buChar char="•"/>
            </a:pPr>
            <a:r>
              <a:rPr lang="en-US" sz="1600" i="1" dirty="0"/>
              <a:t>Developing </a:t>
            </a:r>
            <a:r>
              <a:rPr lang="en-US" sz="1600" b="1" i="1" dirty="0">
                <a:solidFill>
                  <a:schemeClr val="tx2"/>
                </a:solidFill>
              </a:rPr>
              <a:t>data sharing principles</a:t>
            </a:r>
            <a:r>
              <a:rPr lang="en-US" sz="1600" i="1" dirty="0">
                <a:solidFill>
                  <a:schemeClr val="tx2"/>
                </a:solidFill>
              </a:rPr>
              <a:t> </a:t>
            </a:r>
            <a:r>
              <a:rPr lang="en-US" sz="1600" i="1" dirty="0"/>
              <a:t>to ensure the safety of data sharing.</a:t>
            </a:r>
            <a:endParaRPr lang="en-GB" sz="1600" dirty="0"/>
          </a:p>
          <a:p>
            <a:pPr marL="584200" lvl="1" indent="-285750">
              <a:buFont typeface="Arial" panose="020B0604020202020204" pitchFamily="34" charset="0"/>
              <a:buChar char="•"/>
            </a:pPr>
            <a:r>
              <a:rPr lang="en-US" sz="1600" i="1" dirty="0"/>
              <a:t>Recommendations for </a:t>
            </a:r>
            <a:r>
              <a:rPr lang="en-US" sz="1600" b="1" i="1" dirty="0">
                <a:solidFill>
                  <a:schemeClr val="tx2"/>
                </a:solidFill>
              </a:rPr>
              <a:t>tools and methods assuring privacy and security </a:t>
            </a:r>
            <a:r>
              <a:rPr lang="en-US" sz="1600" i="1" dirty="0"/>
              <a:t>(particularly cybersecurity) to ensure that data sharing may be undertaken securely.</a:t>
            </a:r>
            <a:endParaRPr lang="en-GB" sz="1600" dirty="0"/>
          </a:p>
          <a:p>
            <a:pPr marL="584200" lvl="1" indent="-285750">
              <a:buFont typeface="Arial" panose="020B0604020202020204" pitchFamily="34" charset="0"/>
              <a:buChar char="•"/>
            </a:pPr>
            <a:r>
              <a:rPr lang="en-US" sz="1600" i="1" dirty="0"/>
              <a:t>Analysis of </a:t>
            </a:r>
            <a:r>
              <a:rPr lang="en-US" sz="1600" b="1" i="1" dirty="0">
                <a:solidFill>
                  <a:schemeClr val="tx2"/>
                </a:solidFill>
              </a:rPr>
              <a:t>national (and international) legal issues</a:t>
            </a:r>
            <a:r>
              <a:rPr lang="en-US" sz="1600" i="1" dirty="0">
                <a:solidFill>
                  <a:schemeClr val="tx2"/>
                </a:solidFill>
              </a:rPr>
              <a:t> </a:t>
            </a:r>
            <a:r>
              <a:rPr lang="en-US" sz="1600" i="1" dirty="0"/>
              <a:t>relating to the exchange of confidential information, including assessment and definition of confidential data.</a:t>
            </a:r>
            <a:endParaRPr lang="en-GB" sz="1600" dirty="0"/>
          </a:p>
          <a:p>
            <a:pPr marL="584200" lvl="1" indent="-285750">
              <a:buFont typeface="Arial" panose="020B0604020202020204" pitchFamily="34" charset="0"/>
              <a:buChar char="•"/>
            </a:pPr>
            <a:r>
              <a:rPr lang="en-US" sz="1600" i="1" dirty="0"/>
              <a:t>Developing </a:t>
            </a:r>
            <a:r>
              <a:rPr lang="en-US" sz="1600" b="1" i="1" dirty="0">
                <a:solidFill>
                  <a:schemeClr val="tx2"/>
                </a:solidFill>
              </a:rPr>
              <a:t>data reuse modalities and (selection) criteria</a:t>
            </a:r>
            <a:r>
              <a:rPr lang="en-US" sz="1600" i="1" dirty="0">
                <a:solidFill>
                  <a:schemeClr val="tx2"/>
                </a:solidFill>
              </a:rPr>
              <a:t> </a:t>
            </a:r>
            <a:r>
              <a:rPr lang="en-US" sz="1600" i="1" dirty="0"/>
              <a:t>for choosing the appropriate ones </a:t>
            </a:r>
            <a:br>
              <a:rPr lang="en-US" sz="1600" i="1" dirty="0"/>
            </a:br>
            <a:r>
              <a:rPr lang="en-US" sz="1600" i="1" dirty="0"/>
              <a:t>(e.g., aspects related to quality of data, use of standards, level of data aggregation).</a:t>
            </a:r>
            <a:endParaRPr lang="en-GB" sz="1600" dirty="0"/>
          </a:p>
          <a:p>
            <a:pPr marL="584200" lvl="1" indent="-285750">
              <a:buFont typeface="Arial" panose="020B0604020202020204" pitchFamily="34" charset="0"/>
              <a:buChar char="•"/>
            </a:pPr>
            <a:r>
              <a:rPr lang="en-US" sz="1600" i="1" dirty="0"/>
              <a:t>Establishing the </a:t>
            </a:r>
            <a:r>
              <a:rPr lang="en-US" sz="1600" b="1" i="1" dirty="0">
                <a:solidFill>
                  <a:schemeClr val="tx2"/>
                </a:solidFill>
              </a:rPr>
              <a:t>need for data reuse and reaching agreement</a:t>
            </a:r>
            <a:r>
              <a:rPr lang="en-US" sz="1600" i="1" dirty="0">
                <a:solidFill>
                  <a:schemeClr val="tx2"/>
                </a:solidFill>
              </a:rPr>
              <a:t> </a:t>
            </a:r>
            <a:r>
              <a:rPr lang="en-US" sz="1600" i="1" dirty="0"/>
              <a:t>with private data holders concerning operational aspects with regards to all safeguards and dispute resolve mechanisms.</a:t>
            </a:r>
          </a:p>
          <a:p>
            <a:pPr marL="584200" lvl="1" indent="-285750">
              <a:buFont typeface="Arial" panose="020B0604020202020204" pitchFamily="34" charset="0"/>
              <a:buChar char="•"/>
            </a:pPr>
            <a:r>
              <a:rPr lang="en-US" sz="1600" i="1" dirty="0"/>
              <a:t>Investigate feasibility of developing an international microdata standard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1163"/>
            <a:ext cx="8194675" cy="635000"/>
          </a:xfrm>
        </p:spPr>
        <p:txBody>
          <a:bodyPr/>
          <a:lstStyle/>
          <a:p>
            <a:pPr>
              <a:lnSpc>
                <a:spcPts val="2800"/>
              </a:lnSpc>
              <a:defRPr/>
            </a:pPr>
            <a:r>
              <a:rPr lang="en-GB" dirty="0"/>
              <a:t>Scope (2)</a:t>
            </a:r>
            <a:endParaRPr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5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9944" name="DocumentStatus"/>
          <p:cNvSpPr txBox="1">
            <a:spLocks noChangeArrowheads="1"/>
          </p:cNvSpPr>
          <p:nvPr/>
        </p:nvSpPr>
        <p:spPr bwMode="auto">
          <a:xfrm>
            <a:off x="6875463" y="23495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en-GB" altLang="en-US" sz="700" b="1" dirty="0"/>
              <a:t>ECB-Public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B24D4-066D-D4CF-2CFA-3C1F4C0BA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573" y="4151231"/>
            <a:ext cx="1581371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7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1900" dirty="0"/>
              <a:t>Leaders: Eurostat and ECB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1900" dirty="0"/>
              <a:t>84 task team members throughout 22 countries and 6 </a:t>
            </a:r>
            <a:r>
              <a:rPr lang="en-GB" altLang="en-US" sz="1900" dirty="0" err="1"/>
              <a:t>internationl</a:t>
            </a:r>
            <a:r>
              <a:rPr lang="en-GB" altLang="en-US" sz="1900" dirty="0"/>
              <a:t> organisations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1900" dirty="0"/>
              <a:t>Fully online regular meetings and workshops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1900" dirty="0"/>
              <a:t>Split in 3 sub-groups</a:t>
            </a:r>
          </a:p>
          <a:p>
            <a:pPr marL="641350" lvl="1" indent="-342900">
              <a:buFont typeface="Arial" panose="020B0604020202020204" pitchFamily="34" charset="0"/>
              <a:buChar char="•"/>
            </a:pPr>
            <a:r>
              <a:rPr lang="en-GB" altLang="en-US" sz="1500" dirty="0"/>
              <a:t>Principles of Data Sharing</a:t>
            </a:r>
          </a:p>
          <a:p>
            <a:pPr marL="641350" lvl="1" indent="-342900">
              <a:buFont typeface="Arial" panose="020B0604020202020204" pitchFamily="34" charset="0"/>
              <a:buChar char="•"/>
            </a:pPr>
            <a:r>
              <a:rPr lang="en-GB" altLang="en-US" sz="1500" dirty="0"/>
              <a:t>Standards for Data Sharing</a:t>
            </a:r>
          </a:p>
          <a:p>
            <a:pPr marL="641350" lvl="1" indent="-342900">
              <a:buFont typeface="Arial" panose="020B0604020202020204" pitchFamily="34" charset="0"/>
              <a:buChar char="•"/>
            </a:pPr>
            <a:r>
              <a:rPr lang="en-GB" altLang="en-US" sz="1500" dirty="0"/>
              <a:t>Options for self-commitment</a:t>
            </a:r>
          </a:p>
          <a:p>
            <a:pPr eaLnBrk="1" hangingPunct="1"/>
            <a:endParaRPr lang="en-GB" altLang="en-US" sz="1900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1163"/>
            <a:ext cx="8194675" cy="635000"/>
          </a:xfrm>
        </p:spPr>
        <p:txBody>
          <a:bodyPr/>
          <a:lstStyle/>
          <a:p>
            <a:pPr>
              <a:lnSpc>
                <a:spcPts val="2800"/>
              </a:lnSpc>
              <a:defRPr/>
            </a:pPr>
            <a:r>
              <a:rPr lang="en-GB" dirty="0"/>
              <a:t>Organisation</a:t>
            </a:r>
            <a:endParaRPr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6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9944" name="DocumentStatus"/>
          <p:cNvSpPr txBox="1">
            <a:spLocks noChangeArrowheads="1"/>
          </p:cNvSpPr>
          <p:nvPr/>
        </p:nvSpPr>
        <p:spPr bwMode="auto">
          <a:xfrm>
            <a:off x="6875463" y="23495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en-GB" altLang="en-US" sz="700" b="1" dirty="0"/>
              <a:t>ECB-Public</a:t>
            </a:r>
          </a:p>
        </p:txBody>
      </p:sp>
    </p:spTree>
    <p:extLst>
      <p:ext uri="{BB962C8B-B14F-4D97-AF65-F5344CB8AC3E}">
        <p14:creationId xmlns:p14="http://schemas.microsoft.com/office/powerpoint/2010/main" val="58215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374569-90E3-8107-78CD-8BB69D366914}"/>
              </a:ext>
            </a:extLst>
          </p:cNvPr>
          <p:cNvSpPr/>
          <p:nvPr/>
        </p:nvSpPr>
        <p:spPr>
          <a:xfrm>
            <a:off x="5793828" y="3484511"/>
            <a:ext cx="2384972" cy="8406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IE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C6C9AF0-8F24-7E88-5506-90B7E0202A0E}"/>
              </a:ext>
            </a:extLst>
          </p:cNvPr>
          <p:cNvSpPr/>
          <p:nvPr/>
        </p:nvSpPr>
        <p:spPr>
          <a:xfrm>
            <a:off x="3596970" y="317282"/>
            <a:ext cx="1686911" cy="4050186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IE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7DE081-DDCA-D4B6-281D-D1C434C82153}"/>
              </a:ext>
            </a:extLst>
          </p:cNvPr>
          <p:cNvSpPr txBox="1"/>
          <p:nvPr/>
        </p:nvSpPr>
        <p:spPr>
          <a:xfrm>
            <a:off x="3615442" y="320825"/>
            <a:ext cx="1643213" cy="161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GB" sz="1350" b="1" dirty="0">
                <a:solidFill>
                  <a:srgbClr val="FFFFFF"/>
                </a:solidFill>
                <a:latin typeface="Arial"/>
                <a:cs typeface="+mn-cs"/>
              </a:rPr>
              <a:t>Public organisations </a:t>
            </a:r>
            <a:r>
              <a:rPr lang="en-GB" sz="1200" kern="0" dirty="0">
                <a:solidFill>
                  <a:srgbClr val="4D4D4D"/>
                </a:solidFill>
                <a:latin typeface="Arial"/>
                <a:ea typeface="Calibri" panose="020F0502020204030204" pitchFamily="34" charset="0"/>
                <a:cs typeface="+mn-cs"/>
              </a:rPr>
              <a:t>publishing and releasing the statistics, when this is based on official mandate </a:t>
            </a:r>
            <a:endParaRPr lang="en-IE" sz="1350" dirty="0">
              <a:solidFill>
                <a:srgbClr val="4D4D4D"/>
              </a:solidFill>
              <a:latin typeface="Arial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0D2141-AA41-424A-7772-7ECF6D1E193B}"/>
              </a:ext>
            </a:extLst>
          </p:cNvPr>
          <p:cNvSpPr/>
          <p:nvPr/>
        </p:nvSpPr>
        <p:spPr>
          <a:xfrm>
            <a:off x="300013" y="257217"/>
            <a:ext cx="2625978" cy="41102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IE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6DF43-CFF5-96D9-48F9-4743EBA1AA20}"/>
              </a:ext>
            </a:extLst>
          </p:cNvPr>
          <p:cNvSpPr txBox="1"/>
          <p:nvPr/>
        </p:nvSpPr>
        <p:spPr>
          <a:xfrm>
            <a:off x="862606" y="335510"/>
            <a:ext cx="15292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E" sz="1350" b="1" dirty="0">
                <a:solidFill>
                  <a:srgbClr val="FFFFFF"/>
                </a:solidFill>
                <a:latin typeface="Arial"/>
                <a:cs typeface="+mn-cs"/>
              </a:rPr>
              <a:t>Data 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86F67-3794-4DE7-4B86-9136EB9703CB}"/>
              </a:ext>
            </a:extLst>
          </p:cNvPr>
          <p:cNvSpPr txBox="1"/>
          <p:nvPr/>
        </p:nvSpPr>
        <p:spPr>
          <a:xfrm>
            <a:off x="670156" y="814465"/>
            <a:ext cx="1974632" cy="791706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E" sz="1350" dirty="0">
                <a:solidFill>
                  <a:srgbClr val="FFFFFF"/>
                </a:solidFill>
                <a:latin typeface="Arial"/>
                <a:cs typeface="+mn-cs"/>
              </a:rPr>
              <a:t>Individuals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E" sz="1350" dirty="0">
                <a:solidFill>
                  <a:srgbClr val="FFFFFF"/>
                </a:solidFill>
                <a:latin typeface="Arial"/>
                <a:cs typeface="+mn-cs"/>
              </a:rPr>
              <a:t>Households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E" sz="1350" dirty="0">
                <a:solidFill>
                  <a:srgbClr val="FFFFFF"/>
                </a:solidFill>
                <a:latin typeface="Arial"/>
                <a:cs typeface="+mn-cs"/>
              </a:rPr>
              <a:t>Business entities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9F1CC7-B55A-CBB4-332B-7DBDDFA7CDD2}"/>
              </a:ext>
            </a:extLst>
          </p:cNvPr>
          <p:cNvSpPr txBox="1"/>
          <p:nvPr/>
        </p:nvSpPr>
        <p:spPr>
          <a:xfrm>
            <a:off x="663828" y="2556976"/>
            <a:ext cx="2217682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E" sz="1350" dirty="0">
                <a:solidFill>
                  <a:srgbClr val="FFFFFF"/>
                </a:solidFill>
                <a:latin typeface="Arial"/>
                <a:cs typeface="+mn-cs"/>
              </a:rPr>
              <a:t>Public administration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8EE1CB4-6331-5325-5FAF-BCE1112D7EFA}"/>
              </a:ext>
            </a:extLst>
          </p:cNvPr>
          <p:cNvSpPr/>
          <p:nvPr/>
        </p:nvSpPr>
        <p:spPr>
          <a:xfrm>
            <a:off x="2649768" y="1075556"/>
            <a:ext cx="1046626" cy="35131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4D4D4D"/>
                </a:solidFill>
                <a:latin typeface="Arial"/>
              </a:rPr>
              <a:t>Consent</a:t>
            </a:r>
            <a:endParaRPr lang="en-IE" sz="1050" dirty="0">
              <a:solidFill>
                <a:srgbClr val="4D4D4D"/>
              </a:solidFill>
              <a:latin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97F742A-DF80-2C27-7237-AE982D02E4A6}"/>
              </a:ext>
            </a:extLst>
          </p:cNvPr>
          <p:cNvSpPr/>
          <p:nvPr/>
        </p:nvSpPr>
        <p:spPr>
          <a:xfrm>
            <a:off x="5793828" y="291663"/>
            <a:ext cx="2384972" cy="169828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IE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8FAC64-1D16-CDA6-462B-DA2D24F73808}"/>
              </a:ext>
            </a:extLst>
          </p:cNvPr>
          <p:cNvSpPr txBox="1"/>
          <p:nvPr/>
        </p:nvSpPr>
        <p:spPr>
          <a:xfrm>
            <a:off x="6329893" y="379861"/>
            <a:ext cx="15375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E" sz="1350" b="1" dirty="0">
                <a:solidFill>
                  <a:srgbClr val="FFFFFF"/>
                </a:solidFill>
                <a:latin typeface="Arial"/>
                <a:cs typeface="+mn-cs"/>
              </a:rPr>
              <a:t>Data publication 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A2FCFF5-AA6D-4C28-6B65-9F8C16DF4551}"/>
              </a:ext>
            </a:extLst>
          </p:cNvPr>
          <p:cNvSpPr/>
          <p:nvPr/>
        </p:nvSpPr>
        <p:spPr>
          <a:xfrm>
            <a:off x="5258656" y="951404"/>
            <a:ext cx="552593" cy="378797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SDC</a:t>
            </a:r>
            <a:endParaRPr lang="en-IE" sz="1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9683A2-FEDB-D79A-6CF9-BDA134186014}"/>
              </a:ext>
            </a:extLst>
          </p:cNvPr>
          <p:cNvSpPr/>
          <p:nvPr/>
        </p:nvSpPr>
        <p:spPr>
          <a:xfrm>
            <a:off x="5793829" y="2613525"/>
            <a:ext cx="1882655" cy="8406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IE" sz="135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4" name="Graphic 33" descr="Group of people with solid fill">
            <a:extLst>
              <a:ext uri="{FF2B5EF4-FFF2-40B4-BE49-F238E27FC236}">
                <a16:creationId xmlns:a16="http://schemas.microsoft.com/office/drawing/2014/main" id="{A221C8CA-FE3D-C827-E6E0-5BF7834CB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3413" y="953853"/>
            <a:ext cx="685800" cy="685800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73F466B6-D3C0-DD6E-C04A-F6E63DB2DA66}"/>
              </a:ext>
            </a:extLst>
          </p:cNvPr>
          <p:cNvSpPr/>
          <p:nvPr/>
        </p:nvSpPr>
        <p:spPr>
          <a:xfrm>
            <a:off x="2805781" y="2523113"/>
            <a:ext cx="1122200" cy="91854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E" sz="1200" dirty="0">
                <a:solidFill>
                  <a:srgbClr val="FFFFFF"/>
                </a:solidFill>
                <a:latin typeface="Arial"/>
              </a:rPr>
              <a:t>Data Access</a:t>
            </a:r>
            <a:endParaRPr lang="en-IE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FA31A0-A04F-7DD6-0096-8BE43DD7997E}"/>
              </a:ext>
            </a:extLst>
          </p:cNvPr>
          <p:cNvSpPr txBox="1"/>
          <p:nvPr/>
        </p:nvSpPr>
        <p:spPr>
          <a:xfrm>
            <a:off x="5793828" y="2583930"/>
            <a:ext cx="20997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E" sz="1350" dirty="0">
                <a:solidFill>
                  <a:srgbClr val="4D4D4D"/>
                </a:solidFill>
                <a:latin typeface="Arial"/>
                <a:cs typeface="+mn-cs"/>
              </a:rPr>
              <a:t>For research purposes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91B4E5-1945-1CB6-8A54-9D007C19B681}"/>
              </a:ext>
            </a:extLst>
          </p:cNvPr>
          <p:cNvSpPr txBox="1"/>
          <p:nvPr/>
        </p:nvSpPr>
        <p:spPr>
          <a:xfrm>
            <a:off x="5811249" y="3604653"/>
            <a:ext cx="20997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E" sz="1350" dirty="0">
                <a:solidFill>
                  <a:srgbClr val="4D4D4D"/>
                </a:solidFill>
                <a:latin typeface="Arial"/>
                <a:cs typeface="+mn-cs"/>
              </a:rPr>
              <a:t>For statistical purposes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A735A9-5A7C-E1F6-CA2C-E330429EC021}"/>
              </a:ext>
            </a:extLst>
          </p:cNvPr>
          <p:cNvGrpSpPr/>
          <p:nvPr/>
        </p:nvGrpSpPr>
        <p:grpSpPr>
          <a:xfrm>
            <a:off x="6180257" y="2926366"/>
            <a:ext cx="929577" cy="515290"/>
            <a:chOff x="8240341" y="3861536"/>
            <a:chExt cx="1558543" cy="804411"/>
          </a:xfrm>
        </p:grpSpPr>
        <p:pic>
          <p:nvPicPr>
            <p:cNvPr id="26" name="Graphic 25" descr="Programmer male with solid fill">
              <a:extLst>
                <a:ext uri="{FF2B5EF4-FFF2-40B4-BE49-F238E27FC236}">
                  <a16:creationId xmlns:a16="http://schemas.microsoft.com/office/drawing/2014/main" id="{CC0C7D4C-9223-5B00-B8FC-A6B0839C5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240341" y="3864230"/>
              <a:ext cx="747538" cy="747538"/>
            </a:xfrm>
            <a:prstGeom prst="rect">
              <a:avLst/>
            </a:prstGeom>
          </p:spPr>
        </p:pic>
        <p:pic>
          <p:nvPicPr>
            <p:cNvPr id="27" name="Graphic 26" descr="Scientist female with solid fill">
              <a:extLst>
                <a:ext uri="{FF2B5EF4-FFF2-40B4-BE49-F238E27FC236}">
                  <a16:creationId xmlns:a16="http://schemas.microsoft.com/office/drawing/2014/main" id="{0F803E0E-E83A-3B91-40E8-9CF272C3F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20271" y="3861536"/>
              <a:ext cx="878613" cy="804411"/>
            </a:xfrm>
            <a:prstGeom prst="rect">
              <a:avLst/>
            </a:prstGeom>
          </p:spPr>
        </p:pic>
      </p:grpSp>
      <p:pic>
        <p:nvPicPr>
          <p:cNvPr id="29" name="Graphic 28" descr="Bank outline">
            <a:extLst>
              <a:ext uri="{FF2B5EF4-FFF2-40B4-BE49-F238E27FC236}">
                <a16:creationId xmlns:a16="http://schemas.microsoft.com/office/drawing/2014/main" id="{B1648F7D-3DCB-3DCC-CF05-9DD54241C8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88720" y="3845550"/>
            <a:ext cx="509947" cy="50994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9EC3FCCA-99B3-52D4-6290-419B2A3B8327}"/>
              </a:ext>
            </a:extLst>
          </p:cNvPr>
          <p:cNvGrpSpPr/>
          <p:nvPr/>
        </p:nvGrpSpPr>
        <p:grpSpPr>
          <a:xfrm>
            <a:off x="4643893" y="2857514"/>
            <a:ext cx="1177178" cy="376269"/>
            <a:chOff x="5987006" y="3645251"/>
            <a:chExt cx="1717074" cy="501692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3F38141E-2522-C12A-C56F-32B5E869AA20}"/>
                </a:ext>
              </a:extLst>
            </p:cNvPr>
            <p:cNvSpPr/>
            <p:nvPr/>
          </p:nvSpPr>
          <p:spPr>
            <a:xfrm>
              <a:off x="6025441" y="3645251"/>
              <a:ext cx="1678639" cy="5016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IE" sz="135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A092CD-C4EF-D812-5325-D57C54298BFC}"/>
                </a:ext>
              </a:extLst>
            </p:cNvPr>
            <p:cNvSpPr txBox="1"/>
            <p:nvPr/>
          </p:nvSpPr>
          <p:spPr>
            <a:xfrm>
              <a:off x="5987006" y="3711431"/>
              <a:ext cx="15734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Arial"/>
                  <a:cs typeface="+mn-cs"/>
                </a:rPr>
                <a:t>Data sharing</a:t>
              </a:r>
              <a:endParaRPr lang="en-IE" sz="120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9CC6649B-B0AB-5407-7C15-8ECCE84178CA}"/>
              </a:ext>
            </a:extLst>
          </p:cNvPr>
          <p:cNvSpPr txBox="1"/>
          <p:nvPr/>
        </p:nvSpPr>
        <p:spPr>
          <a:xfrm>
            <a:off x="666702" y="2823287"/>
            <a:ext cx="2212379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E" sz="1350" dirty="0">
                <a:solidFill>
                  <a:srgbClr val="FFFFFF"/>
                </a:solidFill>
                <a:latin typeface="Arial"/>
                <a:cs typeface="+mn-cs"/>
              </a:rPr>
              <a:t>Private data holders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640E91-5292-FCB7-1B19-594CC4AF2C2D}"/>
              </a:ext>
            </a:extLst>
          </p:cNvPr>
          <p:cNvSpPr txBox="1"/>
          <p:nvPr/>
        </p:nvSpPr>
        <p:spPr>
          <a:xfrm>
            <a:off x="669647" y="3095284"/>
            <a:ext cx="2227018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E" sz="1350" dirty="0">
                <a:solidFill>
                  <a:srgbClr val="FFFFFF"/>
                </a:solidFill>
                <a:latin typeface="Arial"/>
                <a:cs typeface="+mn-cs"/>
              </a:rPr>
              <a:t>Other “data holders”</a:t>
            </a: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F0F3883D-D789-5516-F921-B12E51DB2226}"/>
              </a:ext>
            </a:extLst>
          </p:cNvPr>
          <p:cNvSpPr/>
          <p:nvPr/>
        </p:nvSpPr>
        <p:spPr>
          <a:xfrm rot="5400000">
            <a:off x="1175844" y="1907933"/>
            <a:ext cx="939214" cy="31420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4D4D4D"/>
                </a:solidFill>
                <a:latin typeface="Arial"/>
              </a:rPr>
              <a:t>Consent</a:t>
            </a:r>
            <a:endParaRPr lang="en-IE" sz="1050" dirty="0">
              <a:solidFill>
                <a:srgbClr val="4D4D4D"/>
              </a:solidFill>
              <a:latin typeface="Arial"/>
            </a:endParaRPr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6C5B08E1-4AEB-4D9A-3725-D0DF39339A67}"/>
              </a:ext>
            </a:extLst>
          </p:cNvPr>
          <p:cNvSpPr/>
          <p:nvPr/>
        </p:nvSpPr>
        <p:spPr>
          <a:xfrm rot="16200000">
            <a:off x="6098579" y="2093057"/>
            <a:ext cx="578588" cy="378797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SDC</a:t>
            </a:r>
            <a:endParaRPr lang="en-IE" sz="1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8EC239DB-C67D-17DE-2154-64559BF0E5DB}"/>
              </a:ext>
            </a:extLst>
          </p:cNvPr>
          <p:cNvSpPr/>
          <p:nvPr/>
        </p:nvSpPr>
        <p:spPr>
          <a:xfrm rot="16200000">
            <a:off x="7244831" y="2545115"/>
            <a:ext cx="1489140" cy="378797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SDC</a:t>
            </a:r>
            <a:endParaRPr lang="en-IE" sz="10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8" name="Graphic 67" descr="Bank outline">
            <a:extLst>
              <a:ext uri="{FF2B5EF4-FFF2-40B4-BE49-F238E27FC236}">
                <a16:creationId xmlns:a16="http://schemas.microsoft.com/office/drawing/2014/main" id="{9421E1D8-776F-D6BE-8DE9-499C44B951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92406" y="2516591"/>
            <a:ext cx="324741" cy="324741"/>
          </a:xfrm>
          <a:prstGeom prst="rect">
            <a:avLst/>
          </a:prstGeom>
        </p:spPr>
      </p:pic>
      <p:pic>
        <p:nvPicPr>
          <p:cNvPr id="76" name="Graphic 75" descr="Tax outline">
            <a:extLst>
              <a:ext uri="{FF2B5EF4-FFF2-40B4-BE49-F238E27FC236}">
                <a16:creationId xmlns:a16="http://schemas.microsoft.com/office/drawing/2014/main" id="{8E0D5196-3AAF-5110-0C5B-E549F6619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84844" y="2810319"/>
            <a:ext cx="321489" cy="321489"/>
          </a:xfrm>
          <a:prstGeom prst="rect">
            <a:avLst/>
          </a:prstGeom>
        </p:spPr>
      </p:pic>
      <p:pic>
        <p:nvPicPr>
          <p:cNvPr id="78" name="Graphic 77" descr="Handshake outline">
            <a:extLst>
              <a:ext uri="{FF2B5EF4-FFF2-40B4-BE49-F238E27FC236}">
                <a16:creationId xmlns:a16="http://schemas.microsoft.com/office/drawing/2014/main" id="{DEBD76ED-3AF6-D6AB-AA16-224CF845E1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10238" y="3114894"/>
            <a:ext cx="278538" cy="278538"/>
          </a:xfrm>
          <a:prstGeom prst="rect">
            <a:avLst/>
          </a:prstGeom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9DBC9FF1-A4BE-6845-5D17-5B7ED32BE2BB}"/>
              </a:ext>
            </a:extLst>
          </p:cNvPr>
          <p:cNvSpPr/>
          <p:nvPr/>
        </p:nvSpPr>
        <p:spPr>
          <a:xfrm rot="10800000">
            <a:off x="4643269" y="3947731"/>
            <a:ext cx="1151852" cy="37626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IE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637952-38E3-934F-13B9-052D581B8875}"/>
              </a:ext>
            </a:extLst>
          </p:cNvPr>
          <p:cNvSpPr txBox="1"/>
          <p:nvPr/>
        </p:nvSpPr>
        <p:spPr>
          <a:xfrm>
            <a:off x="4757854" y="3997366"/>
            <a:ext cx="1066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Arial"/>
                <a:cs typeface="+mn-cs"/>
              </a:rPr>
              <a:t>Data sharing</a:t>
            </a:r>
            <a:endParaRPr lang="en-IE" sz="12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62F8A7B-4B69-5802-63CA-B188A1F46A97}"/>
              </a:ext>
            </a:extLst>
          </p:cNvPr>
          <p:cNvSpPr/>
          <p:nvPr/>
        </p:nvSpPr>
        <p:spPr>
          <a:xfrm>
            <a:off x="239840" y="2043328"/>
            <a:ext cx="4146308" cy="2441839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IE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AC4E9A-F9D7-CBD8-BC78-9952C5E0002C}"/>
              </a:ext>
            </a:extLst>
          </p:cNvPr>
          <p:cNvSpPr txBox="1"/>
          <p:nvPr/>
        </p:nvSpPr>
        <p:spPr>
          <a:xfrm>
            <a:off x="1114875" y="4492264"/>
            <a:ext cx="25907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E" sz="1350" b="1" dirty="0">
                <a:solidFill>
                  <a:srgbClr val="C00000"/>
                </a:solidFill>
                <a:latin typeface="Arial"/>
                <a:cs typeface="+mn-cs"/>
              </a:rPr>
              <a:t>Recommendation 13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B0C4BE-CC1F-A83B-2701-53C2E2F5952C}"/>
              </a:ext>
            </a:extLst>
          </p:cNvPr>
          <p:cNvGrpSpPr/>
          <p:nvPr/>
        </p:nvGrpSpPr>
        <p:grpSpPr>
          <a:xfrm>
            <a:off x="4617508" y="3516686"/>
            <a:ext cx="1176320" cy="376269"/>
            <a:chOff x="5987006" y="3645251"/>
            <a:chExt cx="1717074" cy="501692"/>
          </a:xfrm>
        </p:grpSpPr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469F0B7A-C16B-2E6F-326B-057BE5E9249F}"/>
                </a:ext>
              </a:extLst>
            </p:cNvPr>
            <p:cNvSpPr/>
            <p:nvPr/>
          </p:nvSpPr>
          <p:spPr>
            <a:xfrm>
              <a:off x="6025441" y="3645251"/>
              <a:ext cx="1678639" cy="5016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IE" sz="135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DA27A1B-B20E-FA23-E72B-4CE6527BCE2F}"/>
                </a:ext>
              </a:extLst>
            </p:cNvPr>
            <p:cNvSpPr txBox="1"/>
            <p:nvPr/>
          </p:nvSpPr>
          <p:spPr>
            <a:xfrm>
              <a:off x="5987006" y="3711431"/>
              <a:ext cx="15734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Arial"/>
                  <a:cs typeface="+mn-cs"/>
                </a:rPr>
                <a:t>Data sharing</a:t>
              </a:r>
              <a:endParaRPr lang="en-IE" sz="120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201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374569-90E3-8107-78CD-8BB69D366914}"/>
              </a:ext>
            </a:extLst>
          </p:cNvPr>
          <p:cNvSpPr/>
          <p:nvPr/>
        </p:nvSpPr>
        <p:spPr>
          <a:xfrm>
            <a:off x="5793828" y="3484511"/>
            <a:ext cx="2384972" cy="8406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IE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C6C9AF0-8F24-7E88-5506-90B7E0202A0E}"/>
              </a:ext>
            </a:extLst>
          </p:cNvPr>
          <p:cNvSpPr/>
          <p:nvPr/>
        </p:nvSpPr>
        <p:spPr>
          <a:xfrm>
            <a:off x="3596970" y="317282"/>
            <a:ext cx="1686911" cy="4050186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IE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7DE081-DDCA-D4B6-281D-D1C434C82153}"/>
              </a:ext>
            </a:extLst>
          </p:cNvPr>
          <p:cNvSpPr txBox="1"/>
          <p:nvPr/>
        </p:nvSpPr>
        <p:spPr>
          <a:xfrm>
            <a:off x="3615442" y="320825"/>
            <a:ext cx="1643213" cy="161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GB" sz="1350" b="1" dirty="0">
                <a:solidFill>
                  <a:srgbClr val="FFFFFF"/>
                </a:solidFill>
                <a:latin typeface="Arial"/>
                <a:cs typeface="+mn-cs"/>
              </a:rPr>
              <a:t>Public organisations </a:t>
            </a:r>
            <a:r>
              <a:rPr lang="en-GB" sz="1200" kern="0" dirty="0">
                <a:solidFill>
                  <a:srgbClr val="4D4D4D"/>
                </a:solidFill>
                <a:latin typeface="Arial"/>
                <a:ea typeface="Calibri" panose="020F0502020204030204" pitchFamily="34" charset="0"/>
                <a:cs typeface="+mn-cs"/>
              </a:rPr>
              <a:t>publishing and releasing the statistics, when this is based on official mandate </a:t>
            </a:r>
            <a:endParaRPr lang="en-IE" sz="1350" dirty="0">
              <a:solidFill>
                <a:srgbClr val="4D4D4D"/>
              </a:solidFill>
              <a:latin typeface="Arial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0D2141-AA41-424A-7772-7ECF6D1E193B}"/>
              </a:ext>
            </a:extLst>
          </p:cNvPr>
          <p:cNvSpPr/>
          <p:nvPr/>
        </p:nvSpPr>
        <p:spPr>
          <a:xfrm>
            <a:off x="300013" y="257217"/>
            <a:ext cx="2625978" cy="41102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IE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6DF43-CFF5-96D9-48F9-4743EBA1AA20}"/>
              </a:ext>
            </a:extLst>
          </p:cNvPr>
          <p:cNvSpPr txBox="1"/>
          <p:nvPr/>
        </p:nvSpPr>
        <p:spPr>
          <a:xfrm>
            <a:off x="862606" y="335510"/>
            <a:ext cx="15292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E" sz="1350" b="1" dirty="0">
                <a:solidFill>
                  <a:srgbClr val="FFFFFF"/>
                </a:solidFill>
                <a:latin typeface="Arial"/>
                <a:cs typeface="+mn-cs"/>
              </a:rPr>
              <a:t>Data 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86F67-3794-4DE7-4B86-9136EB9703CB}"/>
              </a:ext>
            </a:extLst>
          </p:cNvPr>
          <p:cNvSpPr txBox="1"/>
          <p:nvPr/>
        </p:nvSpPr>
        <p:spPr>
          <a:xfrm>
            <a:off x="670156" y="814465"/>
            <a:ext cx="1974632" cy="791706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E" sz="1350" dirty="0">
                <a:solidFill>
                  <a:srgbClr val="FFFFFF"/>
                </a:solidFill>
                <a:latin typeface="Arial"/>
                <a:cs typeface="+mn-cs"/>
              </a:rPr>
              <a:t>Individuals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E" sz="1350" dirty="0">
                <a:solidFill>
                  <a:srgbClr val="FFFFFF"/>
                </a:solidFill>
                <a:latin typeface="Arial"/>
                <a:cs typeface="+mn-cs"/>
              </a:rPr>
              <a:t>Households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E" sz="1350" dirty="0">
                <a:solidFill>
                  <a:srgbClr val="FFFFFF"/>
                </a:solidFill>
                <a:latin typeface="Arial"/>
                <a:cs typeface="+mn-cs"/>
              </a:rPr>
              <a:t>Business entities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9F1CC7-B55A-CBB4-332B-7DBDDFA7CDD2}"/>
              </a:ext>
            </a:extLst>
          </p:cNvPr>
          <p:cNvSpPr txBox="1"/>
          <p:nvPr/>
        </p:nvSpPr>
        <p:spPr>
          <a:xfrm>
            <a:off x="663828" y="2556976"/>
            <a:ext cx="2217682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E" sz="1350" dirty="0">
                <a:solidFill>
                  <a:srgbClr val="FFFFFF"/>
                </a:solidFill>
                <a:latin typeface="Arial"/>
                <a:cs typeface="+mn-cs"/>
              </a:rPr>
              <a:t>Public administration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8EE1CB4-6331-5325-5FAF-BCE1112D7EFA}"/>
              </a:ext>
            </a:extLst>
          </p:cNvPr>
          <p:cNvSpPr/>
          <p:nvPr/>
        </p:nvSpPr>
        <p:spPr>
          <a:xfrm>
            <a:off x="2649768" y="1075556"/>
            <a:ext cx="1046626" cy="35131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4D4D4D"/>
                </a:solidFill>
                <a:latin typeface="Arial"/>
              </a:rPr>
              <a:t>Consent</a:t>
            </a:r>
            <a:endParaRPr lang="en-IE" sz="1050" dirty="0">
              <a:solidFill>
                <a:srgbClr val="4D4D4D"/>
              </a:solidFill>
              <a:latin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97F742A-DF80-2C27-7237-AE982D02E4A6}"/>
              </a:ext>
            </a:extLst>
          </p:cNvPr>
          <p:cNvSpPr/>
          <p:nvPr/>
        </p:nvSpPr>
        <p:spPr>
          <a:xfrm>
            <a:off x="5793828" y="291663"/>
            <a:ext cx="2384972" cy="169828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IE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A2FCFF5-AA6D-4C28-6B65-9F8C16DF4551}"/>
              </a:ext>
            </a:extLst>
          </p:cNvPr>
          <p:cNvSpPr/>
          <p:nvPr/>
        </p:nvSpPr>
        <p:spPr>
          <a:xfrm>
            <a:off x="5258656" y="951404"/>
            <a:ext cx="552593" cy="378797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SDC</a:t>
            </a:r>
            <a:endParaRPr lang="en-IE" sz="1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9683A2-FEDB-D79A-6CF9-BDA134186014}"/>
              </a:ext>
            </a:extLst>
          </p:cNvPr>
          <p:cNvSpPr/>
          <p:nvPr/>
        </p:nvSpPr>
        <p:spPr>
          <a:xfrm>
            <a:off x="5793829" y="2613525"/>
            <a:ext cx="1882655" cy="8406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IE" sz="135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4" name="Graphic 33" descr="Group of people with solid fill">
            <a:extLst>
              <a:ext uri="{FF2B5EF4-FFF2-40B4-BE49-F238E27FC236}">
                <a16:creationId xmlns:a16="http://schemas.microsoft.com/office/drawing/2014/main" id="{A221C8CA-FE3D-C827-E6E0-5BF7834CB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3413" y="953853"/>
            <a:ext cx="685800" cy="685800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73F466B6-D3C0-DD6E-C04A-F6E63DB2DA66}"/>
              </a:ext>
            </a:extLst>
          </p:cNvPr>
          <p:cNvSpPr/>
          <p:nvPr/>
        </p:nvSpPr>
        <p:spPr>
          <a:xfrm>
            <a:off x="2805781" y="2523113"/>
            <a:ext cx="1122200" cy="91854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E" sz="1200" dirty="0">
                <a:solidFill>
                  <a:srgbClr val="FFFFFF"/>
                </a:solidFill>
                <a:latin typeface="Arial"/>
              </a:rPr>
              <a:t>Data Access</a:t>
            </a:r>
            <a:endParaRPr lang="en-IE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FA31A0-A04F-7DD6-0096-8BE43DD7997E}"/>
              </a:ext>
            </a:extLst>
          </p:cNvPr>
          <p:cNvSpPr txBox="1"/>
          <p:nvPr/>
        </p:nvSpPr>
        <p:spPr>
          <a:xfrm>
            <a:off x="5793828" y="2583930"/>
            <a:ext cx="20997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E" sz="1350" dirty="0">
                <a:solidFill>
                  <a:srgbClr val="4D4D4D"/>
                </a:solidFill>
                <a:latin typeface="Arial"/>
                <a:cs typeface="+mn-cs"/>
              </a:rPr>
              <a:t>For research purposes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91B4E5-1945-1CB6-8A54-9D007C19B681}"/>
              </a:ext>
            </a:extLst>
          </p:cNvPr>
          <p:cNvSpPr txBox="1"/>
          <p:nvPr/>
        </p:nvSpPr>
        <p:spPr>
          <a:xfrm>
            <a:off x="5811249" y="3604653"/>
            <a:ext cx="20997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E" sz="1350" dirty="0">
                <a:solidFill>
                  <a:srgbClr val="4D4D4D"/>
                </a:solidFill>
                <a:latin typeface="Arial"/>
                <a:cs typeface="+mn-cs"/>
              </a:rPr>
              <a:t>For statistical purposes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A735A9-5A7C-E1F6-CA2C-E330429EC021}"/>
              </a:ext>
            </a:extLst>
          </p:cNvPr>
          <p:cNvGrpSpPr/>
          <p:nvPr/>
        </p:nvGrpSpPr>
        <p:grpSpPr>
          <a:xfrm>
            <a:off x="6180257" y="2926366"/>
            <a:ext cx="929577" cy="515290"/>
            <a:chOff x="8240341" y="3861536"/>
            <a:chExt cx="1558543" cy="804411"/>
          </a:xfrm>
        </p:grpSpPr>
        <p:pic>
          <p:nvPicPr>
            <p:cNvPr id="26" name="Graphic 25" descr="Programmer male with solid fill">
              <a:extLst>
                <a:ext uri="{FF2B5EF4-FFF2-40B4-BE49-F238E27FC236}">
                  <a16:creationId xmlns:a16="http://schemas.microsoft.com/office/drawing/2014/main" id="{CC0C7D4C-9223-5B00-B8FC-A6B0839C5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240341" y="3864230"/>
              <a:ext cx="747538" cy="747538"/>
            </a:xfrm>
            <a:prstGeom prst="rect">
              <a:avLst/>
            </a:prstGeom>
          </p:spPr>
        </p:pic>
        <p:pic>
          <p:nvPicPr>
            <p:cNvPr id="27" name="Graphic 26" descr="Scientist female with solid fill">
              <a:extLst>
                <a:ext uri="{FF2B5EF4-FFF2-40B4-BE49-F238E27FC236}">
                  <a16:creationId xmlns:a16="http://schemas.microsoft.com/office/drawing/2014/main" id="{0F803E0E-E83A-3B91-40E8-9CF272C3F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20271" y="3861536"/>
              <a:ext cx="878613" cy="804411"/>
            </a:xfrm>
            <a:prstGeom prst="rect">
              <a:avLst/>
            </a:prstGeom>
          </p:spPr>
        </p:pic>
      </p:grpSp>
      <p:pic>
        <p:nvPicPr>
          <p:cNvPr id="29" name="Graphic 28" descr="Bank outline">
            <a:extLst>
              <a:ext uri="{FF2B5EF4-FFF2-40B4-BE49-F238E27FC236}">
                <a16:creationId xmlns:a16="http://schemas.microsoft.com/office/drawing/2014/main" id="{B1648F7D-3DCB-3DCC-CF05-9DD54241C8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88720" y="3845550"/>
            <a:ext cx="509947" cy="50994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9EC3FCCA-99B3-52D4-6290-419B2A3B8327}"/>
              </a:ext>
            </a:extLst>
          </p:cNvPr>
          <p:cNvGrpSpPr/>
          <p:nvPr/>
        </p:nvGrpSpPr>
        <p:grpSpPr>
          <a:xfrm>
            <a:off x="4643893" y="2857514"/>
            <a:ext cx="1177178" cy="376269"/>
            <a:chOff x="5987006" y="3645251"/>
            <a:chExt cx="1717074" cy="501692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3F38141E-2522-C12A-C56F-32B5E869AA20}"/>
                </a:ext>
              </a:extLst>
            </p:cNvPr>
            <p:cNvSpPr/>
            <p:nvPr/>
          </p:nvSpPr>
          <p:spPr>
            <a:xfrm>
              <a:off x="6025441" y="3645251"/>
              <a:ext cx="1678639" cy="5016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IE" sz="135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A092CD-C4EF-D812-5325-D57C54298BFC}"/>
                </a:ext>
              </a:extLst>
            </p:cNvPr>
            <p:cNvSpPr txBox="1"/>
            <p:nvPr/>
          </p:nvSpPr>
          <p:spPr>
            <a:xfrm>
              <a:off x="5987006" y="3711431"/>
              <a:ext cx="15734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Arial"/>
                  <a:cs typeface="+mn-cs"/>
                </a:rPr>
                <a:t>Data sharing</a:t>
              </a:r>
              <a:endParaRPr lang="en-IE" sz="120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9CC6649B-B0AB-5407-7C15-8ECCE84178CA}"/>
              </a:ext>
            </a:extLst>
          </p:cNvPr>
          <p:cNvSpPr txBox="1"/>
          <p:nvPr/>
        </p:nvSpPr>
        <p:spPr>
          <a:xfrm>
            <a:off x="666702" y="2823287"/>
            <a:ext cx="2212379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E" sz="1350" dirty="0">
                <a:solidFill>
                  <a:srgbClr val="FFFFFF"/>
                </a:solidFill>
                <a:latin typeface="Arial"/>
                <a:cs typeface="+mn-cs"/>
              </a:rPr>
              <a:t>Private data holders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640E91-5292-FCB7-1B19-594CC4AF2C2D}"/>
              </a:ext>
            </a:extLst>
          </p:cNvPr>
          <p:cNvSpPr txBox="1"/>
          <p:nvPr/>
        </p:nvSpPr>
        <p:spPr>
          <a:xfrm>
            <a:off x="669647" y="3095284"/>
            <a:ext cx="2227018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E" sz="1350" dirty="0">
                <a:solidFill>
                  <a:srgbClr val="FFFFFF"/>
                </a:solidFill>
                <a:latin typeface="Arial"/>
                <a:cs typeface="+mn-cs"/>
              </a:rPr>
              <a:t>Other “data holders”</a:t>
            </a: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F0F3883D-D789-5516-F921-B12E51DB2226}"/>
              </a:ext>
            </a:extLst>
          </p:cNvPr>
          <p:cNvSpPr/>
          <p:nvPr/>
        </p:nvSpPr>
        <p:spPr>
          <a:xfrm rot="5400000">
            <a:off x="1175844" y="1907933"/>
            <a:ext cx="939214" cy="31420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4D4D4D"/>
                </a:solidFill>
                <a:latin typeface="Arial"/>
              </a:rPr>
              <a:t>Consent</a:t>
            </a:r>
            <a:endParaRPr lang="en-IE" sz="1050" dirty="0">
              <a:solidFill>
                <a:srgbClr val="4D4D4D"/>
              </a:solidFill>
              <a:latin typeface="Arial"/>
            </a:endParaRPr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6C5B08E1-4AEB-4D9A-3725-D0DF39339A67}"/>
              </a:ext>
            </a:extLst>
          </p:cNvPr>
          <p:cNvSpPr/>
          <p:nvPr/>
        </p:nvSpPr>
        <p:spPr>
          <a:xfrm rot="16200000">
            <a:off x="6098579" y="2093057"/>
            <a:ext cx="578588" cy="378797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FFFFFF"/>
                </a:solidFill>
                <a:latin typeface="Arial"/>
              </a:rPr>
              <a:t>SDC</a:t>
            </a:r>
            <a:endParaRPr lang="en-IE" sz="10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8EC239DB-C67D-17DE-2154-64559BF0E5DB}"/>
              </a:ext>
            </a:extLst>
          </p:cNvPr>
          <p:cNvSpPr/>
          <p:nvPr/>
        </p:nvSpPr>
        <p:spPr>
          <a:xfrm rot="16200000">
            <a:off x="7244831" y="2545115"/>
            <a:ext cx="1489140" cy="378797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FFFFFF"/>
                </a:solidFill>
                <a:latin typeface="Arial"/>
              </a:rPr>
              <a:t>SDC</a:t>
            </a:r>
            <a:endParaRPr lang="en-IE" sz="105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8" name="Graphic 67" descr="Bank outline">
            <a:extLst>
              <a:ext uri="{FF2B5EF4-FFF2-40B4-BE49-F238E27FC236}">
                <a16:creationId xmlns:a16="http://schemas.microsoft.com/office/drawing/2014/main" id="{9421E1D8-776F-D6BE-8DE9-499C44B951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92406" y="2516591"/>
            <a:ext cx="324741" cy="324741"/>
          </a:xfrm>
          <a:prstGeom prst="rect">
            <a:avLst/>
          </a:prstGeom>
        </p:spPr>
      </p:pic>
      <p:pic>
        <p:nvPicPr>
          <p:cNvPr id="76" name="Graphic 75" descr="Tax outline">
            <a:extLst>
              <a:ext uri="{FF2B5EF4-FFF2-40B4-BE49-F238E27FC236}">
                <a16:creationId xmlns:a16="http://schemas.microsoft.com/office/drawing/2014/main" id="{8E0D5196-3AAF-5110-0C5B-E549F6619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84844" y="2810319"/>
            <a:ext cx="321489" cy="321489"/>
          </a:xfrm>
          <a:prstGeom prst="rect">
            <a:avLst/>
          </a:prstGeom>
        </p:spPr>
      </p:pic>
      <p:pic>
        <p:nvPicPr>
          <p:cNvPr id="78" name="Graphic 77" descr="Handshake outline">
            <a:extLst>
              <a:ext uri="{FF2B5EF4-FFF2-40B4-BE49-F238E27FC236}">
                <a16:creationId xmlns:a16="http://schemas.microsoft.com/office/drawing/2014/main" id="{DEBD76ED-3AF6-D6AB-AA16-224CF845E1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10238" y="3114894"/>
            <a:ext cx="278538" cy="27853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2F8A7B-4B69-5802-63CA-B188A1F46A97}"/>
              </a:ext>
            </a:extLst>
          </p:cNvPr>
          <p:cNvSpPr/>
          <p:nvPr/>
        </p:nvSpPr>
        <p:spPr>
          <a:xfrm>
            <a:off x="4181668" y="2312342"/>
            <a:ext cx="4146308" cy="2441839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IE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AC4E9A-F9D7-CBD8-BC78-9952C5E0002C}"/>
              </a:ext>
            </a:extLst>
          </p:cNvPr>
          <p:cNvSpPr txBox="1"/>
          <p:nvPr/>
        </p:nvSpPr>
        <p:spPr>
          <a:xfrm>
            <a:off x="4884894" y="4766361"/>
            <a:ext cx="25907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E" sz="1350" b="1" dirty="0">
                <a:solidFill>
                  <a:srgbClr val="C00000"/>
                </a:solidFill>
                <a:latin typeface="Arial"/>
                <a:cs typeface="+mn-cs"/>
              </a:rPr>
              <a:t>Recommendation 14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B84DA0-E78F-366E-A5F9-850098B43637}"/>
              </a:ext>
            </a:extLst>
          </p:cNvPr>
          <p:cNvSpPr txBox="1"/>
          <p:nvPr/>
        </p:nvSpPr>
        <p:spPr>
          <a:xfrm>
            <a:off x="6329893" y="379861"/>
            <a:ext cx="15375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E" sz="1350" b="1" dirty="0">
                <a:solidFill>
                  <a:srgbClr val="FFFFFF"/>
                </a:solidFill>
                <a:latin typeface="Arial"/>
                <a:cs typeface="+mn-cs"/>
              </a:rPr>
              <a:t>Data publication 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319164C-5464-8196-1BAB-92E39A3BE9D0}"/>
              </a:ext>
            </a:extLst>
          </p:cNvPr>
          <p:cNvSpPr/>
          <p:nvPr/>
        </p:nvSpPr>
        <p:spPr>
          <a:xfrm rot="10800000">
            <a:off x="4643269" y="3947731"/>
            <a:ext cx="1151852" cy="37626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IE" sz="135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E52557-56B9-43E3-5132-C63D378587ED}"/>
              </a:ext>
            </a:extLst>
          </p:cNvPr>
          <p:cNvGrpSpPr/>
          <p:nvPr/>
        </p:nvGrpSpPr>
        <p:grpSpPr>
          <a:xfrm>
            <a:off x="4617508" y="3516686"/>
            <a:ext cx="1176320" cy="376269"/>
            <a:chOff x="5987006" y="3645251"/>
            <a:chExt cx="1717074" cy="501692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6F9DF363-FF65-60E2-163D-E58509610943}"/>
                </a:ext>
              </a:extLst>
            </p:cNvPr>
            <p:cNvSpPr/>
            <p:nvPr/>
          </p:nvSpPr>
          <p:spPr>
            <a:xfrm>
              <a:off x="6025441" y="3645251"/>
              <a:ext cx="1678639" cy="5016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IE" sz="135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E7D44E-E035-8956-962B-09EFBBD14D1C}"/>
                </a:ext>
              </a:extLst>
            </p:cNvPr>
            <p:cNvSpPr txBox="1"/>
            <p:nvPr/>
          </p:nvSpPr>
          <p:spPr>
            <a:xfrm>
              <a:off x="5987006" y="3711431"/>
              <a:ext cx="15734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Arial"/>
                  <a:cs typeface="+mn-cs"/>
                </a:rPr>
                <a:t>Data sharing</a:t>
              </a:r>
              <a:endParaRPr lang="en-IE" sz="120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1518859-CB9F-B2D4-EFDE-9D5BA9351D08}"/>
              </a:ext>
            </a:extLst>
          </p:cNvPr>
          <p:cNvSpPr txBox="1"/>
          <p:nvPr/>
        </p:nvSpPr>
        <p:spPr>
          <a:xfrm>
            <a:off x="4757854" y="3997366"/>
            <a:ext cx="1066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latin typeface="Arial"/>
                <a:cs typeface="+mn-cs"/>
              </a:rPr>
              <a:t>Data sharing</a:t>
            </a:r>
            <a:endParaRPr lang="en-IE" sz="1200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762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16475" y="906463"/>
            <a:ext cx="3968750" cy="1130300"/>
          </a:xfrm>
        </p:spPr>
        <p:txBody>
          <a:bodyPr/>
          <a:lstStyle/>
          <a:p>
            <a:pPr>
              <a:defRPr/>
            </a:pPr>
            <a:r>
              <a:rPr lang="en-GB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811713" y="2138363"/>
            <a:ext cx="3968750" cy="1262062"/>
          </a:xfrm>
        </p:spPr>
        <p:txBody>
          <a:bodyPr/>
          <a:lstStyle/>
          <a:p>
            <a:pPr>
              <a:lnSpc>
                <a:spcPts val="3500"/>
              </a:lnSpc>
              <a:spcBef>
                <a:spcPct val="0"/>
              </a:spcBef>
              <a:defRPr/>
            </a:pPr>
            <a:r>
              <a:rPr lang="en-GB" dirty="0"/>
              <a:t>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GB" dirty="0"/>
              <a:t>2</a:t>
            </a:r>
          </a:p>
        </p:txBody>
      </p:sp>
      <p:sp>
        <p:nvSpPr>
          <p:cNvPr id="31753" name="Slide Number Placeholder 2"/>
          <p:cNvSpPr>
            <a:spLocks noGrp="1"/>
          </p:cNvSpPr>
          <p:nvPr>
            <p:ph type="sldNum" sz="quarter" idx="18"/>
          </p:nvPr>
        </p:nvSpPr>
        <p:spPr bwMode="auto"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60C8CAE-76AC-41EC-96A4-B69530C32387}" type="slidenum">
              <a:rPr altLang="en-US" sz="900" b="1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altLang="en-US" sz="900" b="1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623720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_ASSOC" val="-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" val="-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_ASSOC" val="-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" val="-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_ASSOC" val="-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_ASSOC" val="-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" val="-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_ASSOC" val="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" val="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_ASSOC" val="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_ASSOC" val="-1"/>
</p:tagLst>
</file>

<file path=ppt/theme/theme1.xml><?xml version="1.0" encoding="utf-8"?>
<a:theme xmlns:a="http://schemas.openxmlformats.org/drawingml/2006/main" name="ECB Default 16x9">
  <a:themeElements>
    <a:clrScheme name="___FINAL___ECB___">
      <a:dk1>
        <a:srgbClr val="585858"/>
      </a:dk1>
      <a:lt1>
        <a:srgbClr val="FFFFFF"/>
      </a:lt1>
      <a:dk2>
        <a:srgbClr val="003399"/>
      </a:dk2>
      <a:lt2>
        <a:srgbClr val="BEBEBE"/>
      </a:lt2>
      <a:accent1>
        <a:srgbClr val="003399"/>
      </a:accent1>
      <a:accent2>
        <a:srgbClr val="4078B8"/>
      </a:accent2>
      <a:accent3>
        <a:srgbClr val="AF7598"/>
      </a:accent3>
      <a:accent4>
        <a:srgbClr val="682E32"/>
      </a:accent4>
      <a:accent5>
        <a:srgbClr val="EAC568"/>
      </a:accent5>
      <a:accent6>
        <a:srgbClr val="77B37F"/>
      </a:accent6>
      <a:hlink>
        <a:srgbClr val="5FA3DB"/>
      </a:hlink>
      <a:folHlink>
        <a:srgbClr val="A50021"/>
      </a:folHlink>
    </a:clrScheme>
    <a:fontScheme name="5_Leere Präsentatio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5_Leere Präsentation 1">
        <a:dk1>
          <a:srgbClr val="585858"/>
        </a:dk1>
        <a:lt1>
          <a:srgbClr val="FFFFFF"/>
        </a:lt1>
        <a:dk2>
          <a:srgbClr val="003399"/>
        </a:dk2>
        <a:lt2>
          <a:srgbClr val="BEBEBE"/>
        </a:lt2>
        <a:accent1>
          <a:srgbClr val="4078B8"/>
        </a:accent1>
        <a:accent2>
          <a:srgbClr val="000066"/>
        </a:accent2>
        <a:accent3>
          <a:srgbClr val="FFFFFF"/>
        </a:accent3>
        <a:accent4>
          <a:srgbClr val="4A4A4A"/>
        </a:accent4>
        <a:accent5>
          <a:srgbClr val="AFBED8"/>
        </a:accent5>
        <a:accent6>
          <a:srgbClr val="00005C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B Default 16x9.potx" id="{6E23D2F4-1A74-4AD2-B089-42BA655319E2}" vid="{1B897CD9-61AB-4F9A-8FE1-AB8E3F1008F1}"/>
    </a:ext>
  </a:extLst>
</a:theme>
</file>

<file path=ppt/theme/theme2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ECB Default 16x9</Template>
  <TotalTime>0</TotalTime>
  <Words>1218</Words>
  <Application>Microsoft Office PowerPoint</Application>
  <PresentationFormat>On-screen Show (16:9)</PresentationFormat>
  <Paragraphs>226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Times</vt:lpstr>
      <vt:lpstr>Wingdings</vt:lpstr>
      <vt:lpstr>ヒラギノ角ゴ Pro W3</vt:lpstr>
      <vt:lpstr>ECB Default 16x9</vt:lpstr>
      <vt:lpstr>Office Theme</vt:lpstr>
      <vt:lpstr>DGI-3 Rec. 14</vt:lpstr>
      <vt:lpstr>Overview</vt:lpstr>
      <vt:lpstr>PowerPoint Presentation</vt:lpstr>
      <vt:lpstr>Scope (1)</vt:lpstr>
      <vt:lpstr>Scope (2)</vt:lpstr>
      <vt:lpstr>Organisation</vt:lpstr>
      <vt:lpstr>PowerPoint Presentation</vt:lpstr>
      <vt:lpstr>PowerPoint Presentation</vt:lpstr>
      <vt:lpstr>PowerPoint Presentation</vt:lpstr>
      <vt:lpstr>Principles of Data Sharing (1) - Aim</vt:lpstr>
      <vt:lpstr>Principles of Data Sharing (1) - Principles</vt:lpstr>
      <vt:lpstr>Standards for data sharing (1) - Aim</vt:lpstr>
      <vt:lpstr>Standards for data sharing (2) - Comparison</vt:lpstr>
      <vt:lpstr>Standards for data sharing (3) - Comparison</vt:lpstr>
      <vt:lpstr>Standards for data sharing (4) – Cross-Standard Interoperability</vt:lpstr>
      <vt:lpstr>Standards for data sharing (5) – Governance</vt:lpstr>
      <vt:lpstr>Standards for data sharing (6) – Challenges</vt:lpstr>
      <vt:lpstr>Options for self-commitment (1) - Aim</vt:lpstr>
      <vt:lpstr>Options for self-commitment (2) - Surveys</vt:lpstr>
      <vt:lpstr>PowerPoint Presentation</vt:lpstr>
      <vt:lpstr>Next steps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Unger, Olgerd</dc:creator>
  <cp:lastModifiedBy>Unger, Olgerd</cp:lastModifiedBy>
  <cp:revision>3</cp:revision>
  <dcterms:created xsi:type="dcterms:W3CDTF">2024-10-04T13:13:36Z</dcterms:created>
  <dcterms:modified xsi:type="dcterms:W3CDTF">2024-10-04T14:58:39Z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56ac5-41a5-4345-a037-477d50cd8e4f_Enabled">
    <vt:lpwstr>true</vt:lpwstr>
  </property>
  <property fmtid="{D5CDD505-2E9C-101B-9397-08002B2CF9AE}" pid="3" name="MSIP_Label_98056ac5-41a5-4345-a037-477d50cd8e4f_SetDate">
    <vt:lpwstr>2024-10-04T14:56:16Z</vt:lpwstr>
  </property>
  <property fmtid="{D5CDD505-2E9C-101B-9397-08002B2CF9AE}" pid="4" name="MSIP_Label_98056ac5-41a5-4345-a037-477d50cd8e4f_Method">
    <vt:lpwstr>Privileged</vt:lpwstr>
  </property>
  <property fmtid="{D5CDD505-2E9C-101B-9397-08002B2CF9AE}" pid="5" name="MSIP_Label_98056ac5-41a5-4345-a037-477d50cd8e4f_Name">
    <vt:lpwstr>ECB-PUBLIC - Label</vt:lpwstr>
  </property>
  <property fmtid="{D5CDD505-2E9C-101B-9397-08002B2CF9AE}" pid="6" name="MSIP_Label_98056ac5-41a5-4345-a037-477d50cd8e4f_SiteId">
    <vt:lpwstr>b84ee435-4816-49d2-8d92-e740dbda4064</vt:lpwstr>
  </property>
  <property fmtid="{D5CDD505-2E9C-101B-9397-08002B2CF9AE}" pid="7" name="MSIP_Label_98056ac5-41a5-4345-a037-477d50cd8e4f_ActionId">
    <vt:lpwstr>27c5914c-d76e-4b53-9ba3-9dfb84cddab2</vt:lpwstr>
  </property>
  <property fmtid="{D5CDD505-2E9C-101B-9397-08002B2CF9AE}" pid="8" name="MSIP_Label_98056ac5-41a5-4345-a037-477d50cd8e4f_ContentBits">
    <vt:lpwstr>1</vt:lpwstr>
  </property>
  <property fmtid="{D5CDD505-2E9C-101B-9397-08002B2CF9AE}" pid="9" name="ClassificationContentMarkingHeaderLocations">
    <vt:lpwstr>ECB Default 16x9:3\Office Theme:5</vt:lpwstr>
  </property>
  <property fmtid="{D5CDD505-2E9C-101B-9397-08002B2CF9AE}" pid="10" name="ClassificationContentMarkingHeaderText">
    <vt:lpwstr>ECB-PUBLIC</vt:lpwstr>
  </property>
</Properties>
</file>