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8" r:id="rId2"/>
    <p:sldId id="550" r:id="rId3"/>
    <p:sldId id="532" r:id="rId4"/>
    <p:sldId id="544" r:id="rId5"/>
    <p:sldId id="286" r:id="rId6"/>
    <p:sldId id="551" r:id="rId7"/>
    <p:sldId id="552" r:id="rId8"/>
    <p:sldId id="554" r:id="rId9"/>
    <p:sldId id="546" r:id="rId10"/>
    <p:sldId id="547" r:id="rId11"/>
    <p:sldId id="548" r:id="rId12"/>
    <p:sldId id="539" r:id="rId13"/>
    <p:sldId id="284" r:id="rId14"/>
    <p:sldId id="543" r:id="rId15"/>
    <p:sldId id="545" r:id="rId16"/>
    <p:sldId id="553" r:id="rId17"/>
    <p:sldId id="411" r:id="rId18"/>
    <p:sldId id="406" r:id="rId19"/>
    <p:sldId id="409" r:id="rId20"/>
    <p:sldId id="412" r:id="rId21"/>
    <p:sldId id="410" r:id="rId22"/>
    <p:sldId id="405" r:id="rId23"/>
    <p:sldId id="537" r:id="rId24"/>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6B1"/>
    <a:srgbClr val="024EA2"/>
    <a:srgbClr val="024B9C"/>
    <a:srgbClr val="035DC1"/>
    <a:srgbClr val="004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68575" autoAdjust="0"/>
  </p:normalViewPr>
  <p:slideViewPr>
    <p:cSldViewPr snapToGrid="0">
      <p:cViewPr varScale="1">
        <p:scale>
          <a:sx n="59" d="100"/>
          <a:sy n="59" d="100"/>
        </p:scale>
        <p:origin x="1522" y="53"/>
      </p:cViewPr>
      <p:guideLst>
        <p:guide orient="horz" pos="2092"/>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77" d="100"/>
          <a:sy n="77" d="100"/>
        </p:scale>
        <p:origin x="339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image" Target="../media/image10.jpeg"/><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sv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hyperlink" Target="https://cros.ec.europa.eu/system/files/2024-05/EO4NS_Inventory_20240405.xlsx" TargetMode="Externa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jpeg"/></Relationships>
</file>

<file path=ppt/diagrams/_rels/data3.xml.rels><?xml version="1.0" encoding="UTF-8" standalone="yes"?>
<Relationships xmlns="http://schemas.openxmlformats.org/package/2006/relationships"><Relationship Id="rId3" Type="http://schemas.openxmlformats.org/officeDocument/2006/relationships/hyperlink" Target="https://cros.ec.europa.eu/group/earth-observation-statistics-eo4s/about" TargetMode="External"/><Relationship Id="rId2" Type="http://schemas.openxmlformats.org/officeDocument/2006/relationships/hyperlink" Target="https://cros.ec.europa.eu/group/earth-observation-statistics-eo4s/topic/6-10-march-2025-fifth-edition-european-big-data" TargetMode="External"/><Relationship Id="rId1" Type="http://schemas.openxmlformats.org/officeDocument/2006/relationships/hyperlink" Target="https://cros.ec.europa.eu/group/earth-observation-statistics-eo4s/topic/03-04-march-2025-cdse-training-estp"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iagrams/_rels/data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image" Target="../media/image10.jpeg"/><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cros.ec.europa.eu/system/files/2024-05/EO4NS_Inventory_20240405.xlsx" TargetMode="External"/><Relationship Id="rId1" Type="http://schemas.openxmlformats.org/officeDocument/2006/relationships/image" Target="../media/image18.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cros.ec.europa.eu/group/earth-observation-statistics-eo4s/about" TargetMode="External"/><Relationship Id="rId1" Type="http://schemas.openxmlformats.org/officeDocument/2006/relationships/image" Target="../media/image28.png"/><Relationship Id="rId6" Type="http://schemas.openxmlformats.org/officeDocument/2006/relationships/hyperlink" Target="https://cros.ec.europa.eu/group/earth-observation-statistics-eo4s/topic/03-04-march-2025-cdse-training-estp" TargetMode="External"/><Relationship Id="rId5" Type="http://schemas.openxmlformats.org/officeDocument/2006/relationships/image" Target="../media/image30.png"/><Relationship Id="rId4" Type="http://schemas.openxmlformats.org/officeDocument/2006/relationships/hyperlink" Target="https://cros.ec.europa.eu/group/earth-observation-statistics-eo4s/topic/6-10-march-2025-fifth-edition-european-big-data"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489061-5C45-4C05-AF23-1F8271D9B4BA}" type="doc">
      <dgm:prSet loTypeId="urn:microsoft.com/office/officeart/2005/8/layout/pList1" loCatId="list" qsTypeId="urn:microsoft.com/office/officeart/2005/8/quickstyle/simple1" qsCatId="simple" csTypeId="urn:microsoft.com/office/officeart/2005/8/colors/accent0_2" csCatId="mainScheme" phldr="1"/>
      <dgm:spPr/>
      <dgm:t>
        <a:bodyPr/>
        <a:lstStyle/>
        <a:p>
          <a:endParaRPr lang="en-IE"/>
        </a:p>
      </dgm:t>
    </dgm:pt>
    <dgm:pt modelId="{2C4B59DA-D0CE-4C17-AD39-0134160365F0}">
      <dgm:prSet phldrT="[Text]" custT="1"/>
      <dgm:spPr/>
      <dgm:t>
        <a:bodyPr/>
        <a:lstStyle/>
        <a:p>
          <a:r>
            <a:rPr lang="en-GB" sz="1600" dirty="0"/>
            <a:t>Methodology</a:t>
          </a:r>
          <a:endParaRPr lang="en-IE" sz="1200" dirty="0"/>
        </a:p>
      </dgm:t>
    </dgm:pt>
    <dgm:pt modelId="{278E0C7D-74EA-4868-AE13-ED8014745A9D}" type="parTrans" cxnId="{DD88962D-7465-4646-9332-DD2C9435CC86}">
      <dgm:prSet/>
      <dgm:spPr/>
      <dgm:t>
        <a:bodyPr/>
        <a:lstStyle/>
        <a:p>
          <a:endParaRPr lang="en-IE"/>
        </a:p>
      </dgm:t>
    </dgm:pt>
    <dgm:pt modelId="{004C73B1-9E8F-4ABB-8026-E57B7382E369}" type="sibTrans" cxnId="{DD88962D-7465-4646-9332-DD2C9435CC86}">
      <dgm:prSet/>
      <dgm:spPr/>
      <dgm:t>
        <a:bodyPr/>
        <a:lstStyle/>
        <a:p>
          <a:endParaRPr lang="en-IE"/>
        </a:p>
      </dgm:t>
    </dgm:pt>
    <dgm:pt modelId="{62F77DAB-91F4-4A67-87BC-4E285CF7ADE7}">
      <dgm:prSet phldrT="[Text]" custT="1"/>
      <dgm:spPr/>
      <dgm:t>
        <a:bodyPr/>
        <a:lstStyle/>
        <a:p>
          <a:r>
            <a:rPr lang="en-IE" sz="1600" dirty="0"/>
            <a:t>IT</a:t>
          </a:r>
          <a:r>
            <a:rPr lang="en-IE" sz="1200" dirty="0"/>
            <a:t> </a:t>
          </a:r>
          <a:r>
            <a:rPr lang="en-IE" sz="1600" dirty="0"/>
            <a:t>Infrastructure</a:t>
          </a:r>
          <a:endParaRPr lang="en-IE" sz="1200" dirty="0"/>
        </a:p>
      </dgm:t>
    </dgm:pt>
    <dgm:pt modelId="{BDCCACF5-8D03-4083-ADEF-48171D5D4630}" type="parTrans" cxnId="{0A4D9AA2-2B32-4B07-A865-9DF2CA7A7B4A}">
      <dgm:prSet/>
      <dgm:spPr/>
      <dgm:t>
        <a:bodyPr/>
        <a:lstStyle/>
        <a:p>
          <a:endParaRPr lang="en-IE"/>
        </a:p>
      </dgm:t>
    </dgm:pt>
    <dgm:pt modelId="{8F7F79A5-B8C2-435C-8A87-3AD7A551D2A2}" type="sibTrans" cxnId="{0A4D9AA2-2B32-4B07-A865-9DF2CA7A7B4A}">
      <dgm:prSet/>
      <dgm:spPr/>
      <dgm:t>
        <a:bodyPr/>
        <a:lstStyle/>
        <a:p>
          <a:endParaRPr lang="en-IE"/>
        </a:p>
      </dgm:t>
    </dgm:pt>
    <dgm:pt modelId="{DB7BCAF9-8DB6-4F2A-9FFB-8CE15DD6020D}">
      <dgm:prSet phldrT="[Text]" custT="1"/>
      <dgm:spPr/>
      <dgm:t>
        <a:bodyPr/>
        <a:lstStyle/>
        <a:p>
          <a:r>
            <a:rPr lang="en-GB" sz="1600" kern="1200" dirty="0"/>
            <a:t>Governance</a:t>
          </a:r>
          <a:endParaRPr lang="en-IE" sz="1200" kern="1200" dirty="0"/>
        </a:p>
      </dgm:t>
    </dgm:pt>
    <dgm:pt modelId="{04DD97E3-EEDD-48D2-9B63-5EB485DAF941}" type="parTrans" cxnId="{75D2B878-7302-4224-B1A3-5C59A3AA88D0}">
      <dgm:prSet/>
      <dgm:spPr/>
      <dgm:t>
        <a:bodyPr/>
        <a:lstStyle/>
        <a:p>
          <a:endParaRPr lang="en-IE"/>
        </a:p>
      </dgm:t>
    </dgm:pt>
    <dgm:pt modelId="{2F3D7435-A00A-4EE4-8696-BBABEFA00342}" type="sibTrans" cxnId="{75D2B878-7302-4224-B1A3-5C59A3AA88D0}">
      <dgm:prSet/>
      <dgm:spPr/>
      <dgm:t>
        <a:bodyPr/>
        <a:lstStyle/>
        <a:p>
          <a:endParaRPr lang="en-IE"/>
        </a:p>
      </dgm:t>
    </dgm:pt>
    <dgm:pt modelId="{D9BAEB0C-2385-4E6B-B32B-0EC30F2C5956}">
      <dgm:prSet phldrT="[Text]" custT="1"/>
      <dgm:spPr/>
      <dgm:t>
        <a:bodyPr/>
        <a:lstStyle/>
        <a:p>
          <a:r>
            <a:rPr lang="en-IE" sz="1600" dirty="0"/>
            <a:t>Skills</a:t>
          </a:r>
          <a:endParaRPr lang="en-IE" sz="1200" dirty="0"/>
        </a:p>
      </dgm:t>
    </dgm:pt>
    <dgm:pt modelId="{44CC5038-1282-4FA6-898B-E5D008BE2318}" type="parTrans" cxnId="{715DABBD-C11C-49F0-9C58-A4F3B29F673C}">
      <dgm:prSet/>
      <dgm:spPr/>
      <dgm:t>
        <a:bodyPr/>
        <a:lstStyle/>
        <a:p>
          <a:endParaRPr lang="en-IE"/>
        </a:p>
      </dgm:t>
    </dgm:pt>
    <dgm:pt modelId="{D5BA14D2-79EB-4119-8966-74996768098A}" type="sibTrans" cxnId="{715DABBD-C11C-49F0-9C58-A4F3B29F673C}">
      <dgm:prSet/>
      <dgm:spPr/>
      <dgm:t>
        <a:bodyPr/>
        <a:lstStyle/>
        <a:p>
          <a:endParaRPr lang="en-IE"/>
        </a:p>
      </dgm:t>
    </dgm:pt>
    <dgm:pt modelId="{244E998C-D24F-4998-9FC5-84815EB42AB4}">
      <dgm:prSet phldrT="[Text]" custT="1"/>
      <dgm:spPr/>
      <dgm:t>
        <a:bodyPr/>
        <a:lstStyle/>
        <a:p>
          <a:r>
            <a:rPr lang="en-IE" sz="1600" dirty="0"/>
            <a:t>Applications</a:t>
          </a:r>
          <a:endParaRPr lang="en-IE" sz="1200" dirty="0"/>
        </a:p>
      </dgm:t>
    </dgm:pt>
    <dgm:pt modelId="{7D3EFB75-F472-4B2E-A11F-B048F0C48AEB}" type="parTrans" cxnId="{69C30DF8-BCE2-435B-B42A-4345D373CC10}">
      <dgm:prSet/>
      <dgm:spPr/>
      <dgm:t>
        <a:bodyPr/>
        <a:lstStyle/>
        <a:p>
          <a:endParaRPr lang="en-IE"/>
        </a:p>
      </dgm:t>
    </dgm:pt>
    <dgm:pt modelId="{B2E09E5A-B78F-45F1-9E75-C1F65162ED59}" type="sibTrans" cxnId="{69C30DF8-BCE2-435B-B42A-4345D373CC10}">
      <dgm:prSet/>
      <dgm:spPr/>
      <dgm:t>
        <a:bodyPr/>
        <a:lstStyle/>
        <a:p>
          <a:endParaRPr lang="en-IE"/>
        </a:p>
      </dgm:t>
    </dgm:pt>
    <dgm:pt modelId="{3D34A1E2-89E0-48D4-BA79-E09695C7F2B0}" type="pres">
      <dgm:prSet presAssocID="{B6489061-5C45-4C05-AF23-1F8271D9B4BA}" presName="Name0" presStyleCnt="0">
        <dgm:presLayoutVars>
          <dgm:dir/>
          <dgm:resizeHandles val="exact"/>
        </dgm:presLayoutVars>
      </dgm:prSet>
      <dgm:spPr/>
    </dgm:pt>
    <dgm:pt modelId="{70096157-41FE-4BF0-A8F0-B37992B914E4}" type="pres">
      <dgm:prSet presAssocID="{244E998C-D24F-4998-9FC5-84815EB42AB4}" presName="compNode" presStyleCnt="0"/>
      <dgm:spPr/>
    </dgm:pt>
    <dgm:pt modelId="{434B290F-BDE7-4454-B1DD-960066DFE996}" type="pres">
      <dgm:prSet presAssocID="{244E998C-D24F-4998-9FC5-84815EB42AB4}" presName="pictRect" presStyleLbl="node1" presStyleIdx="0" presStyleCnt="5" custLinFactX="10361" custLinFactNeighborX="100000" custLinFactNeighborY="309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Person holding globe jigsaw"/>
        </a:ext>
      </dgm:extLst>
    </dgm:pt>
    <dgm:pt modelId="{A232F672-BC4C-4622-97B3-C7C2B108931C}" type="pres">
      <dgm:prSet presAssocID="{244E998C-D24F-4998-9FC5-84815EB42AB4}" presName="textRect" presStyleLbl="revTx" presStyleIdx="0" presStyleCnt="5" custLinFactX="10999" custLinFactNeighborX="100000" custLinFactNeighborY="25609">
        <dgm:presLayoutVars>
          <dgm:bulletEnabled val="1"/>
        </dgm:presLayoutVars>
      </dgm:prSet>
      <dgm:spPr/>
    </dgm:pt>
    <dgm:pt modelId="{ABDC8B95-C67A-456D-93E1-6252177D3399}" type="pres">
      <dgm:prSet presAssocID="{B2E09E5A-B78F-45F1-9E75-C1F65162ED59}" presName="sibTrans" presStyleLbl="sibTrans2D1" presStyleIdx="0" presStyleCnt="0"/>
      <dgm:spPr/>
    </dgm:pt>
    <dgm:pt modelId="{C5870524-D71F-4A46-8DB8-602986AE7074}" type="pres">
      <dgm:prSet presAssocID="{D9BAEB0C-2385-4E6B-B32B-0EC30F2C5956}" presName="compNode" presStyleCnt="0"/>
      <dgm:spPr/>
    </dgm:pt>
    <dgm:pt modelId="{57AE3498-1326-4869-9D84-14D66C5D7C66}" type="pres">
      <dgm:prSet presAssocID="{D9BAEB0C-2385-4E6B-B32B-0EC30F2C5956}" presName="pictRect" presStyleLbl="node1" presStyleIdx="1" presStyleCnt="5" custLinFactY="66933" custLinFactNeighborX="-54841" custLinFactNeighborY="100000"/>
      <dgm:spPr>
        <a:blipFill>
          <a:blip xmlns:r="http://schemas.openxmlformats.org/officeDocument/2006/relationships" r:embed="rId2"/>
          <a:srcRect/>
          <a:stretch>
            <a:fillRect t="-4000" b="-4000"/>
          </a:stretch>
        </a:blipFill>
      </dgm:spPr>
      <dgm:extLst>
        <a:ext uri="{E40237B7-FDA0-4F09-8148-C483321AD2D9}">
          <dgm14:cNvPr xmlns:dgm14="http://schemas.microsoft.com/office/drawing/2010/diagram" id="0" name="" descr="Scientist with studying a graphic on a screen"/>
        </a:ext>
      </dgm:extLst>
    </dgm:pt>
    <dgm:pt modelId="{15AD3865-F952-48BB-BD4E-BFC9A0C710E2}" type="pres">
      <dgm:prSet presAssocID="{D9BAEB0C-2385-4E6B-B32B-0EC30F2C5956}" presName="textRect" presStyleLbl="revTx" presStyleIdx="1" presStyleCnt="5" custLinFactY="110019" custLinFactNeighborX="-54841" custLinFactNeighborY="200000">
        <dgm:presLayoutVars>
          <dgm:bulletEnabled val="1"/>
        </dgm:presLayoutVars>
      </dgm:prSet>
      <dgm:spPr/>
    </dgm:pt>
    <dgm:pt modelId="{2C697D61-4EBC-4D38-B0C8-27E0AF61182E}" type="pres">
      <dgm:prSet presAssocID="{D5BA14D2-79EB-4119-8966-74996768098A}" presName="sibTrans" presStyleLbl="sibTrans2D1" presStyleIdx="0" presStyleCnt="0"/>
      <dgm:spPr/>
    </dgm:pt>
    <dgm:pt modelId="{1E22546E-1335-44A5-A897-8420900B48E4}" type="pres">
      <dgm:prSet presAssocID="{2C4B59DA-D0CE-4C17-AD39-0134160365F0}" presName="compNode" presStyleCnt="0"/>
      <dgm:spPr/>
    </dgm:pt>
    <dgm:pt modelId="{0890F7B0-9351-4AE3-A8CE-E876ACD7C398}" type="pres">
      <dgm:prSet presAssocID="{2C4B59DA-D0CE-4C17-AD39-0134160365F0}" presName="pictRect" presStyleLbl="node1" presStyleIdx="2" presStyleCnt="5" custLinFactX="-100000" custLinFactNeighborX="-115987" custLinFactNeighborY="2092"/>
      <dgm:spPr>
        <a:blipFill>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Continuous Improvement outline"/>
        </a:ext>
      </dgm:extLst>
    </dgm:pt>
    <dgm:pt modelId="{5CAF9FA0-4CA6-46D9-A860-887E065D05B9}" type="pres">
      <dgm:prSet presAssocID="{2C4B59DA-D0CE-4C17-AD39-0134160365F0}" presName="textRect" presStyleLbl="revTx" presStyleIdx="2" presStyleCnt="5" custLinFactX="-100000" custLinFactNeighborX="-115987" custLinFactNeighborY="15249">
        <dgm:presLayoutVars>
          <dgm:bulletEnabled val="1"/>
        </dgm:presLayoutVars>
      </dgm:prSet>
      <dgm:spPr/>
    </dgm:pt>
    <dgm:pt modelId="{343860CC-4846-4CFA-84DC-780DE0672817}" type="pres">
      <dgm:prSet presAssocID="{004C73B1-9E8F-4ABB-8026-E57B7382E369}" presName="sibTrans" presStyleLbl="sibTrans2D1" presStyleIdx="0" presStyleCnt="0"/>
      <dgm:spPr/>
    </dgm:pt>
    <dgm:pt modelId="{961BD338-295E-417B-B601-5EF794FEF661}" type="pres">
      <dgm:prSet presAssocID="{62F77DAB-91F4-4A67-87BC-4E285CF7ADE7}" presName="compNode" presStyleCnt="0"/>
      <dgm:spPr/>
    </dgm:pt>
    <dgm:pt modelId="{2F32247F-3C7C-4A85-BECF-8CF8C6AC7B2D}" type="pres">
      <dgm:prSet presAssocID="{62F77DAB-91F4-4A67-87BC-4E285CF7ADE7}" presName="pictRect" presStyleLbl="node1" presStyleIdx="3" presStyleCnt="5" custLinFactX="63391" custLinFactY="-65261" custLinFactNeighborX="100000" custLinFactNeighborY="-100000"/>
      <dgm:spPr>
        <a:blipFill>
          <a:blip xmlns:r="http://schemas.openxmlformats.org/officeDocument/2006/relationships" r:embed="rId5"/>
          <a:srcRect/>
          <a:stretch>
            <a:fillRect l="-2000" r="-2000"/>
          </a:stretch>
        </a:blipFill>
      </dgm:spPr>
      <dgm:extLst>
        <a:ext uri="{E40237B7-FDA0-4F09-8148-C483321AD2D9}">
          <dgm14:cNvPr xmlns:dgm14="http://schemas.microsoft.com/office/drawing/2010/diagram" id="0" name="" descr="Illuminated server room panel"/>
        </a:ext>
      </dgm:extLst>
    </dgm:pt>
    <dgm:pt modelId="{C059D598-497A-41C7-9A95-8537F85D2878}" type="pres">
      <dgm:prSet presAssocID="{62F77DAB-91F4-4A67-87BC-4E285CF7ADE7}" presName="textRect" presStyleLbl="revTx" presStyleIdx="3" presStyleCnt="5" custLinFactX="68302" custLinFactY="-102965" custLinFactNeighborX="100000" custLinFactNeighborY="-200000">
        <dgm:presLayoutVars>
          <dgm:bulletEnabled val="1"/>
        </dgm:presLayoutVars>
      </dgm:prSet>
      <dgm:spPr/>
    </dgm:pt>
    <dgm:pt modelId="{019B178D-F5DE-4C86-9DE2-4034873C6CD2}" type="pres">
      <dgm:prSet presAssocID="{8F7F79A5-B8C2-435C-8A87-3AD7A551D2A2}" presName="sibTrans" presStyleLbl="sibTrans2D1" presStyleIdx="0" presStyleCnt="0"/>
      <dgm:spPr/>
    </dgm:pt>
    <dgm:pt modelId="{8467FA77-4F4F-4165-938D-B9CCD956102B}" type="pres">
      <dgm:prSet presAssocID="{DB7BCAF9-8DB6-4F2A-9FFB-8CE15DD6020D}" presName="compNode" presStyleCnt="0"/>
      <dgm:spPr/>
    </dgm:pt>
    <dgm:pt modelId="{83D0C845-A4B0-4C77-9FBF-E01208AB5E48}" type="pres">
      <dgm:prSet presAssocID="{DB7BCAF9-8DB6-4F2A-9FFB-8CE15DD6020D}" presName="pictRect" presStyleLbl="node1" presStyleIdx="4" presStyleCnt="5"/>
      <dgm:spPr>
        <a:blipFill>
          <a:blip xmlns:r="http://schemas.openxmlformats.org/officeDocument/2006/relationships" r:embed="rId6"/>
          <a:srcRect/>
          <a:stretch>
            <a:fillRect l="-2000" r="-2000"/>
          </a:stretch>
        </a:blipFill>
      </dgm:spPr>
      <dgm:extLst>
        <a:ext uri="{E40237B7-FDA0-4F09-8148-C483321AD2D9}">
          <dgm14:cNvPr xmlns:dgm14="http://schemas.microsoft.com/office/drawing/2010/diagram" id="0" name="" descr="Colleagues huddle"/>
        </a:ext>
      </dgm:extLst>
    </dgm:pt>
    <dgm:pt modelId="{2454D605-0703-4AB8-A5CC-1FCB3230FBBC}" type="pres">
      <dgm:prSet presAssocID="{DB7BCAF9-8DB6-4F2A-9FFB-8CE15DD6020D}" presName="textRect" presStyleLbl="revTx" presStyleIdx="4" presStyleCnt="5">
        <dgm:presLayoutVars>
          <dgm:bulletEnabled val="1"/>
        </dgm:presLayoutVars>
      </dgm:prSet>
      <dgm:spPr/>
    </dgm:pt>
  </dgm:ptLst>
  <dgm:cxnLst>
    <dgm:cxn modelId="{9873D31D-6528-4C39-B137-16BF320F2C94}" type="presOf" srcId="{244E998C-D24F-4998-9FC5-84815EB42AB4}" destId="{A232F672-BC4C-4622-97B3-C7C2B108931C}" srcOrd="0" destOrd="0" presId="urn:microsoft.com/office/officeart/2005/8/layout/pList1"/>
    <dgm:cxn modelId="{9D6D0727-91EE-424F-A622-F86047BF36A2}" type="presOf" srcId="{004C73B1-9E8F-4ABB-8026-E57B7382E369}" destId="{343860CC-4846-4CFA-84DC-780DE0672817}" srcOrd="0" destOrd="0" presId="urn:microsoft.com/office/officeart/2005/8/layout/pList1"/>
    <dgm:cxn modelId="{DD88962D-7465-4646-9332-DD2C9435CC86}" srcId="{B6489061-5C45-4C05-AF23-1F8271D9B4BA}" destId="{2C4B59DA-D0CE-4C17-AD39-0134160365F0}" srcOrd="2" destOrd="0" parTransId="{278E0C7D-74EA-4868-AE13-ED8014745A9D}" sibTransId="{004C73B1-9E8F-4ABB-8026-E57B7382E369}"/>
    <dgm:cxn modelId="{8D93F03B-9A2A-4A52-9465-70ED74DA47D4}" type="presOf" srcId="{D5BA14D2-79EB-4119-8966-74996768098A}" destId="{2C697D61-4EBC-4D38-B0C8-27E0AF61182E}" srcOrd="0" destOrd="0" presId="urn:microsoft.com/office/officeart/2005/8/layout/pList1"/>
    <dgm:cxn modelId="{CF3C3F40-7382-4682-BEC9-D9A5E3B44F4B}" type="presOf" srcId="{B6489061-5C45-4C05-AF23-1F8271D9B4BA}" destId="{3D34A1E2-89E0-48D4-BA79-E09695C7F2B0}" srcOrd="0" destOrd="0" presId="urn:microsoft.com/office/officeart/2005/8/layout/pList1"/>
    <dgm:cxn modelId="{4AFD1745-7A14-4BA2-9631-FAEE43A2F250}" type="presOf" srcId="{8F7F79A5-B8C2-435C-8A87-3AD7A551D2A2}" destId="{019B178D-F5DE-4C86-9DE2-4034873C6CD2}" srcOrd="0" destOrd="0" presId="urn:microsoft.com/office/officeart/2005/8/layout/pList1"/>
    <dgm:cxn modelId="{3470E845-7108-4236-85BD-CDDC67E144EA}" type="presOf" srcId="{D9BAEB0C-2385-4E6B-B32B-0EC30F2C5956}" destId="{15AD3865-F952-48BB-BD4E-BFC9A0C710E2}" srcOrd="0" destOrd="0" presId="urn:microsoft.com/office/officeart/2005/8/layout/pList1"/>
    <dgm:cxn modelId="{C4147368-E35C-42EA-B0F7-94CA370038E6}" type="presOf" srcId="{62F77DAB-91F4-4A67-87BC-4E285CF7ADE7}" destId="{C059D598-497A-41C7-9A95-8537F85D2878}" srcOrd="0" destOrd="0" presId="urn:microsoft.com/office/officeart/2005/8/layout/pList1"/>
    <dgm:cxn modelId="{75D2B878-7302-4224-B1A3-5C59A3AA88D0}" srcId="{B6489061-5C45-4C05-AF23-1F8271D9B4BA}" destId="{DB7BCAF9-8DB6-4F2A-9FFB-8CE15DD6020D}" srcOrd="4" destOrd="0" parTransId="{04DD97E3-EEDD-48D2-9B63-5EB485DAF941}" sibTransId="{2F3D7435-A00A-4EE4-8696-BBABEFA00342}"/>
    <dgm:cxn modelId="{DE645B98-655E-4683-B6F4-1190637D62E1}" type="presOf" srcId="{B2E09E5A-B78F-45F1-9E75-C1F65162ED59}" destId="{ABDC8B95-C67A-456D-93E1-6252177D3399}" srcOrd="0" destOrd="0" presId="urn:microsoft.com/office/officeart/2005/8/layout/pList1"/>
    <dgm:cxn modelId="{0A4D9AA2-2B32-4B07-A865-9DF2CA7A7B4A}" srcId="{B6489061-5C45-4C05-AF23-1F8271D9B4BA}" destId="{62F77DAB-91F4-4A67-87BC-4E285CF7ADE7}" srcOrd="3" destOrd="0" parTransId="{BDCCACF5-8D03-4083-ADEF-48171D5D4630}" sibTransId="{8F7F79A5-B8C2-435C-8A87-3AD7A551D2A2}"/>
    <dgm:cxn modelId="{715DABBD-C11C-49F0-9C58-A4F3B29F673C}" srcId="{B6489061-5C45-4C05-AF23-1F8271D9B4BA}" destId="{D9BAEB0C-2385-4E6B-B32B-0EC30F2C5956}" srcOrd="1" destOrd="0" parTransId="{44CC5038-1282-4FA6-898B-E5D008BE2318}" sibTransId="{D5BA14D2-79EB-4119-8966-74996768098A}"/>
    <dgm:cxn modelId="{288994EB-3DF4-4341-9CFC-56FBB0167EBC}" type="presOf" srcId="{DB7BCAF9-8DB6-4F2A-9FFB-8CE15DD6020D}" destId="{2454D605-0703-4AB8-A5CC-1FCB3230FBBC}" srcOrd="0" destOrd="0" presId="urn:microsoft.com/office/officeart/2005/8/layout/pList1"/>
    <dgm:cxn modelId="{69C30DF8-BCE2-435B-B42A-4345D373CC10}" srcId="{B6489061-5C45-4C05-AF23-1F8271D9B4BA}" destId="{244E998C-D24F-4998-9FC5-84815EB42AB4}" srcOrd="0" destOrd="0" parTransId="{7D3EFB75-F472-4B2E-A11F-B048F0C48AEB}" sibTransId="{B2E09E5A-B78F-45F1-9E75-C1F65162ED59}"/>
    <dgm:cxn modelId="{51E03EFA-436D-4156-B866-8E496A5F7FE1}" type="presOf" srcId="{2C4B59DA-D0CE-4C17-AD39-0134160365F0}" destId="{5CAF9FA0-4CA6-46D9-A860-887E065D05B9}" srcOrd="0" destOrd="0" presId="urn:microsoft.com/office/officeart/2005/8/layout/pList1"/>
    <dgm:cxn modelId="{40A966C2-5D43-40CC-B348-BE811D03E263}" type="presParOf" srcId="{3D34A1E2-89E0-48D4-BA79-E09695C7F2B0}" destId="{70096157-41FE-4BF0-A8F0-B37992B914E4}" srcOrd="0" destOrd="0" presId="urn:microsoft.com/office/officeart/2005/8/layout/pList1"/>
    <dgm:cxn modelId="{BBD848DD-83D1-4E8A-A11B-E7D3CA7E1B09}" type="presParOf" srcId="{70096157-41FE-4BF0-A8F0-B37992B914E4}" destId="{434B290F-BDE7-4454-B1DD-960066DFE996}" srcOrd="0" destOrd="0" presId="urn:microsoft.com/office/officeart/2005/8/layout/pList1"/>
    <dgm:cxn modelId="{4B50B46C-3063-4909-A05C-3A4C7CF340E2}" type="presParOf" srcId="{70096157-41FE-4BF0-A8F0-B37992B914E4}" destId="{A232F672-BC4C-4622-97B3-C7C2B108931C}" srcOrd="1" destOrd="0" presId="urn:microsoft.com/office/officeart/2005/8/layout/pList1"/>
    <dgm:cxn modelId="{B1FFA15F-BC47-4D59-BACB-8F344143A5C4}" type="presParOf" srcId="{3D34A1E2-89E0-48D4-BA79-E09695C7F2B0}" destId="{ABDC8B95-C67A-456D-93E1-6252177D3399}" srcOrd="1" destOrd="0" presId="urn:microsoft.com/office/officeart/2005/8/layout/pList1"/>
    <dgm:cxn modelId="{9D481776-20F6-423E-9B7B-5AFE8C31A4D5}" type="presParOf" srcId="{3D34A1E2-89E0-48D4-BA79-E09695C7F2B0}" destId="{C5870524-D71F-4A46-8DB8-602986AE7074}" srcOrd="2" destOrd="0" presId="urn:microsoft.com/office/officeart/2005/8/layout/pList1"/>
    <dgm:cxn modelId="{3B167353-A72C-42A5-B674-4A55F4418B23}" type="presParOf" srcId="{C5870524-D71F-4A46-8DB8-602986AE7074}" destId="{57AE3498-1326-4869-9D84-14D66C5D7C66}" srcOrd="0" destOrd="0" presId="urn:microsoft.com/office/officeart/2005/8/layout/pList1"/>
    <dgm:cxn modelId="{515C9CE4-33A4-4A92-943F-1B3FFADC3195}" type="presParOf" srcId="{C5870524-D71F-4A46-8DB8-602986AE7074}" destId="{15AD3865-F952-48BB-BD4E-BFC9A0C710E2}" srcOrd="1" destOrd="0" presId="urn:microsoft.com/office/officeart/2005/8/layout/pList1"/>
    <dgm:cxn modelId="{C651E882-ECBC-46B0-A5C1-D9E3B97FFA93}" type="presParOf" srcId="{3D34A1E2-89E0-48D4-BA79-E09695C7F2B0}" destId="{2C697D61-4EBC-4D38-B0C8-27E0AF61182E}" srcOrd="3" destOrd="0" presId="urn:microsoft.com/office/officeart/2005/8/layout/pList1"/>
    <dgm:cxn modelId="{29F521B1-678F-48F8-9D0D-2582F32B4F80}" type="presParOf" srcId="{3D34A1E2-89E0-48D4-BA79-E09695C7F2B0}" destId="{1E22546E-1335-44A5-A897-8420900B48E4}" srcOrd="4" destOrd="0" presId="urn:microsoft.com/office/officeart/2005/8/layout/pList1"/>
    <dgm:cxn modelId="{56B204AD-A028-4951-B47F-12F463627E03}" type="presParOf" srcId="{1E22546E-1335-44A5-A897-8420900B48E4}" destId="{0890F7B0-9351-4AE3-A8CE-E876ACD7C398}" srcOrd="0" destOrd="0" presId="urn:microsoft.com/office/officeart/2005/8/layout/pList1"/>
    <dgm:cxn modelId="{9CA0DA02-4670-4900-B1FF-49D902604F67}" type="presParOf" srcId="{1E22546E-1335-44A5-A897-8420900B48E4}" destId="{5CAF9FA0-4CA6-46D9-A860-887E065D05B9}" srcOrd="1" destOrd="0" presId="urn:microsoft.com/office/officeart/2005/8/layout/pList1"/>
    <dgm:cxn modelId="{FB936A4B-E59A-48CC-8F0E-D50D404D24DC}" type="presParOf" srcId="{3D34A1E2-89E0-48D4-BA79-E09695C7F2B0}" destId="{343860CC-4846-4CFA-84DC-780DE0672817}" srcOrd="5" destOrd="0" presId="urn:microsoft.com/office/officeart/2005/8/layout/pList1"/>
    <dgm:cxn modelId="{2E0114A3-A580-4EAB-840E-C5CD243BE7FC}" type="presParOf" srcId="{3D34A1E2-89E0-48D4-BA79-E09695C7F2B0}" destId="{961BD338-295E-417B-B601-5EF794FEF661}" srcOrd="6" destOrd="0" presId="urn:microsoft.com/office/officeart/2005/8/layout/pList1"/>
    <dgm:cxn modelId="{9FB2D5A4-BF58-48EA-BCD8-AC0482958519}" type="presParOf" srcId="{961BD338-295E-417B-B601-5EF794FEF661}" destId="{2F32247F-3C7C-4A85-BECF-8CF8C6AC7B2D}" srcOrd="0" destOrd="0" presId="urn:microsoft.com/office/officeart/2005/8/layout/pList1"/>
    <dgm:cxn modelId="{5FF40788-04B8-42AA-901E-AB28A1440F67}" type="presParOf" srcId="{961BD338-295E-417B-B601-5EF794FEF661}" destId="{C059D598-497A-41C7-9A95-8537F85D2878}" srcOrd="1" destOrd="0" presId="urn:microsoft.com/office/officeart/2005/8/layout/pList1"/>
    <dgm:cxn modelId="{36BE40B1-806A-495A-AA23-D1BA8F24272C}" type="presParOf" srcId="{3D34A1E2-89E0-48D4-BA79-E09695C7F2B0}" destId="{019B178D-F5DE-4C86-9DE2-4034873C6CD2}" srcOrd="7" destOrd="0" presId="urn:microsoft.com/office/officeart/2005/8/layout/pList1"/>
    <dgm:cxn modelId="{35B28D65-21AE-4A09-9997-B413C08BD37B}" type="presParOf" srcId="{3D34A1E2-89E0-48D4-BA79-E09695C7F2B0}" destId="{8467FA77-4F4F-4165-938D-B9CCD956102B}" srcOrd="8" destOrd="0" presId="urn:microsoft.com/office/officeart/2005/8/layout/pList1"/>
    <dgm:cxn modelId="{6DD862DF-9B24-4AA0-86FF-C74116D14A10}" type="presParOf" srcId="{8467FA77-4F4F-4165-938D-B9CCD956102B}" destId="{83D0C845-A4B0-4C77-9FBF-E01208AB5E48}" srcOrd="0" destOrd="0" presId="urn:microsoft.com/office/officeart/2005/8/layout/pList1"/>
    <dgm:cxn modelId="{0FA2E7B4-B278-40E8-9A8E-19A063630359}" type="presParOf" srcId="{8467FA77-4F4F-4165-938D-B9CCD956102B}" destId="{2454D605-0703-4AB8-A5CC-1FCB3230FBBC}" srcOrd="1" destOrd="0" presId="urn:microsoft.com/office/officeart/2005/8/layout/pList1"/>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489061-5C45-4C05-AF23-1F8271D9B4BA}" type="doc">
      <dgm:prSet loTypeId="urn:microsoft.com/office/officeart/2005/8/layout/pList1" loCatId="list" qsTypeId="urn:microsoft.com/office/officeart/2005/8/quickstyle/simple1" qsCatId="simple" csTypeId="urn:microsoft.com/office/officeart/2005/8/colors/accent0_2" csCatId="mainScheme" phldr="1"/>
      <dgm:spPr/>
      <dgm:t>
        <a:bodyPr/>
        <a:lstStyle/>
        <a:p>
          <a:endParaRPr lang="en-IE"/>
        </a:p>
      </dgm:t>
    </dgm:pt>
    <dgm:pt modelId="{2C4B59DA-D0CE-4C17-AD39-0134160365F0}">
      <dgm:prSet phldrT="[Text]" custT="1"/>
      <dgm:spPr/>
      <dgm:t>
        <a:bodyPr/>
        <a:lstStyle/>
        <a:p>
          <a:r>
            <a:rPr lang="en-GB" sz="1600" kern="1200" dirty="0"/>
            <a:t>Agricultural </a:t>
          </a:r>
          <a:r>
            <a:rPr lang="en-GB" sz="1600" kern="1200" dirty="0">
              <a:solidFill>
                <a:schemeClr val="tx1"/>
              </a:solidFill>
              <a:latin typeface="+mn-lt"/>
              <a:ea typeface="+mn-ea"/>
              <a:cs typeface="+mn-cs"/>
            </a:rPr>
            <a:t>Statistics</a:t>
          </a:r>
          <a:r>
            <a:rPr lang="en-GB" sz="1600" kern="1200" dirty="0"/>
            <a:t> </a:t>
          </a:r>
          <a:r>
            <a:rPr lang="en-GB" sz="1600" kern="1200" dirty="0">
              <a:solidFill>
                <a:schemeClr val="tx1"/>
              </a:solidFill>
              <a:latin typeface="+mn-lt"/>
              <a:ea typeface="+mn-ea"/>
              <a:cs typeface="+mn-cs"/>
            </a:rPr>
            <a:t>Poland</a:t>
          </a:r>
          <a:endParaRPr lang="en-IE" sz="1600" kern="1200" dirty="0">
            <a:solidFill>
              <a:schemeClr val="tx1"/>
            </a:solidFill>
            <a:latin typeface="+mn-lt"/>
            <a:ea typeface="+mn-ea"/>
            <a:cs typeface="+mn-cs"/>
          </a:endParaRPr>
        </a:p>
      </dgm:t>
    </dgm:pt>
    <dgm:pt modelId="{278E0C7D-74EA-4868-AE13-ED8014745A9D}" type="parTrans" cxnId="{DD88962D-7465-4646-9332-DD2C9435CC86}">
      <dgm:prSet/>
      <dgm:spPr/>
      <dgm:t>
        <a:bodyPr/>
        <a:lstStyle/>
        <a:p>
          <a:endParaRPr lang="en-IE"/>
        </a:p>
      </dgm:t>
    </dgm:pt>
    <dgm:pt modelId="{004C73B1-9E8F-4ABB-8026-E57B7382E369}" type="sibTrans" cxnId="{DD88962D-7465-4646-9332-DD2C9435CC86}">
      <dgm:prSet/>
      <dgm:spPr/>
      <dgm:t>
        <a:bodyPr/>
        <a:lstStyle/>
        <a:p>
          <a:endParaRPr lang="en-IE"/>
        </a:p>
      </dgm:t>
    </dgm:pt>
    <dgm:pt modelId="{D9BAEB0C-2385-4E6B-B32B-0EC30F2C5956}">
      <dgm:prSet phldrT="[Text]" custT="1"/>
      <dgm:spPr/>
      <dgm:t>
        <a:bodyPr/>
        <a:lstStyle/>
        <a:p>
          <a:r>
            <a:rPr lang="en-IE" sz="1600" kern="1200" dirty="0">
              <a:solidFill>
                <a:schemeClr val="tx1"/>
              </a:solidFill>
              <a:latin typeface="+mn-lt"/>
              <a:ea typeface="+mn-ea"/>
              <a:cs typeface="+mn-cs"/>
            </a:rPr>
            <a:t>Ecosystem</a:t>
          </a:r>
          <a:r>
            <a:rPr lang="en-IE" sz="1600" kern="1200" dirty="0"/>
            <a:t> </a:t>
          </a:r>
          <a:r>
            <a:rPr lang="en-IE" sz="1600" kern="1200" dirty="0">
              <a:solidFill>
                <a:schemeClr val="tx1"/>
              </a:solidFill>
              <a:latin typeface="+mn-lt"/>
              <a:ea typeface="+mn-ea"/>
              <a:cs typeface="+mn-cs"/>
            </a:rPr>
            <a:t>Accounting</a:t>
          </a:r>
        </a:p>
      </dgm:t>
    </dgm:pt>
    <dgm:pt modelId="{44CC5038-1282-4FA6-898B-E5D008BE2318}" type="parTrans" cxnId="{715DABBD-C11C-49F0-9C58-A4F3B29F673C}">
      <dgm:prSet/>
      <dgm:spPr/>
      <dgm:t>
        <a:bodyPr/>
        <a:lstStyle/>
        <a:p>
          <a:endParaRPr lang="en-IE"/>
        </a:p>
      </dgm:t>
    </dgm:pt>
    <dgm:pt modelId="{D5BA14D2-79EB-4119-8966-74996768098A}" type="sibTrans" cxnId="{715DABBD-C11C-49F0-9C58-A4F3B29F673C}">
      <dgm:prSet/>
      <dgm:spPr/>
      <dgm:t>
        <a:bodyPr/>
        <a:lstStyle/>
        <a:p>
          <a:endParaRPr lang="en-IE"/>
        </a:p>
      </dgm:t>
    </dgm:pt>
    <dgm:pt modelId="{244E998C-D24F-4998-9FC5-84815EB42AB4}">
      <dgm:prSet phldrT="[Text]" custT="1"/>
      <dgm:spPr/>
      <dgm:t>
        <a:bodyPr/>
        <a:lstStyle/>
        <a:p>
          <a:r>
            <a:rPr lang="en-GB" sz="1600" kern="1200" dirty="0">
              <a:solidFill>
                <a:schemeClr val="tx1"/>
              </a:solidFill>
              <a:latin typeface="+mn-lt"/>
              <a:ea typeface="+mn-ea"/>
              <a:cs typeface="+mn-cs"/>
              <a:hlinkClick xmlns:r="http://schemas.openxmlformats.org/officeDocument/2006/relationships" r:id="rId1"/>
            </a:rPr>
            <a:t>EO</a:t>
          </a:r>
          <a:r>
            <a:rPr lang="en-GB" sz="1600" kern="1200" dirty="0">
              <a:effectLst/>
              <a:latin typeface="Calibri" panose="020F0502020204030204" pitchFamily="34" charset="0"/>
              <a:hlinkClick xmlns:r="http://schemas.openxmlformats.org/officeDocument/2006/relationships" r:id="rId1"/>
            </a:rPr>
            <a:t> projects for statistics NSI</a:t>
          </a:r>
          <a:endParaRPr lang="en-IE" sz="1200" kern="1200" dirty="0"/>
        </a:p>
      </dgm:t>
    </dgm:pt>
    <dgm:pt modelId="{7D3EFB75-F472-4B2E-A11F-B048F0C48AEB}" type="parTrans" cxnId="{69C30DF8-BCE2-435B-B42A-4345D373CC10}">
      <dgm:prSet/>
      <dgm:spPr/>
      <dgm:t>
        <a:bodyPr/>
        <a:lstStyle/>
        <a:p>
          <a:endParaRPr lang="en-IE"/>
        </a:p>
      </dgm:t>
    </dgm:pt>
    <dgm:pt modelId="{B2E09E5A-B78F-45F1-9E75-C1F65162ED59}" type="sibTrans" cxnId="{69C30DF8-BCE2-435B-B42A-4345D373CC10}">
      <dgm:prSet/>
      <dgm:spPr/>
      <dgm:t>
        <a:bodyPr/>
        <a:lstStyle/>
        <a:p>
          <a:endParaRPr lang="en-IE"/>
        </a:p>
      </dgm:t>
    </dgm:pt>
    <dgm:pt modelId="{6C5CDD70-4659-407A-BEE4-387389AEC91C}">
      <dgm:prSet phldrT="[Text]"/>
      <dgm:spPr/>
      <dgm:t>
        <a:bodyPr/>
        <a:lstStyle/>
        <a:p>
          <a:endParaRPr lang="en-IE" dirty="0"/>
        </a:p>
      </dgm:t>
    </dgm:pt>
    <dgm:pt modelId="{54B74CCD-6FD2-4404-A586-AE40A6503565}" type="parTrans" cxnId="{CEEE4ADE-2257-432D-A5E0-7A09057D8437}">
      <dgm:prSet/>
      <dgm:spPr/>
      <dgm:t>
        <a:bodyPr/>
        <a:lstStyle/>
        <a:p>
          <a:endParaRPr lang="en-GB"/>
        </a:p>
      </dgm:t>
    </dgm:pt>
    <dgm:pt modelId="{2019FCBE-391F-4F86-A5BC-009CBD492331}" type="sibTrans" cxnId="{CEEE4ADE-2257-432D-A5E0-7A09057D8437}">
      <dgm:prSet/>
      <dgm:spPr/>
      <dgm:t>
        <a:bodyPr/>
        <a:lstStyle/>
        <a:p>
          <a:endParaRPr lang="en-GB"/>
        </a:p>
      </dgm:t>
    </dgm:pt>
    <dgm:pt modelId="{B41AD270-402F-4EBE-9DA9-77BECEC02C14}">
      <dgm:prSet custT="1"/>
      <dgm:spPr/>
      <dgm:t>
        <a:bodyPr/>
        <a:lstStyle/>
        <a:p>
          <a:r>
            <a:rPr lang="en-IE" sz="1500" kern="1200" dirty="0"/>
            <a:t>GEOS </a:t>
          </a:r>
          <a:r>
            <a:rPr lang="en-IE" sz="1600" kern="1200" dirty="0">
              <a:solidFill>
                <a:schemeClr val="tx1"/>
              </a:solidFill>
              <a:latin typeface="+mn-lt"/>
              <a:ea typeface="+mn-ea"/>
              <a:cs typeface="+mn-cs"/>
            </a:rPr>
            <a:t>Grants</a:t>
          </a:r>
          <a:r>
            <a:rPr lang="en-IE" sz="1500" kern="1200" dirty="0"/>
            <a:t> – several EO in several domains </a:t>
          </a:r>
          <a:r>
            <a:rPr lang="en-IE" sz="1600" kern="1200" dirty="0">
              <a:solidFill>
                <a:schemeClr val="tx1"/>
              </a:solidFill>
              <a:latin typeface="+mn-lt"/>
              <a:ea typeface="+mn-ea"/>
              <a:cs typeface="+mn-cs"/>
            </a:rPr>
            <a:t>Buildings</a:t>
          </a:r>
          <a:r>
            <a:rPr lang="en-IE" sz="1500" kern="1200" dirty="0"/>
            <a:t>, energy</a:t>
          </a:r>
        </a:p>
      </dgm:t>
    </dgm:pt>
    <dgm:pt modelId="{AA5FA6F0-0BA3-4764-969D-CEF341A5BA6D}" type="parTrans" cxnId="{9665F5D9-F254-4ADE-963C-DBCA30B26F45}">
      <dgm:prSet/>
      <dgm:spPr/>
      <dgm:t>
        <a:bodyPr/>
        <a:lstStyle/>
        <a:p>
          <a:endParaRPr lang="en-GB"/>
        </a:p>
      </dgm:t>
    </dgm:pt>
    <dgm:pt modelId="{1913DDCC-D2A8-49F2-8517-56C9645C74B0}" type="sibTrans" cxnId="{9665F5D9-F254-4ADE-963C-DBCA30B26F45}">
      <dgm:prSet/>
      <dgm:spPr/>
      <dgm:t>
        <a:bodyPr/>
        <a:lstStyle/>
        <a:p>
          <a:endParaRPr lang="en-GB"/>
        </a:p>
      </dgm:t>
    </dgm:pt>
    <dgm:pt modelId="{3D34A1E2-89E0-48D4-BA79-E09695C7F2B0}" type="pres">
      <dgm:prSet presAssocID="{B6489061-5C45-4C05-AF23-1F8271D9B4BA}" presName="Name0" presStyleCnt="0">
        <dgm:presLayoutVars>
          <dgm:dir/>
          <dgm:resizeHandles val="exact"/>
        </dgm:presLayoutVars>
      </dgm:prSet>
      <dgm:spPr/>
    </dgm:pt>
    <dgm:pt modelId="{70096157-41FE-4BF0-A8F0-B37992B914E4}" type="pres">
      <dgm:prSet presAssocID="{244E998C-D24F-4998-9FC5-84815EB42AB4}" presName="compNode" presStyleCnt="0"/>
      <dgm:spPr/>
    </dgm:pt>
    <dgm:pt modelId="{434B290F-BDE7-4454-B1DD-960066DFE996}" type="pres">
      <dgm:prSet presAssocID="{244E998C-D24F-4998-9FC5-84815EB42AB4}" presName="pictRect" presStyleLbl="node1" presStyleIdx="0" presStyleCnt="5" custScaleY="201259" custLinFactNeighborX="559" custLinFactNeighborY="-86073"/>
      <dgm:spPr>
        <a:blipFill rotWithShape="1">
          <a:blip xmlns:r="http://schemas.openxmlformats.org/officeDocument/2006/relationships" r:embed="rId2"/>
          <a:srcRect/>
          <a:stretch>
            <a:fillRect l="-51000" r="-51000"/>
          </a:stretch>
        </a:blipFill>
        <a:ln w="28575">
          <a:solidFill>
            <a:schemeClr val="tx2"/>
          </a:solidFill>
        </a:ln>
      </dgm:spPr>
    </dgm:pt>
    <dgm:pt modelId="{A232F672-BC4C-4622-97B3-C7C2B108931C}" type="pres">
      <dgm:prSet presAssocID="{244E998C-D24F-4998-9FC5-84815EB42AB4}" presName="textRect" presStyleLbl="revTx" presStyleIdx="0" presStyleCnt="5" custLinFactNeighborX="559" custLinFactNeighborY="9642">
        <dgm:presLayoutVars>
          <dgm:bulletEnabled val="1"/>
        </dgm:presLayoutVars>
      </dgm:prSet>
      <dgm:spPr/>
    </dgm:pt>
    <dgm:pt modelId="{ABDC8B95-C67A-456D-93E1-6252177D3399}" type="pres">
      <dgm:prSet presAssocID="{B2E09E5A-B78F-45F1-9E75-C1F65162ED59}" presName="sibTrans" presStyleLbl="sibTrans2D1" presStyleIdx="0" presStyleCnt="0"/>
      <dgm:spPr/>
    </dgm:pt>
    <dgm:pt modelId="{C5870524-D71F-4A46-8DB8-602986AE7074}" type="pres">
      <dgm:prSet presAssocID="{D9BAEB0C-2385-4E6B-B32B-0EC30F2C5956}" presName="compNode" presStyleCnt="0"/>
      <dgm:spPr/>
    </dgm:pt>
    <dgm:pt modelId="{57AE3498-1326-4869-9D84-14D66C5D7C66}" type="pres">
      <dgm:prSet presAssocID="{D9BAEB0C-2385-4E6B-B32B-0EC30F2C5956}" presName="pictRect" presStyleLbl="node1" presStyleIdx="1" presStyleCnt="5" custLinFactNeighborX="232" custLinFactNeighborY="-38794"/>
      <dgm:spPr>
        <a:blipFill rotWithShape="1">
          <a:blip xmlns:r="http://schemas.openxmlformats.org/officeDocument/2006/relationships" r:embed="rId3"/>
          <a:srcRect/>
          <a:stretch>
            <a:fillRect l="-2000" r="-2000"/>
          </a:stretch>
        </a:blipFill>
        <a:ln w="28575">
          <a:solidFill>
            <a:schemeClr val="tx2"/>
          </a:solidFill>
        </a:ln>
      </dgm:spPr>
      <dgm:extLst>
        <a:ext uri="{E40237B7-FDA0-4F09-8148-C483321AD2D9}">
          <dgm14:cNvPr xmlns:dgm14="http://schemas.microsoft.com/office/drawing/2010/diagram" id="0" name="" descr="Yound man drawing on a clear whiteboard"/>
        </a:ext>
      </dgm:extLst>
    </dgm:pt>
    <dgm:pt modelId="{15AD3865-F952-48BB-BD4E-BFC9A0C710E2}" type="pres">
      <dgm:prSet presAssocID="{D9BAEB0C-2385-4E6B-B32B-0EC30F2C5956}" presName="textRect" presStyleLbl="revTx" presStyleIdx="1" presStyleCnt="5" custLinFactNeighborX="-1087" custLinFactNeighborY="-61073">
        <dgm:presLayoutVars>
          <dgm:bulletEnabled val="1"/>
        </dgm:presLayoutVars>
      </dgm:prSet>
      <dgm:spPr/>
    </dgm:pt>
    <dgm:pt modelId="{2C697D61-4EBC-4D38-B0C8-27E0AF61182E}" type="pres">
      <dgm:prSet presAssocID="{D5BA14D2-79EB-4119-8966-74996768098A}" presName="sibTrans" presStyleLbl="sibTrans2D1" presStyleIdx="0" presStyleCnt="0"/>
      <dgm:spPr/>
    </dgm:pt>
    <dgm:pt modelId="{1E22546E-1335-44A5-A897-8420900B48E4}" type="pres">
      <dgm:prSet presAssocID="{2C4B59DA-D0CE-4C17-AD39-0134160365F0}" presName="compNode" presStyleCnt="0"/>
      <dgm:spPr/>
    </dgm:pt>
    <dgm:pt modelId="{0890F7B0-9351-4AE3-A8CE-E876ACD7C398}" type="pres">
      <dgm:prSet presAssocID="{2C4B59DA-D0CE-4C17-AD39-0134160365F0}" presName="pictRect" presStyleLbl="node1" presStyleIdx="2" presStyleCnt="5" custLinFactNeighborX="232" custLinFactNeighborY="-38794"/>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a:ln w="28575">
          <a:solidFill>
            <a:schemeClr val="tx2"/>
          </a:solidFill>
        </a:ln>
      </dgm:spPr>
      <dgm:extLst>
        <a:ext uri="{E40237B7-FDA0-4F09-8148-C483321AD2D9}">
          <dgm14:cNvPr xmlns:dgm14="http://schemas.microsoft.com/office/drawing/2010/diagram" id="0" name="" descr="Continuous Improvement outline"/>
        </a:ext>
      </dgm:extLst>
    </dgm:pt>
    <dgm:pt modelId="{5CAF9FA0-4CA6-46D9-A860-887E065D05B9}" type="pres">
      <dgm:prSet presAssocID="{2C4B59DA-D0CE-4C17-AD39-0134160365F0}" presName="textRect" presStyleLbl="revTx" presStyleIdx="2" presStyleCnt="5" custLinFactNeighborX="-1087" custLinFactNeighborY="-61073">
        <dgm:presLayoutVars>
          <dgm:bulletEnabled val="1"/>
        </dgm:presLayoutVars>
      </dgm:prSet>
      <dgm:spPr/>
    </dgm:pt>
    <dgm:pt modelId="{343860CC-4846-4CFA-84DC-780DE0672817}" type="pres">
      <dgm:prSet presAssocID="{004C73B1-9E8F-4ABB-8026-E57B7382E369}" presName="sibTrans" presStyleLbl="sibTrans2D1" presStyleIdx="0" presStyleCnt="0"/>
      <dgm:spPr/>
    </dgm:pt>
    <dgm:pt modelId="{59A0F4E4-7C9E-4B78-BE13-A788240F1AC7}" type="pres">
      <dgm:prSet presAssocID="{6C5CDD70-4659-407A-BEE4-387389AEC91C}" presName="compNode" presStyleCnt="0"/>
      <dgm:spPr/>
    </dgm:pt>
    <dgm:pt modelId="{82941F5C-28B9-4DC6-A44F-FF54604E0131}" type="pres">
      <dgm:prSet presAssocID="{6C5CDD70-4659-407A-BEE4-387389AEC91C}" presName="pictRect" presStyleLbl="node1" presStyleIdx="3" presStyleCnt="5" custLinFactNeighborX="290" custLinFactNeighborY="-41545"/>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t="-23000" b="-23000"/>
          </a:stretch>
        </a:blipFill>
        <a:ln w="28575">
          <a:solidFill>
            <a:schemeClr val="tx2"/>
          </a:solidFill>
        </a:ln>
      </dgm:spPr>
    </dgm:pt>
    <dgm:pt modelId="{762EF9A2-7EA2-4933-9D50-009BEF409127}" type="pres">
      <dgm:prSet presAssocID="{6C5CDD70-4659-407A-BEE4-387389AEC91C}" presName="textRect" presStyleLbl="revTx" presStyleIdx="3" presStyleCnt="5" custLinFactNeighborX="290" custLinFactNeighborY="-47036">
        <dgm:presLayoutVars>
          <dgm:bulletEnabled val="1"/>
        </dgm:presLayoutVars>
      </dgm:prSet>
      <dgm:spPr/>
    </dgm:pt>
    <dgm:pt modelId="{14E9803E-A2E2-4807-8E4E-E4D52E529917}" type="pres">
      <dgm:prSet presAssocID="{2019FCBE-391F-4F86-A5BC-009CBD492331}" presName="sibTrans" presStyleLbl="sibTrans2D1" presStyleIdx="0" presStyleCnt="0"/>
      <dgm:spPr/>
    </dgm:pt>
    <dgm:pt modelId="{C1839608-1945-4D04-9D65-9777CE95175D}" type="pres">
      <dgm:prSet presAssocID="{B41AD270-402F-4EBE-9DA9-77BECEC02C14}" presName="compNode" presStyleCnt="0"/>
      <dgm:spPr/>
    </dgm:pt>
    <dgm:pt modelId="{E7B82056-8FE7-4D25-836D-771CCE54DEE2}" type="pres">
      <dgm:prSet presAssocID="{B41AD270-402F-4EBE-9DA9-77BECEC02C14}" presName="pictRect" presStyleLbl="node1" presStyleIdx="4" presStyleCnt="5" custLinFactNeighborX="-4010" custLinFactNeighborY="-34169"/>
      <dgm:spPr>
        <a:noFill/>
        <a:ln>
          <a:solidFill>
            <a:schemeClr val="bg1"/>
          </a:solidFill>
        </a:ln>
      </dgm:spPr>
    </dgm:pt>
    <dgm:pt modelId="{66A97EAE-F339-4045-807E-9537C02F6854}" type="pres">
      <dgm:prSet presAssocID="{B41AD270-402F-4EBE-9DA9-77BECEC02C14}" presName="textRect" presStyleLbl="revTx" presStyleIdx="4" presStyleCnt="5" custLinFactX="-8617" custLinFactNeighborX="-100000" custLinFactNeighborY="-55991">
        <dgm:presLayoutVars>
          <dgm:bulletEnabled val="1"/>
        </dgm:presLayoutVars>
      </dgm:prSet>
      <dgm:spPr/>
    </dgm:pt>
  </dgm:ptLst>
  <dgm:cxnLst>
    <dgm:cxn modelId="{9873D31D-6528-4C39-B137-16BF320F2C94}" type="presOf" srcId="{244E998C-D24F-4998-9FC5-84815EB42AB4}" destId="{A232F672-BC4C-4622-97B3-C7C2B108931C}" srcOrd="0" destOrd="0" presId="urn:microsoft.com/office/officeart/2005/8/layout/pList1"/>
    <dgm:cxn modelId="{9D6D0727-91EE-424F-A622-F86047BF36A2}" type="presOf" srcId="{004C73B1-9E8F-4ABB-8026-E57B7382E369}" destId="{343860CC-4846-4CFA-84DC-780DE0672817}" srcOrd="0" destOrd="0" presId="urn:microsoft.com/office/officeart/2005/8/layout/pList1"/>
    <dgm:cxn modelId="{DD88962D-7465-4646-9332-DD2C9435CC86}" srcId="{B6489061-5C45-4C05-AF23-1F8271D9B4BA}" destId="{2C4B59DA-D0CE-4C17-AD39-0134160365F0}" srcOrd="2" destOrd="0" parTransId="{278E0C7D-74EA-4868-AE13-ED8014745A9D}" sibTransId="{004C73B1-9E8F-4ABB-8026-E57B7382E369}"/>
    <dgm:cxn modelId="{8D93F03B-9A2A-4A52-9465-70ED74DA47D4}" type="presOf" srcId="{D5BA14D2-79EB-4119-8966-74996768098A}" destId="{2C697D61-4EBC-4D38-B0C8-27E0AF61182E}" srcOrd="0" destOrd="0" presId="urn:microsoft.com/office/officeart/2005/8/layout/pList1"/>
    <dgm:cxn modelId="{CF3C3F40-7382-4682-BEC9-D9A5E3B44F4B}" type="presOf" srcId="{B6489061-5C45-4C05-AF23-1F8271D9B4BA}" destId="{3D34A1E2-89E0-48D4-BA79-E09695C7F2B0}" srcOrd="0" destOrd="0" presId="urn:microsoft.com/office/officeart/2005/8/layout/pList1"/>
    <dgm:cxn modelId="{3470E845-7108-4236-85BD-CDDC67E144EA}" type="presOf" srcId="{D9BAEB0C-2385-4E6B-B32B-0EC30F2C5956}" destId="{15AD3865-F952-48BB-BD4E-BFC9A0C710E2}" srcOrd="0" destOrd="0" presId="urn:microsoft.com/office/officeart/2005/8/layout/pList1"/>
    <dgm:cxn modelId="{DE645B98-655E-4683-B6F4-1190637D62E1}" type="presOf" srcId="{B2E09E5A-B78F-45F1-9E75-C1F65162ED59}" destId="{ABDC8B95-C67A-456D-93E1-6252177D3399}" srcOrd="0" destOrd="0" presId="urn:microsoft.com/office/officeart/2005/8/layout/pList1"/>
    <dgm:cxn modelId="{D41F389E-4911-4D38-81B7-ED071C4936BF}" type="presOf" srcId="{2019FCBE-391F-4F86-A5BC-009CBD492331}" destId="{14E9803E-A2E2-4807-8E4E-E4D52E529917}" srcOrd="0" destOrd="0" presId="urn:microsoft.com/office/officeart/2005/8/layout/pList1"/>
    <dgm:cxn modelId="{4AAC44AC-010B-41EF-AB4F-1AA27EBD90F9}" type="presOf" srcId="{6C5CDD70-4659-407A-BEE4-387389AEC91C}" destId="{762EF9A2-7EA2-4933-9D50-009BEF409127}" srcOrd="0" destOrd="0" presId="urn:microsoft.com/office/officeart/2005/8/layout/pList1"/>
    <dgm:cxn modelId="{715DABBD-C11C-49F0-9C58-A4F3B29F673C}" srcId="{B6489061-5C45-4C05-AF23-1F8271D9B4BA}" destId="{D9BAEB0C-2385-4E6B-B32B-0EC30F2C5956}" srcOrd="1" destOrd="0" parTransId="{44CC5038-1282-4FA6-898B-E5D008BE2318}" sibTransId="{D5BA14D2-79EB-4119-8966-74996768098A}"/>
    <dgm:cxn modelId="{9665F5D9-F254-4ADE-963C-DBCA30B26F45}" srcId="{B6489061-5C45-4C05-AF23-1F8271D9B4BA}" destId="{B41AD270-402F-4EBE-9DA9-77BECEC02C14}" srcOrd="4" destOrd="0" parTransId="{AA5FA6F0-0BA3-4764-969D-CEF341A5BA6D}" sibTransId="{1913DDCC-D2A8-49F2-8517-56C9645C74B0}"/>
    <dgm:cxn modelId="{CEEE4ADE-2257-432D-A5E0-7A09057D8437}" srcId="{B6489061-5C45-4C05-AF23-1F8271D9B4BA}" destId="{6C5CDD70-4659-407A-BEE4-387389AEC91C}" srcOrd="3" destOrd="0" parTransId="{54B74CCD-6FD2-4404-A586-AE40A6503565}" sibTransId="{2019FCBE-391F-4F86-A5BC-009CBD492331}"/>
    <dgm:cxn modelId="{69C30DF8-BCE2-435B-B42A-4345D373CC10}" srcId="{B6489061-5C45-4C05-AF23-1F8271D9B4BA}" destId="{244E998C-D24F-4998-9FC5-84815EB42AB4}" srcOrd="0" destOrd="0" parTransId="{7D3EFB75-F472-4B2E-A11F-B048F0C48AEB}" sibTransId="{B2E09E5A-B78F-45F1-9E75-C1F65162ED59}"/>
    <dgm:cxn modelId="{AE665DF8-26AF-42CD-968F-1E92F4056C02}" type="presOf" srcId="{B41AD270-402F-4EBE-9DA9-77BECEC02C14}" destId="{66A97EAE-F339-4045-807E-9537C02F6854}" srcOrd="0" destOrd="0" presId="urn:microsoft.com/office/officeart/2005/8/layout/pList1"/>
    <dgm:cxn modelId="{51E03EFA-436D-4156-B866-8E496A5F7FE1}" type="presOf" srcId="{2C4B59DA-D0CE-4C17-AD39-0134160365F0}" destId="{5CAF9FA0-4CA6-46D9-A860-887E065D05B9}" srcOrd="0" destOrd="0" presId="urn:microsoft.com/office/officeart/2005/8/layout/pList1"/>
    <dgm:cxn modelId="{40A966C2-5D43-40CC-B348-BE811D03E263}" type="presParOf" srcId="{3D34A1E2-89E0-48D4-BA79-E09695C7F2B0}" destId="{70096157-41FE-4BF0-A8F0-B37992B914E4}" srcOrd="0" destOrd="0" presId="urn:microsoft.com/office/officeart/2005/8/layout/pList1"/>
    <dgm:cxn modelId="{BBD848DD-83D1-4E8A-A11B-E7D3CA7E1B09}" type="presParOf" srcId="{70096157-41FE-4BF0-A8F0-B37992B914E4}" destId="{434B290F-BDE7-4454-B1DD-960066DFE996}" srcOrd="0" destOrd="0" presId="urn:microsoft.com/office/officeart/2005/8/layout/pList1"/>
    <dgm:cxn modelId="{4B50B46C-3063-4909-A05C-3A4C7CF340E2}" type="presParOf" srcId="{70096157-41FE-4BF0-A8F0-B37992B914E4}" destId="{A232F672-BC4C-4622-97B3-C7C2B108931C}" srcOrd="1" destOrd="0" presId="urn:microsoft.com/office/officeart/2005/8/layout/pList1"/>
    <dgm:cxn modelId="{B1FFA15F-BC47-4D59-BACB-8F344143A5C4}" type="presParOf" srcId="{3D34A1E2-89E0-48D4-BA79-E09695C7F2B0}" destId="{ABDC8B95-C67A-456D-93E1-6252177D3399}" srcOrd="1" destOrd="0" presId="urn:microsoft.com/office/officeart/2005/8/layout/pList1"/>
    <dgm:cxn modelId="{9D481776-20F6-423E-9B7B-5AFE8C31A4D5}" type="presParOf" srcId="{3D34A1E2-89E0-48D4-BA79-E09695C7F2B0}" destId="{C5870524-D71F-4A46-8DB8-602986AE7074}" srcOrd="2" destOrd="0" presId="urn:microsoft.com/office/officeart/2005/8/layout/pList1"/>
    <dgm:cxn modelId="{3B167353-A72C-42A5-B674-4A55F4418B23}" type="presParOf" srcId="{C5870524-D71F-4A46-8DB8-602986AE7074}" destId="{57AE3498-1326-4869-9D84-14D66C5D7C66}" srcOrd="0" destOrd="0" presId="urn:microsoft.com/office/officeart/2005/8/layout/pList1"/>
    <dgm:cxn modelId="{515C9CE4-33A4-4A92-943F-1B3FFADC3195}" type="presParOf" srcId="{C5870524-D71F-4A46-8DB8-602986AE7074}" destId="{15AD3865-F952-48BB-BD4E-BFC9A0C710E2}" srcOrd="1" destOrd="0" presId="urn:microsoft.com/office/officeart/2005/8/layout/pList1"/>
    <dgm:cxn modelId="{C651E882-ECBC-46B0-A5C1-D9E3B97FFA93}" type="presParOf" srcId="{3D34A1E2-89E0-48D4-BA79-E09695C7F2B0}" destId="{2C697D61-4EBC-4D38-B0C8-27E0AF61182E}" srcOrd="3" destOrd="0" presId="urn:microsoft.com/office/officeart/2005/8/layout/pList1"/>
    <dgm:cxn modelId="{29F521B1-678F-48F8-9D0D-2582F32B4F80}" type="presParOf" srcId="{3D34A1E2-89E0-48D4-BA79-E09695C7F2B0}" destId="{1E22546E-1335-44A5-A897-8420900B48E4}" srcOrd="4" destOrd="0" presId="urn:microsoft.com/office/officeart/2005/8/layout/pList1"/>
    <dgm:cxn modelId="{56B204AD-A028-4951-B47F-12F463627E03}" type="presParOf" srcId="{1E22546E-1335-44A5-A897-8420900B48E4}" destId="{0890F7B0-9351-4AE3-A8CE-E876ACD7C398}" srcOrd="0" destOrd="0" presId="urn:microsoft.com/office/officeart/2005/8/layout/pList1"/>
    <dgm:cxn modelId="{9CA0DA02-4670-4900-B1FF-49D902604F67}" type="presParOf" srcId="{1E22546E-1335-44A5-A897-8420900B48E4}" destId="{5CAF9FA0-4CA6-46D9-A860-887E065D05B9}" srcOrd="1" destOrd="0" presId="urn:microsoft.com/office/officeart/2005/8/layout/pList1"/>
    <dgm:cxn modelId="{FB936A4B-E59A-48CC-8F0E-D50D404D24DC}" type="presParOf" srcId="{3D34A1E2-89E0-48D4-BA79-E09695C7F2B0}" destId="{343860CC-4846-4CFA-84DC-780DE0672817}" srcOrd="5" destOrd="0" presId="urn:microsoft.com/office/officeart/2005/8/layout/pList1"/>
    <dgm:cxn modelId="{87E22AB7-609B-40E3-B9FD-301A0EE91E97}" type="presParOf" srcId="{3D34A1E2-89E0-48D4-BA79-E09695C7F2B0}" destId="{59A0F4E4-7C9E-4B78-BE13-A788240F1AC7}" srcOrd="6" destOrd="0" presId="urn:microsoft.com/office/officeart/2005/8/layout/pList1"/>
    <dgm:cxn modelId="{670780C2-8DA3-407B-B6AD-89F4AFC565A9}" type="presParOf" srcId="{59A0F4E4-7C9E-4B78-BE13-A788240F1AC7}" destId="{82941F5C-28B9-4DC6-A44F-FF54604E0131}" srcOrd="0" destOrd="0" presId="urn:microsoft.com/office/officeart/2005/8/layout/pList1"/>
    <dgm:cxn modelId="{2B7BD7C8-AD99-4BA5-A4E0-DA075D3122F5}" type="presParOf" srcId="{59A0F4E4-7C9E-4B78-BE13-A788240F1AC7}" destId="{762EF9A2-7EA2-4933-9D50-009BEF409127}" srcOrd="1" destOrd="0" presId="urn:microsoft.com/office/officeart/2005/8/layout/pList1"/>
    <dgm:cxn modelId="{A5B4D480-39DD-4585-9F48-0354E799CC0D}" type="presParOf" srcId="{3D34A1E2-89E0-48D4-BA79-E09695C7F2B0}" destId="{14E9803E-A2E2-4807-8E4E-E4D52E529917}" srcOrd="7" destOrd="0" presId="urn:microsoft.com/office/officeart/2005/8/layout/pList1"/>
    <dgm:cxn modelId="{C52BB3E0-ACE5-4172-9414-1A0A16D20012}" type="presParOf" srcId="{3D34A1E2-89E0-48D4-BA79-E09695C7F2B0}" destId="{C1839608-1945-4D04-9D65-9777CE95175D}" srcOrd="8" destOrd="0" presId="urn:microsoft.com/office/officeart/2005/8/layout/pList1"/>
    <dgm:cxn modelId="{D4D0970F-45EB-4D48-A91E-FA44779F0B03}" type="presParOf" srcId="{C1839608-1945-4D04-9D65-9777CE95175D}" destId="{E7B82056-8FE7-4D25-836D-771CCE54DEE2}" srcOrd="0" destOrd="0" presId="urn:microsoft.com/office/officeart/2005/8/layout/pList1"/>
    <dgm:cxn modelId="{6233C3B3-C594-4E54-A006-48B4D749D2FB}" type="presParOf" srcId="{C1839608-1945-4D04-9D65-9777CE95175D}" destId="{66A97EAE-F339-4045-807E-9537C02F6854}" srcOrd="1" destOrd="0" presId="urn:microsoft.com/office/officeart/2005/8/layout/pList1"/>
  </dgm:cxnLst>
  <dgm:bg>
    <a:solidFill>
      <a:schemeClr val="bg1"/>
    </a:solidFill>
  </dgm:bg>
  <dgm:whole>
    <a:ln>
      <a:solidFill>
        <a:schemeClr val="bg1"/>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489061-5C45-4C05-AF23-1F8271D9B4BA}" type="doc">
      <dgm:prSet loTypeId="urn:microsoft.com/office/officeart/2005/8/layout/pList1" loCatId="list" qsTypeId="urn:microsoft.com/office/officeart/2005/8/quickstyle/simple1" qsCatId="simple" csTypeId="urn:microsoft.com/office/officeart/2005/8/colors/accent0_2" csCatId="mainScheme" phldr="1"/>
      <dgm:spPr/>
      <dgm:t>
        <a:bodyPr/>
        <a:lstStyle/>
        <a:p>
          <a:endParaRPr lang="en-IE"/>
        </a:p>
      </dgm:t>
    </dgm:pt>
    <dgm:pt modelId="{2C4B59DA-D0CE-4C17-AD39-0134160365F0}">
      <dgm:prSet phldrT="[Text]" custT="1"/>
      <dgm:spPr/>
      <dgm:t>
        <a:bodyPr/>
        <a:lstStyle/>
        <a:p>
          <a:pPr>
            <a:lnSpc>
              <a:spcPct val="150000"/>
            </a:lnSpc>
          </a:pPr>
          <a:r>
            <a:rPr lang="en-GB" sz="1600" kern="1200" dirty="0">
              <a:hlinkClick xmlns:r="http://schemas.openxmlformats.org/officeDocument/2006/relationships" r:id="rId1"/>
            </a:rPr>
            <a:t>3 courses on EO</a:t>
          </a:r>
          <a:r>
            <a:rPr lang="en-GB" sz="1600" kern="1200" dirty="0"/>
            <a:t> </a:t>
          </a:r>
        </a:p>
        <a:p>
          <a:pPr>
            <a:lnSpc>
              <a:spcPct val="150000"/>
            </a:lnSpc>
          </a:pPr>
          <a:r>
            <a:rPr lang="en-GB" sz="1600" kern="1200" dirty="0">
              <a:solidFill>
                <a:schemeClr val="tx1"/>
              </a:solidFill>
              <a:latin typeface="+mn-lt"/>
              <a:ea typeface="+mn-ea"/>
              <a:cs typeface="+mn-cs"/>
            </a:rPr>
            <a:t>Next one will be in March 2025 on CDSE</a:t>
          </a:r>
          <a:endParaRPr lang="en-IE" sz="1600" kern="1200" dirty="0">
            <a:solidFill>
              <a:schemeClr val="tx1"/>
            </a:solidFill>
            <a:latin typeface="+mn-lt"/>
            <a:ea typeface="+mn-ea"/>
            <a:cs typeface="+mn-cs"/>
          </a:endParaRPr>
        </a:p>
      </dgm:t>
    </dgm:pt>
    <dgm:pt modelId="{278E0C7D-74EA-4868-AE13-ED8014745A9D}" type="parTrans" cxnId="{DD88962D-7465-4646-9332-DD2C9435CC86}">
      <dgm:prSet/>
      <dgm:spPr/>
      <dgm:t>
        <a:bodyPr/>
        <a:lstStyle/>
        <a:p>
          <a:endParaRPr lang="en-IE"/>
        </a:p>
      </dgm:t>
    </dgm:pt>
    <dgm:pt modelId="{004C73B1-9E8F-4ABB-8026-E57B7382E369}" type="sibTrans" cxnId="{DD88962D-7465-4646-9332-DD2C9435CC86}">
      <dgm:prSet/>
      <dgm:spPr/>
      <dgm:t>
        <a:bodyPr/>
        <a:lstStyle/>
        <a:p>
          <a:endParaRPr lang="en-IE"/>
        </a:p>
      </dgm:t>
    </dgm:pt>
    <dgm:pt modelId="{D9BAEB0C-2385-4E6B-B32B-0EC30F2C5956}">
      <dgm:prSet phldrT="[Text]" custT="1"/>
      <dgm:spPr/>
      <dgm:t>
        <a:bodyPr/>
        <a:lstStyle/>
        <a:p>
          <a:pPr>
            <a:lnSpc>
              <a:spcPct val="150000"/>
            </a:lnSpc>
          </a:pPr>
          <a:r>
            <a:rPr lang="en-GB" sz="1600" kern="1200" dirty="0">
              <a:hlinkClick xmlns:r="http://schemas.openxmlformats.org/officeDocument/2006/relationships" r:id="rId2"/>
            </a:rPr>
            <a:t>2025 Big data Hackathon on EO for Statistics March 2025</a:t>
          </a:r>
          <a:endParaRPr lang="en-IE" sz="1600" kern="1200" dirty="0">
            <a:solidFill>
              <a:schemeClr val="tx1"/>
            </a:solidFill>
            <a:latin typeface="+mn-lt"/>
            <a:ea typeface="+mn-ea"/>
            <a:cs typeface="+mn-cs"/>
          </a:endParaRPr>
        </a:p>
      </dgm:t>
    </dgm:pt>
    <dgm:pt modelId="{44CC5038-1282-4FA6-898B-E5D008BE2318}" type="parTrans" cxnId="{715DABBD-C11C-49F0-9C58-A4F3B29F673C}">
      <dgm:prSet/>
      <dgm:spPr/>
      <dgm:t>
        <a:bodyPr/>
        <a:lstStyle/>
        <a:p>
          <a:endParaRPr lang="en-IE"/>
        </a:p>
      </dgm:t>
    </dgm:pt>
    <dgm:pt modelId="{D5BA14D2-79EB-4119-8966-74996768098A}" type="sibTrans" cxnId="{715DABBD-C11C-49F0-9C58-A4F3B29F673C}">
      <dgm:prSet/>
      <dgm:spPr/>
      <dgm:t>
        <a:bodyPr/>
        <a:lstStyle/>
        <a:p>
          <a:endParaRPr lang="en-IE"/>
        </a:p>
      </dgm:t>
    </dgm:pt>
    <dgm:pt modelId="{244E998C-D24F-4998-9FC5-84815EB42AB4}">
      <dgm:prSet phldrT="[Text]" custT="1"/>
      <dgm:spPr/>
      <dgm:t>
        <a:bodyPr/>
        <a:lstStyle/>
        <a:p>
          <a:pPr>
            <a:lnSpc>
              <a:spcPct val="150000"/>
            </a:lnSpc>
          </a:pPr>
          <a:r>
            <a:rPr lang="en-US" sz="1600" kern="1200" dirty="0"/>
            <a:t>Collaboration in Research and Methodology for Official Statistics</a:t>
          </a:r>
        </a:p>
        <a:p>
          <a:pPr>
            <a:lnSpc>
              <a:spcPct val="150000"/>
            </a:lnSpc>
          </a:pPr>
          <a:r>
            <a:rPr lang="en-US" sz="1600" b="1" kern="1200" dirty="0"/>
            <a:t>CROS</a:t>
          </a:r>
          <a:endParaRPr lang="en-US" sz="1600" b="1" kern="1200" dirty="0">
            <a:hlinkClick xmlns:r="http://schemas.openxmlformats.org/officeDocument/2006/relationships" r:id="rId3"/>
          </a:endParaRPr>
        </a:p>
        <a:p>
          <a:pPr>
            <a:lnSpc>
              <a:spcPct val="150000"/>
            </a:lnSpc>
          </a:pPr>
          <a:r>
            <a:rPr lang="en-GB" sz="1600" kern="1200" dirty="0">
              <a:hlinkClick xmlns:r="http://schemas.openxmlformats.org/officeDocument/2006/relationships" r:id="rId3"/>
            </a:rPr>
            <a:t> platform for data/knowledge  sharing </a:t>
          </a:r>
          <a:endParaRPr lang="en-IE" sz="1200" kern="1200" dirty="0"/>
        </a:p>
      </dgm:t>
    </dgm:pt>
    <dgm:pt modelId="{7D3EFB75-F472-4B2E-A11F-B048F0C48AEB}" type="parTrans" cxnId="{69C30DF8-BCE2-435B-B42A-4345D373CC10}">
      <dgm:prSet/>
      <dgm:spPr/>
      <dgm:t>
        <a:bodyPr/>
        <a:lstStyle/>
        <a:p>
          <a:endParaRPr lang="en-IE"/>
        </a:p>
      </dgm:t>
    </dgm:pt>
    <dgm:pt modelId="{B2E09E5A-B78F-45F1-9E75-C1F65162ED59}" type="sibTrans" cxnId="{69C30DF8-BCE2-435B-B42A-4345D373CC10}">
      <dgm:prSet/>
      <dgm:spPr/>
      <dgm:t>
        <a:bodyPr/>
        <a:lstStyle/>
        <a:p>
          <a:endParaRPr lang="en-IE"/>
        </a:p>
      </dgm:t>
    </dgm:pt>
    <dgm:pt modelId="{3D34A1E2-89E0-48D4-BA79-E09695C7F2B0}" type="pres">
      <dgm:prSet presAssocID="{B6489061-5C45-4C05-AF23-1F8271D9B4BA}" presName="Name0" presStyleCnt="0">
        <dgm:presLayoutVars>
          <dgm:dir/>
          <dgm:resizeHandles val="exact"/>
        </dgm:presLayoutVars>
      </dgm:prSet>
      <dgm:spPr/>
    </dgm:pt>
    <dgm:pt modelId="{70096157-41FE-4BF0-A8F0-B37992B914E4}" type="pres">
      <dgm:prSet presAssocID="{244E998C-D24F-4998-9FC5-84815EB42AB4}" presName="compNode" presStyleCnt="0"/>
      <dgm:spPr/>
    </dgm:pt>
    <dgm:pt modelId="{434B290F-BDE7-4454-B1DD-960066DFE996}" type="pres">
      <dgm:prSet presAssocID="{244E998C-D24F-4998-9FC5-84815EB42AB4}" presName="pictRect" presStyleLbl="node1" presStyleIdx="0" presStyleCnt="3" custLinFactNeighborX="-63" custLinFactNeighborY="-3282"/>
      <dgm:spPr>
        <a:blipFill rotWithShape="1">
          <a:blip xmlns:r="http://schemas.openxmlformats.org/officeDocument/2006/relationships" r:embed="rId4"/>
          <a:srcRect/>
          <a:stretch>
            <a:fillRect t="-5000" b="-5000"/>
          </a:stretch>
        </a:blipFill>
      </dgm:spPr>
    </dgm:pt>
    <dgm:pt modelId="{A232F672-BC4C-4622-97B3-C7C2B108931C}" type="pres">
      <dgm:prSet presAssocID="{244E998C-D24F-4998-9FC5-84815EB42AB4}" presName="textRect" presStyleLbl="revTx" presStyleIdx="0" presStyleCnt="3" custLinFactNeighborX="1087" custLinFactNeighborY="48093">
        <dgm:presLayoutVars>
          <dgm:bulletEnabled val="1"/>
        </dgm:presLayoutVars>
      </dgm:prSet>
      <dgm:spPr/>
    </dgm:pt>
    <dgm:pt modelId="{ABDC8B95-C67A-456D-93E1-6252177D3399}" type="pres">
      <dgm:prSet presAssocID="{B2E09E5A-B78F-45F1-9E75-C1F65162ED59}" presName="sibTrans" presStyleLbl="sibTrans2D1" presStyleIdx="0" presStyleCnt="0"/>
      <dgm:spPr/>
    </dgm:pt>
    <dgm:pt modelId="{C5870524-D71F-4A46-8DB8-602986AE7074}" type="pres">
      <dgm:prSet presAssocID="{D9BAEB0C-2385-4E6B-B32B-0EC30F2C5956}" presName="compNode" presStyleCnt="0"/>
      <dgm:spPr/>
    </dgm:pt>
    <dgm:pt modelId="{57AE3498-1326-4869-9D84-14D66C5D7C66}" type="pres">
      <dgm:prSet presAssocID="{D9BAEB0C-2385-4E6B-B32B-0EC30F2C5956}" presName="pictRect" presStyleLbl="node1" presStyleIdx="1" presStyleCnt="3" custLinFactNeighborX="-913" custLinFactNeighborY="-3835"/>
      <dgm:spPr>
        <a:blipFill rotWithShape="1">
          <a:blip xmlns:r="http://schemas.openxmlformats.org/officeDocument/2006/relationships" r:embed="rId5"/>
          <a:srcRect/>
          <a:stretch>
            <a:fillRect l="-1000" r="-1000"/>
          </a:stretch>
        </a:blipFill>
      </dgm:spPr>
      <dgm:extLst>
        <a:ext uri="{E40237B7-FDA0-4F09-8148-C483321AD2D9}">
          <dgm14:cNvPr xmlns:dgm14="http://schemas.microsoft.com/office/drawing/2010/diagram" id="0" name="" descr="Yound man drawing on a clear whiteboard"/>
        </a:ext>
      </dgm:extLst>
    </dgm:pt>
    <dgm:pt modelId="{15AD3865-F952-48BB-BD4E-BFC9A0C710E2}" type="pres">
      <dgm:prSet presAssocID="{D9BAEB0C-2385-4E6B-B32B-0EC30F2C5956}" presName="textRect" presStyleLbl="revTx" presStyleIdx="1" presStyleCnt="3" custLinFactNeighborX="1702" custLinFactNeighborY="42911">
        <dgm:presLayoutVars>
          <dgm:bulletEnabled val="1"/>
        </dgm:presLayoutVars>
      </dgm:prSet>
      <dgm:spPr/>
    </dgm:pt>
    <dgm:pt modelId="{2C697D61-4EBC-4D38-B0C8-27E0AF61182E}" type="pres">
      <dgm:prSet presAssocID="{D5BA14D2-79EB-4119-8966-74996768098A}" presName="sibTrans" presStyleLbl="sibTrans2D1" presStyleIdx="0" presStyleCnt="0"/>
      <dgm:spPr/>
    </dgm:pt>
    <dgm:pt modelId="{1E22546E-1335-44A5-A897-8420900B48E4}" type="pres">
      <dgm:prSet presAssocID="{2C4B59DA-D0CE-4C17-AD39-0134160365F0}" presName="compNode" presStyleCnt="0"/>
      <dgm:spPr/>
    </dgm:pt>
    <dgm:pt modelId="{0890F7B0-9351-4AE3-A8CE-E876ACD7C398}" type="pres">
      <dgm:prSet presAssocID="{2C4B59DA-D0CE-4C17-AD39-0134160365F0}" presName="pictRect" presStyleLbl="node1" presStyleIdx="2" presStyleCnt="3" custLinFactNeighborX="360" custLinFactNeighborY="-3835"/>
      <dgm:spPr>
        <a:blipFill rotWithShape="1">
          <a:blip xmlns:r="http://schemas.openxmlformats.org/officeDocument/2006/relationships" r:embed="rId6"/>
          <a:srcRect/>
          <a:stretch>
            <a:fillRect l="-17000" r="-17000"/>
          </a:stretch>
        </a:blipFill>
      </dgm:spPr>
    </dgm:pt>
    <dgm:pt modelId="{5CAF9FA0-4CA6-46D9-A860-887E065D05B9}" type="pres">
      <dgm:prSet presAssocID="{2C4B59DA-D0CE-4C17-AD39-0134160365F0}" presName="textRect" presStyleLbl="revTx" presStyleIdx="2" presStyleCnt="3" custLinFactNeighborX="63" custLinFactNeighborY="42341">
        <dgm:presLayoutVars>
          <dgm:bulletEnabled val="1"/>
        </dgm:presLayoutVars>
      </dgm:prSet>
      <dgm:spPr/>
    </dgm:pt>
  </dgm:ptLst>
  <dgm:cxnLst>
    <dgm:cxn modelId="{9873D31D-6528-4C39-B137-16BF320F2C94}" type="presOf" srcId="{244E998C-D24F-4998-9FC5-84815EB42AB4}" destId="{A232F672-BC4C-4622-97B3-C7C2B108931C}" srcOrd="0" destOrd="0" presId="urn:microsoft.com/office/officeart/2005/8/layout/pList1"/>
    <dgm:cxn modelId="{DD88962D-7465-4646-9332-DD2C9435CC86}" srcId="{B6489061-5C45-4C05-AF23-1F8271D9B4BA}" destId="{2C4B59DA-D0CE-4C17-AD39-0134160365F0}" srcOrd="2" destOrd="0" parTransId="{278E0C7D-74EA-4868-AE13-ED8014745A9D}" sibTransId="{004C73B1-9E8F-4ABB-8026-E57B7382E369}"/>
    <dgm:cxn modelId="{8D93F03B-9A2A-4A52-9465-70ED74DA47D4}" type="presOf" srcId="{D5BA14D2-79EB-4119-8966-74996768098A}" destId="{2C697D61-4EBC-4D38-B0C8-27E0AF61182E}" srcOrd="0" destOrd="0" presId="urn:microsoft.com/office/officeart/2005/8/layout/pList1"/>
    <dgm:cxn modelId="{CF3C3F40-7382-4682-BEC9-D9A5E3B44F4B}" type="presOf" srcId="{B6489061-5C45-4C05-AF23-1F8271D9B4BA}" destId="{3D34A1E2-89E0-48D4-BA79-E09695C7F2B0}" srcOrd="0" destOrd="0" presId="urn:microsoft.com/office/officeart/2005/8/layout/pList1"/>
    <dgm:cxn modelId="{3470E845-7108-4236-85BD-CDDC67E144EA}" type="presOf" srcId="{D9BAEB0C-2385-4E6B-B32B-0EC30F2C5956}" destId="{15AD3865-F952-48BB-BD4E-BFC9A0C710E2}" srcOrd="0" destOrd="0" presId="urn:microsoft.com/office/officeart/2005/8/layout/pList1"/>
    <dgm:cxn modelId="{DE645B98-655E-4683-B6F4-1190637D62E1}" type="presOf" srcId="{B2E09E5A-B78F-45F1-9E75-C1F65162ED59}" destId="{ABDC8B95-C67A-456D-93E1-6252177D3399}" srcOrd="0" destOrd="0" presId="urn:microsoft.com/office/officeart/2005/8/layout/pList1"/>
    <dgm:cxn modelId="{715DABBD-C11C-49F0-9C58-A4F3B29F673C}" srcId="{B6489061-5C45-4C05-AF23-1F8271D9B4BA}" destId="{D9BAEB0C-2385-4E6B-B32B-0EC30F2C5956}" srcOrd="1" destOrd="0" parTransId="{44CC5038-1282-4FA6-898B-E5D008BE2318}" sibTransId="{D5BA14D2-79EB-4119-8966-74996768098A}"/>
    <dgm:cxn modelId="{69C30DF8-BCE2-435B-B42A-4345D373CC10}" srcId="{B6489061-5C45-4C05-AF23-1F8271D9B4BA}" destId="{244E998C-D24F-4998-9FC5-84815EB42AB4}" srcOrd="0" destOrd="0" parTransId="{7D3EFB75-F472-4B2E-A11F-B048F0C48AEB}" sibTransId="{B2E09E5A-B78F-45F1-9E75-C1F65162ED59}"/>
    <dgm:cxn modelId="{51E03EFA-436D-4156-B866-8E496A5F7FE1}" type="presOf" srcId="{2C4B59DA-D0CE-4C17-AD39-0134160365F0}" destId="{5CAF9FA0-4CA6-46D9-A860-887E065D05B9}" srcOrd="0" destOrd="0" presId="urn:microsoft.com/office/officeart/2005/8/layout/pList1"/>
    <dgm:cxn modelId="{40A966C2-5D43-40CC-B348-BE811D03E263}" type="presParOf" srcId="{3D34A1E2-89E0-48D4-BA79-E09695C7F2B0}" destId="{70096157-41FE-4BF0-A8F0-B37992B914E4}" srcOrd="0" destOrd="0" presId="urn:microsoft.com/office/officeart/2005/8/layout/pList1"/>
    <dgm:cxn modelId="{BBD848DD-83D1-4E8A-A11B-E7D3CA7E1B09}" type="presParOf" srcId="{70096157-41FE-4BF0-A8F0-B37992B914E4}" destId="{434B290F-BDE7-4454-B1DD-960066DFE996}" srcOrd="0" destOrd="0" presId="urn:microsoft.com/office/officeart/2005/8/layout/pList1"/>
    <dgm:cxn modelId="{4B50B46C-3063-4909-A05C-3A4C7CF340E2}" type="presParOf" srcId="{70096157-41FE-4BF0-A8F0-B37992B914E4}" destId="{A232F672-BC4C-4622-97B3-C7C2B108931C}" srcOrd="1" destOrd="0" presId="urn:microsoft.com/office/officeart/2005/8/layout/pList1"/>
    <dgm:cxn modelId="{B1FFA15F-BC47-4D59-BACB-8F344143A5C4}" type="presParOf" srcId="{3D34A1E2-89E0-48D4-BA79-E09695C7F2B0}" destId="{ABDC8B95-C67A-456D-93E1-6252177D3399}" srcOrd="1" destOrd="0" presId="urn:microsoft.com/office/officeart/2005/8/layout/pList1"/>
    <dgm:cxn modelId="{9D481776-20F6-423E-9B7B-5AFE8C31A4D5}" type="presParOf" srcId="{3D34A1E2-89E0-48D4-BA79-E09695C7F2B0}" destId="{C5870524-D71F-4A46-8DB8-602986AE7074}" srcOrd="2" destOrd="0" presId="urn:microsoft.com/office/officeart/2005/8/layout/pList1"/>
    <dgm:cxn modelId="{3B167353-A72C-42A5-B674-4A55F4418B23}" type="presParOf" srcId="{C5870524-D71F-4A46-8DB8-602986AE7074}" destId="{57AE3498-1326-4869-9D84-14D66C5D7C66}" srcOrd="0" destOrd="0" presId="urn:microsoft.com/office/officeart/2005/8/layout/pList1"/>
    <dgm:cxn modelId="{515C9CE4-33A4-4A92-943F-1B3FFADC3195}" type="presParOf" srcId="{C5870524-D71F-4A46-8DB8-602986AE7074}" destId="{15AD3865-F952-48BB-BD4E-BFC9A0C710E2}" srcOrd="1" destOrd="0" presId="urn:microsoft.com/office/officeart/2005/8/layout/pList1"/>
    <dgm:cxn modelId="{C651E882-ECBC-46B0-A5C1-D9E3B97FFA93}" type="presParOf" srcId="{3D34A1E2-89E0-48D4-BA79-E09695C7F2B0}" destId="{2C697D61-4EBC-4D38-B0C8-27E0AF61182E}" srcOrd="3" destOrd="0" presId="urn:microsoft.com/office/officeart/2005/8/layout/pList1"/>
    <dgm:cxn modelId="{29F521B1-678F-48F8-9D0D-2582F32B4F80}" type="presParOf" srcId="{3D34A1E2-89E0-48D4-BA79-E09695C7F2B0}" destId="{1E22546E-1335-44A5-A897-8420900B48E4}" srcOrd="4" destOrd="0" presId="urn:microsoft.com/office/officeart/2005/8/layout/pList1"/>
    <dgm:cxn modelId="{56B204AD-A028-4951-B47F-12F463627E03}" type="presParOf" srcId="{1E22546E-1335-44A5-A897-8420900B48E4}" destId="{0890F7B0-9351-4AE3-A8CE-E876ACD7C398}" srcOrd="0" destOrd="0" presId="urn:microsoft.com/office/officeart/2005/8/layout/pList1"/>
    <dgm:cxn modelId="{9CA0DA02-4670-4900-B1FF-49D902604F67}" type="presParOf" srcId="{1E22546E-1335-44A5-A897-8420900B48E4}" destId="{5CAF9FA0-4CA6-46D9-A860-887E065D05B9}" srcOrd="1" destOrd="0" presId="urn:microsoft.com/office/officeart/2005/8/layout/pList1"/>
  </dgm:cxnLst>
  <dgm:bg>
    <a:solidFill>
      <a:schemeClr val="bg1"/>
    </a:solidFill>
  </dgm:bg>
  <dgm:whole>
    <a:ln>
      <a:solidFill>
        <a:schemeClr val="bg1"/>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489061-5C45-4C05-AF23-1F8271D9B4BA}" type="doc">
      <dgm:prSet loTypeId="urn:microsoft.com/office/officeart/2005/8/layout/pList1" loCatId="list" qsTypeId="urn:microsoft.com/office/officeart/2005/8/quickstyle/simple1" qsCatId="simple" csTypeId="urn:microsoft.com/office/officeart/2005/8/colors/accent0_2" csCatId="mainScheme" phldr="1"/>
      <dgm:spPr/>
      <dgm:t>
        <a:bodyPr/>
        <a:lstStyle/>
        <a:p>
          <a:endParaRPr lang="en-IE"/>
        </a:p>
      </dgm:t>
    </dgm:pt>
    <dgm:pt modelId="{2C4B59DA-D0CE-4C17-AD39-0134160365F0}">
      <dgm:prSet phldrT="[Text]" custT="1"/>
      <dgm:spPr/>
      <dgm:t>
        <a:bodyPr/>
        <a:lstStyle/>
        <a:p>
          <a:pPr marL="0" lvl="0" algn="ctr" defTabSz="800100">
            <a:lnSpc>
              <a:spcPct val="90000"/>
            </a:lnSpc>
            <a:spcBef>
              <a:spcPct val="0"/>
            </a:spcBef>
            <a:spcAft>
              <a:spcPct val="35000"/>
            </a:spcAft>
            <a:buNone/>
          </a:pPr>
          <a:r>
            <a:rPr lang="en-GB" sz="1800" kern="1200" dirty="0">
              <a:solidFill>
                <a:srgbClr val="4D4D4D">
                  <a:hueOff val="0"/>
                  <a:satOff val="0"/>
                  <a:lumOff val="0"/>
                  <a:alphaOff val="0"/>
                </a:srgbClr>
              </a:solidFill>
              <a:effectLst/>
              <a:latin typeface="Calibri" panose="020F0502020204030204" pitchFamily="34" charset="0"/>
              <a:ea typeface="+mn-ea"/>
              <a:cs typeface="+mn-cs"/>
            </a:rPr>
            <a:t>GEOS Grants - 4 NSI working on </a:t>
          </a:r>
          <a:r>
            <a:rPr lang="en-GB" sz="1800" b="1" kern="1200" dirty="0">
              <a:solidFill>
                <a:srgbClr val="4D4D4D">
                  <a:hueOff val="0"/>
                  <a:satOff val="0"/>
                  <a:lumOff val="0"/>
                  <a:alphaOff val="0"/>
                </a:srgbClr>
              </a:solidFill>
              <a:effectLst/>
              <a:latin typeface="Calibri" panose="020F0502020204030204" pitchFamily="34" charset="0"/>
              <a:ea typeface="+mn-ea"/>
              <a:cs typeface="+mn-cs"/>
            </a:rPr>
            <a:t>BUILDINGS</a:t>
          </a:r>
        </a:p>
        <a:p>
          <a:pPr marL="0" lvl="0" algn="ctr" defTabSz="800100">
            <a:lnSpc>
              <a:spcPct val="90000"/>
            </a:lnSpc>
            <a:spcBef>
              <a:spcPct val="0"/>
            </a:spcBef>
            <a:spcAft>
              <a:spcPct val="35000"/>
            </a:spcAft>
            <a:buNone/>
          </a:pPr>
          <a:r>
            <a:rPr lang="en-GB" sz="1800" kern="1200" dirty="0" err="1">
              <a:solidFill>
                <a:srgbClr val="4D4D4D">
                  <a:hueOff val="0"/>
                  <a:satOff val="0"/>
                  <a:lumOff val="0"/>
                  <a:alphaOff val="0"/>
                </a:srgbClr>
              </a:solidFill>
              <a:effectLst/>
              <a:latin typeface="Calibri" panose="020F0502020204030204" pitchFamily="34" charset="0"/>
              <a:ea typeface="+mn-ea"/>
              <a:cs typeface="+mn-cs"/>
            </a:rPr>
            <a:t>ESSNet</a:t>
          </a:r>
          <a:r>
            <a:rPr lang="en-GB" sz="1800" kern="1200" dirty="0">
              <a:solidFill>
                <a:srgbClr val="4D4D4D">
                  <a:hueOff val="0"/>
                  <a:satOff val="0"/>
                  <a:lumOff val="0"/>
                  <a:alphaOff val="0"/>
                </a:srgbClr>
              </a:solidFill>
              <a:effectLst/>
              <a:latin typeface="Calibri" panose="020F0502020204030204" pitchFamily="34" charset="0"/>
              <a:ea typeface="+mn-ea"/>
              <a:cs typeface="+mn-cs"/>
            </a:rPr>
            <a:t> AI/ML work package on EO </a:t>
          </a:r>
          <a:r>
            <a:rPr lang="en-GB" sz="1800" b="1" kern="1200" dirty="0">
              <a:solidFill>
                <a:srgbClr val="4D4D4D">
                  <a:hueOff val="0"/>
                  <a:satOff val="0"/>
                  <a:lumOff val="0"/>
                  <a:alphaOff val="0"/>
                </a:srgbClr>
              </a:solidFill>
              <a:effectLst/>
              <a:latin typeface="Calibri" panose="020F0502020204030204" pitchFamily="34" charset="0"/>
              <a:ea typeface="+mn-ea"/>
              <a:cs typeface="+mn-cs"/>
            </a:rPr>
            <a:t>CROPS</a:t>
          </a:r>
          <a:r>
            <a:rPr lang="en-GB" sz="1800" kern="1200" dirty="0">
              <a:solidFill>
                <a:srgbClr val="4D4D4D">
                  <a:hueOff val="0"/>
                  <a:satOff val="0"/>
                  <a:lumOff val="0"/>
                  <a:alphaOff val="0"/>
                </a:srgbClr>
              </a:solidFill>
              <a:effectLst/>
              <a:latin typeface="Calibri" panose="020F0502020204030204" pitchFamily="34" charset="0"/>
              <a:ea typeface="+mn-ea"/>
              <a:cs typeface="+mn-cs"/>
            </a:rPr>
            <a:t> and </a:t>
          </a:r>
          <a:r>
            <a:rPr lang="en-GB" sz="1800" b="1" kern="1200" dirty="0">
              <a:solidFill>
                <a:srgbClr val="4D4D4D">
                  <a:hueOff val="0"/>
                  <a:satOff val="0"/>
                  <a:lumOff val="0"/>
                  <a:alphaOff val="0"/>
                </a:srgbClr>
              </a:solidFill>
              <a:effectLst/>
              <a:latin typeface="Calibri" panose="020F0502020204030204" pitchFamily="34" charset="0"/>
              <a:ea typeface="+mn-ea"/>
              <a:cs typeface="+mn-cs"/>
            </a:rPr>
            <a:t>LAND USE</a:t>
          </a:r>
          <a:endParaRPr lang="en-IE" sz="1800" b="1" kern="1200" dirty="0">
            <a:solidFill>
              <a:srgbClr val="4D4D4D">
                <a:hueOff val="0"/>
                <a:satOff val="0"/>
                <a:lumOff val="0"/>
                <a:alphaOff val="0"/>
              </a:srgbClr>
            </a:solidFill>
            <a:effectLst/>
            <a:latin typeface="Calibri" panose="020F0502020204030204" pitchFamily="34" charset="0"/>
            <a:ea typeface="+mn-ea"/>
            <a:cs typeface="+mn-cs"/>
          </a:endParaRPr>
        </a:p>
      </dgm:t>
    </dgm:pt>
    <dgm:pt modelId="{278E0C7D-74EA-4868-AE13-ED8014745A9D}" type="parTrans" cxnId="{DD88962D-7465-4646-9332-DD2C9435CC86}">
      <dgm:prSet/>
      <dgm:spPr/>
      <dgm:t>
        <a:bodyPr/>
        <a:lstStyle/>
        <a:p>
          <a:endParaRPr lang="en-IE"/>
        </a:p>
      </dgm:t>
    </dgm:pt>
    <dgm:pt modelId="{004C73B1-9E8F-4ABB-8026-E57B7382E369}" type="sibTrans" cxnId="{DD88962D-7465-4646-9332-DD2C9435CC86}">
      <dgm:prSet/>
      <dgm:spPr/>
      <dgm:t>
        <a:bodyPr/>
        <a:lstStyle/>
        <a:p>
          <a:endParaRPr lang="en-IE"/>
        </a:p>
      </dgm:t>
    </dgm:pt>
    <dgm:pt modelId="{244E998C-D24F-4998-9FC5-84815EB42AB4}">
      <dgm:prSet phldrT="[Text]" custT="1"/>
      <dgm:spPr/>
      <dgm:t>
        <a:bodyPr/>
        <a:lstStyle/>
        <a:p>
          <a:pPr marL="0" lvl="0" algn="ctr" defTabSz="800100">
            <a:lnSpc>
              <a:spcPct val="90000"/>
            </a:lnSpc>
            <a:spcBef>
              <a:spcPct val="0"/>
            </a:spcBef>
            <a:spcAft>
              <a:spcPct val="35000"/>
            </a:spcAft>
            <a:buNone/>
          </a:pPr>
          <a:r>
            <a:rPr lang="en-GB" sz="1800" kern="1200" dirty="0">
              <a:solidFill>
                <a:srgbClr val="4D4D4D">
                  <a:hueOff val="0"/>
                  <a:satOff val="0"/>
                  <a:lumOff val="0"/>
                  <a:alphaOff val="0"/>
                </a:srgbClr>
              </a:solidFill>
              <a:effectLst/>
              <a:latin typeface="Calibri" panose="020F0502020204030204" pitchFamily="34" charset="0"/>
              <a:ea typeface="+mn-ea"/>
              <a:cs typeface="+mn-cs"/>
            </a:rPr>
            <a:t>Task Force on Earth Observation for statistics NSI</a:t>
          </a:r>
        </a:p>
        <a:p>
          <a:pPr marL="0" lvl="0" algn="ctr" defTabSz="800100">
            <a:lnSpc>
              <a:spcPct val="90000"/>
            </a:lnSpc>
            <a:spcBef>
              <a:spcPct val="0"/>
            </a:spcBef>
            <a:spcAft>
              <a:spcPct val="35000"/>
            </a:spcAft>
            <a:buNone/>
          </a:pPr>
          <a:r>
            <a:rPr lang="en-GB" sz="1800" kern="1200" dirty="0">
              <a:solidFill>
                <a:srgbClr val="4D4D4D">
                  <a:hueOff val="0"/>
                  <a:satOff val="0"/>
                  <a:lumOff val="0"/>
                  <a:alphaOff val="0"/>
                </a:srgbClr>
              </a:solidFill>
              <a:effectLst/>
              <a:latin typeface="Calibri" panose="020F0502020204030204" pitchFamily="34" charset="0"/>
              <a:ea typeface="+mn-ea"/>
              <a:cs typeface="+mn-cs"/>
            </a:rPr>
            <a:t>17 countries (of which 12 are MS)</a:t>
          </a:r>
        </a:p>
        <a:p>
          <a:pPr marL="0" lvl="0" algn="ctr" defTabSz="800100">
            <a:lnSpc>
              <a:spcPct val="90000"/>
            </a:lnSpc>
            <a:spcBef>
              <a:spcPct val="0"/>
            </a:spcBef>
            <a:spcAft>
              <a:spcPct val="35000"/>
            </a:spcAft>
            <a:buNone/>
          </a:pPr>
          <a:r>
            <a:rPr lang="en-GB" sz="1800" kern="1200" dirty="0">
              <a:solidFill>
                <a:srgbClr val="4D4D4D">
                  <a:hueOff val="0"/>
                  <a:satOff val="0"/>
                  <a:lumOff val="0"/>
                  <a:alphaOff val="0"/>
                </a:srgbClr>
              </a:solidFill>
              <a:effectLst/>
              <a:latin typeface="Calibri" panose="020F0502020204030204" pitchFamily="34" charset="0"/>
              <a:ea typeface="+mn-ea"/>
              <a:cs typeface="+mn-cs"/>
            </a:rPr>
            <a:t>12 NSI and 5 Other National Authorities</a:t>
          </a:r>
        </a:p>
        <a:p>
          <a:pPr marL="0" lvl="0" algn="ctr" defTabSz="800100">
            <a:lnSpc>
              <a:spcPct val="90000"/>
            </a:lnSpc>
            <a:spcBef>
              <a:spcPct val="0"/>
            </a:spcBef>
            <a:spcAft>
              <a:spcPct val="35000"/>
            </a:spcAft>
            <a:buNone/>
          </a:pPr>
          <a:r>
            <a:rPr lang="en-GB" sz="1800" kern="1200" dirty="0">
              <a:solidFill>
                <a:srgbClr val="4D4D4D">
                  <a:hueOff val="0"/>
                  <a:satOff val="0"/>
                  <a:lumOff val="0"/>
                  <a:alphaOff val="0"/>
                </a:srgbClr>
              </a:solidFill>
              <a:effectLst/>
              <a:latin typeface="Calibri" panose="020F0502020204030204" pitchFamily="34" charset="0"/>
              <a:ea typeface="+mn-ea"/>
              <a:cs typeface="+mn-cs"/>
            </a:rPr>
            <a:t>4 Meetings a year</a:t>
          </a:r>
          <a:endParaRPr lang="en-IE" sz="1800" kern="1200" dirty="0">
            <a:solidFill>
              <a:srgbClr val="4D4D4D">
                <a:hueOff val="0"/>
                <a:satOff val="0"/>
                <a:lumOff val="0"/>
                <a:alphaOff val="0"/>
              </a:srgbClr>
            </a:solidFill>
            <a:effectLst/>
            <a:latin typeface="Calibri" panose="020F0502020204030204" pitchFamily="34" charset="0"/>
            <a:ea typeface="+mn-ea"/>
            <a:cs typeface="+mn-cs"/>
          </a:endParaRPr>
        </a:p>
      </dgm:t>
    </dgm:pt>
    <dgm:pt modelId="{7D3EFB75-F472-4B2E-A11F-B048F0C48AEB}" type="parTrans" cxnId="{69C30DF8-BCE2-435B-B42A-4345D373CC10}">
      <dgm:prSet/>
      <dgm:spPr/>
      <dgm:t>
        <a:bodyPr/>
        <a:lstStyle/>
        <a:p>
          <a:endParaRPr lang="en-IE"/>
        </a:p>
      </dgm:t>
    </dgm:pt>
    <dgm:pt modelId="{B2E09E5A-B78F-45F1-9E75-C1F65162ED59}" type="sibTrans" cxnId="{69C30DF8-BCE2-435B-B42A-4345D373CC10}">
      <dgm:prSet/>
      <dgm:spPr/>
      <dgm:t>
        <a:bodyPr/>
        <a:lstStyle/>
        <a:p>
          <a:endParaRPr lang="en-IE"/>
        </a:p>
      </dgm:t>
    </dgm:pt>
    <dgm:pt modelId="{0BF7FB32-8298-41D0-A51E-F22983A2B3B2}">
      <dgm:prSet phldrT="[Text]" custT="1"/>
      <dgm:spPr/>
      <dgm:t>
        <a:bodyPr/>
        <a:lstStyle/>
        <a:p>
          <a:r>
            <a:rPr lang="en-GB" sz="1800" kern="1200" dirty="0">
              <a:solidFill>
                <a:srgbClr val="4D4D4D">
                  <a:hueOff val="0"/>
                  <a:satOff val="0"/>
                  <a:lumOff val="0"/>
                  <a:alphaOff val="0"/>
                </a:srgbClr>
              </a:solidFill>
              <a:effectLst/>
              <a:latin typeface="Calibri" panose="020F0502020204030204" pitchFamily="34" charset="0"/>
              <a:ea typeface="+mn-ea"/>
              <a:cs typeface="+mn-cs"/>
            </a:rPr>
            <a:t>We are collaborating with </a:t>
          </a:r>
        </a:p>
        <a:p>
          <a:r>
            <a:rPr lang="en-GB" sz="1800" kern="1200" dirty="0">
              <a:solidFill>
                <a:srgbClr val="4D4D4D">
                  <a:hueOff val="0"/>
                  <a:satOff val="0"/>
                  <a:lumOff val="0"/>
                  <a:alphaOff val="0"/>
                </a:srgbClr>
              </a:solidFill>
              <a:effectLst/>
              <a:latin typeface="Calibri" panose="020F0502020204030204" pitchFamily="34" charset="0"/>
              <a:ea typeface="+mn-ea"/>
              <a:cs typeface="+mn-cs"/>
            </a:rPr>
            <a:t>ESTAT’s statistical domains, </a:t>
          </a:r>
        </a:p>
        <a:p>
          <a:r>
            <a:rPr lang="en-GB" sz="1800" kern="1200" dirty="0">
              <a:solidFill>
                <a:srgbClr val="4D4D4D">
                  <a:hueOff val="0"/>
                  <a:satOff val="0"/>
                  <a:lumOff val="0"/>
                  <a:alphaOff val="0"/>
                </a:srgbClr>
              </a:solidFill>
              <a:effectLst/>
              <a:latin typeface="Calibri" panose="020F0502020204030204" pitchFamily="34" charset="0"/>
              <a:ea typeface="+mn-ea"/>
              <a:cs typeface="+mn-cs"/>
            </a:rPr>
            <a:t>DGs </a:t>
          </a:r>
          <a:endParaRPr lang="en-IE" sz="1800" kern="1200" dirty="0">
            <a:solidFill>
              <a:srgbClr val="4D4D4D">
                <a:hueOff val="0"/>
                <a:satOff val="0"/>
                <a:lumOff val="0"/>
                <a:alphaOff val="0"/>
              </a:srgbClr>
            </a:solidFill>
            <a:effectLst/>
            <a:latin typeface="Calibri" panose="020F0502020204030204" pitchFamily="34" charset="0"/>
            <a:ea typeface="+mn-ea"/>
            <a:cs typeface="+mn-cs"/>
          </a:endParaRPr>
        </a:p>
      </dgm:t>
    </dgm:pt>
    <dgm:pt modelId="{7B6AEC21-EE3B-44F6-A1A8-1DE73937F3AF}" type="parTrans" cxnId="{B486CC51-9A7D-4B66-BF62-7AD3A967636B}">
      <dgm:prSet/>
      <dgm:spPr/>
      <dgm:t>
        <a:bodyPr/>
        <a:lstStyle/>
        <a:p>
          <a:endParaRPr lang="en-GB"/>
        </a:p>
      </dgm:t>
    </dgm:pt>
    <dgm:pt modelId="{4D8B2497-9288-41C3-B31C-1914BCD5ACD8}" type="sibTrans" cxnId="{B486CC51-9A7D-4B66-BF62-7AD3A967636B}">
      <dgm:prSet/>
      <dgm:spPr/>
      <dgm:t>
        <a:bodyPr/>
        <a:lstStyle/>
        <a:p>
          <a:endParaRPr lang="en-GB"/>
        </a:p>
      </dgm:t>
    </dgm:pt>
    <dgm:pt modelId="{3D34A1E2-89E0-48D4-BA79-E09695C7F2B0}" type="pres">
      <dgm:prSet presAssocID="{B6489061-5C45-4C05-AF23-1F8271D9B4BA}" presName="Name0" presStyleCnt="0">
        <dgm:presLayoutVars>
          <dgm:dir/>
          <dgm:resizeHandles val="exact"/>
        </dgm:presLayoutVars>
      </dgm:prSet>
      <dgm:spPr/>
    </dgm:pt>
    <dgm:pt modelId="{70096157-41FE-4BF0-A8F0-B37992B914E4}" type="pres">
      <dgm:prSet presAssocID="{244E998C-D24F-4998-9FC5-84815EB42AB4}" presName="compNode" presStyleCnt="0"/>
      <dgm:spPr/>
    </dgm:pt>
    <dgm:pt modelId="{434B290F-BDE7-4454-B1DD-960066DFE996}" type="pres">
      <dgm:prSet presAssocID="{244E998C-D24F-4998-9FC5-84815EB42AB4}" presName="pictRect" presStyleLbl="node1" presStyleIdx="0" presStyleCnt="3" custLinFactNeighborX="3717" custLinFactNeighborY="-16609"/>
      <dgm:spPr>
        <a:blipFill rotWithShape="1">
          <a:blip xmlns:r="http://schemas.openxmlformats.org/officeDocument/2006/relationships" r:embed="rId1"/>
          <a:srcRect/>
          <a:stretch>
            <a:fillRect l="-20000" r="-20000"/>
          </a:stretch>
        </a:blipFill>
      </dgm:spPr>
    </dgm:pt>
    <dgm:pt modelId="{A232F672-BC4C-4622-97B3-C7C2B108931C}" type="pres">
      <dgm:prSet presAssocID="{244E998C-D24F-4998-9FC5-84815EB42AB4}" presName="textRect" presStyleLbl="revTx" presStyleIdx="0" presStyleCnt="3" custScaleX="120177" custLinFactNeighborX="3828" custLinFactNeighborY="-20846">
        <dgm:presLayoutVars>
          <dgm:bulletEnabled val="1"/>
        </dgm:presLayoutVars>
      </dgm:prSet>
      <dgm:spPr/>
    </dgm:pt>
    <dgm:pt modelId="{ABDC8B95-C67A-456D-93E1-6252177D3399}" type="pres">
      <dgm:prSet presAssocID="{B2E09E5A-B78F-45F1-9E75-C1F65162ED59}" presName="sibTrans" presStyleLbl="sibTrans2D1" presStyleIdx="0" presStyleCnt="0"/>
      <dgm:spPr/>
    </dgm:pt>
    <dgm:pt modelId="{C1C001BF-3CE3-4889-A3E9-6F43821050EC}" type="pres">
      <dgm:prSet presAssocID="{0BF7FB32-8298-41D0-A51E-F22983A2B3B2}" presName="compNode" presStyleCnt="0"/>
      <dgm:spPr/>
    </dgm:pt>
    <dgm:pt modelId="{AEB089C0-A51C-45AB-AE37-DC336C38729B}" type="pres">
      <dgm:prSet presAssocID="{0BF7FB32-8298-41D0-A51E-F22983A2B3B2}" presName="pictRect" presStyleLbl="node1" presStyleIdx="1" presStyleCnt="3" custLinFactNeighborX="-7169" custLinFactNeighborY="-16609"/>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t="-23000" b="-23000"/>
          </a:stretch>
        </a:blipFill>
      </dgm:spPr>
      <dgm:extLst>
        <a:ext uri="{E40237B7-FDA0-4F09-8148-C483321AD2D9}">
          <dgm14:cNvPr xmlns:dgm14="http://schemas.microsoft.com/office/drawing/2010/diagram" id="0" name="" descr="Connections with solid fill"/>
        </a:ext>
      </dgm:extLst>
    </dgm:pt>
    <dgm:pt modelId="{541208D9-3C04-4AB4-978A-FCD700C14E9C}" type="pres">
      <dgm:prSet presAssocID="{0BF7FB32-8298-41D0-A51E-F22983A2B3B2}" presName="textRect" presStyleLbl="revTx" presStyleIdx="1" presStyleCnt="3" custScaleX="120177" custLinFactNeighborX="-10088" custLinFactNeighborY="-18192">
        <dgm:presLayoutVars>
          <dgm:bulletEnabled val="1"/>
        </dgm:presLayoutVars>
      </dgm:prSet>
      <dgm:spPr/>
    </dgm:pt>
    <dgm:pt modelId="{5DE2DBA4-3ACD-4A8E-9C22-C9F46B8A1654}" type="pres">
      <dgm:prSet presAssocID="{4D8B2497-9288-41C3-B31C-1914BCD5ACD8}" presName="sibTrans" presStyleLbl="sibTrans2D1" presStyleIdx="0" presStyleCnt="0"/>
      <dgm:spPr/>
    </dgm:pt>
    <dgm:pt modelId="{1E22546E-1335-44A5-A897-8420900B48E4}" type="pres">
      <dgm:prSet presAssocID="{2C4B59DA-D0CE-4C17-AD39-0134160365F0}" presName="compNode" presStyleCnt="0"/>
      <dgm:spPr/>
    </dgm:pt>
    <dgm:pt modelId="{0890F7B0-9351-4AE3-A8CE-E876ACD7C398}" type="pres">
      <dgm:prSet presAssocID="{2C4B59DA-D0CE-4C17-AD39-0134160365F0}" presName="pictRect" presStyleLbl="node1" presStyleIdx="2" presStyleCnt="3" custLinFactNeighborX="-11131" custLinFactNeighborY="-16609"/>
      <dgm:spPr>
        <a:blipFill rotWithShape="1">
          <a:blip xmlns:r="http://schemas.openxmlformats.org/officeDocument/2006/relationships" r:embed="rId4"/>
          <a:srcRect/>
          <a:stretch>
            <a:fillRect l="-2000" r="-2000"/>
          </a:stretch>
        </a:blipFill>
      </dgm:spPr>
    </dgm:pt>
    <dgm:pt modelId="{5CAF9FA0-4CA6-46D9-A860-887E065D05B9}" type="pres">
      <dgm:prSet presAssocID="{2C4B59DA-D0CE-4C17-AD39-0134160365F0}" presName="textRect" presStyleLbl="revTx" presStyleIdx="2" presStyleCnt="3" custLinFactNeighborX="-7374" custLinFactNeighborY="-3234">
        <dgm:presLayoutVars>
          <dgm:bulletEnabled val="1"/>
        </dgm:presLayoutVars>
      </dgm:prSet>
      <dgm:spPr/>
    </dgm:pt>
  </dgm:ptLst>
  <dgm:cxnLst>
    <dgm:cxn modelId="{9873D31D-6528-4C39-B137-16BF320F2C94}" type="presOf" srcId="{244E998C-D24F-4998-9FC5-84815EB42AB4}" destId="{A232F672-BC4C-4622-97B3-C7C2B108931C}" srcOrd="0" destOrd="0" presId="urn:microsoft.com/office/officeart/2005/8/layout/pList1"/>
    <dgm:cxn modelId="{DD88962D-7465-4646-9332-DD2C9435CC86}" srcId="{B6489061-5C45-4C05-AF23-1F8271D9B4BA}" destId="{2C4B59DA-D0CE-4C17-AD39-0134160365F0}" srcOrd="2" destOrd="0" parTransId="{278E0C7D-74EA-4868-AE13-ED8014745A9D}" sibTransId="{004C73B1-9E8F-4ABB-8026-E57B7382E369}"/>
    <dgm:cxn modelId="{CF3C3F40-7382-4682-BEC9-D9A5E3B44F4B}" type="presOf" srcId="{B6489061-5C45-4C05-AF23-1F8271D9B4BA}" destId="{3D34A1E2-89E0-48D4-BA79-E09695C7F2B0}" srcOrd="0" destOrd="0" presId="urn:microsoft.com/office/officeart/2005/8/layout/pList1"/>
    <dgm:cxn modelId="{B486CC51-9A7D-4B66-BF62-7AD3A967636B}" srcId="{B6489061-5C45-4C05-AF23-1F8271D9B4BA}" destId="{0BF7FB32-8298-41D0-A51E-F22983A2B3B2}" srcOrd="1" destOrd="0" parTransId="{7B6AEC21-EE3B-44F6-A1A8-1DE73937F3AF}" sibTransId="{4D8B2497-9288-41C3-B31C-1914BCD5ACD8}"/>
    <dgm:cxn modelId="{DE645B98-655E-4683-B6F4-1190637D62E1}" type="presOf" srcId="{B2E09E5A-B78F-45F1-9E75-C1F65162ED59}" destId="{ABDC8B95-C67A-456D-93E1-6252177D3399}" srcOrd="0" destOrd="0" presId="urn:microsoft.com/office/officeart/2005/8/layout/pList1"/>
    <dgm:cxn modelId="{43F80EB5-7F66-4D59-9975-6A4CEFEFAA88}" type="presOf" srcId="{0BF7FB32-8298-41D0-A51E-F22983A2B3B2}" destId="{541208D9-3C04-4AB4-978A-FCD700C14E9C}" srcOrd="0" destOrd="0" presId="urn:microsoft.com/office/officeart/2005/8/layout/pList1"/>
    <dgm:cxn modelId="{85B5A0DA-67A7-4596-92CA-C0EEA5C8338E}" type="presOf" srcId="{4D8B2497-9288-41C3-B31C-1914BCD5ACD8}" destId="{5DE2DBA4-3ACD-4A8E-9C22-C9F46B8A1654}" srcOrd="0" destOrd="0" presId="urn:microsoft.com/office/officeart/2005/8/layout/pList1"/>
    <dgm:cxn modelId="{69C30DF8-BCE2-435B-B42A-4345D373CC10}" srcId="{B6489061-5C45-4C05-AF23-1F8271D9B4BA}" destId="{244E998C-D24F-4998-9FC5-84815EB42AB4}" srcOrd="0" destOrd="0" parTransId="{7D3EFB75-F472-4B2E-A11F-B048F0C48AEB}" sibTransId="{B2E09E5A-B78F-45F1-9E75-C1F65162ED59}"/>
    <dgm:cxn modelId="{51E03EFA-436D-4156-B866-8E496A5F7FE1}" type="presOf" srcId="{2C4B59DA-D0CE-4C17-AD39-0134160365F0}" destId="{5CAF9FA0-4CA6-46D9-A860-887E065D05B9}" srcOrd="0" destOrd="0" presId="urn:microsoft.com/office/officeart/2005/8/layout/pList1"/>
    <dgm:cxn modelId="{40A966C2-5D43-40CC-B348-BE811D03E263}" type="presParOf" srcId="{3D34A1E2-89E0-48D4-BA79-E09695C7F2B0}" destId="{70096157-41FE-4BF0-A8F0-B37992B914E4}" srcOrd="0" destOrd="0" presId="urn:microsoft.com/office/officeart/2005/8/layout/pList1"/>
    <dgm:cxn modelId="{BBD848DD-83D1-4E8A-A11B-E7D3CA7E1B09}" type="presParOf" srcId="{70096157-41FE-4BF0-A8F0-B37992B914E4}" destId="{434B290F-BDE7-4454-B1DD-960066DFE996}" srcOrd="0" destOrd="0" presId="urn:microsoft.com/office/officeart/2005/8/layout/pList1"/>
    <dgm:cxn modelId="{4B50B46C-3063-4909-A05C-3A4C7CF340E2}" type="presParOf" srcId="{70096157-41FE-4BF0-A8F0-B37992B914E4}" destId="{A232F672-BC4C-4622-97B3-C7C2B108931C}" srcOrd="1" destOrd="0" presId="urn:microsoft.com/office/officeart/2005/8/layout/pList1"/>
    <dgm:cxn modelId="{B1FFA15F-BC47-4D59-BACB-8F344143A5C4}" type="presParOf" srcId="{3D34A1E2-89E0-48D4-BA79-E09695C7F2B0}" destId="{ABDC8B95-C67A-456D-93E1-6252177D3399}" srcOrd="1" destOrd="0" presId="urn:microsoft.com/office/officeart/2005/8/layout/pList1"/>
    <dgm:cxn modelId="{17C65F6A-23FD-469F-835A-31083A6D1252}" type="presParOf" srcId="{3D34A1E2-89E0-48D4-BA79-E09695C7F2B0}" destId="{C1C001BF-3CE3-4889-A3E9-6F43821050EC}" srcOrd="2" destOrd="0" presId="urn:microsoft.com/office/officeart/2005/8/layout/pList1"/>
    <dgm:cxn modelId="{46046FB6-F726-4EF4-8D8C-332DE3FCE241}" type="presParOf" srcId="{C1C001BF-3CE3-4889-A3E9-6F43821050EC}" destId="{AEB089C0-A51C-45AB-AE37-DC336C38729B}" srcOrd="0" destOrd="0" presId="urn:microsoft.com/office/officeart/2005/8/layout/pList1"/>
    <dgm:cxn modelId="{FF40F0EF-5EEB-447B-ADF2-29B717A40716}" type="presParOf" srcId="{C1C001BF-3CE3-4889-A3E9-6F43821050EC}" destId="{541208D9-3C04-4AB4-978A-FCD700C14E9C}" srcOrd="1" destOrd="0" presId="urn:microsoft.com/office/officeart/2005/8/layout/pList1"/>
    <dgm:cxn modelId="{7BA15373-4D01-45A4-AABC-499CB56E85F3}" type="presParOf" srcId="{3D34A1E2-89E0-48D4-BA79-E09695C7F2B0}" destId="{5DE2DBA4-3ACD-4A8E-9C22-C9F46B8A1654}" srcOrd="3" destOrd="0" presId="urn:microsoft.com/office/officeart/2005/8/layout/pList1"/>
    <dgm:cxn modelId="{29F521B1-678F-48F8-9D0D-2582F32B4F80}" type="presParOf" srcId="{3D34A1E2-89E0-48D4-BA79-E09695C7F2B0}" destId="{1E22546E-1335-44A5-A897-8420900B48E4}" srcOrd="4" destOrd="0" presId="urn:microsoft.com/office/officeart/2005/8/layout/pList1"/>
    <dgm:cxn modelId="{56B204AD-A028-4951-B47F-12F463627E03}" type="presParOf" srcId="{1E22546E-1335-44A5-A897-8420900B48E4}" destId="{0890F7B0-9351-4AE3-A8CE-E876ACD7C398}" srcOrd="0" destOrd="0" presId="urn:microsoft.com/office/officeart/2005/8/layout/pList1"/>
    <dgm:cxn modelId="{9CA0DA02-4670-4900-B1FF-49D902604F67}" type="presParOf" srcId="{1E22546E-1335-44A5-A897-8420900B48E4}" destId="{5CAF9FA0-4CA6-46D9-A860-887E065D05B9}" srcOrd="1" destOrd="0" presId="urn:microsoft.com/office/officeart/2005/8/layout/pList1"/>
  </dgm:cxnLst>
  <dgm:bg>
    <a:solidFill>
      <a:schemeClr val="bg1"/>
    </a:solidFill>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B290F-BDE7-4454-B1DD-960066DFE996}">
      <dsp:nvSpPr>
        <dsp:cNvPr id="0" name=""/>
        <dsp:cNvSpPr/>
      </dsp:nvSpPr>
      <dsp:spPr>
        <a:xfrm>
          <a:off x="1581515" y="393038"/>
          <a:ext cx="1432220" cy="986799"/>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32F672-BC4C-4622-97B3-C7C2B108931C}">
      <dsp:nvSpPr>
        <dsp:cNvPr id="0" name=""/>
        <dsp:cNvSpPr/>
      </dsp:nvSpPr>
      <dsp:spPr>
        <a:xfrm>
          <a:off x="1590652" y="1485331"/>
          <a:ext cx="1432220" cy="531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IE" sz="1600" kern="1200" dirty="0"/>
            <a:t>Applications</a:t>
          </a:r>
          <a:endParaRPr lang="en-IE" sz="1200" kern="1200" dirty="0"/>
        </a:p>
      </dsp:txBody>
      <dsp:txXfrm>
        <a:off x="1590652" y="1485331"/>
        <a:ext cx="1432220" cy="531353"/>
      </dsp:txXfrm>
    </dsp:sp>
    <dsp:sp modelId="{57AE3498-1326-4869-9D84-14D66C5D7C66}">
      <dsp:nvSpPr>
        <dsp:cNvPr id="0" name=""/>
        <dsp:cNvSpPr/>
      </dsp:nvSpPr>
      <dsp:spPr>
        <a:xfrm>
          <a:off x="790961" y="2009751"/>
          <a:ext cx="1432220" cy="986799"/>
        </a:xfrm>
        <a:prstGeom prst="roundRect">
          <a:avLst/>
        </a:prstGeom>
        <a:blipFill>
          <a:blip xmlns:r="http://schemas.openxmlformats.org/officeDocument/2006/relationships" r:embed="rId2"/>
          <a:srcRect/>
          <a:stretch>
            <a:fillRect t="-4000" b="-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AD3865-F952-48BB-BD4E-BFC9A0C710E2}">
      <dsp:nvSpPr>
        <dsp:cNvPr id="0" name=""/>
        <dsp:cNvSpPr/>
      </dsp:nvSpPr>
      <dsp:spPr>
        <a:xfrm>
          <a:off x="790961" y="2996554"/>
          <a:ext cx="1432220" cy="531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IE" sz="1600" kern="1200" dirty="0"/>
            <a:t>Skills</a:t>
          </a:r>
          <a:endParaRPr lang="en-IE" sz="1200" kern="1200" dirty="0"/>
        </a:p>
      </dsp:txBody>
      <dsp:txXfrm>
        <a:off x="790961" y="2996554"/>
        <a:ext cx="1432220" cy="531353"/>
      </dsp:txXfrm>
    </dsp:sp>
    <dsp:sp modelId="{0890F7B0-9351-4AE3-A8CE-E876ACD7C398}">
      <dsp:nvSpPr>
        <dsp:cNvPr id="0" name=""/>
        <dsp:cNvSpPr/>
      </dsp:nvSpPr>
      <dsp:spPr>
        <a:xfrm>
          <a:off x="58498" y="383101"/>
          <a:ext cx="1432220" cy="986799"/>
        </a:xfrm>
        <a:prstGeom prst="round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AF9FA0-4CA6-46D9-A860-887E065D05B9}">
      <dsp:nvSpPr>
        <dsp:cNvPr id="0" name=""/>
        <dsp:cNvSpPr/>
      </dsp:nvSpPr>
      <dsp:spPr>
        <a:xfrm>
          <a:off x="58498" y="1430283"/>
          <a:ext cx="1432220" cy="531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GB" sz="1600" kern="1200" dirty="0"/>
            <a:t>Methodology</a:t>
          </a:r>
          <a:endParaRPr lang="en-IE" sz="1200" kern="1200" dirty="0"/>
        </a:p>
      </dsp:txBody>
      <dsp:txXfrm>
        <a:off x="58498" y="1430283"/>
        <a:ext cx="1432220" cy="531353"/>
      </dsp:txXfrm>
    </dsp:sp>
    <dsp:sp modelId="{2F32247F-3C7C-4A85-BECF-8CF8C6AC7B2D}">
      <dsp:nvSpPr>
        <dsp:cNvPr id="0" name=""/>
        <dsp:cNvSpPr/>
      </dsp:nvSpPr>
      <dsp:spPr>
        <a:xfrm>
          <a:off x="3128772" y="393038"/>
          <a:ext cx="1432220" cy="986799"/>
        </a:xfrm>
        <a:prstGeom prst="roundRect">
          <a:avLst/>
        </a:prstGeom>
        <a:blipFill>
          <a:blip xmlns:r="http://schemas.openxmlformats.org/officeDocument/2006/relationships" r:embed="rId5"/>
          <a:srcRect/>
          <a:stretch>
            <a:fillRect l="-2000" r="-2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59D598-497A-41C7-9A95-8537F85D2878}">
      <dsp:nvSpPr>
        <dsp:cNvPr id="0" name=""/>
        <dsp:cNvSpPr/>
      </dsp:nvSpPr>
      <dsp:spPr>
        <a:xfrm>
          <a:off x="3152809" y="1400817"/>
          <a:ext cx="1432220" cy="531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IE" sz="1600" kern="1200" dirty="0"/>
            <a:t>IT</a:t>
          </a:r>
          <a:r>
            <a:rPr lang="en-IE" sz="1200" kern="1200" dirty="0"/>
            <a:t> </a:t>
          </a:r>
          <a:r>
            <a:rPr lang="en-IE" sz="1600" kern="1200" dirty="0"/>
            <a:t>Infrastructure</a:t>
          </a:r>
          <a:endParaRPr lang="en-IE" sz="1200" kern="1200" dirty="0"/>
        </a:p>
      </dsp:txBody>
      <dsp:txXfrm>
        <a:off x="3152809" y="1400817"/>
        <a:ext cx="1432220" cy="531353"/>
      </dsp:txXfrm>
    </dsp:sp>
    <dsp:sp modelId="{83D0C845-A4B0-4C77-9FBF-E01208AB5E48}">
      <dsp:nvSpPr>
        <dsp:cNvPr id="0" name=""/>
        <dsp:cNvSpPr/>
      </dsp:nvSpPr>
      <dsp:spPr>
        <a:xfrm>
          <a:off x="2364156" y="2023833"/>
          <a:ext cx="1432220" cy="986799"/>
        </a:xfrm>
        <a:prstGeom prst="roundRect">
          <a:avLst/>
        </a:prstGeom>
        <a:blipFill>
          <a:blip xmlns:r="http://schemas.openxmlformats.org/officeDocument/2006/relationships" r:embed="rId6"/>
          <a:srcRect/>
          <a:stretch>
            <a:fillRect l="-2000" r="-2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54D605-0703-4AB8-A5CC-1FCB3230FBBC}">
      <dsp:nvSpPr>
        <dsp:cNvPr id="0" name=""/>
        <dsp:cNvSpPr/>
      </dsp:nvSpPr>
      <dsp:spPr>
        <a:xfrm>
          <a:off x="2364156" y="3010632"/>
          <a:ext cx="1432220" cy="531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GB" sz="1600" kern="1200" dirty="0"/>
            <a:t>Governance</a:t>
          </a:r>
          <a:endParaRPr lang="en-IE" sz="1200" kern="1200" dirty="0"/>
        </a:p>
      </dsp:txBody>
      <dsp:txXfrm>
        <a:off x="2364156" y="3010632"/>
        <a:ext cx="1432220" cy="531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B290F-BDE7-4454-B1DD-960066DFE996}">
      <dsp:nvSpPr>
        <dsp:cNvPr id="0" name=""/>
        <dsp:cNvSpPr/>
      </dsp:nvSpPr>
      <dsp:spPr>
        <a:xfrm>
          <a:off x="16825" y="0"/>
          <a:ext cx="1982230" cy="2748708"/>
        </a:xfrm>
        <a:prstGeom prst="roundRect">
          <a:avLst/>
        </a:prstGeom>
        <a:blipFill rotWithShape="1">
          <a:blip xmlns:r="http://schemas.openxmlformats.org/officeDocument/2006/relationships" r:embed="rId1"/>
          <a:srcRect/>
          <a:stretch>
            <a:fillRect l="-51000" r="-51000"/>
          </a:stretch>
        </a:blip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32F672-BC4C-4622-97B3-C7C2B108931C}">
      <dsp:nvSpPr>
        <dsp:cNvPr id="0" name=""/>
        <dsp:cNvSpPr/>
      </dsp:nvSpPr>
      <dsp:spPr>
        <a:xfrm>
          <a:off x="16825" y="2959468"/>
          <a:ext cx="1982230" cy="735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GB" sz="1600" kern="1200" dirty="0">
              <a:solidFill>
                <a:schemeClr val="tx1"/>
              </a:solidFill>
              <a:latin typeface="+mn-lt"/>
              <a:ea typeface="+mn-ea"/>
              <a:cs typeface="+mn-cs"/>
              <a:hlinkClick xmlns:r="http://schemas.openxmlformats.org/officeDocument/2006/relationships" r:id="rId2"/>
            </a:rPr>
            <a:t>EO</a:t>
          </a:r>
          <a:r>
            <a:rPr lang="en-GB" sz="1600" kern="1200" dirty="0">
              <a:effectLst/>
              <a:latin typeface="Calibri" panose="020F0502020204030204" pitchFamily="34" charset="0"/>
              <a:hlinkClick xmlns:r="http://schemas.openxmlformats.org/officeDocument/2006/relationships" r:id="rId2"/>
            </a:rPr>
            <a:t> projects for statistics NSI</a:t>
          </a:r>
          <a:endParaRPr lang="en-IE" sz="1200" kern="1200" dirty="0"/>
        </a:p>
      </dsp:txBody>
      <dsp:txXfrm>
        <a:off x="16825" y="2959468"/>
        <a:ext cx="1982230" cy="735407"/>
      </dsp:txXfrm>
    </dsp:sp>
    <dsp:sp modelId="{57AE3498-1326-4869-9D84-14D66C5D7C66}">
      <dsp:nvSpPr>
        <dsp:cNvPr id="0" name=""/>
        <dsp:cNvSpPr/>
      </dsp:nvSpPr>
      <dsp:spPr>
        <a:xfrm>
          <a:off x="2190880" y="647233"/>
          <a:ext cx="1982230" cy="1365756"/>
        </a:xfrm>
        <a:prstGeom prst="roundRect">
          <a:avLst/>
        </a:prstGeom>
        <a:blipFill rotWithShape="1">
          <a:blip xmlns:r="http://schemas.openxmlformats.org/officeDocument/2006/relationships" r:embed="rId3"/>
          <a:srcRect/>
          <a:stretch>
            <a:fillRect l="-2000" r="-2000"/>
          </a:stretch>
        </a:blip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AD3865-F952-48BB-BD4E-BFC9A0C710E2}">
      <dsp:nvSpPr>
        <dsp:cNvPr id="0" name=""/>
        <dsp:cNvSpPr/>
      </dsp:nvSpPr>
      <dsp:spPr>
        <a:xfrm>
          <a:off x="2164735" y="2093687"/>
          <a:ext cx="1982230" cy="735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IE" sz="1600" kern="1200" dirty="0">
              <a:solidFill>
                <a:schemeClr val="tx1"/>
              </a:solidFill>
              <a:latin typeface="+mn-lt"/>
              <a:ea typeface="+mn-ea"/>
              <a:cs typeface="+mn-cs"/>
            </a:rPr>
            <a:t>Ecosystem</a:t>
          </a:r>
          <a:r>
            <a:rPr lang="en-IE" sz="1600" kern="1200" dirty="0"/>
            <a:t> </a:t>
          </a:r>
          <a:r>
            <a:rPr lang="en-IE" sz="1600" kern="1200" dirty="0">
              <a:solidFill>
                <a:schemeClr val="tx1"/>
              </a:solidFill>
              <a:latin typeface="+mn-lt"/>
              <a:ea typeface="+mn-ea"/>
              <a:cs typeface="+mn-cs"/>
            </a:rPr>
            <a:t>Accounting</a:t>
          </a:r>
        </a:p>
      </dsp:txBody>
      <dsp:txXfrm>
        <a:off x="2164735" y="2093687"/>
        <a:ext cx="1982230" cy="735407"/>
      </dsp:txXfrm>
    </dsp:sp>
    <dsp:sp modelId="{0890F7B0-9351-4AE3-A8CE-E876ACD7C398}">
      <dsp:nvSpPr>
        <dsp:cNvPr id="0" name=""/>
        <dsp:cNvSpPr/>
      </dsp:nvSpPr>
      <dsp:spPr>
        <a:xfrm>
          <a:off x="4371417" y="647233"/>
          <a:ext cx="1982230" cy="1365756"/>
        </a:xfrm>
        <a:prstGeom prst="round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AF9FA0-4CA6-46D9-A860-887E065D05B9}">
      <dsp:nvSpPr>
        <dsp:cNvPr id="0" name=""/>
        <dsp:cNvSpPr/>
      </dsp:nvSpPr>
      <dsp:spPr>
        <a:xfrm>
          <a:off x="4345272" y="2093687"/>
          <a:ext cx="1982230" cy="735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GB" sz="1600" kern="1200" dirty="0"/>
            <a:t>Agricultural </a:t>
          </a:r>
          <a:r>
            <a:rPr lang="en-GB" sz="1600" kern="1200" dirty="0">
              <a:solidFill>
                <a:schemeClr val="tx1"/>
              </a:solidFill>
              <a:latin typeface="+mn-lt"/>
              <a:ea typeface="+mn-ea"/>
              <a:cs typeface="+mn-cs"/>
            </a:rPr>
            <a:t>Statistics</a:t>
          </a:r>
          <a:r>
            <a:rPr lang="en-GB" sz="1600" kern="1200" dirty="0"/>
            <a:t> </a:t>
          </a:r>
          <a:r>
            <a:rPr lang="en-GB" sz="1600" kern="1200" dirty="0">
              <a:solidFill>
                <a:schemeClr val="tx1"/>
              </a:solidFill>
              <a:latin typeface="+mn-lt"/>
              <a:ea typeface="+mn-ea"/>
              <a:cs typeface="+mn-cs"/>
            </a:rPr>
            <a:t>Poland</a:t>
          </a:r>
          <a:endParaRPr lang="en-IE" sz="1600" kern="1200" dirty="0">
            <a:solidFill>
              <a:schemeClr val="tx1"/>
            </a:solidFill>
            <a:latin typeface="+mn-lt"/>
            <a:ea typeface="+mn-ea"/>
            <a:cs typeface="+mn-cs"/>
          </a:endParaRPr>
        </a:p>
      </dsp:txBody>
      <dsp:txXfrm>
        <a:off x="4345272" y="2093687"/>
        <a:ext cx="1982230" cy="735407"/>
      </dsp:txXfrm>
    </dsp:sp>
    <dsp:sp modelId="{82941F5C-28B9-4DC6-A44F-FF54604E0131}">
      <dsp:nvSpPr>
        <dsp:cNvPr id="0" name=""/>
        <dsp:cNvSpPr/>
      </dsp:nvSpPr>
      <dsp:spPr>
        <a:xfrm>
          <a:off x="6553104" y="609661"/>
          <a:ext cx="1982230" cy="1365756"/>
        </a:xfrm>
        <a:prstGeom prst="round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t="-23000" b="-23000"/>
          </a:stretch>
        </a:blip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2EF9A2-7EA2-4933-9D50-009BEF409127}">
      <dsp:nvSpPr>
        <dsp:cNvPr id="0" name=""/>
        <dsp:cNvSpPr/>
      </dsp:nvSpPr>
      <dsp:spPr>
        <a:xfrm>
          <a:off x="6553104" y="2196916"/>
          <a:ext cx="1982230" cy="735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0" numCol="1" spcCol="1270" anchor="t" anchorCtr="0">
          <a:noAutofit/>
        </a:bodyPr>
        <a:lstStyle/>
        <a:p>
          <a:pPr marL="0" lvl="0" indent="0" algn="ctr" defTabSz="1600200">
            <a:lnSpc>
              <a:spcPct val="90000"/>
            </a:lnSpc>
            <a:spcBef>
              <a:spcPct val="0"/>
            </a:spcBef>
            <a:spcAft>
              <a:spcPct val="35000"/>
            </a:spcAft>
            <a:buNone/>
          </a:pPr>
          <a:endParaRPr lang="en-IE" sz="3600" kern="1200" dirty="0"/>
        </a:p>
      </dsp:txBody>
      <dsp:txXfrm>
        <a:off x="6553104" y="2196916"/>
        <a:ext cx="1982230" cy="735407"/>
      </dsp:txXfrm>
    </dsp:sp>
    <dsp:sp modelId="{E7B82056-8FE7-4D25-836D-771CCE54DEE2}">
      <dsp:nvSpPr>
        <dsp:cNvPr id="0" name=""/>
        <dsp:cNvSpPr/>
      </dsp:nvSpPr>
      <dsp:spPr>
        <a:xfrm>
          <a:off x="8648405" y="710400"/>
          <a:ext cx="1982230" cy="1365756"/>
        </a:xfrm>
        <a:prstGeom prst="roundRect">
          <a:avLst/>
        </a:prstGeom>
        <a:no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A97EAE-F339-4045-807E-9537C02F6854}">
      <dsp:nvSpPr>
        <dsp:cNvPr id="0" name=""/>
        <dsp:cNvSpPr/>
      </dsp:nvSpPr>
      <dsp:spPr>
        <a:xfrm>
          <a:off x="6574853" y="2131060"/>
          <a:ext cx="1982230" cy="735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IE" sz="1500" kern="1200" dirty="0"/>
            <a:t>GEOS </a:t>
          </a:r>
          <a:r>
            <a:rPr lang="en-IE" sz="1600" kern="1200" dirty="0">
              <a:solidFill>
                <a:schemeClr val="tx1"/>
              </a:solidFill>
              <a:latin typeface="+mn-lt"/>
              <a:ea typeface="+mn-ea"/>
              <a:cs typeface="+mn-cs"/>
            </a:rPr>
            <a:t>Grants</a:t>
          </a:r>
          <a:r>
            <a:rPr lang="en-IE" sz="1500" kern="1200" dirty="0"/>
            <a:t> – several EO in several domains </a:t>
          </a:r>
          <a:r>
            <a:rPr lang="en-IE" sz="1600" kern="1200" dirty="0">
              <a:solidFill>
                <a:schemeClr val="tx1"/>
              </a:solidFill>
              <a:latin typeface="+mn-lt"/>
              <a:ea typeface="+mn-ea"/>
              <a:cs typeface="+mn-cs"/>
            </a:rPr>
            <a:t>Buildings</a:t>
          </a:r>
          <a:r>
            <a:rPr lang="en-IE" sz="1500" kern="1200" dirty="0"/>
            <a:t>, energy</a:t>
          </a:r>
        </a:p>
      </dsp:txBody>
      <dsp:txXfrm>
        <a:off x="6574853" y="2131060"/>
        <a:ext cx="1982230" cy="7354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B290F-BDE7-4454-B1DD-960066DFE996}">
      <dsp:nvSpPr>
        <dsp:cNvPr id="0" name=""/>
        <dsp:cNvSpPr/>
      </dsp:nvSpPr>
      <dsp:spPr>
        <a:xfrm>
          <a:off x="1" y="49935"/>
          <a:ext cx="3808399" cy="2623987"/>
        </a:xfrm>
        <a:prstGeom prst="roundRect">
          <a:avLst/>
        </a:prstGeom>
        <a:blipFill rotWithShape="1">
          <a:blip xmlns:r="http://schemas.openxmlformats.org/officeDocument/2006/relationships" r:embed="rId1"/>
          <a:srcRect/>
          <a:stretch>
            <a:fillRect t="-5000" b="-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32F672-BC4C-4622-97B3-C7C2B108931C}">
      <dsp:nvSpPr>
        <dsp:cNvPr id="0" name=""/>
        <dsp:cNvSpPr/>
      </dsp:nvSpPr>
      <dsp:spPr>
        <a:xfrm>
          <a:off x="43797" y="2896096"/>
          <a:ext cx="3808399" cy="1412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150000"/>
            </a:lnSpc>
            <a:spcBef>
              <a:spcPct val="0"/>
            </a:spcBef>
            <a:spcAft>
              <a:spcPct val="35000"/>
            </a:spcAft>
            <a:buNone/>
          </a:pPr>
          <a:r>
            <a:rPr lang="en-US" sz="1600" kern="1200" dirty="0"/>
            <a:t>Collaboration in Research and Methodology for Official Statistics</a:t>
          </a:r>
        </a:p>
        <a:p>
          <a:pPr marL="0" lvl="0" indent="0" algn="ctr" defTabSz="711200">
            <a:lnSpc>
              <a:spcPct val="150000"/>
            </a:lnSpc>
            <a:spcBef>
              <a:spcPct val="0"/>
            </a:spcBef>
            <a:spcAft>
              <a:spcPct val="35000"/>
            </a:spcAft>
            <a:buNone/>
          </a:pPr>
          <a:r>
            <a:rPr lang="en-US" sz="1600" b="1" kern="1200" dirty="0"/>
            <a:t>CROS</a:t>
          </a:r>
          <a:endParaRPr lang="en-US" sz="1600" b="1" kern="1200" dirty="0">
            <a:hlinkClick xmlns:r="http://schemas.openxmlformats.org/officeDocument/2006/relationships" r:id="rId2"/>
          </a:endParaRPr>
        </a:p>
        <a:p>
          <a:pPr marL="0" lvl="0" indent="0" algn="ctr" defTabSz="711200">
            <a:lnSpc>
              <a:spcPct val="150000"/>
            </a:lnSpc>
            <a:spcBef>
              <a:spcPct val="0"/>
            </a:spcBef>
            <a:spcAft>
              <a:spcPct val="35000"/>
            </a:spcAft>
            <a:buNone/>
          </a:pPr>
          <a:r>
            <a:rPr lang="en-GB" sz="1600" kern="1200" dirty="0">
              <a:hlinkClick xmlns:r="http://schemas.openxmlformats.org/officeDocument/2006/relationships" r:id="rId2"/>
            </a:rPr>
            <a:t> platform for data/knowledge  sharing </a:t>
          </a:r>
          <a:endParaRPr lang="en-IE" sz="1200" kern="1200" dirty="0"/>
        </a:p>
      </dsp:txBody>
      <dsp:txXfrm>
        <a:off x="43797" y="2896096"/>
        <a:ext cx="3808399" cy="1412916"/>
      </dsp:txXfrm>
    </dsp:sp>
    <dsp:sp modelId="{57AE3498-1326-4869-9D84-14D66C5D7C66}">
      <dsp:nvSpPr>
        <dsp:cNvPr id="0" name=""/>
        <dsp:cNvSpPr/>
      </dsp:nvSpPr>
      <dsp:spPr>
        <a:xfrm>
          <a:off x="4157029" y="35424"/>
          <a:ext cx="3808399" cy="2623987"/>
        </a:xfrm>
        <a:prstGeom prst="roundRect">
          <a:avLst/>
        </a:prstGeom>
        <a:blipFill rotWithShape="1">
          <a:blip xmlns:r="http://schemas.openxmlformats.org/officeDocument/2006/relationships" r:embed="rId3"/>
          <a:srcRect/>
          <a:stretch>
            <a:fillRect l="-1000" r="-1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AD3865-F952-48BB-BD4E-BFC9A0C710E2}">
      <dsp:nvSpPr>
        <dsp:cNvPr id="0" name=""/>
        <dsp:cNvSpPr/>
      </dsp:nvSpPr>
      <dsp:spPr>
        <a:xfrm>
          <a:off x="4256619" y="2896096"/>
          <a:ext cx="3808399" cy="1412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150000"/>
            </a:lnSpc>
            <a:spcBef>
              <a:spcPct val="0"/>
            </a:spcBef>
            <a:spcAft>
              <a:spcPct val="35000"/>
            </a:spcAft>
            <a:buNone/>
          </a:pPr>
          <a:r>
            <a:rPr lang="en-GB" sz="1600" kern="1200" dirty="0">
              <a:hlinkClick xmlns:r="http://schemas.openxmlformats.org/officeDocument/2006/relationships" r:id="rId4"/>
            </a:rPr>
            <a:t>2025 Big data Hackathon on EO for Statistics March 2025</a:t>
          </a:r>
          <a:endParaRPr lang="en-IE" sz="1600" kern="1200" dirty="0">
            <a:solidFill>
              <a:schemeClr val="tx1"/>
            </a:solidFill>
            <a:latin typeface="+mn-lt"/>
            <a:ea typeface="+mn-ea"/>
            <a:cs typeface="+mn-cs"/>
          </a:endParaRPr>
        </a:p>
      </dsp:txBody>
      <dsp:txXfrm>
        <a:off x="4256619" y="2896096"/>
        <a:ext cx="3808399" cy="1412916"/>
      </dsp:txXfrm>
    </dsp:sp>
    <dsp:sp modelId="{0890F7B0-9351-4AE3-A8CE-E876ACD7C398}">
      <dsp:nvSpPr>
        <dsp:cNvPr id="0" name=""/>
        <dsp:cNvSpPr/>
      </dsp:nvSpPr>
      <dsp:spPr>
        <a:xfrm>
          <a:off x="8383600" y="35424"/>
          <a:ext cx="3808399" cy="2623987"/>
        </a:xfrm>
        <a:prstGeom prst="roundRect">
          <a:avLst/>
        </a:prstGeom>
        <a:blipFill rotWithShape="1">
          <a:blip xmlns:r="http://schemas.openxmlformats.org/officeDocument/2006/relationships" r:embed="rId5"/>
          <a:srcRect/>
          <a:stretch>
            <a:fillRect l="-17000" r="-17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AF9FA0-4CA6-46D9-A860-887E065D05B9}">
      <dsp:nvSpPr>
        <dsp:cNvPr id="0" name=""/>
        <dsp:cNvSpPr/>
      </dsp:nvSpPr>
      <dsp:spPr>
        <a:xfrm>
          <a:off x="8383599" y="2896096"/>
          <a:ext cx="3808399" cy="1412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150000"/>
            </a:lnSpc>
            <a:spcBef>
              <a:spcPct val="0"/>
            </a:spcBef>
            <a:spcAft>
              <a:spcPct val="35000"/>
            </a:spcAft>
            <a:buNone/>
          </a:pPr>
          <a:r>
            <a:rPr lang="en-GB" sz="1600" kern="1200" dirty="0">
              <a:hlinkClick xmlns:r="http://schemas.openxmlformats.org/officeDocument/2006/relationships" r:id="rId6"/>
            </a:rPr>
            <a:t>3 courses on EO</a:t>
          </a:r>
          <a:r>
            <a:rPr lang="en-GB" sz="1600" kern="1200" dirty="0"/>
            <a:t> </a:t>
          </a:r>
        </a:p>
        <a:p>
          <a:pPr marL="0" lvl="0" indent="0" algn="ctr" defTabSz="711200">
            <a:lnSpc>
              <a:spcPct val="150000"/>
            </a:lnSpc>
            <a:spcBef>
              <a:spcPct val="0"/>
            </a:spcBef>
            <a:spcAft>
              <a:spcPct val="35000"/>
            </a:spcAft>
            <a:buNone/>
          </a:pPr>
          <a:r>
            <a:rPr lang="en-GB" sz="1600" kern="1200" dirty="0">
              <a:solidFill>
                <a:schemeClr val="tx1"/>
              </a:solidFill>
              <a:latin typeface="+mn-lt"/>
              <a:ea typeface="+mn-ea"/>
              <a:cs typeface="+mn-cs"/>
            </a:rPr>
            <a:t>Next one will be in March 2025 on CDSE</a:t>
          </a:r>
          <a:endParaRPr lang="en-IE" sz="1600" kern="1200" dirty="0">
            <a:solidFill>
              <a:schemeClr val="tx1"/>
            </a:solidFill>
            <a:latin typeface="+mn-lt"/>
            <a:ea typeface="+mn-ea"/>
            <a:cs typeface="+mn-cs"/>
          </a:endParaRPr>
        </a:p>
      </dsp:txBody>
      <dsp:txXfrm>
        <a:off x="8383599" y="2896096"/>
        <a:ext cx="3808399" cy="14129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B290F-BDE7-4454-B1DD-960066DFE996}">
      <dsp:nvSpPr>
        <dsp:cNvPr id="0" name=""/>
        <dsp:cNvSpPr/>
      </dsp:nvSpPr>
      <dsp:spPr>
        <a:xfrm>
          <a:off x="472576" y="285635"/>
          <a:ext cx="3379954" cy="2328788"/>
        </a:xfrm>
        <a:prstGeom prst="roundRect">
          <a:avLst/>
        </a:prstGeom>
        <a:blipFill rotWithShape="1">
          <a:blip xmlns:r="http://schemas.openxmlformats.org/officeDocument/2006/relationships" r:embed="rId1"/>
          <a:srcRect/>
          <a:stretch>
            <a:fillRect l="-20000" r="-20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32F672-BC4C-4622-97B3-C7C2B108931C}">
      <dsp:nvSpPr>
        <dsp:cNvPr id="0" name=""/>
        <dsp:cNvSpPr/>
      </dsp:nvSpPr>
      <dsp:spPr>
        <a:xfrm>
          <a:off x="135341" y="2739811"/>
          <a:ext cx="4061928" cy="1253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GB" sz="1800" kern="1200" dirty="0">
              <a:solidFill>
                <a:srgbClr val="4D4D4D">
                  <a:hueOff val="0"/>
                  <a:satOff val="0"/>
                  <a:lumOff val="0"/>
                  <a:alphaOff val="0"/>
                </a:srgbClr>
              </a:solidFill>
              <a:effectLst/>
              <a:latin typeface="Calibri" panose="020F0502020204030204" pitchFamily="34" charset="0"/>
              <a:ea typeface="+mn-ea"/>
              <a:cs typeface="+mn-cs"/>
            </a:rPr>
            <a:t>Task Force on Earth Observation for statistics NSI</a:t>
          </a:r>
        </a:p>
        <a:p>
          <a:pPr marL="0" lvl="0" indent="0" algn="ctr" defTabSz="800100">
            <a:lnSpc>
              <a:spcPct val="90000"/>
            </a:lnSpc>
            <a:spcBef>
              <a:spcPct val="0"/>
            </a:spcBef>
            <a:spcAft>
              <a:spcPct val="35000"/>
            </a:spcAft>
            <a:buNone/>
          </a:pPr>
          <a:r>
            <a:rPr lang="en-GB" sz="1800" kern="1200" dirty="0">
              <a:solidFill>
                <a:srgbClr val="4D4D4D">
                  <a:hueOff val="0"/>
                  <a:satOff val="0"/>
                  <a:lumOff val="0"/>
                  <a:alphaOff val="0"/>
                </a:srgbClr>
              </a:solidFill>
              <a:effectLst/>
              <a:latin typeface="Calibri" panose="020F0502020204030204" pitchFamily="34" charset="0"/>
              <a:ea typeface="+mn-ea"/>
              <a:cs typeface="+mn-cs"/>
            </a:rPr>
            <a:t>17 countries (of which 12 are MS)</a:t>
          </a:r>
        </a:p>
        <a:p>
          <a:pPr marL="0" lvl="0" indent="0" algn="ctr" defTabSz="800100">
            <a:lnSpc>
              <a:spcPct val="90000"/>
            </a:lnSpc>
            <a:spcBef>
              <a:spcPct val="0"/>
            </a:spcBef>
            <a:spcAft>
              <a:spcPct val="35000"/>
            </a:spcAft>
            <a:buNone/>
          </a:pPr>
          <a:r>
            <a:rPr lang="en-GB" sz="1800" kern="1200" dirty="0">
              <a:solidFill>
                <a:srgbClr val="4D4D4D">
                  <a:hueOff val="0"/>
                  <a:satOff val="0"/>
                  <a:lumOff val="0"/>
                  <a:alphaOff val="0"/>
                </a:srgbClr>
              </a:solidFill>
              <a:effectLst/>
              <a:latin typeface="Calibri" panose="020F0502020204030204" pitchFamily="34" charset="0"/>
              <a:ea typeface="+mn-ea"/>
              <a:cs typeface="+mn-cs"/>
            </a:rPr>
            <a:t>12 NSI and 5 Other National Authorities</a:t>
          </a:r>
        </a:p>
        <a:p>
          <a:pPr marL="0" lvl="0" indent="0" algn="ctr" defTabSz="800100">
            <a:lnSpc>
              <a:spcPct val="90000"/>
            </a:lnSpc>
            <a:spcBef>
              <a:spcPct val="0"/>
            </a:spcBef>
            <a:spcAft>
              <a:spcPct val="35000"/>
            </a:spcAft>
            <a:buNone/>
          </a:pPr>
          <a:r>
            <a:rPr lang="en-GB" sz="1800" kern="1200" dirty="0">
              <a:solidFill>
                <a:srgbClr val="4D4D4D">
                  <a:hueOff val="0"/>
                  <a:satOff val="0"/>
                  <a:lumOff val="0"/>
                  <a:alphaOff val="0"/>
                </a:srgbClr>
              </a:solidFill>
              <a:effectLst/>
              <a:latin typeface="Calibri" panose="020F0502020204030204" pitchFamily="34" charset="0"/>
              <a:ea typeface="+mn-ea"/>
              <a:cs typeface="+mn-cs"/>
            </a:rPr>
            <a:t>4 Meetings a year</a:t>
          </a:r>
          <a:endParaRPr lang="en-IE" sz="1800" kern="1200" dirty="0">
            <a:solidFill>
              <a:srgbClr val="4D4D4D">
                <a:hueOff val="0"/>
                <a:satOff val="0"/>
                <a:lumOff val="0"/>
                <a:alphaOff val="0"/>
              </a:srgbClr>
            </a:solidFill>
            <a:effectLst/>
            <a:latin typeface="Calibri" panose="020F0502020204030204" pitchFamily="34" charset="0"/>
            <a:ea typeface="+mn-ea"/>
            <a:cs typeface="+mn-cs"/>
          </a:endParaRPr>
        </a:p>
      </dsp:txBody>
      <dsp:txXfrm>
        <a:off x="135341" y="2739811"/>
        <a:ext cx="4061928" cy="1253963"/>
      </dsp:txXfrm>
    </dsp:sp>
    <dsp:sp modelId="{AEB089C0-A51C-45AB-AE37-DC336C38729B}">
      <dsp:nvSpPr>
        <dsp:cNvPr id="0" name=""/>
        <dsp:cNvSpPr/>
      </dsp:nvSpPr>
      <dsp:spPr>
        <a:xfrm>
          <a:off x="4504700" y="285635"/>
          <a:ext cx="3379954" cy="2328788"/>
        </a:xfrm>
        <a:prstGeom prst="round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t="-23000" b="-23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1208D9-3C04-4AB4-978A-FCD700C14E9C}">
      <dsp:nvSpPr>
        <dsp:cNvPr id="0" name=""/>
        <dsp:cNvSpPr/>
      </dsp:nvSpPr>
      <dsp:spPr>
        <a:xfrm>
          <a:off x="4065052" y="2773091"/>
          <a:ext cx="4061928" cy="1253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GB" sz="1800" kern="1200" dirty="0">
              <a:solidFill>
                <a:srgbClr val="4D4D4D">
                  <a:hueOff val="0"/>
                  <a:satOff val="0"/>
                  <a:lumOff val="0"/>
                  <a:alphaOff val="0"/>
                </a:srgbClr>
              </a:solidFill>
              <a:effectLst/>
              <a:latin typeface="Calibri" panose="020F0502020204030204" pitchFamily="34" charset="0"/>
              <a:ea typeface="+mn-ea"/>
              <a:cs typeface="+mn-cs"/>
            </a:rPr>
            <a:t>We are collaborating with </a:t>
          </a:r>
        </a:p>
        <a:p>
          <a:pPr marL="0" lvl="0" indent="0" algn="ctr" defTabSz="800100">
            <a:lnSpc>
              <a:spcPct val="90000"/>
            </a:lnSpc>
            <a:spcBef>
              <a:spcPct val="0"/>
            </a:spcBef>
            <a:spcAft>
              <a:spcPct val="35000"/>
            </a:spcAft>
            <a:buNone/>
          </a:pPr>
          <a:r>
            <a:rPr lang="en-GB" sz="1800" kern="1200" dirty="0">
              <a:solidFill>
                <a:srgbClr val="4D4D4D">
                  <a:hueOff val="0"/>
                  <a:satOff val="0"/>
                  <a:lumOff val="0"/>
                  <a:alphaOff val="0"/>
                </a:srgbClr>
              </a:solidFill>
              <a:effectLst/>
              <a:latin typeface="Calibri" panose="020F0502020204030204" pitchFamily="34" charset="0"/>
              <a:ea typeface="+mn-ea"/>
              <a:cs typeface="+mn-cs"/>
            </a:rPr>
            <a:t>ESTAT’s statistical domains, </a:t>
          </a:r>
        </a:p>
        <a:p>
          <a:pPr marL="0" lvl="0" indent="0" algn="ctr" defTabSz="800100">
            <a:lnSpc>
              <a:spcPct val="90000"/>
            </a:lnSpc>
            <a:spcBef>
              <a:spcPct val="0"/>
            </a:spcBef>
            <a:spcAft>
              <a:spcPct val="35000"/>
            </a:spcAft>
            <a:buNone/>
          </a:pPr>
          <a:r>
            <a:rPr lang="en-GB" sz="1800" kern="1200" dirty="0">
              <a:solidFill>
                <a:srgbClr val="4D4D4D">
                  <a:hueOff val="0"/>
                  <a:satOff val="0"/>
                  <a:lumOff val="0"/>
                  <a:alphaOff val="0"/>
                </a:srgbClr>
              </a:solidFill>
              <a:effectLst/>
              <a:latin typeface="Calibri" panose="020F0502020204030204" pitchFamily="34" charset="0"/>
              <a:ea typeface="+mn-ea"/>
              <a:cs typeface="+mn-cs"/>
            </a:rPr>
            <a:t>DGs </a:t>
          </a:r>
          <a:endParaRPr lang="en-IE" sz="1800" kern="1200" dirty="0">
            <a:solidFill>
              <a:srgbClr val="4D4D4D">
                <a:hueOff val="0"/>
                <a:satOff val="0"/>
                <a:lumOff val="0"/>
                <a:alphaOff val="0"/>
              </a:srgbClr>
            </a:solidFill>
            <a:effectLst/>
            <a:latin typeface="Calibri" panose="020F0502020204030204" pitchFamily="34" charset="0"/>
            <a:ea typeface="+mn-ea"/>
            <a:cs typeface="+mn-cs"/>
          </a:endParaRPr>
        </a:p>
      </dsp:txBody>
      <dsp:txXfrm>
        <a:off x="4065052" y="2773091"/>
        <a:ext cx="4061928" cy="1253963"/>
      </dsp:txXfrm>
    </dsp:sp>
    <dsp:sp modelId="{0890F7B0-9351-4AE3-A8CE-E876ACD7C398}">
      <dsp:nvSpPr>
        <dsp:cNvPr id="0" name=""/>
        <dsp:cNvSpPr/>
      </dsp:nvSpPr>
      <dsp:spPr>
        <a:xfrm>
          <a:off x="8429865" y="285635"/>
          <a:ext cx="3379954" cy="2328788"/>
        </a:xfrm>
        <a:prstGeom prst="roundRect">
          <a:avLst/>
        </a:prstGeom>
        <a:blipFill rotWithShape="1">
          <a:blip xmlns:r="http://schemas.openxmlformats.org/officeDocument/2006/relationships" r:embed="rId4"/>
          <a:srcRect/>
          <a:stretch>
            <a:fillRect l="-2000" r="-2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AF9FA0-4CA6-46D9-A860-887E065D05B9}">
      <dsp:nvSpPr>
        <dsp:cNvPr id="0" name=""/>
        <dsp:cNvSpPr/>
      </dsp:nvSpPr>
      <dsp:spPr>
        <a:xfrm>
          <a:off x="8556850" y="2960659"/>
          <a:ext cx="3379954" cy="1253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GB" sz="1800" kern="1200" dirty="0">
              <a:solidFill>
                <a:srgbClr val="4D4D4D">
                  <a:hueOff val="0"/>
                  <a:satOff val="0"/>
                  <a:lumOff val="0"/>
                  <a:alphaOff val="0"/>
                </a:srgbClr>
              </a:solidFill>
              <a:effectLst/>
              <a:latin typeface="Calibri" panose="020F0502020204030204" pitchFamily="34" charset="0"/>
              <a:ea typeface="+mn-ea"/>
              <a:cs typeface="+mn-cs"/>
            </a:rPr>
            <a:t>GEOS Grants - 4 NSI working on </a:t>
          </a:r>
          <a:r>
            <a:rPr lang="en-GB" sz="1800" b="1" kern="1200" dirty="0">
              <a:solidFill>
                <a:srgbClr val="4D4D4D">
                  <a:hueOff val="0"/>
                  <a:satOff val="0"/>
                  <a:lumOff val="0"/>
                  <a:alphaOff val="0"/>
                </a:srgbClr>
              </a:solidFill>
              <a:effectLst/>
              <a:latin typeface="Calibri" panose="020F0502020204030204" pitchFamily="34" charset="0"/>
              <a:ea typeface="+mn-ea"/>
              <a:cs typeface="+mn-cs"/>
            </a:rPr>
            <a:t>BUILDINGS</a:t>
          </a:r>
        </a:p>
        <a:p>
          <a:pPr marL="0" lvl="0" indent="0" algn="ctr" defTabSz="800100">
            <a:lnSpc>
              <a:spcPct val="90000"/>
            </a:lnSpc>
            <a:spcBef>
              <a:spcPct val="0"/>
            </a:spcBef>
            <a:spcAft>
              <a:spcPct val="35000"/>
            </a:spcAft>
            <a:buNone/>
          </a:pPr>
          <a:r>
            <a:rPr lang="en-GB" sz="1800" kern="1200" dirty="0" err="1">
              <a:solidFill>
                <a:srgbClr val="4D4D4D">
                  <a:hueOff val="0"/>
                  <a:satOff val="0"/>
                  <a:lumOff val="0"/>
                  <a:alphaOff val="0"/>
                </a:srgbClr>
              </a:solidFill>
              <a:effectLst/>
              <a:latin typeface="Calibri" panose="020F0502020204030204" pitchFamily="34" charset="0"/>
              <a:ea typeface="+mn-ea"/>
              <a:cs typeface="+mn-cs"/>
            </a:rPr>
            <a:t>ESSNet</a:t>
          </a:r>
          <a:r>
            <a:rPr lang="en-GB" sz="1800" kern="1200" dirty="0">
              <a:solidFill>
                <a:srgbClr val="4D4D4D">
                  <a:hueOff val="0"/>
                  <a:satOff val="0"/>
                  <a:lumOff val="0"/>
                  <a:alphaOff val="0"/>
                </a:srgbClr>
              </a:solidFill>
              <a:effectLst/>
              <a:latin typeface="Calibri" panose="020F0502020204030204" pitchFamily="34" charset="0"/>
              <a:ea typeface="+mn-ea"/>
              <a:cs typeface="+mn-cs"/>
            </a:rPr>
            <a:t> AI/ML work package on EO </a:t>
          </a:r>
          <a:r>
            <a:rPr lang="en-GB" sz="1800" b="1" kern="1200" dirty="0">
              <a:solidFill>
                <a:srgbClr val="4D4D4D">
                  <a:hueOff val="0"/>
                  <a:satOff val="0"/>
                  <a:lumOff val="0"/>
                  <a:alphaOff val="0"/>
                </a:srgbClr>
              </a:solidFill>
              <a:effectLst/>
              <a:latin typeface="Calibri" panose="020F0502020204030204" pitchFamily="34" charset="0"/>
              <a:ea typeface="+mn-ea"/>
              <a:cs typeface="+mn-cs"/>
            </a:rPr>
            <a:t>CROPS</a:t>
          </a:r>
          <a:r>
            <a:rPr lang="en-GB" sz="1800" kern="1200" dirty="0">
              <a:solidFill>
                <a:srgbClr val="4D4D4D">
                  <a:hueOff val="0"/>
                  <a:satOff val="0"/>
                  <a:lumOff val="0"/>
                  <a:alphaOff val="0"/>
                </a:srgbClr>
              </a:solidFill>
              <a:effectLst/>
              <a:latin typeface="Calibri" panose="020F0502020204030204" pitchFamily="34" charset="0"/>
              <a:ea typeface="+mn-ea"/>
              <a:cs typeface="+mn-cs"/>
            </a:rPr>
            <a:t> and </a:t>
          </a:r>
          <a:r>
            <a:rPr lang="en-GB" sz="1800" b="1" kern="1200" dirty="0">
              <a:solidFill>
                <a:srgbClr val="4D4D4D">
                  <a:hueOff val="0"/>
                  <a:satOff val="0"/>
                  <a:lumOff val="0"/>
                  <a:alphaOff val="0"/>
                </a:srgbClr>
              </a:solidFill>
              <a:effectLst/>
              <a:latin typeface="Calibri" panose="020F0502020204030204" pitchFamily="34" charset="0"/>
              <a:ea typeface="+mn-ea"/>
              <a:cs typeface="+mn-cs"/>
            </a:rPr>
            <a:t>LAND USE</a:t>
          </a:r>
          <a:endParaRPr lang="en-IE" sz="1800" b="1" kern="1200" dirty="0">
            <a:solidFill>
              <a:srgbClr val="4D4D4D">
                <a:hueOff val="0"/>
                <a:satOff val="0"/>
                <a:lumOff val="0"/>
                <a:alphaOff val="0"/>
              </a:srgbClr>
            </a:solidFill>
            <a:effectLst/>
            <a:latin typeface="Calibri" panose="020F0502020204030204" pitchFamily="34" charset="0"/>
            <a:ea typeface="+mn-ea"/>
            <a:cs typeface="+mn-cs"/>
          </a:endParaRPr>
        </a:p>
      </dsp:txBody>
      <dsp:txXfrm>
        <a:off x="8556850" y="2960659"/>
        <a:ext cx="3379954" cy="1253963"/>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3A939EFE-0303-44F6-9A16-FD3B5E015DB1}" type="datetimeFigureOut">
              <a:rPr lang="en-GB" smtClean="0"/>
              <a:t>20/01/2025</a:t>
            </a:fld>
            <a:endParaRPr lang="en-GB"/>
          </a:p>
        </p:txBody>
      </p:sp>
      <p:sp>
        <p:nvSpPr>
          <p:cNvPr id="4" name="Footer Placeholder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3B926D1-0013-4A80-B64E-9D824EE65210}" type="datetimeFigureOut">
              <a:rPr lang="en-GB" smtClean="0"/>
              <a:t>20/01/2025</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dpi.com/2072-4292/14/17/4193"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destatis.de/EN/Service/EXSTAT/Datensaetze/satellite-based-early-estimate.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Good afternoon, my name is Carla Martins. And in the next 20 minutes I will present the EO4S activities in Eurostat.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9CF2995-AB43-4B7C-B8CD-9DC7C3692A9C}" type="slidenum">
              <a:rPr lang="en-GB" smtClean="0"/>
              <a:t>1</a:t>
            </a:fld>
            <a:endParaRPr lang="en-GB"/>
          </a:p>
        </p:txBody>
      </p:sp>
    </p:spTree>
    <p:extLst>
      <p:ext uri="{BB962C8B-B14F-4D97-AF65-F5344CB8AC3E}">
        <p14:creationId xmlns:p14="http://schemas.microsoft.com/office/powerpoint/2010/main" val="2893601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next point describes the initiatives to promote Skills for the uptake of EO4S,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Here we have 3 main messages: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first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Training and learning resources collected from several sources, are stored in ESTAT’s CROS platform the link is here in this slide.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Second highlight is the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hakathon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ESTAT is preparing the 5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th</a:t>
            </a:r>
            <a:r>
              <a:rPr lang="en-GB" sz="1800" dirty="0">
                <a:effectLst/>
                <a:latin typeface="Calibri" panose="020F0502020204030204" pitchFamily="34" charset="0"/>
                <a:ea typeface="Times New Roman" panose="02020603050405020304" pitchFamily="18" charset="0"/>
                <a:cs typeface="Calibri" panose="020F0502020204030204" pitchFamily="34" charset="0"/>
              </a:rPr>
              <a:t> edition of the Big Data Hackathon, and this year the theme is EO, many NSI’s are participating, as well as teams from several Universities that are part of the European Masters in Official statistics. It will be from 6 to the 10 of March in Brussels,  just before the conference on New Techniques and Technologies in Statistics.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And finally the third message is on the ESS training programme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ESTAT has carried out 3 courses on EO within the European Statistical Training Programme. The next one will be about the CDSE the training is in presence, from 3 to 4 of March 2025, in Germany, in the city of Cologne.</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9CF2995-AB43-4B7C-B8CD-9DC7C3692A9C}" type="slidenum">
              <a:rPr lang="en-GB" smtClean="0"/>
              <a:t>10</a:t>
            </a:fld>
            <a:endParaRPr lang="en-GB"/>
          </a:p>
        </p:txBody>
      </p:sp>
    </p:spTree>
    <p:extLst>
      <p:ext uri="{BB962C8B-B14F-4D97-AF65-F5344CB8AC3E}">
        <p14:creationId xmlns:p14="http://schemas.microsoft.com/office/powerpoint/2010/main" val="433087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And finally, about the governance framework of the EO4S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most important element in our governance framework is the Task Force on Earth Observation for statistics. Within our TF we work on: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Calibri" panose="020F0502020204030204" pitchFamily="34" charset="0"/>
              </a:rPr>
              <a:t>disseminating all the information, resources and activities,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Calibri" panose="020F0502020204030204" pitchFamily="34" charset="0"/>
              </a:rPr>
              <a:t>collecting and sharing experience on EO projects.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Calibri" panose="020F0502020204030204" pitchFamily="34" charset="0"/>
              </a:rPr>
              <a:t>Showcasing the different projects from the NSI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task force is the essential connection to the NSIs, and to the procedures of the ESS.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task force now has 17 countries (of which 12 are MS). It includes 12 NSI, and 5 Other National Authorities (like mapping agencies and environmental institutes)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We have 4 Meetings a year.</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If you are interested in joining the TF, please let us know.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second element of our governance is the close collaboration with ESTAT’s statistical domains and their respective policy DGs. This is essential for matching the statistical needs and the opportunities in the EO data.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third element is the about innovation projects in the MS. We follow closely the GEOS grants (as I mentioned before, a new call is foreseen to be launched in March 2025. (It seems that March is the Month were everything happens!)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And we are following the WP on EO in the one stop shop for AI/ML, that involves several NSI’s. During the next years this project will transfer the experience of two selected EO4S projects (that use AI/ML) from their original NSIs to the statistical Institutes of the partner countries. The projects are on land use and crop statistics.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9CF2995-AB43-4B7C-B8CD-9DC7C3692A9C}" type="slidenum">
              <a:rPr lang="en-GB" smtClean="0"/>
              <a:t>11</a:t>
            </a:fld>
            <a:endParaRPr lang="en-GB"/>
          </a:p>
        </p:txBody>
      </p:sp>
    </p:spTree>
    <p:extLst>
      <p:ext uri="{BB962C8B-B14F-4D97-AF65-F5344CB8AC3E}">
        <p14:creationId xmlns:p14="http://schemas.microsoft.com/office/powerpoint/2010/main" val="1005619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Calibri" panose="020F0502020204030204" pitchFamily="34" charset="0"/>
              </a:rPr>
              <a:t>Thank you for your attention and interest.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Calibri" panose="020F0502020204030204" pitchFamily="34" charset="0"/>
              </a:rPr>
              <a:t>Here you have our contact details and links to more information on our activities. The presentation includes some complementary slides with extra information on methodology and on the application of EO4S. </a:t>
            </a:r>
            <a:r>
              <a:rPr lang="en-GB" sz="1800" dirty="0">
                <a:effectLst/>
                <a:latin typeface="Calibri" panose="020F0502020204030204" pitchFamily="34" charset="0"/>
                <a:ea typeface="Times New Roman" panose="02020603050405020304" pitchFamily="18" charset="0"/>
                <a:cs typeface="Calibri" panose="020F0502020204030204" pitchFamily="34" charset="0"/>
              </a:rPr>
              <a:t>this presentation will be made available in EO4S page on the CROS portal.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Calibri" panose="020F0502020204030204" pitchFamily="34" charset="0"/>
              </a:rPr>
              <a:t>A Big thank you  to the Latvian Ministry of Economics, and DG DEFIS for this initiative and the organization.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12</a:t>
            </a:fld>
            <a:endParaRPr lang="en-GB"/>
          </a:p>
        </p:txBody>
      </p:sp>
    </p:spTree>
    <p:extLst>
      <p:ext uri="{BB962C8B-B14F-4D97-AF65-F5344CB8AC3E}">
        <p14:creationId xmlns:p14="http://schemas.microsoft.com/office/powerpoint/2010/main" val="601467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Thank you for your attention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For more information you can contact us with this email address.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We also have a folder on CIRCABC.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Questions?</a:t>
            </a:r>
          </a:p>
          <a:p>
            <a:endParaRPr lang="en-IE" dirty="0"/>
          </a:p>
          <a:p>
            <a:endParaRPr lang="pt-PT" dirty="0"/>
          </a:p>
        </p:txBody>
      </p:sp>
      <p:sp>
        <p:nvSpPr>
          <p:cNvPr id="4" name="Slide Number Placeholder 3"/>
          <p:cNvSpPr>
            <a:spLocks noGrp="1"/>
          </p:cNvSpPr>
          <p:nvPr>
            <p:ph type="sldNum" sz="quarter" idx="10"/>
          </p:nvPr>
        </p:nvSpPr>
        <p:spPr/>
        <p:txBody>
          <a:bodyPr/>
          <a:lstStyle/>
          <a:p>
            <a:fld id="{59CF2995-AB43-4B7C-B8CD-9DC7C3692A9C}" type="slidenum">
              <a:rPr lang="en-GB" smtClean="0"/>
              <a:t>13</a:t>
            </a:fld>
            <a:endParaRPr lang="en-GB"/>
          </a:p>
        </p:txBody>
      </p:sp>
    </p:spTree>
    <p:extLst>
      <p:ext uri="{BB962C8B-B14F-4D97-AF65-F5344CB8AC3E}">
        <p14:creationId xmlns:p14="http://schemas.microsoft.com/office/powerpoint/2010/main" val="3496266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effectLst/>
                <a:highlight>
                  <a:srgbClr val="FFFF00"/>
                </a:highlight>
                <a:latin typeface="Calibri" panose="020F0502020204030204" pitchFamily="34" charset="0"/>
              </a:rPr>
              <a:t>Follow up of slide 4:</a:t>
            </a:r>
          </a:p>
          <a:p>
            <a:pPr marL="0" marR="0">
              <a:spcBef>
                <a:spcPts val="0"/>
              </a:spcBef>
              <a:spcAft>
                <a:spcPts val="0"/>
              </a:spcAft>
            </a:pPr>
            <a:r>
              <a:rPr lang="en-GB" sz="1800" dirty="0">
                <a:effectLst/>
                <a:highlight>
                  <a:srgbClr val="FFFF00"/>
                </a:highlight>
                <a:latin typeface="Calibri" panose="020F0502020204030204" pitchFamily="34" charset="0"/>
              </a:rPr>
              <a:t>Here the various steps are detailed, and some examples are given.</a:t>
            </a:r>
            <a:endParaRPr lang="en-GB" sz="1800" dirty="0">
              <a:effectLst/>
              <a:latin typeface="Calibri" panose="020F0502020204030204" pitchFamily="34" charset="0"/>
            </a:endParaRPr>
          </a:p>
          <a:p>
            <a:endParaRPr lang="en-IE" noProof="0" dirty="0"/>
          </a:p>
        </p:txBody>
      </p:sp>
      <p:sp>
        <p:nvSpPr>
          <p:cNvPr id="4" name="Slide Number Placeholder 3"/>
          <p:cNvSpPr>
            <a:spLocks noGrp="1"/>
          </p:cNvSpPr>
          <p:nvPr>
            <p:ph type="sldNum" sz="quarter" idx="5"/>
          </p:nvPr>
        </p:nvSpPr>
        <p:spPr/>
        <p:txBody>
          <a:bodyPr/>
          <a:lstStyle/>
          <a:p>
            <a:fld id="{59CF2995-AB43-4B7C-B8CD-9DC7C3692A9C}" type="slidenum">
              <a:rPr lang="en-GB" smtClean="0"/>
              <a:t>14</a:t>
            </a:fld>
            <a:endParaRPr lang="en-GB"/>
          </a:p>
        </p:txBody>
      </p:sp>
    </p:spTree>
    <p:extLst>
      <p:ext uri="{BB962C8B-B14F-4D97-AF65-F5344CB8AC3E}">
        <p14:creationId xmlns:p14="http://schemas.microsoft.com/office/powerpoint/2010/main" val="1627966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effectLst/>
                <a:highlight>
                  <a:srgbClr val="FFFF00"/>
                </a:highlight>
                <a:latin typeface="Calibri" panose="020F0502020204030204" pitchFamily="34" charset="0"/>
              </a:rPr>
              <a:t>Methodologies</a:t>
            </a:r>
            <a:endParaRPr lang="en-GB" sz="18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Poland - work in house,  MS level, processing of data from scratch</a:t>
            </a:r>
          </a:p>
          <a:p>
            <a:pPr marL="0" marR="0">
              <a:spcBef>
                <a:spcPts val="0"/>
              </a:spcBef>
              <a:spcAft>
                <a:spcPts val="0"/>
              </a:spcAft>
            </a:pPr>
            <a:r>
              <a:rPr lang="en-GB" sz="1800" dirty="0">
                <a:effectLst/>
                <a:latin typeface="Calibri" panose="020F0502020204030204" pitchFamily="34" charset="0"/>
              </a:rPr>
              <a:t>Small scale, flexible, easy to manage ground truth (IACS) and local photointerpretation</a:t>
            </a:r>
          </a:p>
          <a:p>
            <a:pPr marL="0" marR="0">
              <a:spcBef>
                <a:spcPts val="0"/>
              </a:spcBef>
              <a:spcAft>
                <a:spcPts val="0"/>
              </a:spcAft>
            </a:pPr>
            <a:r>
              <a:rPr lang="en-GB" sz="1800" dirty="0">
                <a:effectLst/>
                <a:latin typeface="Calibri" panose="020F0502020204030204" pitchFamily="34" charset="0"/>
              </a:rPr>
              <a:t> </a:t>
            </a:r>
          </a:p>
          <a:p>
            <a:pPr marL="0" marR="0">
              <a:spcBef>
                <a:spcPts val="0"/>
              </a:spcBef>
              <a:spcAft>
                <a:spcPts val="0"/>
              </a:spcAft>
            </a:pPr>
            <a:r>
              <a:rPr lang="en-GB" sz="1800" b="1" dirty="0">
                <a:effectLst/>
                <a:latin typeface="Calibri" panose="020F0502020204030204" pitchFamily="34" charset="0"/>
              </a:rPr>
              <a:t>In contracts with </a:t>
            </a:r>
            <a:endParaRPr lang="en-GB" sz="1800" dirty="0">
              <a:effectLst/>
              <a:latin typeface="Calibri" panose="020F0502020204030204" pitchFamily="34" charset="0"/>
            </a:endParaRPr>
          </a:p>
          <a:p>
            <a:pPr marL="0" marR="0">
              <a:spcBef>
                <a:spcPts val="0"/>
              </a:spcBef>
              <a:spcAft>
                <a:spcPts val="0"/>
              </a:spcAft>
            </a:pPr>
            <a:r>
              <a:rPr lang="en-GB" sz="1800" dirty="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ESTAT project on Crop Types - EU level, searching for processed  EO products - at EU wide level (Copernicus Land Monitoring Service)  - missing link from EO satellite data to Vegetation Land  Cover Characteristics (VLCC) - +probability matrices and confusion matrices - to be able to calculate the unbiased statistics.</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 </a:t>
            </a:r>
          </a:p>
          <a:p>
            <a:pPr marL="0" marR="0">
              <a:spcBef>
                <a:spcPts val="0"/>
              </a:spcBef>
              <a:spcAft>
                <a:spcPts val="0"/>
              </a:spcAft>
            </a:pPr>
            <a:r>
              <a:rPr lang="en-GB" sz="1800" dirty="0">
                <a:effectLst/>
                <a:latin typeface="Calibri" panose="020F0502020204030204" pitchFamily="34" charset="0"/>
              </a:rPr>
              <a:t>Fundamental the exchange between the EO experts and Official Statisticians  </a:t>
            </a:r>
          </a:p>
          <a:p>
            <a:endParaRPr lang="en-IE" noProof="0" dirty="0"/>
          </a:p>
        </p:txBody>
      </p:sp>
      <p:sp>
        <p:nvSpPr>
          <p:cNvPr id="4" name="Slide Number Placeholder 3"/>
          <p:cNvSpPr>
            <a:spLocks noGrp="1"/>
          </p:cNvSpPr>
          <p:nvPr>
            <p:ph type="sldNum" sz="quarter" idx="5"/>
          </p:nvPr>
        </p:nvSpPr>
        <p:spPr/>
        <p:txBody>
          <a:bodyPr/>
          <a:lstStyle/>
          <a:p>
            <a:fld id="{59CF2995-AB43-4B7C-B8CD-9DC7C3692A9C}" type="slidenum">
              <a:rPr lang="en-GB" smtClean="0"/>
              <a:t>15</a:t>
            </a:fld>
            <a:endParaRPr lang="en-GB"/>
          </a:p>
        </p:txBody>
      </p:sp>
    </p:spTree>
    <p:extLst>
      <p:ext uri="{BB962C8B-B14F-4D97-AF65-F5344CB8AC3E}">
        <p14:creationId xmlns:p14="http://schemas.microsoft.com/office/powerpoint/2010/main" val="2841426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ctr">
              <a:lnSpc>
                <a:spcPct val="107000"/>
              </a:lnSpc>
              <a:spcAft>
                <a:spcPts val="800"/>
              </a:spcAft>
              <a:buFont typeface="+mj-lt"/>
              <a:buAutoNum type="alphaLcPeriod"/>
              <a:tabLst>
                <a:tab pos="457200" algn="l"/>
              </a:tabLst>
            </a:pPr>
            <a:r>
              <a:rPr lang="en-GB" sz="110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 </a:t>
            </a:r>
            <a:r>
              <a:rPr lang="en-GB" sz="1100" dirty="0" err="1">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fouth</a:t>
            </a:r>
            <a:r>
              <a:rPr lang="en-GB" sz="110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example of the application of EO4S is our inhouse projects on  Crop type, Grassland,</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Last year we carried out a project to extract data from existing EO products. More concretely  Grassland area from  the EU Grassland watch - (produced by the European Environmental Agency -EEA)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and Crop type area from the 2022 EUCROPMAP (produced by the Joint Research Centre using Copernicus satellite data and LUCAS data for classifying and validating).</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Main outcomes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Grassland watch only covered Natural 2000 areas and so would not cover the reference area we needed - which was the entire EU grassland as the one collected by the integrated farm statistics or the annual crop statistics. As alternative we analysed the grassland within the EUCROPMAP.</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From the EUCROPMAP two datasets were produced:</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fontAlgn="ctr">
              <a:lnSpc>
                <a:spcPct val="107000"/>
              </a:lnSpc>
              <a:spcAft>
                <a:spcPts val="800"/>
              </a:spcAft>
              <a:buSzPts val="1000"/>
              <a:buFont typeface="Courier New" panose="02070309020205020404" pitchFamily="49" charset="0"/>
              <a:buChar char="o"/>
              <a:tabLst>
                <a:tab pos="914400" algn="l"/>
              </a:tabLst>
            </a:pPr>
            <a:r>
              <a:rPr lang="en-GB" sz="1100" b="1" dirty="0">
                <a:effectLst/>
                <a:latin typeface="Calibri" panose="020F0502020204030204" pitchFamily="34" charset="0"/>
                <a:ea typeface="Times New Roman" panose="02020603050405020304" pitchFamily="18" charset="0"/>
                <a:cs typeface="Calibri" panose="020F0502020204030204" pitchFamily="34" charset="0"/>
              </a:rPr>
              <a:t>The biased statistics</a:t>
            </a:r>
            <a:r>
              <a:rPr lang="en-GB" sz="1100" dirty="0">
                <a:effectLst/>
                <a:latin typeface="Calibri" panose="020F0502020204030204" pitchFamily="34" charset="0"/>
                <a:ea typeface="Times New Roman" panose="02020603050405020304" pitchFamily="18" charset="0"/>
                <a:cs typeface="Calibri" panose="020F0502020204030204" pitchFamily="34" charset="0"/>
              </a:rPr>
              <a:t> - the </a:t>
            </a:r>
            <a:r>
              <a:rPr lang="en-GB" sz="1100" u="sng" dirty="0">
                <a:effectLst/>
                <a:latin typeface="Calibri" panose="020F0502020204030204" pitchFamily="34" charset="0"/>
                <a:ea typeface="Times New Roman" panose="02020603050405020304" pitchFamily="18" charset="0"/>
                <a:cs typeface="Calibri" panose="020F0502020204030204" pitchFamily="34" charset="0"/>
              </a:rPr>
              <a:t>pixel counting</a:t>
            </a:r>
            <a:r>
              <a:rPr lang="en-GB" sz="1100" dirty="0">
                <a:effectLst/>
                <a:latin typeface="Calibri" panose="020F0502020204030204" pitchFamily="34" charset="0"/>
                <a:ea typeface="Times New Roman" panose="02020603050405020304" pitchFamily="18" charset="0"/>
                <a:cs typeface="Calibri" panose="020F0502020204030204" pitchFamily="34" charset="0"/>
              </a:rPr>
              <a:t> (converted to area) of the EUCROPMAP that included 19 crop type classes by NUTS 2.  And had 80% accuracy measured for the EU as a whole).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fontAlgn="ctr">
              <a:lnSpc>
                <a:spcPct val="107000"/>
              </a:lnSpc>
              <a:spcAft>
                <a:spcPts val="800"/>
              </a:spcAft>
              <a:buSzPts val="1000"/>
              <a:buFont typeface="Courier New" panose="02070309020205020404" pitchFamily="49" charset="0"/>
              <a:buChar char="o"/>
              <a:tabLst>
                <a:tab pos="914400" algn="l"/>
              </a:tabLst>
            </a:pPr>
            <a:r>
              <a:rPr lang="en-GB" sz="1100" b="1" dirty="0">
                <a:effectLst/>
                <a:latin typeface="Calibri" panose="020F0502020204030204" pitchFamily="34" charset="0"/>
                <a:ea typeface="Times New Roman" panose="02020603050405020304" pitchFamily="18" charset="0"/>
                <a:cs typeface="Calibri" panose="020F0502020204030204" pitchFamily="34" charset="0"/>
              </a:rPr>
              <a:t>The unbiased statistics</a:t>
            </a:r>
            <a:r>
              <a:rPr lang="en-GB" sz="1100" dirty="0">
                <a:effectLst/>
                <a:latin typeface="Calibri" panose="020F0502020204030204" pitchFamily="34" charset="0"/>
                <a:ea typeface="Times New Roman" panose="02020603050405020304" pitchFamily="18" charset="0"/>
                <a:cs typeface="Calibri" panose="020F0502020204030204" pitchFamily="34" charset="0"/>
              </a:rPr>
              <a:t> - at first the idea was to reproduce JRC's whole production process of the EUCROPMAP, to be able to measure all the errors along the data processing phases. It turned out this was not feasible, due to missing intermediate data. As alternative we used a small area estimation method called </a:t>
            </a:r>
            <a:r>
              <a:rPr lang="en-GB" sz="1100" dirty="0" err="1">
                <a:effectLst/>
                <a:latin typeface="Calibri" panose="020F0502020204030204" pitchFamily="34" charset="0"/>
                <a:ea typeface="Times New Roman" panose="02020603050405020304" pitchFamily="18" charset="0"/>
                <a:cs typeface="Calibri" panose="020F0502020204030204" pitchFamily="34" charset="0"/>
              </a:rPr>
              <a:t>eBLUP</a:t>
            </a:r>
            <a:r>
              <a:rPr lang="en-GB" sz="1100" dirty="0">
                <a:effectLst/>
                <a:latin typeface="Calibri" panose="020F0502020204030204" pitchFamily="34" charset="0"/>
                <a:ea typeface="Times New Roman" panose="02020603050405020304" pitchFamily="18" charset="0"/>
                <a:cs typeface="Calibri" panose="020F0502020204030204" pitchFamily="34" charset="0"/>
              </a:rPr>
              <a:t> that stands for </a:t>
            </a:r>
            <a:r>
              <a:rPr lang="en-GB" sz="1100" b="1" dirty="0">
                <a:effectLst/>
                <a:latin typeface="Calibri" panose="020F0502020204030204" pitchFamily="34" charset="0"/>
                <a:ea typeface="Times New Roman" panose="02020603050405020304" pitchFamily="18" charset="0"/>
                <a:cs typeface="Calibri" panose="020F0502020204030204" pitchFamily="34" charset="0"/>
              </a:rPr>
              <a:t>Empirical Best Linear Unbiased Prediction</a:t>
            </a:r>
            <a:r>
              <a:rPr lang="en-GB" sz="1100" dirty="0">
                <a:effectLst/>
                <a:latin typeface="Calibri" panose="020F0502020204030204" pitchFamily="34" charset="0"/>
                <a:ea typeface="Times New Roman" panose="02020603050405020304" pitchFamily="18" charset="0"/>
                <a:cs typeface="Calibri" panose="020F0502020204030204" pitchFamily="34" charset="0"/>
              </a:rPr>
              <a:t>. The EBLUP data (based on the pixel counting) produced an estimation of the areas that (in general) had lower accuracy. This was due to missing ground truth data in some MS and for some crops. We need to keep in mind EUCROPMAP (was produce at for a EU scale, not a national scale).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fontAlgn="ctr">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LESSONS LEARNED</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914400" fontAlgn="ctr">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The importance of measuring the error in all the processing steps to be able to calculate the accuracy of the data. (probability and confusion matrices)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The importance of adequate ground truth data (proportional to the geographic scale of analysis).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fontAlgn="ctr">
              <a:lnSpc>
                <a:spcPct val="107000"/>
              </a:lnSpc>
              <a:spcAft>
                <a:spcPts val="800"/>
              </a:spcAft>
              <a:buSzPts val="1000"/>
              <a:buFont typeface="Courier New" panose="02070309020205020404" pitchFamily="49" charset="0"/>
              <a:buChar char="o"/>
              <a:tabLst>
                <a:tab pos="9144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When comparing the 2022 EUROCROPMAP with data from the integrated Farm Statistics or the Annual crop statistics, the pixel counting was closer than the EBLUP estimation. This was due to missing ground truth data in some MS and for some crops. We need to keep in mind EUCROPMAP (was designed for a EU scale, not a national or regional scales).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fontAlgn="ctr">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Estimates of storage space and processing units needed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The CDSE shared platform was tested for processing the data – that in our business model we envisage to produce at EU scale. We now have an idea of the needs in terms of </a:t>
            </a:r>
            <a:r>
              <a:rPr lang="en-GB" sz="11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rPr>
              <a:t>Processing</a:t>
            </a:r>
            <a:r>
              <a:rPr lang="en-GB" sz="800" dirty="0">
                <a:effectLst/>
                <a:latin typeface="Calibri" panose="020F0502020204030204" pitchFamily="34" charset="0"/>
                <a:ea typeface="Calibri" panose="020F0502020204030204" pitchFamily="34" charset="0"/>
                <a:cs typeface="Arial" panose="020B0604020202020204" pitchFamily="34" charset="0"/>
              </a:rPr>
              <a:t> </a:t>
            </a:r>
            <a:r>
              <a:rPr lang="en-GB" sz="11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Metadata – needs to include the process description, and also the main characteristics of all the input data involved.</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457200" fontAlgn="ctr">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457200" fontAlgn="ctr">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Next steps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 – we are going back to drawing board. The idea is to design into the data processing a system to allow statisticians to measure the bias. For this we have had very good exchanges with DG DEFIS and the EEA that are producing the Vegetated Land Cover Characteristics products.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457200" fontAlgn="ctr">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endParaRPr lang="en-IE" noProof="0" dirty="0"/>
          </a:p>
        </p:txBody>
      </p:sp>
      <p:sp>
        <p:nvSpPr>
          <p:cNvPr id="4" name="Slide Number Placeholder 3"/>
          <p:cNvSpPr>
            <a:spLocks noGrp="1"/>
          </p:cNvSpPr>
          <p:nvPr>
            <p:ph type="sldNum" sz="quarter" idx="5"/>
          </p:nvPr>
        </p:nvSpPr>
        <p:spPr/>
        <p:txBody>
          <a:bodyPr/>
          <a:lstStyle/>
          <a:p>
            <a:fld id="{59CF2995-AB43-4B7C-B8CD-9DC7C3692A9C}" type="slidenum">
              <a:rPr lang="en-GB" smtClean="0"/>
              <a:t>16</a:t>
            </a:fld>
            <a:endParaRPr lang="en-GB"/>
          </a:p>
        </p:txBody>
      </p:sp>
    </p:spTree>
    <p:extLst>
      <p:ext uri="{BB962C8B-B14F-4D97-AF65-F5344CB8AC3E}">
        <p14:creationId xmlns:p14="http://schemas.microsoft.com/office/powerpoint/2010/main" val="2451825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9931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present to you another task of the first steps of our EO4NS.</a:t>
            </a:r>
          </a:p>
          <a:p>
            <a:r>
              <a:rPr lang="en-IE" dirty="0"/>
              <a:t>is about the Ortho images that are also EO data.</a:t>
            </a:r>
          </a:p>
          <a:p>
            <a:r>
              <a:rPr lang="en-IE" dirty="0"/>
              <a:t>The GISCO team is currently putting together an EU wide ortho-imagery service that is collecting the available ortho images throughout Europe and making them accessible through a map service to the European Institutions.  This is an example of the north of Germany where you can see the different scales available. And another important feature is that is also includes different time coverages.</a:t>
            </a:r>
          </a:p>
        </p:txBody>
      </p:sp>
      <p:sp>
        <p:nvSpPr>
          <p:cNvPr id="4" name="Slide Number Placeholder 3"/>
          <p:cNvSpPr>
            <a:spLocks noGrp="1"/>
          </p:cNvSpPr>
          <p:nvPr>
            <p:ph type="sldNum" sz="quarter" idx="5"/>
          </p:nvPr>
        </p:nvSpPr>
        <p:spPr/>
        <p:txBody>
          <a:bodyPr/>
          <a:lstStyle/>
          <a:p>
            <a:fld id="{59CF2995-AB43-4B7C-B8CD-9DC7C3692A9C}" type="slidenum">
              <a:rPr lang="en-GB" smtClean="0"/>
              <a:t>23</a:t>
            </a:fld>
            <a:endParaRPr lang="en-GB"/>
          </a:p>
        </p:txBody>
      </p:sp>
    </p:spTree>
    <p:extLst>
      <p:ext uri="{BB962C8B-B14F-4D97-AF65-F5344CB8AC3E}">
        <p14:creationId xmlns:p14="http://schemas.microsoft.com/office/powerpoint/2010/main" val="2921812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I start with placing the EO4S on the European Commission’s organogram.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So, the EO4S team includes myself as lead, my colleague Hannes Reuter (our lead GIS expert) and Zacharias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Kandylakis</a:t>
            </a:r>
            <a:r>
              <a:rPr lang="en-GB" sz="1800" dirty="0">
                <a:effectLst/>
                <a:latin typeface="Calibri" panose="020F0502020204030204" pitchFamily="34" charset="0"/>
                <a:ea typeface="Times New Roman" panose="02020603050405020304" pitchFamily="18" charset="0"/>
                <a:cs typeface="Calibri" panose="020F0502020204030204" pitchFamily="34" charset="0"/>
              </a:rPr>
              <a:t> (our EO/IT expert).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EO4S activities are structured within the Geographical Information system of the Commission - the GISCO team. That belongs to unit E4 described earlier by our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HoU</a:t>
            </a:r>
            <a:r>
              <a:rPr lang="en-GB" sz="1800" dirty="0">
                <a:effectLst/>
                <a:latin typeface="Calibri" panose="020F0502020204030204" pitchFamily="34" charset="0"/>
                <a:ea typeface="Times New Roman" panose="02020603050405020304" pitchFamily="18" charset="0"/>
                <a:cs typeface="Calibri" panose="020F0502020204030204" pitchFamily="34" charset="0"/>
              </a:rPr>
              <a:t>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Márta</a:t>
            </a:r>
            <a:r>
              <a:rPr lang="en-GB" sz="1800" dirty="0">
                <a:effectLst/>
                <a:latin typeface="Calibri" panose="020F0502020204030204" pitchFamily="34" charset="0"/>
                <a:ea typeface="Times New Roman" panose="02020603050405020304" pitchFamily="18" charset="0"/>
                <a:cs typeface="Calibri" panose="020F0502020204030204" pitchFamily="34" charset="0"/>
              </a:rPr>
              <a:t> Nagy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Rothengass</a:t>
            </a:r>
            <a:r>
              <a:rPr lang="en-GB" sz="1800" dirty="0">
                <a:effectLst/>
                <a:latin typeface="Calibri" panose="020F0502020204030204" pitchFamily="34" charset="0"/>
                <a:ea typeface="Times New Roman" panose="02020603050405020304" pitchFamily="18" charset="0"/>
                <a:cs typeface="Calibri" panose="020F0502020204030204" pitchFamily="34" charset="0"/>
              </a:rPr>
              <a:t>. Our activities are also part of Eurostat’s innovation action plan managed by the Unit A5 the methodology and Innovation Unit.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Within its various domains, EUROSTAT harmonises, collects and disseminates statistics for EU policy needs. And this is done through the European statistical system (the ESS) , that includes the National Statistical Institutes and other relevant national organizations involved with statistical production. (like , for example, we deal with National Mapping and Cadastral Agencies and Space Agencies). The ESS then branches into the European Commission’s administrative structures that include in our case links to DG DEFIS, ESA, and JRC, DG AGRI, DG ENV, just to name a few.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2</a:t>
            </a:fld>
            <a:endParaRPr lang="en-GB"/>
          </a:p>
        </p:txBody>
      </p:sp>
    </p:spTree>
    <p:extLst>
      <p:ext uri="{BB962C8B-B14F-4D97-AF65-F5344CB8AC3E}">
        <p14:creationId xmlns:p14="http://schemas.microsoft.com/office/powerpoint/2010/main" val="1995162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Calibri" panose="020F0502020204030204" pitchFamily="34" charset="0"/>
              </a:rPr>
              <a:t>I will now describe the Mandate for the EO4S.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Calibri" panose="020F0502020204030204" pitchFamily="34" charset="0"/>
              </a:rPr>
              <a:t>In October 2021 the Director Generals of the European National Statistical Institutes held a conference in Poland on EO, in which the Warsaw Memorandum was adopted.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Calibri" panose="020F0502020204030204" pitchFamily="34" charset="0"/>
              </a:rPr>
              <a:t>This document “</a:t>
            </a:r>
            <a:r>
              <a:rPr lang="en-US" sz="1800" dirty="0">
                <a:effectLst/>
                <a:latin typeface="Calibri" panose="020F0502020204030204" pitchFamily="34" charset="0"/>
                <a:ea typeface="Times New Roman" panose="02020603050405020304" pitchFamily="18" charset="0"/>
                <a:cs typeface="Calibri" panose="020F0502020204030204" pitchFamily="34" charset="0"/>
              </a:rPr>
              <a:t>Acknowledge(s) the urgent needs and the ongoing efforts to make extensive use of Earth Observation data in official statistics.”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4 months later, in February 2022, the </a:t>
            </a:r>
            <a:r>
              <a:rPr lang="en-IE" sz="1800" dirty="0">
                <a:effectLst/>
                <a:latin typeface="Calibri" panose="020F0502020204030204" pitchFamily="34" charset="0"/>
                <a:ea typeface="Times New Roman" panose="02020603050405020304" pitchFamily="18" charset="0"/>
                <a:cs typeface="Calibri" panose="020F0502020204030204" pitchFamily="34" charset="0"/>
              </a:rPr>
              <a:t>Directors Generals of the National Statistical Institutes agreed on a governance framework for the implementation of the memorandum.</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Calibri" panose="020F0502020204030204" pitchFamily="34" charset="0"/>
              </a:rPr>
              <a:t>The framework is laid out in 5 main axes: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b="1" dirty="0">
                <a:effectLst/>
                <a:latin typeface="Calibri" panose="020F0502020204030204" pitchFamily="34" charset="0"/>
                <a:ea typeface="Times New Roman" panose="02020603050405020304" pitchFamily="18" charset="0"/>
                <a:cs typeface="Calibri" panose="020F0502020204030204" pitchFamily="34" charset="0"/>
              </a:rPr>
              <a:t>Methodology</a:t>
            </a:r>
            <a:r>
              <a:rPr lang="en-IE" sz="1800" dirty="0">
                <a:effectLst/>
                <a:latin typeface="Calibri" panose="020F0502020204030204" pitchFamily="34" charset="0"/>
                <a:ea typeface="Times New Roman" panose="02020603050405020304" pitchFamily="18" charset="0"/>
                <a:cs typeface="Calibri" panose="020F0502020204030204" pitchFamily="34" charset="0"/>
              </a:rPr>
              <a:t> – guaranteeing a comprehensive and sound methodological basis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b="1" dirty="0">
                <a:effectLst/>
                <a:latin typeface="Calibri" panose="020F0502020204030204" pitchFamily="34" charset="0"/>
                <a:ea typeface="Times New Roman" panose="02020603050405020304" pitchFamily="18" charset="0"/>
                <a:cs typeface="Calibri" panose="020F0502020204030204" pitchFamily="34" charset="0"/>
              </a:rPr>
              <a:t>The Applications</a:t>
            </a:r>
            <a:r>
              <a:rPr lang="en-IE" sz="1800" dirty="0">
                <a:effectLst/>
                <a:latin typeface="Calibri" panose="020F0502020204030204" pitchFamily="34" charset="0"/>
                <a:ea typeface="Times New Roman" panose="02020603050405020304" pitchFamily="18" charset="0"/>
                <a:cs typeface="Calibri" panose="020F0502020204030204" pitchFamily="34" charset="0"/>
              </a:rPr>
              <a:t> of EO data in statistics – concrete projects for showcasing and prototyping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b="1" dirty="0">
                <a:effectLst/>
                <a:latin typeface="Calibri" panose="020F0502020204030204" pitchFamily="34" charset="0"/>
                <a:ea typeface="Times New Roman" panose="02020603050405020304" pitchFamily="18" charset="0"/>
                <a:cs typeface="Calibri" panose="020F0502020204030204" pitchFamily="34" charset="0"/>
              </a:rPr>
              <a:t>IT Infrastructure </a:t>
            </a:r>
            <a:r>
              <a:rPr lang="en-IE" sz="1800" dirty="0">
                <a:effectLst/>
                <a:latin typeface="Calibri" panose="020F0502020204030204" pitchFamily="34" charset="0"/>
                <a:ea typeface="Times New Roman" panose="02020603050405020304" pitchFamily="18" charset="0"/>
                <a:cs typeface="Calibri" panose="020F0502020204030204" pitchFamily="34" charset="0"/>
              </a:rPr>
              <a:t>– making available a sustainable IT infrastructure allowing the management of data</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b="1" dirty="0">
                <a:effectLst/>
                <a:latin typeface="Calibri" panose="020F0502020204030204" pitchFamily="34" charset="0"/>
                <a:ea typeface="Times New Roman" panose="02020603050405020304" pitchFamily="18" charset="0"/>
                <a:cs typeface="Calibri" panose="020F0502020204030204" pitchFamily="34" charset="0"/>
              </a:rPr>
              <a:t>Skills-</a:t>
            </a:r>
            <a:r>
              <a:rPr lang="en-IE" sz="1800" dirty="0">
                <a:effectLst/>
                <a:latin typeface="Calibri" panose="020F0502020204030204" pitchFamily="34" charset="0"/>
                <a:ea typeface="Times New Roman" panose="02020603050405020304" pitchFamily="18" charset="0"/>
                <a:cs typeface="Calibri" panose="020F0502020204030204" pitchFamily="34" charset="0"/>
              </a:rPr>
              <a:t> enhancing the offer of training and learning opportunities in the field of EO</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b="1" dirty="0">
                <a:effectLst/>
                <a:latin typeface="Calibri" panose="020F0502020204030204" pitchFamily="34" charset="0"/>
                <a:ea typeface="Times New Roman" panose="02020603050405020304" pitchFamily="18" charset="0"/>
                <a:cs typeface="Calibri" panose="020F0502020204030204" pitchFamily="34" charset="0"/>
              </a:rPr>
              <a:t>Governance </a:t>
            </a:r>
            <a:r>
              <a:rPr lang="en-IE" sz="1800" dirty="0">
                <a:effectLst/>
                <a:latin typeface="Calibri" panose="020F0502020204030204" pitchFamily="34" charset="0"/>
                <a:ea typeface="Times New Roman" panose="02020603050405020304" pitchFamily="18" charset="0"/>
                <a:cs typeface="Calibri" panose="020F0502020204030204" pitchFamily="34" charset="0"/>
              </a:rPr>
              <a:t>– assuring that the right people are engaged and onboard so that the activities have a real impact on the ESS statistical production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rest of this presentation is structured around these 5 axes.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IE" noProof="0" dirty="0"/>
          </a:p>
        </p:txBody>
      </p:sp>
      <p:sp>
        <p:nvSpPr>
          <p:cNvPr id="4" name="Slide Number Placeholder 3"/>
          <p:cNvSpPr>
            <a:spLocks noGrp="1"/>
          </p:cNvSpPr>
          <p:nvPr>
            <p:ph type="sldNum" sz="quarter" idx="5"/>
          </p:nvPr>
        </p:nvSpPr>
        <p:spPr/>
        <p:txBody>
          <a:bodyPr/>
          <a:lstStyle/>
          <a:p>
            <a:fld id="{59CF2995-AB43-4B7C-B8CD-9DC7C3692A9C}" type="slidenum">
              <a:rPr lang="en-GB" smtClean="0"/>
              <a:t>3</a:t>
            </a:fld>
            <a:endParaRPr lang="en-GB"/>
          </a:p>
        </p:txBody>
      </p:sp>
    </p:spTree>
    <p:extLst>
      <p:ext uri="{BB962C8B-B14F-4D97-AF65-F5344CB8AC3E}">
        <p14:creationId xmlns:p14="http://schemas.microsoft.com/office/powerpoint/2010/main" val="2427928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Starting with Methodology, we ask the questions: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Calibri" panose="020F0502020204030204" pitchFamily="34" charset="0"/>
              </a:rPr>
              <a:t>How to go from EO to Statistics?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Calibri" panose="020F0502020204030204" pitchFamily="34" charset="0"/>
              </a:rPr>
              <a:t>How in incorporate EO data in the Statistical Production process?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Not going into detail, the figure here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representes</a:t>
            </a:r>
            <a:r>
              <a:rPr lang="en-GB" sz="1800" dirty="0">
                <a:effectLst/>
                <a:latin typeface="Calibri" panose="020F0502020204030204" pitchFamily="34" charset="0"/>
                <a:ea typeface="Times New Roman" panose="02020603050405020304" pitchFamily="18" charset="0"/>
                <a:cs typeface="Calibri" panose="020F0502020204030204" pitchFamily="34" charset="0"/>
              </a:rPr>
              <a:t> in a simplified way, the different phases from EO data to Statistics.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1. That outer circle represents the </a:t>
            </a:r>
            <a:r>
              <a:rPr lang="en-GB" sz="1800" b="1" dirty="0">
                <a:effectLst/>
                <a:latin typeface="Calibri" panose="020F0502020204030204" pitchFamily="34" charset="0"/>
                <a:ea typeface="Times New Roman" panose="02020603050405020304" pitchFamily="18" charset="0"/>
                <a:cs typeface="Calibri" panose="020F0502020204030204" pitchFamily="34" charset="0"/>
              </a:rPr>
              <a:t>EO data </a:t>
            </a:r>
            <a:r>
              <a:rPr lang="en-GB" sz="1800" dirty="0">
                <a:effectLst/>
                <a:latin typeface="Calibri" panose="020F0502020204030204" pitchFamily="34" charset="0"/>
                <a:ea typeface="Times New Roman" panose="02020603050405020304" pitchFamily="18" charset="0"/>
                <a:cs typeface="Calibri" panose="020F0502020204030204" pitchFamily="34" charset="0"/>
              </a:rPr>
              <a:t>directly from the sensor of the satellite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2. Then the second circle is the </a:t>
            </a:r>
            <a:r>
              <a:rPr lang="en-GB" sz="1800" b="1" dirty="0">
                <a:effectLst/>
                <a:latin typeface="Calibri" panose="020F0502020204030204" pitchFamily="34" charset="0"/>
                <a:ea typeface="Times New Roman" panose="02020603050405020304" pitchFamily="18" charset="0"/>
                <a:cs typeface="Calibri" panose="020F0502020204030204" pitchFamily="34" charset="0"/>
              </a:rPr>
              <a:t>Analysis Ready Data, </a:t>
            </a:r>
            <a:r>
              <a:rPr lang="en-GB" sz="1800" dirty="0">
                <a:effectLst/>
                <a:latin typeface="Calibri" panose="020F0502020204030204" pitchFamily="34" charset="0"/>
                <a:ea typeface="Times New Roman" panose="02020603050405020304" pitchFamily="18" charset="0"/>
                <a:cs typeface="Calibri" panose="020F0502020204030204" pitchFamily="34" charset="0"/>
              </a:rPr>
              <a:t>which</a:t>
            </a:r>
            <a:r>
              <a:rPr lang="en-GB" sz="1800" b="1" dirty="0">
                <a:effectLst/>
                <a:latin typeface="Calibri" panose="020F0502020204030204" pitchFamily="34" charset="0"/>
                <a:ea typeface="Times New Roman" panose="02020603050405020304" pitchFamily="18" charset="0"/>
                <a:cs typeface="Calibri" panose="020F0502020204030204" pitchFamily="34" charset="0"/>
              </a:rPr>
              <a:t> </a:t>
            </a:r>
            <a:r>
              <a:rPr lang="en-GB" sz="1800" dirty="0">
                <a:effectLst/>
                <a:latin typeface="Calibri" panose="020F0502020204030204" pitchFamily="34" charset="0"/>
                <a:ea typeface="Times New Roman" panose="02020603050405020304" pitchFamily="18" charset="0"/>
                <a:cs typeface="Calibri" panose="020F0502020204030204" pitchFamily="34" charset="0"/>
              </a:rPr>
              <a:t>is the result of removing the clouds, orthorectification and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and</a:t>
            </a:r>
            <a:r>
              <a:rPr lang="en-GB" sz="1800" dirty="0">
                <a:effectLst/>
                <a:latin typeface="Calibri" panose="020F0502020204030204" pitchFamily="34" charset="0"/>
                <a:ea typeface="Times New Roman" panose="02020603050405020304" pitchFamily="18" charset="0"/>
                <a:cs typeface="Calibri" panose="020F0502020204030204" pitchFamily="34" charset="0"/>
              </a:rPr>
              <a:t> calibration of the satellite data coming from the first circle.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3. In the third circle the data is transformed into a </a:t>
            </a:r>
            <a:r>
              <a:rPr lang="en-GB" sz="1800" b="1" dirty="0">
                <a:effectLst/>
                <a:latin typeface="Calibri" panose="020F0502020204030204" pitchFamily="34" charset="0"/>
                <a:ea typeface="Times New Roman" panose="02020603050405020304" pitchFamily="18" charset="0"/>
                <a:cs typeface="Calibri" panose="020F0502020204030204" pitchFamily="34" charset="0"/>
              </a:rPr>
              <a:t>proxy</a:t>
            </a:r>
            <a:r>
              <a:rPr lang="en-GB" sz="1800" dirty="0">
                <a:effectLst/>
                <a:latin typeface="Calibri" panose="020F0502020204030204" pitchFamily="34" charset="0"/>
                <a:ea typeface="Times New Roman" panose="02020603050405020304" pitchFamily="18" charset="0"/>
                <a:cs typeface="Calibri" panose="020F0502020204030204" pitchFamily="34" charset="0"/>
              </a:rPr>
              <a:t> (that can be done using auxiliary data, or simply by interpreting the original data). Some examples are:  V</a:t>
            </a:r>
            <a:r>
              <a:rPr lang="en-GB" sz="1800" i="1" dirty="0">
                <a:effectLst/>
                <a:latin typeface="Calibri" panose="020F0502020204030204" pitchFamily="34" charset="0"/>
                <a:ea typeface="Times New Roman" panose="02020603050405020304" pitchFamily="18" charset="0"/>
                <a:cs typeface="Calibri" panose="020F0502020204030204" pitchFamily="34" charset="0"/>
              </a:rPr>
              <a:t>egetated Land Cover , </a:t>
            </a:r>
            <a:r>
              <a:rPr lang="en-IE" sz="1800" i="1" dirty="0">
                <a:effectLst/>
                <a:latin typeface="Calibri" panose="020F0502020204030204" pitchFamily="34" charset="0"/>
                <a:ea typeface="Times New Roman" panose="02020603050405020304" pitchFamily="18" charset="0"/>
                <a:cs typeface="Calibri" panose="020F0502020204030204" pitchFamily="34" charset="0"/>
              </a:rPr>
              <a:t>Dominant Leaf Type, or Imperviousness.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4. From the proxy another type of data is generated. The proxy will be “translated” to data closer to the statistical demands – resulting in crop type maps, or a land cover maps. This 4</a:t>
            </a:r>
            <a:r>
              <a:rPr lang="en-GB" sz="1800" baseline="30000" dirty="0">
                <a:effectLst/>
                <a:latin typeface="Calibri" panose="020F0502020204030204" pitchFamily="34" charset="0"/>
                <a:ea typeface="Times New Roman" panose="02020603050405020304" pitchFamily="18" charset="0"/>
                <a:cs typeface="Calibri" panose="020F0502020204030204" pitchFamily="34" charset="0"/>
              </a:rPr>
              <a:t>th</a:t>
            </a:r>
            <a:r>
              <a:rPr lang="en-GB" sz="1800" dirty="0">
                <a:effectLst/>
                <a:latin typeface="Calibri" panose="020F0502020204030204" pitchFamily="34" charset="0"/>
                <a:ea typeface="Times New Roman" panose="02020603050405020304" pitchFamily="18" charset="0"/>
                <a:cs typeface="Calibri" panose="020F0502020204030204" pitchFamily="34" charset="0"/>
              </a:rPr>
              <a:t> circle is referred to as “</a:t>
            </a:r>
            <a:r>
              <a:rPr lang="en-GB" sz="1800" b="1" dirty="0">
                <a:effectLst/>
                <a:latin typeface="Calibri" panose="020F0502020204030204" pitchFamily="34" charset="0"/>
                <a:ea typeface="Times New Roman" panose="02020603050405020304" pitchFamily="18" charset="0"/>
                <a:cs typeface="Calibri" panose="020F0502020204030204" pitchFamily="34" charset="0"/>
              </a:rPr>
              <a:t>derived product”, </a:t>
            </a:r>
            <a:r>
              <a:rPr lang="en-GB" sz="1800" dirty="0">
                <a:effectLst/>
                <a:latin typeface="Calibri" panose="020F0502020204030204" pitchFamily="34" charset="0"/>
                <a:ea typeface="Times New Roman" panose="02020603050405020304" pitchFamily="18" charset="0"/>
                <a:cs typeface="Calibri" panose="020F0502020204030204" pitchFamily="34" charset="0"/>
              </a:rPr>
              <a:t>but is still not the final</a:t>
            </a:r>
            <a:r>
              <a:rPr lang="en-GB" sz="1800" b="1" dirty="0">
                <a:effectLst/>
                <a:latin typeface="Calibri" panose="020F0502020204030204" pitchFamily="34" charset="0"/>
                <a:ea typeface="Times New Roman" panose="02020603050405020304" pitchFamily="18" charset="0"/>
                <a:cs typeface="Calibri" panose="020F0502020204030204" pitchFamily="34" charset="0"/>
              </a:rPr>
              <a:t> </a:t>
            </a:r>
            <a:r>
              <a:rPr lang="en-GB" sz="1800" dirty="0">
                <a:effectLst/>
                <a:latin typeface="Calibri" panose="020F0502020204030204" pitchFamily="34" charset="0"/>
                <a:ea typeface="Times New Roman" panose="02020603050405020304" pitchFamily="18" charset="0"/>
                <a:cs typeface="Calibri" panose="020F0502020204030204" pitchFamily="34" charset="0"/>
              </a:rPr>
              <a:t>stage.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5. The final stage is the </a:t>
            </a:r>
            <a:r>
              <a:rPr lang="en-GB" sz="1800" b="1" dirty="0">
                <a:effectLst/>
                <a:latin typeface="Calibri" panose="020F0502020204030204" pitchFamily="34" charset="0"/>
                <a:ea typeface="Times New Roman" panose="02020603050405020304" pitchFamily="18" charset="0"/>
                <a:cs typeface="Calibri" panose="020F0502020204030204" pitchFamily="34" charset="0"/>
              </a:rPr>
              <a:t>statistical table. The statistical table </a:t>
            </a:r>
            <a:r>
              <a:rPr lang="en-GB" sz="1800" dirty="0">
                <a:effectLst/>
                <a:latin typeface="Calibri" panose="020F0502020204030204" pitchFamily="34" charset="0"/>
                <a:ea typeface="Times New Roman" panose="02020603050405020304" pitchFamily="18" charset="0"/>
                <a:cs typeface="Calibri" panose="020F0502020204030204" pitchFamily="34" charset="0"/>
              </a:rPr>
              <a:t>is obtained not only by counting the pixels in the previous data set. But to be considered unbiased statistics, its accuracy needs to be measured. Meaning that the values obtained from the previous phases need to be compared with the reality on the field, in terms of its </a:t>
            </a:r>
            <a:r>
              <a:rPr lang="en-GB" sz="1800" b="1" dirty="0">
                <a:effectLst/>
                <a:latin typeface="Calibri" panose="020F0502020204030204" pitchFamily="34" charset="0"/>
                <a:ea typeface="Times New Roman" panose="02020603050405020304" pitchFamily="18" charset="0"/>
                <a:cs typeface="Calibri" panose="020F0502020204030204" pitchFamily="34" charset="0"/>
              </a:rPr>
              <a:t>geographical measurement </a:t>
            </a:r>
            <a:r>
              <a:rPr lang="en-GB" sz="1800" dirty="0">
                <a:effectLst/>
                <a:latin typeface="Calibri" panose="020F0502020204030204" pitchFamily="34" charset="0"/>
                <a:ea typeface="Times New Roman" panose="02020603050405020304" pitchFamily="18" charset="0"/>
                <a:cs typeface="Calibri" panose="020F0502020204030204" pitchFamily="34" charset="0"/>
              </a:rPr>
              <a:t>and its </a:t>
            </a:r>
            <a:r>
              <a:rPr lang="en-GB" sz="1800" b="1" dirty="0">
                <a:effectLst/>
                <a:latin typeface="Calibri" panose="020F0502020204030204" pitchFamily="34" charset="0"/>
                <a:ea typeface="Times New Roman" panose="02020603050405020304" pitchFamily="18" charset="0"/>
                <a:cs typeface="Calibri" panose="020F0502020204030204" pitchFamily="34" charset="0"/>
              </a:rPr>
              <a:t>classification</a:t>
            </a:r>
            <a:r>
              <a:rPr lang="en-GB" sz="1800" dirty="0">
                <a:effectLst/>
                <a:latin typeface="Calibri" panose="020F0502020204030204" pitchFamily="34" charset="0"/>
                <a:ea typeface="Times New Roman" panose="02020603050405020304" pitchFamily="18" charset="0"/>
                <a:cs typeface="Calibri" panose="020F0502020204030204" pitchFamily="34" charset="0"/>
              </a:rPr>
              <a: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In other words: the process is not limited to counting pixels, but the output is rather a spatial statistical product, entailing a defined statistical methodology that includes probability and confusion matrices from the several steps of the processing. This will guarantee evidence-based results, that can qualify the data as official statistics. That is why the Ground truth data represented on the right side of the slide is needed all through the process. The ground truth data is essential in classifying the data and in validating it. And the intermediate data and procedures (of corrections and classifications of the satellite information) also needs to be known and measured.</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So, the 2 main take aways from this slide are: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1- the importance of unbiased statistics – meaning the importance of knowing the statistical error, and</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2 - the scope of EO4S that concentrates on the orange circles and not on the processing of the whole data chain.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This means the EO experts will manage the EO data and Statisticians will build the statistical data and report the accuracy. The dialogue and collaboration between statisticians and EO experts is key to the success of the process. Statisticians need to know the accuracy of the EO data. NSI’s should focus on the last two inner circles (from derived data products to unbiased statistics)– deriving a product, measuring the statistical quality and accuracy, and explaining to the EO experts the specifications on requirements in terms of measurement of the error, in terms of business continuity and in term of comparability.</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IE" noProof="0" dirty="0"/>
          </a:p>
        </p:txBody>
      </p:sp>
      <p:sp>
        <p:nvSpPr>
          <p:cNvPr id="4" name="Slide Number Placeholder 3"/>
          <p:cNvSpPr>
            <a:spLocks noGrp="1"/>
          </p:cNvSpPr>
          <p:nvPr>
            <p:ph type="sldNum" sz="quarter" idx="5"/>
          </p:nvPr>
        </p:nvSpPr>
        <p:spPr/>
        <p:txBody>
          <a:bodyPr/>
          <a:lstStyle/>
          <a:p>
            <a:fld id="{59CF2995-AB43-4B7C-B8CD-9DC7C3692A9C}" type="slidenum">
              <a:rPr lang="en-GB" smtClean="0"/>
              <a:t>4</a:t>
            </a:fld>
            <a:endParaRPr lang="en-GB"/>
          </a:p>
        </p:txBody>
      </p:sp>
    </p:spTree>
    <p:extLst>
      <p:ext uri="{BB962C8B-B14F-4D97-AF65-F5344CB8AC3E}">
        <p14:creationId xmlns:p14="http://schemas.microsoft.com/office/powerpoint/2010/main" val="346587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On the application of EO4S we have compiled a list of projects that use EO data for obtaining statistics.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This inventory included a questionnaire to the National Statistical Institutes, and also a look into the work in Eurostat. The inventory is a living document that we aim to continue populating. You can access it through this link.</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We have chosen some examples of EO4S projects to share with you today:</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 Ecosystem Accounting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Agricultural statistics in Poland</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And some other examples namely from the GEOS and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ESSnet</a:t>
            </a:r>
            <a:r>
              <a:rPr lang="en-GB" sz="1800" dirty="0">
                <a:effectLst/>
                <a:latin typeface="Calibri" panose="020F0502020204030204" pitchFamily="34" charset="0"/>
                <a:ea typeface="Times New Roman" panose="02020603050405020304" pitchFamily="18" charset="0"/>
                <a:cs typeface="Calibri" panose="020F0502020204030204" pitchFamily="34" charset="0"/>
              </a:rPr>
              <a:t> grants.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IE" noProof="0" dirty="0"/>
          </a:p>
        </p:txBody>
      </p:sp>
      <p:sp>
        <p:nvSpPr>
          <p:cNvPr id="4" name="Slide Number Placeholder 3"/>
          <p:cNvSpPr>
            <a:spLocks noGrp="1"/>
          </p:cNvSpPr>
          <p:nvPr>
            <p:ph type="sldNum" sz="quarter" idx="5"/>
          </p:nvPr>
        </p:nvSpPr>
        <p:spPr/>
        <p:txBody>
          <a:bodyPr/>
          <a:lstStyle/>
          <a:p>
            <a:fld id="{59CF2995-AB43-4B7C-B8CD-9DC7C3692A9C}" type="slidenum">
              <a:rPr lang="en-GB" smtClean="0"/>
              <a:t>5</a:t>
            </a:fld>
            <a:endParaRPr lang="en-GB"/>
          </a:p>
        </p:txBody>
      </p:sp>
    </p:spTree>
    <p:extLst>
      <p:ext uri="{BB962C8B-B14F-4D97-AF65-F5344CB8AC3E}">
        <p14:creationId xmlns:p14="http://schemas.microsoft.com/office/powerpoint/2010/main" val="3423972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first example is Ecosystem Accounting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lphaLcPeriod"/>
              <a:tabLst>
                <a:tab pos="457200" algn="l"/>
              </a:tabLs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Ecosystem accounting which is also part of Eurostat’s Innovation action plan.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We chose this example because it is in a more advanced state of being integrated in the Official statistics. This project is now legislated and data on Ecosystems extent, condition and services, is to be transmitted to Eurostat at the end of 2026. Ecosystem accounting will be used as the main metrics for the Nature Restauration Law.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Technologies and methodologies for the production process involve not only Earth Observation data products, but also  biophysical models,  geospatial data, mapping techniques, and other statistics.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Since 2015, our colleagues from the Environmental statistics Unit in collaboration with a dedicated Task force, DG environment and the Joint Research centre, have set up processing tools and guidelines for MS to produce the Ecosystems Accounts.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7F7F7F"/>
                </a:solidFill>
                <a:effectLst/>
                <a:latin typeface="Calibri" panose="020F0502020204030204" pitchFamily="34" charset="0"/>
                <a:ea typeface="Times New Roman" panose="02020603050405020304" pitchFamily="18" charset="0"/>
                <a:cs typeface="Calibri" panose="020F0502020204030204" pitchFamily="34" charset="0"/>
              </a:rPr>
              <a:t>Extra information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7F7F7F"/>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7F7F7F"/>
                </a:solidFill>
                <a:effectLst/>
                <a:latin typeface="Calibri" panose="020F0502020204030204" pitchFamily="34" charset="0"/>
                <a:ea typeface="Times New Roman" panose="02020603050405020304" pitchFamily="18" charset="0"/>
                <a:cs typeface="Calibri" panose="020F0502020204030204" pitchFamily="34" charset="0"/>
              </a:rPr>
              <a:t>Project started in 2015.</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7F7F7F"/>
                </a:solidFill>
                <a:effectLst/>
                <a:latin typeface="Calibri" panose="020F0502020204030204" pitchFamily="34" charset="0"/>
                <a:ea typeface="Times New Roman" panose="02020603050405020304" pitchFamily="18" charset="0"/>
                <a:cs typeface="Calibri" panose="020F0502020204030204" pitchFamily="34" charset="0"/>
              </a:rPr>
              <a:t>Develop and move into production European ecosystem accounts, based on the UN System of environmental-economic accounting ecosystem accounts (SEEA EA). These statistics quantify the ecosystems extent, condition and services (benefits for society), going beyond their recording in GDP and other conventional statistics, and giving visibility to natural capital. Estimated time to deliver impact: 31/03/27. Publication of mandatory ESS data that will be transmitted by 31/12/2026 under Regulation (EU) 691/2011, after Eurostat validation.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9CF2995-AB43-4B7C-B8CD-9DC7C3692A9C}" type="slidenum">
              <a:rPr lang="en-GB" smtClean="0"/>
              <a:t>6</a:t>
            </a:fld>
            <a:endParaRPr lang="en-GB"/>
          </a:p>
        </p:txBody>
      </p:sp>
    </p:spTree>
    <p:extLst>
      <p:ext uri="{BB962C8B-B14F-4D97-AF65-F5344CB8AC3E}">
        <p14:creationId xmlns:p14="http://schemas.microsoft.com/office/powerpoint/2010/main" val="957316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The second example is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Agriculture statistics in Poland on yield estimations and annual crop production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Late last year, we had a meeting with Statistics Poland where we explored their agricultural statistics that is partially using EO data as input.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Here are the insights statistics Poland kindly shared with us: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EO data from Sentinel 1, 2 and 3 is used.</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Some variables on Crop area and crop yields are produced for at least 3 EUROSTAT data products: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Courier New" panose="02070309020205020404" pitchFamily="49" charset="0"/>
              <a:buChar char="o"/>
            </a:pPr>
            <a:r>
              <a:rPr lang="en-GB" sz="1100" dirty="0">
                <a:effectLst/>
                <a:latin typeface="Calibri" panose="020F0502020204030204" pitchFamily="34" charset="0"/>
                <a:ea typeface="Times New Roman" panose="02020603050405020304" pitchFamily="18" charset="0"/>
                <a:cs typeface="Calibri" panose="020F0502020204030204" pitchFamily="34" charset="0"/>
              </a:rPr>
              <a:t>Regional Economic Accounts for Agriculture,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GB" sz="1100" dirty="0">
                <a:effectLst/>
                <a:latin typeface="Calibri" panose="020F0502020204030204" pitchFamily="34" charset="0"/>
                <a:ea typeface="Times New Roman" panose="02020603050405020304" pitchFamily="18" charset="0"/>
                <a:cs typeface="Calibri" panose="020F0502020204030204" pitchFamily="34" charset="0"/>
              </a:rPr>
              <a:t>Integrated Farm Statistics,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GB" sz="1100" dirty="0">
                <a:effectLst/>
                <a:latin typeface="Calibri" panose="020F0502020204030204" pitchFamily="34" charset="0"/>
                <a:ea typeface="Times New Roman" panose="02020603050405020304" pitchFamily="18" charset="0"/>
                <a:cs typeface="Calibri" panose="020F0502020204030204" pitchFamily="34" charset="0"/>
              </a:rPr>
              <a:t>And Annual Crop Production.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IACS data (which is the administrative data on farmers’ subsidies) is used</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They use a yearly sample of ground truth data from photointerpretation that targets specific crops and is aligned with the tracking structure of the Copernicus Satellite data.</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Data is produced at parcel level, but disseminated at amore aggregated level (because of data protection)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Accuracy is measured using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Courier New" panose="02070309020205020404" pitchFamily="49" charset="0"/>
              <a:buChar char="o"/>
              <a:tabLst>
                <a:tab pos="457200" algn="l"/>
                <a:tab pos="9144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error matrices,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457200" algn="l"/>
                <a:tab pos="9144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quality control on 20% of the sample, and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457200" algn="l"/>
                <a:tab pos="9144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by using estimates of regional experts.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Currently Poland is using its own IT infrastructure – we need to keep in mind that 10 years ago when Statistics Poland started with EO, shared platforms like CDSE were not available.</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endParaRPr lang="en-IE" noProof="0" dirty="0"/>
          </a:p>
        </p:txBody>
      </p:sp>
      <p:sp>
        <p:nvSpPr>
          <p:cNvPr id="4" name="Slide Number Placeholder 3"/>
          <p:cNvSpPr>
            <a:spLocks noGrp="1"/>
          </p:cNvSpPr>
          <p:nvPr>
            <p:ph type="sldNum" sz="quarter" idx="5"/>
          </p:nvPr>
        </p:nvSpPr>
        <p:spPr/>
        <p:txBody>
          <a:bodyPr/>
          <a:lstStyle/>
          <a:p>
            <a:fld id="{59CF2995-AB43-4B7C-B8CD-9DC7C3692A9C}" type="slidenum">
              <a:rPr lang="en-GB" smtClean="0"/>
              <a:t>7</a:t>
            </a:fld>
            <a:endParaRPr lang="en-GB"/>
          </a:p>
        </p:txBody>
      </p:sp>
    </p:spTree>
    <p:extLst>
      <p:ext uri="{BB962C8B-B14F-4D97-AF65-F5344CB8AC3E}">
        <p14:creationId xmlns:p14="http://schemas.microsoft.com/office/powerpoint/2010/main" val="2363945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As mentioned previously, we have started an inventory of EO4S projects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Calibri" panose="020F0502020204030204" pitchFamily="34" charset="0"/>
              </a:rPr>
              <a:t>The inventory includes projects financed by the GEOS grants (that aim at the integration of geospatial and statistical data). The slide include links to two publications of the GEOS grants where you can find summaries of the projects. The 2024 GEOS grant agreements have just been signed, 5 out of 10 of these projects are using EO data. The 2025 edition of the GEOS grant call will be launched in March this year.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Calibri" panose="020F0502020204030204" pitchFamily="34" charset="0"/>
              </a:rPr>
              <a:t>The grants from the </a:t>
            </a:r>
            <a:r>
              <a:rPr lang="en-IE" sz="1800" dirty="0" err="1">
                <a:effectLst/>
                <a:latin typeface="Calibri" panose="020F0502020204030204" pitchFamily="34" charset="0"/>
                <a:ea typeface="Times New Roman" panose="02020603050405020304" pitchFamily="18" charset="0"/>
                <a:cs typeface="Calibri" panose="020F0502020204030204" pitchFamily="34" charset="0"/>
              </a:rPr>
              <a:t>ESSnet</a:t>
            </a:r>
            <a:r>
              <a:rPr lang="en-IE" sz="1800" dirty="0">
                <a:effectLst/>
                <a:latin typeface="Calibri" panose="020F0502020204030204" pitchFamily="34" charset="0"/>
                <a:ea typeface="Times New Roman" panose="02020603050405020304" pitchFamily="18" charset="0"/>
                <a:cs typeface="Calibri" panose="020F0502020204030204" pitchFamily="34" charset="0"/>
              </a:rPr>
              <a:t> are multi-beneficiary projects (involving several NSI’s). At least 2 of these projects include specific work packages on EO data.  Here you have the links to the Big Data II project and to the current One stop shop for Artificial Intelligence/ Machine Learning for Official statistics.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Calibri" panose="020F0502020204030204" pitchFamily="34" charset="0"/>
              </a:rPr>
              <a:t>On the right side of the slide there is list of:</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IE" sz="1800" dirty="0">
                <a:effectLst/>
                <a:latin typeface="Calibri" panose="020F0502020204030204" pitchFamily="34" charset="0"/>
                <a:ea typeface="Times New Roman" panose="02020603050405020304" pitchFamily="18" charset="0"/>
                <a:cs typeface="Calibri" panose="020F0502020204030204" pitchFamily="34" charset="0"/>
              </a:rPr>
              <a:t>the main themes of the projects we have collected until now in the inventory,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IE" sz="1800" dirty="0">
                <a:effectLst/>
                <a:latin typeface="Calibri" panose="020F0502020204030204" pitchFamily="34" charset="0"/>
                <a:ea typeface="Times New Roman" panose="02020603050405020304" pitchFamily="18" charset="0"/>
                <a:cs typeface="Calibri" panose="020F0502020204030204" pitchFamily="34" charset="0"/>
              </a:rPr>
              <a:t>the number of projects for each theme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IE" sz="1800" dirty="0">
                <a:effectLst/>
                <a:latin typeface="Calibri" panose="020F0502020204030204" pitchFamily="34" charset="0"/>
                <a:ea typeface="Times New Roman" panose="02020603050405020304" pitchFamily="18" charset="0"/>
                <a:cs typeface="Calibri" panose="020F0502020204030204" pitchFamily="34" charset="0"/>
              </a:rPr>
              <a:t>and some examples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Land use – Ecosystem Accounts, Soil sealing (39)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Urban sprawl across urban areas in Europe (NL/</a:t>
            </a:r>
            <a:r>
              <a:rPr lang="en-US" sz="1800" i="1" dirty="0" err="1">
                <a:effectLst/>
                <a:latin typeface="Calibri" panose="020F0502020204030204" pitchFamily="34" charset="0"/>
                <a:ea typeface="Times New Roman" panose="02020603050405020304" pitchFamily="18" charset="0"/>
                <a:cs typeface="Calibri" panose="020F0502020204030204" pitchFamily="34" charset="0"/>
              </a:rPr>
              <a:t>ESSnet</a:t>
            </a:r>
            <a:r>
              <a:rPr lang="en-US" sz="1800" i="1" dirty="0">
                <a:effectLst/>
                <a:latin typeface="Calibri" panose="020F0502020204030204" pitchFamily="34" charset="0"/>
                <a:ea typeface="Times New Roman" panose="02020603050405020304" pitchFamily="18" charset="0"/>
                <a:cs typeface="Calibri" panose="020F0502020204030204" pitchFamily="34" charset="0"/>
              </a:rPr>
              <a: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Agriculture (24)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i="1"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Crop recognition with very high-resolution data (BE/</a:t>
            </a:r>
            <a:r>
              <a:rPr lang="en-US" sz="1800" i="1" u="sng" dirty="0" err="1">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ESSnet</a:t>
            </a:r>
            <a:r>
              <a:rPr lang="en-US" sz="1800" i="1"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Permanent grassland and soil moisture (SI/GEOS)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Times New Roman" panose="02020603050405020304" pitchFamily="18" charset="0"/>
                <a:cs typeface="Calibri" panose="020F0502020204030204" pitchFamily="34" charset="0"/>
              </a:rPr>
              <a:t>Climate/SDG (5)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Times New Roman" panose="02020603050405020304" pitchFamily="18" charset="0"/>
                <a:cs typeface="Calibri" panose="020F0502020204030204" pitchFamily="34" charset="0"/>
              </a:rPr>
              <a:t>Snow statistics in Finland (FI/ESA- GAUSS) GAUSS stand for Generating advanced usage of EO for Smart Statistics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Times New Roman" panose="02020603050405020304" pitchFamily="18" charset="0"/>
                <a:cs typeface="Calibri" panose="020F0502020204030204" pitchFamily="34" charset="0"/>
              </a:rPr>
              <a:t>And on transport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Transport</a:t>
            </a:r>
            <a:r>
              <a:rPr lang="en-GB" sz="1800" dirty="0">
                <a:effectLst/>
                <a:latin typeface="Calibri" panose="020F0502020204030204" pitchFamily="34" charset="0"/>
                <a:ea typeface="Times New Roman" panose="02020603050405020304" pitchFamily="18" charset="0"/>
                <a:cs typeface="Calibri" panose="020F0502020204030204" pitchFamily="34" charset="0"/>
              </a:rPr>
              <a:t> (4)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Use of EO data for detection of containers (ESTAT)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Times New Roman" panose="02020603050405020304" pitchFamily="18" charset="0"/>
                <a:cs typeface="Calibri" panose="020F0502020204030204" pitchFamily="34" charset="0"/>
              </a:rPr>
              <a:t>Other (16)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The highest hill summits (by Statistics LV using LIDAR data) this is not specifically statistical data but it is reference data for integrating other geographical datasets that will integrate Statistics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Solar Panels (NL/GEOS)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i="1"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Satellite-based economic flash estimation (looking into construction activity) (DE)</a:t>
            </a:r>
            <a:r>
              <a:rPr lang="en-GB" sz="1800" dirty="0">
                <a:effectLst/>
                <a:latin typeface="Calibri" panose="020F0502020204030204" pitchFamily="34" charset="0"/>
                <a:ea typeface="Times New Roman" panose="02020603050405020304" pitchFamily="18" charset="0"/>
                <a:cs typeface="Calibri" panose="020F0502020204030204" pitchFamily="34" charset="0"/>
              </a:rPr>
              <a:t> by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Destatis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IE" noProof="0" dirty="0"/>
          </a:p>
        </p:txBody>
      </p:sp>
      <p:sp>
        <p:nvSpPr>
          <p:cNvPr id="4" name="Slide Number Placeholder 3"/>
          <p:cNvSpPr>
            <a:spLocks noGrp="1"/>
          </p:cNvSpPr>
          <p:nvPr>
            <p:ph type="sldNum" sz="quarter" idx="5"/>
          </p:nvPr>
        </p:nvSpPr>
        <p:spPr/>
        <p:txBody>
          <a:bodyPr/>
          <a:lstStyle/>
          <a:p>
            <a:fld id="{59CF2995-AB43-4B7C-B8CD-9DC7C3692A9C}" type="slidenum">
              <a:rPr lang="en-GB" smtClean="0"/>
              <a:t>8</a:t>
            </a:fld>
            <a:endParaRPr lang="en-GB"/>
          </a:p>
        </p:txBody>
      </p:sp>
    </p:spTree>
    <p:extLst>
      <p:ext uri="{BB962C8B-B14F-4D97-AF65-F5344CB8AC3E}">
        <p14:creationId xmlns:p14="http://schemas.microsoft.com/office/powerpoint/2010/main" val="3158542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Now passing on to the IT infrastructure and data management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Here we are collaborating with DG DEFIS and ESA, on exploring the capacities of the CDSE the Copernicus Data Space Ecosystem</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As the l</a:t>
            </a:r>
            <a:r>
              <a:rPr lang="en-US" sz="1800" dirty="0">
                <a:effectLst/>
                <a:latin typeface="Calibri" panose="020F0502020204030204" pitchFamily="34" charset="0"/>
                <a:ea typeface="Times New Roman" panose="02020603050405020304" pitchFamily="18" charset="0"/>
                <a:cs typeface="Calibri" panose="020F0502020204030204" pitchFamily="34" charset="0"/>
              </a:rPr>
              <a:t>largest EO data platform in the world, CDSE offers not only the data but also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 data processing tools  and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 a code repository that is shared by the ecosystem of users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We have an agreement we DG DEFIS that allows privileged access to NSI and Other National Authorities that are engaged in projects on EO4S.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If you are interested, you can follow the links in this presentation or contact us for further information.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We are also using CDSE for our in-house projects on EO. And we work closely with DG DEFIS to foster the uptake of the EO products for statistics. Our activities rely heavily on the collaboration with DEFIS and ESA and of course, on the use of the Copernicus data and the CDSE. In close collaboration with DEFIS we are currently looking into how we can better design into the production process our statistical requirements, so that the various processing phases of the EO data integrate the information for calculating accuracy of the final statistical output.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Furthermore, our strategy follows the indication of the Warsaw Memorandum’s implementation plan. We privilege open-source data and software, as well as shared cloud-based platforms for future common production of statistics. </a:t>
            </a:r>
            <a:r>
              <a:rPr lang="en-GB" sz="1800" b="1" dirty="0">
                <a:effectLst/>
                <a:latin typeface="Calibri" panose="020F0502020204030204" pitchFamily="34" charset="0"/>
                <a:ea typeface="Times New Roman" panose="02020603050405020304" pitchFamily="18" charset="0"/>
                <a:cs typeface="Calibri" panose="020F0502020204030204" pitchFamily="34" charset="0"/>
              </a:rPr>
              <a:t>Taking the code to the data.</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Regarding EO data management, EUROSTAT is also compiling a pan-</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european</a:t>
            </a:r>
            <a:r>
              <a:rPr lang="en-GB" sz="1800" dirty="0">
                <a:effectLst/>
                <a:latin typeface="Calibri" panose="020F0502020204030204" pitchFamily="34" charset="0"/>
                <a:ea typeface="Times New Roman" panose="02020603050405020304" pitchFamily="18" charset="0"/>
                <a:cs typeface="Calibri" panose="020F0502020204030204" pitchFamily="34" charset="0"/>
              </a:rPr>
              <a:t> collection of Ortho Images that are another important source of EO data, often used to complement satellite data. Although Orthophoto maps have a much scarcer time coverage (with at best one image per year), they have, in general, a much higher resolution, which is needed when we aim to detect smaller sized phenomena (like solar panels or vehicles).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9CF2995-AB43-4B7C-B8CD-9DC7C3692A9C}" type="slidenum">
              <a:rPr lang="en-GB" smtClean="0"/>
              <a:t>9</a:t>
            </a:fld>
            <a:endParaRPr lang="en-GB"/>
          </a:p>
        </p:txBody>
      </p:sp>
    </p:spTree>
    <p:extLst>
      <p:ext uri="{BB962C8B-B14F-4D97-AF65-F5344CB8AC3E}">
        <p14:creationId xmlns:p14="http://schemas.microsoft.com/office/powerpoint/2010/main" val="21708884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2467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dirty="0"/>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Click to 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Click to 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Click to 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Click to 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Click to 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Click to 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Click to 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body tex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solidFill>
            <a:schemeClr val="bg1"/>
          </a:solidFill>
        </p:spPr>
        <p:txBody>
          <a:bodyPr/>
          <a:lstStyle/>
          <a:p>
            <a:r>
              <a:rPr lang="en-US"/>
              <a:t>Click to edit Master title style</a:t>
            </a:r>
            <a:endParaRPr lang="en-IE" dirty="0"/>
          </a:p>
        </p:txBody>
      </p:sp>
      <p:sp>
        <p:nvSpPr>
          <p:cNvPr id="7" name="Text Placeholder 2">
            <a:extLst>
              <a:ext uri="{FF2B5EF4-FFF2-40B4-BE49-F238E27FC236}">
                <a16:creationId xmlns:a16="http://schemas.microsoft.com/office/drawing/2014/main" id="{ABBD8A8F-01F7-069C-2D69-AFCA2F78DFC9}"/>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0" indent="0">
              <a:buNone/>
              <a:defRPr sz="2000"/>
            </a:lvl1pPr>
          </a:lstStyle>
          <a:p>
            <a:pPr lvl="0"/>
            <a:r>
              <a:rPr lang="en-US"/>
              <a:t>Click to edit Master text styles</a:t>
            </a:r>
          </a:p>
        </p:txBody>
      </p:sp>
      <p:sp>
        <p:nvSpPr>
          <p:cNvPr id="3" name="Slide Number Placeholder 5">
            <a:extLst>
              <a:ext uri="{FF2B5EF4-FFF2-40B4-BE49-F238E27FC236}">
                <a16:creationId xmlns:a16="http://schemas.microsoft.com/office/drawing/2014/main" id="{487499CD-21D1-84C4-7FD1-F33A396395B0}"/>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3341253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Click to 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80383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6" r:id="rId16"/>
    <p:sldLayoutId id="2147483667" r:id="rId17"/>
    <p:sldLayoutId id="2147483668" r:id="rId18"/>
    <p:sldLayoutId id="2147483655" r:id="rId19"/>
    <p:sldLayoutId id="2147483671" r:id="rId20"/>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jp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hyperlink" Target="mailto:ESTAT-GISCO-EO@ec.europa.eu"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The_Blue_Marble" TargetMode="External"/><Relationship Id="rId13" Type="http://schemas.openxmlformats.org/officeDocument/2006/relationships/image" Target="../media/image39.png"/><Relationship Id="rId3" Type="http://schemas.openxmlformats.org/officeDocument/2006/relationships/hyperlink" Target="https://creativecommons.org/licenses/by/4.0/" TargetMode="External"/><Relationship Id="rId7" Type="http://schemas.openxmlformats.org/officeDocument/2006/relationships/hyperlink" Target="https://www.copernicus.eu/en" TargetMode="External"/><Relationship Id="rId12" Type="http://schemas.openxmlformats.org/officeDocument/2006/relationships/hyperlink" Target="https://en.wikipedia.org/wiki/Arabian_Peninsula"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en.wikipedia.org/wiki/Thermometer" TargetMode="External"/><Relationship Id="rId11" Type="http://schemas.openxmlformats.org/officeDocument/2006/relationships/hyperlink" Target="https://en.wikipedia.org/wiki/Antarctica" TargetMode="External"/><Relationship Id="rId5" Type="http://schemas.openxmlformats.org/officeDocument/2006/relationships/hyperlink" Target="https://sentiwiki.copernicus.eu/web/sentinel-5p" TargetMode="External"/><Relationship Id="rId10" Type="http://schemas.openxmlformats.org/officeDocument/2006/relationships/hyperlink" Target="https://en.wikipedia.org/wiki/Africa" TargetMode="External"/><Relationship Id="rId4" Type="http://schemas.openxmlformats.org/officeDocument/2006/relationships/image" Target="../media/image38.png"/><Relationship Id="rId9" Type="http://schemas.openxmlformats.org/officeDocument/2006/relationships/hyperlink" Target="https://en.wikipedia.org/wiki/Apollo_17" TargetMode="External"/><Relationship Id="rId14" Type="http://schemas.openxmlformats.org/officeDocument/2006/relationships/hyperlink" Target="mailto:ESTAT-GISCO-EO@ec.europa.e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2.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23.jpe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5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hyperlink" Target="https://dgins2021.stat.gov.pl/warsaw-memorandum" TargetMode="External"/><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Data" Target="../diagrams/data1.xml"/><Relationship Id="rId5" Type="http://schemas.openxmlformats.org/officeDocument/2006/relationships/image" Target="../media/image9.png"/><Relationship Id="rId10" Type="http://schemas.microsoft.com/office/2007/relationships/diagramDrawing" Target="../diagrams/drawing1.xml"/><Relationship Id="rId4" Type="http://schemas.openxmlformats.org/officeDocument/2006/relationships/image" Target="../media/image8.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hyperlink" Target="https://eur-lex.europa.eu/legal-content/EN/TXT/?uri=COM:2022:329:FIN"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hyperlink" Target="https://ec.europa.eu/eurostat/statistics-explained/index.php?title=Ecosystem_accounts_-_measuring_the_contribution_of_nature_to_the_economy_and_human_wellbeing&amp;oldid=53486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1.png"/><Relationship Id="rId3" Type="http://schemas.openxmlformats.org/officeDocument/2006/relationships/hyperlink" Target="https://ec.europa.eu/eurostat/documents/7870049/9809882/KS-FT-19-004-EN-N.pdf/aec76d11-967e-4d67-aad2-49c52b264748" TargetMode="External"/><Relationship Id="rId7" Type="http://schemas.openxmlformats.org/officeDocument/2006/relationships/hyperlink" Target="https://cros-legacy.ec.europa.eu/content/WPH_Overview_en" TargetMode="External"/><Relationship Id="rId12" Type="http://schemas.openxmlformats.org/officeDocument/2006/relationships/hyperlink" Target="https://cros.ec.europa.eu/dashboard/aiml4os"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s://ec.europa.eu/eurostat/documents/7870049/18630146/KS-FT-23-006-EN-N.pdf/db9718f9-d293-d32e-2ab8-84224748501a?version=1.0&amp;t=1709548997538" TargetMode="External"/><Relationship Id="rId11" Type="http://schemas.openxmlformats.org/officeDocument/2006/relationships/hyperlink" Target="https://cros.ec.europa.eu/group/31/files/2039/download" TargetMode="External"/><Relationship Id="rId5" Type="http://schemas.openxmlformats.org/officeDocument/2006/relationships/hyperlink" Target="https://ec.europa.eu/eurostat/documents/7870049/9809882/KS-FT-19-004-EN-N.pdf/aec76d11-967e-4d67-aad2-49c52b264748?t=1559812901000" TargetMode="External"/><Relationship Id="rId10" Type="http://schemas.openxmlformats.org/officeDocument/2006/relationships/hyperlink" Target="https://www.destatis.de/EN/Service/EXSTAT/Datensaetze/satellite-based-early-estimate.html" TargetMode="External"/><Relationship Id="rId4" Type="http://schemas.openxmlformats.org/officeDocument/2006/relationships/image" Target="../media/image24.png"/><Relationship Id="rId9" Type="http://schemas.openxmlformats.org/officeDocument/2006/relationships/hyperlink" Target="https://www.mdpi.com/2072-4292/14/17/4193" TargetMode="External"/><Relationship Id="rId14"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jp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hyperlink" Target="https://dataspace.copernicus.eu/copernicus-services-user" TargetMode="External"/><Relationship Id="rId5" Type="http://schemas.openxmlformats.org/officeDocument/2006/relationships/hyperlink" Target="https://identity.dataspace.copernicus.eu/auth/realms/CDSE/protocol/openid-connect/auth?client_id=sh-5f8b630b-b083-49ed-b340-b8f01ecb81c4&amp;redirect_uri=https%3A%2F%2Fbrowser.dataspace.copernicus.eu%2F%3Fzoom%3D5%26lat%3D50.16282%26lng%3D20.78613%26demSource3D%3D%2522MAPZEN%2522%26cloudCoverage%3D30%26dateMode%3DSINGLE&amp;state=23cee62a-5c83-4d87-ae3b-73ddde724a75&amp;response_mode=fragment&amp;response_type=code&amp;scope=openid&amp;nonce=e49cff4b-b15f-4dee-966d-58eecce19ec7&amp;code_challenge=sovQN3VElU3OAPe70iTc7ZKJNXGBCRWYz7rLxjUIDWk&amp;code_challenge_method=S256" TargetMode="External"/><Relationship Id="rId4" Type="http://schemas.openxmlformats.org/officeDocument/2006/relationships/hyperlink" Target="https://dataspace.copernicus.e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GB" dirty="0"/>
              <a:t>Earth Observation </a:t>
            </a:r>
            <a:br>
              <a:rPr lang="en-GB" dirty="0"/>
            </a:br>
            <a:r>
              <a:rPr lang="en-GB" dirty="0"/>
              <a:t>for Statistics</a:t>
            </a:r>
            <a:br>
              <a:rPr lang="en-GB" dirty="0"/>
            </a:br>
            <a:endParaRPr lang="en-GB" dirty="0"/>
          </a:p>
        </p:txBody>
      </p:sp>
      <p:sp>
        <p:nvSpPr>
          <p:cNvPr id="8" name="Text Placeholder 7"/>
          <p:cNvSpPr>
            <a:spLocks noGrp="1"/>
          </p:cNvSpPr>
          <p:nvPr>
            <p:ph type="body" sz="quarter" idx="13"/>
          </p:nvPr>
        </p:nvSpPr>
        <p:spPr>
          <a:xfrm>
            <a:off x="3941523" y="3164501"/>
            <a:ext cx="5040313" cy="528998"/>
          </a:xfrm>
        </p:spPr>
        <p:txBody>
          <a:bodyPr/>
          <a:lstStyle/>
          <a:p>
            <a:r>
              <a:rPr lang="en-GB" dirty="0"/>
              <a:t>EO4S</a:t>
            </a:r>
          </a:p>
        </p:txBody>
      </p:sp>
      <p:sp>
        <p:nvSpPr>
          <p:cNvPr id="2" name="Text Placeholder 7">
            <a:extLst>
              <a:ext uri="{FF2B5EF4-FFF2-40B4-BE49-F238E27FC236}">
                <a16:creationId xmlns:a16="http://schemas.microsoft.com/office/drawing/2014/main" id="{85410EBC-DC2F-2CCF-F3C2-287ADB6A2851}"/>
              </a:ext>
            </a:extLst>
          </p:cNvPr>
          <p:cNvSpPr txBox="1">
            <a:spLocks/>
          </p:cNvSpPr>
          <p:nvPr/>
        </p:nvSpPr>
        <p:spPr>
          <a:xfrm>
            <a:off x="5421682" y="5591757"/>
            <a:ext cx="5040313" cy="528998"/>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0"/>
              </a:spcBef>
              <a:spcAft>
                <a:spcPts val="1800"/>
              </a:spcAft>
              <a:buClr>
                <a:schemeClr val="tx2"/>
              </a:buClr>
              <a:buFontTx/>
              <a:buNone/>
              <a:defRPr sz="2200" i="1" kern="1200">
                <a:solidFill>
                  <a:schemeClr val="bg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5" name="Picture 4" descr="A screenshot of a webinar&#10;&#10;Description automatically generated">
            <a:extLst>
              <a:ext uri="{FF2B5EF4-FFF2-40B4-BE49-F238E27FC236}">
                <a16:creationId xmlns:a16="http://schemas.microsoft.com/office/drawing/2014/main" id="{5DFDC863-CE47-3D38-494D-D9DD3D48C1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161" y="1331299"/>
            <a:ext cx="3778848" cy="4724400"/>
          </a:xfrm>
          <a:prstGeom prst="rect">
            <a:avLst/>
          </a:prstGeom>
        </p:spPr>
      </p:pic>
      <p:sp>
        <p:nvSpPr>
          <p:cNvPr id="10" name="Subtitle 9">
            <a:extLst>
              <a:ext uri="{FF2B5EF4-FFF2-40B4-BE49-F238E27FC236}">
                <a16:creationId xmlns:a16="http://schemas.microsoft.com/office/drawing/2014/main" id="{CAD898B7-7CE6-1EF2-B8A3-73F04A09D682}"/>
              </a:ext>
            </a:extLst>
          </p:cNvPr>
          <p:cNvSpPr>
            <a:spLocks noGrp="1"/>
          </p:cNvSpPr>
          <p:nvPr>
            <p:ph type="subTitle" idx="1"/>
          </p:nvPr>
        </p:nvSpPr>
        <p:spPr>
          <a:xfrm>
            <a:off x="974730" y="5382243"/>
            <a:ext cx="10065224" cy="897754"/>
          </a:xfrm>
        </p:spPr>
        <p:txBody>
          <a:bodyPr/>
          <a:lstStyle/>
          <a:p>
            <a:r>
              <a:rPr lang="en-GB" sz="2000" dirty="0"/>
              <a:t>EUROSTAT</a:t>
            </a:r>
          </a:p>
          <a:p>
            <a:r>
              <a:rPr lang="en-GB" sz="1600" dirty="0"/>
              <a:t>Unit E4 – Regional Statistics and Geographical Information </a:t>
            </a:r>
          </a:p>
        </p:txBody>
      </p:sp>
      <p:sp>
        <p:nvSpPr>
          <p:cNvPr id="11" name="Subtitle 9">
            <a:extLst>
              <a:ext uri="{FF2B5EF4-FFF2-40B4-BE49-F238E27FC236}">
                <a16:creationId xmlns:a16="http://schemas.microsoft.com/office/drawing/2014/main" id="{457CEC24-6283-2E03-E677-2F2026CA3FC9}"/>
              </a:ext>
            </a:extLst>
          </p:cNvPr>
          <p:cNvSpPr txBox="1">
            <a:spLocks/>
          </p:cNvSpPr>
          <p:nvPr/>
        </p:nvSpPr>
        <p:spPr>
          <a:xfrm>
            <a:off x="974730" y="3967674"/>
            <a:ext cx="10065224" cy="89775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800" i="0" kern="1200">
                <a:solidFill>
                  <a:schemeClr val="accent5"/>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COPERNICUS for statistics</a:t>
            </a:r>
          </a:p>
          <a:p>
            <a:r>
              <a:rPr lang="en-GB" sz="2000" dirty="0"/>
              <a:t> </a:t>
            </a:r>
          </a:p>
        </p:txBody>
      </p:sp>
    </p:spTree>
    <p:extLst>
      <p:ext uri="{BB962C8B-B14F-4D97-AF65-F5344CB8AC3E}">
        <p14:creationId xmlns:p14="http://schemas.microsoft.com/office/powerpoint/2010/main" val="1121371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5B12C8-ED3E-C35B-44C6-8AEA54358771}"/>
              </a:ext>
            </a:extLst>
          </p:cNvPr>
          <p:cNvSpPr>
            <a:spLocks noGrp="1"/>
          </p:cNvSpPr>
          <p:nvPr>
            <p:ph type="title"/>
          </p:nvPr>
        </p:nvSpPr>
        <p:spPr>
          <a:xfrm>
            <a:off x="2193347" y="523957"/>
            <a:ext cx="10515600" cy="782357"/>
          </a:xfrm>
        </p:spPr>
        <p:txBody>
          <a:bodyPr/>
          <a:lstStyle/>
          <a:p>
            <a:r>
              <a:rPr lang="en-GB" dirty="0"/>
              <a:t>Skills</a:t>
            </a:r>
            <a:endParaRPr lang="en-IE" dirty="0"/>
          </a:p>
        </p:txBody>
      </p:sp>
      <p:sp>
        <p:nvSpPr>
          <p:cNvPr id="2" name="Rectangle: Rounded Corners 1">
            <a:extLst>
              <a:ext uri="{FF2B5EF4-FFF2-40B4-BE49-F238E27FC236}">
                <a16:creationId xmlns:a16="http://schemas.microsoft.com/office/drawing/2014/main" id="{202405DE-2BBD-FC52-41AE-425E66538210}"/>
              </a:ext>
            </a:extLst>
          </p:cNvPr>
          <p:cNvSpPr/>
          <p:nvPr/>
        </p:nvSpPr>
        <p:spPr>
          <a:xfrm>
            <a:off x="10579099" y="0"/>
            <a:ext cx="1490117" cy="1830271"/>
          </a:xfrm>
          <a:prstGeom prst="roundRect">
            <a:avLst/>
          </a:prstGeom>
          <a:blipFill rotWithShape="1">
            <a:blip r:embed="rId3"/>
            <a:srcRect/>
            <a:stretch>
              <a:fillRect l="-26000" r="-26000"/>
            </a:stretch>
          </a:blip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GB"/>
          </a:p>
        </p:txBody>
      </p:sp>
      <p:graphicFrame>
        <p:nvGraphicFramePr>
          <p:cNvPr id="5" name="Diagram 4">
            <a:extLst>
              <a:ext uri="{FF2B5EF4-FFF2-40B4-BE49-F238E27FC236}">
                <a16:creationId xmlns:a16="http://schemas.microsoft.com/office/drawing/2014/main" id="{1FB5C2D7-C58C-1D42-190D-8B1F61918DAE}"/>
              </a:ext>
            </a:extLst>
          </p:cNvPr>
          <p:cNvGraphicFramePr/>
          <p:nvPr>
            <p:extLst>
              <p:ext uri="{D42A27DB-BD31-4B8C-83A1-F6EECF244321}">
                <p14:modId xmlns:p14="http://schemas.microsoft.com/office/powerpoint/2010/main" val="1251633106"/>
              </p:ext>
            </p:extLst>
          </p:nvPr>
        </p:nvGraphicFramePr>
        <p:xfrm>
          <a:off x="0" y="1830271"/>
          <a:ext cx="12192000" cy="43090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36140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5B12C8-ED3E-C35B-44C6-8AEA54358771}"/>
              </a:ext>
            </a:extLst>
          </p:cNvPr>
          <p:cNvSpPr>
            <a:spLocks noGrp="1"/>
          </p:cNvSpPr>
          <p:nvPr>
            <p:ph type="title"/>
          </p:nvPr>
        </p:nvSpPr>
        <p:spPr>
          <a:xfrm>
            <a:off x="838200" y="574022"/>
            <a:ext cx="10515600" cy="782357"/>
          </a:xfrm>
        </p:spPr>
        <p:txBody>
          <a:bodyPr/>
          <a:lstStyle/>
          <a:p>
            <a:r>
              <a:rPr lang="en-GB" dirty="0"/>
              <a:t>Governance within ESS </a:t>
            </a:r>
            <a:br>
              <a:rPr lang="en-GB" dirty="0"/>
            </a:br>
            <a:r>
              <a:rPr lang="en-GB" sz="2800" dirty="0"/>
              <a:t>Roles of NSI, Eurostat and other stakeholders</a:t>
            </a:r>
            <a:endParaRPr lang="en-IE" dirty="0"/>
          </a:p>
        </p:txBody>
      </p:sp>
      <p:graphicFrame>
        <p:nvGraphicFramePr>
          <p:cNvPr id="5" name="Diagram 4">
            <a:extLst>
              <a:ext uri="{FF2B5EF4-FFF2-40B4-BE49-F238E27FC236}">
                <a16:creationId xmlns:a16="http://schemas.microsoft.com/office/drawing/2014/main" id="{1FB5C2D7-C58C-1D42-190D-8B1F61918DAE}"/>
              </a:ext>
            </a:extLst>
          </p:cNvPr>
          <p:cNvGraphicFramePr/>
          <p:nvPr>
            <p:extLst>
              <p:ext uri="{D42A27DB-BD31-4B8C-83A1-F6EECF244321}">
                <p14:modId xmlns:p14="http://schemas.microsoft.com/office/powerpoint/2010/main" val="2858784523"/>
              </p:ext>
            </p:extLst>
          </p:nvPr>
        </p:nvGraphicFramePr>
        <p:xfrm>
          <a:off x="0" y="1930401"/>
          <a:ext cx="121920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11023138-CE95-E230-1429-9D4BAA61C4CE}"/>
              </a:ext>
            </a:extLst>
          </p:cNvPr>
          <p:cNvSpPr/>
          <p:nvPr/>
        </p:nvSpPr>
        <p:spPr>
          <a:xfrm>
            <a:off x="10246816" y="0"/>
            <a:ext cx="1945184" cy="2216047"/>
          </a:xfrm>
          <a:prstGeom prst="roundRect">
            <a:avLst/>
          </a:prstGeom>
          <a:blipFill rotWithShape="1">
            <a:blip r:embed="rId8"/>
            <a:srcRect/>
            <a:stretch>
              <a:fillRect l="-35000" r="-35000"/>
            </a:stretch>
          </a:blip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GB"/>
          </a:p>
        </p:txBody>
      </p:sp>
    </p:spTree>
    <p:extLst>
      <p:ext uri="{BB962C8B-B14F-4D97-AF65-F5344CB8AC3E}">
        <p14:creationId xmlns:p14="http://schemas.microsoft.com/office/powerpoint/2010/main" val="3647780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09E965-5BD5-51F6-1722-336FE3226F17}"/>
              </a:ext>
            </a:extLst>
          </p:cNvPr>
          <p:cNvSpPr txBox="1"/>
          <p:nvPr/>
        </p:nvSpPr>
        <p:spPr>
          <a:xfrm>
            <a:off x="6456528" y="4502920"/>
            <a:ext cx="5390322" cy="1722342"/>
          </a:xfrm>
          <a:prstGeom prst="rect">
            <a:avLst/>
          </a:prstGeom>
        </p:spPr>
        <p:txBody>
          <a:bodyPr vert="horz" lIns="91440" tIns="45720" rIns="91440" bIns="45720" rtlCol="0">
            <a:normAutofit fontScale="77500" lnSpcReduction="20000"/>
          </a:bodyPr>
          <a:lstStyle/>
          <a:p>
            <a:pPr>
              <a:spcAft>
                <a:spcPts val="1800"/>
              </a:spcAft>
              <a:buClr>
                <a:schemeClr val="tx2"/>
              </a:buClr>
            </a:pPr>
            <a:r>
              <a:rPr lang="en-IE" sz="2400" dirty="0">
                <a:hlinkClick r:id="rId3"/>
              </a:rPr>
              <a:t>https://cros.ec.europa.eu/book-page/earth-observation-statistics-eo4s</a:t>
            </a:r>
          </a:p>
          <a:p>
            <a:pPr>
              <a:spcAft>
                <a:spcPts val="1800"/>
              </a:spcAft>
              <a:buClr>
                <a:schemeClr val="tx2"/>
              </a:buClr>
            </a:pPr>
            <a:r>
              <a:rPr lang="en-IE" sz="2400" dirty="0">
                <a:hlinkClick r:id="rId3"/>
              </a:rPr>
              <a:t>EMAIL:</a:t>
            </a:r>
          </a:p>
          <a:p>
            <a:pPr>
              <a:spcAft>
                <a:spcPts val="1800"/>
              </a:spcAft>
              <a:buClr>
                <a:schemeClr val="tx2"/>
              </a:buClr>
            </a:pPr>
            <a:r>
              <a:rPr lang="en-IE" sz="2400" dirty="0">
                <a:hlinkClick r:id="rId3"/>
              </a:rPr>
              <a:t>ESTAT-GISCO-EO@ec.europa.eu</a:t>
            </a:r>
            <a:endParaRPr lang="en-IE" sz="2400" dirty="0"/>
          </a:p>
          <a:p>
            <a:pPr indent="-228600">
              <a:spcAft>
                <a:spcPts val="1800"/>
              </a:spcAft>
              <a:buClr>
                <a:schemeClr val="tx2"/>
              </a:buClr>
              <a:buFont typeface="Arial" panose="020B0604020202020204" pitchFamily="34" charset="0"/>
              <a:buChar char="•"/>
            </a:pPr>
            <a:endParaRPr lang="en-IE" sz="2400" dirty="0"/>
          </a:p>
        </p:txBody>
      </p:sp>
      <p:sp>
        <p:nvSpPr>
          <p:cNvPr id="2" name="Title 1">
            <a:extLst>
              <a:ext uri="{FF2B5EF4-FFF2-40B4-BE49-F238E27FC236}">
                <a16:creationId xmlns:a16="http://schemas.microsoft.com/office/drawing/2014/main" id="{E1A746E6-ADF9-38C9-58CB-2F6B7D55FA5F}"/>
              </a:ext>
            </a:extLst>
          </p:cNvPr>
          <p:cNvSpPr>
            <a:spLocks noGrp="1"/>
          </p:cNvSpPr>
          <p:nvPr>
            <p:ph type="title"/>
          </p:nvPr>
        </p:nvSpPr>
        <p:spPr>
          <a:xfrm>
            <a:off x="6456528" y="241559"/>
            <a:ext cx="5199822" cy="782357"/>
          </a:xfrm>
        </p:spPr>
        <p:txBody>
          <a:bodyPr vert="horz" lIns="91440" tIns="45720" rIns="91440" bIns="0" rtlCol="0" anchor="b" anchorCtr="0">
            <a:normAutofit fontScale="90000"/>
          </a:bodyPr>
          <a:lstStyle/>
          <a:p>
            <a:r>
              <a:rPr lang="en-IE" dirty="0"/>
              <a:t>More Information EO4S:</a:t>
            </a:r>
          </a:p>
        </p:txBody>
      </p:sp>
      <p:pic>
        <p:nvPicPr>
          <p:cNvPr id="4" name="Picture 3">
            <a:extLst>
              <a:ext uri="{FF2B5EF4-FFF2-40B4-BE49-F238E27FC236}">
                <a16:creationId xmlns:a16="http://schemas.microsoft.com/office/drawing/2014/main" id="{45AA2DC0-D0DB-BCB1-557E-6BB7B8C7D43C}"/>
              </a:ext>
            </a:extLst>
          </p:cNvPr>
          <p:cNvPicPr>
            <a:picLocks noChangeAspect="1"/>
          </p:cNvPicPr>
          <p:nvPr/>
        </p:nvPicPr>
        <p:blipFill rotWithShape="1">
          <a:blip r:embed="rId4"/>
          <a:srcRect l="36341" r="24630" b="1"/>
          <a:stretch/>
        </p:blipFill>
        <p:spPr>
          <a:xfrm>
            <a:off x="-46383" y="-46383"/>
            <a:ext cx="6142383" cy="6964017"/>
          </a:xfrm>
          <a:prstGeom prst="rect">
            <a:avLst/>
          </a:prstGeom>
          <a:noFill/>
          <a:ln w="28575">
            <a:solidFill>
              <a:schemeClr val="accent5"/>
            </a:solidFill>
          </a:ln>
        </p:spPr>
      </p:pic>
      <p:pic>
        <p:nvPicPr>
          <p:cNvPr id="6" name="Graphic 5">
            <a:extLst>
              <a:ext uri="{FF2B5EF4-FFF2-40B4-BE49-F238E27FC236}">
                <a16:creationId xmlns:a16="http://schemas.microsoft.com/office/drawing/2014/main" id="{88F3779B-6500-12AE-FA07-FB2135BA5F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08850" y="1455318"/>
            <a:ext cx="2857500" cy="2857500"/>
          </a:xfrm>
          <a:prstGeom prst="rect">
            <a:avLst/>
          </a:prstGeom>
        </p:spPr>
      </p:pic>
    </p:spTree>
    <p:extLst>
      <p:ext uri="{BB962C8B-B14F-4D97-AF65-F5344CB8AC3E}">
        <p14:creationId xmlns:p14="http://schemas.microsoft.com/office/powerpoint/2010/main" val="2093086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t>Thank you</a:t>
            </a:r>
            <a:endParaRPr lang="en-GB" dirty="0"/>
          </a:p>
        </p:txBody>
      </p:sp>
      <p:sp>
        <p:nvSpPr>
          <p:cNvPr id="3" name="Subtitle 2"/>
          <p:cNvSpPr>
            <a:spLocks noGrp="1"/>
          </p:cNvSpPr>
          <p:nvPr>
            <p:ph type="subTitle" idx="1"/>
          </p:nvPr>
        </p:nvSpPr>
        <p:spPr>
          <a:xfrm>
            <a:off x="189072" y="5004481"/>
            <a:ext cx="8941016" cy="1853519"/>
          </a:xfrm>
        </p:spPr>
        <p:txBody>
          <a:bodyPr wrap="square" anchor="b" anchorCtr="0"/>
          <a:lstStyle/>
          <a:p>
            <a:r>
              <a:rPr lang="en-US" sz="1050" b="1" dirty="0"/>
              <a:t>© European Union 2025</a:t>
            </a:r>
          </a:p>
          <a:p>
            <a:r>
              <a:rPr lang="en-US" sz="1050" dirty="0"/>
              <a:t>Unless otherwise noted the reuse of this presentation is </a:t>
            </a:r>
            <a:r>
              <a:rPr lang="en-US" sz="1050" dirty="0" err="1"/>
              <a:t>authorised</a:t>
            </a:r>
            <a:r>
              <a:rPr lang="en-US" sz="1050" dirty="0"/>
              <a:t> under the </a:t>
            </a:r>
            <a:r>
              <a:rPr lang="en-US" sz="1050" dirty="0">
                <a:hlinkClick r:id="rId3"/>
              </a:rPr>
              <a:t>CC BY 4.0 </a:t>
            </a:r>
            <a:r>
              <a:rPr lang="en-US" sz="1050" dirty="0"/>
              <a:t>license. For any use or reproduction of elements that are not owned by the EU, permission may need to be sought directly from the respective right holders.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908" y="5288249"/>
            <a:ext cx="1023496" cy="358097"/>
          </a:xfrm>
          <a:prstGeom prst="rect">
            <a:avLst/>
          </a:prstGeom>
        </p:spPr>
      </p:pic>
      <p:sp>
        <p:nvSpPr>
          <p:cNvPr id="4" name="Title 5">
            <a:extLst>
              <a:ext uri="{FF2B5EF4-FFF2-40B4-BE49-F238E27FC236}">
                <a16:creationId xmlns:a16="http://schemas.microsoft.com/office/drawing/2014/main" id="{33530A4A-35EE-D327-DB0D-FA1B80B919ED}"/>
              </a:ext>
            </a:extLst>
          </p:cNvPr>
          <p:cNvSpPr txBox="1">
            <a:spLocks/>
          </p:cNvSpPr>
          <p:nvPr/>
        </p:nvSpPr>
        <p:spPr>
          <a:xfrm>
            <a:off x="2838208" y="3440352"/>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6000" kern="1200">
                <a:solidFill>
                  <a:schemeClr val="tx2"/>
                </a:solidFill>
                <a:latin typeface="+mj-lt"/>
                <a:ea typeface="+mj-ea"/>
                <a:cs typeface="+mj-cs"/>
              </a:defRPr>
            </a:lvl1pPr>
          </a:lstStyle>
          <a:p>
            <a:r>
              <a:rPr lang="pt-PT" sz="2400" dirty="0" err="1"/>
              <a:t>References</a:t>
            </a:r>
            <a:r>
              <a:rPr lang="pt-PT" sz="2400" dirty="0"/>
              <a:t>/</a:t>
            </a:r>
            <a:r>
              <a:rPr lang="pt-PT" sz="2400" dirty="0" err="1"/>
              <a:t>Images</a:t>
            </a:r>
            <a:endParaRPr lang="en-IE" sz="2400" dirty="0"/>
          </a:p>
        </p:txBody>
      </p:sp>
      <p:sp>
        <p:nvSpPr>
          <p:cNvPr id="7" name="TextBox 6">
            <a:extLst>
              <a:ext uri="{FF2B5EF4-FFF2-40B4-BE49-F238E27FC236}">
                <a16:creationId xmlns:a16="http://schemas.microsoft.com/office/drawing/2014/main" id="{2D565775-E126-C405-C10C-F0EB30AD8CE2}"/>
              </a:ext>
            </a:extLst>
          </p:cNvPr>
          <p:cNvSpPr txBox="1"/>
          <p:nvPr/>
        </p:nvSpPr>
        <p:spPr>
          <a:xfrm>
            <a:off x="2843408" y="4194947"/>
            <a:ext cx="8628502" cy="1169551"/>
          </a:xfrm>
          <a:prstGeom prst="rect">
            <a:avLst/>
          </a:prstGeom>
          <a:noFill/>
        </p:spPr>
        <p:txBody>
          <a:bodyPr wrap="square">
            <a:spAutoFit/>
          </a:bodyPr>
          <a:lstStyle/>
          <a:p>
            <a:r>
              <a:rPr lang="pt-PT" sz="700" dirty="0"/>
              <a:t>Cover </a:t>
            </a:r>
            <a:r>
              <a:rPr lang="pt-PT" sz="700" dirty="0" err="1"/>
              <a:t>page</a:t>
            </a:r>
            <a:r>
              <a:rPr lang="pt-PT" sz="700" dirty="0"/>
              <a:t> - </a:t>
            </a:r>
            <a:r>
              <a:rPr lang="pt-PT" sz="700" dirty="0">
                <a:hlinkClick r:id="rId5"/>
              </a:rPr>
              <a:t>https://sentiwiki.copernicus.eu/web/sentinel-5p</a:t>
            </a:r>
            <a:endParaRPr lang="pt-PT" sz="700" dirty="0"/>
          </a:p>
          <a:p>
            <a:pPr marL="228600" indent="-228600">
              <a:buAutoNum type="arabicPeriod"/>
            </a:pPr>
            <a:endParaRPr lang="en-IE" sz="700" b="0" dirty="0">
              <a:hlinkClick r:id="rId6"/>
            </a:endParaRPr>
          </a:p>
          <a:p>
            <a:pPr marL="228600" indent="-228600">
              <a:buAutoNum type="arabicPeriod"/>
            </a:pPr>
            <a:r>
              <a:rPr lang="en-IE" sz="700" b="0" dirty="0">
                <a:hlinkClick r:id="rId6"/>
              </a:rPr>
              <a:t>https://www.researchgate.net/figure/Earth-remote-sensing-levels-from-left-to-right-ground-level-mobile-platforms-boats_fig1_337550795</a:t>
            </a:r>
          </a:p>
          <a:p>
            <a:pPr marL="228600" indent="-228600">
              <a:buAutoNum type="arabicPeriod"/>
            </a:pPr>
            <a:r>
              <a:rPr lang="en-IE" sz="700" dirty="0"/>
              <a:t>Copernicus website: </a:t>
            </a:r>
            <a:r>
              <a:rPr lang="en-IE" sz="700" dirty="0">
                <a:hlinkClick r:id="rId7"/>
              </a:rPr>
              <a:t>https://www.copernicus.eu/en</a:t>
            </a:r>
            <a:endParaRPr lang="en-IE" sz="700" dirty="0"/>
          </a:p>
          <a:p>
            <a:pPr marL="228600" indent="-228600">
              <a:buFontTx/>
              <a:buAutoNum type="arabicPeriod"/>
            </a:pPr>
            <a:r>
              <a:rPr lang="en-US" sz="700" dirty="0"/>
              <a:t>M365 Stock images</a:t>
            </a:r>
          </a:p>
          <a:p>
            <a:pPr marL="228600" indent="-228600">
              <a:buFontTx/>
              <a:buAutoNum type="arabicPeriod"/>
            </a:pPr>
            <a:r>
              <a:rPr lang="en-US" sz="700" dirty="0"/>
              <a:t>Wikipedia: "</a:t>
            </a:r>
            <a:r>
              <a:rPr lang="en-US" sz="700" dirty="0">
                <a:hlinkClick r:id="rId8" tooltip="en:The Blue Marble">
                  <a:extLst>
                    <a:ext uri="{A12FA001-AC4F-418D-AE19-62706E023703}">
                      <ahyp:hlinkClr xmlns:ahyp="http://schemas.microsoft.com/office/drawing/2018/hyperlinkcolor" val="tx"/>
                    </a:ext>
                  </a:extLst>
                </a:hlinkClick>
              </a:rPr>
              <a:t>The Blue Marble</a:t>
            </a:r>
            <a:r>
              <a:rPr lang="en-US" sz="700" dirty="0"/>
              <a:t>" is a famous photograph of the Earth taken on December 7, 1972, by the crew of the </a:t>
            </a:r>
            <a:r>
              <a:rPr lang="en-US" sz="700" dirty="0">
                <a:hlinkClick r:id="rId9" tooltip="en:Apollo 17">
                  <a:extLst>
                    <a:ext uri="{A12FA001-AC4F-418D-AE19-62706E023703}">
                      <ahyp:hlinkClr xmlns:ahyp="http://schemas.microsoft.com/office/drawing/2018/hyperlinkcolor" val="tx"/>
                    </a:ext>
                  </a:extLst>
                </a:hlinkClick>
              </a:rPr>
              <a:t>Apollo 17</a:t>
            </a:r>
            <a:r>
              <a:rPr lang="en-US" sz="700" dirty="0"/>
              <a:t> spacecraft </a:t>
            </a:r>
            <a:r>
              <a:rPr lang="en-US" sz="700" dirty="0" err="1"/>
              <a:t>en</a:t>
            </a:r>
            <a:r>
              <a:rPr lang="en-US" sz="700" dirty="0"/>
              <a:t> route to the Moon at a distance of about 29,400 </a:t>
            </a:r>
            <a:r>
              <a:rPr lang="en-US" sz="700" dirty="0" err="1"/>
              <a:t>kilometres</a:t>
            </a:r>
            <a:r>
              <a:rPr lang="en-US" sz="700" dirty="0"/>
              <a:t> (18,300 mi). It shows </a:t>
            </a:r>
            <a:r>
              <a:rPr lang="en-US" sz="700" dirty="0">
                <a:hlinkClick r:id="rId10" tooltip="en:Africa">
                  <a:extLst>
                    <a:ext uri="{A12FA001-AC4F-418D-AE19-62706E023703}">
                      <ahyp:hlinkClr xmlns:ahyp="http://schemas.microsoft.com/office/drawing/2018/hyperlinkcolor" val="tx"/>
                    </a:ext>
                  </a:extLst>
                </a:hlinkClick>
              </a:rPr>
              <a:t>Africa</a:t>
            </a:r>
            <a:r>
              <a:rPr lang="en-US" sz="700" dirty="0"/>
              <a:t>, </a:t>
            </a:r>
            <a:r>
              <a:rPr lang="en-US" sz="700" dirty="0">
                <a:hlinkClick r:id="rId11" tooltip="en:Antarctica">
                  <a:extLst>
                    <a:ext uri="{A12FA001-AC4F-418D-AE19-62706E023703}">
                      <ahyp:hlinkClr xmlns:ahyp="http://schemas.microsoft.com/office/drawing/2018/hyperlinkcolor" val="tx"/>
                    </a:ext>
                  </a:extLst>
                </a:hlinkClick>
              </a:rPr>
              <a:t>Antarctica</a:t>
            </a:r>
            <a:r>
              <a:rPr lang="en-US" sz="700" dirty="0"/>
              <a:t>, and the </a:t>
            </a:r>
            <a:r>
              <a:rPr lang="en-US" sz="700" dirty="0">
                <a:hlinkClick r:id="rId12" tooltip="en:Arabian Peninsula">
                  <a:extLst>
                    <a:ext uri="{A12FA001-AC4F-418D-AE19-62706E023703}">
                      <ahyp:hlinkClr xmlns:ahyp="http://schemas.microsoft.com/office/drawing/2018/hyperlinkcolor" val="tx"/>
                    </a:ext>
                  </a:extLst>
                </a:hlinkClick>
              </a:rPr>
              <a:t>Arabian Peninsula</a:t>
            </a:r>
            <a:r>
              <a:rPr lang="en-US" sz="700" dirty="0"/>
              <a:t>.</a:t>
            </a:r>
          </a:p>
          <a:p>
            <a:endParaRPr lang="en-IE" sz="700" dirty="0"/>
          </a:p>
          <a:p>
            <a:r>
              <a:rPr lang="en-IE" sz="700" dirty="0"/>
              <a:t>Note: This presentation was based in the presentation prepared by Hannes I Reuter and Ruxandra Enesco for the Directors Group of Agricultural Statistics Seminar EO for Agricultural Statistics (6 June 2023 in Poland)</a:t>
            </a:r>
          </a:p>
        </p:txBody>
      </p:sp>
      <p:pic>
        <p:nvPicPr>
          <p:cNvPr id="10" name="Picture 9">
            <a:extLst>
              <a:ext uri="{FF2B5EF4-FFF2-40B4-BE49-F238E27FC236}">
                <a16:creationId xmlns:a16="http://schemas.microsoft.com/office/drawing/2014/main" id="{829636D3-5E3D-B046-BCF0-44DCAB6D023D}"/>
              </a:ext>
            </a:extLst>
          </p:cNvPr>
          <p:cNvPicPr>
            <a:picLocks noChangeAspect="1"/>
          </p:cNvPicPr>
          <p:nvPr/>
        </p:nvPicPr>
        <p:blipFill>
          <a:blip r:embed="rId13"/>
          <a:stretch>
            <a:fillRect/>
          </a:stretch>
        </p:blipFill>
        <p:spPr>
          <a:xfrm>
            <a:off x="6081814" y="0"/>
            <a:ext cx="4594299" cy="3413760"/>
          </a:xfrm>
          <a:prstGeom prst="rect">
            <a:avLst/>
          </a:prstGeom>
        </p:spPr>
      </p:pic>
      <p:sp>
        <p:nvSpPr>
          <p:cNvPr id="8" name="TextBox 7">
            <a:extLst>
              <a:ext uri="{FF2B5EF4-FFF2-40B4-BE49-F238E27FC236}">
                <a16:creationId xmlns:a16="http://schemas.microsoft.com/office/drawing/2014/main" id="{84244F71-3A92-87F9-257E-F7BFBBBF7008}"/>
              </a:ext>
            </a:extLst>
          </p:cNvPr>
          <p:cNvSpPr txBox="1"/>
          <p:nvPr/>
        </p:nvSpPr>
        <p:spPr>
          <a:xfrm>
            <a:off x="854908" y="2599206"/>
            <a:ext cx="6097904" cy="461665"/>
          </a:xfrm>
          <a:prstGeom prst="rect">
            <a:avLst/>
          </a:prstGeom>
          <a:noFill/>
        </p:spPr>
        <p:txBody>
          <a:bodyPr wrap="square">
            <a:spAutoFit/>
          </a:bodyPr>
          <a:lstStyle/>
          <a:p>
            <a:pPr>
              <a:spcAft>
                <a:spcPts val="1800"/>
              </a:spcAft>
              <a:buClr>
                <a:schemeClr val="tx2"/>
              </a:buClr>
            </a:pPr>
            <a:r>
              <a:rPr lang="en-IE" sz="2400" b="1" dirty="0">
                <a:hlinkClick r:id="rId14"/>
              </a:rPr>
              <a:t>ESTAT-GISCO-EO@ec.europa.eu</a:t>
            </a:r>
            <a:endParaRPr lang="en-IE" sz="2400" b="1" dirty="0"/>
          </a:p>
        </p:txBody>
      </p:sp>
    </p:spTree>
    <p:extLst>
      <p:ext uri="{BB962C8B-B14F-4D97-AF65-F5344CB8AC3E}">
        <p14:creationId xmlns:p14="http://schemas.microsoft.com/office/powerpoint/2010/main" val="2818337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5B12C8-ED3E-C35B-44C6-8AEA54358771}"/>
              </a:ext>
            </a:extLst>
          </p:cNvPr>
          <p:cNvSpPr>
            <a:spLocks noGrp="1"/>
          </p:cNvSpPr>
          <p:nvPr>
            <p:ph type="title"/>
          </p:nvPr>
        </p:nvSpPr>
        <p:spPr>
          <a:xfrm>
            <a:off x="2193347" y="523957"/>
            <a:ext cx="10515600" cy="782357"/>
          </a:xfrm>
        </p:spPr>
        <p:txBody>
          <a:bodyPr/>
          <a:lstStyle/>
          <a:p>
            <a:r>
              <a:rPr lang="pt-PT" dirty="0" err="1"/>
              <a:t>Methodology</a:t>
            </a:r>
            <a:endParaRPr lang="en-IE" dirty="0"/>
          </a:p>
        </p:txBody>
      </p:sp>
      <p:sp>
        <p:nvSpPr>
          <p:cNvPr id="2" name="Rectangle: Rounded Corners 1">
            <a:extLst>
              <a:ext uri="{FF2B5EF4-FFF2-40B4-BE49-F238E27FC236}">
                <a16:creationId xmlns:a16="http://schemas.microsoft.com/office/drawing/2014/main" id="{EE786AB6-5710-ADB5-1B46-94D1E6F1EE1A}"/>
              </a:ext>
            </a:extLst>
          </p:cNvPr>
          <p:cNvSpPr/>
          <p:nvPr/>
        </p:nvSpPr>
        <p:spPr>
          <a:xfrm>
            <a:off x="10058077" y="93343"/>
            <a:ext cx="1945184" cy="2239702"/>
          </a:xfrm>
          <a:prstGeom prst="roundRect">
            <a:avLst/>
          </a:prstGeom>
          <a:blipFill rotWithShape="1">
            <a:blip r:embed="rId3">
              <a:extLst>
                <a:ext uri="{96DAC541-7B7A-43D3-8B79-37D633B846F1}">
                  <asvg:svgBlip xmlns:asvg="http://schemas.microsoft.com/office/drawing/2016/SVG/main" r:embed="rId4"/>
                </a:ext>
              </a:extLst>
            </a:blip>
            <a:srcRect/>
            <a:stretch>
              <a:fillRect l="-8000" r="-8000"/>
            </a:stretch>
          </a:blip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GB"/>
          </a:p>
        </p:txBody>
      </p:sp>
      <p:pic>
        <p:nvPicPr>
          <p:cNvPr id="5" name="Picture 4">
            <a:extLst>
              <a:ext uri="{FF2B5EF4-FFF2-40B4-BE49-F238E27FC236}">
                <a16:creationId xmlns:a16="http://schemas.microsoft.com/office/drawing/2014/main" id="{FECE6EED-D83D-8B7F-1E9C-01A64BC57955}"/>
              </a:ext>
            </a:extLst>
          </p:cNvPr>
          <p:cNvPicPr>
            <a:picLocks noChangeAspect="1"/>
          </p:cNvPicPr>
          <p:nvPr/>
        </p:nvPicPr>
        <p:blipFill>
          <a:blip r:embed="rId5"/>
          <a:stretch>
            <a:fillRect/>
          </a:stretch>
        </p:blipFill>
        <p:spPr>
          <a:xfrm>
            <a:off x="847796" y="1896950"/>
            <a:ext cx="11027096" cy="4961050"/>
          </a:xfrm>
          <a:prstGeom prst="rect">
            <a:avLst/>
          </a:prstGeom>
        </p:spPr>
      </p:pic>
    </p:spTree>
    <p:extLst>
      <p:ext uri="{BB962C8B-B14F-4D97-AF65-F5344CB8AC3E}">
        <p14:creationId xmlns:p14="http://schemas.microsoft.com/office/powerpoint/2010/main" val="2484037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5B12C8-ED3E-C35B-44C6-8AEA54358771}"/>
              </a:ext>
            </a:extLst>
          </p:cNvPr>
          <p:cNvSpPr>
            <a:spLocks noGrp="1"/>
          </p:cNvSpPr>
          <p:nvPr>
            <p:ph type="title"/>
          </p:nvPr>
        </p:nvSpPr>
        <p:spPr>
          <a:xfrm>
            <a:off x="2193347" y="523957"/>
            <a:ext cx="10515600" cy="782357"/>
          </a:xfrm>
        </p:spPr>
        <p:txBody>
          <a:bodyPr/>
          <a:lstStyle/>
          <a:p>
            <a:r>
              <a:rPr lang="pt-PT" dirty="0" err="1"/>
              <a:t>Methodologies</a:t>
            </a:r>
            <a:endParaRPr lang="en-IE" dirty="0"/>
          </a:p>
        </p:txBody>
      </p:sp>
      <p:sp>
        <p:nvSpPr>
          <p:cNvPr id="18" name="TextBox 17">
            <a:extLst>
              <a:ext uri="{FF2B5EF4-FFF2-40B4-BE49-F238E27FC236}">
                <a16:creationId xmlns:a16="http://schemas.microsoft.com/office/drawing/2014/main" id="{8AAA5335-D933-F0F8-F6E6-FE2AEE6EA123}"/>
              </a:ext>
            </a:extLst>
          </p:cNvPr>
          <p:cNvSpPr txBox="1"/>
          <p:nvPr/>
        </p:nvSpPr>
        <p:spPr>
          <a:xfrm>
            <a:off x="433754" y="1687361"/>
            <a:ext cx="1131276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Methodologies </a:t>
            </a:r>
            <a:r>
              <a:rPr lang="en-IE" dirty="0"/>
              <a:t> How to go from EO to Statistics?</a:t>
            </a:r>
          </a:p>
        </p:txBody>
      </p:sp>
      <p:sp>
        <p:nvSpPr>
          <p:cNvPr id="2" name="Rectangle: Rounded Corners 1">
            <a:extLst>
              <a:ext uri="{FF2B5EF4-FFF2-40B4-BE49-F238E27FC236}">
                <a16:creationId xmlns:a16="http://schemas.microsoft.com/office/drawing/2014/main" id="{EE786AB6-5710-ADB5-1B46-94D1E6F1EE1A}"/>
              </a:ext>
            </a:extLst>
          </p:cNvPr>
          <p:cNvSpPr/>
          <p:nvPr/>
        </p:nvSpPr>
        <p:spPr>
          <a:xfrm>
            <a:off x="10058077" y="93343"/>
            <a:ext cx="1945184" cy="2239702"/>
          </a:xfrm>
          <a:prstGeom prst="roundRect">
            <a:avLst/>
          </a:prstGeom>
          <a:blipFill rotWithShape="1">
            <a:blip r:embed="rId3">
              <a:extLst>
                <a:ext uri="{96DAC541-7B7A-43D3-8B79-37D633B846F1}">
                  <asvg:svgBlip xmlns:asvg="http://schemas.microsoft.com/office/drawing/2016/SVG/main" r:embed="rId4"/>
                </a:ext>
              </a:extLst>
            </a:blip>
            <a:srcRect/>
            <a:stretch>
              <a:fillRect l="-8000" r="-8000"/>
            </a:stretch>
          </a:blip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GB"/>
          </a:p>
        </p:txBody>
      </p:sp>
      <p:sp>
        <p:nvSpPr>
          <p:cNvPr id="6" name="Rectangle: Rounded Corners 5" descr="Continuous Improvement outline">
            <a:extLst>
              <a:ext uri="{FF2B5EF4-FFF2-40B4-BE49-F238E27FC236}">
                <a16:creationId xmlns:a16="http://schemas.microsoft.com/office/drawing/2014/main" id="{02A4DFFC-30B2-2A01-46C1-AFB46C6A64FE}"/>
              </a:ext>
            </a:extLst>
          </p:cNvPr>
          <p:cNvSpPr/>
          <p:nvPr/>
        </p:nvSpPr>
        <p:spPr>
          <a:xfrm>
            <a:off x="554829" y="2422367"/>
            <a:ext cx="2216946" cy="1527476"/>
          </a:xfrm>
          <a:prstGeom prst="roundRect">
            <a:avLst/>
          </a:prstGeom>
          <a:blipFill rotWithShape="1">
            <a:blip r:embed="rId5" cstate="print">
              <a:extLst>
                <a:ext uri="{28A0092B-C50C-407E-A947-70E740481C1C}">
                  <a14:useLocalDpi xmlns:a14="http://schemas.microsoft.com/office/drawing/2010/main" val="0"/>
                </a:ext>
              </a:extLst>
            </a:blip>
            <a:srcRect/>
            <a:stretch>
              <a:fillRect l="-2000" r="-2000"/>
            </a:stretch>
          </a:blip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GB"/>
          </a:p>
        </p:txBody>
      </p:sp>
      <p:sp>
        <p:nvSpPr>
          <p:cNvPr id="8" name="Rectangle: Rounded Corners 7">
            <a:extLst>
              <a:ext uri="{FF2B5EF4-FFF2-40B4-BE49-F238E27FC236}">
                <a16:creationId xmlns:a16="http://schemas.microsoft.com/office/drawing/2014/main" id="{E81F2663-68F4-4FF8-1F33-C257A8A81D00}"/>
              </a:ext>
            </a:extLst>
          </p:cNvPr>
          <p:cNvSpPr/>
          <p:nvPr/>
        </p:nvSpPr>
        <p:spPr>
          <a:xfrm>
            <a:off x="9211864" y="2387291"/>
            <a:ext cx="2216946" cy="1527476"/>
          </a:xfrm>
          <a:prstGeom prst="roundRect">
            <a:avLst/>
          </a:prstGeom>
          <a:blipFill rotWithShape="1">
            <a:blip r:embed="rId6"/>
            <a:srcRect/>
            <a:stretch>
              <a:fillRect l="-72000" r="-72000"/>
            </a:stretch>
          </a:blip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GB"/>
          </a:p>
        </p:txBody>
      </p:sp>
      <p:sp>
        <p:nvSpPr>
          <p:cNvPr id="9" name="TextBox 8">
            <a:extLst>
              <a:ext uri="{FF2B5EF4-FFF2-40B4-BE49-F238E27FC236}">
                <a16:creationId xmlns:a16="http://schemas.microsoft.com/office/drawing/2014/main" id="{4EB81EA7-D320-5E17-138A-10DD61A6630D}"/>
              </a:ext>
            </a:extLst>
          </p:cNvPr>
          <p:cNvSpPr txBox="1"/>
          <p:nvPr/>
        </p:nvSpPr>
        <p:spPr>
          <a:xfrm>
            <a:off x="433754" y="4029782"/>
            <a:ext cx="5179623" cy="2585323"/>
          </a:xfrm>
          <a:prstGeom prst="rect">
            <a:avLst/>
          </a:prstGeom>
          <a:noFill/>
        </p:spPr>
        <p:txBody>
          <a:bodyPr wrap="none" rtlCol="0">
            <a:spAutoFit/>
          </a:bodyPr>
          <a:lstStyle/>
          <a:p>
            <a:r>
              <a:rPr lang="pt-PT" dirty="0" err="1"/>
              <a:t>Poland</a:t>
            </a:r>
            <a:r>
              <a:rPr lang="pt-PT" dirty="0"/>
              <a:t> </a:t>
            </a:r>
            <a:r>
              <a:rPr lang="pt-PT" dirty="0" err="1"/>
              <a:t>Agricultural</a:t>
            </a:r>
            <a:r>
              <a:rPr lang="pt-PT" dirty="0"/>
              <a:t> </a:t>
            </a:r>
            <a:r>
              <a:rPr lang="pt-PT" dirty="0" err="1"/>
              <a:t>Statistics</a:t>
            </a:r>
            <a:endParaRPr lang="pt-PT" dirty="0"/>
          </a:p>
          <a:p>
            <a:endParaRPr lang="pt-PT" dirty="0"/>
          </a:p>
          <a:p>
            <a:pPr marL="285750" indent="-285750">
              <a:buFont typeface="Arial" panose="020B0604020202020204" pitchFamily="34" charset="0"/>
              <a:buChar char="•"/>
            </a:pPr>
            <a:r>
              <a:rPr lang="pt-PT" dirty="0" err="1"/>
              <a:t>Work</a:t>
            </a:r>
            <a:r>
              <a:rPr lang="pt-PT" dirty="0"/>
              <a:t> </a:t>
            </a:r>
            <a:r>
              <a:rPr lang="pt-PT" dirty="0" err="1"/>
              <a:t>on</a:t>
            </a:r>
            <a:r>
              <a:rPr lang="pt-PT" dirty="0"/>
              <a:t> </a:t>
            </a:r>
            <a:r>
              <a:rPr lang="pt-PT" dirty="0" err="1"/>
              <a:t>house</a:t>
            </a:r>
            <a:r>
              <a:rPr lang="pt-PT" dirty="0"/>
              <a:t> /</a:t>
            </a:r>
            <a:r>
              <a:rPr lang="pt-PT" dirty="0" err="1"/>
              <a:t>own</a:t>
            </a:r>
            <a:r>
              <a:rPr lang="pt-PT" dirty="0"/>
              <a:t> </a:t>
            </a:r>
            <a:r>
              <a:rPr lang="pt-PT" dirty="0" err="1"/>
              <a:t>infrastructure</a:t>
            </a:r>
            <a:endParaRPr lang="pt-PT" dirty="0"/>
          </a:p>
          <a:p>
            <a:pPr marL="285750" indent="-285750">
              <a:buFont typeface="Arial" panose="020B0604020202020204" pitchFamily="34" charset="0"/>
              <a:buChar char="•"/>
            </a:pPr>
            <a:r>
              <a:rPr lang="pt-PT" dirty="0" err="1"/>
              <a:t>Processing</a:t>
            </a:r>
            <a:r>
              <a:rPr lang="pt-PT" dirty="0"/>
              <a:t> </a:t>
            </a:r>
            <a:r>
              <a:rPr lang="pt-PT" dirty="0" err="1"/>
              <a:t>from</a:t>
            </a:r>
            <a:r>
              <a:rPr lang="pt-PT" dirty="0"/>
              <a:t> </a:t>
            </a:r>
            <a:r>
              <a:rPr lang="pt-PT" dirty="0" err="1"/>
              <a:t>scratch</a:t>
            </a:r>
            <a:endParaRPr lang="pt-PT" dirty="0"/>
          </a:p>
          <a:p>
            <a:pPr marL="285750" indent="-285750">
              <a:buFont typeface="Arial" panose="020B0604020202020204" pitchFamily="34" charset="0"/>
              <a:buChar char="•"/>
            </a:pPr>
            <a:r>
              <a:rPr lang="pt-PT" dirty="0" err="1"/>
              <a:t>Small</a:t>
            </a:r>
            <a:r>
              <a:rPr lang="pt-PT" dirty="0"/>
              <a:t> </a:t>
            </a:r>
            <a:r>
              <a:rPr lang="pt-PT" dirty="0" err="1"/>
              <a:t>scale</a:t>
            </a:r>
            <a:endParaRPr lang="pt-PT" dirty="0"/>
          </a:p>
          <a:p>
            <a:pPr marL="285750" indent="-285750">
              <a:buFont typeface="Arial" panose="020B0604020202020204" pitchFamily="34" charset="0"/>
              <a:buChar char="•"/>
            </a:pPr>
            <a:r>
              <a:rPr lang="pt-PT" dirty="0" err="1"/>
              <a:t>Flexibility</a:t>
            </a:r>
            <a:endParaRPr lang="pt-PT" dirty="0"/>
          </a:p>
          <a:p>
            <a:pPr marL="285750" indent="-285750">
              <a:buFont typeface="Arial" panose="020B0604020202020204" pitchFamily="34" charset="0"/>
              <a:buChar char="•"/>
            </a:pPr>
            <a:r>
              <a:rPr lang="pt-PT" dirty="0" err="1"/>
              <a:t>Easy</a:t>
            </a:r>
            <a:r>
              <a:rPr lang="pt-PT" dirty="0"/>
              <a:t> to </a:t>
            </a:r>
            <a:r>
              <a:rPr lang="pt-PT" dirty="0" err="1"/>
              <a:t>manage</a:t>
            </a:r>
            <a:r>
              <a:rPr lang="pt-PT" dirty="0"/>
              <a:t> local </a:t>
            </a:r>
            <a:r>
              <a:rPr lang="pt-PT" dirty="0" err="1"/>
              <a:t>ground</a:t>
            </a:r>
            <a:r>
              <a:rPr lang="pt-PT" dirty="0"/>
              <a:t> </a:t>
            </a:r>
            <a:r>
              <a:rPr lang="pt-PT" dirty="0" err="1"/>
              <a:t>truth</a:t>
            </a:r>
            <a:r>
              <a:rPr lang="pt-PT" dirty="0"/>
              <a:t> data</a:t>
            </a:r>
          </a:p>
          <a:p>
            <a:pPr marL="285750" indent="-285750">
              <a:buFont typeface="Arial" panose="020B0604020202020204" pitchFamily="34" charset="0"/>
              <a:buChar char="•"/>
            </a:pPr>
            <a:r>
              <a:rPr lang="pt-PT" dirty="0"/>
              <a:t>Access to </a:t>
            </a:r>
            <a:r>
              <a:rPr lang="pt-PT" dirty="0" err="1"/>
              <a:t>all</a:t>
            </a:r>
            <a:r>
              <a:rPr lang="pt-PT" dirty="0"/>
              <a:t> </a:t>
            </a:r>
            <a:r>
              <a:rPr lang="pt-PT" dirty="0" err="1"/>
              <a:t>the</a:t>
            </a:r>
            <a:r>
              <a:rPr lang="pt-PT" dirty="0"/>
              <a:t> </a:t>
            </a:r>
            <a:r>
              <a:rPr lang="pt-PT" dirty="0" err="1"/>
              <a:t>intermediate</a:t>
            </a:r>
            <a:r>
              <a:rPr lang="pt-PT" dirty="0"/>
              <a:t> </a:t>
            </a:r>
            <a:r>
              <a:rPr lang="pt-PT" dirty="0" err="1"/>
              <a:t>processing</a:t>
            </a:r>
            <a:r>
              <a:rPr lang="pt-PT" dirty="0"/>
              <a:t> data</a:t>
            </a:r>
          </a:p>
          <a:p>
            <a:pPr marL="285750" indent="-285750">
              <a:buFont typeface="Arial" panose="020B0604020202020204" pitchFamily="34" charset="0"/>
              <a:buChar char="•"/>
            </a:pPr>
            <a:r>
              <a:rPr lang="pt-PT" dirty="0" err="1"/>
              <a:t>Calculation</a:t>
            </a:r>
            <a:r>
              <a:rPr lang="pt-PT" dirty="0"/>
              <a:t> </a:t>
            </a:r>
            <a:r>
              <a:rPr lang="pt-PT" dirty="0" err="1"/>
              <a:t>of</a:t>
            </a:r>
            <a:r>
              <a:rPr lang="pt-PT" dirty="0"/>
              <a:t> </a:t>
            </a:r>
            <a:r>
              <a:rPr lang="pt-PT" dirty="0" err="1"/>
              <a:t>statistical</a:t>
            </a:r>
            <a:r>
              <a:rPr lang="pt-PT" dirty="0"/>
              <a:t> </a:t>
            </a:r>
            <a:r>
              <a:rPr lang="pt-PT" dirty="0" err="1"/>
              <a:t>bias</a:t>
            </a:r>
            <a:endParaRPr lang="en-GB" dirty="0"/>
          </a:p>
        </p:txBody>
      </p:sp>
      <p:pic>
        <p:nvPicPr>
          <p:cNvPr id="11" name="Picture 10" descr="A red and white flag&#10;&#10;Description automatically generated">
            <a:extLst>
              <a:ext uri="{FF2B5EF4-FFF2-40B4-BE49-F238E27FC236}">
                <a16:creationId xmlns:a16="http://schemas.microsoft.com/office/drawing/2014/main" id="{E3E70315-7A5A-C06B-D987-4B8AD452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7538" y="2723250"/>
            <a:ext cx="1481136" cy="925710"/>
          </a:xfrm>
          <a:prstGeom prst="rect">
            <a:avLst/>
          </a:prstGeom>
          <a:ln>
            <a:solidFill>
              <a:schemeClr val="tx1"/>
            </a:solidFill>
          </a:ln>
        </p:spPr>
      </p:pic>
      <p:pic>
        <p:nvPicPr>
          <p:cNvPr id="13" name="Picture 12">
            <a:extLst>
              <a:ext uri="{FF2B5EF4-FFF2-40B4-BE49-F238E27FC236}">
                <a16:creationId xmlns:a16="http://schemas.microsoft.com/office/drawing/2014/main" id="{C3DE59BA-130F-C309-11E8-97323C9F6B29}"/>
              </a:ext>
            </a:extLst>
          </p:cNvPr>
          <p:cNvPicPr>
            <a:picLocks noChangeAspect="1"/>
          </p:cNvPicPr>
          <p:nvPr/>
        </p:nvPicPr>
        <p:blipFill>
          <a:blip r:embed="rId8"/>
          <a:stretch>
            <a:fillRect/>
          </a:stretch>
        </p:blipFill>
        <p:spPr>
          <a:xfrm>
            <a:off x="6853799" y="2724271"/>
            <a:ext cx="2216946" cy="929955"/>
          </a:xfrm>
          <a:prstGeom prst="rect">
            <a:avLst/>
          </a:prstGeom>
        </p:spPr>
      </p:pic>
      <p:sp>
        <p:nvSpPr>
          <p:cNvPr id="14" name="TextBox 13">
            <a:extLst>
              <a:ext uri="{FF2B5EF4-FFF2-40B4-BE49-F238E27FC236}">
                <a16:creationId xmlns:a16="http://schemas.microsoft.com/office/drawing/2014/main" id="{820C9775-447F-3854-DC40-B1D1D5B15D5E}"/>
              </a:ext>
            </a:extLst>
          </p:cNvPr>
          <p:cNvSpPr txBox="1"/>
          <p:nvPr/>
        </p:nvSpPr>
        <p:spPr>
          <a:xfrm>
            <a:off x="7054470" y="4029782"/>
            <a:ext cx="4893327" cy="2862322"/>
          </a:xfrm>
          <a:prstGeom prst="rect">
            <a:avLst/>
          </a:prstGeom>
          <a:solidFill>
            <a:schemeClr val="bg1"/>
          </a:solidFill>
        </p:spPr>
        <p:txBody>
          <a:bodyPr wrap="none" rtlCol="0">
            <a:spAutoFit/>
          </a:bodyPr>
          <a:lstStyle/>
          <a:p>
            <a:r>
              <a:rPr lang="pt-PT" dirty="0"/>
              <a:t>ESTAT case </a:t>
            </a:r>
            <a:r>
              <a:rPr lang="pt-PT" dirty="0" err="1"/>
              <a:t>studies</a:t>
            </a:r>
            <a:endParaRPr lang="pt-PT" dirty="0"/>
          </a:p>
          <a:p>
            <a:endParaRPr lang="pt-PT" dirty="0"/>
          </a:p>
          <a:p>
            <a:pPr marL="285750" indent="-285750">
              <a:buFont typeface="Arial" panose="020B0604020202020204" pitchFamily="34" charset="0"/>
              <a:buChar char="•"/>
            </a:pPr>
            <a:r>
              <a:rPr lang="pt-PT" dirty="0" err="1"/>
              <a:t>Work</a:t>
            </a:r>
            <a:r>
              <a:rPr lang="pt-PT" dirty="0"/>
              <a:t> in CDSE /</a:t>
            </a:r>
            <a:r>
              <a:rPr lang="pt-PT" dirty="0" err="1"/>
              <a:t>shared</a:t>
            </a:r>
            <a:r>
              <a:rPr lang="pt-PT" dirty="0"/>
              <a:t> </a:t>
            </a:r>
            <a:r>
              <a:rPr lang="pt-PT" dirty="0" err="1"/>
              <a:t>infrastructure</a:t>
            </a:r>
            <a:endParaRPr lang="pt-PT" dirty="0"/>
          </a:p>
          <a:p>
            <a:pPr marL="285750" indent="-285750">
              <a:buFont typeface="Arial" panose="020B0604020202020204" pitchFamily="34" charset="0"/>
              <a:buChar char="•"/>
            </a:pPr>
            <a:r>
              <a:rPr lang="pt-PT" dirty="0" err="1"/>
              <a:t>Using</a:t>
            </a:r>
            <a:r>
              <a:rPr lang="pt-PT" dirty="0"/>
              <a:t> EO </a:t>
            </a:r>
            <a:r>
              <a:rPr lang="pt-PT" dirty="0" err="1"/>
              <a:t>products</a:t>
            </a:r>
            <a:r>
              <a:rPr lang="pt-PT" dirty="0"/>
              <a:t> </a:t>
            </a:r>
          </a:p>
          <a:p>
            <a:pPr marL="285750" indent="-285750">
              <a:buFont typeface="Arial" panose="020B0604020202020204" pitchFamily="34" charset="0"/>
              <a:buChar char="•"/>
            </a:pPr>
            <a:r>
              <a:rPr lang="pt-PT" dirty="0"/>
              <a:t>EU </a:t>
            </a:r>
            <a:r>
              <a:rPr lang="pt-PT" dirty="0" err="1"/>
              <a:t>scale</a:t>
            </a:r>
            <a:endParaRPr lang="pt-PT" dirty="0"/>
          </a:p>
          <a:p>
            <a:pPr marL="285750" indent="-285750">
              <a:buFont typeface="Arial" panose="020B0604020202020204" pitchFamily="34" charset="0"/>
              <a:buChar char="•"/>
            </a:pPr>
            <a:r>
              <a:rPr lang="pt-PT" dirty="0" err="1"/>
              <a:t>Follow</a:t>
            </a:r>
            <a:r>
              <a:rPr lang="pt-PT" dirty="0"/>
              <a:t> </a:t>
            </a:r>
            <a:r>
              <a:rPr lang="pt-PT" dirty="0" err="1"/>
              <a:t>availability</a:t>
            </a:r>
            <a:r>
              <a:rPr lang="pt-PT" dirty="0"/>
              <a:t> </a:t>
            </a:r>
            <a:r>
              <a:rPr lang="pt-PT" dirty="0" err="1"/>
              <a:t>of</a:t>
            </a:r>
            <a:r>
              <a:rPr lang="pt-PT" dirty="0"/>
              <a:t> </a:t>
            </a:r>
            <a:r>
              <a:rPr lang="pt-PT" dirty="0" err="1"/>
              <a:t>products</a:t>
            </a:r>
            <a:r>
              <a:rPr lang="pt-PT" dirty="0"/>
              <a:t>/processes</a:t>
            </a:r>
          </a:p>
          <a:p>
            <a:pPr marL="285750" indent="-285750">
              <a:buFont typeface="Arial" panose="020B0604020202020204" pitchFamily="34" charset="0"/>
              <a:buChar char="•"/>
            </a:pPr>
            <a:r>
              <a:rPr lang="pt-PT" dirty="0" err="1"/>
              <a:t>Difficult</a:t>
            </a:r>
            <a:r>
              <a:rPr lang="pt-PT" dirty="0"/>
              <a:t> to </a:t>
            </a:r>
            <a:r>
              <a:rPr lang="pt-PT" dirty="0" err="1"/>
              <a:t>manage</a:t>
            </a:r>
            <a:r>
              <a:rPr lang="pt-PT" dirty="0"/>
              <a:t>/</a:t>
            </a:r>
            <a:r>
              <a:rPr lang="pt-PT" dirty="0" err="1"/>
              <a:t>obtain</a:t>
            </a:r>
            <a:r>
              <a:rPr lang="pt-PT" dirty="0"/>
              <a:t> </a:t>
            </a:r>
            <a:r>
              <a:rPr lang="pt-PT" dirty="0" err="1"/>
              <a:t>ground</a:t>
            </a:r>
            <a:r>
              <a:rPr lang="pt-PT" dirty="0"/>
              <a:t> </a:t>
            </a:r>
            <a:r>
              <a:rPr lang="pt-PT" dirty="0" err="1"/>
              <a:t>truth</a:t>
            </a:r>
            <a:r>
              <a:rPr lang="pt-PT" dirty="0"/>
              <a:t> data</a:t>
            </a:r>
          </a:p>
          <a:p>
            <a:pPr marL="285750" indent="-285750">
              <a:buFont typeface="Arial" panose="020B0604020202020204" pitchFamily="34" charset="0"/>
              <a:buChar char="•"/>
            </a:pPr>
            <a:r>
              <a:rPr lang="pt-PT" dirty="0"/>
              <a:t>No </a:t>
            </a:r>
            <a:r>
              <a:rPr lang="pt-PT" dirty="0" err="1"/>
              <a:t>access</a:t>
            </a:r>
            <a:r>
              <a:rPr lang="pt-PT" dirty="0"/>
              <a:t> to </a:t>
            </a:r>
            <a:r>
              <a:rPr lang="pt-PT" dirty="0" err="1"/>
              <a:t>intermediate</a:t>
            </a:r>
            <a:r>
              <a:rPr lang="pt-PT" dirty="0"/>
              <a:t> </a:t>
            </a:r>
            <a:r>
              <a:rPr lang="pt-PT" dirty="0" err="1"/>
              <a:t>processing</a:t>
            </a:r>
            <a:r>
              <a:rPr lang="pt-PT" dirty="0"/>
              <a:t> data</a:t>
            </a:r>
          </a:p>
          <a:p>
            <a:pPr marL="285750" indent="-285750">
              <a:buFont typeface="Arial" panose="020B0604020202020204" pitchFamily="34" charset="0"/>
              <a:buChar char="•"/>
            </a:pPr>
            <a:r>
              <a:rPr lang="pt-PT" dirty="0"/>
              <a:t>No </a:t>
            </a:r>
            <a:r>
              <a:rPr lang="pt-PT" dirty="0" err="1"/>
              <a:t>calculation</a:t>
            </a:r>
            <a:r>
              <a:rPr lang="pt-PT" dirty="0"/>
              <a:t> </a:t>
            </a:r>
            <a:r>
              <a:rPr lang="pt-PT" dirty="0" err="1"/>
              <a:t>of</a:t>
            </a:r>
            <a:r>
              <a:rPr lang="pt-PT" dirty="0"/>
              <a:t> </a:t>
            </a:r>
            <a:r>
              <a:rPr lang="pt-PT" dirty="0" err="1"/>
              <a:t>statistical</a:t>
            </a:r>
            <a:r>
              <a:rPr lang="pt-PT" dirty="0"/>
              <a:t> </a:t>
            </a:r>
            <a:r>
              <a:rPr lang="pt-PT" dirty="0" err="1"/>
              <a:t>bias</a:t>
            </a:r>
            <a:endParaRPr lang="pt-PT"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858128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5B12C8-ED3E-C35B-44C6-8AEA54358771}"/>
              </a:ext>
            </a:extLst>
          </p:cNvPr>
          <p:cNvSpPr>
            <a:spLocks noGrp="1"/>
          </p:cNvSpPr>
          <p:nvPr>
            <p:ph type="title"/>
          </p:nvPr>
        </p:nvSpPr>
        <p:spPr>
          <a:xfrm>
            <a:off x="1230923" y="504526"/>
            <a:ext cx="10515600" cy="782357"/>
          </a:xfrm>
        </p:spPr>
        <p:txBody>
          <a:bodyPr/>
          <a:lstStyle/>
          <a:p>
            <a:r>
              <a:rPr lang="en-GB" dirty="0"/>
              <a:t>Applications – ESTAT Grassland Crop Type</a:t>
            </a:r>
          </a:p>
        </p:txBody>
      </p:sp>
      <p:sp>
        <p:nvSpPr>
          <p:cNvPr id="18" name="TextBox 17">
            <a:extLst>
              <a:ext uri="{FF2B5EF4-FFF2-40B4-BE49-F238E27FC236}">
                <a16:creationId xmlns:a16="http://schemas.microsoft.com/office/drawing/2014/main" id="{8AAA5335-D933-F0F8-F6E6-FE2AEE6EA123}"/>
              </a:ext>
            </a:extLst>
          </p:cNvPr>
          <p:cNvSpPr txBox="1"/>
          <p:nvPr/>
        </p:nvSpPr>
        <p:spPr>
          <a:xfrm>
            <a:off x="6960059" y="1655966"/>
            <a:ext cx="4245823" cy="4557338"/>
          </a:xfrm>
          <a:prstGeom prst="rect">
            <a:avLst/>
          </a:prstGeom>
          <a:noFill/>
        </p:spPr>
        <p:txBody>
          <a:bodyPr wrap="square">
            <a:spAutoFit/>
          </a:bodyPr>
          <a:lstStyle/>
          <a:p>
            <a:pPr marL="342900" lvl="0" indent="-342900" fontAlgn="ctr">
              <a:lnSpc>
                <a:spcPct val="107000"/>
              </a:lnSpc>
              <a:spcAft>
                <a:spcPts val="600"/>
              </a:spcAft>
              <a:buSzPts val="1000"/>
              <a:buFont typeface="Symbol" panose="05050102010706020507" pitchFamily="18" charset="2"/>
              <a:buChar char=""/>
              <a:tabLst>
                <a:tab pos="457200" algn="l"/>
              </a:tabLst>
            </a:pPr>
            <a:r>
              <a:rPr lang="en-GB" sz="1400" dirty="0">
                <a:effectLst/>
                <a:latin typeface="Calibri" panose="020F0502020204030204" pitchFamily="34" charset="0"/>
                <a:ea typeface="Times New Roman" panose="02020603050405020304" pitchFamily="18" charset="0"/>
                <a:cs typeface="Calibri" panose="020F0502020204030204" pitchFamily="34" charset="0"/>
              </a:rPr>
              <a:t>EO Sentinel 1, 2 and 3 </a:t>
            </a:r>
          </a:p>
          <a:p>
            <a:pPr marL="342900" lvl="0" indent="-342900" fontAlgn="ctr">
              <a:lnSpc>
                <a:spcPct val="107000"/>
              </a:lnSpc>
              <a:spcAft>
                <a:spcPts val="600"/>
              </a:spcAft>
              <a:buSzPts val="1000"/>
              <a:buFont typeface="Symbol" panose="05050102010706020507" pitchFamily="18" charset="2"/>
              <a:buChar char=""/>
              <a:tabLst>
                <a:tab pos="457200" algn="l"/>
              </a:tabLst>
            </a:pPr>
            <a:r>
              <a:rPr lang="en-GB" sz="1400" dirty="0">
                <a:latin typeface="Calibri" panose="020F0502020204030204" pitchFamily="34" charset="0"/>
                <a:ea typeface="Times New Roman" panose="02020603050405020304" pitchFamily="18" charset="0"/>
                <a:cs typeface="Calibri" panose="020F0502020204030204" pitchFamily="34" charset="0"/>
              </a:rPr>
              <a:t>A</a:t>
            </a:r>
            <a:r>
              <a:rPr lang="en-GB" sz="1400" dirty="0">
                <a:effectLst/>
                <a:latin typeface="Calibri" panose="020F0502020204030204" pitchFamily="34" charset="0"/>
                <a:ea typeface="Times New Roman" panose="02020603050405020304" pitchFamily="18" charset="0"/>
                <a:cs typeface="Calibri" panose="020F0502020204030204" pitchFamily="34" charset="0"/>
              </a:rPr>
              <a:t>rea and crop yields are produced for </a:t>
            </a:r>
            <a:endParaRPr lang="en-GB" sz="14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fontAlgn="ctr">
              <a:buSzPts val="1000"/>
              <a:buFont typeface="Courier New" panose="02070309020205020404" pitchFamily="49" charset="0"/>
              <a:buChar char="o"/>
              <a:tabLst>
                <a:tab pos="914400" algn="l"/>
              </a:tabLst>
            </a:pPr>
            <a:r>
              <a:rPr lang="en-GB" sz="1400" dirty="0">
                <a:effectLst/>
                <a:latin typeface="Calibri" panose="020F0502020204030204" pitchFamily="34" charset="0"/>
                <a:ea typeface="Times New Roman" panose="02020603050405020304" pitchFamily="18" charset="0"/>
                <a:cs typeface="Calibri" panose="020F0502020204030204" pitchFamily="34" charset="0"/>
              </a:rPr>
              <a:t>Regional Economic Accounts for Agriculture,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fontAlgn="ctr">
              <a:buSzPts val="1000"/>
              <a:buFont typeface="Courier New" panose="02070309020205020404" pitchFamily="49" charset="0"/>
              <a:buChar char="o"/>
              <a:tabLst>
                <a:tab pos="914400" algn="l"/>
              </a:tabLst>
            </a:pPr>
            <a:r>
              <a:rPr lang="en-GB" sz="1400" dirty="0">
                <a:effectLst/>
                <a:latin typeface="Calibri" panose="020F0502020204030204" pitchFamily="34" charset="0"/>
                <a:ea typeface="Times New Roman" panose="02020603050405020304" pitchFamily="18" charset="0"/>
                <a:cs typeface="Calibri" panose="020F0502020204030204" pitchFamily="34" charset="0"/>
              </a:rPr>
              <a:t>Integrated Farm Statistics,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fontAlgn="ctr">
              <a:buSzPts val="1000"/>
              <a:buFont typeface="Courier New" panose="02070309020205020404" pitchFamily="49" charset="0"/>
              <a:buChar char="o"/>
              <a:tabLst>
                <a:tab pos="914400" algn="l"/>
              </a:tabLst>
            </a:pPr>
            <a:r>
              <a:rPr lang="en-GB" sz="1400" dirty="0">
                <a:effectLst/>
                <a:latin typeface="Calibri" panose="020F0502020204030204" pitchFamily="34" charset="0"/>
                <a:ea typeface="Times New Roman" panose="02020603050405020304" pitchFamily="18" charset="0"/>
                <a:cs typeface="Calibri" panose="020F0502020204030204" pitchFamily="34" charset="0"/>
              </a:rPr>
              <a:t>And Agricultural Crop Production.</a:t>
            </a:r>
          </a:p>
          <a:p>
            <a:pPr marL="742950" lvl="1" indent="-285750" fontAlgn="ctr">
              <a:buSzPts val="1000"/>
              <a:buFont typeface="Courier New" panose="02070309020205020404" pitchFamily="49" charset="0"/>
              <a:buChar char="o"/>
              <a:tabLst>
                <a:tab pos="914400" algn="l"/>
              </a:tabLs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400" dirty="0">
                <a:effectLst/>
                <a:latin typeface="Calibri" panose="020F0502020204030204" pitchFamily="34" charset="0"/>
                <a:ea typeface="Times New Roman" panose="02020603050405020304" pitchFamily="18" charset="0"/>
                <a:cs typeface="Calibri" panose="020F0502020204030204" pitchFamily="34" charset="0"/>
              </a:rPr>
              <a:t>Auxiliary data from IACS (administrative data from CAP).</a:t>
            </a:r>
            <a:endParaRPr lang="en-GB" sz="1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400" dirty="0">
                <a:effectLst/>
                <a:latin typeface="Calibri" panose="020F0502020204030204" pitchFamily="34" charset="0"/>
                <a:ea typeface="Times New Roman" panose="02020603050405020304" pitchFamily="18" charset="0"/>
                <a:cs typeface="Calibri" panose="020F0502020204030204" pitchFamily="34" charset="0"/>
              </a:rPr>
              <a:t>Yearly sample of ground truth </a:t>
            </a: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400" dirty="0">
                <a:latin typeface="Calibri" panose="020F0502020204030204" pitchFamily="34" charset="0"/>
                <a:ea typeface="Times New Roman" panose="02020603050405020304" pitchFamily="18" charset="0"/>
                <a:cs typeface="Calibri" panose="020F0502020204030204" pitchFamily="34" charset="0"/>
              </a:rPr>
              <a:t>Microdata -</a:t>
            </a:r>
            <a:r>
              <a:rPr lang="en-GB" sz="1400" dirty="0">
                <a:effectLst/>
                <a:latin typeface="Calibri" panose="020F0502020204030204" pitchFamily="34" charset="0"/>
                <a:ea typeface="Times New Roman" panose="02020603050405020304" pitchFamily="18" charset="0"/>
                <a:cs typeface="Calibri" panose="020F0502020204030204" pitchFamily="34" charset="0"/>
              </a:rPr>
              <a:t>parcel / Publication LAU level</a:t>
            </a:r>
            <a:endParaRPr lang="en-GB" sz="1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400" dirty="0">
                <a:effectLst/>
                <a:latin typeface="Calibri" panose="020F0502020204030204" pitchFamily="34" charset="0"/>
                <a:ea typeface="Times New Roman" panose="02020603050405020304" pitchFamily="18" charset="0"/>
                <a:cs typeface="Calibri" panose="020F0502020204030204" pitchFamily="34" charset="0"/>
              </a:rPr>
              <a:t>Accuracy </a:t>
            </a:r>
          </a:p>
          <a:p>
            <a:pPr marL="742950" lvl="1" indent="-285750" fontAlgn="ctr">
              <a:buSzPts val="1000"/>
              <a:buFont typeface="Courier New" panose="02070309020205020404" pitchFamily="49" charset="0"/>
              <a:buChar char="o"/>
              <a:tabLst>
                <a:tab pos="914400" algn="l"/>
              </a:tabLst>
            </a:pPr>
            <a:r>
              <a:rPr lang="en-GB" sz="1400" dirty="0">
                <a:latin typeface="Calibri" panose="020F0502020204030204" pitchFamily="34" charset="0"/>
                <a:cs typeface="Calibri" panose="020F0502020204030204" pitchFamily="34" charset="0"/>
              </a:rPr>
              <a:t>error matrices, </a:t>
            </a:r>
          </a:p>
          <a:p>
            <a:pPr marL="742950" lvl="1" indent="-285750" fontAlgn="ctr">
              <a:buSzPts val="1000"/>
              <a:buFont typeface="Courier New" panose="02070309020205020404" pitchFamily="49" charset="0"/>
              <a:buChar char="o"/>
              <a:tabLst>
                <a:tab pos="914400" algn="l"/>
              </a:tabLst>
            </a:pPr>
            <a:r>
              <a:rPr lang="en-GB" sz="1400" dirty="0">
                <a:latin typeface="Calibri" panose="020F0502020204030204" pitchFamily="34" charset="0"/>
                <a:cs typeface="Calibri" panose="020F0502020204030204" pitchFamily="34" charset="0"/>
              </a:rPr>
              <a:t>quality control on 20% of the sample, </a:t>
            </a:r>
          </a:p>
          <a:p>
            <a:pPr marL="742950" lvl="1" indent="-285750" fontAlgn="ctr">
              <a:buSzPts val="1000"/>
              <a:buFont typeface="Courier New" panose="02070309020205020404" pitchFamily="49" charset="0"/>
              <a:buChar char="o"/>
              <a:tabLst>
                <a:tab pos="914400" algn="l"/>
              </a:tabLst>
            </a:pPr>
            <a:r>
              <a:rPr lang="en-GB" sz="1400" dirty="0">
                <a:latin typeface="Calibri" panose="020F0502020204030204" pitchFamily="34" charset="0"/>
                <a:cs typeface="Calibri" panose="020F0502020204030204" pitchFamily="34" charset="0"/>
              </a:rPr>
              <a:t>and estimates of regional experts.</a:t>
            </a:r>
          </a:p>
          <a:p>
            <a:pPr marL="742950" lvl="1" indent="-285750" fontAlgn="ctr">
              <a:buSzPts val="1000"/>
              <a:buFont typeface="Courier New" panose="02070309020205020404" pitchFamily="49" charset="0"/>
              <a:buChar char="o"/>
              <a:tabLst>
                <a:tab pos="914400" algn="l"/>
              </a:tabLst>
            </a:pPr>
            <a:endParaRPr lang="en-GB" sz="1400" dirty="0">
              <a:latin typeface="Calibri" panose="020F0502020204030204" pitchFamily="34" charset="0"/>
              <a:cs typeface="Calibri" panose="020F0502020204030204" pitchFamily="34"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400" dirty="0">
                <a:effectLst/>
                <a:latin typeface="Calibri" panose="020F0502020204030204" pitchFamily="34" charset="0"/>
                <a:ea typeface="Times New Roman" panose="02020603050405020304" pitchFamily="18" charset="0"/>
                <a:cs typeface="Calibri" panose="020F0502020204030204" pitchFamily="34" charset="0"/>
              </a:rPr>
              <a:t>In house IT infrastructure</a:t>
            </a: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400" dirty="0">
                <a:latin typeface="Calibri" panose="020F0502020204030204" pitchFamily="34" charset="0"/>
                <a:ea typeface="Calibri" panose="020F0502020204030204" pitchFamily="34" charset="0"/>
                <a:cs typeface="Calibri" panose="020F0502020204030204" pitchFamily="34" charset="0"/>
              </a:rPr>
              <a:t>In house EO experts</a:t>
            </a:r>
            <a:endParaRPr lang="en-GB"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F0ED35BD-F42C-AF49-29A7-2266BA34F148}"/>
              </a:ext>
            </a:extLst>
          </p:cNvPr>
          <p:cNvSpPr/>
          <p:nvPr/>
        </p:nvSpPr>
        <p:spPr>
          <a:xfrm>
            <a:off x="463113" y="1655966"/>
            <a:ext cx="6257265" cy="4557338"/>
          </a:xfrm>
          <a:prstGeom prst="roundRect">
            <a:avLst/>
          </a:prstGeom>
          <a:blipFill rotWithShape="1">
            <a:blip r:embed="rId3"/>
            <a:srcRect/>
            <a:stretch>
              <a:fillRect l="-72000" r="-72000"/>
            </a:stretch>
          </a:blipFill>
          <a:ln w="28575">
            <a:solidFill>
              <a:schemeClr val="tx2"/>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GB"/>
          </a:p>
        </p:txBody>
      </p:sp>
    </p:spTree>
    <p:extLst>
      <p:ext uri="{BB962C8B-B14F-4D97-AF65-F5344CB8AC3E}">
        <p14:creationId xmlns:p14="http://schemas.microsoft.com/office/powerpoint/2010/main" val="4227456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9932-0AF6-9839-5C9A-563252C90126}"/>
              </a:ext>
            </a:extLst>
          </p:cNvPr>
          <p:cNvSpPr>
            <a:spLocks noGrp="1"/>
          </p:cNvSpPr>
          <p:nvPr>
            <p:ph type="title"/>
          </p:nvPr>
        </p:nvSpPr>
        <p:spPr/>
        <p:txBody>
          <a:bodyPr/>
          <a:lstStyle/>
          <a:p>
            <a:r>
              <a:rPr lang="en-IE" dirty="0"/>
              <a:t>GEOS Grants Examples - Netherlands</a:t>
            </a:r>
          </a:p>
        </p:txBody>
      </p:sp>
      <p:sp>
        <p:nvSpPr>
          <p:cNvPr id="3" name="Content Placeholder 2">
            <a:extLst>
              <a:ext uri="{FF2B5EF4-FFF2-40B4-BE49-F238E27FC236}">
                <a16:creationId xmlns:a16="http://schemas.microsoft.com/office/drawing/2014/main" id="{30AE1373-38E1-7C78-4285-9D2E1C5ECFD0}"/>
              </a:ext>
            </a:extLst>
          </p:cNvPr>
          <p:cNvSpPr>
            <a:spLocks noGrp="1"/>
          </p:cNvSpPr>
          <p:nvPr>
            <p:ph idx="1"/>
          </p:nvPr>
        </p:nvSpPr>
        <p:spPr>
          <a:xfrm>
            <a:off x="838200" y="1825625"/>
            <a:ext cx="4799202" cy="3638473"/>
          </a:xfrm>
        </p:spPr>
        <p:txBody>
          <a:bodyPr/>
          <a:lstStyle/>
          <a:p>
            <a:r>
              <a:rPr lang="en-IE" dirty="0"/>
              <a:t>Objective: provide estimates for paved and unpaved surface areas in support to the SDGs (e. g. urban heat, ecosystems account)</a:t>
            </a:r>
            <a:endParaRPr lang="en-IE" b="1" dirty="0"/>
          </a:p>
        </p:txBody>
      </p:sp>
      <p:pic>
        <p:nvPicPr>
          <p:cNvPr id="18" name="Picture 17">
            <a:extLst>
              <a:ext uri="{FF2B5EF4-FFF2-40B4-BE49-F238E27FC236}">
                <a16:creationId xmlns:a16="http://schemas.microsoft.com/office/drawing/2014/main" id="{F8258B95-837A-4766-892E-3FD1CAF3B02D}"/>
              </a:ext>
            </a:extLst>
          </p:cNvPr>
          <p:cNvPicPr>
            <a:picLocks noChangeAspect="1"/>
          </p:cNvPicPr>
          <p:nvPr/>
        </p:nvPicPr>
        <p:blipFill>
          <a:blip r:embed="rId3"/>
          <a:stretch>
            <a:fillRect/>
          </a:stretch>
        </p:blipFill>
        <p:spPr>
          <a:xfrm>
            <a:off x="5886450" y="1256482"/>
            <a:ext cx="4384341" cy="3873994"/>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F1C3CF82-A5A1-C76D-4DCC-092507FDF842}"/>
              </a:ext>
            </a:extLst>
          </p:cNvPr>
          <p:cNvPicPr>
            <a:picLocks noChangeAspect="1"/>
          </p:cNvPicPr>
          <p:nvPr/>
        </p:nvPicPr>
        <p:blipFill>
          <a:blip r:embed="rId4"/>
          <a:stretch>
            <a:fillRect/>
          </a:stretch>
        </p:blipFill>
        <p:spPr>
          <a:xfrm>
            <a:off x="7045777" y="2847975"/>
            <a:ext cx="4041681" cy="3457882"/>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E3BC63AA-06F7-3EC8-4E97-FF97FBC07556}"/>
              </a:ext>
            </a:extLst>
          </p:cNvPr>
          <p:cNvSpPr txBox="1"/>
          <p:nvPr/>
        </p:nvSpPr>
        <p:spPr>
          <a:xfrm>
            <a:off x="838200" y="4207584"/>
            <a:ext cx="4349620" cy="738664"/>
          </a:xfrm>
          <a:prstGeom prst="rect">
            <a:avLst/>
          </a:prstGeom>
          <a:noFill/>
        </p:spPr>
        <p:txBody>
          <a:bodyPr wrap="square">
            <a:spAutoFit/>
          </a:bodyPr>
          <a:lstStyle/>
          <a:p>
            <a:r>
              <a:rPr lang="en-IE" dirty="0"/>
              <a:t> As a share of the total area (paved and unpaved),</a:t>
            </a:r>
          </a:p>
          <a:p>
            <a:r>
              <a:rPr lang="en-IE" dirty="0"/>
              <a:t>the paved area decreased 9.4 % while the unpaved area increased by 9.5 %.</a:t>
            </a:r>
          </a:p>
        </p:txBody>
      </p:sp>
      <p:sp>
        <p:nvSpPr>
          <p:cNvPr id="23" name="TextBox 22">
            <a:extLst>
              <a:ext uri="{FF2B5EF4-FFF2-40B4-BE49-F238E27FC236}">
                <a16:creationId xmlns:a16="http://schemas.microsoft.com/office/drawing/2014/main" id="{E9402D79-99C5-7519-4E5A-7454F49E257F}"/>
              </a:ext>
            </a:extLst>
          </p:cNvPr>
          <p:cNvSpPr txBox="1"/>
          <p:nvPr/>
        </p:nvSpPr>
        <p:spPr>
          <a:xfrm>
            <a:off x="130629" y="6475445"/>
            <a:ext cx="2779928" cy="307777"/>
          </a:xfrm>
          <a:prstGeom prst="rect">
            <a:avLst/>
          </a:prstGeom>
          <a:noFill/>
        </p:spPr>
        <p:txBody>
          <a:bodyPr wrap="none" rtlCol="0">
            <a:spAutoFit/>
          </a:bodyPr>
          <a:lstStyle/>
          <a:p>
            <a:r>
              <a:rPr lang="en-IE" dirty="0"/>
              <a:t>2016 - https://europa.eu/!qWrjQJ</a:t>
            </a:r>
          </a:p>
        </p:txBody>
      </p:sp>
      <p:pic>
        <p:nvPicPr>
          <p:cNvPr id="24" name="Picture 23">
            <a:extLst>
              <a:ext uri="{FF2B5EF4-FFF2-40B4-BE49-F238E27FC236}">
                <a16:creationId xmlns:a16="http://schemas.microsoft.com/office/drawing/2014/main" id="{68FAA35E-C799-4C70-BC21-05B859FF4DDF}"/>
              </a:ext>
            </a:extLst>
          </p:cNvPr>
          <p:cNvPicPr>
            <a:picLocks noChangeAspect="1"/>
          </p:cNvPicPr>
          <p:nvPr/>
        </p:nvPicPr>
        <p:blipFill>
          <a:blip r:embed="rId5"/>
          <a:stretch>
            <a:fillRect/>
          </a:stretch>
        </p:blipFill>
        <p:spPr>
          <a:xfrm>
            <a:off x="11271380" y="326060"/>
            <a:ext cx="609802" cy="607796"/>
          </a:xfrm>
          <a:prstGeom prst="rect">
            <a:avLst/>
          </a:prstGeom>
        </p:spPr>
      </p:pic>
    </p:spTree>
    <p:extLst>
      <p:ext uri="{BB962C8B-B14F-4D97-AF65-F5344CB8AC3E}">
        <p14:creationId xmlns:p14="http://schemas.microsoft.com/office/powerpoint/2010/main" val="3493219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9932-0AF6-9839-5C9A-563252C90126}"/>
              </a:ext>
            </a:extLst>
          </p:cNvPr>
          <p:cNvSpPr>
            <a:spLocks noGrp="1"/>
          </p:cNvSpPr>
          <p:nvPr>
            <p:ph type="title"/>
          </p:nvPr>
        </p:nvSpPr>
        <p:spPr/>
        <p:txBody>
          <a:bodyPr/>
          <a:lstStyle/>
          <a:p>
            <a:r>
              <a:rPr lang="en-IE" dirty="0"/>
              <a:t>GEOS Grants Examples - Netherlands</a:t>
            </a:r>
          </a:p>
        </p:txBody>
      </p:sp>
      <p:sp>
        <p:nvSpPr>
          <p:cNvPr id="3" name="Content Placeholder 2">
            <a:extLst>
              <a:ext uri="{FF2B5EF4-FFF2-40B4-BE49-F238E27FC236}">
                <a16:creationId xmlns:a16="http://schemas.microsoft.com/office/drawing/2014/main" id="{30AE1373-38E1-7C78-4285-9D2E1C5ECFD0}"/>
              </a:ext>
            </a:extLst>
          </p:cNvPr>
          <p:cNvSpPr>
            <a:spLocks noGrp="1"/>
          </p:cNvSpPr>
          <p:nvPr>
            <p:ph idx="1"/>
          </p:nvPr>
        </p:nvSpPr>
        <p:spPr>
          <a:xfrm>
            <a:off x="838200" y="1825625"/>
            <a:ext cx="4799202" cy="3638473"/>
          </a:xfrm>
        </p:spPr>
        <p:txBody>
          <a:bodyPr/>
          <a:lstStyle/>
          <a:p>
            <a:r>
              <a:rPr lang="en-IE" dirty="0"/>
              <a:t>Objective: provide estimates for solar cell estimates on buildings based on Ortho-Imagery  in support to </a:t>
            </a:r>
            <a:r>
              <a:rPr lang="en-IE" b="1" dirty="0"/>
              <a:t>Transition to Energy Transition and sustainability</a:t>
            </a:r>
          </a:p>
        </p:txBody>
      </p:sp>
      <p:grpSp>
        <p:nvGrpSpPr>
          <p:cNvPr id="15" name="Group 14">
            <a:extLst>
              <a:ext uri="{FF2B5EF4-FFF2-40B4-BE49-F238E27FC236}">
                <a16:creationId xmlns:a16="http://schemas.microsoft.com/office/drawing/2014/main" id="{6C99D5B2-62EA-1CBA-1274-FAE9BA728D89}"/>
              </a:ext>
            </a:extLst>
          </p:cNvPr>
          <p:cNvGrpSpPr/>
          <p:nvPr/>
        </p:nvGrpSpPr>
        <p:grpSpPr>
          <a:xfrm>
            <a:off x="975674" y="3429000"/>
            <a:ext cx="1626613" cy="1658900"/>
            <a:chOff x="975674" y="3429000"/>
            <a:chExt cx="1626613" cy="1658900"/>
          </a:xfrm>
          <a:effectLst>
            <a:outerShdw blurRad="50800" dist="38100" dir="2700000" algn="tl" rotWithShape="0">
              <a:prstClr val="black">
                <a:alpha val="40000"/>
              </a:prstClr>
            </a:outerShdw>
          </a:effectLst>
        </p:grpSpPr>
        <p:pic>
          <p:nvPicPr>
            <p:cNvPr id="6" name="Afbeelding 9">
              <a:extLst>
                <a:ext uri="{FF2B5EF4-FFF2-40B4-BE49-F238E27FC236}">
                  <a16:creationId xmlns:a16="http://schemas.microsoft.com/office/drawing/2014/main" id="{34D6E776-B88D-6C5D-45F6-D39FA315C082}"/>
                </a:ext>
              </a:extLst>
            </p:cNvPr>
            <p:cNvPicPr>
              <a:picLocks noChangeAspect="1"/>
            </p:cNvPicPr>
            <p:nvPr/>
          </p:nvPicPr>
          <p:blipFill>
            <a:blip r:embed="rId2"/>
            <a:stretch>
              <a:fillRect/>
            </a:stretch>
          </p:blipFill>
          <p:spPr>
            <a:xfrm>
              <a:off x="1087967" y="3756224"/>
              <a:ext cx="1408170" cy="1331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kstvak 10">
              <a:extLst>
                <a:ext uri="{FF2B5EF4-FFF2-40B4-BE49-F238E27FC236}">
                  <a16:creationId xmlns:a16="http://schemas.microsoft.com/office/drawing/2014/main" id="{81E66D6E-2E8A-D5D1-9572-DEA6C9E5AFF5}"/>
                </a:ext>
              </a:extLst>
            </p:cNvPr>
            <p:cNvSpPr txBox="1"/>
            <p:nvPr/>
          </p:nvSpPr>
          <p:spPr>
            <a:xfrm>
              <a:off x="975674" y="3429000"/>
              <a:ext cx="1626613" cy="276999"/>
            </a:xfrm>
            <a:prstGeom prst="rect">
              <a:avLst/>
            </a:prstGeom>
            <a:noFill/>
          </p:spPr>
          <p:txBody>
            <a:bodyPr wrap="square" rtlCol="0">
              <a:spAutoFit/>
            </a:bodyPr>
            <a:lstStyle/>
            <a:p>
              <a:pPr algn="ctr"/>
              <a:r>
                <a:rPr lang="en-GB" sz="1200" b="1" dirty="0">
                  <a:latin typeface="Akko Pro Light" panose="020B0303060303020303" pitchFamily="34" charset="0"/>
                </a:rPr>
                <a:t>Data pre-processing</a:t>
              </a:r>
            </a:p>
          </p:txBody>
        </p:sp>
      </p:grpSp>
      <p:grpSp>
        <p:nvGrpSpPr>
          <p:cNvPr id="14" name="Group 13">
            <a:extLst>
              <a:ext uri="{FF2B5EF4-FFF2-40B4-BE49-F238E27FC236}">
                <a16:creationId xmlns:a16="http://schemas.microsoft.com/office/drawing/2014/main" id="{261BA591-1D9D-5DEB-5A60-D2F594C61154}"/>
              </a:ext>
            </a:extLst>
          </p:cNvPr>
          <p:cNvGrpSpPr/>
          <p:nvPr/>
        </p:nvGrpSpPr>
        <p:grpSpPr>
          <a:xfrm>
            <a:off x="3037110" y="3968450"/>
            <a:ext cx="1928972" cy="1780873"/>
            <a:chOff x="7911113" y="3683225"/>
            <a:chExt cx="1928972" cy="1780873"/>
          </a:xfrm>
          <a:effectLst>
            <a:outerShdw blurRad="50800" dist="38100" dir="2700000" algn="tl" rotWithShape="0">
              <a:prstClr val="black">
                <a:alpha val="40000"/>
              </a:prstClr>
            </a:outerShdw>
          </a:effectLst>
        </p:grpSpPr>
        <p:pic>
          <p:nvPicPr>
            <p:cNvPr id="5" name="Picture 3">
              <a:extLst>
                <a:ext uri="{FF2B5EF4-FFF2-40B4-BE49-F238E27FC236}">
                  <a16:creationId xmlns:a16="http://schemas.microsoft.com/office/drawing/2014/main" id="{67CC4DC2-A68D-BE26-1CEF-BEEE14BE47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1113" y="3969259"/>
              <a:ext cx="1928972" cy="149483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 name="Tekstvak 12">
              <a:extLst>
                <a:ext uri="{FF2B5EF4-FFF2-40B4-BE49-F238E27FC236}">
                  <a16:creationId xmlns:a16="http://schemas.microsoft.com/office/drawing/2014/main" id="{B38FB98A-EDBB-4F52-6BBB-F0149E402A24}"/>
                </a:ext>
              </a:extLst>
            </p:cNvPr>
            <p:cNvSpPr txBox="1"/>
            <p:nvPr/>
          </p:nvSpPr>
          <p:spPr>
            <a:xfrm>
              <a:off x="8179564" y="3683225"/>
              <a:ext cx="1380384" cy="276999"/>
            </a:xfrm>
            <a:prstGeom prst="rect">
              <a:avLst/>
            </a:prstGeom>
            <a:noFill/>
          </p:spPr>
          <p:txBody>
            <a:bodyPr wrap="square" rtlCol="0">
              <a:spAutoFit/>
            </a:bodyPr>
            <a:lstStyle/>
            <a:p>
              <a:pPr algn="ctr"/>
              <a:r>
                <a:rPr lang="en-GB" sz="1200" b="1" dirty="0">
                  <a:latin typeface="Akko Pro Light" panose="020B0303060303020303" pitchFamily="34" charset="0"/>
                </a:rPr>
                <a:t>Data labelling</a:t>
              </a:r>
            </a:p>
          </p:txBody>
        </p:sp>
      </p:grpSp>
      <p:grpSp>
        <p:nvGrpSpPr>
          <p:cNvPr id="13" name="Group 12">
            <a:extLst>
              <a:ext uri="{FF2B5EF4-FFF2-40B4-BE49-F238E27FC236}">
                <a16:creationId xmlns:a16="http://schemas.microsoft.com/office/drawing/2014/main" id="{D750893E-63CD-EFAA-D40B-E949BCF946BC}"/>
              </a:ext>
            </a:extLst>
          </p:cNvPr>
          <p:cNvGrpSpPr/>
          <p:nvPr/>
        </p:nvGrpSpPr>
        <p:grpSpPr>
          <a:xfrm>
            <a:off x="5796093" y="3429000"/>
            <a:ext cx="1523235" cy="1463571"/>
            <a:chOff x="9747082" y="1825625"/>
            <a:chExt cx="1523235" cy="1463571"/>
          </a:xfrm>
          <a:effectLst>
            <a:outerShdw blurRad="50800" dist="38100" dir="2700000" algn="tl" rotWithShape="0">
              <a:prstClr val="black">
                <a:alpha val="40000"/>
              </a:prstClr>
            </a:outerShdw>
          </a:effectLst>
        </p:grpSpPr>
        <p:pic>
          <p:nvPicPr>
            <p:cNvPr id="9" name="Afbeelding 11">
              <a:extLst>
                <a:ext uri="{FF2B5EF4-FFF2-40B4-BE49-F238E27FC236}">
                  <a16:creationId xmlns:a16="http://schemas.microsoft.com/office/drawing/2014/main" id="{54E17EF7-ABB5-6687-8391-8FD759410C55}"/>
                </a:ext>
              </a:extLst>
            </p:cNvPr>
            <p:cNvPicPr>
              <a:picLocks noChangeAspect="1"/>
            </p:cNvPicPr>
            <p:nvPr/>
          </p:nvPicPr>
          <p:blipFill>
            <a:blip r:embed="rId4"/>
            <a:stretch>
              <a:fillRect/>
            </a:stretch>
          </p:blipFill>
          <p:spPr>
            <a:xfrm>
              <a:off x="9747082" y="2111659"/>
              <a:ext cx="1523235" cy="1177537"/>
            </a:xfrm>
            <a:prstGeom prst="rect">
              <a:avLst/>
            </a:prstGeom>
          </p:spPr>
        </p:pic>
        <p:sp>
          <p:nvSpPr>
            <p:cNvPr id="10" name="Tekstvak 14">
              <a:extLst>
                <a:ext uri="{FF2B5EF4-FFF2-40B4-BE49-F238E27FC236}">
                  <a16:creationId xmlns:a16="http://schemas.microsoft.com/office/drawing/2014/main" id="{9FA9ABAA-977A-67BC-6354-9C53CFE1D526}"/>
                </a:ext>
              </a:extLst>
            </p:cNvPr>
            <p:cNvSpPr txBox="1"/>
            <p:nvPr/>
          </p:nvSpPr>
          <p:spPr>
            <a:xfrm>
              <a:off x="9957891" y="1825625"/>
              <a:ext cx="1107989" cy="276999"/>
            </a:xfrm>
            <a:prstGeom prst="rect">
              <a:avLst/>
            </a:prstGeom>
            <a:noFill/>
          </p:spPr>
          <p:txBody>
            <a:bodyPr wrap="square" rtlCol="0">
              <a:spAutoFit/>
            </a:bodyPr>
            <a:lstStyle/>
            <a:p>
              <a:pPr algn="ctr"/>
              <a:r>
                <a:rPr lang="en-GB" sz="1200" b="1" dirty="0">
                  <a:latin typeface="Akko Pro Light" panose="020B0303060303020303" pitchFamily="34" charset="0"/>
                </a:rPr>
                <a:t>Model tuning</a:t>
              </a:r>
            </a:p>
          </p:txBody>
        </p:sp>
      </p:grpSp>
      <p:grpSp>
        <p:nvGrpSpPr>
          <p:cNvPr id="16" name="Group 15">
            <a:extLst>
              <a:ext uri="{FF2B5EF4-FFF2-40B4-BE49-F238E27FC236}">
                <a16:creationId xmlns:a16="http://schemas.microsoft.com/office/drawing/2014/main" id="{DCC1A945-0432-531C-1359-9CEE2A1094C0}"/>
              </a:ext>
            </a:extLst>
          </p:cNvPr>
          <p:cNvGrpSpPr/>
          <p:nvPr/>
        </p:nvGrpSpPr>
        <p:grpSpPr>
          <a:xfrm>
            <a:off x="8401021" y="2767361"/>
            <a:ext cx="1107989" cy="3309402"/>
            <a:chOff x="5620690" y="2925660"/>
            <a:chExt cx="1107989" cy="3309402"/>
          </a:xfrm>
          <a:effectLst>
            <a:outerShdw blurRad="50800" dist="38100" dir="2700000" algn="tl" rotWithShape="0">
              <a:prstClr val="black">
                <a:alpha val="40000"/>
              </a:prstClr>
            </a:outerShdw>
          </a:effectLst>
        </p:grpSpPr>
        <p:pic>
          <p:nvPicPr>
            <p:cNvPr id="11" name="Afbeelding 5">
              <a:extLst>
                <a:ext uri="{FF2B5EF4-FFF2-40B4-BE49-F238E27FC236}">
                  <a16:creationId xmlns:a16="http://schemas.microsoft.com/office/drawing/2014/main" id="{D428E6BA-0DF2-5D5A-59C8-15E2B83883A3}"/>
                </a:ext>
              </a:extLst>
            </p:cNvPr>
            <p:cNvPicPr>
              <a:picLocks noChangeAspect="1"/>
            </p:cNvPicPr>
            <p:nvPr/>
          </p:nvPicPr>
          <p:blipFill>
            <a:blip r:embed="rId5"/>
            <a:stretch>
              <a:fillRect/>
            </a:stretch>
          </p:blipFill>
          <p:spPr>
            <a:xfrm>
              <a:off x="5645098" y="3605094"/>
              <a:ext cx="1064765" cy="2629968"/>
            </a:xfrm>
            <a:prstGeom prst="rect">
              <a:avLst/>
            </a:prstGeom>
          </p:spPr>
        </p:pic>
        <p:sp>
          <p:nvSpPr>
            <p:cNvPr id="12" name="Tekstvak 15">
              <a:extLst>
                <a:ext uri="{FF2B5EF4-FFF2-40B4-BE49-F238E27FC236}">
                  <a16:creationId xmlns:a16="http://schemas.microsoft.com/office/drawing/2014/main" id="{52FFF02B-4CC8-797C-7FD5-E781D2163BB0}"/>
                </a:ext>
              </a:extLst>
            </p:cNvPr>
            <p:cNvSpPr txBox="1"/>
            <p:nvPr/>
          </p:nvSpPr>
          <p:spPr>
            <a:xfrm>
              <a:off x="5620690" y="2925660"/>
              <a:ext cx="1107989" cy="646331"/>
            </a:xfrm>
            <a:prstGeom prst="rect">
              <a:avLst/>
            </a:prstGeom>
            <a:noFill/>
          </p:spPr>
          <p:txBody>
            <a:bodyPr wrap="square" rtlCol="0">
              <a:spAutoFit/>
            </a:bodyPr>
            <a:lstStyle/>
            <a:p>
              <a:pPr algn="ctr"/>
              <a:r>
                <a:rPr lang="en-GB" sz="1200" b="1" dirty="0">
                  <a:latin typeface="Akko Pro Light" panose="020B0303060303020303" pitchFamily="34" charset="0"/>
                </a:rPr>
                <a:t>Model evaluation / validation</a:t>
              </a:r>
            </a:p>
          </p:txBody>
        </p:sp>
      </p:grpSp>
      <p:sp>
        <p:nvSpPr>
          <p:cNvPr id="17" name="TextBox 16">
            <a:extLst>
              <a:ext uri="{FF2B5EF4-FFF2-40B4-BE49-F238E27FC236}">
                <a16:creationId xmlns:a16="http://schemas.microsoft.com/office/drawing/2014/main" id="{316A7C05-0F30-7458-A751-8CCC9B391C8C}"/>
              </a:ext>
            </a:extLst>
          </p:cNvPr>
          <p:cNvSpPr txBox="1"/>
          <p:nvPr/>
        </p:nvSpPr>
        <p:spPr>
          <a:xfrm>
            <a:off x="838200" y="6158481"/>
            <a:ext cx="4447051" cy="369332"/>
          </a:xfrm>
          <a:prstGeom prst="rect">
            <a:avLst/>
          </a:prstGeom>
          <a:noFill/>
        </p:spPr>
        <p:txBody>
          <a:bodyPr wrap="none" rtlCol="0">
            <a:spAutoFit/>
          </a:bodyPr>
          <a:lstStyle/>
          <a:p>
            <a:r>
              <a:rPr lang="en-IE" sz="1800" b="0" i="0" u="none" strike="noStrike" baseline="0" dirty="0">
                <a:solidFill>
                  <a:srgbClr val="0000FF"/>
                </a:solidFill>
                <a:latin typeface="Calibri" panose="020F0502020204030204" pitchFamily="34" charset="0"/>
              </a:rPr>
              <a:t>https://zenodo.org/record/7547703#.Y8pKly </a:t>
            </a:r>
            <a:endParaRPr lang="en-IE" dirty="0"/>
          </a:p>
        </p:txBody>
      </p:sp>
      <p:sp>
        <p:nvSpPr>
          <p:cNvPr id="18" name="TextBox 17">
            <a:extLst>
              <a:ext uri="{FF2B5EF4-FFF2-40B4-BE49-F238E27FC236}">
                <a16:creationId xmlns:a16="http://schemas.microsoft.com/office/drawing/2014/main" id="{D8EE93EC-B257-243B-1012-90EC7D7D9782}"/>
              </a:ext>
            </a:extLst>
          </p:cNvPr>
          <p:cNvSpPr txBox="1"/>
          <p:nvPr/>
        </p:nvSpPr>
        <p:spPr>
          <a:xfrm>
            <a:off x="130629" y="6475445"/>
            <a:ext cx="3281668" cy="307777"/>
          </a:xfrm>
          <a:prstGeom prst="rect">
            <a:avLst/>
          </a:prstGeom>
          <a:noFill/>
        </p:spPr>
        <p:txBody>
          <a:bodyPr wrap="none" rtlCol="0">
            <a:spAutoFit/>
          </a:bodyPr>
          <a:lstStyle/>
          <a:p>
            <a:r>
              <a:rPr lang="en-IE" dirty="0"/>
              <a:t>2017+2021 - https://europa.eu/!qWrjQJ</a:t>
            </a:r>
          </a:p>
        </p:txBody>
      </p:sp>
      <p:pic>
        <p:nvPicPr>
          <p:cNvPr id="19" name="Picture 18">
            <a:extLst>
              <a:ext uri="{FF2B5EF4-FFF2-40B4-BE49-F238E27FC236}">
                <a16:creationId xmlns:a16="http://schemas.microsoft.com/office/drawing/2014/main" id="{D305BDA9-92E4-6BAE-0C91-0368C53A469E}"/>
              </a:ext>
            </a:extLst>
          </p:cNvPr>
          <p:cNvPicPr>
            <a:picLocks noChangeAspect="1"/>
          </p:cNvPicPr>
          <p:nvPr/>
        </p:nvPicPr>
        <p:blipFill>
          <a:blip r:embed="rId6"/>
          <a:stretch>
            <a:fillRect/>
          </a:stretch>
        </p:blipFill>
        <p:spPr>
          <a:xfrm>
            <a:off x="11271380" y="326060"/>
            <a:ext cx="609802" cy="607796"/>
          </a:xfrm>
          <a:prstGeom prst="rect">
            <a:avLst/>
          </a:prstGeom>
        </p:spPr>
      </p:pic>
    </p:spTree>
    <p:extLst>
      <p:ext uri="{BB962C8B-B14F-4D97-AF65-F5344CB8AC3E}">
        <p14:creationId xmlns:p14="http://schemas.microsoft.com/office/powerpoint/2010/main" val="1554910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23A4-063A-3909-6EF3-4890663EC38B}"/>
              </a:ext>
            </a:extLst>
          </p:cNvPr>
          <p:cNvSpPr>
            <a:spLocks noGrp="1"/>
          </p:cNvSpPr>
          <p:nvPr>
            <p:ph type="title"/>
          </p:nvPr>
        </p:nvSpPr>
        <p:spPr/>
        <p:txBody>
          <a:bodyPr/>
          <a:lstStyle/>
          <a:p>
            <a:r>
              <a:rPr lang="en-IE" dirty="0"/>
              <a:t>GEOS Grants Examples - Finland</a:t>
            </a:r>
          </a:p>
        </p:txBody>
      </p:sp>
      <p:sp>
        <p:nvSpPr>
          <p:cNvPr id="3" name="Content Placeholder 2">
            <a:extLst>
              <a:ext uri="{FF2B5EF4-FFF2-40B4-BE49-F238E27FC236}">
                <a16:creationId xmlns:a16="http://schemas.microsoft.com/office/drawing/2014/main" id="{1E35BDA6-4239-38F2-C4F2-ADDFA7A00F69}"/>
              </a:ext>
            </a:extLst>
          </p:cNvPr>
          <p:cNvSpPr>
            <a:spLocks noGrp="1"/>
          </p:cNvSpPr>
          <p:nvPr>
            <p:ph idx="1"/>
          </p:nvPr>
        </p:nvSpPr>
        <p:spPr>
          <a:xfrm>
            <a:off x="838200" y="1825625"/>
            <a:ext cx="3431796" cy="3638473"/>
          </a:xfrm>
        </p:spPr>
        <p:txBody>
          <a:bodyPr/>
          <a:lstStyle/>
          <a:p>
            <a:r>
              <a:rPr lang="en-IE" dirty="0"/>
              <a:t>Objective: provide estimates for agriculture production</a:t>
            </a:r>
          </a:p>
          <a:p>
            <a:endParaRPr lang="en-IE" dirty="0"/>
          </a:p>
          <a:p>
            <a:r>
              <a:rPr lang="en-IE" dirty="0"/>
              <a:t>Testing various input parameters/ML models </a:t>
            </a:r>
          </a:p>
        </p:txBody>
      </p:sp>
      <p:pic>
        <p:nvPicPr>
          <p:cNvPr id="11" name="Picture 10">
            <a:extLst>
              <a:ext uri="{FF2B5EF4-FFF2-40B4-BE49-F238E27FC236}">
                <a16:creationId xmlns:a16="http://schemas.microsoft.com/office/drawing/2014/main" id="{DB4D7D20-2C74-C35F-610D-AB244D721D7E}"/>
              </a:ext>
            </a:extLst>
          </p:cNvPr>
          <p:cNvPicPr>
            <a:picLocks noChangeAspect="1"/>
          </p:cNvPicPr>
          <p:nvPr/>
        </p:nvPicPr>
        <p:blipFill>
          <a:blip r:embed="rId2"/>
          <a:stretch>
            <a:fillRect/>
          </a:stretch>
        </p:blipFill>
        <p:spPr>
          <a:xfrm>
            <a:off x="838200" y="4102186"/>
            <a:ext cx="5434624" cy="2373259"/>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3410473A-41E0-DB40-B9D5-3F969B0818EC}"/>
              </a:ext>
            </a:extLst>
          </p:cNvPr>
          <p:cNvPicPr>
            <a:picLocks noChangeAspect="1"/>
          </p:cNvPicPr>
          <p:nvPr/>
        </p:nvPicPr>
        <p:blipFill>
          <a:blip r:embed="rId3"/>
          <a:stretch>
            <a:fillRect/>
          </a:stretch>
        </p:blipFill>
        <p:spPr>
          <a:xfrm>
            <a:off x="5985394" y="1242679"/>
            <a:ext cx="3600000" cy="2557009"/>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507D06A9-987D-E874-E455-BB571CBD222D}"/>
              </a:ext>
            </a:extLst>
          </p:cNvPr>
          <p:cNvPicPr>
            <a:picLocks noChangeAspect="1"/>
          </p:cNvPicPr>
          <p:nvPr/>
        </p:nvPicPr>
        <p:blipFill>
          <a:blip r:embed="rId4"/>
          <a:stretch>
            <a:fillRect/>
          </a:stretch>
        </p:blipFill>
        <p:spPr>
          <a:xfrm>
            <a:off x="6746626" y="2067327"/>
            <a:ext cx="3600000" cy="2557009"/>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D504F9BE-6FD8-FF62-79C5-F104F9A08DD4}"/>
              </a:ext>
            </a:extLst>
          </p:cNvPr>
          <p:cNvSpPr txBox="1"/>
          <p:nvPr/>
        </p:nvSpPr>
        <p:spPr>
          <a:xfrm>
            <a:off x="130629" y="6475445"/>
            <a:ext cx="2779928" cy="307777"/>
          </a:xfrm>
          <a:prstGeom prst="rect">
            <a:avLst/>
          </a:prstGeom>
          <a:noFill/>
        </p:spPr>
        <p:txBody>
          <a:bodyPr wrap="none" rtlCol="0">
            <a:spAutoFit/>
          </a:bodyPr>
          <a:lstStyle/>
          <a:p>
            <a:r>
              <a:rPr lang="en-IE" dirty="0"/>
              <a:t>2018 - https://europa.eu/!qWrjQJ</a:t>
            </a:r>
          </a:p>
        </p:txBody>
      </p:sp>
      <p:pic>
        <p:nvPicPr>
          <p:cNvPr id="15" name="Picture 14">
            <a:extLst>
              <a:ext uri="{FF2B5EF4-FFF2-40B4-BE49-F238E27FC236}">
                <a16:creationId xmlns:a16="http://schemas.microsoft.com/office/drawing/2014/main" id="{05C8A1F1-9185-3BD7-B840-420E9CCDAA4C}"/>
              </a:ext>
            </a:extLst>
          </p:cNvPr>
          <p:cNvPicPr>
            <a:picLocks noChangeAspect="1"/>
          </p:cNvPicPr>
          <p:nvPr/>
        </p:nvPicPr>
        <p:blipFill>
          <a:blip r:embed="rId5"/>
          <a:stretch>
            <a:fillRect/>
          </a:stretch>
        </p:blipFill>
        <p:spPr>
          <a:xfrm>
            <a:off x="11271380" y="326060"/>
            <a:ext cx="609802" cy="607796"/>
          </a:xfrm>
          <a:prstGeom prst="rect">
            <a:avLst/>
          </a:prstGeom>
        </p:spPr>
      </p:pic>
    </p:spTree>
    <p:extLst>
      <p:ext uri="{BB962C8B-B14F-4D97-AF65-F5344CB8AC3E}">
        <p14:creationId xmlns:p14="http://schemas.microsoft.com/office/powerpoint/2010/main" val="3696591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5A16ECB3-2A54-3B6C-6B59-87E63E6CE59F}"/>
              </a:ext>
            </a:extLst>
          </p:cNvPr>
          <p:cNvSpPr txBox="1">
            <a:spLocks/>
          </p:cNvSpPr>
          <p:nvPr/>
        </p:nvSpPr>
        <p:spPr>
          <a:xfrm>
            <a:off x="1110422" y="216160"/>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IE" dirty="0"/>
              <a:t>Earth Observation for Statistics (EO4S)</a:t>
            </a:r>
          </a:p>
        </p:txBody>
      </p:sp>
      <p:sp>
        <p:nvSpPr>
          <p:cNvPr id="5" name="Rectangle: Rounded Corners 4">
            <a:extLst>
              <a:ext uri="{FF2B5EF4-FFF2-40B4-BE49-F238E27FC236}">
                <a16:creationId xmlns:a16="http://schemas.microsoft.com/office/drawing/2014/main" id="{727C0387-9200-0E30-8C79-7BD53F1921C3}"/>
              </a:ext>
            </a:extLst>
          </p:cNvPr>
          <p:cNvSpPr/>
          <p:nvPr/>
        </p:nvSpPr>
        <p:spPr>
          <a:xfrm>
            <a:off x="192784" y="4361100"/>
            <a:ext cx="1428175" cy="2320364"/>
          </a:xfrm>
          <a:prstGeom prst="roundRect">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EO4S</a:t>
            </a:r>
            <a:endParaRPr lang="en-GB" sz="1600" b="1" dirty="0">
              <a:solidFill>
                <a:schemeClr val="tx1"/>
              </a:solidFill>
            </a:endParaRPr>
          </a:p>
          <a:p>
            <a:pPr algn="ctr"/>
            <a:r>
              <a:rPr lang="en-GB" sz="1600" dirty="0">
                <a:solidFill>
                  <a:schemeClr val="tx1"/>
                </a:solidFill>
              </a:rPr>
              <a:t>Earth Observation for Statistics</a:t>
            </a:r>
          </a:p>
          <a:p>
            <a:pPr algn="ctr"/>
            <a:endParaRPr lang="en-GB" sz="1600" dirty="0">
              <a:solidFill>
                <a:schemeClr val="tx1"/>
              </a:solidFill>
            </a:endParaRPr>
          </a:p>
          <a:p>
            <a:pPr algn="ctr"/>
            <a:r>
              <a:rPr lang="en-GB" sz="1100" dirty="0">
                <a:solidFill>
                  <a:schemeClr val="tx1"/>
                </a:solidFill>
              </a:rPr>
              <a:t>Carla Martins</a:t>
            </a:r>
          </a:p>
          <a:p>
            <a:pPr algn="ctr"/>
            <a:r>
              <a:rPr lang="en-GB" sz="1100" dirty="0">
                <a:solidFill>
                  <a:schemeClr val="tx1"/>
                </a:solidFill>
              </a:rPr>
              <a:t>Hannes I. Reuter</a:t>
            </a:r>
          </a:p>
          <a:p>
            <a:pPr algn="ctr"/>
            <a:r>
              <a:rPr lang="en-GB" sz="1100" dirty="0">
                <a:solidFill>
                  <a:schemeClr val="tx1"/>
                </a:solidFill>
              </a:rPr>
              <a:t>Zach </a:t>
            </a:r>
            <a:r>
              <a:rPr lang="en-GB" sz="1100" dirty="0" err="1">
                <a:solidFill>
                  <a:schemeClr val="tx1"/>
                </a:solidFill>
              </a:rPr>
              <a:t>Kandylakis</a:t>
            </a:r>
            <a:endParaRPr lang="en-GB" sz="1100" dirty="0">
              <a:solidFill>
                <a:schemeClr val="tx1"/>
              </a:solidFill>
            </a:endParaRPr>
          </a:p>
          <a:p>
            <a:pPr algn="ctr"/>
            <a:endParaRPr lang="en-GB" sz="1600" dirty="0">
              <a:solidFill>
                <a:schemeClr val="tx1"/>
              </a:solidFill>
            </a:endParaRPr>
          </a:p>
        </p:txBody>
      </p:sp>
      <p:sp>
        <p:nvSpPr>
          <p:cNvPr id="6" name="Rectangle: Rounded Corners 5">
            <a:extLst>
              <a:ext uri="{FF2B5EF4-FFF2-40B4-BE49-F238E27FC236}">
                <a16:creationId xmlns:a16="http://schemas.microsoft.com/office/drawing/2014/main" id="{134B0CAB-5ECB-B2AC-659F-1A44F082A493}"/>
              </a:ext>
            </a:extLst>
          </p:cNvPr>
          <p:cNvSpPr/>
          <p:nvPr/>
        </p:nvSpPr>
        <p:spPr>
          <a:xfrm>
            <a:off x="1733890" y="3681984"/>
            <a:ext cx="1428753" cy="2959856"/>
          </a:xfrm>
          <a:prstGeom prst="roundRect">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GISCO</a:t>
            </a:r>
            <a:endParaRPr lang="en-GB" sz="1600" b="1" dirty="0">
              <a:solidFill>
                <a:schemeClr val="tx1"/>
              </a:solidFill>
            </a:endParaRPr>
          </a:p>
          <a:p>
            <a:pPr algn="ctr"/>
            <a:r>
              <a:rPr lang="en-GB" sz="1600" dirty="0">
                <a:solidFill>
                  <a:schemeClr val="tx1"/>
                </a:solidFill>
              </a:rPr>
              <a:t>Geographic Information of the </a:t>
            </a:r>
            <a:r>
              <a:rPr lang="en-GB" sz="1550" dirty="0">
                <a:solidFill>
                  <a:schemeClr val="tx1"/>
                </a:solidFill>
              </a:rPr>
              <a:t>Commission</a:t>
            </a:r>
          </a:p>
        </p:txBody>
      </p:sp>
      <p:sp>
        <p:nvSpPr>
          <p:cNvPr id="7" name="Rectangle: Rounded Corners 6">
            <a:extLst>
              <a:ext uri="{FF2B5EF4-FFF2-40B4-BE49-F238E27FC236}">
                <a16:creationId xmlns:a16="http://schemas.microsoft.com/office/drawing/2014/main" id="{00C69761-9BE0-6CB2-FF5C-16BDCADFCF33}"/>
              </a:ext>
            </a:extLst>
          </p:cNvPr>
          <p:cNvSpPr/>
          <p:nvPr/>
        </p:nvSpPr>
        <p:spPr>
          <a:xfrm>
            <a:off x="3304458" y="2755754"/>
            <a:ext cx="1428753" cy="1852459"/>
          </a:xfrm>
          <a:prstGeom prst="roundRect">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Unit E4 </a:t>
            </a:r>
            <a:r>
              <a:rPr lang="en-GB" sz="1600" dirty="0">
                <a:solidFill>
                  <a:schemeClr val="tx1"/>
                </a:solidFill>
              </a:rPr>
              <a:t>Regional Statistics and Geographic Information</a:t>
            </a:r>
          </a:p>
        </p:txBody>
      </p:sp>
      <p:sp>
        <p:nvSpPr>
          <p:cNvPr id="9" name="Rectangle: Rounded Corners 8">
            <a:extLst>
              <a:ext uri="{FF2B5EF4-FFF2-40B4-BE49-F238E27FC236}">
                <a16:creationId xmlns:a16="http://schemas.microsoft.com/office/drawing/2014/main" id="{F5C252D0-FD6E-216A-ABE8-243014575AB9}"/>
              </a:ext>
            </a:extLst>
          </p:cNvPr>
          <p:cNvSpPr/>
          <p:nvPr/>
        </p:nvSpPr>
        <p:spPr>
          <a:xfrm>
            <a:off x="4819005" y="2133600"/>
            <a:ext cx="1428753" cy="4456176"/>
          </a:xfrm>
          <a:prstGeom prst="roundRect">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DG</a:t>
            </a:r>
          </a:p>
          <a:p>
            <a:pPr algn="ctr"/>
            <a:r>
              <a:rPr lang="en-GB" sz="1600" b="1" dirty="0">
                <a:solidFill>
                  <a:schemeClr val="tx1"/>
                </a:solidFill>
              </a:rPr>
              <a:t>EUROSTAT</a:t>
            </a:r>
          </a:p>
          <a:p>
            <a:pPr algn="ctr"/>
            <a:endParaRPr lang="en-GB" sz="1600" b="1" dirty="0">
              <a:solidFill>
                <a:schemeClr val="tx1"/>
              </a:solidFill>
            </a:endParaRPr>
          </a:p>
          <a:p>
            <a:pPr algn="ctr"/>
            <a:r>
              <a:rPr lang="en-GB" sz="1600" dirty="0">
                <a:solidFill>
                  <a:schemeClr val="tx1"/>
                </a:solidFill>
              </a:rPr>
              <a:t>Statistical Domains</a:t>
            </a:r>
          </a:p>
        </p:txBody>
      </p:sp>
      <p:sp>
        <p:nvSpPr>
          <p:cNvPr id="10" name="Rectangle: Rounded Corners 9">
            <a:extLst>
              <a:ext uri="{FF2B5EF4-FFF2-40B4-BE49-F238E27FC236}">
                <a16:creationId xmlns:a16="http://schemas.microsoft.com/office/drawing/2014/main" id="{B4FB3D23-9AC5-00C5-0507-F0F5BE0D2553}"/>
              </a:ext>
            </a:extLst>
          </p:cNvPr>
          <p:cNvSpPr/>
          <p:nvPr/>
        </p:nvSpPr>
        <p:spPr>
          <a:xfrm>
            <a:off x="6360689" y="1742319"/>
            <a:ext cx="1894461" cy="4847457"/>
          </a:xfrm>
          <a:prstGeom prst="roundRect">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ESS</a:t>
            </a:r>
          </a:p>
          <a:p>
            <a:pPr algn="ctr"/>
            <a:r>
              <a:rPr lang="en-GB" dirty="0">
                <a:solidFill>
                  <a:schemeClr val="tx1"/>
                </a:solidFill>
              </a:rPr>
              <a:t>European Statistical System </a:t>
            </a:r>
          </a:p>
          <a:p>
            <a:pPr algn="ctr"/>
            <a:endParaRPr lang="en-GB" dirty="0">
              <a:solidFill>
                <a:schemeClr val="tx1"/>
              </a:solidFill>
            </a:endParaRPr>
          </a:p>
          <a:p>
            <a:pPr algn="ctr"/>
            <a:r>
              <a:rPr lang="en-GB" b="1" dirty="0">
                <a:solidFill>
                  <a:schemeClr val="tx1"/>
                </a:solidFill>
              </a:rPr>
              <a:t>NSI</a:t>
            </a:r>
            <a:r>
              <a:rPr lang="en-GB" dirty="0">
                <a:solidFill>
                  <a:schemeClr val="tx1"/>
                </a:solidFill>
              </a:rPr>
              <a:t> National Statistical Institutes,</a:t>
            </a:r>
          </a:p>
          <a:p>
            <a:pPr algn="ctr"/>
            <a:r>
              <a:rPr lang="en-GB" sz="1800" noProof="0" dirty="0">
                <a:solidFill>
                  <a:schemeClr val="tx1"/>
                </a:solidFill>
              </a:rPr>
              <a:t>Mapping and Cadastral  Agencies, </a:t>
            </a:r>
          </a:p>
          <a:p>
            <a:pPr algn="ctr"/>
            <a:r>
              <a:rPr lang="en-GB" sz="1800" noProof="0" dirty="0">
                <a:solidFill>
                  <a:schemeClr val="tx1"/>
                </a:solidFill>
              </a:rPr>
              <a:t>Space Agencies </a:t>
            </a:r>
          </a:p>
          <a:p>
            <a:pPr algn="ctr"/>
            <a:endParaRPr lang="en-GB" dirty="0">
              <a:solidFill>
                <a:schemeClr val="tx1"/>
              </a:solidFill>
            </a:endParaRPr>
          </a:p>
        </p:txBody>
      </p:sp>
      <p:sp>
        <p:nvSpPr>
          <p:cNvPr id="13" name="Rectangle: Rounded Corners 12">
            <a:extLst>
              <a:ext uri="{FF2B5EF4-FFF2-40B4-BE49-F238E27FC236}">
                <a16:creationId xmlns:a16="http://schemas.microsoft.com/office/drawing/2014/main" id="{E03524BD-562E-E721-7BB3-AC1EE5B3859E}"/>
              </a:ext>
            </a:extLst>
          </p:cNvPr>
          <p:cNvSpPr/>
          <p:nvPr/>
        </p:nvSpPr>
        <p:spPr>
          <a:xfrm>
            <a:off x="3275574" y="4737317"/>
            <a:ext cx="1428753" cy="1852459"/>
          </a:xfrm>
          <a:prstGeom prst="roundRect">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Unit A5 </a:t>
            </a:r>
            <a:r>
              <a:rPr lang="en-GB" sz="1500" dirty="0">
                <a:solidFill>
                  <a:schemeClr val="tx1"/>
                </a:solidFill>
              </a:rPr>
              <a:t>Methodology</a:t>
            </a:r>
            <a:r>
              <a:rPr lang="en-GB" sz="1550" dirty="0">
                <a:solidFill>
                  <a:schemeClr val="tx1"/>
                </a:solidFill>
              </a:rPr>
              <a:t> </a:t>
            </a:r>
            <a:r>
              <a:rPr lang="en-GB" sz="1600" dirty="0">
                <a:solidFill>
                  <a:schemeClr val="tx1"/>
                </a:solidFill>
              </a:rPr>
              <a:t>and Innovation Statistics </a:t>
            </a:r>
          </a:p>
        </p:txBody>
      </p:sp>
      <p:sp>
        <p:nvSpPr>
          <p:cNvPr id="12" name="Rectangle: Rounded Corners 11">
            <a:extLst>
              <a:ext uri="{FF2B5EF4-FFF2-40B4-BE49-F238E27FC236}">
                <a16:creationId xmlns:a16="http://schemas.microsoft.com/office/drawing/2014/main" id="{8A6FDA3B-3701-8B91-64C2-74F0E30DC32E}"/>
              </a:ext>
            </a:extLst>
          </p:cNvPr>
          <p:cNvSpPr/>
          <p:nvPr/>
        </p:nvSpPr>
        <p:spPr>
          <a:xfrm>
            <a:off x="8368081" y="1193831"/>
            <a:ext cx="3631135" cy="5572729"/>
          </a:xfrm>
          <a:prstGeom prst="round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EC</a:t>
            </a:r>
          </a:p>
          <a:p>
            <a:pPr algn="ctr"/>
            <a:r>
              <a:rPr lang="en-GB" dirty="0">
                <a:solidFill>
                  <a:schemeClr val="tx1"/>
                </a:solidFill>
              </a:rPr>
              <a:t>European Commission</a:t>
            </a:r>
          </a:p>
          <a:p>
            <a:pPr algn="ctr"/>
            <a:endParaRPr lang="en-GB" dirty="0">
              <a:solidFill>
                <a:schemeClr val="tx1"/>
              </a:solidFill>
            </a:endParaRPr>
          </a:p>
          <a:p>
            <a:pPr algn="ctr"/>
            <a:endParaRPr lang="en-GB" b="1" dirty="0">
              <a:solidFill>
                <a:schemeClr val="tx1"/>
              </a:solidFill>
            </a:endParaRPr>
          </a:p>
          <a:p>
            <a:pPr algn="ctr"/>
            <a:r>
              <a:rPr lang="en-GB" b="1" dirty="0">
                <a:solidFill>
                  <a:schemeClr val="tx1"/>
                </a:solidFill>
              </a:rPr>
              <a:t>DEFIS</a:t>
            </a:r>
          </a:p>
          <a:p>
            <a:pPr algn="ctr"/>
            <a:r>
              <a:rPr lang="en-GB" dirty="0">
                <a:solidFill>
                  <a:schemeClr val="tx1"/>
                </a:solidFill>
              </a:rPr>
              <a:t>DG Defence Industry and Space</a:t>
            </a:r>
            <a:endParaRPr lang="en-GB" sz="1800" noProof="0" dirty="0">
              <a:solidFill>
                <a:schemeClr val="tx1"/>
              </a:solidFill>
            </a:endParaRPr>
          </a:p>
          <a:p>
            <a:pPr algn="ctr"/>
            <a:r>
              <a:rPr lang="en-GB" b="1" dirty="0">
                <a:solidFill>
                  <a:schemeClr val="tx1"/>
                </a:solidFill>
              </a:rPr>
              <a:t>ESA</a:t>
            </a:r>
          </a:p>
          <a:p>
            <a:pPr algn="ctr"/>
            <a:r>
              <a:rPr lang="en-GB" sz="1800" noProof="0" dirty="0">
                <a:solidFill>
                  <a:schemeClr val="tx1"/>
                </a:solidFill>
              </a:rPr>
              <a:t>European Space Agency</a:t>
            </a:r>
          </a:p>
          <a:p>
            <a:pPr algn="ctr"/>
            <a:r>
              <a:rPr lang="en-GB" sz="1800" b="1" noProof="0" dirty="0">
                <a:solidFill>
                  <a:schemeClr val="tx1"/>
                </a:solidFill>
              </a:rPr>
              <a:t>JRC</a:t>
            </a:r>
          </a:p>
          <a:p>
            <a:pPr algn="ctr"/>
            <a:r>
              <a:rPr lang="en-GB" sz="1800" noProof="0" dirty="0">
                <a:solidFill>
                  <a:schemeClr val="tx1"/>
                </a:solidFill>
              </a:rPr>
              <a:t>Joint Research Centre</a:t>
            </a:r>
          </a:p>
          <a:p>
            <a:pPr algn="ctr"/>
            <a:endParaRPr lang="en-GB" sz="1800" b="1" noProof="0" dirty="0">
              <a:solidFill>
                <a:schemeClr val="tx1"/>
              </a:solidFill>
            </a:endParaRPr>
          </a:p>
          <a:p>
            <a:pPr algn="ctr"/>
            <a:r>
              <a:rPr lang="en-GB" b="1" dirty="0">
                <a:solidFill>
                  <a:schemeClr val="tx1"/>
                </a:solidFill>
              </a:rPr>
              <a:t>POLICY DGs (AGRI, ENV, MOVE, CLIMA…)</a:t>
            </a:r>
            <a:endParaRPr lang="en-GB" sz="1800" b="1" noProof="0" dirty="0">
              <a:solidFill>
                <a:schemeClr val="tx1"/>
              </a:solidFill>
            </a:endParaRPr>
          </a:p>
          <a:p>
            <a:pPr algn="ctr"/>
            <a:endParaRPr lang="en-GB" sz="1800" b="1" noProof="0" dirty="0">
              <a:solidFill>
                <a:schemeClr val="tx1"/>
              </a:solidFill>
            </a:endParaRPr>
          </a:p>
          <a:p>
            <a:pPr algn="ctr"/>
            <a:endParaRPr lang="en-GB" sz="1800" noProof="0" dirty="0">
              <a:solidFill>
                <a:schemeClr val="tx1"/>
              </a:solidFill>
            </a:endParaRPr>
          </a:p>
        </p:txBody>
      </p:sp>
      <p:sp>
        <p:nvSpPr>
          <p:cNvPr id="18" name="Arrow: Bent 17">
            <a:extLst>
              <a:ext uri="{FF2B5EF4-FFF2-40B4-BE49-F238E27FC236}">
                <a16:creationId xmlns:a16="http://schemas.microsoft.com/office/drawing/2014/main" id="{836B372E-3E9F-0B0C-6C79-6EC21B075D1D}"/>
              </a:ext>
            </a:extLst>
          </p:cNvPr>
          <p:cNvSpPr/>
          <p:nvPr/>
        </p:nvSpPr>
        <p:spPr>
          <a:xfrm>
            <a:off x="1324145" y="3962399"/>
            <a:ext cx="211015" cy="269631"/>
          </a:xfrm>
          <a:prstGeom prst="ben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Arrow: Bent 18">
            <a:extLst>
              <a:ext uri="{FF2B5EF4-FFF2-40B4-BE49-F238E27FC236}">
                <a16:creationId xmlns:a16="http://schemas.microsoft.com/office/drawing/2014/main" id="{C599F1E6-94FA-C427-57AD-D844209F1D4D}"/>
              </a:ext>
            </a:extLst>
          </p:cNvPr>
          <p:cNvSpPr/>
          <p:nvPr/>
        </p:nvSpPr>
        <p:spPr>
          <a:xfrm>
            <a:off x="2869904" y="3294184"/>
            <a:ext cx="211015" cy="269631"/>
          </a:xfrm>
          <a:prstGeom prst="ben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0" name="Arrow: Bent 19">
            <a:extLst>
              <a:ext uri="{FF2B5EF4-FFF2-40B4-BE49-F238E27FC236}">
                <a16:creationId xmlns:a16="http://schemas.microsoft.com/office/drawing/2014/main" id="{8B31046F-E927-1328-4482-C659BFE6C364}"/>
              </a:ext>
            </a:extLst>
          </p:cNvPr>
          <p:cNvSpPr/>
          <p:nvPr/>
        </p:nvSpPr>
        <p:spPr>
          <a:xfrm>
            <a:off x="4421611" y="2357019"/>
            <a:ext cx="211015" cy="269631"/>
          </a:xfrm>
          <a:prstGeom prst="ben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Arrow: Bent 20">
            <a:extLst>
              <a:ext uri="{FF2B5EF4-FFF2-40B4-BE49-F238E27FC236}">
                <a16:creationId xmlns:a16="http://schemas.microsoft.com/office/drawing/2014/main" id="{F46C076A-C691-2A33-7816-8AADB13403F1}"/>
              </a:ext>
            </a:extLst>
          </p:cNvPr>
          <p:cNvSpPr/>
          <p:nvPr/>
        </p:nvSpPr>
        <p:spPr>
          <a:xfrm>
            <a:off x="5990492" y="1742319"/>
            <a:ext cx="211015" cy="269631"/>
          </a:xfrm>
          <a:prstGeom prst="ben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Arrow: Bent 21">
            <a:extLst>
              <a:ext uri="{FF2B5EF4-FFF2-40B4-BE49-F238E27FC236}">
                <a16:creationId xmlns:a16="http://schemas.microsoft.com/office/drawing/2014/main" id="{F9E82777-AE54-37D5-B27A-AE38DC076F03}"/>
              </a:ext>
            </a:extLst>
          </p:cNvPr>
          <p:cNvSpPr/>
          <p:nvPr/>
        </p:nvSpPr>
        <p:spPr>
          <a:xfrm>
            <a:off x="7995093" y="1408136"/>
            <a:ext cx="211015" cy="269631"/>
          </a:xfrm>
          <a:prstGeom prst="ben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3280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23A4-063A-3909-6EF3-4890663EC38B}"/>
              </a:ext>
            </a:extLst>
          </p:cNvPr>
          <p:cNvSpPr>
            <a:spLocks noGrp="1"/>
          </p:cNvSpPr>
          <p:nvPr>
            <p:ph type="title"/>
          </p:nvPr>
        </p:nvSpPr>
        <p:spPr/>
        <p:txBody>
          <a:bodyPr/>
          <a:lstStyle/>
          <a:p>
            <a:r>
              <a:rPr lang="en-IE" dirty="0"/>
              <a:t>GEOS Grants Examples - Norway</a:t>
            </a:r>
          </a:p>
        </p:txBody>
      </p:sp>
      <p:sp>
        <p:nvSpPr>
          <p:cNvPr id="3" name="Content Placeholder 2">
            <a:extLst>
              <a:ext uri="{FF2B5EF4-FFF2-40B4-BE49-F238E27FC236}">
                <a16:creationId xmlns:a16="http://schemas.microsoft.com/office/drawing/2014/main" id="{1E35BDA6-4239-38F2-C4F2-ADDFA7A00F69}"/>
              </a:ext>
            </a:extLst>
          </p:cNvPr>
          <p:cNvSpPr>
            <a:spLocks noGrp="1"/>
          </p:cNvSpPr>
          <p:nvPr>
            <p:ph idx="1"/>
          </p:nvPr>
        </p:nvSpPr>
        <p:spPr>
          <a:xfrm>
            <a:off x="838200" y="1825625"/>
            <a:ext cx="3431796" cy="3638473"/>
          </a:xfrm>
        </p:spPr>
        <p:txBody>
          <a:bodyPr/>
          <a:lstStyle/>
          <a:p>
            <a:r>
              <a:rPr lang="en-IE" dirty="0"/>
              <a:t>Objective: test land cover, green share, crop identification and pollination services</a:t>
            </a:r>
          </a:p>
          <a:p>
            <a:endParaRPr lang="en-IE" dirty="0"/>
          </a:p>
          <a:p>
            <a:r>
              <a:rPr lang="en-IE" sz="1600" dirty="0"/>
              <a:t>Accuracy from 30-95% depending on the crop</a:t>
            </a:r>
          </a:p>
        </p:txBody>
      </p:sp>
      <p:sp>
        <p:nvSpPr>
          <p:cNvPr id="14" name="TextBox 13">
            <a:extLst>
              <a:ext uri="{FF2B5EF4-FFF2-40B4-BE49-F238E27FC236}">
                <a16:creationId xmlns:a16="http://schemas.microsoft.com/office/drawing/2014/main" id="{D504F9BE-6FD8-FF62-79C5-F104F9A08DD4}"/>
              </a:ext>
            </a:extLst>
          </p:cNvPr>
          <p:cNvSpPr txBox="1"/>
          <p:nvPr/>
        </p:nvSpPr>
        <p:spPr>
          <a:xfrm>
            <a:off x="130629" y="6475445"/>
            <a:ext cx="2779928" cy="307777"/>
          </a:xfrm>
          <a:prstGeom prst="rect">
            <a:avLst/>
          </a:prstGeom>
          <a:noFill/>
        </p:spPr>
        <p:txBody>
          <a:bodyPr wrap="none" rtlCol="0">
            <a:spAutoFit/>
          </a:bodyPr>
          <a:lstStyle/>
          <a:p>
            <a:r>
              <a:rPr lang="en-IE" dirty="0"/>
              <a:t>2018 - https://europa.eu/!qWrjQJ</a:t>
            </a:r>
          </a:p>
        </p:txBody>
      </p:sp>
      <p:pic>
        <p:nvPicPr>
          <p:cNvPr id="5" name="Picture 4">
            <a:extLst>
              <a:ext uri="{FF2B5EF4-FFF2-40B4-BE49-F238E27FC236}">
                <a16:creationId xmlns:a16="http://schemas.microsoft.com/office/drawing/2014/main" id="{356DCA51-1711-145A-3E82-603FB0380430}"/>
              </a:ext>
            </a:extLst>
          </p:cNvPr>
          <p:cNvPicPr>
            <a:picLocks noChangeAspect="1"/>
          </p:cNvPicPr>
          <p:nvPr/>
        </p:nvPicPr>
        <p:blipFill>
          <a:blip r:embed="rId2"/>
          <a:stretch>
            <a:fillRect/>
          </a:stretch>
        </p:blipFill>
        <p:spPr>
          <a:xfrm>
            <a:off x="6969196" y="1352201"/>
            <a:ext cx="4802585" cy="3164494"/>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2AA0848-FF3B-296A-8238-2C9A15167E09}"/>
              </a:ext>
            </a:extLst>
          </p:cNvPr>
          <p:cNvPicPr>
            <a:picLocks noChangeAspect="1"/>
          </p:cNvPicPr>
          <p:nvPr/>
        </p:nvPicPr>
        <p:blipFill>
          <a:blip r:embed="rId3"/>
          <a:stretch>
            <a:fillRect/>
          </a:stretch>
        </p:blipFill>
        <p:spPr>
          <a:xfrm>
            <a:off x="4879541" y="1960567"/>
            <a:ext cx="4868199" cy="336858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4556141B-1B00-EFB7-265B-E2BB5FE8EBB9}"/>
              </a:ext>
            </a:extLst>
          </p:cNvPr>
          <p:cNvPicPr>
            <a:picLocks noChangeAspect="1"/>
          </p:cNvPicPr>
          <p:nvPr/>
        </p:nvPicPr>
        <p:blipFill>
          <a:blip r:embed="rId4"/>
          <a:stretch>
            <a:fillRect/>
          </a:stretch>
        </p:blipFill>
        <p:spPr>
          <a:xfrm>
            <a:off x="6632549" y="3265715"/>
            <a:ext cx="4207318" cy="3144416"/>
          </a:xfrm>
          <a:prstGeom prst="rect">
            <a:avLst/>
          </a:prstGeom>
          <a:effectLst>
            <a:outerShdw blurRad="50800" dist="38100" dir="2700000" algn="tl" rotWithShape="0">
              <a:prstClr val="black">
                <a:alpha val="40000"/>
              </a:prstClr>
            </a:outerShdw>
          </a:effectLst>
        </p:spPr>
      </p:pic>
      <p:grpSp>
        <p:nvGrpSpPr>
          <p:cNvPr id="17" name="Group 16">
            <a:extLst>
              <a:ext uri="{FF2B5EF4-FFF2-40B4-BE49-F238E27FC236}">
                <a16:creationId xmlns:a16="http://schemas.microsoft.com/office/drawing/2014/main" id="{4B7AA85B-FE73-23AE-01ED-171C56686BD3}"/>
              </a:ext>
            </a:extLst>
          </p:cNvPr>
          <p:cNvGrpSpPr/>
          <p:nvPr/>
        </p:nvGrpSpPr>
        <p:grpSpPr>
          <a:xfrm>
            <a:off x="2658349" y="4065117"/>
            <a:ext cx="2061783" cy="2565796"/>
            <a:chOff x="2658349" y="4065117"/>
            <a:chExt cx="2061783" cy="2565796"/>
          </a:xfrm>
          <a:effectLst>
            <a:outerShdw blurRad="50800" dist="38100" dir="2700000" algn="tl" rotWithShape="0">
              <a:prstClr val="black">
                <a:alpha val="40000"/>
              </a:prstClr>
            </a:outerShdw>
          </a:effectLst>
        </p:grpSpPr>
        <p:pic>
          <p:nvPicPr>
            <p:cNvPr id="15" name="Picture 14">
              <a:extLst>
                <a:ext uri="{FF2B5EF4-FFF2-40B4-BE49-F238E27FC236}">
                  <a16:creationId xmlns:a16="http://schemas.microsoft.com/office/drawing/2014/main" id="{185224CD-4681-FCDF-3702-70FF6A980324}"/>
                </a:ext>
              </a:extLst>
            </p:cNvPr>
            <p:cNvPicPr>
              <a:picLocks noChangeAspect="1"/>
            </p:cNvPicPr>
            <p:nvPr/>
          </p:nvPicPr>
          <p:blipFill>
            <a:blip r:embed="rId5"/>
            <a:stretch>
              <a:fillRect/>
            </a:stretch>
          </p:blipFill>
          <p:spPr>
            <a:xfrm>
              <a:off x="2715109" y="4065117"/>
              <a:ext cx="1971931" cy="2544113"/>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1625C192-7CB8-7E0F-F22C-A0CD8689B060}"/>
                </a:ext>
              </a:extLst>
            </p:cNvPr>
            <p:cNvSpPr txBox="1"/>
            <p:nvPr/>
          </p:nvSpPr>
          <p:spPr>
            <a:xfrm>
              <a:off x="2658349" y="6107693"/>
              <a:ext cx="2061783" cy="523220"/>
            </a:xfrm>
            <a:prstGeom prst="rect">
              <a:avLst/>
            </a:prstGeom>
            <a:noFill/>
          </p:spPr>
          <p:txBody>
            <a:bodyPr wrap="none" rtlCol="0">
              <a:spAutoFit/>
            </a:bodyPr>
            <a:lstStyle/>
            <a:p>
              <a:r>
                <a:rPr lang="en-IE" b="1" dirty="0">
                  <a:solidFill>
                    <a:schemeClr val="tx1">
                      <a:lumMod val="95000"/>
                      <a:lumOff val="5000"/>
                    </a:schemeClr>
                  </a:solidFill>
                  <a:highlight>
                    <a:srgbClr val="C0C0C0"/>
                  </a:highlight>
                </a:rPr>
                <a:t>Proximity to </a:t>
              </a:r>
            </a:p>
            <a:p>
              <a:r>
                <a:rPr lang="en-IE" b="1" dirty="0">
                  <a:solidFill>
                    <a:schemeClr val="tx1">
                      <a:lumMod val="95000"/>
                      <a:lumOff val="5000"/>
                    </a:schemeClr>
                  </a:solidFill>
                  <a:highlight>
                    <a:srgbClr val="C0C0C0"/>
                  </a:highlight>
                </a:rPr>
                <a:t>Bee pollinator habitat </a:t>
              </a:r>
            </a:p>
          </p:txBody>
        </p:sp>
      </p:grpSp>
      <p:pic>
        <p:nvPicPr>
          <p:cNvPr id="18" name="Picture 17">
            <a:extLst>
              <a:ext uri="{FF2B5EF4-FFF2-40B4-BE49-F238E27FC236}">
                <a16:creationId xmlns:a16="http://schemas.microsoft.com/office/drawing/2014/main" id="{E360A4FA-8BAF-B754-C91B-E77AFE3FAB35}"/>
              </a:ext>
            </a:extLst>
          </p:cNvPr>
          <p:cNvPicPr>
            <a:picLocks noChangeAspect="1"/>
          </p:cNvPicPr>
          <p:nvPr/>
        </p:nvPicPr>
        <p:blipFill>
          <a:blip r:embed="rId6"/>
          <a:stretch>
            <a:fillRect/>
          </a:stretch>
        </p:blipFill>
        <p:spPr>
          <a:xfrm>
            <a:off x="11271380" y="326060"/>
            <a:ext cx="609802" cy="607796"/>
          </a:xfrm>
          <a:prstGeom prst="rect">
            <a:avLst/>
          </a:prstGeom>
        </p:spPr>
      </p:pic>
    </p:spTree>
    <p:extLst>
      <p:ext uri="{BB962C8B-B14F-4D97-AF65-F5344CB8AC3E}">
        <p14:creationId xmlns:p14="http://schemas.microsoft.com/office/powerpoint/2010/main" val="3555160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23A4-063A-3909-6EF3-4890663EC38B}"/>
              </a:ext>
            </a:extLst>
          </p:cNvPr>
          <p:cNvSpPr>
            <a:spLocks noGrp="1"/>
          </p:cNvSpPr>
          <p:nvPr>
            <p:ph type="title"/>
          </p:nvPr>
        </p:nvSpPr>
        <p:spPr/>
        <p:txBody>
          <a:bodyPr/>
          <a:lstStyle/>
          <a:p>
            <a:r>
              <a:rPr lang="en-IE" dirty="0"/>
              <a:t>GEOS Grants Examples - Austria</a:t>
            </a:r>
          </a:p>
        </p:txBody>
      </p:sp>
      <p:sp>
        <p:nvSpPr>
          <p:cNvPr id="3" name="Content Placeholder 2">
            <a:extLst>
              <a:ext uri="{FF2B5EF4-FFF2-40B4-BE49-F238E27FC236}">
                <a16:creationId xmlns:a16="http://schemas.microsoft.com/office/drawing/2014/main" id="{1E35BDA6-4239-38F2-C4F2-ADDFA7A00F69}"/>
              </a:ext>
            </a:extLst>
          </p:cNvPr>
          <p:cNvSpPr>
            <a:spLocks noGrp="1"/>
          </p:cNvSpPr>
          <p:nvPr>
            <p:ph idx="1"/>
          </p:nvPr>
        </p:nvSpPr>
        <p:spPr>
          <a:xfrm>
            <a:off x="838200" y="1825625"/>
            <a:ext cx="3431796" cy="3638473"/>
          </a:xfrm>
        </p:spPr>
        <p:txBody>
          <a:bodyPr/>
          <a:lstStyle/>
          <a:p>
            <a:r>
              <a:rPr lang="en-IE" dirty="0"/>
              <a:t>Objective: provide estimates for agriculture, forestry and environmental statistics</a:t>
            </a:r>
          </a:p>
        </p:txBody>
      </p:sp>
      <p:grpSp>
        <p:nvGrpSpPr>
          <p:cNvPr id="10" name="Group 9">
            <a:extLst>
              <a:ext uri="{FF2B5EF4-FFF2-40B4-BE49-F238E27FC236}">
                <a16:creationId xmlns:a16="http://schemas.microsoft.com/office/drawing/2014/main" id="{E6A86C56-4D81-96CF-21BB-5EA898449F19}"/>
              </a:ext>
            </a:extLst>
          </p:cNvPr>
          <p:cNvGrpSpPr/>
          <p:nvPr/>
        </p:nvGrpSpPr>
        <p:grpSpPr>
          <a:xfrm>
            <a:off x="5965301" y="1402945"/>
            <a:ext cx="5210902" cy="4072780"/>
            <a:chOff x="5965301" y="1402945"/>
            <a:chExt cx="5210902" cy="4072780"/>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DE32ECF1-466C-92E7-FD94-5BB18CE3A7C7}"/>
                </a:ext>
              </a:extLst>
            </p:cNvPr>
            <p:cNvPicPr>
              <a:picLocks noChangeAspect="1"/>
            </p:cNvPicPr>
            <p:nvPr/>
          </p:nvPicPr>
          <p:blipFill>
            <a:blip r:embed="rId2"/>
            <a:stretch>
              <a:fillRect/>
            </a:stretch>
          </p:blipFill>
          <p:spPr>
            <a:xfrm>
              <a:off x="5965301" y="1402945"/>
              <a:ext cx="5210902" cy="3515216"/>
            </a:xfrm>
            <a:prstGeom prst="rect">
              <a:avLst/>
            </a:prstGeom>
          </p:spPr>
        </p:pic>
        <p:pic>
          <p:nvPicPr>
            <p:cNvPr id="7" name="Picture 6">
              <a:extLst>
                <a:ext uri="{FF2B5EF4-FFF2-40B4-BE49-F238E27FC236}">
                  <a16:creationId xmlns:a16="http://schemas.microsoft.com/office/drawing/2014/main" id="{0ADF5B92-04D2-F2A0-119A-484EE9B28EB8}"/>
                </a:ext>
              </a:extLst>
            </p:cNvPr>
            <p:cNvPicPr>
              <a:picLocks noChangeAspect="1"/>
            </p:cNvPicPr>
            <p:nvPr/>
          </p:nvPicPr>
          <p:blipFill>
            <a:blip r:embed="rId3"/>
            <a:stretch>
              <a:fillRect/>
            </a:stretch>
          </p:blipFill>
          <p:spPr>
            <a:xfrm>
              <a:off x="6033796" y="4445123"/>
              <a:ext cx="2924583" cy="543001"/>
            </a:xfrm>
            <a:prstGeom prst="rect">
              <a:avLst/>
            </a:prstGeom>
          </p:spPr>
        </p:pic>
        <p:pic>
          <p:nvPicPr>
            <p:cNvPr id="9" name="Picture 8">
              <a:extLst>
                <a:ext uri="{FF2B5EF4-FFF2-40B4-BE49-F238E27FC236}">
                  <a16:creationId xmlns:a16="http://schemas.microsoft.com/office/drawing/2014/main" id="{9101FF46-8B5E-7280-E3EA-01CB2CA58572}"/>
                </a:ext>
              </a:extLst>
            </p:cNvPr>
            <p:cNvPicPr>
              <a:picLocks noChangeAspect="1"/>
            </p:cNvPicPr>
            <p:nvPr/>
          </p:nvPicPr>
          <p:blipFill>
            <a:blip r:embed="rId4"/>
            <a:stretch>
              <a:fillRect/>
            </a:stretch>
          </p:blipFill>
          <p:spPr>
            <a:xfrm>
              <a:off x="6011956" y="4904145"/>
              <a:ext cx="4172532" cy="571580"/>
            </a:xfrm>
            <a:prstGeom prst="rect">
              <a:avLst/>
            </a:prstGeom>
          </p:spPr>
        </p:pic>
      </p:grpSp>
      <p:sp>
        <p:nvSpPr>
          <p:cNvPr id="4" name="TextBox 3">
            <a:extLst>
              <a:ext uri="{FF2B5EF4-FFF2-40B4-BE49-F238E27FC236}">
                <a16:creationId xmlns:a16="http://schemas.microsoft.com/office/drawing/2014/main" id="{0330348B-1240-25E6-1C82-8764E0710F29}"/>
              </a:ext>
            </a:extLst>
          </p:cNvPr>
          <p:cNvSpPr txBox="1"/>
          <p:nvPr/>
        </p:nvSpPr>
        <p:spPr>
          <a:xfrm>
            <a:off x="130629" y="6475445"/>
            <a:ext cx="2779928" cy="307777"/>
          </a:xfrm>
          <a:prstGeom prst="rect">
            <a:avLst/>
          </a:prstGeom>
          <a:noFill/>
        </p:spPr>
        <p:txBody>
          <a:bodyPr wrap="none" rtlCol="0">
            <a:spAutoFit/>
          </a:bodyPr>
          <a:lstStyle/>
          <a:p>
            <a:r>
              <a:rPr lang="en-IE" dirty="0"/>
              <a:t>2020 - https://europa.eu/!qWrjQJ</a:t>
            </a:r>
          </a:p>
        </p:txBody>
      </p:sp>
      <p:pic>
        <p:nvPicPr>
          <p:cNvPr id="6" name="Picture 5">
            <a:extLst>
              <a:ext uri="{FF2B5EF4-FFF2-40B4-BE49-F238E27FC236}">
                <a16:creationId xmlns:a16="http://schemas.microsoft.com/office/drawing/2014/main" id="{73820B91-B7F9-F0A5-808B-CADCB83551DB}"/>
              </a:ext>
            </a:extLst>
          </p:cNvPr>
          <p:cNvPicPr>
            <a:picLocks noChangeAspect="1"/>
          </p:cNvPicPr>
          <p:nvPr/>
        </p:nvPicPr>
        <p:blipFill>
          <a:blip r:embed="rId5"/>
          <a:stretch>
            <a:fillRect/>
          </a:stretch>
        </p:blipFill>
        <p:spPr>
          <a:xfrm>
            <a:off x="11271380" y="326060"/>
            <a:ext cx="609802" cy="607796"/>
          </a:xfrm>
          <a:prstGeom prst="rect">
            <a:avLst/>
          </a:prstGeom>
        </p:spPr>
      </p:pic>
    </p:spTree>
    <p:extLst>
      <p:ext uri="{BB962C8B-B14F-4D97-AF65-F5344CB8AC3E}">
        <p14:creationId xmlns:p14="http://schemas.microsoft.com/office/powerpoint/2010/main" val="1877989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9932-0AF6-9839-5C9A-563252C90126}"/>
              </a:ext>
            </a:extLst>
          </p:cNvPr>
          <p:cNvSpPr>
            <a:spLocks noGrp="1"/>
          </p:cNvSpPr>
          <p:nvPr>
            <p:ph type="title"/>
          </p:nvPr>
        </p:nvSpPr>
        <p:spPr/>
        <p:txBody>
          <a:bodyPr/>
          <a:lstStyle/>
          <a:p>
            <a:r>
              <a:rPr lang="en-IE" dirty="0"/>
              <a:t>GEOS Grants Examples - Slovenia</a:t>
            </a:r>
          </a:p>
        </p:txBody>
      </p:sp>
      <p:sp>
        <p:nvSpPr>
          <p:cNvPr id="3" name="Content Placeholder 2">
            <a:extLst>
              <a:ext uri="{FF2B5EF4-FFF2-40B4-BE49-F238E27FC236}">
                <a16:creationId xmlns:a16="http://schemas.microsoft.com/office/drawing/2014/main" id="{30AE1373-38E1-7C78-4285-9D2E1C5ECFD0}"/>
              </a:ext>
            </a:extLst>
          </p:cNvPr>
          <p:cNvSpPr>
            <a:spLocks noGrp="1"/>
          </p:cNvSpPr>
          <p:nvPr>
            <p:ph idx="1"/>
          </p:nvPr>
        </p:nvSpPr>
        <p:spPr>
          <a:xfrm>
            <a:off x="838200" y="1825625"/>
            <a:ext cx="4799202" cy="3638473"/>
          </a:xfrm>
        </p:spPr>
        <p:txBody>
          <a:bodyPr/>
          <a:lstStyle/>
          <a:p>
            <a:r>
              <a:rPr lang="en-IE" dirty="0"/>
              <a:t>Objective:</a:t>
            </a:r>
            <a:r>
              <a:rPr lang="en-US" dirty="0"/>
              <a:t>quantify key parameters of </a:t>
            </a:r>
            <a:r>
              <a:rPr lang="en-US" b="1" dirty="0"/>
              <a:t>grassland use </a:t>
            </a:r>
            <a:r>
              <a:rPr lang="en-US" dirty="0"/>
              <a:t>(frequency of mowing, use of fertilizer, grassland renewal,… )</a:t>
            </a:r>
            <a:endParaRPr lang="en-IE" dirty="0"/>
          </a:p>
        </p:txBody>
      </p:sp>
      <p:pic>
        <p:nvPicPr>
          <p:cNvPr id="6" name="Picture 5">
            <a:extLst>
              <a:ext uri="{FF2B5EF4-FFF2-40B4-BE49-F238E27FC236}">
                <a16:creationId xmlns:a16="http://schemas.microsoft.com/office/drawing/2014/main" id="{B58E0CCF-E231-6BD7-0A22-E7E19D509533}"/>
              </a:ext>
            </a:extLst>
          </p:cNvPr>
          <p:cNvPicPr>
            <a:picLocks noChangeAspect="1"/>
          </p:cNvPicPr>
          <p:nvPr/>
        </p:nvPicPr>
        <p:blipFill>
          <a:blip r:embed="rId2"/>
          <a:stretch>
            <a:fillRect/>
          </a:stretch>
        </p:blipFill>
        <p:spPr>
          <a:xfrm>
            <a:off x="838200" y="3266886"/>
            <a:ext cx="4788772" cy="3225988"/>
          </a:xfrm>
          <a:prstGeom prst="rect">
            <a:avLst/>
          </a:prstGeom>
        </p:spPr>
      </p:pic>
      <p:grpSp>
        <p:nvGrpSpPr>
          <p:cNvPr id="12" name="Group 11">
            <a:extLst>
              <a:ext uri="{FF2B5EF4-FFF2-40B4-BE49-F238E27FC236}">
                <a16:creationId xmlns:a16="http://schemas.microsoft.com/office/drawing/2014/main" id="{702916EC-6E9E-9BE0-64F1-0EA02208D5C8}"/>
              </a:ext>
            </a:extLst>
          </p:cNvPr>
          <p:cNvGrpSpPr/>
          <p:nvPr/>
        </p:nvGrpSpPr>
        <p:grpSpPr>
          <a:xfrm>
            <a:off x="5711536" y="1182030"/>
            <a:ext cx="6298077" cy="2342948"/>
            <a:chOff x="5777317" y="1203224"/>
            <a:chExt cx="6382641" cy="2321754"/>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3EEEA377-3314-23DC-BEEA-E6294A93A0EB}"/>
                </a:ext>
              </a:extLst>
            </p:cNvPr>
            <p:cNvPicPr>
              <a:picLocks noChangeAspect="1"/>
            </p:cNvPicPr>
            <p:nvPr/>
          </p:nvPicPr>
          <p:blipFill>
            <a:blip r:embed="rId3"/>
            <a:stretch>
              <a:fillRect/>
            </a:stretch>
          </p:blipFill>
          <p:spPr>
            <a:xfrm>
              <a:off x="5777317" y="1448238"/>
              <a:ext cx="6382641" cy="2076740"/>
            </a:xfrm>
            <a:prstGeom prst="rect">
              <a:avLst/>
            </a:prstGeom>
          </p:spPr>
        </p:pic>
        <p:sp>
          <p:nvSpPr>
            <p:cNvPr id="11" name="TextBox 10">
              <a:extLst>
                <a:ext uri="{FF2B5EF4-FFF2-40B4-BE49-F238E27FC236}">
                  <a16:creationId xmlns:a16="http://schemas.microsoft.com/office/drawing/2014/main" id="{426A1A8C-38DC-54C7-551A-84CBCCDD2039}"/>
                </a:ext>
              </a:extLst>
            </p:cNvPr>
            <p:cNvSpPr txBox="1"/>
            <p:nvPr/>
          </p:nvSpPr>
          <p:spPr>
            <a:xfrm>
              <a:off x="5927209" y="1203224"/>
              <a:ext cx="582211" cy="307777"/>
            </a:xfrm>
            <a:prstGeom prst="rect">
              <a:avLst/>
            </a:prstGeom>
            <a:noFill/>
          </p:spPr>
          <p:txBody>
            <a:bodyPr wrap="none" rtlCol="0">
              <a:spAutoFit/>
            </a:bodyPr>
            <a:lstStyle/>
            <a:p>
              <a:r>
                <a:rPr lang="en-IE" dirty="0"/>
                <a:t>2017</a:t>
              </a:r>
            </a:p>
          </p:txBody>
        </p:sp>
      </p:grpSp>
      <p:grpSp>
        <p:nvGrpSpPr>
          <p:cNvPr id="16" name="Group 15">
            <a:extLst>
              <a:ext uri="{FF2B5EF4-FFF2-40B4-BE49-F238E27FC236}">
                <a16:creationId xmlns:a16="http://schemas.microsoft.com/office/drawing/2014/main" id="{8DC350BF-0EA4-0726-599F-D318D8345D76}"/>
              </a:ext>
            </a:extLst>
          </p:cNvPr>
          <p:cNvGrpSpPr/>
          <p:nvPr/>
        </p:nvGrpSpPr>
        <p:grpSpPr>
          <a:xfrm>
            <a:off x="5669253" y="3848702"/>
            <a:ext cx="6382641" cy="2258991"/>
            <a:chOff x="5701106" y="3433852"/>
            <a:chExt cx="6382641" cy="2258991"/>
          </a:xfrm>
          <a:effectLst>
            <a:outerShdw blurRad="50800" dist="38100" dir="2700000" algn="tl" rotWithShape="0">
              <a:prstClr val="black">
                <a:alpha val="40000"/>
              </a:prstClr>
            </a:outerShdw>
          </a:effectLst>
        </p:grpSpPr>
        <p:pic>
          <p:nvPicPr>
            <p:cNvPr id="8" name="Picture 7">
              <a:extLst>
                <a:ext uri="{FF2B5EF4-FFF2-40B4-BE49-F238E27FC236}">
                  <a16:creationId xmlns:a16="http://schemas.microsoft.com/office/drawing/2014/main" id="{D66E6F9D-DD99-5EFC-A95D-1DEEDD50B94D}"/>
                </a:ext>
              </a:extLst>
            </p:cNvPr>
            <p:cNvPicPr>
              <a:picLocks noChangeAspect="1"/>
            </p:cNvPicPr>
            <p:nvPr/>
          </p:nvPicPr>
          <p:blipFill>
            <a:blip r:embed="rId4"/>
            <a:stretch>
              <a:fillRect/>
            </a:stretch>
          </p:blipFill>
          <p:spPr>
            <a:xfrm>
              <a:off x="5701106" y="3524978"/>
              <a:ext cx="6382641" cy="2167865"/>
            </a:xfrm>
            <a:prstGeom prst="rect">
              <a:avLst/>
            </a:prstGeom>
          </p:spPr>
        </p:pic>
        <p:sp>
          <p:nvSpPr>
            <p:cNvPr id="15" name="TextBox 14">
              <a:extLst>
                <a:ext uri="{FF2B5EF4-FFF2-40B4-BE49-F238E27FC236}">
                  <a16:creationId xmlns:a16="http://schemas.microsoft.com/office/drawing/2014/main" id="{31937455-D34D-9827-1EF9-C5EC6721739F}"/>
                </a:ext>
              </a:extLst>
            </p:cNvPr>
            <p:cNvSpPr txBox="1"/>
            <p:nvPr/>
          </p:nvSpPr>
          <p:spPr>
            <a:xfrm>
              <a:off x="5927208" y="3433852"/>
              <a:ext cx="582211" cy="307777"/>
            </a:xfrm>
            <a:prstGeom prst="rect">
              <a:avLst/>
            </a:prstGeom>
            <a:noFill/>
          </p:spPr>
          <p:txBody>
            <a:bodyPr wrap="none" rtlCol="0">
              <a:spAutoFit/>
            </a:bodyPr>
            <a:lstStyle/>
            <a:p>
              <a:r>
                <a:rPr lang="en-IE" dirty="0"/>
                <a:t>2021</a:t>
              </a:r>
            </a:p>
          </p:txBody>
        </p:sp>
      </p:grpSp>
      <p:sp>
        <p:nvSpPr>
          <p:cNvPr id="18" name="TextBox 17">
            <a:extLst>
              <a:ext uri="{FF2B5EF4-FFF2-40B4-BE49-F238E27FC236}">
                <a16:creationId xmlns:a16="http://schemas.microsoft.com/office/drawing/2014/main" id="{AFD80D0C-1BCE-EEC0-80E8-FEE6167192B7}"/>
              </a:ext>
            </a:extLst>
          </p:cNvPr>
          <p:cNvSpPr txBox="1"/>
          <p:nvPr/>
        </p:nvSpPr>
        <p:spPr>
          <a:xfrm>
            <a:off x="5971183" y="3554274"/>
            <a:ext cx="543739" cy="307777"/>
          </a:xfrm>
          <a:prstGeom prst="rect">
            <a:avLst/>
          </a:prstGeom>
          <a:noFill/>
        </p:spPr>
        <p:txBody>
          <a:bodyPr wrap="none" rtlCol="0">
            <a:spAutoFit/>
          </a:bodyPr>
          <a:lstStyle/>
          <a:p>
            <a:r>
              <a:rPr lang="en-IE" dirty="0"/>
              <a:t>……</a:t>
            </a:r>
          </a:p>
        </p:txBody>
      </p:sp>
      <p:sp>
        <p:nvSpPr>
          <p:cNvPr id="19" name="TextBox 18">
            <a:extLst>
              <a:ext uri="{FF2B5EF4-FFF2-40B4-BE49-F238E27FC236}">
                <a16:creationId xmlns:a16="http://schemas.microsoft.com/office/drawing/2014/main" id="{230CEDD1-BED2-0426-A109-879F83151800}"/>
              </a:ext>
            </a:extLst>
          </p:cNvPr>
          <p:cNvSpPr txBox="1"/>
          <p:nvPr/>
        </p:nvSpPr>
        <p:spPr>
          <a:xfrm>
            <a:off x="130629" y="6475445"/>
            <a:ext cx="2779928" cy="307777"/>
          </a:xfrm>
          <a:prstGeom prst="rect">
            <a:avLst/>
          </a:prstGeom>
          <a:noFill/>
        </p:spPr>
        <p:txBody>
          <a:bodyPr wrap="none" rtlCol="0">
            <a:spAutoFit/>
          </a:bodyPr>
          <a:lstStyle/>
          <a:p>
            <a:r>
              <a:rPr lang="en-IE" dirty="0"/>
              <a:t>2020 - https://europa.eu/!qWrjQJ</a:t>
            </a:r>
          </a:p>
        </p:txBody>
      </p:sp>
      <p:pic>
        <p:nvPicPr>
          <p:cNvPr id="21" name="Picture 20">
            <a:extLst>
              <a:ext uri="{FF2B5EF4-FFF2-40B4-BE49-F238E27FC236}">
                <a16:creationId xmlns:a16="http://schemas.microsoft.com/office/drawing/2014/main" id="{9B7C86F3-27CD-C0BB-25E2-BD5D90D1D6E2}"/>
              </a:ext>
            </a:extLst>
          </p:cNvPr>
          <p:cNvPicPr>
            <a:picLocks noChangeAspect="1"/>
          </p:cNvPicPr>
          <p:nvPr/>
        </p:nvPicPr>
        <p:blipFill>
          <a:blip r:embed="rId5"/>
          <a:stretch>
            <a:fillRect/>
          </a:stretch>
        </p:blipFill>
        <p:spPr>
          <a:xfrm>
            <a:off x="11271380" y="326060"/>
            <a:ext cx="609802" cy="607796"/>
          </a:xfrm>
          <a:prstGeom prst="rect">
            <a:avLst/>
          </a:prstGeom>
        </p:spPr>
      </p:pic>
    </p:spTree>
    <p:extLst>
      <p:ext uri="{BB962C8B-B14F-4D97-AF65-F5344CB8AC3E}">
        <p14:creationId xmlns:p14="http://schemas.microsoft.com/office/powerpoint/2010/main" val="3205047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93966-FC0D-6F3A-A6D3-A8D8C2404240}"/>
              </a:ext>
            </a:extLst>
          </p:cNvPr>
          <p:cNvSpPr>
            <a:spLocks noGrp="1"/>
          </p:cNvSpPr>
          <p:nvPr>
            <p:ph type="title"/>
          </p:nvPr>
        </p:nvSpPr>
        <p:spPr/>
        <p:txBody>
          <a:bodyPr/>
          <a:lstStyle/>
          <a:p>
            <a:r>
              <a:rPr lang="en-IE" dirty="0"/>
              <a:t>Ortho-Imagery service in GISCO</a:t>
            </a:r>
          </a:p>
        </p:txBody>
      </p:sp>
      <p:pic>
        <p:nvPicPr>
          <p:cNvPr id="4" name="Picture 3" descr="A map of europe with a white background&#10;&#10;Description automatically generated">
            <a:extLst>
              <a:ext uri="{FF2B5EF4-FFF2-40B4-BE49-F238E27FC236}">
                <a16:creationId xmlns:a16="http://schemas.microsoft.com/office/drawing/2014/main" id="{0834C243-BEC6-6711-3E31-48403675F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2869" y="1612640"/>
            <a:ext cx="4762500" cy="4762500"/>
          </a:xfrm>
          <a:prstGeom prst="rect">
            <a:avLst/>
          </a:prstGeom>
        </p:spPr>
      </p:pic>
      <p:pic>
        <p:nvPicPr>
          <p:cNvPr id="6" name="Picture 5">
            <a:extLst>
              <a:ext uri="{FF2B5EF4-FFF2-40B4-BE49-F238E27FC236}">
                <a16:creationId xmlns:a16="http://schemas.microsoft.com/office/drawing/2014/main" id="{E9772891-37BD-96EC-2438-9D866E164851}"/>
              </a:ext>
            </a:extLst>
          </p:cNvPr>
          <p:cNvPicPr>
            <a:picLocks noChangeAspect="1"/>
          </p:cNvPicPr>
          <p:nvPr/>
        </p:nvPicPr>
        <p:blipFill>
          <a:blip r:embed="rId4"/>
          <a:stretch>
            <a:fillRect/>
          </a:stretch>
        </p:blipFill>
        <p:spPr>
          <a:xfrm>
            <a:off x="10933843" y="7218"/>
            <a:ext cx="1104957" cy="1733639"/>
          </a:xfrm>
          <a:prstGeom prst="rect">
            <a:avLst/>
          </a:prstGeom>
        </p:spPr>
      </p:pic>
    </p:spTree>
    <p:extLst>
      <p:ext uri="{BB962C8B-B14F-4D97-AF65-F5344CB8AC3E}">
        <p14:creationId xmlns:p14="http://schemas.microsoft.com/office/powerpoint/2010/main" val="2748446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4"/>
          </p:nvPr>
        </p:nvSpPr>
        <p:spPr>
          <a:xfrm>
            <a:off x="3215957" y="1180903"/>
            <a:ext cx="3115624" cy="2260952"/>
          </a:xfrm>
          <a:ln>
            <a:noFill/>
          </a:ln>
        </p:spPr>
        <p:txBody>
          <a:bodyPr/>
          <a:lstStyle/>
          <a:p>
            <a:endParaRPr lang="en-GB" dirty="0">
              <a:solidFill>
                <a:schemeClr val="accent6"/>
              </a:solidFill>
            </a:endParaRPr>
          </a:p>
          <a:p>
            <a:pPr marL="0" indent="0">
              <a:buNone/>
            </a:pPr>
            <a:r>
              <a:rPr lang="en-GB" dirty="0">
                <a:solidFill>
                  <a:schemeClr val="accent6"/>
                </a:solidFill>
              </a:rPr>
              <a:t>October 2021</a:t>
            </a:r>
            <a:endParaRPr lang="en-GB" sz="1400" dirty="0"/>
          </a:p>
          <a:p>
            <a:pPr marL="0" indent="0" algn="ctr">
              <a:buNone/>
            </a:pPr>
            <a:r>
              <a:rPr lang="en-GB" dirty="0">
                <a:hlinkClick r:id="rId3">
                  <a:extLst>
                    <a:ext uri="{A12FA001-AC4F-418D-AE19-62706E023703}">
                      <ahyp:hlinkClr xmlns:ahyp="http://schemas.microsoft.com/office/drawing/2018/hyperlinkcolor" val="tx"/>
                    </a:ext>
                  </a:extLst>
                </a:hlinkClick>
              </a:rPr>
              <a:t>Warsaw Memorandum</a:t>
            </a:r>
            <a:endParaRPr lang="en-GB" dirty="0"/>
          </a:p>
        </p:txBody>
      </p:sp>
      <p:sp>
        <p:nvSpPr>
          <p:cNvPr id="5" name="Title 4"/>
          <p:cNvSpPr>
            <a:spLocks noGrp="1"/>
          </p:cNvSpPr>
          <p:nvPr>
            <p:ph type="title"/>
          </p:nvPr>
        </p:nvSpPr>
        <p:spPr/>
        <p:txBody>
          <a:bodyPr/>
          <a:lstStyle/>
          <a:p>
            <a:r>
              <a:rPr lang="en-GB" dirty="0"/>
              <a:t>Mandate</a:t>
            </a:r>
          </a:p>
        </p:txBody>
      </p:sp>
      <p:sp>
        <p:nvSpPr>
          <p:cNvPr id="6" name="Content Placeholder 2">
            <a:extLst>
              <a:ext uri="{FF2B5EF4-FFF2-40B4-BE49-F238E27FC236}">
                <a16:creationId xmlns:a16="http://schemas.microsoft.com/office/drawing/2014/main" id="{97F9EE1B-1CDC-446A-5DA9-90DCA45BF348}"/>
              </a:ext>
            </a:extLst>
          </p:cNvPr>
          <p:cNvSpPr txBox="1">
            <a:spLocks/>
          </p:cNvSpPr>
          <p:nvPr/>
        </p:nvSpPr>
        <p:spPr>
          <a:xfrm>
            <a:off x="3094525" y="4190963"/>
            <a:ext cx="3358489" cy="21909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GB" dirty="0">
                <a:solidFill>
                  <a:schemeClr val="accent6"/>
                </a:solidFill>
              </a:rPr>
              <a:t>February 2022</a:t>
            </a:r>
          </a:p>
          <a:p>
            <a:pPr marL="0" indent="0" algn="ctr">
              <a:spcAft>
                <a:spcPts val="0"/>
              </a:spcAft>
              <a:buNone/>
            </a:pPr>
            <a:r>
              <a:rPr lang="en-GB" dirty="0"/>
              <a:t>Governance </a:t>
            </a:r>
          </a:p>
          <a:p>
            <a:pPr marL="0" indent="0" algn="ctr">
              <a:spcAft>
                <a:spcPts val="0"/>
              </a:spcAft>
              <a:buNone/>
            </a:pPr>
            <a:r>
              <a:rPr lang="en-GB" dirty="0"/>
              <a:t>framework</a:t>
            </a:r>
          </a:p>
        </p:txBody>
      </p:sp>
      <p:pic>
        <p:nvPicPr>
          <p:cNvPr id="12" name="Picture 11">
            <a:extLst>
              <a:ext uri="{FF2B5EF4-FFF2-40B4-BE49-F238E27FC236}">
                <a16:creationId xmlns:a16="http://schemas.microsoft.com/office/drawing/2014/main" id="{AA959390-9128-D9D5-8CE6-DDFAEFC00B1D}"/>
              </a:ext>
            </a:extLst>
          </p:cNvPr>
          <p:cNvPicPr>
            <a:picLocks noChangeAspect="1"/>
          </p:cNvPicPr>
          <p:nvPr/>
        </p:nvPicPr>
        <p:blipFill>
          <a:blip r:embed="rId4"/>
          <a:stretch>
            <a:fillRect/>
          </a:stretch>
        </p:blipFill>
        <p:spPr>
          <a:xfrm>
            <a:off x="142435" y="1265217"/>
            <a:ext cx="2534418" cy="1046162"/>
          </a:xfrm>
          <a:prstGeom prst="rect">
            <a:avLst/>
          </a:prstGeom>
        </p:spPr>
      </p:pic>
      <p:pic>
        <p:nvPicPr>
          <p:cNvPr id="15" name="Picture 14">
            <a:extLst>
              <a:ext uri="{FF2B5EF4-FFF2-40B4-BE49-F238E27FC236}">
                <a16:creationId xmlns:a16="http://schemas.microsoft.com/office/drawing/2014/main" id="{C5AD6FDC-5B4D-1C9C-345A-C7C07B7B5C9F}"/>
              </a:ext>
            </a:extLst>
          </p:cNvPr>
          <p:cNvPicPr>
            <a:picLocks noChangeAspect="1"/>
          </p:cNvPicPr>
          <p:nvPr/>
        </p:nvPicPr>
        <p:blipFill>
          <a:blip r:embed="rId5"/>
          <a:stretch>
            <a:fillRect/>
          </a:stretch>
        </p:blipFill>
        <p:spPr>
          <a:xfrm>
            <a:off x="597133" y="4424070"/>
            <a:ext cx="1371313" cy="718307"/>
          </a:xfrm>
          <a:prstGeom prst="rect">
            <a:avLst/>
          </a:prstGeom>
        </p:spPr>
      </p:pic>
      <p:sp>
        <p:nvSpPr>
          <p:cNvPr id="10" name="TextBox 9">
            <a:extLst>
              <a:ext uri="{FF2B5EF4-FFF2-40B4-BE49-F238E27FC236}">
                <a16:creationId xmlns:a16="http://schemas.microsoft.com/office/drawing/2014/main" id="{3E002FDF-3D3A-F400-0009-6672B0AE0D6F}"/>
              </a:ext>
            </a:extLst>
          </p:cNvPr>
          <p:cNvSpPr txBox="1"/>
          <p:nvPr/>
        </p:nvSpPr>
        <p:spPr>
          <a:xfrm>
            <a:off x="306368" y="2271599"/>
            <a:ext cx="2683635" cy="923330"/>
          </a:xfrm>
          <a:prstGeom prst="rect">
            <a:avLst/>
          </a:prstGeom>
          <a:noFill/>
        </p:spPr>
        <p:txBody>
          <a:bodyPr wrap="square">
            <a:spAutoFit/>
          </a:bodyPr>
          <a:lstStyle/>
          <a:p>
            <a:r>
              <a:rPr lang="en-IE" dirty="0"/>
              <a:t>Directors General of the National Statistical Institutes</a:t>
            </a:r>
          </a:p>
        </p:txBody>
      </p:sp>
      <p:sp>
        <p:nvSpPr>
          <p:cNvPr id="11" name="TextBox 10">
            <a:extLst>
              <a:ext uri="{FF2B5EF4-FFF2-40B4-BE49-F238E27FC236}">
                <a16:creationId xmlns:a16="http://schemas.microsoft.com/office/drawing/2014/main" id="{F3DD82CA-4EBA-D0E8-FE30-726E00EC1146}"/>
              </a:ext>
            </a:extLst>
          </p:cNvPr>
          <p:cNvSpPr txBox="1"/>
          <p:nvPr/>
        </p:nvSpPr>
        <p:spPr>
          <a:xfrm>
            <a:off x="453926" y="5169137"/>
            <a:ext cx="2683635" cy="646331"/>
          </a:xfrm>
          <a:prstGeom prst="rect">
            <a:avLst/>
          </a:prstGeom>
          <a:noFill/>
        </p:spPr>
        <p:txBody>
          <a:bodyPr wrap="square">
            <a:spAutoFit/>
          </a:bodyPr>
          <a:lstStyle/>
          <a:p>
            <a:r>
              <a:rPr lang="en-IE" dirty="0"/>
              <a:t>European Statistical System Committee</a:t>
            </a:r>
          </a:p>
        </p:txBody>
      </p:sp>
      <p:graphicFrame>
        <p:nvGraphicFramePr>
          <p:cNvPr id="28" name="Diagram 27">
            <a:extLst>
              <a:ext uri="{FF2B5EF4-FFF2-40B4-BE49-F238E27FC236}">
                <a16:creationId xmlns:a16="http://schemas.microsoft.com/office/drawing/2014/main" id="{32136E3C-9D23-D188-FF10-8F68A8B7A51C}"/>
              </a:ext>
            </a:extLst>
          </p:cNvPr>
          <p:cNvGraphicFramePr/>
          <p:nvPr>
            <p:extLst>
              <p:ext uri="{D42A27DB-BD31-4B8C-83A1-F6EECF244321}">
                <p14:modId xmlns:p14="http://schemas.microsoft.com/office/powerpoint/2010/main" val="3702477467"/>
              </p:ext>
            </p:extLst>
          </p:nvPr>
        </p:nvGraphicFramePr>
        <p:xfrm>
          <a:off x="7418231" y="1815092"/>
          <a:ext cx="4585030" cy="39044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9" name="Group 8">
            <a:extLst>
              <a:ext uri="{FF2B5EF4-FFF2-40B4-BE49-F238E27FC236}">
                <a16:creationId xmlns:a16="http://schemas.microsoft.com/office/drawing/2014/main" id="{A9DB7DF9-B904-2649-9F2E-73243AEB74DB}"/>
              </a:ext>
            </a:extLst>
          </p:cNvPr>
          <p:cNvGrpSpPr/>
          <p:nvPr/>
        </p:nvGrpSpPr>
        <p:grpSpPr>
          <a:xfrm rot="16200000">
            <a:off x="6768372" y="4740852"/>
            <a:ext cx="612654" cy="478553"/>
            <a:chOff x="2047750" y="776611"/>
            <a:chExt cx="659082" cy="659082"/>
          </a:xfrm>
        </p:grpSpPr>
        <p:sp>
          <p:nvSpPr>
            <p:cNvPr id="13" name="Arrow: Down 12">
              <a:extLst>
                <a:ext uri="{FF2B5EF4-FFF2-40B4-BE49-F238E27FC236}">
                  <a16:creationId xmlns:a16="http://schemas.microsoft.com/office/drawing/2014/main" id="{2987EA80-0170-DCA6-E7E3-348A7670260A}"/>
                </a:ext>
              </a:extLst>
            </p:cNvPr>
            <p:cNvSpPr/>
            <p:nvPr/>
          </p:nvSpPr>
          <p:spPr>
            <a:xfrm>
              <a:off x="2047750" y="776611"/>
              <a:ext cx="659082" cy="659082"/>
            </a:xfrm>
            <a:prstGeom prst="downArrow">
              <a:avLst>
                <a:gd name="adj1" fmla="val 55000"/>
                <a:gd name="adj2" fmla="val 45000"/>
              </a:avLst>
            </a:pr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Arrow: Down 4">
              <a:extLst>
                <a:ext uri="{FF2B5EF4-FFF2-40B4-BE49-F238E27FC236}">
                  <a16:creationId xmlns:a16="http://schemas.microsoft.com/office/drawing/2014/main" id="{A86A776C-C429-6A56-3071-15826C038521}"/>
                </a:ext>
              </a:extLst>
            </p:cNvPr>
            <p:cNvSpPr txBox="1"/>
            <p:nvPr/>
          </p:nvSpPr>
          <p:spPr>
            <a:xfrm>
              <a:off x="2196043" y="776611"/>
              <a:ext cx="362496" cy="4959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IE" sz="3100" kern="1200"/>
            </a:p>
          </p:txBody>
        </p:sp>
      </p:grpSp>
      <p:sp>
        <p:nvSpPr>
          <p:cNvPr id="16" name="Rectangle: Rounded Corners 15">
            <a:extLst>
              <a:ext uri="{FF2B5EF4-FFF2-40B4-BE49-F238E27FC236}">
                <a16:creationId xmlns:a16="http://schemas.microsoft.com/office/drawing/2014/main" id="{1BB27610-B0C9-0948-5A68-0EF1295C4E60}"/>
              </a:ext>
            </a:extLst>
          </p:cNvPr>
          <p:cNvSpPr/>
          <p:nvPr/>
        </p:nvSpPr>
        <p:spPr>
          <a:xfrm>
            <a:off x="306368" y="1381125"/>
            <a:ext cx="6189682" cy="2250225"/>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0ED77530-C6D1-0558-D208-42FB3B0EB3D2}"/>
              </a:ext>
            </a:extLst>
          </p:cNvPr>
          <p:cNvSpPr/>
          <p:nvPr/>
        </p:nvSpPr>
        <p:spPr>
          <a:xfrm>
            <a:off x="309357" y="3747258"/>
            <a:ext cx="6189682" cy="2250225"/>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9453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5B12C8-ED3E-C35B-44C6-8AEA54358771}"/>
              </a:ext>
            </a:extLst>
          </p:cNvPr>
          <p:cNvSpPr>
            <a:spLocks noGrp="1"/>
          </p:cNvSpPr>
          <p:nvPr>
            <p:ph type="title"/>
          </p:nvPr>
        </p:nvSpPr>
        <p:spPr>
          <a:xfrm>
            <a:off x="1062357" y="375704"/>
            <a:ext cx="10515600" cy="782357"/>
          </a:xfrm>
        </p:spPr>
        <p:txBody>
          <a:bodyPr/>
          <a:lstStyle/>
          <a:p>
            <a:r>
              <a:rPr lang="pt-PT" dirty="0" err="1"/>
              <a:t>Methodology</a:t>
            </a:r>
            <a:endParaRPr lang="en-IE" dirty="0"/>
          </a:p>
        </p:txBody>
      </p:sp>
      <p:sp>
        <p:nvSpPr>
          <p:cNvPr id="18" name="TextBox 17">
            <a:extLst>
              <a:ext uri="{FF2B5EF4-FFF2-40B4-BE49-F238E27FC236}">
                <a16:creationId xmlns:a16="http://schemas.microsoft.com/office/drawing/2014/main" id="{8AAA5335-D933-F0F8-F6E6-FE2AEE6EA123}"/>
              </a:ext>
            </a:extLst>
          </p:cNvPr>
          <p:cNvSpPr txBox="1"/>
          <p:nvPr/>
        </p:nvSpPr>
        <p:spPr>
          <a:xfrm>
            <a:off x="433754" y="1440422"/>
            <a:ext cx="113127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 How to go from EO to Statistics?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How in incorporate EO data in the Statistical Production process?</a:t>
            </a:r>
          </a:p>
        </p:txBody>
      </p:sp>
      <p:sp>
        <p:nvSpPr>
          <p:cNvPr id="2" name="Rectangle: Rounded Corners 1">
            <a:extLst>
              <a:ext uri="{FF2B5EF4-FFF2-40B4-BE49-F238E27FC236}">
                <a16:creationId xmlns:a16="http://schemas.microsoft.com/office/drawing/2014/main" id="{EE786AB6-5710-ADB5-1B46-94D1E6F1EE1A}"/>
              </a:ext>
            </a:extLst>
          </p:cNvPr>
          <p:cNvSpPr/>
          <p:nvPr/>
        </p:nvSpPr>
        <p:spPr>
          <a:xfrm>
            <a:off x="10058077" y="93343"/>
            <a:ext cx="1945184" cy="2239702"/>
          </a:xfrm>
          <a:prstGeom prst="roundRect">
            <a:avLst/>
          </a:prstGeom>
          <a:blipFill rotWithShape="1">
            <a:blip r:embed="rId3">
              <a:extLst>
                <a:ext uri="{96DAC541-7B7A-43D3-8B79-37D633B846F1}">
                  <asvg:svgBlip xmlns:asvg="http://schemas.microsoft.com/office/drawing/2016/SVG/main" r:embed="rId4"/>
                </a:ext>
              </a:extLst>
            </a:blip>
            <a:srcRect/>
            <a:stretch>
              <a:fillRect l="-8000" r="-8000"/>
            </a:stretch>
          </a:blip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GB"/>
          </a:p>
        </p:txBody>
      </p:sp>
      <p:pic>
        <p:nvPicPr>
          <p:cNvPr id="7" name="Picture 6">
            <a:extLst>
              <a:ext uri="{FF2B5EF4-FFF2-40B4-BE49-F238E27FC236}">
                <a16:creationId xmlns:a16="http://schemas.microsoft.com/office/drawing/2014/main" id="{61A07FA6-6D58-4580-40CD-3D9AFCE99016}"/>
              </a:ext>
            </a:extLst>
          </p:cNvPr>
          <p:cNvPicPr>
            <a:picLocks noChangeAspect="1"/>
          </p:cNvPicPr>
          <p:nvPr/>
        </p:nvPicPr>
        <p:blipFill>
          <a:blip r:embed="rId5"/>
          <a:stretch>
            <a:fillRect/>
          </a:stretch>
        </p:blipFill>
        <p:spPr>
          <a:xfrm>
            <a:off x="1062357" y="2497860"/>
            <a:ext cx="10684166" cy="4054191"/>
          </a:xfrm>
          <a:prstGeom prst="rect">
            <a:avLst/>
          </a:prstGeom>
        </p:spPr>
      </p:pic>
    </p:spTree>
    <p:extLst>
      <p:ext uri="{BB962C8B-B14F-4D97-AF65-F5344CB8AC3E}">
        <p14:creationId xmlns:p14="http://schemas.microsoft.com/office/powerpoint/2010/main" val="1104952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5B12C8-ED3E-C35B-44C6-8AEA54358771}"/>
              </a:ext>
            </a:extLst>
          </p:cNvPr>
          <p:cNvSpPr>
            <a:spLocks noGrp="1"/>
          </p:cNvSpPr>
          <p:nvPr>
            <p:ph type="title"/>
          </p:nvPr>
        </p:nvSpPr>
        <p:spPr>
          <a:xfrm>
            <a:off x="1230923" y="504526"/>
            <a:ext cx="10515600" cy="782357"/>
          </a:xfrm>
        </p:spPr>
        <p:txBody>
          <a:bodyPr/>
          <a:lstStyle/>
          <a:p>
            <a:r>
              <a:rPr lang="en-GB" dirty="0"/>
              <a:t>Applications</a:t>
            </a:r>
          </a:p>
        </p:txBody>
      </p:sp>
      <p:sp>
        <p:nvSpPr>
          <p:cNvPr id="11" name="Rectangle: Rounded Corners 10">
            <a:extLst>
              <a:ext uri="{FF2B5EF4-FFF2-40B4-BE49-F238E27FC236}">
                <a16:creationId xmlns:a16="http://schemas.microsoft.com/office/drawing/2014/main" id="{4F27509F-5034-C538-54C3-1950AE3AD667}"/>
              </a:ext>
            </a:extLst>
          </p:cNvPr>
          <p:cNvSpPr/>
          <p:nvPr/>
        </p:nvSpPr>
        <p:spPr>
          <a:xfrm>
            <a:off x="9998653" y="0"/>
            <a:ext cx="1945184" cy="2333692"/>
          </a:xfrm>
          <a:prstGeom prst="roundRect">
            <a:avLst/>
          </a:prstGeom>
          <a:blipFill rotWithShape="1">
            <a:blip r:embed="rId3" cstate="print">
              <a:extLst>
                <a:ext uri="{28A0092B-C50C-407E-A947-70E740481C1C}">
                  <a14:useLocalDpi xmlns:a14="http://schemas.microsoft.com/office/drawing/2010/main" val="0"/>
                </a:ext>
              </a:extLst>
            </a:blip>
            <a:srcRect/>
            <a:stretch>
              <a:fillRect l="-41000" r="-41000"/>
            </a:stretch>
          </a:blipFill>
          <a:ln w="6350">
            <a:solidFill>
              <a:srgbClr val="0356B1"/>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GB"/>
          </a:p>
        </p:txBody>
      </p:sp>
      <p:sp>
        <p:nvSpPr>
          <p:cNvPr id="18" name="TextBox 17">
            <a:extLst>
              <a:ext uri="{FF2B5EF4-FFF2-40B4-BE49-F238E27FC236}">
                <a16:creationId xmlns:a16="http://schemas.microsoft.com/office/drawing/2014/main" id="{8AAA5335-D933-F0F8-F6E6-FE2AEE6EA123}"/>
              </a:ext>
            </a:extLst>
          </p:cNvPr>
          <p:cNvSpPr txBox="1"/>
          <p:nvPr/>
        </p:nvSpPr>
        <p:spPr>
          <a:xfrm>
            <a:off x="433754" y="1687361"/>
            <a:ext cx="1131276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Applications</a:t>
            </a:r>
            <a:r>
              <a:rPr lang="en-IE" dirty="0"/>
              <a:t> of EO data in statistics – concrete projects for showcasing and prototyping</a:t>
            </a:r>
          </a:p>
        </p:txBody>
      </p:sp>
      <p:graphicFrame>
        <p:nvGraphicFramePr>
          <p:cNvPr id="21" name="Diagram 20">
            <a:extLst>
              <a:ext uri="{FF2B5EF4-FFF2-40B4-BE49-F238E27FC236}">
                <a16:creationId xmlns:a16="http://schemas.microsoft.com/office/drawing/2014/main" id="{D24A4C3C-6EB9-D4CF-6E07-7E978E51A32E}"/>
              </a:ext>
            </a:extLst>
          </p:cNvPr>
          <p:cNvGraphicFramePr/>
          <p:nvPr>
            <p:extLst>
              <p:ext uri="{D42A27DB-BD31-4B8C-83A1-F6EECF244321}">
                <p14:modId xmlns:p14="http://schemas.microsoft.com/office/powerpoint/2010/main" val="3921318622"/>
              </p:ext>
            </p:extLst>
          </p:nvPr>
        </p:nvGraphicFramePr>
        <p:xfrm>
          <a:off x="1130788" y="2296661"/>
          <a:ext cx="10715869" cy="4455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19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5B12C8-ED3E-C35B-44C6-8AEA54358771}"/>
              </a:ext>
            </a:extLst>
          </p:cNvPr>
          <p:cNvSpPr>
            <a:spLocks noGrp="1"/>
          </p:cNvSpPr>
          <p:nvPr>
            <p:ph type="title"/>
          </p:nvPr>
        </p:nvSpPr>
        <p:spPr>
          <a:xfrm>
            <a:off x="1230923" y="504526"/>
            <a:ext cx="10515600" cy="782357"/>
          </a:xfrm>
        </p:spPr>
        <p:txBody>
          <a:bodyPr/>
          <a:lstStyle/>
          <a:p>
            <a:r>
              <a:rPr lang="en-GB" dirty="0"/>
              <a:t>Applications – Ecosystem Accounting</a:t>
            </a:r>
          </a:p>
        </p:txBody>
      </p:sp>
      <p:sp>
        <p:nvSpPr>
          <p:cNvPr id="18" name="TextBox 17">
            <a:extLst>
              <a:ext uri="{FF2B5EF4-FFF2-40B4-BE49-F238E27FC236}">
                <a16:creationId xmlns:a16="http://schemas.microsoft.com/office/drawing/2014/main" id="{8AAA5335-D933-F0F8-F6E6-FE2AEE6EA123}"/>
              </a:ext>
            </a:extLst>
          </p:cNvPr>
          <p:cNvSpPr txBox="1"/>
          <p:nvPr/>
        </p:nvSpPr>
        <p:spPr>
          <a:xfrm>
            <a:off x="7336577" y="2308317"/>
            <a:ext cx="4245823"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800" dirty="0"/>
              <a:t>Legislation: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2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dirty="0"/>
              <a:t> </a:t>
            </a:r>
            <a:r>
              <a:rPr lang="en-GB" sz="2000" b="1" i="0" u="sng" strike="noStrike" dirty="0">
                <a:solidFill>
                  <a:srgbClr val="0000FF"/>
                </a:solidFill>
                <a:effectLst/>
                <a:hlinkClick r:id="rId3"/>
              </a:rPr>
              <a:t>COM/2022/329 final</a:t>
            </a:r>
            <a:r>
              <a:rPr lang="en-GB" sz="2000" b="1" i="0" dirty="0">
                <a:solidFill>
                  <a:srgbClr val="000000"/>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0000"/>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0000"/>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0000"/>
              </a:solidFill>
              <a:latin typeface="Arial Narrow" panose="020B0606020202030204" pitchFamily="34" charset="0"/>
            </a:endParaRPr>
          </a:p>
          <a:p>
            <a:pPr>
              <a:defRPr/>
            </a:pPr>
            <a:r>
              <a:rPr lang="en-US" sz="2800" dirty="0"/>
              <a:t>Statistics Explained:</a:t>
            </a:r>
            <a:endParaRPr lang="en-US" sz="2800" dirty="0">
              <a:solidFill>
                <a:srgbClr val="171A22"/>
              </a:solidFill>
            </a:endParaRPr>
          </a:p>
          <a:p>
            <a:pPr>
              <a:defRPr/>
            </a:pPr>
            <a:r>
              <a:rPr lang="en-US" sz="2000" b="1" dirty="0">
                <a:solidFill>
                  <a:srgbClr val="171A22"/>
                </a:solidFill>
                <a:effectLst/>
                <a:hlinkClick r:id="rId4"/>
              </a:rPr>
              <a:t>Measuring the contribution of nature to the economy and human wellbeing</a:t>
            </a:r>
            <a:endParaRPr lang="en-US" sz="2000" b="1" dirty="0">
              <a:solidFill>
                <a:srgbClr val="171A22"/>
              </a:solidFill>
              <a:effectLst/>
            </a:endParaRPr>
          </a:p>
          <a:p>
            <a:pPr>
              <a:defRPr/>
            </a:pPr>
            <a:endParaRPr lang="en-US" b="1" dirty="0">
              <a:solidFill>
                <a:srgbClr val="171A22"/>
              </a:solidFill>
            </a:endParaRPr>
          </a:p>
          <a:p>
            <a:pPr>
              <a:defRPr/>
            </a:pPr>
            <a:endParaRPr lang="en-US" b="1" dirty="0">
              <a:solidFill>
                <a:srgbClr val="171A22"/>
              </a:solidFill>
              <a:effectLst/>
            </a:endParaRPr>
          </a:p>
          <a:p>
            <a:pPr>
              <a:defRPr/>
            </a:pPr>
            <a:endParaRPr lang="en-US" b="1" dirty="0">
              <a:solidFill>
                <a:srgbClr val="171A22"/>
              </a:solidFill>
            </a:endParaRPr>
          </a:p>
          <a:p>
            <a:pPr>
              <a:defRPr/>
            </a:pPr>
            <a:endParaRPr lang="en-US" b="1" dirty="0">
              <a:solidFill>
                <a:srgbClr val="171A22"/>
              </a:solidFill>
              <a:effectLst/>
            </a:endParaRPr>
          </a:p>
          <a:p>
            <a:pPr>
              <a:defRPr/>
            </a:pPr>
            <a:endParaRPr lang="en-US" b="1" dirty="0">
              <a:solidFill>
                <a:srgbClr val="171A22"/>
              </a:solidFill>
            </a:endParaRPr>
          </a:p>
          <a:p>
            <a:pPr>
              <a:defRPr/>
            </a:pPr>
            <a:endParaRPr lang="en-US" b="1" dirty="0">
              <a:solidFill>
                <a:srgbClr val="171A22"/>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2" name="Rectangle: Rounded Corners 1" descr="Yound man drawing on a clear whiteboard">
            <a:extLst>
              <a:ext uri="{FF2B5EF4-FFF2-40B4-BE49-F238E27FC236}">
                <a16:creationId xmlns:a16="http://schemas.microsoft.com/office/drawing/2014/main" id="{E894DF2F-E0DA-824E-53BB-E6D5A1D7ECC8}"/>
              </a:ext>
            </a:extLst>
          </p:cNvPr>
          <p:cNvSpPr/>
          <p:nvPr/>
        </p:nvSpPr>
        <p:spPr>
          <a:xfrm>
            <a:off x="463113" y="1655966"/>
            <a:ext cx="6472518" cy="4900656"/>
          </a:xfrm>
          <a:prstGeom prst="roundRect">
            <a:avLst/>
          </a:prstGeom>
          <a:blipFill rotWithShape="1">
            <a:blip r:embed="rId5"/>
            <a:srcRect/>
            <a:stretch>
              <a:fillRect l="-2000" r="-2000"/>
            </a:stretch>
          </a:blipFill>
          <a:ln w="28575">
            <a:solidFill>
              <a:schemeClr val="tx2"/>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GB"/>
          </a:p>
        </p:txBody>
      </p:sp>
    </p:spTree>
    <p:extLst>
      <p:ext uri="{BB962C8B-B14F-4D97-AF65-F5344CB8AC3E}">
        <p14:creationId xmlns:p14="http://schemas.microsoft.com/office/powerpoint/2010/main" val="3569795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5B12C8-ED3E-C35B-44C6-8AEA54358771}"/>
              </a:ext>
            </a:extLst>
          </p:cNvPr>
          <p:cNvSpPr>
            <a:spLocks noGrp="1"/>
          </p:cNvSpPr>
          <p:nvPr>
            <p:ph type="title"/>
          </p:nvPr>
        </p:nvSpPr>
        <p:spPr>
          <a:xfrm>
            <a:off x="1230923" y="504526"/>
            <a:ext cx="10515600" cy="782357"/>
          </a:xfrm>
        </p:spPr>
        <p:txBody>
          <a:bodyPr/>
          <a:lstStyle/>
          <a:p>
            <a:r>
              <a:rPr lang="en-GB" dirty="0"/>
              <a:t>Applications – Agricultural Statistics Poland</a:t>
            </a:r>
          </a:p>
        </p:txBody>
      </p:sp>
      <p:sp>
        <p:nvSpPr>
          <p:cNvPr id="18" name="TextBox 17">
            <a:extLst>
              <a:ext uri="{FF2B5EF4-FFF2-40B4-BE49-F238E27FC236}">
                <a16:creationId xmlns:a16="http://schemas.microsoft.com/office/drawing/2014/main" id="{8AAA5335-D933-F0F8-F6E6-FE2AEE6EA123}"/>
              </a:ext>
            </a:extLst>
          </p:cNvPr>
          <p:cNvSpPr txBox="1"/>
          <p:nvPr/>
        </p:nvSpPr>
        <p:spPr>
          <a:xfrm>
            <a:off x="6947359" y="1433094"/>
            <a:ext cx="4245823" cy="5346400"/>
          </a:xfrm>
          <a:prstGeom prst="rect">
            <a:avLst/>
          </a:prstGeom>
          <a:noFill/>
        </p:spPr>
        <p:txBody>
          <a:bodyPr wrap="square">
            <a:spAutoFit/>
          </a:bodyPr>
          <a:lstStyle/>
          <a:p>
            <a:pPr marL="342900" lvl="0" indent="-342900" fontAlgn="ctr">
              <a:lnSpc>
                <a:spcPct val="107000"/>
              </a:lnSpc>
              <a:spcAft>
                <a:spcPts val="600"/>
              </a:spcAft>
              <a:buSzPts val="1000"/>
              <a:buFont typeface="Symbol" panose="05050102010706020507" pitchFamily="18" charset="2"/>
              <a:buChar char=""/>
              <a:tabLst>
                <a:tab pos="457200" algn="l"/>
              </a:tabLst>
            </a:pPr>
            <a:r>
              <a:rPr lang="en-GB" sz="1600" dirty="0">
                <a:effectLst/>
                <a:latin typeface="Calibri" panose="020F0502020204030204" pitchFamily="34" charset="0"/>
                <a:ea typeface="Times New Roman" panose="02020603050405020304" pitchFamily="18" charset="0"/>
                <a:cs typeface="Calibri" panose="020F0502020204030204" pitchFamily="34" charset="0"/>
              </a:rPr>
              <a:t>EO Sentinel 1, 2 and 3 </a:t>
            </a:r>
          </a:p>
          <a:p>
            <a:pPr marL="342900" lvl="0" indent="-342900" fontAlgn="ctr">
              <a:lnSpc>
                <a:spcPct val="107000"/>
              </a:lnSpc>
              <a:spcAft>
                <a:spcPts val="600"/>
              </a:spcAft>
              <a:buSzPts val="1000"/>
              <a:buFont typeface="Symbol" panose="05050102010706020507" pitchFamily="18" charset="2"/>
              <a:buChar char=""/>
              <a:tabLst>
                <a:tab pos="457200" algn="l"/>
              </a:tabLst>
            </a:pPr>
            <a:r>
              <a:rPr lang="en-GB" sz="1600" dirty="0">
                <a:latin typeface="Calibri" panose="020F0502020204030204" pitchFamily="34" charset="0"/>
                <a:ea typeface="Times New Roman" panose="02020603050405020304" pitchFamily="18" charset="0"/>
                <a:cs typeface="Calibri" panose="020F0502020204030204" pitchFamily="34" charset="0"/>
              </a:rPr>
              <a:t>A</a:t>
            </a:r>
            <a:r>
              <a:rPr lang="en-GB" sz="1600" dirty="0">
                <a:effectLst/>
                <a:latin typeface="Calibri" panose="020F0502020204030204" pitchFamily="34" charset="0"/>
                <a:ea typeface="Times New Roman" panose="02020603050405020304" pitchFamily="18" charset="0"/>
                <a:cs typeface="Calibri" panose="020F0502020204030204" pitchFamily="34" charset="0"/>
              </a:rPr>
              <a:t>rea and crop yields are produced for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fontAlgn="ctr">
              <a:buSzPts val="1000"/>
              <a:buFont typeface="Courier New" panose="02070309020205020404" pitchFamily="49" charset="0"/>
              <a:buChar char="o"/>
              <a:tabLst>
                <a:tab pos="914400" algn="l"/>
              </a:tabLst>
            </a:pPr>
            <a:r>
              <a:rPr lang="en-GB" sz="1600" dirty="0">
                <a:effectLst/>
                <a:latin typeface="Calibri" panose="020F0502020204030204" pitchFamily="34" charset="0"/>
                <a:ea typeface="Times New Roman" panose="02020603050405020304" pitchFamily="18" charset="0"/>
                <a:cs typeface="Calibri" panose="020F0502020204030204" pitchFamily="34" charset="0"/>
              </a:rPr>
              <a:t>Regional Economic Accounts for Agriculture,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fontAlgn="ctr">
              <a:buSzPts val="1000"/>
              <a:buFont typeface="Courier New" panose="02070309020205020404" pitchFamily="49" charset="0"/>
              <a:buChar char="o"/>
              <a:tabLst>
                <a:tab pos="914400" algn="l"/>
              </a:tabLst>
            </a:pPr>
            <a:r>
              <a:rPr lang="en-GB" sz="1600" dirty="0">
                <a:effectLst/>
                <a:latin typeface="Calibri" panose="020F0502020204030204" pitchFamily="34" charset="0"/>
                <a:ea typeface="Times New Roman" panose="02020603050405020304" pitchFamily="18" charset="0"/>
                <a:cs typeface="Calibri" panose="020F0502020204030204" pitchFamily="34" charset="0"/>
              </a:rPr>
              <a:t>Integrated Farm Statistics,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fontAlgn="ctr">
              <a:buSzPts val="1000"/>
              <a:buFont typeface="Courier New" panose="02070309020205020404" pitchFamily="49" charset="0"/>
              <a:buChar char="o"/>
              <a:tabLst>
                <a:tab pos="914400" algn="l"/>
              </a:tabLst>
            </a:pPr>
            <a:r>
              <a:rPr lang="en-GB" sz="1600" dirty="0">
                <a:effectLst/>
                <a:latin typeface="Calibri" panose="020F0502020204030204" pitchFamily="34" charset="0"/>
                <a:ea typeface="Times New Roman" panose="02020603050405020304" pitchFamily="18" charset="0"/>
                <a:cs typeface="Calibri" panose="020F0502020204030204" pitchFamily="34" charset="0"/>
              </a:rPr>
              <a:t>And Agricultural Crop Production.</a:t>
            </a:r>
          </a:p>
          <a:p>
            <a:pPr marL="742950" lvl="1" indent="-285750" fontAlgn="ctr">
              <a:buSzPts val="1000"/>
              <a:buFont typeface="Courier New" panose="02070309020205020404" pitchFamily="49" charset="0"/>
              <a:buChar char="o"/>
              <a:tabLst>
                <a:tab pos="914400" algn="l"/>
              </a:tabLs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600" dirty="0">
                <a:effectLst/>
                <a:latin typeface="Calibri" panose="020F0502020204030204" pitchFamily="34" charset="0"/>
                <a:ea typeface="Times New Roman" panose="02020603050405020304" pitchFamily="18" charset="0"/>
                <a:cs typeface="Calibri" panose="020F0502020204030204" pitchFamily="34" charset="0"/>
              </a:rPr>
              <a:t>Auxiliary data from IACS (administrative data from CAP).</a:t>
            </a:r>
            <a:endParaRPr lang="en-GB"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600" dirty="0">
                <a:effectLst/>
                <a:latin typeface="Calibri" panose="020F0502020204030204" pitchFamily="34" charset="0"/>
                <a:ea typeface="Times New Roman" panose="02020603050405020304" pitchFamily="18" charset="0"/>
                <a:cs typeface="Calibri" panose="020F0502020204030204" pitchFamily="34" charset="0"/>
              </a:rPr>
              <a:t>Yearly sample of ground truth </a:t>
            </a: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600" dirty="0">
                <a:latin typeface="Calibri" panose="020F0502020204030204" pitchFamily="34" charset="0"/>
                <a:ea typeface="Times New Roman" panose="02020603050405020304" pitchFamily="18" charset="0"/>
                <a:cs typeface="Calibri" panose="020F0502020204030204" pitchFamily="34" charset="0"/>
              </a:rPr>
              <a:t>Microdata -</a:t>
            </a:r>
            <a:r>
              <a:rPr lang="en-GB" sz="1600" dirty="0">
                <a:effectLst/>
                <a:latin typeface="Calibri" panose="020F0502020204030204" pitchFamily="34" charset="0"/>
                <a:ea typeface="Times New Roman" panose="02020603050405020304" pitchFamily="18" charset="0"/>
                <a:cs typeface="Calibri" panose="020F0502020204030204" pitchFamily="34" charset="0"/>
              </a:rPr>
              <a:t>parcel / Publication LAU level</a:t>
            </a:r>
            <a:endParaRPr lang="en-GB"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600" dirty="0">
                <a:effectLst/>
                <a:latin typeface="Calibri" panose="020F0502020204030204" pitchFamily="34" charset="0"/>
                <a:ea typeface="Times New Roman" panose="02020603050405020304" pitchFamily="18" charset="0"/>
                <a:cs typeface="Calibri" panose="020F0502020204030204" pitchFamily="34" charset="0"/>
              </a:rPr>
              <a:t>Accuracy </a:t>
            </a:r>
          </a:p>
          <a:p>
            <a:pPr marL="742950" lvl="1" indent="-285750" fontAlgn="ctr">
              <a:buSzPts val="1000"/>
              <a:buFont typeface="Courier New" panose="02070309020205020404" pitchFamily="49" charset="0"/>
              <a:buChar char="o"/>
              <a:tabLst>
                <a:tab pos="914400" algn="l"/>
              </a:tabLst>
            </a:pPr>
            <a:r>
              <a:rPr lang="en-GB" sz="1600" dirty="0">
                <a:latin typeface="Calibri" panose="020F0502020204030204" pitchFamily="34" charset="0"/>
                <a:cs typeface="Calibri" panose="020F0502020204030204" pitchFamily="34" charset="0"/>
              </a:rPr>
              <a:t>error matrices, </a:t>
            </a:r>
          </a:p>
          <a:p>
            <a:pPr marL="742950" lvl="1" indent="-285750" fontAlgn="ctr">
              <a:buSzPts val="1000"/>
              <a:buFont typeface="Courier New" panose="02070309020205020404" pitchFamily="49" charset="0"/>
              <a:buChar char="o"/>
              <a:tabLst>
                <a:tab pos="914400" algn="l"/>
              </a:tabLst>
            </a:pPr>
            <a:r>
              <a:rPr lang="en-GB" sz="1600" dirty="0">
                <a:latin typeface="Calibri" panose="020F0502020204030204" pitchFamily="34" charset="0"/>
                <a:cs typeface="Calibri" panose="020F0502020204030204" pitchFamily="34" charset="0"/>
              </a:rPr>
              <a:t>quality control on 20% of the sample, </a:t>
            </a:r>
          </a:p>
          <a:p>
            <a:pPr marL="742950" lvl="1" indent="-285750" fontAlgn="ctr">
              <a:buSzPts val="1000"/>
              <a:buFont typeface="Courier New" panose="02070309020205020404" pitchFamily="49" charset="0"/>
              <a:buChar char="o"/>
              <a:tabLst>
                <a:tab pos="914400" algn="l"/>
              </a:tabLst>
            </a:pPr>
            <a:r>
              <a:rPr lang="en-GB" sz="1600" dirty="0">
                <a:latin typeface="Calibri" panose="020F0502020204030204" pitchFamily="34" charset="0"/>
                <a:cs typeface="Calibri" panose="020F0502020204030204" pitchFamily="34" charset="0"/>
              </a:rPr>
              <a:t>and estimates of regional experts.</a:t>
            </a:r>
          </a:p>
          <a:p>
            <a:pPr marL="742950" lvl="1" indent="-285750" fontAlgn="ctr">
              <a:buSzPts val="1000"/>
              <a:buFont typeface="Courier New" panose="02070309020205020404" pitchFamily="49" charset="0"/>
              <a:buChar char="o"/>
              <a:tabLst>
                <a:tab pos="914400" algn="l"/>
              </a:tabLst>
            </a:pPr>
            <a:endParaRPr lang="en-GB" sz="1600" dirty="0">
              <a:latin typeface="Calibri" panose="020F0502020204030204" pitchFamily="34" charset="0"/>
              <a:cs typeface="Calibri" panose="020F0502020204030204" pitchFamily="34"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600" dirty="0">
                <a:effectLst/>
                <a:latin typeface="Calibri" panose="020F0502020204030204" pitchFamily="34" charset="0"/>
                <a:ea typeface="Times New Roman" panose="02020603050405020304" pitchFamily="18" charset="0"/>
                <a:cs typeface="Calibri" panose="020F0502020204030204" pitchFamily="34" charset="0"/>
              </a:rPr>
              <a:t>In house IT infrastructure</a:t>
            </a:r>
          </a:p>
          <a:p>
            <a:pPr marL="342900" lvl="0" indent="-342900" fontAlgn="ctr">
              <a:lnSpc>
                <a:spcPct val="107000"/>
              </a:lnSpc>
              <a:spcAft>
                <a:spcPts val="800"/>
              </a:spcAft>
              <a:buSzPts val="1000"/>
              <a:buFont typeface="Symbol" panose="05050102010706020507" pitchFamily="18" charset="2"/>
              <a:buChar char=""/>
              <a:tabLst>
                <a:tab pos="457200" algn="l"/>
              </a:tabLst>
            </a:pPr>
            <a:r>
              <a:rPr lang="en-GB" sz="1600" dirty="0">
                <a:latin typeface="Calibri" panose="020F0502020204030204" pitchFamily="34" charset="0"/>
                <a:ea typeface="Calibri" panose="020F0502020204030204" pitchFamily="34" charset="0"/>
                <a:cs typeface="Calibri" panose="020F0502020204030204" pitchFamily="34" charset="0"/>
              </a:rPr>
              <a:t>In house EO experts</a:t>
            </a:r>
            <a:endParaRPr lang="en-GB"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Rectangle: Rounded Corners 9" descr="Continuous Improvement outline">
            <a:extLst>
              <a:ext uri="{FF2B5EF4-FFF2-40B4-BE49-F238E27FC236}">
                <a16:creationId xmlns:a16="http://schemas.microsoft.com/office/drawing/2014/main" id="{ACCD82D6-706A-9445-2CB7-E46A1D67A86E}"/>
              </a:ext>
            </a:extLst>
          </p:cNvPr>
          <p:cNvSpPr/>
          <p:nvPr/>
        </p:nvSpPr>
        <p:spPr>
          <a:xfrm>
            <a:off x="463113" y="1655966"/>
            <a:ext cx="6257265" cy="4900656"/>
          </a:xfrm>
          <a:prstGeom prst="roundRect">
            <a:avLst/>
          </a:prstGeom>
          <a:blipFill rotWithShape="1">
            <a:blip r:embed="rId3" cstate="print">
              <a:extLst>
                <a:ext uri="{28A0092B-C50C-407E-A947-70E740481C1C}">
                  <a14:useLocalDpi xmlns:a14="http://schemas.microsoft.com/office/drawing/2010/main" val="0"/>
                </a:ext>
              </a:extLst>
            </a:blip>
            <a:srcRect/>
            <a:stretch>
              <a:fillRect l="-2000" r="-2000"/>
            </a:stretch>
          </a:blipFill>
          <a:ln w="28575">
            <a:solidFill>
              <a:schemeClr val="tx2"/>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GB"/>
          </a:p>
        </p:txBody>
      </p:sp>
    </p:spTree>
    <p:extLst>
      <p:ext uri="{BB962C8B-B14F-4D97-AF65-F5344CB8AC3E}">
        <p14:creationId xmlns:p14="http://schemas.microsoft.com/office/powerpoint/2010/main" val="3841520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0192F3F-79D0-BF9C-9111-F7640907786A}"/>
              </a:ext>
            </a:extLst>
          </p:cNvPr>
          <p:cNvSpPr/>
          <p:nvPr/>
        </p:nvSpPr>
        <p:spPr>
          <a:xfrm>
            <a:off x="3837402" y="1516403"/>
            <a:ext cx="6538498" cy="5264786"/>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AF5B12C8-ED3E-C35B-44C6-8AEA54358771}"/>
              </a:ext>
            </a:extLst>
          </p:cNvPr>
          <p:cNvSpPr>
            <a:spLocks noGrp="1"/>
          </p:cNvSpPr>
          <p:nvPr>
            <p:ph type="title"/>
          </p:nvPr>
        </p:nvSpPr>
        <p:spPr>
          <a:xfrm>
            <a:off x="964223" y="386048"/>
            <a:ext cx="10515600" cy="782357"/>
          </a:xfrm>
        </p:spPr>
        <p:txBody>
          <a:bodyPr/>
          <a:lstStyle/>
          <a:p>
            <a:r>
              <a:rPr lang="en-GB" dirty="0"/>
              <a:t>Applications – other projects</a:t>
            </a:r>
          </a:p>
        </p:txBody>
      </p:sp>
      <p:pic>
        <p:nvPicPr>
          <p:cNvPr id="3" name="Picture 2">
            <a:hlinkClick r:id="rId3"/>
            <a:extLst>
              <a:ext uri="{FF2B5EF4-FFF2-40B4-BE49-F238E27FC236}">
                <a16:creationId xmlns:a16="http://schemas.microsoft.com/office/drawing/2014/main" id="{9D6C4130-A414-1B03-24E5-E6A5A656FC0C}"/>
              </a:ext>
            </a:extLst>
          </p:cNvPr>
          <p:cNvPicPr>
            <a:picLocks noChangeAspect="1"/>
          </p:cNvPicPr>
          <p:nvPr/>
        </p:nvPicPr>
        <p:blipFill>
          <a:blip r:embed="rId4"/>
          <a:stretch>
            <a:fillRect/>
          </a:stretch>
        </p:blipFill>
        <p:spPr>
          <a:xfrm>
            <a:off x="1659935" y="2208143"/>
            <a:ext cx="1853562" cy="1734645"/>
          </a:xfrm>
          <a:prstGeom prst="rect">
            <a:avLst/>
          </a:prstGeom>
        </p:spPr>
      </p:pic>
      <p:sp>
        <p:nvSpPr>
          <p:cNvPr id="5" name="TextBox 4">
            <a:extLst>
              <a:ext uri="{FF2B5EF4-FFF2-40B4-BE49-F238E27FC236}">
                <a16:creationId xmlns:a16="http://schemas.microsoft.com/office/drawing/2014/main" id="{5880564E-A765-069E-BA64-D6701453105F}"/>
              </a:ext>
            </a:extLst>
          </p:cNvPr>
          <p:cNvSpPr txBox="1"/>
          <p:nvPr/>
        </p:nvSpPr>
        <p:spPr>
          <a:xfrm>
            <a:off x="436800" y="2341646"/>
            <a:ext cx="1131045" cy="369332"/>
          </a:xfrm>
          <a:prstGeom prst="rect">
            <a:avLst/>
          </a:prstGeom>
          <a:noFill/>
        </p:spPr>
        <p:txBody>
          <a:bodyPr wrap="square" rtlCol="0">
            <a:spAutoFit/>
          </a:bodyPr>
          <a:lstStyle/>
          <a:p>
            <a:r>
              <a:rPr lang="pt-PT" dirty="0">
                <a:hlinkClick r:id="rId5"/>
              </a:rPr>
              <a:t>2012-15</a:t>
            </a:r>
            <a:endParaRPr lang="en-GB" dirty="0"/>
          </a:p>
        </p:txBody>
      </p:sp>
      <p:sp>
        <p:nvSpPr>
          <p:cNvPr id="6" name="TextBox 5">
            <a:extLst>
              <a:ext uri="{FF2B5EF4-FFF2-40B4-BE49-F238E27FC236}">
                <a16:creationId xmlns:a16="http://schemas.microsoft.com/office/drawing/2014/main" id="{DB2F24BA-FC3A-4B64-DFF0-D5D500D8EBD5}"/>
              </a:ext>
            </a:extLst>
          </p:cNvPr>
          <p:cNvSpPr txBox="1"/>
          <p:nvPr/>
        </p:nvSpPr>
        <p:spPr>
          <a:xfrm>
            <a:off x="429449" y="3059668"/>
            <a:ext cx="1031051" cy="369332"/>
          </a:xfrm>
          <a:prstGeom prst="rect">
            <a:avLst/>
          </a:prstGeom>
          <a:noFill/>
        </p:spPr>
        <p:txBody>
          <a:bodyPr wrap="none" rtlCol="0">
            <a:spAutoFit/>
          </a:bodyPr>
          <a:lstStyle/>
          <a:p>
            <a:r>
              <a:rPr lang="pt-PT" dirty="0">
                <a:hlinkClick r:id="rId6"/>
              </a:rPr>
              <a:t>2016-20</a:t>
            </a:r>
            <a:endParaRPr lang="en-GB" dirty="0"/>
          </a:p>
        </p:txBody>
      </p:sp>
      <p:pic>
        <p:nvPicPr>
          <p:cNvPr id="11" name="Picture 10">
            <a:hlinkClick r:id="rId7"/>
            <a:extLst>
              <a:ext uri="{FF2B5EF4-FFF2-40B4-BE49-F238E27FC236}">
                <a16:creationId xmlns:a16="http://schemas.microsoft.com/office/drawing/2014/main" id="{7F3D22FC-2C34-65C0-2FAC-066B8B4D93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0436" y="4622994"/>
            <a:ext cx="2338948" cy="1734824"/>
          </a:xfrm>
          <a:prstGeom prst="rect">
            <a:avLst/>
          </a:prstGeom>
        </p:spPr>
      </p:pic>
      <p:sp>
        <p:nvSpPr>
          <p:cNvPr id="13" name="TextBox 12">
            <a:extLst>
              <a:ext uri="{FF2B5EF4-FFF2-40B4-BE49-F238E27FC236}">
                <a16:creationId xmlns:a16="http://schemas.microsoft.com/office/drawing/2014/main" id="{52C52788-BB0D-0EE3-9712-396C45950D7C}"/>
              </a:ext>
            </a:extLst>
          </p:cNvPr>
          <p:cNvSpPr txBox="1"/>
          <p:nvPr/>
        </p:nvSpPr>
        <p:spPr>
          <a:xfrm>
            <a:off x="4081487" y="1640417"/>
            <a:ext cx="7027204" cy="5647700"/>
          </a:xfrm>
          <a:prstGeom prst="rect">
            <a:avLst/>
          </a:prstGeom>
          <a:noFill/>
        </p:spPr>
        <p:txBody>
          <a:bodyPr wrap="square">
            <a:spAutoFit/>
          </a:bodyPr>
          <a:lstStyle/>
          <a:p>
            <a:pPr marL="342900" indent="-342900">
              <a:buFont typeface="Arial" panose="020B0604020202020204" pitchFamily="34" charset="0"/>
              <a:buChar char="•"/>
            </a:pPr>
            <a:r>
              <a:rPr lang="en-US" sz="2000" b="1" dirty="0">
                <a:latin typeface="Calibri" panose="020F0502020204030204" pitchFamily="34" charset="0"/>
              </a:rPr>
              <a:t>Main themes, (number of projects- total 88)</a:t>
            </a:r>
          </a:p>
          <a:p>
            <a:r>
              <a:rPr lang="en-US" b="1" i="1" dirty="0">
                <a:solidFill>
                  <a:schemeClr val="tx2"/>
                </a:solidFill>
                <a:latin typeface="Calibri" panose="020F0502020204030204" pitchFamily="34" charset="0"/>
              </a:rPr>
              <a:t>Example of Projects</a:t>
            </a:r>
          </a:p>
          <a:p>
            <a:endParaRPr lang="en-US" sz="700" b="1" i="1" dirty="0">
              <a:solidFill>
                <a:schemeClr val="tx2"/>
              </a:solidFill>
              <a:latin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rPr>
              <a:t>Land use – Ecosystem Accounts, Soil sealing (39) </a:t>
            </a:r>
          </a:p>
          <a:p>
            <a:r>
              <a:rPr lang="en-US" i="1" dirty="0">
                <a:solidFill>
                  <a:schemeClr val="tx2"/>
                </a:solidFill>
                <a:latin typeface="Calibri" panose="020F0502020204030204" pitchFamily="34" charset="0"/>
              </a:rPr>
              <a:t>Urban sprawl across urban areas in Europe (NL/</a:t>
            </a:r>
            <a:r>
              <a:rPr lang="en-US" i="1" dirty="0" err="1">
                <a:solidFill>
                  <a:schemeClr val="tx2"/>
                </a:solidFill>
                <a:latin typeface="Calibri" panose="020F0502020204030204" pitchFamily="34" charset="0"/>
              </a:rPr>
              <a:t>ESSnet</a:t>
            </a:r>
            <a:r>
              <a:rPr lang="en-US" i="1" dirty="0">
                <a:solidFill>
                  <a:schemeClr val="tx2"/>
                </a:solidFill>
                <a:latin typeface="Calibri" panose="020F0502020204030204" pitchFamily="34" charset="0"/>
              </a:rPr>
              <a:t>)</a:t>
            </a:r>
            <a:endParaRPr lang="en-GB" i="1" dirty="0">
              <a:solidFill>
                <a:schemeClr val="tx2"/>
              </a:solidFill>
              <a:latin typeface="Calibri" panose="020F0502020204030204" pitchFamily="34" charset="0"/>
            </a:endParaRPr>
          </a:p>
          <a:p>
            <a:pPr lvl="3"/>
            <a:endParaRPr lang="en-US" sz="800" i="1" dirty="0">
              <a:latin typeface="Calibri" panose="020F0502020204030204" pitchFamily="34" charset="0"/>
            </a:endParaRPr>
          </a:p>
          <a:p>
            <a:pPr marL="342900" indent="-342900">
              <a:buFont typeface="Arial" panose="020B0604020202020204" pitchFamily="34" charset="0"/>
              <a:buChar char="•"/>
            </a:pPr>
            <a:r>
              <a:rPr lang="en-US" sz="2000" b="0" kern="1200" dirty="0">
                <a:solidFill>
                  <a:schemeClr val="tx1"/>
                </a:solidFill>
                <a:latin typeface="Calibri" panose="020F0502020204030204" pitchFamily="34" charset="0"/>
                <a:cs typeface="+mn-cs"/>
              </a:rPr>
              <a:t>A</a:t>
            </a:r>
            <a:r>
              <a:rPr lang="en-US" sz="1800" b="0" kern="1200" dirty="0">
                <a:solidFill>
                  <a:schemeClr val="tx1"/>
                </a:solidFill>
                <a:effectLst/>
                <a:latin typeface="Calibri" panose="020F0502020204030204" pitchFamily="34" charset="0"/>
                <a:cs typeface="+mn-cs"/>
              </a:rPr>
              <a:t>griculture (24) </a:t>
            </a:r>
          </a:p>
          <a:p>
            <a:r>
              <a:rPr lang="en-US" sz="1800" b="0" i="1" kern="1200" dirty="0">
                <a:solidFill>
                  <a:schemeClr val="tx1"/>
                </a:solidFill>
                <a:effectLst/>
                <a:latin typeface="Calibri" panose="020F0502020204030204" pitchFamily="34" charset="0"/>
                <a:cs typeface="+mn-cs"/>
                <a:hlinkClick r:id="rId9"/>
              </a:rPr>
              <a:t>Crop recognition with very high-resolution data (BE/</a:t>
            </a:r>
            <a:r>
              <a:rPr lang="en-US" sz="1800" b="0" i="1" kern="1200" dirty="0" err="1">
                <a:solidFill>
                  <a:schemeClr val="tx1"/>
                </a:solidFill>
                <a:effectLst/>
                <a:latin typeface="Calibri" panose="020F0502020204030204" pitchFamily="34" charset="0"/>
                <a:cs typeface="+mn-cs"/>
                <a:hlinkClick r:id="rId9"/>
              </a:rPr>
              <a:t>ESSnet</a:t>
            </a:r>
            <a:r>
              <a:rPr lang="en-US" sz="1800" b="0" i="1" kern="1200" dirty="0">
                <a:solidFill>
                  <a:schemeClr val="tx1"/>
                </a:solidFill>
                <a:effectLst/>
                <a:latin typeface="Calibri" panose="020F0502020204030204" pitchFamily="34" charset="0"/>
                <a:cs typeface="+mn-cs"/>
                <a:hlinkClick r:id="rId9"/>
              </a:rPr>
              <a:t>)</a:t>
            </a:r>
            <a:endParaRPr lang="en-US" sz="1800" b="0" i="1" kern="1200" dirty="0">
              <a:solidFill>
                <a:schemeClr val="tx1"/>
              </a:solidFill>
              <a:effectLst/>
              <a:latin typeface="Calibri" panose="020F0502020204030204" pitchFamily="34" charset="0"/>
              <a:cs typeface="+mn-cs"/>
            </a:endParaRPr>
          </a:p>
          <a:p>
            <a:r>
              <a:rPr lang="en-US" i="1" dirty="0">
                <a:solidFill>
                  <a:schemeClr val="tx2"/>
                </a:solidFill>
                <a:latin typeface="Calibri" panose="020F0502020204030204" pitchFamily="34" charset="0"/>
              </a:rPr>
              <a:t>Permanent grassland and soil moisture (SI/GEOS) </a:t>
            </a:r>
          </a:p>
          <a:p>
            <a:endParaRPr lang="en-US" sz="800" b="0" i="1" kern="1200" dirty="0">
              <a:solidFill>
                <a:schemeClr val="tx1"/>
              </a:solidFill>
              <a:effectLst/>
              <a:latin typeface="Calibri" panose="020F0502020204030204" pitchFamily="34" charset="0"/>
              <a:cs typeface="+mn-cs"/>
            </a:endParaRPr>
          </a:p>
          <a:p>
            <a:pPr marL="342900" indent="-342900">
              <a:buFont typeface="Arial" panose="020B0604020202020204" pitchFamily="34" charset="0"/>
              <a:buChar char="•"/>
            </a:pPr>
            <a:r>
              <a:rPr lang="en-GB" dirty="0">
                <a:latin typeface="Calibri" panose="020F0502020204030204" pitchFamily="34" charset="0"/>
              </a:rPr>
              <a:t>Climate/SDG (5)</a:t>
            </a:r>
          </a:p>
          <a:p>
            <a:r>
              <a:rPr lang="en-GB" i="1" dirty="0">
                <a:solidFill>
                  <a:schemeClr val="tx2"/>
                </a:solidFill>
                <a:latin typeface="Calibri" panose="020F0502020204030204" pitchFamily="34" charset="0"/>
              </a:rPr>
              <a:t>Snow statistics in Finland (FI/ESA- GAUSS)</a:t>
            </a:r>
          </a:p>
          <a:p>
            <a:endParaRPr lang="en-GB" sz="900" i="1" dirty="0">
              <a:solidFill>
                <a:schemeClr val="tx2"/>
              </a:solidFill>
              <a:latin typeface="Calibri" panose="020F0502020204030204" pitchFamily="34" charset="0"/>
            </a:endParaRPr>
          </a:p>
          <a:p>
            <a:pPr marL="342900" indent="-342900">
              <a:buFont typeface="Arial" panose="020B0604020202020204" pitchFamily="34" charset="0"/>
              <a:buChar char="•"/>
            </a:pPr>
            <a:r>
              <a:rPr lang="en-GB" dirty="0">
                <a:latin typeface="Calibri" panose="020F0502020204030204" pitchFamily="34" charset="0"/>
              </a:rPr>
              <a:t>Transport (4) </a:t>
            </a:r>
          </a:p>
          <a:p>
            <a:r>
              <a:rPr lang="en-US" i="1" dirty="0">
                <a:solidFill>
                  <a:schemeClr val="tx2"/>
                </a:solidFill>
                <a:latin typeface="Calibri" panose="020F0502020204030204" pitchFamily="34" charset="0"/>
              </a:rPr>
              <a:t>Use of EO data for detection of containers (ESTAT)</a:t>
            </a:r>
          </a:p>
          <a:p>
            <a:r>
              <a:rPr lang="en-US" sz="800" i="1" dirty="0">
                <a:solidFill>
                  <a:schemeClr val="tx2"/>
                </a:solidFill>
                <a:latin typeface="Calibri" panose="020F0502020204030204" pitchFamily="34" charset="0"/>
              </a:rPr>
              <a:t> </a:t>
            </a:r>
          </a:p>
          <a:p>
            <a:pPr marL="342900" indent="-342900">
              <a:buFont typeface="Arial" panose="020B0604020202020204" pitchFamily="34" charset="0"/>
              <a:buChar char="•"/>
            </a:pPr>
            <a:r>
              <a:rPr lang="en-GB" dirty="0">
                <a:latin typeface="Calibri" panose="020F0502020204030204" pitchFamily="34" charset="0"/>
              </a:rPr>
              <a:t>Other (16) </a:t>
            </a:r>
          </a:p>
          <a:p>
            <a:r>
              <a:rPr lang="en-US" i="1" dirty="0">
                <a:solidFill>
                  <a:schemeClr val="tx2"/>
                </a:solidFill>
                <a:latin typeface="Calibri" panose="020F0502020204030204" pitchFamily="34" charset="0"/>
              </a:rPr>
              <a:t>The highest hill summits using LIDAR data (LV)</a:t>
            </a:r>
          </a:p>
          <a:p>
            <a:r>
              <a:rPr lang="en-US" i="1" dirty="0">
                <a:solidFill>
                  <a:schemeClr val="tx2"/>
                </a:solidFill>
                <a:latin typeface="Calibri" panose="020F0502020204030204" pitchFamily="34" charset="0"/>
              </a:rPr>
              <a:t>Solar Panel detection (NL/GEOS)</a:t>
            </a:r>
          </a:p>
          <a:p>
            <a:r>
              <a:rPr lang="en-US" i="1" dirty="0">
                <a:solidFill>
                  <a:schemeClr val="tx2"/>
                </a:solidFill>
                <a:latin typeface="Calibri" panose="020F0502020204030204" pitchFamily="34" charset="0"/>
                <a:hlinkClick r:id="rId10"/>
              </a:rPr>
              <a:t>Satellite-based economic flash estimation (building activity) (DE)</a:t>
            </a:r>
            <a:endParaRPr lang="en-US" i="1" dirty="0">
              <a:solidFill>
                <a:schemeClr val="tx2"/>
              </a:solidFill>
              <a:latin typeface="Calibri" panose="020F0502020204030204" pitchFamily="34" charset="0"/>
            </a:endParaRPr>
          </a:p>
          <a:p>
            <a:endParaRPr lang="en-GB" sz="800" i="1" dirty="0">
              <a:solidFill>
                <a:schemeClr val="tx2"/>
              </a:solidFill>
              <a:latin typeface="Calibri" panose="020F0502020204030204" pitchFamily="34" charset="0"/>
            </a:endParaRPr>
          </a:p>
          <a:p>
            <a:endParaRPr lang="en-GB" sz="1000" i="1" dirty="0">
              <a:solidFill>
                <a:schemeClr val="tx2"/>
              </a:solidFill>
              <a:latin typeface="Calibri" panose="020F0502020204030204" pitchFamily="34" charset="0"/>
            </a:endParaRPr>
          </a:p>
          <a:p>
            <a:endParaRPr lang="en-GB" sz="2000" b="1" kern="1200" dirty="0">
              <a:solidFill>
                <a:schemeClr val="tx2"/>
              </a:solidFill>
              <a:latin typeface="Calibri" panose="020F0502020204030204" pitchFamily="34" charset="0"/>
              <a:cs typeface="+mn-cs"/>
            </a:endParaRPr>
          </a:p>
        </p:txBody>
      </p:sp>
      <p:sp>
        <p:nvSpPr>
          <p:cNvPr id="14" name="Rectangle: Rounded Corners 13">
            <a:extLst>
              <a:ext uri="{FF2B5EF4-FFF2-40B4-BE49-F238E27FC236}">
                <a16:creationId xmlns:a16="http://schemas.microsoft.com/office/drawing/2014/main" id="{804A965D-A930-FAA5-7E2F-68597B51385A}"/>
              </a:ext>
            </a:extLst>
          </p:cNvPr>
          <p:cNvSpPr/>
          <p:nvPr/>
        </p:nvSpPr>
        <p:spPr>
          <a:xfrm>
            <a:off x="203996" y="4207400"/>
            <a:ext cx="3441454" cy="2573789"/>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1D6360F-E605-E599-DD0A-099EB10797C1}"/>
              </a:ext>
            </a:extLst>
          </p:cNvPr>
          <p:cNvSpPr txBox="1"/>
          <p:nvPr/>
        </p:nvSpPr>
        <p:spPr>
          <a:xfrm>
            <a:off x="367372" y="1581844"/>
            <a:ext cx="2756190" cy="646331"/>
          </a:xfrm>
          <a:prstGeom prst="rect">
            <a:avLst/>
          </a:prstGeom>
          <a:noFill/>
        </p:spPr>
        <p:txBody>
          <a:bodyPr wrap="square">
            <a:spAutoFit/>
          </a:bodyPr>
          <a:lstStyle/>
          <a:p>
            <a:r>
              <a:rPr lang="en-GB" sz="1800" dirty="0"/>
              <a:t>GEOS Grants (individual MS specific issues)</a:t>
            </a:r>
          </a:p>
        </p:txBody>
      </p:sp>
      <p:sp>
        <p:nvSpPr>
          <p:cNvPr id="19" name="Content Placeholder 18">
            <a:extLst>
              <a:ext uri="{FF2B5EF4-FFF2-40B4-BE49-F238E27FC236}">
                <a16:creationId xmlns:a16="http://schemas.microsoft.com/office/drawing/2014/main" id="{744E19B2-0A72-E4A1-32DE-70AE9B554315}"/>
              </a:ext>
            </a:extLst>
          </p:cNvPr>
          <p:cNvSpPr>
            <a:spLocks noGrp="1"/>
          </p:cNvSpPr>
          <p:nvPr>
            <p:ph sz="half" idx="1"/>
          </p:nvPr>
        </p:nvSpPr>
        <p:spPr>
          <a:xfrm>
            <a:off x="246300" y="4321471"/>
            <a:ext cx="2593714" cy="692097"/>
          </a:xfrm>
        </p:spPr>
        <p:txBody>
          <a:bodyPr/>
          <a:lstStyle/>
          <a:p>
            <a:r>
              <a:rPr lang="en-GB" sz="1800" dirty="0" err="1"/>
              <a:t>ESSnet</a:t>
            </a:r>
            <a:endParaRPr lang="en-GB" sz="1800" dirty="0"/>
          </a:p>
          <a:p>
            <a:pPr marL="0" indent="0">
              <a:buNone/>
            </a:pPr>
            <a:r>
              <a:rPr lang="en-GB" sz="1800" dirty="0">
                <a:hlinkClick r:id="rId11"/>
              </a:rPr>
              <a:t>Big data II </a:t>
            </a:r>
          </a:p>
          <a:p>
            <a:pPr marL="0" indent="0">
              <a:buNone/>
            </a:pPr>
            <a:endParaRPr lang="en-GB" sz="1800" dirty="0">
              <a:hlinkClick r:id="rId11"/>
            </a:endParaRPr>
          </a:p>
          <a:p>
            <a:pPr marL="0" indent="0">
              <a:buNone/>
            </a:pPr>
            <a:r>
              <a:rPr lang="en-GB" sz="1800" dirty="0">
                <a:hlinkClick r:id="rId12"/>
              </a:rPr>
              <a:t>AI/ML4OS</a:t>
            </a:r>
            <a:endParaRPr lang="en-GB" sz="1800" dirty="0"/>
          </a:p>
        </p:txBody>
      </p:sp>
      <p:sp>
        <p:nvSpPr>
          <p:cNvPr id="20" name="Rectangle: Rounded Corners 19">
            <a:extLst>
              <a:ext uri="{FF2B5EF4-FFF2-40B4-BE49-F238E27FC236}">
                <a16:creationId xmlns:a16="http://schemas.microsoft.com/office/drawing/2014/main" id="{29FB67DA-AF5E-3420-38A2-42156E7E0DD7}"/>
              </a:ext>
            </a:extLst>
          </p:cNvPr>
          <p:cNvSpPr/>
          <p:nvPr/>
        </p:nvSpPr>
        <p:spPr>
          <a:xfrm>
            <a:off x="246300" y="1527937"/>
            <a:ext cx="3441454" cy="2573789"/>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B4CB28B1-A9C1-9F38-87FF-E8F3E128F998}"/>
              </a:ext>
            </a:extLst>
          </p:cNvPr>
          <p:cNvSpPr/>
          <p:nvPr/>
        </p:nvSpPr>
        <p:spPr>
          <a:xfrm>
            <a:off x="9944100" y="52917"/>
            <a:ext cx="2120900" cy="1528928"/>
          </a:xfrm>
          <a:prstGeom prst="roundRect">
            <a:avLst/>
          </a:prstGeom>
          <a:blipFill rotWithShape="1">
            <a:blip r:embed="rId13">
              <a:extLst>
                <a:ext uri="{96DAC541-7B7A-43D3-8B79-37D633B846F1}">
                  <asvg:svgBlip xmlns:asvg="http://schemas.microsoft.com/office/drawing/2016/SVG/main" r:embed="rId14"/>
                </a:ext>
              </a:extLst>
            </a:blip>
            <a:srcRect/>
            <a:stretch>
              <a:fillRect t="-23000" b="-23000"/>
            </a:stretch>
          </a:blipFill>
          <a:ln w="28575">
            <a:solidFill>
              <a:schemeClr val="tx2"/>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GB"/>
          </a:p>
        </p:txBody>
      </p:sp>
    </p:spTree>
    <p:extLst>
      <p:ext uri="{BB962C8B-B14F-4D97-AF65-F5344CB8AC3E}">
        <p14:creationId xmlns:p14="http://schemas.microsoft.com/office/powerpoint/2010/main" val="2207367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AEA74AC-C289-AA89-B9C4-D45EF44A2DEB}"/>
              </a:ext>
            </a:extLst>
          </p:cNvPr>
          <p:cNvSpPr/>
          <p:nvPr/>
        </p:nvSpPr>
        <p:spPr>
          <a:xfrm>
            <a:off x="5816600" y="1790700"/>
            <a:ext cx="5901747" cy="2298700"/>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AF5B12C8-ED3E-C35B-44C6-8AEA54358771}"/>
              </a:ext>
            </a:extLst>
          </p:cNvPr>
          <p:cNvSpPr>
            <a:spLocks noGrp="1"/>
          </p:cNvSpPr>
          <p:nvPr>
            <p:ph type="title"/>
          </p:nvPr>
        </p:nvSpPr>
        <p:spPr>
          <a:xfrm>
            <a:off x="1202747" y="561202"/>
            <a:ext cx="10515600" cy="1229498"/>
          </a:xfrm>
        </p:spPr>
        <p:txBody>
          <a:bodyPr/>
          <a:lstStyle/>
          <a:p>
            <a:r>
              <a:rPr lang="pt-PT" dirty="0"/>
              <a:t>IT 	</a:t>
            </a:r>
            <a:r>
              <a:rPr lang="en-GB" sz="3200" dirty="0"/>
              <a:t>Open source </a:t>
            </a:r>
            <a:br>
              <a:rPr lang="en-GB" sz="3200" dirty="0"/>
            </a:br>
            <a:r>
              <a:rPr lang="en-GB" sz="3200" dirty="0"/>
              <a:t>	Common production</a:t>
            </a:r>
            <a:endParaRPr lang="en-GB" dirty="0"/>
          </a:p>
        </p:txBody>
      </p:sp>
      <p:sp>
        <p:nvSpPr>
          <p:cNvPr id="3" name="Rectangle: Rounded Corners 2">
            <a:extLst>
              <a:ext uri="{FF2B5EF4-FFF2-40B4-BE49-F238E27FC236}">
                <a16:creationId xmlns:a16="http://schemas.microsoft.com/office/drawing/2014/main" id="{5791E7D7-0808-DD0D-0CC8-E8167286C7E5}"/>
              </a:ext>
            </a:extLst>
          </p:cNvPr>
          <p:cNvSpPr/>
          <p:nvPr/>
        </p:nvSpPr>
        <p:spPr>
          <a:xfrm>
            <a:off x="10642600" y="0"/>
            <a:ext cx="1549400" cy="1706772"/>
          </a:xfrm>
          <a:prstGeom prst="roundRect">
            <a:avLst/>
          </a:prstGeom>
          <a:blipFill rotWithShape="1">
            <a:blip r:embed="rId3"/>
            <a:srcRect/>
            <a:stretch>
              <a:fillRect l="-34000" r="-34000"/>
            </a:stretch>
          </a:blip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GB"/>
          </a:p>
        </p:txBody>
      </p:sp>
      <p:sp>
        <p:nvSpPr>
          <p:cNvPr id="7" name="TextBox 6">
            <a:extLst>
              <a:ext uri="{FF2B5EF4-FFF2-40B4-BE49-F238E27FC236}">
                <a16:creationId xmlns:a16="http://schemas.microsoft.com/office/drawing/2014/main" id="{AA6E53D2-53F2-CCF0-8E3C-4EF6BCCDB1A2}"/>
              </a:ext>
            </a:extLst>
          </p:cNvPr>
          <p:cNvSpPr txBox="1"/>
          <p:nvPr/>
        </p:nvSpPr>
        <p:spPr>
          <a:xfrm>
            <a:off x="5863168" y="1790700"/>
            <a:ext cx="6092005" cy="2154436"/>
          </a:xfrm>
          <a:prstGeom prst="rect">
            <a:avLst/>
          </a:prstGeom>
          <a:noFill/>
        </p:spPr>
        <p:txBody>
          <a:bodyPr wrap="square">
            <a:spAutoFit/>
          </a:bodyPr>
          <a:lstStyle/>
          <a:p>
            <a:pPr marL="0" marR="0">
              <a:spcBef>
                <a:spcPts val="0"/>
              </a:spcBef>
              <a:spcAft>
                <a:spcPts val="0"/>
              </a:spcAft>
            </a:pPr>
            <a:r>
              <a:rPr lang="en-GB" sz="2000" b="1" dirty="0">
                <a:effectLst/>
                <a:hlinkClick r:id="rId4"/>
              </a:rPr>
              <a:t>Copernicus Data Space Ecosystem </a:t>
            </a:r>
            <a:endParaRPr lang="en-GB" sz="2000" b="1" dirty="0">
              <a:effectLst/>
            </a:endParaRPr>
          </a:p>
          <a:p>
            <a:pPr marL="0" marR="0">
              <a:spcBef>
                <a:spcPts val="0"/>
              </a:spcBef>
              <a:spcAft>
                <a:spcPts val="0"/>
              </a:spcAft>
            </a:pPr>
            <a:endParaRPr lang="en-GB" sz="1000" dirty="0"/>
          </a:p>
          <a:p>
            <a:pPr marL="0" marR="0">
              <a:spcBef>
                <a:spcPts val="0"/>
              </a:spcBef>
              <a:spcAft>
                <a:spcPts val="0"/>
              </a:spcAft>
            </a:pPr>
            <a:r>
              <a:rPr lang="en-GB" sz="2000" dirty="0">
                <a:hlinkClick r:id="rId5"/>
              </a:rPr>
              <a:t>Free registration </a:t>
            </a:r>
            <a:r>
              <a:rPr lang="en-GB" dirty="0"/>
              <a:t>“Copernicus General User”</a:t>
            </a:r>
          </a:p>
          <a:p>
            <a:pPr marL="0" marR="0">
              <a:spcBef>
                <a:spcPts val="0"/>
              </a:spcBef>
              <a:spcAft>
                <a:spcPts val="0"/>
              </a:spcAft>
            </a:pPr>
            <a:endParaRPr lang="en-GB" sz="1000" dirty="0"/>
          </a:p>
          <a:p>
            <a:r>
              <a:rPr lang="en-GB" sz="2000" dirty="0">
                <a:hlinkClick r:id="rId6"/>
              </a:rPr>
              <a:t>Upgrade</a:t>
            </a:r>
            <a:r>
              <a:rPr lang="en-GB" sz="2000" dirty="0"/>
              <a:t> to </a:t>
            </a:r>
            <a:r>
              <a:rPr lang="en-GB" dirty="0"/>
              <a:t>“Copernicus Services User”</a:t>
            </a:r>
          </a:p>
          <a:p>
            <a:pPr marL="0" marR="0">
              <a:spcBef>
                <a:spcPts val="0"/>
              </a:spcBef>
              <a:spcAft>
                <a:spcPts val="0"/>
              </a:spcAft>
            </a:pPr>
            <a:r>
              <a:rPr lang="en-GB" dirty="0"/>
              <a:t>	     for NSIs with </a:t>
            </a:r>
            <a:r>
              <a:rPr lang="en-GB" b="1" dirty="0"/>
              <a:t>privileged</a:t>
            </a:r>
            <a:r>
              <a:rPr lang="en-GB" dirty="0"/>
              <a:t> access/rights</a:t>
            </a:r>
          </a:p>
          <a:p>
            <a:r>
              <a:rPr lang="en-GB" sz="1800" dirty="0"/>
              <a:t>ESTAT  has S</a:t>
            </a:r>
            <a:r>
              <a:rPr lang="en-GB" sz="1800" dirty="0">
                <a:effectLst/>
              </a:rPr>
              <a:t>et up </a:t>
            </a:r>
            <a:r>
              <a:rPr lang="en-GB" dirty="0"/>
              <a:t>in-house projects</a:t>
            </a:r>
            <a:r>
              <a:rPr lang="en-GB" sz="1800" dirty="0">
                <a:effectLst/>
              </a:rPr>
              <a:t> in CDSE</a:t>
            </a:r>
          </a:p>
          <a:p>
            <a:pPr marL="0" marR="0">
              <a:spcBef>
                <a:spcPts val="0"/>
              </a:spcBef>
              <a:spcAft>
                <a:spcPts val="0"/>
              </a:spcAft>
            </a:pPr>
            <a:endParaRPr lang="en-GB" dirty="0"/>
          </a:p>
        </p:txBody>
      </p:sp>
      <p:pic>
        <p:nvPicPr>
          <p:cNvPr id="10" name="Picture 9">
            <a:extLst>
              <a:ext uri="{FF2B5EF4-FFF2-40B4-BE49-F238E27FC236}">
                <a16:creationId xmlns:a16="http://schemas.microsoft.com/office/drawing/2014/main" id="{6CA8B466-3BC7-2A54-5D14-A92C3CA41072}"/>
              </a:ext>
            </a:extLst>
          </p:cNvPr>
          <p:cNvPicPr>
            <a:picLocks noChangeAspect="1"/>
          </p:cNvPicPr>
          <p:nvPr/>
        </p:nvPicPr>
        <p:blipFill>
          <a:blip r:embed="rId7"/>
          <a:stretch>
            <a:fillRect/>
          </a:stretch>
        </p:blipFill>
        <p:spPr>
          <a:xfrm>
            <a:off x="96070" y="2351902"/>
            <a:ext cx="5620302" cy="3352801"/>
          </a:xfrm>
          <a:prstGeom prst="rect">
            <a:avLst/>
          </a:prstGeom>
        </p:spPr>
      </p:pic>
      <p:sp>
        <p:nvSpPr>
          <p:cNvPr id="6" name="TextBox 5">
            <a:extLst>
              <a:ext uri="{FF2B5EF4-FFF2-40B4-BE49-F238E27FC236}">
                <a16:creationId xmlns:a16="http://schemas.microsoft.com/office/drawing/2014/main" id="{8CD9C4DD-CCB9-37B7-C0A1-62DE8AB93D89}"/>
              </a:ext>
            </a:extLst>
          </p:cNvPr>
          <p:cNvSpPr txBox="1"/>
          <p:nvPr/>
        </p:nvSpPr>
        <p:spPr>
          <a:xfrm>
            <a:off x="5994900" y="3984261"/>
            <a:ext cx="5320799" cy="2215991"/>
          </a:xfrm>
          <a:prstGeom prst="rect">
            <a:avLst/>
          </a:prstGeom>
          <a:noFill/>
        </p:spPr>
        <p:txBody>
          <a:bodyPr wrap="square" rtlCol="0">
            <a:spAutoFit/>
          </a:bodyPr>
          <a:lstStyle/>
          <a:p>
            <a:pPr marL="0" marR="0">
              <a:spcBef>
                <a:spcPts val="0"/>
              </a:spcBef>
              <a:spcAft>
                <a:spcPts val="0"/>
              </a:spcAft>
            </a:pPr>
            <a:endParaRPr lang="en-GB" sz="1800" dirty="0">
              <a:effectLst/>
            </a:endParaRPr>
          </a:p>
          <a:p>
            <a:pPr marR="0">
              <a:spcBef>
                <a:spcPts val="0"/>
              </a:spcBef>
              <a:spcAft>
                <a:spcPts val="0"/>
              </a:spcAft>
            </a:pPr>
            <a:r>
              <a:rPr lang="en-GB" sz="1800" b="1" dirty="0"/>
              <a:t>IT strategy </a:t>
            </a:r>
          </a:p>
          <a:p>
            <a:pPr marR="0">
              <a:spcBef>
                <a:spcPts val="0"/>
              </a:spcBef>
              <a:spcAft>
                <a:spcPts val="0"/>
              </a:spcAft>
            </a:pPr>
            <a:endParaRPr lang="en-GB" sz="1000" b="1" dirty="0"/>
          </a:p>
          <a:p>
            <a:pPr marR="0">
              <a:spcBef>
                <a:spcPts val="0"/>
              </a:spcBef>
              <a:spcAft>
                <a:spcPts val="0"/>
              </a:spcAft>
            </a:pPr>
            <a:r>
              <a:rPr lang="en-GB" sz="1800" dirty="0"/>
              <a:t>Open-source code and software</a:t>
            </a:r>
          </a:p>
          <a:p>
            <a:pPr marL="342900" marR="0" indent="-342900">
              <a:spcBef>
                <a:spcPts val="0"/>
              </a:spcBef>
              <a:spcAft>
                <a:spcPts val="0"/>
              </a:spcAft>
              <a:buFont typeface="Arial" panose="020B0604020202020204" pitchFamily="34" charset="0"/>
              <a:buChar char="•"/>
            </a:pPr>
            <a:endParaRPr lang="en-GB" sz="1000" dirty="0"/>
          </a:p>
          <a:p>
            <a:pPr marR="0">
              <a:spcBef>
                <a:spcPts val="0"/>
              </a:spcBef>
              <a:spcAft>
                <a:spcPts val="0"/>
              </a:spcAft>
            </a:pPr>
            <a:r>
              <a:rPr lang="en-GB" dirty="0"/>
              <a:t>Cloud-based platform (</a:t>
            </a:r>
            <a:r>
              <a:rPr lang="en-GB" sz="1600" dirty="0"/>
              <a:t>take the code to the data</a:t>
            </a:r>
            <a:r>
              <a:rPr lang="en-GB" dirty="0"/>
              <a:t>).</a:t>
            </a:r>
          </a:p>
          <a:p>
            <a:pPr marR="0">
              <a:spcBef>
                <a:spcPts val="0"/>
              </a:spcBef>
              <a:spcAft>
                <a:spcPts val="0"/>
              </a:spcAft>
            </a:pPr>
            <a:r>
              <a:rPr lang="en-GB" sz="1000" dirty="0"/>
              <a:t> </a:t>
            </a:r>
          </a:p>
          <a:p>
            <a:pPr marR="0">
              <a:spcBef>
                <a:spcPts val="0"/>
              </a:spcBef>
              <a:spcAft>
                <a:spcPts val="0"/>
              </a:spcAft>
            </a:pPr>
            <a:r>
              <a:rPr lang="en-GB" sz="1800" dirty="0"/>
              <a:t>EU Ortho imagery</a:t>
            </a:r>
            <a:endParaRPr lang="en-GB" sz="1800" dirty="0">
              <a:effectLst/>
            </a:endParaRPr>
          </a:p>
          <a:p>
            <a:endParaRPr lang="en-GB" dirty="0"/>
          </a:p>
        </p:txBody>
      </p:sp>
      <p:sp>
        <p:nvSpPr>
          <p:cNvPr id="9" name="Rectangle: Rounded Corners 8">
            <a:extLst>
              <a:ext uri="{FF2B5EF4-FFF2-40B4-BE49-F238E27FC236}">
                <a16:creationId xmlns:a16="http://schemas.microsoft.com/office/drawing/2014/main" id="{4FF542B8-B9C9-6BF8-5209-801934BD87C7}"/>
              </a:ext>
            </a:extLst>
          </p:cNvPr>
          <p:cNvSpPr/>
          <p:nvPr/>
        </p:nvSpPr>
        <p:spPr>
          <a:xfrm>
            <a:off x="5816599" y="4173328"/>
            <a:ext cx="5901747" cy="2298700"/>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1C1C8A38-FC94-9003-DDFC-A46466F41C4F}"/>
              </a:ext>
            </a:extLst>
          </p:cNvPr>
          <p:cNvPicPr>
            <a:picLocks noChangeAspect="1"/>
          </p:cNvPicPr>
          <p:nvPr/>
        </p:nvPicPr>
        <p:blipFill>
          <a:blip r:embed="rId8"/>
          <a:stretch>
            <a:fillRect/>
          </a:stretch>
        </p:blipFill>
        <p:spPr>
          <a:xfrm>
            <a:off x="7188200" y="385972"/>
            <a:ext cx="2205071" cy="817775"/>
          </a:xfrm>
          <a:prstGeom prst="rect">
            <a:avLst/>
          </a:prstGeom>
        </p:spPr>
      </p:pic>
    </p:spTree>
    <p:extLst>
      <p:ext uri="{BB962C8B-B14F-4D97-AF65-F5344CB8AC3E}">
        <p14:creationId xmlns:p14="http://schemas.microsoft.com/office/powerpoint/2010/main" val="2484116612"/>
      </p:ext>
    </p:extLst>
  </p:cSld>
  <p:clrMapOvr>
    <a:masterClrMapping/>
  </p:clrMapOvr>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potx" id="{4E874F3A-6BB1-4334-AA3C-CB69D53C2FB0}" vid="{CFDAC62F-BBD6-4674-995E-7A3058955A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26491</TotalTime>
  <Words>4804</Words>
  <Application>Microsoft Office PowerPoint</Application>
  <PresentationFormat>Widescreen</PresentationFormat>
  <Paragraphs>431</Paragraphs>
  <Slides>23</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Akko Pro Light</vt:lpstr>
      <vt:lpstr>Arial</vt:lpstr>
      <vt:lpstr>Arial Narrow</vt:lpstr>
      <vt:lpstr>Calibri</vt:lpstr>
      <vt:lpstr>Courier New</vt:lpstr>
      <vt:lpstr>Symbol</vt:lpstr>
      <vt:lpstr>Office Theme</vt:lpstr>
      <vt:lpstr>Earth Observation  for Statistics </vt:lpstr>
      <vt:lpstr>PowerPoint Presentation</vt:lpstr>
      <vt:lpstr>Mandate</vt:lpstr>
      <vt:lpstr>Methodology</vt:lpstr>
      <vt:lpstr>Applications</vt:lpstr>
      <vt:lpstr>Applications – Ecosystem Accounting</vt:lpstr>
      <vt:lpstr>Applications – Agricultural Statistics Poland</vt:lpstr>
      <vt:lpstr>Applications – other projects</vt:lpstr>
      <vt:lpstr>IT  Open source   Common production</vt:lpstr>
      <vt:lpstr>Skills</vt:lpstr>
      <vt:lpstr>Governance within ESS  Roles of NSI, Eurostat and other stakeholders</vt:lpstr>
      <vt:lpstr>More Information EO4S:</vt:lpstr>
      <vt:lpstr>Thank you</vt:lpstr>
      <vt:lpstr>Methodology</vt:lpstr>
      <vt:lpstr>Methodologies</vt:lpstr>
      <vt:lpstr>Applications – ESTAT Grassland Crop Type</vt:lpstr>
      <vt:lpstr>GEOS Grants Examples - Netherlands</vt:lpstr>
      <vt:lpstr>GEOS Grants Examples - Netherlands</vt:lpstr>
      <vt:lpstr>GEOS Grants Examples - Finland</vt:lpstr>
      <vt:lpstr>GEOS Grants Examples - Norway</vt:lpstr>
      <vt:lpstr>GEOS Grants Examples - Austria</vt:lpstr>
      <vt:lpstr>GEOS Grants Examples - Slovenia</vt:lpstr>
      <vt:lpstr>Ortho-Imagery service in GISCO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Observation  for New Statistics</dc:title>
  <dc:creator>MARTINS Carla (ESTAT)</dc:creator>
  <cp:lastModifiedBy>MARTINS Carla (ESTAT)</cp:lastModifiedBy>
  <cp:revision>59</cp:revision>
  <cp:lastPrinted>2023-11-20T12:38:36Z</cp:lastPrinted>
  <dcterms:created xsi:type="dcterms:W3CDTF">2023-08-29T09:47:13Z</dcterms:created>
  <dcterms:modified xsi:type="dcterms:W3CDTF">2025-01-20T15:50:14Z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2023-08-29T09:47:14Z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8c10e8bf-f7e1-421e-9d4d-de692cc1cc27</vt:lpwstr>
  </property>
  <property fmtid="{D5CDD505-2E9C-101B-9397-08002B2CF9AE}" pid="8" name="MSIP_Label_6bd9ddd1-4d20-43f6-abfa-fc3c07406f94_ContentBits">
    <vt:lpwstr>0</vt:lpwstr>
  </property>
</Properties>
</file>