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4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8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5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theme/theme2.xml" ContentType="application/vnd.openxmlformats-officedocument.theme+xml"/>
  <Override PartName="/ppt/theme/theme1.xml" ContentType="application/vnd.openxmlformats-officedocument.them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8" r:id="rId2"/>
    <p:sldId id="262" r:id="rId3"/>
    <p:sldId id="263" r:id="rId4"/>
    <p:sldId id="264" r:id="rId5"/>
    <p:sldId id="266" r:id="rId6"/>
    <p:sldId id="267" r:id="rId7"/>
    <p:sldId id="265" r:id="rId8"/>
    <p:sldId id="268" r:id="rId9"/>
  </p:sldIdLst>
  <p:sldSz cx="9144000" cy="6858000" type="screen4x3"/>
  <p:notesSz cx="6858000" cy="91440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4247">
          <p15:clr>
            <a:srgbClr val="A4A3A4"/>
          </p15:clr>
        </p15:guide>
        <p15:guide id="2" pos="569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B2328"/>
    <a:srgbClr val="CCFF99"/>
    <a:srgbClr val="660033"/>
    <a:srgbClr val="FF00FF"/>
    <a:srgbClr val="FEFBF4"/>
    <a:srgbClr val="FBF6E3"/>
    <a:srgbClr val="F9F1D5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Orta Stil 2 - Vurgu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Orta Stil 2 - Vurgu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27102A9-8310-4765-A935-A1911B00CA55}" styleName="Açık Stil 1 - Vurgu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EB344D84-9AFB-497E-A393-DC336BA19D2E}" styleName="Orta Stil 3 - Vurgu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A488322-F2BA-4B5B-9748-0D474271808F}" styleName="Orta Stil 3 - Vurgu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55" autoAdjust="0"/>
    <p:restoredTop sz="91415" autoAdjust="0"/>
  </p:normalViewPr>
  <p:slideViewPr>
    <p:cSldViewPr>
      <p:cViewPr varScale="1">
        <p:scale>
          <a:sx n="149" d="100"/>
          <a:sy n="149" d="100"/>
        </p:scale>
        <p:origin x="4686" y="108"/>
      </p:cViewPr>
      <p:guideLst>
        <p:guide orient="horz" pos="4247"/>
        <p:guide pos="569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3822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8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ED3CA9-9894-4515-AE36-312938542482}" type="datetimeFigureOut">
              <a:rPr lang="tr-TR" smtClean="0"/>
              <a:t>15.11.2023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28463D-7DCA-4C8E-B453-B58812190B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02206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noProof="0" smtClean="0"/>
              <a:t>Asıl metin stillerini düzenlemek için tıklatın</a:t>
            </a:r>
          </a:p>
          <a:p>
            <a:pPr lvl="1"/>
            <a:r>
              <a:rPr lang="tr-TR" noProof="0" smtClean="0"/>
              <a:t>İkinci düzey</a:t>
            </a:r>
          </a:p>
          <a:p>
            <a:pPr lvl="2"/>
            <a:r>
              <a:rPr lang="tr-TR" noProof="0" smtClean="0"/>
              <a:t>Üçüncü düzey</a:t>
            </a:r>
          </a:p>
          <a:p>
            <a:pPr lvl="3"/>
            <a:r>
              <a:rPr lang="tr-TR" noProof="0" smtClean="0"/>
              <a:t>Dördüncü düzey</a:t>
            </a:r>
          </a:p>
          <a:p>
            <a:pPr lvl="4"/>
            <a:r>
              <a:rPr lang="tr-TR" noProof="0" smtClean="0"/>
              <a:t>Beşinci düzey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A3ED6DDC-C76C-457D-9218-193E05569431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49952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 smtClean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3ED6DDC-C76C-457D-9218-193E05569431}" type="slidenum">
              <a:rPr lang="tr-TR" smtClean="0"/>
              <a:pPr>
                <a:defRPr/>
              </a:pPr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58675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 smtClean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3ED6DDC-C76C-457D-9218-193E05569431}" type="slidenum">
              <a:rPr lang="tr-TR" smtClean="0"/>
              <a:pPr>
                <a:defRPr/>
              </a:pPr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47294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 smtClean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3ED6DDC-C76C-457D-9218-193E05569431}" type="slidenum">
              <a:rPr lang="tr-TR" smtClean="0"/>
              <a:pPr>
                <a:defRPr/>
              </a:pPr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500416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 smtClean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3ED6DDC-C76C-457D-9218-193E05569431}" type="slidenum">
              <a:rPr lang="tr-TR" smtClean="0"/>
              <a:pPr>
                <a:defRPr/>
              </a:pPr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36380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 smtClean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3ED6DDC-C76C-457D-9218-193E05569431}" type="slidenum">
              <a:rPr lang="tr-TR" smtClean="0"/>
              <a:pPr>
                <a:defRPr/>
              </a:pPr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6634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 smtClean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3ED6DDC-C76C-457D-9218-193E05569431}" type="slidenum">
              <a:rPr lang="tr-TR" smtClean="0"/>
              <a:pPr>
                <a:defRPr/>
              </a:pPr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88139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 smtClean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3ED6DDC-C76C-457D-9218-193E05569431}" type="slidenum">
              <a:rPr lang="tr-TR" smtClean="0"/>
              <a:pPr>
                <a:defRPr/>
              </a:pPr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58974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 smtClean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3ED6DDC-C76C-457D-9218-193E05569431}" type="slidenum">
              <a:rPr lang="tr-TR" smtClean="0"/>
              <a:pPr>
                <a:defRPr/>
              </a:pPr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7920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baseline="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tr-TR" dirty="0" smtClean="0"/>
              <a:t>Burcu ESKİCİ</a:t>
            </a:r>
          </a:p>
          <a:p>
            <a:r>
              <a:rPr lang="tr-TR" dirty="0" err="1" smtClean="0"/>
              <a:t>Administrative</a:t>
            </a:r>
            <a:r>
              <a:rPr lang="tr-TR" dirty="0" smtClean="0"/>
              <a:t> </a:t>
            </a:r>
            <a:r>
              <a:rPr lang="tr-TR" dirty="0" err="1" smtClean="0"/>
              <a:t>Records</a:t>
            </a:r>
            <a:r>
              <a:rPr lang="tr-TR" dirty="0" smtClean="0"/>
              <a:t> </a:t>
            </a:r>
            <a:r>
              <a:rPr lang="tr-TR" dirty="0" err="1" smtClean="0"/>
              <a:t>Group</a:t>
            </a:r>
            <a:r>
              <a:rPr lang="tr-TR" dirty="0" smtClean="0"/>
              <a:t> </a:t>
            </a:r>
          </a:p>
          <a:p>
            <a:r>
              <a:rPr lang="tr-TR" dirty="0" err="1" smtClean="0"/>
              <a:t>Register</a:t>
            </a:r>
            <a:r>
              <a:rPr lang="tr-TR" dirty="0" smtClean="0"/>
              <a:t> </a:t>
            </a:r>
            <a:r>
              <a:rPr lang="tr-TR" dirty="0" err="1" smtClean="0"/>
              <a:t>Systems</a:t>
            </a:r>
            <a:r>
              <a:rPr lang="tr-TR" dirty="0" smtClean="0"/>
              <a:t> </a:t>
            </a:r>
            <a:r>
              <a:rPr lang="tr-TR" dirty="0" err="1" smtClean="0"/>
              <a:t>Departmen</a:t>
            </a:r>
            <a:endParaRPr lang="tr-TR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7643813" y="65722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8B9AF0-A74F-4AA2-89AA-AB5750491E2F}" type="datetime1">
              <a:rPr lang="tr-TR"/>
              <a:pPr>
                <a:defRPr/>
              </a:pPr>
              <a:t>15.11.2023</a:t>
            </a:fld>
            <a:endParaRPr lang="tr-TR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6DEFDC-857F-4F34-9D94-0E4E020587C8}" type="slidenum">
              <a:rPr lang="tr-TR"/>
              <a:pPr>
                <a:defRPr/>
              </a:pPr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tr-TR" dirty="0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2pPr>
              <a:defRPr/>
            </a:lvl2pPr>
            <a:lvl5pPr>
              <a:defRPr/>
            </a:lvl5pPr>
          </a:lstStyle>
          <a:p>
            <a:pPr lvl="0"/>
            <a:r>
              <a:rPr lang="en-US" dirty="0" smtClean="0"/>
              <a:t>Click to edit Master text style</a:t>
            </a:r>
            <a:r>
              <a:rPr lang="tr-TR" dirty="0" smtClean="0"/>
              <a:t>s</a:t>
            </a:r>
          </a:p>
          <a:p>
            <a:pPr lvl="1"/>
            <a:r>
              <a:rPr lang="tr-TR" dirty="0" err="1" smtClean="0"/>
              <a:t>Second</a:t>
            </a:r>
            <a:r>
              <a:rPr lang="tr-TR" dirty="0" smtClean="0"/>
              <a:t> </a:t>
            </a:r>
            <a:r>
              <a:rPr lang="tr-TR" dirty="0" err="1" smtClean="0"/>
              <a:t>level</a:t>
            </a:r>
            <a:endParaRPr lang="tr-TR" dirty="0" smtClean="0"/>
          </a:p>
          <a:p>
            <a:pPr lvl="2"/>
            <a:r>
              <a:rPr lang="tr-TR" dirty="0" err="1" smtClean="0"/>
              <a:t>Third</a:t>
            </a:r>
            <a:r>
              <a:rPr lang="tr-TR" dirty="0" smtClean="0"/>
              <a:t> </a:t>
            </a:r>
            <a:r>
              <a:rPr lang="tr-TR" dirty="0" err="1" smtClean="0"/>
              <a:t>level</a:t>
            </a:r>
            <a:endParaRPr lang="tr-TR" dirty="0" smtClean="0"/>
          </a:p>
          <a:p>
            <a:pPr lvl="3"/>
            <a:r>
              <a:rPr lang="tr-TR" dirty="0" err="1" smtClean="0"/>
              <a:t>Fourth</a:t>
            </a:r>
            <a:r>
              <a:rPr lang="tr-TR" dirty="0" smtClean="0"/>
              <a:t> </a:t>
            </a:r>
            <a:r>
              <a:rPr lang="tr-TR" dirty="0" err="1" smtClean="0"/>
              <a:t>level</a:t>
            </a:r>
            <a:endParaRPr lang="tr-TR" dirty="0" smtClean="0"/>
          </a:p>
          <a:p>
            <a:pPr lvl="4"/>
            <a:r>
              <a:rPr lang="tr-TR" dirty="0" err="1" smtClean="0"/>
              <a:t>Fifth</a:t>
            </a:r>
            <a:r>
              <a:rPr lang="tr-TR" dirty="0" smtClean="0"/>
              <a:t> </a:t>
            </a:r>
            <a:r>
              <a:rPr lang="tr-TR" dirty="0" err="1" smtClean="0"/>
              <a:t>level</a:t>
            </a:r>
            <a:endParaRPr lang="tr-TR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7643813" y="65722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585A4F-82DC-45A2-A557-4CAE33107F74}" type="datetime1">
              <a:rPr lang="tr-TR"/>
              <a:pPr>
                <a:defRPr/>
              </a:pPr>
              <a:t>15.11.2023</a:t>
            </a:fld>
            <a:endParaRPr lang="tr-TR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77A41-D2A1-4D68-9D4E-1FA95173F364}" type="slidenum">
              <a:rPr lang="tr-TR"/>
              <a:pPr>
                <a:defRPr/>
              </a:pPr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 hasCustomPrompt="1"/>
          </p:nvPr>
        </p:nvSpPr>
        <p:spPr>
          <a:xfrm>
            <a:off x="6629400" y="981075"/>
            <a:ext cx="2057400" cy="5145088"/>
          </a:xfrm>
        </p:spPr>
        <p:txBody>
          <a:bodyPr vert="eaVert"/>
          <a:lstStyle/>
          <a:p>
            <a:r>
              <a:rPr lang="en-US" dirty="0" smtClean="0"/>
              <a:t>Click to edit Master title style</a:t>
            </a:r>
            <a:endParaRPr lang="tr-TR" dirty="0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981075"/>
            <a:ext cx="6019800" cy="5145088"/>
          </a:xfrm>
        </p:spPr>
        <p:txBody>
          <a:bodyPr vert="eaVert"/>
          <a:lstStyle>
            <a:lvl3pPr>
              <a:defRPr/>
            </a:lvl3pPr>
            <a:lvl5pPr>
              <a:defRPr baseline="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tr-TR" dirty="0" smtClean="0"/>
          </a:p>
          <a:p>
            <a:pPr lvl="1"/>
            <a:r>
              <a:rPr lang="tr-TR" dirty="0" err="1" smtClean="0"/>
              <a:t>Second</a:t>
            </a:r>
            <a:r>
              <a:rPr lang="tr-TR" dirty="0" smtClean="0"/>
              <a:t> </a:t>
            </a:r>
            <a:r>
              <a:rPr lang="tr-TR" dirty="0" err="1" smtClean="0"/>
              <a:t>level</a:t>
            </a:r>
            <a:endParaRPr lang="tr-TR" dirty="0" smtClean="0"/>
          </a:p>
          <a:p>
            <a:pPr lvl="2"/>
            <a:r>
              <a:rPr lang="tr-TR" dirty="0" err="1" smtClean="0"/>
              <a:t>Third</a:t>
            </a:r>
            <a:r>
              <a:rPr lang="tr-TR" dirty="0" smtClean="0"/>
              <a:t> </a:t>
            </a:r>
            <a:r>
              <a:rPr lang="tr-TR" dirty="0" err="1" smtClean="0"/>
              <a:t>level</a:t>
            </a:r>
            <a:endParaRPr lang="tr-TR" dirty="0" smtClean="0"/>
          </a:p>
          <a:p>
            <a:pPr lvl="3"/>
            <a:r>
              <a:rPr lang="tr-TR" dirty="0" err="1" smtClean="0"/>
              <a:t>Fourth</a:t>
            </a:r>
            <a:r>
              <a:rPr lang="tr-TR" dirty="0" smtClean="0"/>
              <a:t> </a:t>
            </a:r>
            <a:r>
              <a:rPr lang="tr-TR" dirty="0" err="1" smtClean="0"/>
              <a:t>level</a:t>
            </a:r>
            <a:endParaRPr lang="tr-TR" dirty="0" smtClean="0"/>
          </a:p>
          <a:p>
            <a:pPr lvl="4"/>
            <a:r>
              <a:rPr lang="tr-TR" dirty="0" err="1" smtClean="0"/>
              <a:t>Fifth</a:t>
            </a:r>
            <a:r>
              <a:rPr lang="tr-TR" dirty="0" smtClean="0"/>
              <a:t> </a:t>
            </a:r>
            <a:r>
              <a:rPr lang="tr-TR" dirty="0" err="1" smtClean="0"/>
              <a:t>level</a:t>
            </a:r>
            <a:endParaRPr lang="tr-TR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7643813" y="65722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66ACFD-101A-41FB-9F2B-47DB5E150462}" type="datetime1">
              <a:rPr lang="tr-TR"/>
              <a:pPr>
                <a:defRPr/>
              </a:pPr>
              <a:t>15.11.2023</a:t>
            </a:fld>
            <a:endParaRPr lang="tr-TR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433B82-6BB7-4D34-82FC-2BBFE6882F1F}" type="slidenum">
              <a:rPr lang="tr-TR"/>
              <a:pPr>
                <a:defRPr/>
              </a:pPr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>
          <a:xfrm>
            <a:off x="428596" y="1142984"/>
            <a:ext cx="8229600" cy="6477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 hasCustomPrompt="1"/>
          </p:nvPr>
        </p:nvSpPr>
        <p:spPr>
          <a:xfrm>
            <a:off x="428596" y="1928801"/>
            <a:ext cx="8258204" cy="4197361"/>
          </a:xfrm>
        </p:spPr>
        <p:txBody>
          <a:bodyPr/>
          <a:lstStyle>
            <a:lvl4pPr>
              <a:defRPr baseline="0"/>
            </a:lvl4pPr>
            <a:lvl5pP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tr-TR" dirty="0" smtClean="0"/>
          </a:p>
          <a:p>
            <a:pPr lvl="1"/>
            <a:r>
              <a:rPr lang="tr-TR" dirty="0" err="1" smtClean="0"/>
              <a:t>Second</a:t>
            </a:r>
            <a:r>
              <a:rPr lang="tr-TR" dirty="0" smtClean="0"/>
              <a:t> </a:t>
            </a:r>
            <a:r>
              <a:rPr lang="tr-TR" dirty="0" err="1" smtClean="0"/>
              <a:t>level</a:t>
            </a:r>
            <a:endParaRPr lang="tr-TR" dirty="0" smtClean="0"/>
          </a:p>
          <a:p>
            <a:pPr lvl="2"/>
            <a:r>
              <a:rPr lang="tr-TR" dirty="0" err="1" smtClean="0"/>
              <a:t>Third</a:t>
            </a:r>
            <a:r>
              <a:rPr lang="tr-TR" dirty="0" smtClean="0"/>
              <a:t> </a:t>
            </a:r>
            <a:r>
              <a:rPr lang="tr-TR" dirty="0" err="1" smtClean="0"/>
              <a:t>level</a:t>
            </a:r>
            <a:endParaRPr lang="tr-TR" dirty="0" smtClean="0"/>
          </a:p>
          <a:p>
            <a:pPr lvl="3"/>
            <a:r>
              <a:rPr lang="tr-TR" dirty="0" err="1" smtClean="0"/>
              <a:t>Fourth</a:t>
            </a:r>
            <a:r>
              <a:rPr lang="tr-TR" dirty="0" smtClean="0"/>
              <a:t> </a:t>
            </a:r>
            <a:r>
              <a:rPr lang="tr-TR" dirty="0" err="1" smtClean="0"/>
              <a:t>level</a:t>
            </a:r>
            <a:endParaRPr lang="tr-TR" dirty="0" smtClean="0"/>
          </a:p>
          <a:p>
            <a:pPr lvl="4"/>
            <a:r>
              <a:rPr lang="tr-TR" dirty="0" err="1" smtClean="0"/>
              <a:t>Fifth</a:t>
            </a:r>
            <a:r>
              <a:rPr lang="tr-TR" dirty="0" smtClean="0"/>
              <a:t> </a:t>
            </a:r>
            <a:r>
              <a:rPr lang="tr-TR" dirty="0" err="1" smtClean="0"/>
              <a:t>level</a:t>
            </a:r>
            <a:endParaRPr lang="tr-TR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766868-0AA3-47EC-ACB7-70E25D701831}" type="slidenum">
              <a:rPr lang="tr-TR"/>
              <a:pPr>
                <a:defRPr/>
              </a:pPr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>
          <a:xfrm>
            <a:off x="722313" y="4429132"/>
            <a:ext cx="7772400" cy="133984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 smtClean="0"/>
              <a:t>Click to edit Master title style</a:t>
            </a:r>
            <a:endParaRPr lang="tr-TR" dirty="0"/>
          </a:p>
        </p:txBody>
      </p:sp>
      <p:sp>
        <p:nvSpPr>
          <p:cNvPr id="3" name="2 Metin Yer Tutucusu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450981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  <a:endParaRPr lang="tr-TR" dirty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7643813" y="65722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3A10A9-17AC-40D3-986E-6F01DCE62F04}" type="datetime1">
              <a:rPr lang="tr-TR"/>
              <a:pPr>
                <a:defRPr/>
              </a:pPr>
              <a:t>15.11.2023</a:t>
            </a:fld>
            <a:endParaRPr lang="tr-TR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ED3CE2-8196-444C-BF64-F00DB994CF85}" type="slidenum">
              <a:rPr lang="tr-TR"/>
              <a:pPr>
                <a:defRPr/>
              </a:pPr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>
          <a:xfrm>
            <a:off x="428596" y="1214422"/>
            <a:ext cx="8286808" cy="6477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 hasCustomPrompt="1"/>
          </p:nvPr>
        </p:nvSpPr>
        <p:spPr>
          <a:xfrm>
            <a:off x="457200" y="2000239"/>
            <a:ext cx="4038600" cy="412592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  <a:endParaRPr lang="tr-TR" dirty="0" smtClean="0"/>
          </a:p>
          <a:p>
            <a:pPr lvl="1"/>
            <a:r>
              <a:rPr lang="tr-TR" dirty="0" err="1" smtClean="0"/>
              <a:t>Second</a:t>
            </a:r>
            <a:r>
              <a:rPr lang="tr-TR" dirty="0" smtClean="0"/>
              <a:t> </a:t>
            </a:r>
            <a:r>
              <a:rPr lang="tr-TR" dirty="0" err="1" smtClean="0"/>
              <a:t>Level</a:t>
            </a:r>
            <a:endParaRPr lang="tr-TR" dirty="0" smtClean="0"/>
          </a:p>
          <a:p>
            <a:pPr lvl="2"/>
            <a:r>
              <a:rPr lang="tr-TR" dirty="0" err="1" smtClean="0"/>
              <a:t>Third</a:t>
            </a:r>
            <a:r>
              <a:rPr lang="tr-TR" dirty="0" smtClean="0"/>
              <a:t> </a:t>
            </a:r>
            <a:r>
              <a:rPr lang="tr-TR" dirty="0" err="1" smtClean="0"/>
              <a:t>level</a:t>
            </a:r>
            <a:endParaRPr lang="tr-TR" dirty="0" smtClean="0"/>
          </a:p>
          <a:p>
            <a:pPr lvl="3"/>
            <a:r>
              <a:rPr lang="tr-TR" dirty="0" err="1" smtClean="0"/>
              <a:t>Fourth</a:t>
            </a:r>
            <a:r>
              <a:rPr lang="tr-TR" dirty="0" smtClean="0"/>
              <a:t> </a:t>
            </a:r>
            <a:r>
              <a:rPr lang="tr-TR" dirty="0" err="1" smtClean="0"/>
              <a:t>level</a:t>
            </a:r>
            <a:endParaRPr lang="tr-TR" dirty="0" smtClean="0"/>
          </a:p>
          <a:p>
            <a:pPr lvl="4"/>
            <a:r>
              <a:rPr lang="tr-TR" dirty="0" err="1" smtClean="0"/>
              <a:t>Fifth</a:t>
            </a:r>
            <a:r>
              <a:rPr lang="tr-TR" dirty="0" smtClean="0"/>
              <a:t> </a:t>
            </a:r>
            <a:r>
              <a:rPr lang="tr-TR" dirty="0" err="1" smtClean="0"/>
              <a:t>level</a:t>
            </a:r>
            <a:endParaRPr lang="tr-TR" dirty="0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 hasCustomPrompt="1"/>
          </p:nvPr>
        </p:nvSpPr>
        <p:spPr>
          <a:xfrm>
            <a:off x="4648200" y="2000239"/>
            <a:ext cx="4038600" cy="412592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 baseline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  <a:endParaRPr lang="tr-TR" dirty="0" smtClean="0"/>
          </a:p>
          <a:p>
            <a:pPr lvl="1"/>
            <a:r>
              <a:rPr lang="tr-TR" dirty="0" err="1" smtClean="0"/>
              <a:t>Second</a:t>
            </a:r>
            <a:r>
              <a:rPr lang="tr-TR" dirty="0" smtClean="0"/>
              <a:t> </a:t>
            </a:r>
            <a:r>
              <a:rPr lang="tr-TR" dirty="0" err="1" smtClean="0"/>
              <a:t>level</a:t>
            </a:r>
            <a:endParaRPr lang="tr-TR" dirty="0" smtClean="0"/>
          </a:p>
          <a:p>
            <a:pPr lvl="2"/>
            <a:r>
              <a:rPr lang="tr-TR" dirty="0" err="1" smtClean="0"/>
              <a:t>Third</a:t>
            </a:r>
            <a:r>
              <a:rPr lang="tr-TR" dirty="0" smtClean="0"/>
              <a:t> </a:t>
            </a:r>
            <a:r>
              <a:rPr lang="tr-TR" dirty="0" err="1" smtClean="0"/>
              <a:t>level</a:t>
            </a:r>
            <a:endParaRPr lang="tr-TR" dirty="0" smtClean="0"/>
          </a:p>
          <a:p>
            <a:pPr lvl="3"/>
            <a:r>
              <a:rPr lang="tr-TR" dirty="0" err="1" smtClean="0"/>
              <a:t>Fourth</a:t>
            </a:r>
            <a:r>
              <a:rPr lang="tr-TR" dirty="0" smtClean="0"/>
              <a:t> </a:t>
            </a:r>
            <a:r>
              <a:rPr lang="tr-TR" dirty="0" err="1" smtClean="0"/>
              <a:t>level</a:t>
            </a:r>
            <a:endParaRPr lang="tr-TR" dirty="0" smtClean="0"/>
          </a:p>
          <a:p>
            <a:pPr lvl="4"/>
            <a:r>
              <a:rPr lang="tr-TR" dirty="0" err="1" smtClean="0"/>
              <a:t>Fifth</a:t>
            </a:r>
            <a:r>
              <a:rPr lang="tr-TR" dirty="0" smtClean="0"/>
              <a:t> </a:t>
            </a:r>
            <a:r>
              <a:rPr lang="tr-TR" dirty="0" err="1" smtClean="0"/>
              <a:t>level</a:t>
            </a:r>
            <a:endParaRPr lang="tr-TR" dirty="0"/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7643813" y="65722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4587E6-6FB9-4EC6-90EF-E59305B6978C}" type="datetime1">
              <a:rPr lang="tr-TR"/>
              <a:pPr>
                <a:defRPr/>
              </a:pPr>
              <a:t>15.11.2023</a:t>
            </a:fld>
            <a:endParaRPr lang="tr-TR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5194B2-4514-4FB8-AB4D-7228D50EAA98}" type="slidenum">
              <a:rPr lang="tr-TR"/>
              <a:pPr>
                <a:defRPr/>
              </a:pPr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>
          <a:xfrm>
            <a:off x="428596" y="642918"/>
            <a:ext cx="8229600" cy="114300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dirty="0" smtClean="0"/>
              <a:t>Click to edit Master title style</a:t>
            </a:r>
            <a:endParaRPr lang="tr-TR" dirty="0"/>
          </a:p>
        </p:txBody>
      </p:sp>
      <p:sp>
        <p:nvSpPr>
          <p:cNvPr id="3" name="2 Metin Yer Tutucusu"/>
          <p:cNvSpPr>
            <a:spLocks noGrp="1"/>
          </p:cNvSpPr>
          <p:nvPr>
            <p:ph type="body" idx="1" hasCustomPrompt="1"/>
          </p:nvPr>
        </p:nvSpPr>
        <p:spPr>
          <a:xfrm>
            <a:off x="500034" y="1928802"/>
            <a:ext cx="4000528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  <a:endParaRPr lang="tr-TR" dirty="0" smtClean="0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 hasCustomPrompt="1"/>
          </p:nvPr>
        </p:nvSpPr>
        <p:spPr>
          <a:xfrm>
            <a:off x="457200" y="2643182"/>
            <a:ext cx="4040188" cy="34829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 baseline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  <a:endParaRPr lang="tr-TR" dirty="0" smtClean="0"/>
          </a:p>
          <a:p>
            <a:pPr lvl="1"/>
            <a:r>
              <a:rPr lang="tr-TR" dirty="0" err="1" smtClean="0"/>
              <a:t>Second</a:t>
            </a:r>
            <a:r>
              <a:rPr lang="tr-TR" dirty="0" smtClean="0"/>
              <a:t> </a:t>
            </a:r>
            <a:r>
              <a:rPr lang="tr-TR" dirty="0" err="1" smtClean="0"/>
              <a:t>level</a:t>
            </a:r>
            <a:endParaRPr lang="tr-TR" dirty="0" smtClean="0"/>
          </a:p>
          <a:p>
            <a:pPr lvl="2"/>
            <a:r>
              <a:rPr lang="tr-TR" dirty="0" err="1" smtClean="0"/>
              <a:t>Third</a:t>
            </a:r>
            <a:r>
              <a:rPr lang="tr-TR" dirty="0" smtClean="0"/>
              <a:t> </a:t>
            </a:r>
            <a:r>
              <a:rPr lang="tr-TR" dirty="0" err="1" smtClean="0"/>
              <a:t>level</a:t>
            </a:r>
            <a:endParaRPr lang="tr-TR" dirty="0" smtClean="0"/>
          </a:p>
          <a:p>
            <a:pPr lvl="3"/>
            <a:r>
              <a:rPr lang="tr-TR" dirty="0" err="1" smtClean="0"/>
              <a:t>Fourth</a:t>
            </a:r>
            <a:r>
              <a:rPr lang="tr-TR" dirty="0" smtClean="0"/>
              <a:t> </a:t>
            </a:r>
            <a:r>
              <a:rPr lang="tr-TR" dirty="0" err="1" smtClean="0"/>
              <a:t>level</a:t>
            </a:r>
            <a:endParaRPr lang="tr-TR" dirty="0" smtClean="0"/>
          </a:p>
          <a:p>
            <a:pPr lvl="4"/>
            <a:r>
              <a:rPr lang="tr-TR" dirty="0" err="1" smtClean="0"/>
              <a:t>Fifth</a:t>
            </a:r>
            <a:r>
              <a:rPr lang="tr-TR" dirty="0" smtClean="0"/>
              <a:t> </a:t>
            </a:r>
            <a:r>
              <a:rPr lang="tr-TR" dirty="0" err="1" smtClean="0"/>
              <a:t>level</a:t>
            </a:r>
            <a:endParaRPr lang="tr-TR" dirty="0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 hasCustomPrompt="1"/>
          </p:nvPr>
        </p:nvSpPr>
        <p:spPr>
          <a:xfrm>
            <a:off x="4643438" y="1928802"/>
            <a:ext cx="4041775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  <a:endParaRPr lang="tr-TR" dirty="0" smtClean="0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 hasCustomPrompt="1"/>
          </p:nvPr>
        </p:nvSpPr>
        <p:spPr>
          <a:xfrm>
            <a:off x="4645025" y="2643182"/>
            <a:ext cx="4041775" cy="34829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 baseline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  <a:endParaRPr lang="tr-TR" dirty="0" smtClean="0"/>
          </a:p>
          <a:p>
            <a:pPr lvl="1"/>
            <a:r>
              <a:rPr lang="tr-TR" dirty="0" err="1" smtClean="0"/>
              <a:t>Second</a:t>
            </a:r>
            <a:r>
              <a:rPr lang="tr-TR" dirty="0" smtClean="0"/>
              <a:t> </a:t>
            </a:r>
            <a:r>
              <a:rPr lang="tr-TR" dirty="0" err="1" smtClean="0"/>
              <a:t>level</a:t>
            </a:r>
            <a:endParaRPr lang="tr-TR" dirty="0" smtClean="0"/>
          </a:p>
          <a:p>
            <a:pPr lvl="2"/>
            <a:r>
              <a:rPr lang="tr-TR" dirty="0" err="1" smtClean="0"/>
              <a:t>Third</a:t>
            </a:r>
            <a:r>
              <a:rPr lang="tr-TR" dirty="0" smtClean="0"/>
              <a:t> </a:t>
            </a:r>
            <a:r>
              <a:rPr lang="tr-TR" dirty="0" err="1" smtClean="0"/>
              <a:t>level</a:t>
            </a:r>
            <a:endParaRPr lang="tr-TR" dirty="0" smtClean="0"/>
          </a:p>
          <a:p>
            <a:pPr lvl="3"/>
            <a:r>
              <a:rPr lang="tr-TR" dirty="0" err="1" smtClean="0"/>
              <a:t>Fourth</a:t>
            </a:r>
            <a:r>
              <a:rPr lang="tr-TR" dirty="0" smtClean="0"/>
              <a:t> </a:t>
            </a:r>
            <a:r>
              <a:rPr lang="tr-TR" dirty="0" err="1" smtClean="0"/>
              <a:t>level</a:t>
            </a:r>
            <a:endParaRPr lang="tr-TR" dirty="0" smtClean="0"/>
          </a:p>
          <a:p>
            <a:pPr lvl="4"/>
            <a:r>
              <a:rPr lang="tr-TR" dirty="0" err="1" smtClean="0"/>
              <a:t>Fifth</a:t>
            </a:r>
            <a:r>
              <a:rPr lang="tr-TR" dirty="0" smtClean="0"/>
              <a:t> </a:t>
            </a:r>
            <a:r>
              <a:rPr lang="tr-TR" dirty="0" err="1" smtClean="0"/>
              <a:t>level</a:t>
            </a:r>
            <a:endParaRPr lang="tr-TR" dirty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7643813" y="65722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554172-EFD1-48D2-9E0D-28447A8313DE}" type="datetime1">
              <a:rPr lang="tr-TR"/>
              <a:pPr>
                <a:defRPr/>
              </a:pPr>
              <a:t>15.11.2023</a:t>
            </a:fld>
            <a:endParaRPr lang="tr-TR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57206A-68A8-4745-ACB1-1AC38E492185}" type="slidenum">
              <a:rPr lang="tr-TR"/>
              <a:pPr>
                <a:defRPr/>
              </a:pPr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tr-TR" dirty="0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7643813" y="65722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9C9BF3-BBBA-4A13-A210-40D54B0E97F5}" type="datetime1">
              <a:rPr lang="tr-TR"/>
              <a:pPr>
                <a:defRPr/>
              </a:pPr>
              <a:t>15.11.2023</a:t>
            </a:fld>
            <a:endParaRPr lang="tr-TR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770782-4227-4FD5-86CE-9485A65699B9}" type="slidenum">
              <a:rPr lang="tr-TR"/>
              <a:pPr>
                <a:defRPr/>
              </a:pPr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7643813" y="65722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6496FA-8CD4-4922-9427-17D6967E80C9}" type="datetime1">
              <a:rPr lang="tr-TR"/>
              <a:pPr>
                <a:defRPr/>
              </a:pPr>
              <a:t>15.11.2023</a:t>
            </a:fld>
            <a:endParaRPr lang="tr-TR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49B4BF-7EE9-428E-93DD-7F531E132A60}" type="slidenum">
              <a:rPr lang="tr-TR"/>
              <a:pPr>
                <a:defRPr/>
              </a:pPr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>
          <a:xfrm>
            <a:off x="457200" y="785794"/>
            <a:ext cx="3008313" cy="78581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 hasCustomPrompt="1"/>
          </p:nvPr>
        </p:nvSpPr>
        <p:spPr>
          <a:xfrm>
            <a:off x="3575050" y="1000108"/>
            <a:ext cx="5111750" cy="512605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title style</a:t>
            </a:r>
            <a:endParaRPr lang="tr-TR" dirty="0" smtClean="0"/>
          </a:p>
          <a:p>
            <a:pPr lvl="1"/>
            <a:r>
              <a:rPr lang="tr-TR" dirty="0" err="1" smtClean="0"/>
              <a:t>Second</a:t>
            </a:r>
            <a:r>
              <a:rPr lang="tr-TR" dirty="0" smtClean="0"/>
              <a:t> </a:t>
            </a:r>
            <a:r>
              <a:rPr lang="tr-TR" dirty="0" err="1" smtClean="0"/>
              <a:t>level</a:t>
            </a:r>
            <a:endParaRPr lang="tr-TR" dirty="0" smtClean="0"/>
          </a:p>
          <a:p>
            <a:pPr lvl="2"/>
            <a:r>
              <a:rPr lang="tr-TR" dirty="0" err="1" smtClean="0"/>
              <a:t>Third</a:t>
            </a:r>
            <a:r>
              <a:rPr lang="tr-TR" dirty="0" smtClean="0"/>
              <a:t> </a:t>
            </a:r>
            <a:r>
              <a:rPr lang="tr-TR" dirty="0" err="1" smtClean="0"/>
              <a:t>level</a:t>
            </a:r>
            <a:endParaRPr lang="tr-TR" dirty="0" smtClean="0"/>
          </a:p>
          <a:p>
            <a:pPr lvl="3"/>
            <a:r>
              <a:rPr lang="tr-TR" dirty="0" err="1" smtClean="0"/>
              <a:t>Fourth</a:t>
            </a:r>
            <a:r>
              <a:rPr lang="tr-TR" dirty="0" smtClean="0"/>
              <a:t> </a:t>
            </a:r>
            <a:r>
              <a:rPr lang="tr-TR" dirty="0" err="1" smtClean="0"/>
              <a:t>level</a:t>
            </a:r>
            <a:endParaRPr lang="tr-TR" dirty="0" smtClean="0"/>
          </a:p>
          <a:p>
            <a:pPr lvl="4"/>
            <a:r>
              <a:rPr lang="tr-TR" dirty="0" err="1" smtClean="0"/>
              <a:t>Fifth</a:t>
            </a:r>
            <a:r>
              <a:rPr lang="tr-TR" dirty="0" smtClean="0"/>
              <a:t> </a:t>
            </a:r>
            <a:r>
              <a:rPr lang="tr-TR" dirty="0" err="1" smtClean="0"/>
              <a:t>level</a:t>
            </a:r>
            <a:endParaRPr lang="tr-TR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643050"/>
            <a:ext cx="3008313" cy="44831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  <a:endParaRPr lang="tr-TR" dirty="0" smtClean="0"/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7643813" y="65722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1A988C-006E-4AC8-BE9F-8B171A1609E3}" type="datetime1">
              <a:rPr lang="tr-TR"/>
              <a:pPr>
                <a:defRPr/>
              </a:pPr>
              <a:t>15.11.2023</a:t>
            </a:fld>
            <a:endParaRPr lang="tr-TR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9EF23D-7F07-4F2A-BF53-754598A9DB24}" type="slidenum">
              <a:rPr lang="tr-TR"/>
              <a:pPr>
                <a:defRPr/>
              </a:pPr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tr-TR" dirty="0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928670"/>
            <a:ext cx="5486400" cy="379890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  <a:endParaRPr lang="tr-TR" dirty="0" smtClean="0"/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7643813" y="65722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C9ED65-F33E-4578-8BC9-BB91C17E6E9C}" type="datetime1">
              <a:rPr lang="tr-TR"/>
              <a:pPr>
                <a:defRPr/>
              </a:pPr>
              <a:t>15.11.2023</a:t>
            </a:fld>
            <a:endParaRPr lang="tr-TR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42D59D-16E7-478E-9B4D-59D56186DF9D}" type="slidenum">
              <a:rPr lang="tr-TR"/>
              <a:pPr>
                <a:defRPr/>
              </a:pPr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981075"/>
            <a:ext cx="82296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  <a:endParaRPr lang="tr-T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857375"/>
            <a:ext cx="8229600" cy="426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  <a:endParaRPr lang="tr-TR" dirty="0" smtClean="0"/>
          </a:p>
          <a:p>
            <a:pPr lvl="1"/>
            <a:r>
              <a:rPr lang="tr-TR" dirty="0" err="1" smtClean="0"/>
              <a:t>Second</a:t>
            </a:r>
            <a:r>
              <a:rPr lang="tr-TR" dirty="0" smtClean="0"/>
              <a:t> </a:t>
            </a:r>
            <a:r>
              <a:rPr lang="tr-TR" dirty="0" err="1" smtClean="0"/>
              <a:t>level</a:t>
            </a:r>
            <a:endParaRPr lang="tr-TR" dirty="0" smtClean="0"/>
          </a:p>
          <a:p>
            <a:pPr lvl="2"/>
            <a:r>
              <a:rPr lang="tr-TR" dirty="0" err="1" smtClean="0"/>
              <a:t>Third</a:t>
            </a:r>
            <a:r>
              <a:rPr lang="tr-TR" dirty="0" smtClean="0"/>
              <a:t> </a:t>
            </a:r>
            <a:r>
              <a:rPr lang="tr-TR" dirty="0" err="1" smtClean="0"/>
              <a:t>level</a:t>
            </a:r>
            <a:endParaRPr lang="tr-TR" dirty="0" smtClean="0"/>
          </a:p>
          <a:p>
            <a:pPr lvl="3"/>
            <a:r>
              <a:rPr lang="tr-TR" dirty="0" err="1" smtClean="0"/>
              <a:t>Fourth</a:t>
            </a:r>
            <a:r>
              <a:rPr lang="tr-TR" dirty="0" smtClean="0"/>
              <a:t> </a:t>
            </a:r>
            <a:r>
              <a:rPr lang="tr-TR" dirty="0" err="1" smtClean="0"/>
              <a:t>level</a:t>
            </a:r>
            <a:endParaRPr lang="tr-TR" dirty="0" smtClean="0"/>
          </a:p>
          <a:p>
            <a:pPr lvl="4"/>
            <a:r>
              <a:rPr lang="tr-TR" dirty="0" err="1" smtClean="0"/>
              <a:t>Fifth</a:t>
            </a:r>
            <a:r>
              <a:rPr lang="tr-TR" dirty="0" smtClean="0"/>
              <a:t> </a:t>
            </a:r>
            <a:r>
              <a:rPr lang="tr-TR" dirty="0" err="1" smtClean="0"/>
              <a:t>level</a:t>
            </a:r>
            <a:endParaRPr lang="tr-TR" dirty="0" smtClean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48488" y="65532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1" smtClean="0">
                <a:ln>
                  <a:solidFill>
                    <a:srgbClr val="AB2328"/>
                  </a:solidFill>
                </a:ln>
                <a:solidFill>
                  <a:srgbClr val="C00000"/>
                </a:solidFill>
                <a:cs typeface="+mn-cs"/>
              </a:defRPr>
            </a:lvl1pPr>
          </a:lstStyle>
          <a:p>
            <a:pPr>
              <a:defRPr/>
            </a:pPr>
            <a:fld id="{BEAED25A-3B82-46D8-BCCA-3091EC4791A8}" type="slidenum">
              <a:rPr lang="tr-TR"/>
              <a:pPr>
                <a:defRPr/>
              </a:pPr>
              <a:t>‹#›</a:t>
            </a:fld>
            <a:endParaRPr lang="tr-TR" dirty="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107950" y="176213"/>
            <a:ext cx="3240088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r>
              <a:rPr lang="tr-TR" sz="1400" b="1" dirty="0">
                <a:solidFill>
                  <a:srgbClr val="AB2328"/>
                </a:solidFill>
                <a:latin typeface="Calibri" pitchFamily="34" charset="0"/>
                <a:cs typeface="Calibri" pitchFamily="34" charset="0"/>
              </a:rPr>
              <a:t/>
            </a:r>
            <a:br>
              <a:rPr lang="tr-TR" sz="1400" b="1" dirty="0">
                <a:solidFill>
                  <a:srgbClr val="AB2328"/>
                </a:solidFill>
                <a:latin typeface="Calibri" pitchFamily="34" charset="0"/>
                <a:cs typeface="Calibri" pitchFamily="34" charset="0"/>
              </a:rPr>
            </a:br>
            <a:r>
              <a:rPr lang="tr-TR" sz="1400" b="1" dirty="0" smtClean="0">
                <a:solidFill>
                  <a:srgbClr val="AB2328"/>
                </a:solidFill>
                <a:latin typeface="Calibri" pitchFamily="34" charset="0"/>
                <a:cs typeface="Calibri" pitchFamily="34" charset="0"/>
              </a:rPr>
              <a:t>TURKISH STATISTICAL INSTITUTE</a:t>
            </a:r>
            <a:endParaRPr lang="tr-TR" sz="1400" b="1" dirty="0">
              <a:solidFill>
                <a:srgbClr val="AB2328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2" name="Picture 9" descr="logoLAR"/>
          <p:cNvPicPr>
            <a:picLocks noChangeAspect="1" noChangeArrowheads="1"/>
          </p:cNvPicPr>
          <p:nvPr/>
        </p:nvPicPr>
        <p:blipFill>
          <a:blip r:embed="rId13"/>
          <a:stretch>
            <a:fillRect/>
          </a:stretch>
        </p:blipFill>
        <p:spPr bwMode="auto">
          <a:xfrm>
            <a:off x="8259728" y="117475"/>
            <a:ext cx="654120" cy="40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4" name="Line 10"/>
          <p:cNvSpPr>
            <a:spLocks noChangeShapeType="1"/>
          </p:cNvSpPr>
          <p:nvPr/>
        </p:nvSpPr>
        <p:spPr bwMode="auto">
          <a:xfrm>
            <a:off x="0" y="647700"/>
            <a:ext cx="9144000" cy="0"/>
          </a:xfrm>
          <a:prstGeom prst="line">
            <a:avLst/>
          </a:prstGeom>
          <a:noFill/>
          <a:ln w="19050">
            <a:solidFill>
              <a:srgbClr val="AB2328"/>
            </a:solidFill>
            <a:round/>
            <a:headEnd/>
            <a:tailEnd/>
          </a:ln>
          <a:effectLst>
            <a:outerShdw blurRad="50800" dir="780000" algn="ctr" rotWithShape="0">
              <a:schemeClr val="bg1"/>
            </a:outerShdw>
          </a:effectLst>
        </p:spPr>
        <p:txBody>
          <a:bodyPr/>
          <a:lstStyle/>
          <a:p>
            <a:pPr>
              <a:defRPr/>
            </a:pPr>
            <a:endParaRPr lang="tr-TR">
              <a:cs typeface="+mn-cs"/>
            </a:endParaRPr>
          </a:p>
        </p:txBody>
      </p:sp>
      <p:sp>
        <p:nvSpPr>
          <p:cNvPr id="1035" name="Line 11"/>
          <p:cNvSpPr>
            <a:spLocks noChangeShapeType="1"/>
          </p:cNvSpPr>
          <p:nvPr/>
        </p:nvSpPr>
        <p:spPr bwMode="auto">
          <a:xfrm>
            <a:off x="0" y="6286500"/>
            <a:ext cx="9144000" cy="0"/>
          </a:xfrm>
          <a:prstGeom prst="line">
            <a:avLst/>
          </a:prstGeom>
          <a:noFill/>
          <a:ln w="19050">
            <a:solidFill>
              <a:srgbClr val="AB2328"/>
            </a:solidFill>
            <a:round/>
            <a:headEnd/>
            <a:tailEnd/>
          </a:ln>
          <a:effectLst>
            <a:outerShdw blurRad="127000" dist="152400" dir="5400000" sx="65000" sy="65000" algn="ctr" rotWithShape="0">
              <a:schemeClr val="bg1"/>
            </a:outerShdw>
          </a:effectLst>
        </p:spPr>
        <p:txBody>
          <a:bodyPr/>
          <a:lstStyle/>
          <a:p>
            <a:pPr>
              <a:defRPr/>
            </a:pPr>
            <a:endParaRPr lang="tr-TR"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262626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262626"/>
          </a:solidFill>
          <a:latin typeface="Calibri" pitchFamily="34" charset="0"/>
          <a:cs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262626"/>
          </a:solidFill>
          <a:latin typeface="Calibri" pitchFamily="34" charset="0"/>
          <a:cs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262626"/>
          </a:solidFill>
          <a:latin typeface="Calibri" pitchFamily="34" charset="0"/>
          <a:cs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262626"/>
          </a:solidFill>
          <a:latin typeface="Calibri" pitchFamily="34" charset="0"/>
          <a:cs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baseline="0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5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A12E26F-8616-4773-B37B-8BDF41C6A008}" type="slidenum">
              <a:rPr lang="tr-TR"/>
              <a:pPr>
                <a:defRPr/>
              </a:pPr>
              <a:t>1</a:t>
            </a:fld>
            <a:endParaRPr lang="tr-TR"/>
          </a:p>
        </p:txBody>
      </p:sp>
      <p:sp>
        <p:nvSpPr>
          <p:cNvPr id="2052" name="Rectangle 23"/>
          <p:cNvSpPr>
            <a:spLocks noGrp="1" noChangeArrowheads="1"/>
          </p:cNvSpPr>
          <p:nvPr>
            <p:ph type="title"/>
          </p:nvPr>
        </p:nvSpPr>
        <p:spPr>
          <a:xfrm>
            <a:off x="428625" y="1214438"/>
            <a:ext cx="8286750" cy="2786066"/>
          </a:xfrm>
        </p:spPr>
        <p:txBody>
          <a:bodyPr/>
          <a:lstStyle/>
          <a:p>
            <a:pPr eaLnBrk="1" hangingPunct="1"/>
            <a:r>
              <a:rPr lang="tr-TR" sz="4000" b="1" dirty="0" err="1" smtClean="0"/>
              <a:t>Tests</a:t>
            </a:r>
            <a:r>
              <a:rPr lang="tr-TR" sz="4000" b="1" dirty="0" smtClean="0"/>
              <a:t> of </a:t>
            </a:r>
            <a:r>
              <a:rPr lang="tr-TR" sz="4000" b="1" dirty="0" err="1" smtClean="0"/>
              <a:t>JDemetra</a:t>
            </a:r>
            <a:r>
              <a:rPr lang="tr-TR" sz="4000" b="1" dirty="0" smtClean="0"/>
              <a:t>+ 3.1.1 </a:t>
            </a:r>
            <a:r>
              <a:rPr lang="tr-TR" sz="4000" b="1" dirty="0" err="1" smtClean="0"/>
              <a:t>and</a:t>
            </a:r>
            <a:r>
              <a:rPr lang="tr-TR" sz="4000" b="1" dirty="0" smtClean="0"/>
              <a:t> </a:t>
            </a:r>
            <a:r>
              <a:rPr lang="tr-TR" sz="4000" b="1" dirty="0" err="1" smtClean="0"/>
              <a:t>jwsacruncher</a:t>
            </a:r>
            <a:r>
              <a:rPr lang="tr-TR" sz="4000" b="1" dirty="0" smtClean="0"/>
              <a:t> </a:t>
            </a:r>
            <a:r>
              <a:rPr lang="tr-TR" sz="4000" b="1" dirty="0"/>
              <a:t>3</a:t>
            </a:r>
            <a:r>
              <a:rPr lang="tr-TR" sz="4000" b="1" dirty="0" smtClean="0"/>
              <a:t>.1.1</a:t>
            </a:r>
          </a:p>
        </p:txBody>
      </p:sp>
      <p:sp>
        <p:nvSpPr>
          <p:cNvPr id="2053" name="Rectangle 24"/>
          <p:cNvSpPr>
            <a:spLocks noGrp="1" noChangeArrowheads="1"/>
          </p:cNvSpPr>
          <p:nvPr>
            <p:ph idx="1"/>
          </p:nvPr>
        </p:nvSpPr>
        <p:spPr>
          <a:xfrm>
            <a:off x="428567" y="3501008"/>
            <a:ext cx="8286808" cy="1656184"/>
          </a:xfrm>
        </p:spPr>
        <p:txBody>
          <a:bodyPr/>
          <a:lstStyle/>
          <a:p>
            <a:pPr algn="ctr" eaLnBrk="1" hangingPunct="1">
              <a:buNone/>
            </a:pPr>
            <a:r>
              <a:rPr lang="tr-TR" sz="3200" dirty="0" smtClean="0"/>
              <a:t>Muhammed Fatih TÜZEN</a:t>
            </a:r>
          </a:p>
          <a:p>
            <a:pPr algn="ctr" eaLnBrk="1" hangingPunct="1">
              <a:buNone/>
            </a:pPr>
            <a:r>
              <a:rPr lang="tr-TR" sz="2400" dirty="0" err="1" smtClean="0"/>
              <a:t>Methodology</a:t>
            </a:r>
            <a:r>
              <a:rPr lang="tr-TR" sz="2400" dirty="0" smtClean="0"/>
              <a:t> </a:t>
            </a:r>
            <a:r>
              <a:rPr lang="tr-TR" sz="2400" dirty="0" err="1" smtClean="0"/>
              <a:t>Department</a:t>
            </a:r>
            <a:endParaRPr lang="tr-TR" sz="2400" dirty="0" smtClean="0"/>
          </a:p>
          <a:p>
            <a:pPr algn="ctr" eaLnBrk="1" hangingPunct="1">
              <a:buNone/>
            </a:pPr>
            <a:r>
              <a:rPr lang="tr-TR" sz="2400" dirty="0" err="1" smtClean="0"/>
              <a:t>Turkish</a:t>
            </a:r>
            <a:r>
              <a:rPr lang="tr-TR" sz="2400" dirty="0" smtClean="0"/>
              <a:t> Statistical </a:t>
            </a:r>
            <a:r>
              <a:rPr lang="tr-TR" sz="2400" dirty="0" err="1" smtClean="0"/>
              <a:t>Institute</a:t>
            </a:r>
            <a:endParaRPr lang="tr-TR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23"/>
          <p:cNvSpPr>
            <a:spLocks noGrp="1" noChangeArrowheads="1"/>
          </p:cNvSpPr>
          <p:nvPr>
            <p:ph type="title"/>
          </p:nvPr>
        </p:nvSpPr>
        <p:spPr>
          <a:xfrm>
            <a:off x="428596" y="1052736"/>
            <a:ext cx="8286808" cy="4896544"/>
          </a:xfrm>
        </p:spPr>
        <p:txBody>
          <a:bodyPr/>
          <a:lstStyle/>
          <a:p>
            <a:pPr algn="l"/>
            <a:r>
              <a:rPr lang="tr-TR" sz="1800" dirty="0" smtClean="0"/>
              <a:t/>
            </a:r>
            <a:br>
              <a:rPr lang="tr-TR" sz="1800" dirty="0" smtClean="0"/>
            </a:br>
            <a:endParaRPr lang="tr-TR" sz="1800" dirty="0" smtClean="0"/>
          </a:p>
        </p:txBody>
      </p:sp>
      <p:sp>
        <p:nvSpPr>
          <p:cNvPr id="5" name="5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12E26F-8616-4773-B37B-8BDF41C6A008}" type="slidenum">
              <a:rPr lang="tr-TR" smtClean="0"/>
              <a:pPr/>
              <a:t>2</a:t>
            </a:fld>
            <a:endParaRPr lang="tr-TR"/>
          </a:p>
        </p:txBody>
      </p:sp>
      <p:sp>
        <p:nvSpPr>
          <p:cNvPr id="2" name="Metin kutusu 1"/>
          <p:cNvSpPr txBox="1"/>
          <p:nvPr/>
        </p:nvSpPr>
        <p:spPr>
          <a:xfrm>
            <a:off x="467544" y="673532"/>
            <a:ext cx="79208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Data</a:t>
            </a:r>
          </a:p>
        </p:txBody>
      </p:sp>
      <p:sp>
        <p:nvSpPr>
          <p:cNvPr id="6" name="Metin kutusu 5"/>
          <p:cNvSpPr txBox="1"/>
          <p:nvPr/>
        </p:nvSpPr>
        <p:spPr>
          <a:xfrm>
            <a:off x="646304" y="1268760"/>
            <a:ext cx="7920880" cy="5062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tr-TR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3" name="Tablo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0337663"/>
              </p:ext>
            </p:extLst>
          </p:nvPr>
        </p:nvGraphicFramePr>
        <p:xfrm>
          <a:off x="539553" y="1124744"/>
          <a:ext cx="8042463" cy="5040495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3456383">
                  <a:extLst>
                    <a:ext uri="{9D8B030D-6E8A-4147-A177-3AD203B41FA5}">
                      <a16:colId xmlns:a16="http://schemas.microsoft.com/office/drawing/2014/main" val="3744468868"/>
                    </a:ext>
                  </a:extLst>
                </a:gridCol>
                <a:gridCol w="1742785">
                  <a:extLst>
                    <a:ext uri="{9D8B030D-6E8A-4147-A177-3AD203B41FA5}">
                      <a16:colId xmlns:a16="http://schemas.microsoft.com/office/drawing/2014/main" val="3981619246"/>
                    </a:ext>
                  </a:extLst>
                </a:gridCol>
                <a:gridCol w="1497575">
                  <a:extLst>
                    <a:ext uri="{9D8B030D-6E8A-4147-A177-3AD203B41FA5}">
                      <a16:colId xmlns:a16="http://schemas.microsoft.com/office/drawing/2014/main" val="4145560674"/>
                    </a:ext>
                  </a:extLst>
                </a:gridCol>
                <a:gridCol w="1345720">
                  <a:extLst>
                    <a:ext uri="{9D8B030D-6E8A-4147-A177-3AD203B41FA5}">
                      <a16:colId xmlns:a16="http://schemas.microsoft.com/office/drawing/2014/main" val="3282810538"/>
                    </a:ext>
                  </a:extLst>
                </a:gridCol>
              </a:tblGrid>
              <a:tr h="334785"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Statistics</a:t>
                      </a:r>
                      <a:endParaRPr lang="tr-TR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Period</a:t>
                      </a:r>
                      <a:endParaRPr lang="tr-TR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N.</a:t>
                      </a:r>
                      <a:r>
                        <a:rPr lang="tr-TR" sz="16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of</a:t>
                      </a:r>
                      <a:r>
                        <a:rPr lang="tr-TR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Series</a:t>
                      </a:r>
                      <a:endParaRPr lang="tr-TR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Frequency</a:t>
                      </a:r>
                      <a:endParaRPr lang="tr-TR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099871"/>
                  </a:ext>
                </a:extLst>
              </a:tr>
              <a:tr h="3118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Foreign</a:t>
                      </a:r>
                      <a:r>
                        <a:rPr lang="tr-TR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tr-TR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Trade</a:t>
                      </a:r>
                      <a:r>
                        <a:rPr lang="tr-TR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tr-TR" sz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Indices</a:t>
                      </a:r>
                      <a:r>
                        <a:rPr lang="tr-TR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(FTI)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2013-01:2023-8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232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77265385"/>
                  </a:ext>
                </a:extLst>
              </a:tr>
              <a:tr h="3118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Foreign</a:t>
                      </a:r>
                      <a:r>
                        <a:rPr lang="tr-TR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tr-TR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Trade</a:t>
                      </a:r>
                      <a:r>
                        <a:rPr lang="tr-TR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tr-TR" sz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Statistics</a:t>
                      </a:r>
                      <a:r>
                        <a:rPr lang="tr-TR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(FTS)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2013-01:2023-9</a:t>
                      </a:r>
                      <a:endParaRPr lang="tr-TR" sz="12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41891849"/>
                  </a:ext>
                </a:extLst>
              </a:tr>
              <a:tr h="3118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Labour</a:t>
                      </a:r>
                      <a:r>
                        <a:rPr lang="tr-TR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tr-TR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Input</a:t>
                      </a:r>
                      <a:r>
                        <a:rPr lang="tr-TR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tr-TR" sz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Indices</a:t>
                      </a:r>
                      <a:r>
                        <a:rPr lang="tr-TR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(LII)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2009-1:2023-2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713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50318026"/>
                  </a:ext>
                </a:extLst>
              </a:tr>
              <a:tr h="3118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Labour</a:t>
                      </a:r>
                      <a:r>
                        <a:rPr lang="tr-TR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tr-TR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Force </a:t>
                      </a:r>
                      <a:r>
                        <a:rPr lang="tr-TR" sz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Statistics</a:t>
                      </a:r>
                      <a:r>
                        <a:rPr lang="tr-TR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(LFS)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2014-01:2023-8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19761276"/>
                  </a:ext>
                </a:extLst>
              </a:tr>
              <a:tr h="3118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Retail</a:t>
                      </a:r>
                      <a:r>
                        <a:rPr lang="tr-TR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tr-TR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Sales</a:t>
                      </a:r>
                      <a:r>
                        <a:rPr lang="tr-TR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tr-TR" sz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Indices</a:t>
                      </a:r>
                      <a:r>
                        <a:rPr lang="tr-TR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(RSI)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2010-01:2023-8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80110773"/>
                  </a:ext>
                </a:extLst>
              </a:tr>
              <a:tr h="3118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Turnover</a:t>
                      </a:r>
                      <a:r>
                        <a:rPr lang="tr-TR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tr-TR" sz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Indices</a:t>
                      </a:r>
                      <a:r>
                        <a:rPr lang="tr-TR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(TI)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2009-01:2023-8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258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61993920"/>
                  </a:ext>
                </a:extLst>
              </a:tr>
              <a:tr h="3118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Industrial</a:t>
                      </a:r>
                      <a:r>
                        <a:rPr lang="tr-TR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tr-TR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Production</a:t>
                      </a:r>
                      <a:r>
                        <a:rPr lang="tr-TR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tr-TR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Index (IPI)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2010-01:2023-5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236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14517778"/>
                  </a:ext>
                </a:extLst>
              </a:tr>
              <a:tr h="3118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Paid</a:t>
                      </a:r>
                      <a:r>
                        <a:rPr lang="tr-TR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tr-TR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Employee</a:t>
                      </a:r>
                      <a:r>
                        <a:rPr lang="tr-TR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tr-TR" sz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Statistics</a:t>
                      </a:r>
                      <a:r>
                        <a:rPr lang="tr-TR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(PES)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2009-01:2023-8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215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06661103"/>
                  </a:ext>
                </a:extLst>
              </a:tr>
              <a:tr h="38395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Consumer </a:t>
                      </a:r>
                      <a:r>
                        <a:rPr lang="tr-TR" sz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Confidence</a:t>
                      </a:r>
                      <a:r>
                        <a:rPr lang="tr-TR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Index (CCI)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2012-01:2023-10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96700605"/>
                  </a:ext>
                </a:extLst>
              </a:tr>
              <a:tr h="5759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Sectoral</a:t>
                      </a:r>
                      <a:r>
                        <a:rPr lang="tr-TR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tr-TR" sz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Confidence</a:t>
                      </a:r>
                      <a:r>
                        <a:rPr lang="tr-TR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Services</a:t>
                      </a:r>
                      <a:r>
                        <a:rPr lang="tr-TR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tr-TR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Retail</a:t>
                      </a:r>
                      <a:r>
                        <a:rPr lang="tr-TR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tr-TR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Trade</a:t>
                      </a:r>
                      <a:r>
                        <a:rPr lang="tr-TR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tr-TR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and</a:t>
                      </a:r>
                      <a:r>
                        <a:rPr lang="tr-TR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Construction </a:t>
                      </a:r>
                      <a:r>
                        <a:rPr lang="tr-TR" sz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Confidence</a:t>
                      </a:r>
                      <a:r>
                        <a:rPr lang="tr-TR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(SCI)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2011-01:2023-10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30688966"/>
                  </a:ext>
                </a:extLst>
              </a:tr>
              <a:tr h="5759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Quarterly</a:t>
                      </a:r>
                      <a:r>
                        <a:rPr lang="tr-TR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tr-TR" sz="12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Gross</a:t>
                      </a:r>
                      <a:r>
                        <a:rPr lang="tr-TR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tr-TR" sz="12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Domestic</a:t>
                      </a:r>
                      <a:r>
                        <a:rPr lang="tr-TR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Product</a:t>
                      </a:r>
                      <a:r>
                        <a:rPr lang="tr-TR" sz="12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Nominal </a:t>
                      </a:r>
                      <a:r>
                        <a:rPr lang="tr-TR" sz="1200" baseline="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Prices</a:t>
                      </a:r>
                      <a:r>
                        <a:rPr lang="tr-TR" sz="12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tr-TR" sz="1200" baseline="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GDP_Nominal</a:t>
                      </a:r>
                      <a:r>
                        <a:rPr lang="tr-TR" sz="12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1998-1:2023-2</a:t>
                      </a:r>
                      <a:endParaRPr lang="tr-TR" sz="12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37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04931049"/>
                  </a:ext>
                </a:extLst>
              </a:tr>
              <a:tr h="67451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2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Quarterly</a:t>
                      </a:r>
                      <a:r>
                        <a:rPr lang="tr-TR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tr-TR" sz="12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Gross</a:t>
                      </a:r>
                      <a:r>
                        <a:rPr lang="tr-TR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tr-TR" sz="12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Domestic</a:t>
                      </a:r>
                      <a:r>
                        <a:rPr lang="tr-TR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Product</a:t>
                      </a:r>
                      <a:r>
                        <a:rPr lang="tr-TR" sz="12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Volume </a:t>
                      </a:r>
                      <a:r>
                        <a:rPr lang="tr-TR" sz="1200" baseline="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Prices</a:t>
                      </a:r>
                      <a:r>
                        <a:rPr lang="tr-TR" sz="12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tr-TR" sz="1200" baseline="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GDP_Real</a:t>
                      </a:r>
                      <a:r>
                        <a:rPr lang="tr-TR" sz="12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1998-1:2023-2</a:t>
                      </a:r>
                      <a:endParaRPr lang="tr-TR" sz="12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533754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4968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23"/>
          <p:cNvSpPr>
            <a:spLocks noGrp="1" noChangeArrowheads="1"/>
          </p:cNvSpPr>
          <p:nvPr>
            <p:ph type="title"/>
          </p:nvPr>
        </p:nvSpPr>
        <p:spPr>
          <a:xfrm>
            <a:off x="428596" y="2132856"/>
            <a:ext cx="8286808" cy="1944216"/>
          </a:xfrm>
        </p:spPr>
        <p:txBody>
          <a:bodyPr/>
          <a:lstStyle/>
          <a:p>
            <a:pPr algn="l"/>
            <a:r>
              <a:rPr lang="tr-TR" sz="1800" dirty="0" smtClean="0"/>
              <a:t/>
            </a:r>
            <a:br>
              <a:rPr lang="tr-TR" sz="1800" dirty="0" smtClean="0"/>
            </a:br>
            <a:endParaRPr lang="tr-TR" sz="1800" dirty="0" smtClean="0"/>
          </a:p>
        </p:txBody>
      </p:sp>
      <p:sp>
        <p:nvSpPr>
          <p:cNvPr id="5" name="5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12E26F-8616-4773-B37B-8BDF41C6A008}" type="slidenum">
              <a:rPr lang="tr-TR" smtClean="0"/>
              <a:pPr/>
              <a:t>3</a:t>
            </a:fld>
            <a:endParaRPr lang="tr-TR"/>
          </a:p>
        </p:txBody>
      </p:sp>
      <p:sp>
        <p:nvSpPr>
          <p:cNvPr id="2" name="Metin kutusu 1"/>
          <p:cNvSpPr txBox="1"/>
          <p:nvPr/>
        </p:nvSpPr>
        <p:spPr>
          <a:xfrm>
            <a:off x="661136" y="908720"/>
            <a:ext cx="79208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Seasonal</a:t>
            </a:r>
            <a:r>
              <a:rPr lang="tr-TR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sz="24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Adjustment</a:t>
            </a:r>
            <a:r>
              <a:rPr lang="tr-TR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sz="24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Specification</a:t>
            </a:r>
            <a:endParaRPr lang="tr-TR" sz="24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Metin kutusu 5"/>
          <p:cNvSpPr txBox="1"/>
          <p:nvPr/>
        </p:nvSpPr>
        <p:spPr>
          <a:xfrm>
            <a:off x="646304" y="1412776"/>
            <a:ext cx="792088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4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Method</a:t>
            </a:r>
            <a:r>
              <a:rPr lang="tr-TR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: </a:t>
            </a:r>
            <a:r>
              <a:rPr lang="tr-TR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Tramo-Seats</a:t>
            </a:r>
            <a:endParaRPr lang="tr-TR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Refresh </a:t>
            </a:r>
            <a:r>
              <a:rPr lang="tr-TR" sz="24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Policy</a:t>
            </a:r>
            <a:r>
              <a:rPr lang="en-U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Partial concurrent adjustment +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Arima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parameters 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4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Calendars</a:t>
            </a:r>
            <a:r>
              <a:rPr lang="tr-TR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tr-T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User-</a:t>
            </a:r>
            <a:r>
              <a:rPr lang="tr-TR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defined</a:t>
            </a:r>
            <a:endParaRPr lang="tr-TR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4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Specification</a:t>
            </a:r>
            <a:r>
              <a:rPr lang="tr-TR" sz="2400" b="1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tr-TR" sz="2400" dirty="0">
                <a:latin typeface="Calibri" panose="020F0502020204030204" pitchFamily="34" charset="0"/>
                <a:cs typeface="Calibri" panose="020F0502020204030204" pitchFamily="34" charset="0"/>
              </a:rPr>
              <a:t>RSA3+Kalman</a:t>
            </a:r>
          </a:p>
        </p:txBody>
      </p:sp>
    </p:spTree>
    <p:extLst>
      <p:ext uri="{BB962C8B-B14F-4D97-AF65-F5344CB8AC3E}">
        <p14:creationId xmlns:p14="http://schemas.microsoft.com/office/powerpoint/2010/main" val="3542177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23"/>
          <p:cNvSpPr>
            <a:spLocks noGrp="1" noChangeArrowheads="1"/>
          </p:cNvSpPr>
          <p:nvPr>
            <p:ph type="title"/>
          </p:nvPr>
        </p:nvSpPr>
        <p:spPr>
          <a:xfrm>
            <a:off x="428596" y="2132856"/>
            <a:ext cx="8286808" cy="1944216"/>
          </a:xfrm>
        </p:spPr>
        <p:txBody>
          <a:bodyPr/>
          <a:lstStyle/>
          <a:p>
            <a:pPr algn="l"/>
            <a:r>
              <a:rPr lang="tr-TR" sz="1800" dirty="0" smtClean="0"/>
              <a:t/>
            </a:r>
            <a:br>
              <a:rPr lang="tr-TR" sz="1800" dirty="0" smtClean="0"/>
            </a:br>
            <a:endParaRPr lang="tr-TR" sz="1800" dirty="0" smtClean="0"/>
          </a:p>
        </p:txBody>
      </p:sp>
      <p:sp>
        <p:nvSpPr>
          <p:cNvPr id="5" name="5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12E26F-8616-4773-B37B-8BDF41C6A008}" type="slidenum">
              <a:rPr lang="tr-TR" smtClean="0"/>
              <a:pPr/>
              <a:t>4</a:t>
            </a:fld>
            <a:endParaRPr lang="tr-TR"/>
          </a:p>
        </p:txBody>
      </p:sp>
      <p:sp>
        <p:nvSpPr>
          <p:cNvPr id="2" name="Metin kutusu 1"/>
          <p:cNvSpPr txBox="1"/>
          <p:nvPr/>
        </p:nvSpPr>
        <p:spPr>
          <a:xfrm>
            <a:off x="661136" y="764704"/>
            <a:ext cx="79208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Metrics</a:t>
            </a:r>
            <a:endParaRPr lang="tr-TR" sz="24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Metin kutusu 5"/>
              <p:cNvSpPr txBox="1"/>
              <p:nvPr/>
            </p:nvSpPr>
            <p:spPr>
              <a:xfrm>
                <a:off x="428596" y="1124744"/>
                <a:ext cx="8391876" cy="49972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tr-TR" dirty="0" smtClean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tr-TR" b="1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MALD </a:t>
                </a:r>
                <a:r>
                  <a:rPr lang="tr-TR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(</a:t>
                </a:r>
                <a:r>
                  <a:rPr lang="tr-TR" dirty="0" err="1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Mean</a:t>
                </a:r>
                <a:r>
                  <a:rPr lang="tr-TR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tr-TR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a</a:t>
                </a:r>
                <a:r>
                  <a:rPr lang="tr-TR" dirty="0" err="1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bsolute</a:t>
                </a:r>
                <a:r>
                  <a:rPr lang="tr-TR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tr-TR" dirty="0" err="1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level</a:t>
                </a:r>
                <a:r>
                  <a:rPr lang="tr-TR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tr-TR" dirty="0" err="1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difference</a:t>
                </a:r>
                <a:r>
                  <a:rPr lang="tr-TR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):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tr-TR" b="0" i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m</m:t>
                    </m:r>
                    <m:r>
                      <a:rPr lang="tr-TR" b="0" i="1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𝑒𝑎𝑛</m:t>
                    </m:r>
                    <m:r>
                      <a:rPr lang="tr-TR" b="0" i="1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(</m:t>
                    </m:r>
                    <m:r>
                      <a:rPr lang="tr-TR" b="0" i="1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𝑎𝑏𝑠</m:t>
                    </m:r>
                    <m:r>
                      <a:rPr lang="tr-TR" b="0" i="1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(</m:t>
                    </m:r>
                    <m:sSubSup>
                      <m:sSubSupPr>
                        <m:ctrlPr>
                          <a:rPr lang="tr-TR" b="0" i="1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sSubSupPr>
                      <m:e>
                        <m:r>
                          <a:rPr lang="tr-TR" b="0" i="1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𝑆𝐴</m:t>
                        </m:r>
                      </m:e>
                      <m:sub>
                        <m:r>
                          <a:rPr lang="tr-TR" b="0" i="1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𝑙𝑒𝑣𝑒𝑙</m:t>
                        </m:r>
                      </m:sub>
                      <m:sup>
                        <m:r>
                          <a:rPr lang="tr-TR" b="0" i="1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𝑣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2</m:t>
                        </m:r>
                      </m:sup>
                    </m:sSubSup>
                    <m:r>
                      <a:rPr lang="tr-TR" b="0" i="1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−</m:t>
                    </m:r>
                    <m:sSubSup>
                      <m:sSubSupPr>
                        <m:ctrlPr>
                          <a:rPr lang="tr-TR" i="1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sSubSupPr>
                      <m:e>
                        <m:r>
                          <a:rPr lang="tr-TR" i="1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𝑆𝐴</m:t>
                        </m:r>
                      </m:e>
                      <m:sub>
                        <m:r>
                          <a:rPr lang="tr-TR" i="1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𝑙𝑒𝑣𝑒𝑙</m:t>
                        </m:r>
                      </m:sub>
                      <m:sup>
                        <m:r>
                          <a:rPr lang="tr-TR" i="1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𝑣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3</m:t>
                        </m:r>
                      </m:sup>
                    </m:sSubSup>
                    <m:r>
                      <a:rPr lang="tr-TR" b="0" i="1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)</m:t>
                    </m:r>
                  </m:oMath>
                </a14:m>
                <a:r>
                  <a:rPr lang="en-US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285750" indent="-285750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r>
                  <a:rPr lang="tr-TR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M</a:t>
                </a:r>
                <a:r>
                  <a:rPr lang="tr-TR" b="1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AGD </a:t>
                </a:r>
                <a:r>
                  <a:rPr lang="tr-TR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(</a:t>
                </a:r>
                <a:r>
                  <a:rPr lang="tr-TR" dirty="0" err="1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Mean</a:t>
                </a:r>
                <a:r>
                  <a:rPr lang="tr-TR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tr-TR" dirty="0" err="1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absolute</a:t>
                </a:r>
                <a:r>
                  <a:rPr lang="tr-TR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tr-TR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g</a:t>
                </a:r>
                <a:r>
                  <a:rPr lang="tr-TR" dirty="0" err="1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rowth</a:t>
                </a:r>
                <a:r>
                  <a:rPr lang="tr-TR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tr-TR" dirty="0" err="1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difference</a:t>
                </a:r>
                <a:r>
                  <a:rPr lang="tr-TR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): </a:t>
                </a:r>
                <a14:m>
                  <m:oMath xmlns:m="http://schemas.openxmlformats.org/officeDocument/2006/math">
                    <m:r>
                      <a:rPr lang="tr-TR" b="0" i="1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𝑚𝑒𝑎𝑛</m:t>
                    </m:r>
                    <m:r>
                      <a:rPr lang="tr-TR" i="1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(</m:t>
                    </m:r>
                    <m:r>
                      <a:rPr lang="tr-TR" i="1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𝑎𝑏𝑠</m:t>
                    </m:r>
                    <m:d>
                      <m:dPr>
                        <m:ctrlPr>
                          <a:rPr lang="tr-TR" i="1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dPr>
                      <m:e>
                        <m:sSubSup>
                          <m:sSubSupPr>
                            <m:ctrlPr>
                              <a:rPr lang="tr-TR" i="1">
                                <a:latin typeface="Cambria Math" panose="02040503050406030204" pitchFamily="18" charset="0"/>
                                <a:cs typeface="Calibri" panose="020F0502020204030204" pitchFamily="34" charset="0"/>
                              </a:rPr>
                            </m:ctrlPr>
                          </m:sSubSupPr>
                          <m:e>
                            <m:r>
                              <a:rPr lang="tr-TR" i="1">
                                <a:latin typeface="Cambria Math" panose="02040503050406030204" pitchFamily="18" charset="0"/>
                                <a:cs typeface="Calibri" panose="020F0502020204030204" pitchFamily="34" charset="0"/>
                              </a:rPr>
                              <m:t>𝑆𝐴</m:t>
                            </m:r>
                          </m:e>
                          <m:sub>
                            <m:r>
                              <a:rPr lang="tr-TR" b="0" i="1" smtClean="0">
                                <a:latin typeface="Cambria Math" panose="02040503050406030204" pitchFamily="18" charset="0"/>
                                <a:cs typeface="Calibri" panose="020F0502020204030204" pitchFamily="34" charset="0"/>
                              </a:rPr>
                              <m:t>𝑔𝑟𝑜𝑤𝑡h</m:t>
                            </m:r>
                          </m:sub>
                          <m:sup>
                            <m:r>
                              <a:rPr lang="tr-TR" i="1">
                                <a:latin typeface="Cambria Math" panose="02040503050406030204" pitchFamily="18" charset="0"/>
                                <a:cs typeface="Calibri" panose="020F0502020204030204" pitchFamily="34" charset="0"/>
                              </a:rPr>
                              <m:t>𝑣</m:t>
                            </m:r>
                            <m:r>
                              <a:rPr lang="tr-TR" i="1">
                                <a:latin typeface="Cambria Math" panose="02040503050406030204" pitchFamily="18" charset="0"/>
                                <a:cs typeface="Calibri" panose="020F0502020204030204" pitchFamily="34" charset="0"/>
                              </a:rPr>
                              <m:t>2</m:t>
                            </m:r>
                          </m:sup>
                        </m:sSubSup>
                        <m:r>
                          <a:rPr lang="tr-TR" i="1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−</m:t>
                        </m:r>
                        <m:sSubSup>
                          <m:sSubSupPr>
                            <m:ctrlPr>
                              <a:rPr lang="tr-TR" i="1">
                                <a:latin typeface="Cambria Math" panose="02040503050406030204" pitchFamily="18" charset="0"/>
                                <a:cs typeface="Calibri" panose="020F0502020204030204" pitchFamily="34" charset="0"/>
                              </a:rPr>
                            </m:ctrlPr>
                          </m:sSubSupPr>
                          <m:e>
                            <m:r>
                              <a:rPr lang="tr-TR" i="1">
                                <a:latin typeface="Cambria Math" panose="02040503050406030204" pitchFamily="18" charset="0"/>
                                <a:cs typeface="Calibri" panose="020F0502020204030204" pitchFamily="34" charset="0"/>
                              </a:rPr>
                              <m:t>𝑆𝐴</m:t>
                            </m:r>
                          </m:e>
                          <m:sub>
                            <m:r>
                              <a:rPr lang="tr-TR" i="1">
                                <a:latin typeface="Cambria Math" panose="02040503050406030204" pitchFamily="18" charset="0"/>
                                <a:cs typeface="Calibri" panose="020F0502020204030204" pitchFamily="34" charset="0"/>
                              </a:rPr>
                              <m:t>𝑔𝑟𝑜𝑤𝑡</m:t>
                            </m:r>
                            <m:r>
                              <a:rPr lang="tr-TR" b="0" i="1" smtClean="0">
                                <a:latin typeface="Cambria Math" panose="02040503050406030204" pitchFamily="18" charset="0"/>
                                <a:cs typeface="Calibri" panose="020F0502020204030204" pitchFamily="34" charset="0"/>
                              </a:rPr>
                              <m:t>h</m:t>
                            </m:r>
                          </m:sub>
                          <m:sup>
                            <m:r>
                              <a:rPr lang="tr-TR" i="1">
                                <a:latin typeface="Cambria Math" panose="02040503050406030204" pitchFamily="18" charset="0"/>
                                <a:cs typeface="Calibri" panose="020F0502020204030204" pitchFamily="34" charset="0"/>
                              </a:rPr>
                              <m:t>𝑣</m:t>
                            </m:r>
                            <m:r>
                              <a:rPr lang="tr-TR" i="1">
                                <a:latin typeface="Cambria Math" panose="02040503050406030204" pitchFamily="18" charset="0"/>
                                <a:cs typeface="Calibri" panose="020F0502020204030204" pitchFamily="34" charset="0"/>
                              </a:rPr>
                              <m:t>3</m:t>
                            </m:r>
                          </m:sup>
                        </m:sSubSup>
                      </m:e>
                    </m:d>
                  </m:oMath>
                </a14:m>
                <a:r>
                  <a:rPr lang="en-US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endParaRPr lang="tr-TR" dirty="0" smtClean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285750" indent="-285750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r>
                  <a:rPr lang="tr-TR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MAPD</a:t>
                </a:r>
                <a:r>
                  <a:rPr lang="tr-TR" dirty="0">
                    <a:latin typeface="Calibri" panose="020F0502020204030204" pitchFamily="34" charset="0"/>
                    <a:cs typeface="Calibri" panose="020F0502020204030204" pitchFamily="34" charset="0"/>
                  </a:rPr>
                  <a:t> (</a:t>
                </a:r>
                <a:r>
                  <a:rPr lang="tr-TR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Mean</a:t>
                </a:r>
                <a:r>
                  <a:rPr lang="tr-TR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tr-TR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absolute</a:t>
                </a:r>
                <a:r>
                  <a:rPr lang="tr-TR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tr-TR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percentage</a:t>
                </a:r>
                <a:r>
                  <a:rPr lang="tr-TR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tr-TR" dirty="0" err="1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difference</a:t>
                </a:r>
                <a:r>
                  <a:rPr lang="tr-TR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):</a:t>
                </a:r>
                <a14:m>
                  <m:oMath xmlns:m="http://schemas.openxmlformats.org/officeDocument/2006/math">
                    <m:r>
                      <a:rPr lang="tr-TR" i="1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𝑚𝑒𝑎𝑛</m:t>
                    </m:r>
                    <m:r>
                      <a:rPr lang="tr-TR" i="1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(</m:t>
                    </m:r>
                    <m:r>
                      <a:rPr lang="tr-TR" i="1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𝑎𝑏𝑠</m:t>
                    </m:r>
                    <m:d>
                      <m:dPr>
                        <m:ctrlPr>
                          <a:rPr lang="tr-TR" b="0" i="1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tr-TR" b="0" i="1" smtClean="0">
                                <a:latin typeface="Cambria Math" panose="02040503050406030204" pitchFamily="18" charset="0"/>
                                <a:cs typeface="Calibri" panose="020F0502020204030204" pitchFamily="34" charset="0"/>
                              </a:rPr>
                            </m:ctrlPr>
                          </m:fPr>
                          <m:num>
                            <m:d>
                              <m:dPr>
                                <m:ctrlPr>
                                  <a:rPr lang="tr-TR" i="1">
                                    <a:latin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</m:ctrlPr>
                              </m:dPr>
                              <m:e>
                                <m:sSubSup>
                                  <m:sSubSupPr>
                                    <m:ctrlPr>
                                      <a:rPr lang="tr-TR" i="1">
                                        <a:latin typeface="Cambria Math" panose="02040503050406030204" pitchFamily="18" charset="0"/>
                                        <a:cs typeface="Calibri" panose="020F0502020204030204" pitchFamily="34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tr-TR" i="1">
                                        <a:latin typeface="Cambria Math" panose="02040503050406030204" pitchFamily="18" charset="0"/>
                                        <a:cs typeface="Calibri" panose="020F0502020204030204" pitchFamily="34" charset="0"/>
                                      </a:rPr>
                                      <m:t>𝑆𝐴</m:t>
                                    </m:r>
                                  </m:e>
                                  <m:sub>
                                    <m:r>
                                      <a:rPr lang="tr-TR" b="0" i="1" smtClean="0">
                                        <a:latin typeface="Cambria Math" panose="02040503050406030204" pitchFamily="18" charset="0"/>
                                        <a:cs typeface="Calibri" panose="020F0502020204030204" pitchFamily="34" charset="0"/>
                                      </a:rPr>
                                      <m:t>𝑙𝑒𝑣𝑒𝑙</m:t>
                                    </m:r>
                                  </m:sub>
                                  <m:sup>
                                    <m:r>
                                      <a:rPr lang="tr-TR" i="1">
                                        <a:latin typeface="Cambria Math" panose="02040503050406030204" pitchFamily="18" charset="0"/>
                                        <a:cs typeface="Calibri" panose="020F0502020204030204" pitchFamily="34" charset="0"/>
                                      </a:rPr>
                                      <m:t>𝑣</m:t>
                                    </m:r>
                                    <m:r>
                                      <a:rPr lang="tr-TR" i="1">
                                        <a:latin typeface="Cambria Math" panose="02040503050406030204" pitchFamily="18" charset="0"/>
                                        <a:cs typeface="Calibri" panose="020F0502020204030204" pitchFamily="34" charset="0"/>
                                      </a:rPr>
                                      <m:t>2</m:t>
                                    </m:r>
                                  </m:sup>
                                </m:sSubSup>
                                <m:r>
                                  <a:rPr lang="tr-TR" i="1">
                                    <a:latin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  <m:t>−</m:t>
                                </m:r>
                                <m:sSubSup>
                                  <m:sSubSupPr>
                                    <m:ctrlPr>
                                      <a:rPr lang="tr-TR" i="1">
                                        <a:latin typeface="Cambria Math" panose="02040503050406030204" pitchFamily="18" charset="0"/>
                                        <a:cs typeface="Calibri" panose="020F0502020204030204" pitchFamily="34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tr-TR" i="1">
                                        <a:latin typeface="Cambria Math" panose="02040503050406030204" pitchFamily="18" charset="0"/>
                                        <a:cs typeface="Calibri" panose="020F0502020204030204" pitchFamily="34" charset="0"/>
                                      </a:rPr>
                                      <m:t>𝑆𝐴</m:t>
                                    </m:r>
                                  </m:e>
                                  <m:sub>
                                    <m:r>
                                      <a:rPr lang="tr-TR" b="0" i="1" smtClean="0">
                                        <a:latin typeface="Cambria Math" panose="02040503050406030204" pitchFamily="18" charset="0"/>
                                        <a:cs typeface="Calibri" panose="020F0502020204030204" pitchFamily="34" charset="0"/>
                                      </a:rPr>
                                      <m:t>𝑙𝑒𝑣𝑒𝑙</m:t>
                                    </m:r>
                                  </m:sub>
                                  <m:sup>
                                    <m:r>
                                      <a:rPr lang="tr-TR" i="1">
                                        <a:latin typeface="Cambria Math" panose="02040503050406030204" pitchFamily="18" charset="0"/>
                                        <a:cs typeface="Calibri" panose="020F0502020204030204" pitchFamily="34" charset="0"/>
                                      </a:rPr>
                                      <m:t>𝑣</m:t>
                                    </m:r>
                                    <m:r>
                                      <a:rPr lang="tr-TR" i="1">
                                        <a:latin typeface="Cambria Math" panose="02040503050406030204" pitchFamily="18" charset="0"/>
                                        <a:cs typeface="Calibri" panose="020F0502020204030204" pitchFamily="34" charset="0"/>
                                      </a:rPr>
                                      <m:t>3</m:t>
                                    </m:r>
                                  </m:sup>
                                </m:sSubSup>
                              </m:e>
                            </m:d>
                          </m:num>
                          <m:den>
                            <m:sSubSup>
                              <m:sSubSupPr>
                                <m:ctrlPr>
                                  <a:rPr lang="tr-TR" i="1">
                                    <a:latin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</m:ctrlPr>
                              </m:sSubSupPr>
                              <m:e>
                                <m:r>
                                  <a:rPr lang="tr-TR" i="1">
                                    <a:latin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  <m:t>𝑆𝐴</m:t>
                                </m:r>
                              </m:e>
                              <m:sub>
                                <m:r>
                                  <a:rPr lang="tr-TR" i="1">
                                    <a:latin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  <m:t>𝑙𝑒𝑣𝑒𝑙</m:t>
                                </m:r>
                              </m:sub>
                              <m:sup>
                                <m:r>
                                  <a:rPr lang="tr-TR" i="1">
                                    <a:latin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  <m:t>𝑣</m:t>
                                </m:r>
                                <m:r>
                                  <a:rPr lang="tr-TR" i="1">
                                    <a:latin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  <m:t>3</m:t>
                                </m:r>
                              </m:sup>
                            </m:sSubSup>
                          </m:den>
                        </m:f>
                      </m:e>
                    </m:d>
                    <m:r>
                      <a:rPr lang="tr-TR" b="0" i="1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∗100</m:t>
                    </m:r>
                  </m:oMath>
                </a14:m>
                <a:r>
                  <a:rPr lang="en-US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endParaRPr lang="tr-TR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285750" indent="-285750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r>
                  <a:rPr lang="tr-TR" b="1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MADGR</a:t>
                </a:r>
                <a:r>
                  <a:rPr lang="tr-TR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tr-TR" dirty="0">
                    <a:latin typeface="Calibri" panose="020F0502020204030204" pitchFamily="34" charset="0"/>
                    <a:cs typeface="Calibri" panose="020F0502020204030204" pitchFamily="34" charset="0"/>
                  </a:rPr>
                  <a:t>(</a:t>
                </a:r>
                <a:r>
                  <a:rPr lang="tr-TR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Mean</a:t>
                </a:r>
                <a:r>
                  <a:rPr lang="tr-TR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tr-TR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absolute</a:t>
                </a:r>
                <a:r>
                  <a:rPr lang="tr-TR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tr-TR" dirty="0" err="1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difference</a:t>
                </a:r>
                <a:r>
                  <a:rPr lang="tr-TR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in </a:t>
                </a:r>
                <a:r>
                  <a:rPr lang="tr-TR" dirty="0" err="1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growth</a:t>
                </a:r>
                <a:r>
                  <a:rPr lang="tr-TR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tr-TR" dirty="0" err="1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rates</a:t>
                </a:r>
                <a:r>
                  <a:rPr lang="tr-TR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):</a:t>
                </a:r>
                <a:endParaRPr lang="tr-TR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tr-TR" dirty="0">
                    <a:cs typeface="Calibri" panose="020F0502020204030204" pitchFamily="34" charset="0"/>
                  </a:rPr>
                  <a:t>	</a:t>
                </a:r>
                <a14:m>
                  <m:oMath xmlns:m="http://schemas.openxmlformats.org/officeDocument/2006/math">
                    <m:r>
                      <a:rPr lang="tr-TR" i="1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𝑚𝑒𝑎𝑛</m:t>
                    </m:r>
                    <m:r>
                      <a:rPr lang="tr-TR" i="1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(</m:t>
                    </m:r>
                    <m:r>
                      <a:rPr lang="tr-TR" i="1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𝑎𝑏𝑠</m:t>
                    </m:r>
                    <m:d>
                      <m:dPr>
                        <m:ctrlPr>
                          <a:rPr lang="tr-TR" i="1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tr-TR" i="1">
                                <a:latin typeface="Cambria Math" panose="02040503050406030204" pitchFamily="18" charset="0"/>
                                <a:cs typeface="Calibri" panose="020F0502020204030204" pitchFamily="34" charset="0"/>
                              </a:rPr>
                            </m:ctrlPr>
                          </m:fPr>
                          <m:num>
                            <m:d>
                              <m:dPr>
                                <m:ctrlPr>
                                  <a:rPr lang="tr-TR" i="1">
                                    <a:latin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</m:ctrlPr>
                              </m:dPr>
                              <m:e>
                                <m:sSubSup>
                                  <m:sSubSupPr>
                                    <m:ctrlPr>
                                      <a:rPr lang="tr-TR" i="1">
                                        <a:latin typeface="Cambria Math" panose="02040503050406030204" pitchFamily="18" charset="0"/>
                                        <a:cs typeface="Calibri" panose="020F0502020204030204" pitchFamily="34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tr-TR" i="1">
                                        <a:latin typeface="Cambria Math" panose="02040503050406030204" pitchFamily="18" charset="0"/>
                                        <a:cs typeface="Calibri" panose="020F0502020204030204" pitchFamily="34" charset="0"/>
                                      </a:rPr>
                                      <m:t>𝑆𝐴</m:t>
                                    </m:r>
                                  </m:e>
                                  <m:sub>
                                    <m:r>
                                      <a:rPr lang="tr-TR" b="0" i="1" smtClean="0">
                                        <a:latin typeface="Cambria Math" panose="02040503050406030204" pitchFamily="18" charset="0"/>
                                        <a:cs typeface="Calibri" panose="020F0502020204030204" pitchFamily="34" charset="0"/>
                                      </a:rPr>
                                      <m:t>𝑔𝑟𝑜𝑤𝑡h</m:t>
                                    </m:r>
                                  </m:sub>
                                  <m:sup>
                                    <m:r>
                                      <a:rPr lang="tr-TR" i="1">
                                        <a:latin typeface="Cambria Math" panose="02040503050406030204" pitchFamily="18" charset="0"/>
                                        <a:cs typeface="Calibri" panose="020F0502020204030204" pitchFamily="34" charset="0"/>
                                      </a:rPr>
                                      <m:t>𝑣</m:t>
                                    </m:r>
                                    <m:r>
                                      <a:rPr lang="tr-TR" i="1">
                                        <a:latin typeface="Cambria Math" panose="02040503050406030204" pitchFamily="18" charset="0"/>
                                        <a:cs typeface="Calibri" panose="020F0502020204030204" pitchFamily="34" charset="0"/>
                                      </a:rPr>
                                      <m:t>2</m:t>
                                    </m:r>
                                  </m:sup>
                                </m:sSubSup>
                                <m:r>
                                  <a:rPr lang="tr-TR" i="1">
                                    <a:latin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  <m:t>−</m:t>
                                </m:r>
                                <m:sSubSup>
                                  <m:sSubSupPr>
                                    <m:ctrlPr>
                                      <a:rPr lang="tr-TR" i="1">
                                        <a:latin typeface="Cambria Math" panose="02040503050406030204" pitchFamily="18" charset="0"/>
                                        <a:cs typeface="Calibri" panose="020F0502020204030204" pitchFamily="34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tr-TR" i="1">
                                        <a:latin typeface="Cambria Math" panose="02040503050406030204" pitchFamily="18" charset="0"/>
                                        <a:cs typeface="Calibri" panose="020F0502020204030204" pitchFamily="34" charset="0"/>
                                      </a:rPr>
                                      <m:t>𝑆𝐴</m:t>
                                    </m:r>
                                  </m:e>
                                  <m:sub>
                                    <m:r>
                                      <a:rPr lang="tr-TR" b="0" i="1" smtClean="0">
                                        <a:latin typeface="Cambria Math" panose="02040503050406030204" pitchFamily="18" charset="0"/>
                                        <a:cs typeface="Calibri" panose="020F0502020204030204" pitchFamily="34" charset="0"/>
                                      </a:rPr>
                                      <m:t>𝑔𝑟𝑜𝑤𝑡h</m:t>
                                    </m:r>
                                  </m:sub>
                                  <m:sup>
                                    <m:r>
                                      <a:rPr lang="tr-TR" i="1">
                                        <a:latin typeface="Cambria Math" panose="02040503050406030204" pitchFamily="18" charset="0"/>
                                        <a:cs typeface="Calibri" panose="020F0502020204030204" pitchFamily="34" charset="0"/>
                                      </a:rPr>
                                      <m:t>𝑣</m:t>
                                    </m:r>
                                    <m:r>
                                      <a:rPr lang="tr-TR" i="1">
                                        <a:latin typeface="Cambria Math" panose="02040503050406030204" pitchFamily="18" charset="0"/>
                                        <a:cs typeface="Calibri" panose="020F0502020204030204" pitchFamily="34" charset="0"/>
                                      </a:rPr>
                                      <m:t>3</m:t>
                                    </m:r>
                                  </m:sup>
                                </m:sSubSup>
                              </m:e>
                            </m:d>
                          </m:num>
                          <m:den>
                            <m:sSubSup>
                              <m:sSubSupPr>
                                <m:ctrlPr>
                                  <a:rPr lang="tr-TR" i="1">
                                    <a:latin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</m:ctrlPr>
                              </m:sSubSupPr>
                              <m:e>
                                <m:r>
                                  <a:rPr lang="tr-TR" i="1">
                                    <a:latin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  <m:t>𝑆𝐴</m:t>
                                </m:r>
                              </m:e>
                              <m:sub>
                                <m:r>
                                  <a:rPr lang="tr-TR" b="0" i="1" smtClean="0">
                                    <a:latin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  <m:t>𝑔𝑟𝑜𝑤𝑡h</m:t>
                                </m:r>
                              </m:sub>
                              <m:sup>
                                <m:r>
                                  <a:rPr lang="tr-TR" i="1">
                                    <a:latin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  <m:t>𝑣</m:t>
                                </m:r>
                                <m:r>
                                  <a:rPr lang="tr-TR" i="1">
                                    <a:latin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  <m:t>3</m:t>
                                </m:r>
                              </m:sup>
                            </m:sSubSup>
                          </m:den>
                        </m:f>
                      </m:e>
                    </m:d>
                    <m:r>
                      <a:rPr lang="tr-TR" b="0" i="1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∗100</m:t>
                    </m:r>
                  </m:oMath>
                </a14:m>
                <a:r>
                  <a:rPr lang="en-US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endParaRPr lang="tr-TR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285750" indent="-285750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r>
                  <a:rPr lang="tr-TR" b="1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MPD</a:t>
                </a:r>
                <a:r>
                  <a:rPr lang="tr-TR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tr-TR" dirty="0">
                    <a:latin typeface="Calibri" panose="020F0502020204030204" pitchFamily="34" charset="0"/>
                    <a:cs typeface="Calibri" panose="020F0502020204030204" pitchFamily="34" charset="0"/>
                  </a:rPr>
                  <a:t>(</a:t>
                </a:r>
                <a:r>
                  <a:rPr lang="tr-TR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Mean</a:t>
                </a:r>
                <a:r>
                  <a:rPr lang="tr-TR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tr-TR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percentage</a:t>
                </a:r>
                <a:r>
                  <a:rPr lang="tr-TR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tr-TR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difference</a:t>
                </a:r>
                <a:r>
                  <a:rPr lang="tr-TR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):</a:t>
                </a:r>
                <a:r>
                  <a:rPr lang="tr-TR" dirty="0">
                    <a:cs typeface="Calibri" panose="020F0502020204030204" pitchFamily="34" charset="0"/>
                  </a:rPr>
                  <a:t>	</a:t>
                </a:r>
                <a14:m>
                  <m:oMath xmlns:m="http://schemas.openxmlformats.org/officeDocument/2006/math">
                    <m:r>
                      <a:rPr lang="tr-TR" i="1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𝑚𝑒𝑎𝑛</m:t>
                    </m:r>
                    <m:d>
                      <m:dPr>
                        <m:ctrlPr>
                          <a:rPr lang="tr-TR" i="1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tr-TR" i="1">
                                <a:latin typeface="Cambria Math" panose="02040503050406030204" pitchFamily="18" charset="0"/>
                                <a:cs typeface="Calibri" panose="020F0502020204030204" pitchFamily="34" charset="0"/>
                              </a:rPr>
                            </m:ctrlPr>
                          </m:fPr>
                          <m:num>
                            <m:d>
                              <m:dPr>
                                <m:ctrlPr>
                                  <a:rPr lang="tr-TR" i="1">
                                    <a:latin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</m:ctrlPr>
                              </m:dPr>
                              <m:e>
                                <m:sSubSup>
                                  <m:sSubSupPr>
                                    <m:ctrlPr>
                                      <a:rPr lang="tr-TR" i="1">
                                        <a:latin typeface="Cambria Math" panose="02040503050406030204" pitchFamily="18" charset="0"/>
                                        <a:cs typeface="Calibri" panose="020F0502020204030204" pitchFamily="34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tr-TR" i="1">
                                        <a:latin typeface="Cambria Math" panose="02040503050406030204" pitchFamily="18" charset="0"/>
                                        <a:cs typeface="Calibri" panose="020F0502020204030204" pitchFamily="34" charset="0"/>
                                      </a:rPr>
                                      <m:t>𝑆𝐴</m:t>
                                    </m:r>
                                  </m:e>
                                  <m:sub>
                                    <m:r>
                                      <a:rPr lang="tr-TR" b="0" i="1" smtClean="0">
                                        <a:latin typeface="Cambria Math" panose="02040503050406030204" pitchFamily="18" charset="0"/>
                                        <a:cs typeface="Calibri" panose="020F0502020204030204" pitchFamily="34" charset="0"/>
                                      </a:rPr>
                                      <m:t>𝑙𝑒𝑣𝑒𝑙</m:t>
                                    </m:r>
                                  </m:sub>
                                  <m:sup>
                                    <m:r>
                                      <a:rPr lang="tr-TR" i="1">
                                        <a:latin typeface="Cambria Math" panose="02040503050406030204" pitchFamily="18" charset="0"/>
                                        <a:cs typeface="Calibri" panose="020F0502020204030204" pitchFamily="34" charset="0"/>
                                      </a:rPr>
                                      <m:t>𝑣</m:t>
                                    </m:r>
                                    <m:r>
                                      <a:rPr lang="tr-TR" i="1">
                                        <a:latin typeface="Cambria Math" panose="02040503050406030204" pitchFamily="18" charset="0"/>
                                        <a:cs typeface="Calibri" panose="020F0502020204030204" pitchFamily="34" charset="0"/>
                                      </a:rPr>
                                      <m:t>2</m:t>
                                    </m:r>
                                  </m:sup>
                                </m:sSubSup>
                                <m:r>
                                  <a:rPr lang="tr-TR" i="1">
                                    <a:latin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  <m:t>−</m:t>
                                </m:r>
                                <m:sSubSup>
                                  <m:sSubSupPr>
                                    <m:ctrlPr>
                                      <a:rPr lang="tr-TR" i="1">
                                        <a:latin typeface="Cambria Math" panose="02040503050406030204" pitchFamily="18" charset="0"/>
                                        <a:cs typeface="Calibri" panose="020F0502020204030204" pitchFamily="34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tr-TR" i="1">
                                        <a:latin typeface="Cambria Math" panose="02040503050406030204" pitchFamily="18" charset="0"/>
                                        <a:cs typeface="Calibri" panose="020F0502020204030204" pitchFamily="34" charset="0"/>
                                      </a:rPr>
                                      <m:t>𝑆𝐴</m:t>
                                    </m:r>
                                  </m:e>
                                  <m:sub>
                                    <m:r>
                                      <a:rPr lang="tr-TR" b="0" i="1" smtClean="0">
                                        <a:latin typeface="Cambria Math" panose="02040503050406030204" pitchFamily="18" charset="0"/>
                                        <a:cs typeface="Calibri" panose="020F0502020204030204" pitchFamily="34" charset="0"/>
                                      </a:rPr>
                                      <m:t>𝑙𝑒𝑣𝑒𝑙</m:t>
                                    </m:r>
                                  </m:sub>
                                  <m:sup>
                                    <m:r>
                                      <a:rPr lang="tr-TR" i="1">
                                        <a:latin typeface="Cambria Math" panose="02040503050406030204" pitchFamily="18" charset="0"/>
                                        <a:cs typeface="Calibri" panose="020F0502020204030204" pitchFamily="34" charset="0"/>
                                      </a:rPr>
                                      <m:t>𝑣</m:t>
                                    </m:r>
                                    <m:r>
                                      <a:rPr lang="tr-TR" i="1">
                                        <a:latin typeface="Cambria Math" panose="02040503050406030204" pitchFamily="18" charset="0"/>
                                        <a:cs typeface="Calibri" panose="020F0502020204030204" pitchFamily="34" charset="0"/>
                                      </a:rPr>
                                      <m:t>3</m:t>
                                    </m:r>
                                  </m:sup>
                                </m:sSubSup>
                              </m:e>
                            </m:d>
                          </m:num>
                          <m:den>
                            <m:sSubSup>
                              <m:sSubSupPr>
                                <m:ctrlPr>
                                  <a:rPr lang="tr-TR" i="1">
                                    <a:latin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</m:ctrlPr>
                              </m:sSubSupPr>
                              <m:e>
                                <m:r>
                                  <a:rPr lang="tr-TR" i="1">
                                    <a:latin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  <m:t>𝑆𝐴</m:t>
                                </m:r>
                              </m:e>
                              <m:sub>
                                <m:r>
                                  <a:rPr lang="tr-TR" b="0" i="1" smtClean="0">
                                    <a:latin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  <m:t>𝑙𝑒𝑣𝑒𝑙</m:t>
                                </m:r>
                              </m:sub>
                              <m:sup>
                                <m:r>
                                  <a:rPr lang="tr-TR" i="1">
                                    <a:latin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  <m:t>𝑣</m:t>
                                </m:r>
                                <m:r>
                                  <a:rPr lang="tr-TR" i="1">
                                    <a:latin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  <m:t>3</m:t>
                                </m:r>
                              </m:sup>
                            </m:sSubSup>
                          </m:den>
                        </m:f>
                      </m:e>
                    </m:d>
                    <m:r>
                      <a:rPr lang="tr-TR" i="1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∗100</m:t>
                    </m:r>
                  </m:oMath>
                </a14:m>
                <a:r>
                  <a:rPr lang="en-US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endParaRPr lang="tr-TR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285750" indent="-285750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r>
                  <a:rPr lang="tr-TR" b="1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RRMSE</a:t>
                </a:r>
                <a:r>
                  <a:rPr lang="tr-TR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(</a:t>
                </a:r>
                <a:r>
                  <a:rPr lang="en-US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Relative  </a:t>
                </a:r>
                <a:r>
                  <a:rPr lang="en-US" dirty="0">
                    <a:latin typeface="Calibri" panose="020F0502020204030204" pitchFamily="34" charset="0"/>
                    <a:cs typeface="Calibri" panose="020F0502020204030204" pitchFamily="34" charset="0"/>
                  </a:rPr>
                  <a:t>root mean squares of the </a:t>
                </a:r>
                <a:r>
                  <a:rPr lang="en-US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differences</a:t>
                </a:r>
                <a:r>
                  <a:rPr lang="tr-TR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):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tr-TR" b="0" i="1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𝑠𝑞𝑟𝑡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(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𝑚𝑒𝑎𝑛</m:t>
                        </m:r>
                        <m:d>
                          <m:dPr>
                            <m:ctrlPr>
                              <a:rPr lang="tr-TR" b="0" i="1" smtClean="0">
                                <a:latin typeface="Cambria Math" panose="02040503050406030204" pitchFamily="18" charset="0"/>
                                <a:cs typeface="Calibri" panose="020F0502020204030204" pitchFamily="34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tr-TR" b="0" i="1" smtClean="0">
                                    <a:latin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</m:ctrlPr>
                              </m:sSupPr>
                              <m:e>
                                <m:r>
                                  <a:rPr lang="tr-TR" b="0" i="1" smtClean="0">
                                    <a:latin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  <m:t>(</m:t>
                                </m:r>
                                <m:sSubSup>
                                  <m:sSubSupPr>
                                    <m:ctrlPr>
                                      <a:rPr lang="tr-TR" i="1">
                                        <a:latin typeface="Cambria Math" panose="02040503050406030204" pitchFamily="18" charset="0"/>
                                        <a:cs typeface="Calibri" panose="020F0502020204030204" pitchFamily="34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tr-TR" i="1">
                                        <a:latin typeface="Cambria Math" panose="02040503050406030204" pitchFamily="18" charset="0"/>
                                        <a:cs typeface="Calibri" panose="020F0502020204030204" pitchFamily="34" charset="0"/>
                                      </a:rPr>
                                      <m:t>𝑆𝐴</m:t>
                                    </m:r>
                                  </m:e>
                                  <m:sub>
                                    <m:r>
                                      <a:rPr lang="tr-TR" i="1">
                                        <a:latin typeface="Cambria Math" panose="02040503050406030204" pitchFamily="18" charset="0"/>
                                        <a:cs typeface="Calibri" panose="020F0502020204030204" pitchFamily="34" charset="0"/>
                                      </a:rPr>
                                      <m:t>𝑙𝑒𝑣𝑒𝑙</m:t>
                                    </m:r>
                                  </m:sub>
                                  <m:sup>
                                    <m:r>
                                      <a:rPr lang="tr-TR" i="1">
                                        <a:latin typeface="Cambria Math" panose="02040503050406030204" pitchFamily="18" charset="0"/>
                                        <a:cs typeface="Calibri" panose="020F0502020204030204" pitchFamily="34" charset="0"/>
                                      </a:rPr>
                                      <m:t>𝑣</m:t>
                                    </m:r>
                                    <m:r>
                                      <a:rPr lang="tr-TR" i="1">
                                        <a:latin typeface="Cambria Math" panose="02040503050406030204" pitchFamily="18" charset="0"/>
                                        <a:cs typeface="Calibri" panose="020F0502020204030204" pitchFamily="34" charset="0"/>
                                      </a:rPr>
                                      <m:t>3</m:t>
                                    </m:r>
                                  </m:sup>
                                </m:sSubSup>
                                <m:r>
                                  <a:rPr lang="tr-TR" i="1">
                                    <a:latin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  <m:t>−</m:t>
                                </m:r>
                                <m:sSubSup>
                                  <m:sSubSupPr>
                                    <m:ctrlPr>
                                      <a:rPr lang="tr-TR" i="1">
                                        <a:latin typeface="Cambria Math" panose="02040503050406030204" pitchFamily="18" charset="0"/>
                                        <a:cs typeface="Calibri" panose="020F0502020204030204" pitchFamily="34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tr-TR" i="1">
                                        <a:latin typeface="Cambria Math" panose="02040503050406030204" pitchFamily="18" charset="0"/>
                                        <a:cs typeface="Calibri" panose="020F0502020204030204" pitchFamily="34" charset="0"/>
                                      </a:rPr>
                                      <m:t>𝑆𝐴</m:t>
                                    </m:r>
                                  </m:e>
                                  <m:sub>
                                    <m:r>
                                      <a:rPr lang="tr-TR" i="1">
                                        <a:latin typeface="Cambria Math" panose="02040503050406030204" pitchFamily="18" charset="0"/>
                                        <a:cs typeface="Calibri" panose="020F0502020204030204" pitchFamily="34" charset="0"/>
                                      </a:rPr>
                                      <m:t>𝑙𝑒𝑣𝑒𝑙</m:t>
                                    </m:r>
                                  </m:sub>
                                  <m:sup>
                                    <m:r>
                                      <a:rPr lang="tr-TR" i="1">
                                        <a:latin typeface="Cambria Math" panose="02040503050406030204" pitchFamily="18" charset="0"/>
                                        <a:cs typeface="Calibri" panose="020F0502020204030204" pitchFamily="34" charset="0"/>
                                      </a:rPr>
                                      <m:t>𝑣</m:t>
                                    </m:r>
                                    <m:r>
                                      <a:rPr lang="tr-TR" i="1">
                                        <a:latin typeface="Cambria Math" panose="02040503050406030204" pitchFamily="18" charset="0"/>
                                        <a:cs typeface="Calibri" panose="020F0502020204030204" pitchFamily="34" charset="0"/>
                                      </a:rPr>
                                      <m:t>2</m:t>
                                    </m:r>
                                  </m:sup>
                                </m:sSubSup>
                                <m:r>
                                  <a:rPr lang="tr-TR" b="0" i="1" smtClean="0">
                                    <a:latin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  <m:t>)</m:t>
                                </m:r>
                              </m:e>
                              <m:sup>
                                <m:r>
                                  <a:rPr lang="tr-TR" b="0" i="1" smtClean="0">
                                    <a:latin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d>
                        <m:r>
                          <a:rPr lang="tr-TR" b="0" i="1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)</m:t>
                        </m:r>
                      </m:num>
                      <m:den>
                        <m:r>
                          <a:rPr lang="tr-TR" b="0" i="1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𝑠𝑞𝑟𝑡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(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𝑚𝑒𝑎𝑛</m:t>
                        </m:r>
                        <m:d>
                          <m:dPr>
                            <m:ctrlPr>
                              <a:rPr lang="tr-TR" b="0" i="1" smtClean="0">
                                <a:latin typeface="Cambria Math" panose="02040503050406030204" pitchFamily="18" charset="0"/>
                                <a:cs typeface="Calibri" panose="020F0502020204030204" pitchFamily="34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tr-TR" b="0" i="1" smtClean="0">
                                    <a:latin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</m:ctrlPr>
                              </m:sSupPr>
                              <m:e>
                                <m:sSubSup>
                                  <m:sSubSupPr>
                                    <m:ctrlPr>
                                      <a:rPr lang="tr-TR" i="1">
                                        <a:latin typeface="Cambria Math" panose="02040503050406030204" pitchFamily="18" charset="0"/>
                                        <a:cs typeface="Calibri" panose="020F0502020204030204" pitchFamily="34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tr-TR" b="0" i="1" smtClean="0">
                                        <a:latin typeface="Cambria Math" panose="02040503050406030204" pitchFamily="18" charset="0"/>
                                        <a:cs typeface="Calibri" panose="020F0502020204030204" pitchFamily="34" charset="0"/>
                                      </a:rPr>
                                      <m:t>(</m:t>
                                    </m:r>
                                    <m:r>
                                      <a:rPr lang="tr-TR" i="1">
                                        <a:latin typeface="Cambria Math" panose="02040503050406030204" pitchFamily="18" charset="0"/>
                                        <a:cs typeface="Calibri" panose="020F0502020204030204" pitchFamily="34" charset="0"/>
                                      </a:rPr>
                                      <m:t>𝑆𝐴</m:t>
                                    </m:r>
                                  </m:e>
                                  <m:sub>
                                    <m:r>
                                      <a:rPr lang="tr-TR" i="1">
                                        <a:latin typeface="Cambria Math" panose="02040503050406030204" pitchFamily="18" charset="0"/>
                                        <a:cs typeface="Calibri" panose="020F0502020204030204" pitchFamily="34" charset="0"/>
                                      </a:rPr>
                                      <m:t>𝑙𝑒𝑣𝑒𝑙</m:t>
                                    </m:r>
                                  </m:sub>
                                  <m:sup>
                                    <m:r>
                                      <a:rPr lang="tr-TR" i="1">
                                        <a:latin typeface="Cambria Math" panose="02040503050406030204" pitchFamily="18" charset="0"/>
                                        <a:cs typeface="Calibri" panose="020F0502020204030204" pitchFamily="34" charset="0"/>
                                      </a:rPr>
                                      <m:t>𝑣</m:t>
                                    </m:r>
                                    <m:r>
                                      <a:rPr lang="tr-TR" i="1">
                                        <a:latin typeface="Cambria Math" panose="02040503050406030204" pitchFamily="18" charset="0"/>
                                        <a:cs typeface="Calibri" panose="020F0502020204030204" pitchFamily="34" charset="0"/>
                                      </a:rPr>
                                      <m:t>3</m:t>
                                    </m:r>
                                  </m:sup>
                                </m:sSubSup>
                                <m:r>
                                  <a:rPr lang="tr-TR" b="0" i="1" smtClean="0">
                                    <a:latin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  <m:t>)</m:t>
                                </m:r>
                              </m:e>
                              <m:sup>
                                <m:r>
                                  <a:rPr lang="tr-TR" b="0" i="1" smtClean="0">
                                    <a:latin typeface="Cambria Math" panose="02040503050406030204" pitchFamily="18" charset="0"/>
                                    <a:cs typeface="Calibri" panose="020F0502020204030204" pitchFamily="34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d>
                        <m:r>
                          <a:rPr lang="tr-TR" b="0" i="1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)</m:t>
                        </m:r>
                      </m:den>
                    </m:f>
                  </m:oMath>
                </a14:m>
                <a:endParaRPr lang="tr-TR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6" name="Metin kutusu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8596" y="1124744"/>
                <a:ext cx="8391876" cy="4997265"/>
              </a:xfrm>
              <a:prstGeom prst="rect">
                <a:avLst/>
              </a:prstGeom>
              <a:blipFill>
                <a:blip r:embed="rId3"/>
                <a:stretch>
                  <a:fillRect l="-436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14380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23"/>
          <p:cNvSpPr>
            <a:spLocks noGrp="1" noChangeArrowheads="1"/>
          </p:cNvSpPr>
          <p:nvPr>
            <p:ph type="title"/>
          </p:nvPr>
        </p:nvSpPr>
        <p:spPr>
          <a:xfrm>
            <a:off x="428596" y="2132856"/>
            <a:ext cx="8286808" cy="1944216"/>
          </a:xfrm>
        </p:spPr>
        <p:txBody>
          <a:bodyPr/>
          <a:lstStyle/>
          <a:p>
            <a:pPr algn="l"/>
            <a:r>
              <a:rPr lang="tr-TR" sz="1800" dirty="0" smtClean="0"/>
              <a:t/>
            </a:r>
            <a:br>
              <a:rPr lang="tr-TR" sz="1800" dirty="0" smtClean="0"/>
            </a:br>
            <a:endParaRPr lang="tr-TR" sz="1800" dirty="0" smtClean="0"/>
          </a:p>
        </p:txBody>
      </p:sp>
      <p:sp>
        <p:nvSpPr>
          <p:cNvPr id="5" name="5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12E26F-8616-4773-B37B-8BDF41C6A008}" type="slidenum">
              <a:rPr lang="tr-TR" smtClean="0"/>
              <a:pPr/>
              <a:t>5</a:t>
            </a:fld>
            <a:endParaRPr lang="tr-TR"/>
          </a:p>
        </p:txBody>
      </p:sp>
      <p:sp>
        <p:nvSpPr>
          <p:cNvPr id="2" name="Metin kutusu 1"/>
          <p:cNvSpPr txBox="1"/>
          <p:nvPr/>
        </p:nvSpPr>
        <p:spPr>
          <a:xfrm>
            <a:off x="661136" y="908720"/>
            <a:ext cx="79208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Results</a:t>
            </a:r>
            <a:r>
              <a:rPr lang="tr-TR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of </a:t>
            </a:r>
            <a:r>
              <a:rPr lang="tr-TR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jwsacruncher</a:t>
            </a:r>
            <a:r>
              <a:rPr lang="tr-TR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sz="24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version</a:t>
            </a:r>
            <a:r>
              <a:rPr lang="tr-TR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2.2.4 </a:t>
            </a:r>
            <a:r>
              <a:rPr lang="tr-TR" sz="24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and</a:t>
            </a:r>
            <a:r>
              <a:rPr lang="tr-TR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3.1.1</a:t>
            </a:r>
          </a:p>
        </p:txBody>
      </p:sp>
      <p:graphicFrame>
        <p:nvGraphicFramePr>
          <p:cNvPr id="3" name="Tablo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8261309"/>
              </p:ext>
            </p:extLst>
          </p:nvPr>
        </p:nvGraphicFramePr>
        <p:xfrm>
          <a:off x="428595" y="1582008"/>
          <a:ext cx="8286810" cy="4170045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1119069">
                  <a:extLst>
                    <a:ext uri="{9D8B030D-6E8A-4147-A177-3AD203B41FA5}">
                      <a16:colId xmlns:a16="http://schemas.microsoft.com/office/drawing/2014/main" val="3579782000"/>
                    </a:ext>
                  </a:extLst>
                </a:gridCol>
                <a:gridCol w="1489885">
                  <a:extLst>
                    <a:ext uri="{9D8B030D-6E8A-4147-A177-3AD203B41FA5}">
                      <a16:colId xmlns:a16="http://schemas.microsoft.com/office/drawing/2014/main" val="2286654531"/>
                    </a:ext>
                  </a:extLst>
                </a:gridCol>
                <a:gridCol w="1419464">
                  <a:extLst>
                    <a:ext uri="{9D8B030D-6E8A-4147-A177-3AD203B41FA5}">
                      <a16:colId xmlns:a16="http://schemas.microsoft.com/office/drawing/2014/main" val="2505554988"/>
                    </a:ext>
                  </a:extLst>
                </a:gridCol>
                <a:gridCol w="1419464">
                  <a:extLst>
                    <a:ext uri="{9D8B030D-6E8A-4147-A177-3AD203B41FA5}">
                      <a16:colId xmlns:a16="http://schemas.microsoft.com/office/drawing/2014/main" val="2288654550"/>
                    </a:ext>
                  </a:extLst>
                </a:gridCol>
                <a:gridCol w="1419464">
                  <a:extLst>
                    <a:ext uri="{9D8B030D-6E8A-4147-A177-3AD203B41FA5}">
                      <a16:colId xmlns:a16="http://schemas.microsoft.com/office/drawing/2014/main" val="958075799"/>
                    </a:ext>
                  </a:extLst>
                </a:gridCol>
                <a:gridCol w="1419464">
                  <a:extLst>
                    <a:ext uri="{9D8B030D-6E8A-4147-A177-3AD203B41FA5}">
                      <a16:colId xmlns:a16="http://schemas.microsoft.com/office/drawing/2014/main" val="3729667147"/>
                    </a:ext>
                  </a:extLst>
                </a:gridCol>
              </a:tblGrid>
              <a:tr h="622856"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u="none" strike="noStrike" dirty="0" err="1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Statistics</a:t>
                      </a:r>
                      <a:endParaRPr lang="tr-T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r-TR" sz="1800" b="1" u="none" strike="noStrike" kern="1200" dirty="0" err="1" smtClean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Absolute</a:t>
                      </a:r>
                      <a:r>
                        <a:rPr lang="tr-TR" sz="1800" b="1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tr-TR" sz="1800" b="1" u="none" strike="noStrike" kern="1200" dirty="0" err="1" smtClean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loglik</a:t>
                      </a:r>
                      <a:r>
                        <a:rPr lang="tr-TR" sz="1800" b="1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tr-TR" sz="1800" b="1" u="none" strike="noStrike" kern="1200" dirty="0" err="1" smtClean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differences</a:t>
                      </a:r>
                      <a:endParaRPr lang="tr-TR" sz="1800" b="1" u="none" strike="noStrike" kern="1200" dirty="0" smtClean="0">
                        <a:solidFill>
                          <a:schemeClr val="lt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  <a:p>
                      <a:pPr marL="0" algn="ctr" defTabSz="914400" rtl="0" eaLnBrk="1" fontAlgn="b" latinLnBrk="0" hangingPunct="1"/>
                      <a:r>
                        <a:rPr lang="tr-TR" sz="1800" b="1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&lt;0.00001 (%)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r-TR" sz="1800" b="1" u="none" strike="noStrike" kern="1200" dirty="0" err="1" smtClean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Number</a:t>
                      </a:r>
                      <a:r>
                        <a:rPr lang="tr-TR" sz="1800" b="1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of </a:t>
                      </a:r>
                      <a:r>
                        <a:rPr lang="tr-TR" sz="1800" b="1" u="none" strike="noStrike" kern="1200" dirty="0" err="1" smtClean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Outliers</a:t>
                      </a:r>
                      <a:endParaRPr lang="tr-TR" sz="1800" b="1" u="none" strike="noStrike" kern="1200" dirty="0" smtClean="0">
                        <a:solidFill>
                          <a:schemeClr val="lt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  <a:p>
                      <a:pPr marL="0" algn="ctr" defTabSz="914400" rtl="0" eaLnBrk="1" fontAlgn="b" latinLnBrk="0" hangingPunct="1"/>
                      <a:r>
                        <a:rPr lang="tr-TR" sz="1800" b="1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v3 = v2 (%)</a:t>
                      </a:r>
                      <a:endParaRPr lang="tr-TR" sz="1800" b="1" u="none" strike="noStrike" kern="1200" dirty="0">
                        <a:solidFill>
                          <a:schemeClr val="lt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r-TR" sz="1800" b="1" u="none" strike="noStrike" kern="1200" dirty="0" err="1" smtClean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Number</a:t>
                      </a:r>
                      <a:r>
                        <a:rPr lang="tr-TR" sz="1800" b="1" u="none" strike="noStrike" kern="1200" baseline="0" dirty="0" smtClean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of Series</a:t>
                      </a:r>
                    </a:p>
                    <a:p>
                      <a:pPr marL="0" algn="ctr" defTabSz="914400" rtl="0" eaLnBrk="1" fontAlgn="b" latinLnBrk="0" hangingPunct="1"/>
                      <a:r>
                        <a:rPr lang="tr-TR" sz="1800" b="1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v3 = v2 (%)</a:t>
                      </a:r>
                      <a:endParaRPr lang="tr-TR" sz="1800" b="1" u="none" strike="noStrike" kern="1200" dirty="0">
                        <a:solidFill>
                          <a:schemeClr val="lt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r-TR" sz="1800" b="1" u="none" strike="noStrike" kern="1200" dirty="0" err="1" smtClean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Number</a:t>
                      </a:r>
                      <a:r>
                        <a:rPr lang="tr-TR" sz="1800" b="1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of </a:t>
                      </a:r>
                      <a:r>
                        <a:rPr lang="tr-TR" sz="1800" b="1" u="none" strike="noStrike" kern="1200" dirty="0" err="1" smtClean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Trading</a:t>
                      </a:r>
                      <a:r>
                        <a:rPr lang="tr-TR" sz="1800" b="1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tr-TR" sz="1800" b="1" u="none" strike="noStrike" kern="1200" dirty="0" err="1" smtClean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Days</a:t>
                      </a:r>
                      <a:endParaRPr lang="tr-TR" sz="1800" b="1" u="none" strike="noStrike" kern="1200" dirty="0" smtClean="0">
                        <a:solidFill>
                          <a:schemeClr val="lt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v3 = v2 (%)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tr-TR" sz="1800" b="1" u="none" strike="noStrike" kern="1200" dirty="0" err="1" smtClean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Relative</a:t>
                      </a:r>
                      <a:r>
                        <a:rPr lang="tr-TR" sz="1800" b="1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RMSE</a:t>
                      </a:r>
                    </a:p>
                    <a:p>
                      <a:pPr marL="0" algn="ctr" defTabSz="914400" rtl="0" eaLnBrk="1" fontAlgn="b" latinLnBrk="0" hangingPunct="1"/>
                      <a:r>
                        <a:rPr lang="tr-TR" sz="1800" b="1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&lt;0.00001 (%)</a:t>
                      </a:r>
                      <a:endParaRPr lang="tr-TR" sz="1800" b="1" u="none" strike="noStrike" kern="1200" dirty="0">
                        <a:solidFill>
                          <a:schemeClr val="lt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142094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TI</a:t>
                      </a:r>
                      <a:endParaRPr lang="tr-T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99.61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93.82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200068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FTI</a:t>
                      </a:r>
                      <a:endParaRPr lang="tr-T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99.14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93.1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766945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FTS</a:t>
                      </a:r>
                      <a:endParaRPr lang="tr-T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96.43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96.43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96.43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96.43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NA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629594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LII</a:t>
                      </a:r>
                      <a:endParaRPr lang="tr-T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97.62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99.44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99.44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99.44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NA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894620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LFS</a:t>
                      </a:r>
                      <a:endParaRPr lang="tr-T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773840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RSI</a:t>
                      </a:r>
                      <a:endParaRPr lang="tr-T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7842834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SCI</a:t>
                      </a:r>
                      <a:endParaRPr lang="tr-T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87.5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4081283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CCI</a:t>
                      </a:r>
                      <a:endParaRPr lang="tr-T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443093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PES</a:t>
                      </a:r>
                      <a:endParaRPr lang="tr-T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98.6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99.07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507579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2004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23"/>
          <p:cNvSpPr>
            <a:spLocks noGrp="1" noChangeArrowheads="1"/>
          </p:cNvSpPr>
          <p:nvPr>
            <p:ph type="title"/>
          </p:nvPr>
        </p:nvSpPr>
        <p:spPr>
          <a:xfrm>
            <a:off x="428596" y="2132856"/>
            <a:ext cx="8286808" cy="1944216"/>
          </a:xfrm>
        </p:spPr>
        <p:txBody>
          <a:bodyPr/>
          <a:lstStyle/>
          <a:p>
            <a:pPr algn="l"/>
            <a:r>
              <a:rPr lang="tr-TR" sz="1800" dirty="0" smtClean="0"/>
              <a:t/>
            </a:r>
            <a:br>
              <a:rPr lang="tr-TR" sz="1800" dirty="0" smtClean="0"/>
            </a:br>
            <a:endParaRPr lang="tr-TR" sz="1800" dirty="0" smtClean="0"/>
          </a:p>
        </p:txBody>
      </p:sp>
      <p:sp>
        <p:nvSpPr>
          <p:cNvPr id="5" name="5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12E26F-8616-4773-B37B-8BDF41C6A008}" type="slidenum">
              <a:rPr lang="tr-TR" smtClean="0"/>
              <a:pPr/>
              <a:t>6</a:t>
            </a:fld>
            <a:endParaRPr lang="tr-TR"/>
          </a:p>
        </p:txBody>
      </p:sp>
      <p:sp>
        <p:nvSpPr>
          <p:cNvPr id="2" name="Metin kutusu 1"/>
          <p:cNvSpPr txBox="1"/>
          <p:nvPr/>
        </p:nvSpPr>
        <p:spPr>
          <a:xfrm>
            <a:off x="661136" y="908720"/>
            <a:ext cx="79208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Findings</a:t>
            </a:r>
            <a:r>
              <a:rPr lang="tr-TR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sz="24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about</a:t>
            </a:r>
            <a:r>
              <a:rPr lang="tr-TR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sz="24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jwsacruncher</a:t>
            </a:r>
            <a:r>
              <a:rPr lang="tr-TR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sz="24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version</a:t>
            </a:r>
            <a:r>
              <a:rPr lang="tr-TR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3.1.1</a:t>
            </a:r>
          </a:p>
        </p:txBody>
      </p:sp>
      <p:sp>
        <p:nvSpPr>
          <p:cNvPr id="6" name="Metin kutusu 5"/>
          <p:cNvSpPr txBox="1"/>
          <p:nvPr/>
        </p:nvSpPr>
        <p:spPr>
          <a:xfrm>
            <a:off x="467544" y="1412776"/>
            <a:ext cx="824786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12 </a:t>
            </a:r>
            <a:r>
              <a:rPr lang="tr-TR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workspaces</a:t>
            </a:r>
            <a:r>
              <a:rPr lang="tr-T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tested</a:t>
            </a:r>
            <a:r>
              <a:rPr lang="tr-T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I </a:t>
            </a:r>
            <a:r>
              <a:rPr lang="tr-TR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got</a:t>
            </a:r>
            <a:r>
              <a:rPr lang="tr-T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deme</a:t>
            </a:r>
            <a:r>
              <a:rPr lang="tr-TR" sz="2400" dirty="0"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ra</a:t>
            </a:r>
            <a:r>
              <a:rPr lang="tr-TR" sz="2400" dirty="0">
                <a:latin typeface="Calibri" panose="020F0502020204030204" pitchFamily="34" charset="0"/>
                <a:cs typeface="Calibri" panose="020F0502020204030204" pitchFamily="34" charset="0"/>
              </a:rPr>
              <a:t>_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m</a:t>
            </a:r>
            <a:r>
              <a:rPr lang="tr-T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tr-TR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csv</a:t>
            </a:r>
            <a:r>
              <a:rPr lang="tr-T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files</a:t>
            </a:r>
            <a:r>
              <a:rPr lang="tr-T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for</a:t>
            </a:r>
            <a:r>
              <a:rPr lang="tr-T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9 </a:t>
            </a:r>
            <a:r>
              <a:rPr lang="tr-TR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workspaces</a:t>
            </a:r>
            <a:r>
              <a:rPr lang="tr-T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successfully</a:t>
            </a:r>
            <a:r>
              <a:rPr lang="tr-T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. But, I </a:t>
            </a:r>
            <a:r>
              <a:rPr lang="tr-TR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could</a:t>
            </a:r>
            <a:r>
              <a:rPr lang="tr-T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not </a:t>
            </a:r>
            <a:r>
              <a:rPr lang="tr-TR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generate</a:t>
            </a:r>
            <a:r>
              <a:rPr lang="tr-T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for</a:t>
            </a:r>
            <a:r>
              <a:rPr lang="tr-T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3 of </a:t>
            </a:r>
            <a:r>
              <a:rPr lang="tr-TR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them</a:t>
            </a:r>
            <a:r>
              <a:rPr lang="tr-T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400" dirty="0">
                <a:latin typeface="Calibri" panose="020F0502020204030204" pitchFamily="34" charset="0"/>
                <a:cs typeface="Calibri" panose="020F0502020204030204" pitchFamily="34" charset="0"/>
              </a:rPr>
              <a:t>I </a:t>
            </a:r>
            <a:r>
              <a:rPr lang="tr-TR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got</a:t>
            </a:r>
            <a:r>
              <a:rPr lang="tr-TR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seasonally</a:t>
            </a:r>
            <a:r>
              <a:rPr lang="tr-T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adjusted</a:t>
            </a:r>
            <a:r>
              <a:rPr lang="tr-TR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tr-TR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sa</a:t>
            </a:r>
            <a:r>
              <a:rPr lang="tr-T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) </a:t>
            </a:r>
            <a:r>
              <a:rPr lang="tr-TR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results</a:t>
            </a:r>
            <a:r>
              <a:rPr lang="tr-T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for</a:t>
            </a:r>
            <a:r>
              <a:rPr lang="tr-T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7 </a:t>
            </a:r>
            <a:r>
              <a:rPr lang="tr-TR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workspaces</a:t>
            </a:r>
            <a:r>
              <a:rPr lang="tr-TR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successfully</a:t>
            </a:r>
            <a:r>
              <a:rPr lang="tr-TR" sz="2400" dirty="0">
                <a:latin typeface="Calibri" panose="020F0502020204030204" pitchFamily="34" charset="0"/>
                <a:cs typeface="Calibri" panose="020F0502020204030204" pitchFamily="34" charset="0"/>
              </a:rPr>
              <a:t> . But, I </a:t>
            </a:r>
            <a:r>
              <a:rPr lang="tr-TR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could</a:t>
            </a:r>
            <a:r>
              <a:rPr lang="tr-TR" sz="2400" dirty="0">
                <a:latin typeface="Calibri" panose="020F0502020204030204" pitchFamily="34" charset="0"/>
                <a:cs typeface="Calibri" panose="020F0502020204030204" pitchFamily="34" charset="0"/>
              </a:rPr>
              <a:t> not </a:t>
            </a:r>
            <a:r>
              <a:rPr lang="tr-TR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generate</a:t>
            </a:r>
            <a:r>
              <a:rPr lang="tr-TR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for</a:t>
            </a:r>
            <a:r>
              <a:rPr lang="tr-TR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5 </a:t>
            </a:r>
            <a:r>
              <a:rPr lang="tr-TR" sz="2400" dirty="0">
                <a:latin typeface="Calibri" panose="020F0502020204030204" pitchFamily="34" charset="0"/>
                <a:cs typeface="Calibri" panose="020F0502020204030204" pitchFamily="34" charset="0"/>
              </a:rPr>
              <a:t>of </a:t>
            </a:r>
            <a:r>
              <a:rPr lang="tr-TR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them</a:t>
            </a:r>
            <a:r>
              <a:rPr lang="tr-TR" sz="2400" dirty="0">
                <a:latin typeface="Calibri" panose="020F0502020204030204" pitchFamily="34" charset="0"/>
                <a:cs typeface="Calibri" panose="020F0502020204030204" pitchFamily="34" charset="0"/>
              </a:rPr>
              <a:t>.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I </a:t>
            </a:r>
            <a:r>
              <a:rPr lang="tr-TR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got</a:t>
            </a:r>
            <a:r>
              <a:rPr lang="tr-T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this</a:t>
            </a:r>
            <a:r>
              <a:rPr lang="tr-T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error</a:t>
            </a:r>
            <a:r>
              <a:rPr lang="tr-T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for</a:t>
            </a:r>
            <a:r>
              <a:rPr lang="tr-T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2 </a:t>
            </a:r>
            <a:r>
              <a:rPr lang="tr-TR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workspaces</a:t>
            </a:r>
            <a:r>
              <a:rPr lang="tr-T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:</a:t>
            </a:r>
          </a:p>
          <a:p>
            <a:r>
              <a:rPr lang="tr-TR" sz="2400" i="1" dirty="0" err="1">
                <a:latin typeface="Calibri" panose="020F0502020204030204" pitchFamily="34" charset="0"/>
                <a:cs typeface="Calibri" panose="020F0502020204030204" pitchFamily="34" charset="0"/>
              </a:rPr>
              <a:t>failed</a:t>
            </a:r>
            <a:r>
              <a:rPr lang="tr-TR" sz="2400" i="1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tr-TR" sz="2400" i="1" dirty="0" err="1">
                <a:latin typeface="Calibri" panose="020F0502020204030204" pitchFamily="34" charset="0"/>
                <a:cs typeface="Calibri" panose="020F0502020204030204" pitchFamily="34" charset="0"/>
              </a:rPr>
              <a:t>Cannot</a:t>
            </a:r>
            <a:r>
              <a:rPr lang="tr-TR" sz="2400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sz="2400" i="1" dirty="0" err="1">
                <a:latin typeface="Calibri" panose="020F0502020204030204" pitchFamily="34" charset="0"/>
                <a:cs typeface="Calibri" panose="020F0502020204030204" pitchFamily="34" charset="0"/>
              </a:rPr>
              <a:t>invoke</a:t>
            </a:r>
            <a:r>
              <a:rPr lang="tr-TR" sz="2400" i="1" dirty="0">
                <a:latin typeface="Calibri" panose="020F0502020204030204" pitchFamily="34" charset="0"/>
                <a:cs typeface="Calibri" panose="020F0502020204030204" pitchFamily="34" charset="0"/>
              </a:rPr>
              <a:t> "</a:t>
            </a:r>
            <a:r>
              <a:rPr lang="tr-TR" sz="2400" i="1" dirty="0" err="1">
                <a:latin typeface="Calibri" panose="020F0502020204030204" pitchFamily="34" charset="0"/>
                <a:cs typeface="Calibri" panose="020F0502020204030204" pitchFamily="34" charset="0"/>
              </a:rPr>
              <a:t>jdplus.toolkit.base.api.timeseries.TsData.isEmpty</a:t>
            </a:r>
            <a:r>
              <a:rPr lang="tr-TR" sz="2400" i="1" dirty="0">
                <a:latin typeface="Calibri" panose="020F0502020204030204" pitchFamily="34" charset="0"/>
                <a:cs typeface="Calibri" panose="020F0502020204030204" pitchFamily="34" charset="0"/>
              </a:rPr>
              <a:t>()" </a:t>
            </a:r>
            <a:r>
              <a:rPr lang="tr-TR" sz="2400" i="1" dirty="0" err="1">
                <a:latin typeface="Calibri" panose="020F0502020204030204" pitchFamily="34" charset="0"/>
                <a:cs typeface="Calibri" panose="020F0502020204030204" pitchFamily="34" charset="0"/>
              </a:rPr>
              <a:t>because</a:t>
            </a:r>
            <a:r>
              <a:rPr lang="tr-TR" sz="2400" i="1" dirty="0">
                <a:latin typeface="Calibri" panose="020F0502020204030204" pitchFamily="34" charset="0"/>
                <a:cs typeface="Calibri" panose="020F0502020204030204" pitchFamily="34" charset="0"/>
              </a:rPr>
              <a:t> "</a:t>
            </a:r>
            <a:r>
              <a:rPr lang="tr-TR" sz="2400" i="1" dirty="0" err="1">
                <a:latin typeface="Calibri" panose="020F0502020204030204" pitchFamily="34" charset="0"/>
                <a:cs typeface="Calibri" panose="020F0502020204030204" pitchFamily="34" charset="0"/>
              </a:rPr>
              <a:t>ts</a:t>
            </a:r>
            <a:r>
              <a:rPr lang="tr-TR" sz="2400" i="1" dirty="0">
                <a:latin typeface="Calibri" panose="020F0502020204030204" pitchFamily="34" charset="0"/>
                <a:cs typeface="Calibri" panose="020F0502020204030204" pitchFamily="34" charset="0"/>
              </a:rPr>
              <a:t>" is </a:t>
            </a:r>
            <a:r>
              <a:rPr lang="tr-TR" sz="2400" i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null</a:t>
            </a:r>
            <a:endParaRPr lang="tr-TR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According</a:t>
            </a:r>
            <a:r>
              <a:rPr lang="tr-T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to</a:t>
            </a:r>
            <a:r>
              <a:rPr lang="tr-T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previous</a:t>
            </a:r>
            <a:r>
              <a:rPr lang="tr-T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slide</a:t>
            </a:r>
            <a:r>
              <a:rPr lang="tr-T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tr-TR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results</a:t>
            </a:r>
            <a:r>
              <a:rPr lang="tr-T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are</a:t>
            </a:r>
            <a:r>
              <a:rPr lang="tr-TR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well</a:t>
            </a:r>
            <a:r>
              <a:rPr lang="tr-TR" sz="24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tr-TR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One</a:t>
            </a:r>
            <a:r>
              <a:rPr lang="tr-TR" sz="2400" dirty="0">
                <a:latin typeface="Calibri" panose="020F0502020204030204" pitchFamily="34" charset="0"/>
                <a:cs typeface="Calibri" panose="020F0502020204030204" pitchFamily="34" charset="0"/>
              </a:rPr>
              <a:t> of RMSE </a:t>
            </a:r>
            <a:r>
              <a:rPr lang="tr-TR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under</a:t>
            </a:r>
            <a:r>
              <a:rPr lang="tr-TR" sz="2400" dirty="0">
                <a:latin typeface="Calibri" panose="020F0502020204030204" pitchFamily="34" charset="0"/>
                <a:cs typeface="Calibri" panose="020F0502020204030204" pitchFamily="34" charset="0"/>
              </a:rPr>
              <a:t> 90%. </a:t>
            </a:r>
            <a:r>
              <a:rPr lang="tr-TR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Also</a:t>
            </a:r>
            <a:r>
              <a:rPr lang="tr-TR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there</a:t>
            </a:r>
            <a:r>
              <a:rPr lang="tr-TR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are</a:t>
            </a:r>
            <a:r>
              <a:rPr lang="tr-TR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two</a:t>
            </a:r>
            <a:r>
              <a:rPr lang="tr-TR" sz="2400" dirty="0">
                <a:latin typeface="Calibri" panose="020F0502020204030204" pitchFamily="34" charset="0"/>
                <a:cs typeface="Calibri" panose="020F0502020204030204" pitchFamily="34" charset="0"/>
              </a:rPr>
              <a:t> NA in </a:t>
            </a:r>
            <a:r>
              <a:rPr lang="tr-T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RMSE </a:t>
            </a:r>
            <a:r>
              <a:rPr lang="tr-TR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because</a:t>
            </a:r>
            <a:r>
              <a:rPr lang="tr-T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of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the error mentioned in the 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previous</a:t>
            </a:r>
            <a:r>
              <a:rPr lang="tr-T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item</a:t>
            </a:r>
            <a:r>
              <a:rPr lang="tr-T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tr-T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tr-TR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0554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23"/>
          <p:cNvSpPr>
            <a:spLocks noGrp="1" noChangeArrowheads="1"/>
          </p:cNvSpPr>
          <p:nvPr>
            <p:ph type="title"/>
          </p:nvPr>
        </p:nvSpPr>
        <p:spPr>
          <a:xfrm>
            <a:off x="428596" y="2132856"/>
            <a:ext cx="8286808" cy="1944216"/>
          </a:xfrm>
        </p:spPr>
        <p:txBody>
          <a:bodyPr/>
          <a:lstStyle/>
          <a:p>
            <a:pPr algn="l"/>
            <a:r>
              <a:rPr lang="tr-TR" sz="1800" dirty="0" smtClean="0"/>
              <a:t/>
            </a:r>
            <a:br>
              <a:rPr lang="tr-TR" sz="1800" dirty="0" smtClean="0"/>
            </a:br>
            <a:endParaRPr lang="tr-TR" sz="1800" dirty="0" smtClean="0"/>
          </a:p>
        </p:txBody>
      </p:sp>
      <p:sp>
        <p:nvSpPr>
          <p:cNvPr id="5" name="5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12E26F-8616-4773-B37B-8BDF41C6A008}" type="slidenum">
              <a:rPr lang="tr-TR" smtClean="0"/>
              <a:pPr/>
              <a:t>7</a:t>
            </a:fld>
            <a:endParaRPr lang="tr-TR"/>
          </a:p>
        </p:txBody>
      </p:sp>
      <p:sp>
        <p:nvSpPr>
          <p:cNvPr id="2" name="Metin kutusu 1"/>
          <p:cNvSpPr txBox="1"/>
          <p:nvPr/>
        </p:nvSpPr>
        <p:spPr>
          <a:xfrm>
            <a:off x="661136" y="908720"/>
            <a:ext cx="79208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Results</a:t>
            </a:r>
            <a:r>
              <a:rPr lang="tr-TR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of JD+ </a:t>
            </a:r>
            <a:r>
              <a:rPr lang="tr-TR" sz="24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version</a:t>
            </a:r>
            <a:r>
              <a:rPr lang="tr-TR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2.2.4 </a:t>
            </a:r>
            <a:r>
              <a:rPr lang="tr-TR" sz="24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and</a:t>
            </a:r>
            <a:r>
              <a:rPr lang="tr-TR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3.1.1</a:t>
            </a:r>
          </a:p>
        </p:txBody>
      </p:sp>
      <p:graphicFrame>
        <p:nvGraphicFramePr>
          <p:cNvPr id="3" name="Tablo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8328340"/>
              </p:ext>
            </p:extLst>
          </p:nvPr>
        </p:nvGraphicFramePr>
        <p:xfrm>
          <a:off x="428595" y="1340768"/>
          <a:ext cx="8286808" cy="4820920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1530160">
                  <a:extLst>
                    <a:ext uri="{9D8B030D-6E8A-4147-A177-3AD203B41FA5}">
                      <a16:colId xmlns:a16="http://schemas.microsoft.com/office/drawing/2014/main" val="3579782000"/>
                    </a:ext>
                  </a:extLst>
                </a:gridCol>
                <a:gridCol w="1078796">
                  <a:extLst>
                    <a:ext uri="{9D8B030D-6E8A-4147-A177-3AD203B41FA5}">
                      <a16:colId xmlns:a16="http://schemas.microsoft.com/office/drawing/2014/main" val="2286654531"/>
                    </a:ext>
                  </a:extLst>
                </a:gridCol>
                <a:gridCol w="1419463">
                  <a:extLst>
                    <a:ext uri="{9D8B030D-6E8A-4147-A177-3AD203B41FA5}">
                      <a16:colId xmlns:a16="http://schemas.microsoft.com/office/drawing/2014/main" val="2505554988"/>
                    </a:ext>
                  </a:extLst>
                </a:gridCol>
                <a:gridCol w="1419463">
                  <a:extLst>
                    <a:ext uri="{9D8B030D-6E8A-4147-A177-3AD203B41FA5}">
                      <a16:colId xmlns:a16="http://schemas.microsoft.com/office/drawing/2014/main" val="2288654550"/>
                    </a:ext>
                  </a:extLst>
                </a:gridCol>
                <a:gridCol w="1419463">
                  <a:extLst>
                    <a:ext uri="{9D8B030D-6E8A-4147-A177-3AD203B41FA5}">
                      <a16:colId xmlns:a16="http://schemas.microsoft.com/office/drawing/2014/main" val="958075799"/>
                    </a:ext>
                  </a:extLst>
                </a:gridCol>
                <a:gridCol w="1419463">
                  <a:extLst>
                    <a:ext uri="{9D8B030D-6E8A-4147-A177-3AD203B41FA5}">
                      <a16:colId xmlns:a16="http://schemas.microsoft.com/office/drawing/2014/main" val="37296671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u="none" strike="noStrike" dirty="0" err="1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Statistics</a:t>
                      </a:r>
                      <a:endParaRPr lang="tr-T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MALD</a:t>
                      </a:r>
                      <a:endParaRPr lang="tr-T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MAGD</a:t>
                      </a:r>
                      <a:endParaRPr lang="tr-T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MAPD</a:t>
                      </a:r>
                      <a:endParaRPr lang="tr-T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MADGR</a:t>
                      </a:r>
                      <a:endParaRPr lang="tr-T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MPD</a:t>
                      </a:r>
                      <a:endParaRPr lang="tr-T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142094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FTI</a:t>
                      </a:r>
                      <a:endParaRPr lang="tr-TR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0.0003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200068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GDP_Nominal</a:t>
                      </a:r>
                      <a:endParaRPr lang="tr-TR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77508.0702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766945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GDP_Real</a:t>
                      </a:r>
                      <a:endParaRPr lang="tr-TR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11823.6456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629594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</a:t>
                      </a:r>
                      <a:endParaRPr lang="tr-TR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2866.9917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894620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FTS</a:t>
                      </a:r>
                      <a:endParaRPr lang="tr-TR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7.6193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0.0002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773840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LII</a:t>
                      </a:r>
                      <a:endParaRPr lang="tr-TR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0.0283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7842834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LFS</a:t>
                      </a:r>
                      <a:endParaRPr lang="tr-TR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0.0402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4081283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RSI</a:t>
                      </a:r>
                      <a:endParaRPr lang="tr-TR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3729.3589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970200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SCI</a:t>
                      </a:r>
                      <a:endParaRPr lang="tr-TR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0.0001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0.0001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443093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IPI</a:t>
                      </a:r>
                      <a:endParaRPr lang="tr-TR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0.3777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0.0034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25.72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0.0083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507579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CCI</a:t>
                      </a:r>
                      <a:endParaRPr lang="tr-TR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6675502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PES</a:t>
                      </a:r>
                      <a:endParaRPr lang="tr-TR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0.0214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181379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44605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23"/>
          <p:cNvSpPr>
            <a:spLocks noGrp="1" noChangeArrowheads="1"/>
          </p:cNvSpPr>
          <p:nvPr>
            <p:ph type="title"/>
          </p:nvPr>
        </p:nvSpPr>
        <p:spPr>
          <a:xfrm>
            <a:off x="428596" y="2132856"/>
            <a:ext cx="8286808" cy="1944216"/>
          </a:xfrm>
        </p:spPr>
        <p:txBody>
          <a:bodyPr/>
          <a:lstStyle/>
          <a:p>
            <a:pPr algn="l"/>
            <a:r>
              <a:rPr lang="tr-TR" sz="1800" dirty="0" smtClean="0"/>
              <a:t/>
            </a:r>
            <a:br>
              <a:rPr lang="tr-TR" sz="1800" dirty="0" smtClean="0"/>
            </a:br>
            <a:endParaRPr lang="tr-TR" sz="1800" dirty="0" smtClean="0"/>
          </a:p>
        </p:txBody>
      </p:sp>
      <p:sp>
        <p:nvSpPr>
          <p:cNvPr id="5" name="5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12E26F-8616-4773-B37B-8BDF41C6A008}" type="slidenum">
              <a:rPr lang="tr-TR" smtClean="0"/>
              <a:pPr/>
              <a:t>8</a:t>
            </a:fld>
            <a:endParaRPr lang="tr-TR"/>
          </a:p>
        </p:txBody>
      </p:sp>
      <p:sp>
        <p:nvSpPr>
          <p:cNvPr id="2" name="Metin kutusu 1"/>
          <p:cNvSpPr txBox="1"/>
          <p:nvPr/>
        </p:nvSpPr>
        <p:spPr>
          <a:xfrm>
            <a:off x="661136" y="908720"/>
            <a:ext cx="79208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Findings</a:t>
            </a:r>
            <a:r>
              <a:rPr lang="tr-TR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sz="24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about</a:t>
            </a:r>
            <a:r>
              <a:rPr lang="tr-TR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sz="2400" b="1" dirty="0">
                <a:latin typeface="Calibri" panose="020F0502020204030204" pitchFamily="34" charset="0"/>
                <a:cs typeface="Calibri" panose="020F0502020204030204" pitchFamily="34" charset="0"/>
              </a:rPr>
              <a:t>JD+ </a:t>
            </a:r>
            <a:r>
              <a:rPr lang="tr-TR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version</a:t>
            </a:r>
            <a:r>
              <a:rPr lang="tr-TR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3.1.1</a:t>
            </a:r>
          </a:p>
        </p:txBody>
      </p:sp>
      <p:sp>
        <p:nvSpPr>
          <p:cNvPr id="6" name="Metin kutusu 5"/>
          <p:cNvSpPr txBox="1"/>
          <p:nvPr/>
        </p:nvSpPr>
        <p:spPr>
          <a:xfrm>
            <a:off x="646304" y="1412776"/>
            <a:ext cx="792088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12 </a:t>
            </a:r>
            <a:r>
              <a:rPr lang="tr-TR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workspaces</a:t>
            </a:r>
            <a:r>
              <a:rPr lang="tr-T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tested</a:t>
            </a:r>
            <a:r>
              <a:rPr lang="tr-TR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by</a:t>
            </a:r>
            <a:r>
              <a:rPr lang="tr-T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refreshing</a:t>
            </a:r>
            <a:r>
              <a:rPr lang="tr-T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sz="2400" b="1" i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Partial</a:t>
            </a:r>
            <a:r>
              <a:rPr lang="tr-TR" sz="24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sz="2400" b="1" i="1" dirty="0" err="1"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tr-TR" sz="2400" b="1" i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oncurrent</a:t>
            </a:r>
            <a:r>
              <a:rPr lang="tr-TR" sz="24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sz="2400" b="1" i="1" dirty="0" err="1"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tr-TR" sz="2400" b="1" i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djustment</a:t>
            </a:r>
            <a:r>
              <a:rPr lang="tr-TR" sz="24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 &gt; </a:t>
            </a:r>
            <a:r>
              <a:rPr lang="tr-TR" sz="2400" b="1" i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Arima</a:t>
            </a:r>
            <a:r>
              <a:rPr lang="tr-TR" sz="24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sz="2400" b="1" i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parameters</a:t>
            </a:r>
            <a:r>
              <a:rPr lang="tr-T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. B</a:t>
            </a:r>
            <a:r>
              <a:rPr lang="en-US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ut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it didn't work for 3 workspaces</a:t>
            </a: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tr-TR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I </a:t>
            </a:r>
            <a:r>
              <a:rPr lang="tr-TR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got</a:t>
            </a:r>
            <a:r>
              <a:rPr lang="tr-T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sa</a:t>
            </a:r>
            <a:r>
              <a:rPr lang="tr-T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results</a:t>
            </a:r>
            <a:r>
              <a:rPr lang="tr-T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for</a:t>
            </a:r>
            <a:r>
              <a:rPr lang="tr-T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these</a:t>
            </a:r>
            <a:r>
              <a:rPr lang="tr-T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3 </a:t>
            </a:r>
            <a:r>
              <a:rPr lang="tr-TR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workspaces</a:t>
            </a:r>
            <a:r>
              <a:rPr lang="tr-T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by</a:t>
            </a:r>
            <a:r>
              <a:rPr lang="tr-T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using</a:t>
            </a:r>
            <a:r>
              <a:rPr lang="tr-T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run</a:t>
            </a:r>
            <a:r>
              <a:rPr lang="tr-T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button</a:t>
            </a:r>
            <a:endParaRPr lang="tr-TR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According</a:t>
            </a:r>
            <a:r>
              <a:rPr lang="tr-T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to</a:t>
            </a:r>
            <a:r>
              <a:rPr lang="tr-T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previous</a:t>
            </a:r>
            <a:r>
              <a:rPr lang="tr-T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slide</a:t>
            </a:r>
            <a:r>
              <a:rPr lang="tr-T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tr-TR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results</a:t>
            </a:r>
            <a:r>
              <a:rPr lang="tr-T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are</a:t>
            </a:r>
            <a:r>
              <a:rPr lang="tr-T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well</a:t>
            </a:r>
            <a:r>
              <a:rPr lang="tr-T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tr-TR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Only</a:t>
            </a:r>
            <a:r>
              <a:rPr lang="tr-T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one</a:t>
            </a:r>
            <a:r>
              <a:rPr lang="tr-T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of MADGR is </a:t>
            </a:r>
            <a:r>
              <a:rPr lang="tr-TR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high</a:t>
            </a:r>
            <a:r>
              <a:rPr lang="tr-T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16559" y="2611776"/>
            <a:ext cx="431905" cy="313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2396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arsayılan Tasarım">
  <a:themeElements>
    <a:clrScheme name="Öze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AB2328"/>
      </a:accent2>
      <a:accent3>
        <a:srgbClr val="FFFFFF"/>
      </a:accent3>
      <a:accent4>
        <a:srgbClr val="000000"/>
      </a:accent4>
      <a:accent5>
        <a:srgbClr val="DAEDEF"/>
      </a:accent5>
      <a:accent6>
        <a:srgbClr val="AB2328"/>
      </a:accent6>
      <a:hlink>
        <a:srgbClr val="009999"/>
      </a:hlink>
      <a:folHlink>
        <a:srgbClr val="99CC00"/>
      </a:folHlink>
    </a:clrScheme>
    <a:fontScheme name="Varsayılan Tasarı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arsayılan Tasarım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3484981D676F7469FB7985B8196FE05" ma:contentTypeVersion="8" ma:contentTypeDescription="Create a new document." ma:contentTypeScope="" ma:versionID="82ea80d21e5ce5495ea688068ea7e2d4">
  <xsd:schema xmlns:xsd="http://www.w3.org/2001/XMLSchema" xmlns:xs="http://www.w3.org/2001/XMLSchema" xmlns:p="http://schemas.microsoft.com/office/2006/metadata/properties" xmlns:ns2="e0fb9e4e-9a17-43c4-891a-079bfb0a02bd" targetNamespace="http://schemas.microsoft.com/office/2006/metadata/properties" ma:root="true" ma:fieldsID="7cf5cbd1f280bdba8acf5f58fb726bec" ns2:_="">
    <xsd:import namespace="e0fb9e4e-9a17-43c4-891a-079bfb0a02b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fb9e4e-9a17-43c4-891a-079bfb0a02b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28BA486-F501-44F4-902B-D4F2ECDE7AE1}"/>
</file>

<file path=customXml/itemProps2.xml><?xml version="1.0" encoding="utf-8"?>
<ds:datastoreItem xmlns:ds="http://schemas.openxmlformats.org/officeDocument/2006/customXml" ds:itemID="{4356686A-BB4A-471C-B6B5-92DEE0A98FE4}"/>
</file>

<file path=customXml/itemProps3.xml><?xml version="1.0" encoding="utf-8"?>
<ds:datastoreItem xmlns:ds="http://schemas.openxmlformats.org/officeDocument/2006/customXml" ds:itemID="{54A81B2F-3D73-444C-84B3-FE903C9B10DC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794</Words>
  <Application>Microsoft Office PowerPoint</Application>
  <PresentationFormat>On-screen Show (4:3)</PresentationFormat>
  <Paragraphs>250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Cambria Math</vt:lpstr>
      <vt:lpstr>Times New Roman</vt:lpstr>
      <vt:lpstr>Varsayılan Tasarım</vt:lpstr>
      <vt:lpstr>Tests of JDemetra+ 3.1.1 and jwsacruncher 3.1.1</vt:lpstr>
      <vt:lpstr> </vt:lpstr>
      <vt:lpstr> </vt:lpstr>
      <vt:lpstr> </vt:lpstr>
      <vt:lpstr> </vt:lpstr>
      <vt:lpstr> </vt:lpstr>
      <vt:lpstr> </vt:lpstr>
      <vt:lpstr>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tuik</dc:creator>
  <cp:lastModifiedBy>Véronique Elter</cp:lastModifiedBy>
  <cp:revision>150</cp:revision>
  <dcterms:created xsi:type="dcterms:W3CDTF">2006-12-22T08:39:23Z</dcterms:created>
  <dcterms:modified xsi:type="dcterms:W3CDTF">2023-11-15T10:24:54Z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0x01010093484981D676F7469FB7985B8196FE05</vt:lpwstr>
  </property>
</Properties>
</file>