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057" r:id="rId1"/>
  </p:sldMasterIdLst>
  <p:notesMasterIdLst>
    <p:notesMasterId r:id="rId31"/>
  </p:notesMasterIdLst>
  <p:handoutMasterIdLst>
    <p:handoutMasterId r:id="rId32"/>
  </p:handoutMasterIdLst>
  <p:sldIdLst>
    <p:sldId id="261" r:id="rId2"/>
    <p:sldId id="455" r:id="rId3"/>
    <p:sldId id="448" r:id="rId4"/>
    <p:sldId id="438" r:id="rId5"/>
    <p:sldId id="475" r:id="rId6"/>
    <p:sldId id="450" r:id="rId7"/>
    <p:sldId id="449" r:id="rId8"/>
    <p:sldId id="456" r:id="rId9"/>
    <p:sldId id="461" r:id="rId10"/>
    <p:sldId id="459" r:id="rId11"/>
    <p:sldId id="460" r:id="rId12"/>
    <p:sldId id="452" r:id="rId13"/>
    <p:sldId id="454" r:id="rId14"/>
    <p:sldId id="451" r:id="rId15"/>
    <p:sldId id="464" r:id="rId16"/>
    <p:sldId id="465" r:id="rId17"/>
    <p:sldId id="472" r:id="rId18"/>
    <p:sldId id="462" r:id="rId19"/>
    <p:sldId id="463" r:id="rId20"/>
    <p:sldId id="466" r:id="rId21"/>
    <p:sldId id="476" r:id="rId22"/>
    <p:sldId id="467" r:id="rId23"/>
    <p:sldId id="468" r:id="rId24"/>
    <p:sldId id="469" r:id="rId25"/>
    <p:sldId id="470" r:id="rId26"/>
    <p:sldId id="471" r:id="rId27"/>
    <p:sldId id="473" r:id="rId28"/>
    <p:sldId id="477" r:id="rId29"/>
    <p:sldId id="442" r:id="rId30"/>
  </p:sldIdLst>
  <p:sldSz cx="9144000" cy="6858000" type="screen4x3"/>
  <p:notesSz cx="6718300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6pPr>
    <a:lvl7pPr marL="27432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7pPr>
    <a:lvl8pPr marL="32004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8pPr>
    <a:lvl9pPr marL="3657600" algn="l" defTabSz="914400" rtl="0" eaLnBrk="1" latinLnBrk="0" hangingPunct="1">
      <a:defRPr sz="7600" b="1" kern="1200">
        <a:solidFill>
          <a:srgbClr val="FFD624"/>
        </a:solidFill>
        <a:latin typeface="Verdana" panose="020B060403050404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LJEVAC Anita (ESTAT)" initials="BA(" lastIdx="1" clrIdx="0"/>
  <p:cmAuthor id="2" name="ALLEN Timothy (ESTAT)" initials="AT(" lastIdx="1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5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6" autoAdjust="0"/>
    <p:restoredTop sz="61712" autoAdjust="0"/>
  </p:normalViewPr>
  <p:slideViewPr>
    <p:cSldViewPr>
      <p:cViewPr varScale="1">
        <p:scale>
          <a:sx n="84" d="100"/>
          <a:sy n="84" d="100"/>
        </p:scale>
        <p:origin x="1262" y="-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3756"/>
    </p:cViewPr>
  </p:sorterViewPr>
  <p:notesViewPr>
    <p:cSldViewPr>
      <p:cViewPr>
        <p:scale>
          <a:sx n="77" d="100"/>
          <a:sy n="77" d="100"/>
        </p:scale>
        <p:origin x="3816" y="180"/>
      </p:cViewPr>
      <p:guideLst>
        <p:guide orient="horz" pos="3104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2" dt="2021-08-02T09:19:18.382" idx="3">
    <p:pos x="10" y="10"/>
    <p:text>This slide is very wordy...</p:text>
    <p:extLst>
      <p:ext uri="{C676402C-5697-4E1C-873F-D02D1690AC5C}">
        <p15:threadingInfo xmlns:p15="http://schemas.microsoft.com/office/powerpoint/2012/main" timeZoneBias="-12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4F9F0799-4592-2546-B1E8-C5818F366EB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61FDDBD6-C6AF-074C-9980-C421A94D3736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2" name="Rectangle 4">
            <a:extLst>
              <a:ext uri="{FF2B5EF4-FFF2-40B4-BE49-F238E27FC236}">
                <a16:creationId xmlns:a16="http://schemas.microsoft.com/office/drawing/2014/main" id="{35834F93-80C3-9E43-BB32-FFBE1A7BF47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599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7893" name="Rectangle 5">
            <a:extLst>
              <a:ext uri="{FF2B5EF4-FFF2-40B4-BE49-F238E27FC236}">
                <a16:creationId xmlns:a16="http://schemas.microsoft.com/office/drawing/2014/main" id="{E4972FCC-C439-A948-8597-41AD331CA42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3599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C9A0638C-E742-4B43-84B5-5345A43E96C9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096F5815-D284-884C-952E-85723DB28E6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965D5832-580A-CC44-A530-CC4EB6363EA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0180" name="Rectangle 4">
            <a:extLst>
              <a:ext uri="{FF2B5EF4-FFF2-40B4-BE49-F238E27FC236}">
                <a16:creationId xmlns:a16="http://schemas.microsoft.com/office/drawing/2014/main" id="{018B1B17-E4E2-C647-BCB8-2C48694EBBB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96938" y="739775"/>
            <a:ext cx="4926012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9" name="Rectangle 5">
            <a:extLst>
              <a:ext uri="{FF2B5EF4-FFF2-40B4-BE49-F238E27FC236}">
                <a16:creationId xmlns:a16="http://schemas.microsoft.com/office/drawing/2014/main" id="{D4958760-8B49-4B47-91E7-E84AEFA489A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81538"/>
            <a:ext cx="5375275" cy="443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36870" name="Rectangle 6">
            <a:extLst>
              <a:ext uri="{FF2B5EF4-FFF2-40B4-BE49-F238E27FC236}">
                <a16:creationId xmlns:a16="http://schemas.microsoft.com/office/drawing/2014/main" id="{4CC071FA-2B13-4048-94EF-5B172436482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599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6871" name="Rectangle 7">
            <a:extLst>
              <a:ext uri="{FF2B5EF4-FFF2-40B4-BE49-F238E27FC236}">
                <a16:creationId xmlns:a16="http://schemas.microsoft.com/office/drawing/2014/main" id="{081073A4-71FE-EA40-917C-F05850DE3DC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359900"/>
            <a:ext cx="2911475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08" tIns="45304" rIns="90608" bIns="4530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42A03AA-2BEE-C244-A148-E49E4B39434D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12425949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51180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02079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63324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27102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8663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84474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3203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1344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81344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470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5121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0242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608662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73553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7642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7642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>
            <a:extLst>
              <a:ext uri="{FF2B5EF4-FFF2-40B4-BE49-F238E27FC236}">
                <a16:creationId xmlns:a16="http://schemas.microsoft.com/office/drawing/2014/main" id="{532435A6-1400-884A-AA25-E498B566B87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>
            <a:extLst>
              <a:ext uri="{FF2B5EF4-FFF2-40B4-BE49-F238E27FC236}">
                <a16:creationId xmlns:a16="http://schemas.microsoft.com/office/drawing/2014/main" id="{21A3B194-2ECE-4649-97A3-3CEDDCAD10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  <p:sp>
        <p:nvSpPr>
          <p:cNvPr id="57348" name="Slide Number Placeholder 3">
            <a:extLst>
              <a:ext uri="{FF2B5EF4-FFF2-40B4-BE49-F238E27FC236}">
                <a16:creationId xmlns:a16="http://schemas.microsoft.com/office/drawing/2014/main" id="{8BD29A9C-A2E5-9E4E-B237-E11AA85698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33425" indent="-280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30300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82738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36763" indent="-22383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9396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5116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0836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65563" indent="-22383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258C1B4-FF1D-1D48-B78C-40C58EFF6DBE}" type="slidenum">
              <a:rPr lang="en-GB" altLang="en-US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3</a:t>
            </a:fld>
            <a:endParaRPr lang="en-GB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1574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941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8312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>
            <a:extLst>
              <a:ext uri="{FF2B5EF4-FFF2-40B4-BE49-F238E27FC236}">
                <a16:creationId xmlns:a16="http://schemas.microsoft.com/office/drawing/2014/main" id="{0806FAEA-1828-084C-AE96-DEA1152BA2C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>
            <a:extLst>
              <a:ext uri="{FF2B5EF4-FFF2-40B4-BE49-F238E27FC236}">
                <a16:creationId xmlns:a16="http://schemas.microsoft.com/office/drawing/2014/main" id="{0EAD5995-5273-C24E-81BE-4490D63B6D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2697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36515EDC-68E9-4F45-8E3C-574FE4B161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7600" b="1">
                <a:solidFill>
                  <a:srgbClr val="FFD62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7600" b="1">
                <a:solidFill>
                  <a:srgbClr val="FFD62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b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>
            <a:extLst>
              <a:ext uri="{FF2B5EF4-FFF2-40B4-BE49-F238E27FC236}">
                <a16:creationId xmlns:a16="http://schemas.microsoft.com/office/drawing/2014/main" id="{BB48B3F7-2232-5F43-B663-89EA0C37DA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id="{08DCAB3C-459F-4046-8678-C426CC694F99}"/>
              </a:ext>
            </a:extLst>
          </p:cNvPr>
          <p:cNvSpPr/>
          <p:nvPr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641600"/>
            <a:ext cx="4536504" cy="2088232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34B4A34-779B-E64A-B3E2-615011A9BAC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E9DCEDBD-7E41-4F4E-92C2-58A78F233EC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9391398-0076-6D48-A748-F9C67B860B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13E3E36-5F44-8944-8A39-1BF14332DE3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2751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441FCC-55F3-9844-A4FD-F7E5831888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E952A25-F11D-EC41-9D57-F1DBFF7801E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7E5A433-5667-C049-8EE4-640351F7F9E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245098-2F00-0347-87DD-05C62AACF25D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774767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8925" y="1123950"/>
            <a:ext cx="2058988" cy="48974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3950"/>
            <a:ext cx="6029325" cy="48974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C8E7FD3-81E6-FB40-AB84-7BB4AF900D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4232E9F-F637-8449-BD76-20FAD426E8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6252928-F659-C64F-BFD8-A7F9CFF844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A6FDD2-9B33-A14A-AA10-95A517FFD87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176972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>
            <a:extLst>
              <a:ext uri="{FF2B5EF4-FFF2-40B4-BE49-F238E27FC236}">
                <a16:creationId xmlns:a16="http://schemas.microsoft.com/office/drawing/2014/main" id="{FE96C896-6ADC-DC4B-ADB8-85130B729FCA}"/>
              </a:ext>
            </a:extLst>
          </p:cNvPr>
          <p:cNvSpPr/>
          <p:nvPr/>
        </p:nvSpPr>
        <p:spPr>
          <a:xfrm>
            <a:off x="0" y="0"/>
            <a:ext cx="9144000" cy="98901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/>
          </a:p>
        </p:txBody>
      </p:sp>
      <p:pic>
        <p:nvPicPr>
          <p:cNvPr id="5" name="Picture 5" descr="LOGO CE-EN-NEG-quadri.ai">
            <a:extLst>
              <a:ext uri="{FF2B5EF4-FFF2-40B4-BE49-F238E27FC236}">
                <a16:creationId xmlns:a16="http://schemas.microsoft.com/office/drawing/2014/main" id="{09B303FC-6F32-F544-8C82-DBA7E2208B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25" y="3175"/>
            <a:ext cx="1511300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>
            <a:extLst>
              <a:ext uri="{FF2B5EF4-FFF2-40B4-BE49-F238E27FC236}">
                <a16:creationId xmlns:a16="http://schemas.microsoft.com/office/drawing/2014/main" id="{F3C7A04D-825A-1548-9A80-33E2994C99ED}"/>
              </a:ext>
            </a:extLst>
          </p:cNvPr>
          <p:cNvSpPr/>
          <p:nvPr/>
        </p:nvSpPr>
        <p:spPr>
          <a:xfrm>
            <a:off x="4262438" y="6669088"/>
            <a:ext cx="596900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800" b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936625"/>
          </a:xfrm>
        </p:spPr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7200" y="2564904"/>
            <a:ext cx="8229600" cy="3633788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 sz="1800" i="0"/>
            </a:lvl1pPr>
            <a:lvl2pPr>
              <a:buClr>
                <a:srgbClr val="0F5494"/>
              </a:buClr>
              <a:defRPr sz="18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B55D985-A094-F144-ABB1-7D3DA752BE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0CA2F30-A5A3-9D4C-B795-85C911957FA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37288"/>
            <a:ext cx="2895600" cy="48418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75DA39C-5ACB-1944-9D03-45A3F243334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98E736-23AD-5145-A6FB-E216057E4893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848564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523ADA7-1C0F-9C40-A5E3-388F092D503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354B397-CCFB-674F-AE5E-5035A547EA5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35DC926-295A-F148-9DA3-C16B101A45B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62D6C4-E400-E74B-8AAA-48F2963BCAF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668871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6337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609348-5914-804D-A44F-0457377C067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F99C66-F19F-7E4F-B7B0-4759F489C22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83D0C7-0CE5-2B46-BB46-31938BD845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D7D6CE-2CA6-C44B-A688-85A554CBBE3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209372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5118BA4-70B0-3F4E-B430-FAD4FD75413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C3F7DD9-494F-CD49-9517-E43328A84C4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F99FF37-C046-584D-B07D-DAAB3DF720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921BF5-9686-D642-9EDE-22511D566A0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82295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F3231AD-D60D-3243-90E3-538C68B957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E0E2CE98-2DB4-B944-85BB-51870E13359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49F49F5-A472-474A-96C5-CD8CA4707F7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B0540-F47F-354D-9251-0A1A8A1C779B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3831879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E3EE7B5D-4CFC-3D46-B64E-10E77F50A1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391D7896-B683-6A40-95E2-A043E35222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2CA1AA7B-7A2A-1445-82BB-AB69650716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3ADD14-3603-FD4F-9CB9-F77109A09747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1512936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16BD3-5EA9-BC42-BB87-A6EA0BFB712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86B781E-446E-2D4C-882D-7DEDB8E913F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060857-A6A5-4F43-9FDB-A517CC5F42F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45CB2-73C4-0649-8158-E8D518B1ADFE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26747618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D50527-E097-B94B-9BB8-2D3338745D6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C89E54-BC3D-E74E-83D0-E863032EFF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A3FA5B-F9A6-6941-91E6-F0A69373FE2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41B0FF-DD58-1B43-98F8-BB7052A1EE34}" type="slidenum">
              <a:rPr lang="en-GB" altLang="fr-FR"/>
              <a:pPr/>
              <a:t>‹N›</a:t>
            </a:fld>
            <a:endParaRPr lang="en-GB" altLang="fr-FR"/>
          </a:p>
        </p:txBody>
      </p:sp>
    </p:spTree>
    <p:extLst>
      <p:ext uri="{BB962C8B-B14F-4D97-AF65-F5344CB8AC3E}">
        <p14:creationId xmlns:p14="http://schemas.microsoft.com/office/powerpoint/2010/main" val="420303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21074FDA-7111-A54D-99C9-F324A117EEE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123950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Lorem ipsum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2F84AE04-B58C-DB48-BA63-5348F3447E9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387600"/>
            <a:ext cx="8229600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/>
              <a:t>Et dolor fragum</a:t>
            </a:r>
            <a:endParaRPr lang="en-GB" altLang="en-US"/>
          </a:p>
          <a:p>
            <a:pPr lvl="1"/>
            <a:r>
              <a:rPr lang="en-GB" altLang="en-US"/>
              <a:t>Et dolor fragum</a:t>
            </a:r>
          </a:p>
          <a:p>
            <a:pPr lvl="2"/>
            <a:r>
              <a:rPr lang="en-GB" altLang="en-US"/>
              <a:t>- Et dolor fragum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A6B1F1E-629D-DB49-B1AD-EB1A1C4358A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8B074B5-22BB-984C-B75C-49972C637CD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lang="en-GB" sz="1400" b="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0B44A983-2BF1-664F-B5E1-996C839CA2A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b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BE450CDA-BCEF-A142-9074-221A310CF519}" type="slidenum">
              <a:rPr lang="en-GB" altLang="fr-FR"/>
              <a:pPr/>
              <a:t>‹N›</a:t>
            </a:fld>
            <a:endParaRPr lang="en-GB" alt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35" r:id="rId1"/>
    <p:sldLayoutId id="2147489236" r:id="rId2"/>
    <p:sldLayoutId id="2147489237" r:id="rId3"/>
    <p:sldLayoutId id="2147489238" r:id="rId4"/>
    <p:sldLayoutId id="2147489239" r:id="rId5"/>
    <p:sldLayoutId id="2147489240" r:id="rId6"/>
    <p:sldLayoutId id="2147489241" r:id="rId7"/>
    <p:sldLayoutId id="2147489242" r:id="rId8"/>
    <p:sldLayoutId id="2147489243" r:id="rId9"/>
    <p:sldLayoutId id="2147489244" r:id="rId10"/>
    <p:sldLayoutId id="2147489245" r:id="rId11"/>
  </p:sldLayoutIdLst>
  <p:transition spd="slow">
    <p:fade/>
  </p:transition>
  <p:hf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b="1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witter.com/EU_Eurostat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hootsuite.com/it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randwatch.com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alkwalker.com/it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sproutsocial.com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cial-searcher.com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6558" y="1700808"/>
            <a:ext cx="9144000" cy="2952154"/>
          </a:xfrm>
        </p:spPr>
        <p:txBody>
          <a:bodyPr/>
          <a:lstStyle/>
          <a:p>
            <a:pPr algn="ctr"/>
            <a:r>
              <a:rPr lang="de-CH" altLang="en-US" sz="3800" dirty="0">
                <a:latin typeface="Batang" panose="02030600000101010101" pitchFamily="18" charset="-127"/>
                <a:ea typeface="Batang" panose="02030600000101010101" pitchFamily="18" charset="-127"/>
              </a:rPr>
              <a:t>C</a:t>
            </a:r>
            <a:r>
              <a:rPr lang="en-GB" sz="3800" dirty="0">
                <a:latin typeface="Batang" panose="02030600000101010101" pitchFamily="18" charset="-127"/>
                <a:ea typeface="Batang" panose="02030600000101010101" pitchFamily="18" charset="-127"/>
              </a:rPr>
              <a:t>OMMUNICATING OFFICIAL STATISTICS : R</a:t>
            </a:r>
            <a:r>
              <a:rPr lang="en-US" sz="3800" dirty="0">
                <a:latin typeface="Batang" panose="02030600000101010101" pitchFamily="18" charset="-127"/>
                <a:ea typeface="Batang" panose="02030600000101010101" pitchFamily="18" charset="-127"/>
              </a:rPr>
              <a:t>ISKS AND OPPORTUNITIES OF BEING ON THE SOCIAL MEDIA</a:t>
            </a:r>
            <a:endParaRPr lang="en-GB" altLang="en-US" sz="38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E33EBB-9F71-4E41-BA64-3A3C33031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44407" y="5981265"/>
            <a:ext cx="453505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1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415" y="1124744"/>
            <a:ext cx="9144895" cy="360040"/>
          </a:xfrm>
        </p:spPr>
        <p:txBody>
          <a:bodyPr/>
          <a:lstStyle/>
          <a:p>
            <a:pPr marL="0" indent="0" algn="ctr"/>
            <a:br>
              <a:rPr lang="en-US" altLang="en-US" dirty="0"/>
            </a:br>
            <a:br>
              <a:rPr lang="en-US" altLang="en-US" dirty="0"/>
            </a:br>
            <a:r>
              <a:rPr lang="en-US" altLang="en-US" dirty="0"/>
              <a:t>  </a:t>
            </a:r>
            <a:r>
              <a:rPr lang="en-US" altLang="en-US" sz="26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EUROSTAT</a:t>
            </a:r>
            <a:r>
              <a:rPr lang="en-US" altLang="en-US" sz="2600" dirty="0">
                <a:latin typeface="Batang" panose="02030600000101010101" pitchFamily="18" charset="-127"/>
                <a:ea typeface="Batang" panose="02030600000101010101" pitchFamily="18" charset="-127"/>
              </a:rPr>
              <a:t>: GOOD EXAMPLE OF SOCIAL MEDIA USE </a:t>
            </a:r>
            <a:endParaRPr lang="en-GB" altLang="en-US" sz="2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249488"/>
            <a:ext cx="8229600" cy="5328592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>
                <a:latin typeface="Batang" panose="02030600000101010101" pitchFamily="18" charset="-127"/>
                <a:ea typeface="Batang" panose="02030600000101010101" pitchFamily="18" charset="-127"/>
              </a:rPr>
              <a:t>ON FACEBOOK SINCE 2017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Communication appropriate to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the social platforms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on which it is conveyed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Use of emoji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Strong interaction with the users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Likes and shares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Sorting of cards relaunched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multiple times on the page 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improve accessibility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252415" y="6957392"/>
            <a:ext cx="950493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endParaRPr lang="en-GB" sz="1600" kern="0" dirty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 rotWithShape="1">
          <a:blip r:embed="rId3"/>
          <a:srcRect b="7620"/>
          <a:stretch/>
        </p:blipFill>
        <p:spPr>
          <a:xfrm>
            <a:off x="4807174" y="2204864"/>
            <a:ext cx="3962656" cy="4365104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2CA3C0F7-0489-4417-BB66-CD32416C093D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10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3690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52415" y="1383972"/>
            <a:ext cx="9166474" cy="676876"/>
          </a:xfrm>
        </p:spPr>
        <p:txBody>
          <a:bodyPr/>
          <a:lstStyle/>
          <a:p>
            <a:pPr algn="ctr"/>
            <a:br>
              <a:rPr lang="en-GB" altLang="en-US" sz="2400" dirty="0"/>
            </a:br>
            <a:r>
              <a:rPr lang="it-IT" sz="1600" dirty="0">
                <a:latin typeface="Batang" panose="02030600000101010101" pitchFamily="18" charset="-127"/>
                <a:ea typeface="Batang" panose="02030600000101010101" pitchFamily="18" charset="-127"/>
              </a:rPr>
              <a:t>HTTPS://WWW.FACEBOOK.COM/EUROSTATSTATISTICS/</a:t>
            </a:r>
            <a:br>
              <a:rPr lang="it-IT" sz="1600" dirty="0"/>
            </a:br>
            <a:endParaRPr lang="en-GB" altLang="en-US" sz="16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252415" y="6957392"/>
            <a:ext cx="950493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endParaRPr lang="en-GB" sz="1600" kern="0" dirty="0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11719" y="1988840"/>
            <a:ext cx="5940601" cy="4608512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BF17498-FAA8-4AE9-BD22-FB1F905627F5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3676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320143"/>
            <a:ext cx="9612560" cy="576064"/>
          </a:xfrm>
        </p:spPr>
        <p:txBody>
          <a:bodyPr/>
          <a:lstStyle/>
          <a:p>
            <a:pPr marL="0" indent="0"/>
            <a:br>
              <a:rPr lang="it-IT" sz="2700" dirty="0"/>
            </a:br>
            <a:br>
              <a:rPr lang="it-IT" sz="2700" dirty="0"/>
            </a:br>
            <a:r>
              <a:rPr lang="en-US" altLang="en-US" sz="2500" dirty="0">
                <a:latin typeface="Batang" panose="02030600000101010101" pitchFamily="18" charset="-127"/>
                <a:ea typeface="Batang" panose="02030600000101010101" pitchFamily="18" charset="-127"/>
              </a:rPr>
              <a:t>EUROSTAT: GOOD EXAMPLE OF SOCIAL MEDIA USE </a:t>
            </a:r>
            <a:br>
              <a:rPr lang="en-US" altLang="en-US" sz="25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it-IT" sz="25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en-GB" altLang="en-US" sz="25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96481" y="1963718"/>
            <a:ext cx="5112568" cy="216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0" indent="-342900">
              <a:buClr>
                <a:srgbClr val="0F5494"/>
              </a:buCl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Various content always accompanied by charts and infographics</a:t>
            </a:r>
          </a:p>
          <a:p>
            <a:pPr lvl="0" indent="-342900">
              <a:buClr>
                <a:srgbClr val="0F5494"/>
              </a:buClr>
              <a:buFont typeface="Arial" pitchFamily="34" charset="0"/>
              <a:buChar char="•"/>
            </a:pPr>
            <a:r>
              <a:rPr lang="en-US" sz="2000" dirty="0">
                <a:solidFill>
                  <a:schemeClr val="accent6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Flash on data not necessarily related to insights on the website</a:t>
            </a:r>
          </a:p>
        </p:txBody>
      </p:sp>
      <p:pic>
        <p:nvPicPr>
          <p:cNvPr id="3" name="Segnaposto contenuto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13099" y="3754714"/>
            <a:ext cx="2618741" cy="298665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899" y="2060848"/>
            <a:ext cx="3099525" cy="4642992"/>
          </a:xfrm>
          <a:prstGeom prst="rect">
            <a:avLst/>
          </a:prstGeom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245BDB8E-FE0B-41D3-A82E-46D41EE7F29E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13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23628" y="1412776"/>
            <a:ext cx="6696744" cy="504056"/>
          </a:xfrm>
        </p:spPr>
        <p:txBody>
          <a:bodyPr/>
          <a:lstStyle/>
          <a:p>
            <a:pPr algn="ctr"/>
            <a:br>
              <a:rPr lang="en-GB" altLang="en-US" sz="2400" dirty="0"/>
            </a:br>
            <a:r>
              <a:rPr lang="en-GB" altLang="en-US" dirty="0">
                <a:latin typeface="Batang" panose="02030600000101010101" pitchFamily="18" charset="-127"/>
                <a:ea typeface="Batang" panose="02030600000101010101" pitchFamily="18" charset="-127"/>
              </a:rPr>
              <a:t>EUROSTAT  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https://twitter.com/EU_Eurostat</a:t>
            </a:r>
            <a:br>
              <a:rPr lang="it-IT" sz="2000" dirty="0"/>
            </a:br>
            <a:endParaRPr lang="en-GB" altLang="en-US" sz="20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252415" y="6957392"/>
            <a:ext cx="950493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  <a:p>
            <a:pPr>
              <a:defRPr/>
            </a:pPr>
            <a:r>
              <a:rPr lang="de-CH" sz="1800" kern="0" dirty="0" err="1"/>
              <a:t>Author</a:t>
            </a:r>
            <a:r>
              <a:rPr lang="de-CH" sz="1800" kern="0" dirty="0"/>
              <a:t>??</a:t>
            </a:r>
          </a:p>
          <a:p>
            <a:pPr>
              <a:defRPr/>
            </a:pPr>
            <a:r>
              <a:rPr lang="de-CH" sz="1800" kern="0" dirty="0" err="1"/>
              <a:t>Ref</a:t>
            </a:r>
            <a:endParaRPr lang="en-GB" sz="1600" kern="0" dirty="0"/>
          </a:p>
        </p:txBody>
      </p:sp>
      <p:pic>
        <p:nvPicPr>
          <p:cNvPr id="13" name="Segnaposto contenuto 12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1979712" y="2170384"/>
            <a:ext cx="4536504" cy="4034880"/>
          </a:xfrm>
          <a:prstGeom prst="rect">
            <a:avLst/>
          </a:prstGeom>
        </p:spPr>
      </p:pic>
      <p:sp>
        <p:nvSpPr>
          <p:cNvPr id="14" name="AutoShape 14" descr="https://webmail.istat.it/service/home/~/?auth=co&amp;loc=it&amp;id=1749780&amp;part=2"/>
          <p:cNvSpPr>
            <a:spLocks noChangeAspect="1" noChangeArrowheads="1"/>
          </p:cNvSpPr>
          <p:nvPr/>
        </p:nvSpPr>
        <p:spPr bwMode="auto">
          <a:xfrm>
            <a:off x="155575" y="-139774"/>
            <a:ext cx="301413" cy="300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45E241EB-B8BA-4AB5-A60E-0722BB3A0DC8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6884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3826" y="1482083"/>
            <a:ext cx="8374385" cy="341313"/>
          </a:xfrm>
        </p:spPr>
        <p:txBody>
          <a:bodyPr/>
          <a:lstStyle/>
          <a:p>
            <a:pPr marL="0" indent="0"/>
            <a:br>
              <a:rPr lang="it-IT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WHY SHOULD NSOs STAY ON SOCIAL MEDIA?</a:t>
            </a:r>
            <a:endParaRPr lang="en-GB" alt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348880"/>
            <a:ext cx="8229600" cy="3849812"/>
          </a:xfrm>
        </p:spPr>
        <p:txBody>
          <a:bodyPr/>
          <a:lstStyle/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Users of social networks produce and share content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Greater possibility of intercepting information needs emerging from below in real time 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Using other channels in addition to the traditional one helps to strengthen a direct and immediate dialogue with citizens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have a privileged channel of communication with traditional and new generation stakeholders.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D47921F7-72AB-4B0C-9640-3A01AAF1DEBE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0651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2292" y="1339596"/>
            <a:ext cx="9828584" cy="936104"/>
          </a:xfrm>
        </p:spPr>
        <p:txBody>
          <a:bodyPr/>
          <a:lstStyle/>
          <a:p>
            <a:pPr algn="ctr"/>
            <a:r>
              <a:rPr lang="en-US" sz="2600" dirty="0"/>
              <a:t> </a:t>
            </a:r>
            <a:r>
              <a:rPr lang="en-US" sz="2600" dirty="0">
                <a:latin typeface="Batang" panose="02030600000101010101" pitchFamily="18" charset="-127"/>
                <a:ea typeface="Batang" panose="02030600000101010101" pitchFamily="18" charset="-127"/>
              </a:rPr>
              <a:t>HOW TO USE PLATFORMS TO </a:t>
            </a:r>
            <a:r>
              <a:rPr lang="en-US" sz="2600">
                <a:latin typeface="Batang" panose="02030600000101010101" pitchFamily="18" charset="-127"/>
                <a:ea typeface="Batang" panose="02030600000101010101" pitchFamily="18" charset="-127"/>
              </a:rPr>
              <a:t>DISSEMINATE </a:t>
            </a:r>
            <a:br>
              <a:rPr lang="en-US" sz="260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en-US" sz="2600">
                <a:latin typeface="Batang" panose="02030600000101010101" pitchFamily="18" charset="-127"/>
                <a:ea typeface="Batang" panose="02030600000101010101" pitchFamily="18" charset="-127"/>
              </a:rPr>
              <a:t>STATISTICAL </a:t>
            </a:r>
            <a:r>
              <a:rPr lang="en-US" sz="2600" dirty="0">
                <a:latin typeface="Batang" panose="02030600000101010101" pitchFamily="18" charset="-127"/>
                <a:ea typeface="Batang" panose="02030600000101010101" pitchFamily="18" charset="-127"/>
              </a:rPr>
              <a:t>DATA</a:t>
            </a:r>
            <a:endParaRPr lang="it-IT" sz="2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25897" y="2132856"/>
            <a:ext cx="8543933" cy="4248472"/>
          </a:xfrm>
        </p:spPr>
        <p:txBody>
          <a:bodyPr/>
          <a:lstStyle/>
          <a:p>
            <a:pPr marL="1257300" indent="-987425">
              <a:buNone/>
            </a:pPr>
            <a:r>
              <a:rPr lang="it-IT" dirty="0"/>
              <a:t>      </a:t>
            </a: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FLI     	FLICKR photo shoots documenting institutional targeting (media and institutional) 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	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	FACEBOOK enjoyable content to increase the audience of data users (light users)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 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TW	TWITTER Real-time dissemination of statistical information to a growing audience (audience interested in the news, influence on reputation)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          </a:t>
            </a:r>
          </a:p>
          <a:p>
            <a:pPr marL="1257300" indent="-987425">
              <a:buNone/>
            </a:pPr>
            <a:r>
              <a:rPr lang="en-US" sz="19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YO	YOUTUBE All statistical videos and tutorials (general audience, dynamic image search engine)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47" y="2417810"/>
            <a:ext cx="726352" cy="65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296" y="5526344"/>
            <a:ext cx="731555" cy="64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249" y="3429000"/>
            <a:ext cx="793650" cy="793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9" y="4456587"/>
            <a:ext cx="870390" cy="722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79CFFB38-4D9F-4B10-97B2-FA0A59F4AD2B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35910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556792"/>
            <a:ext cx="8229600" cy="774072"/>
          </a:xfrm>
        </p:spPr>
        <p:txBody>
          <a:bodyPr/>
          <a:lstStyle/>
          <a:p>
            <a:pPr algn="ctr"/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HOW TO USE PLATFORMS TO DISSEMINATE STATISTICAL DATA</a:t>
            </a:r>
            <a:endParaRPr lang="it-IT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564904"/>
            <a:ext cx="8219256" cy="4320480"/>
          </a:xfrm>
        </p:spPr>
        <p:txBody>
          <a:bodyPr/>
          <a:lstStyle/>
          <a:p>
            <a:pPr marL="717550" indent="0">
              <a:buNone/>
            </a:pP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Instagram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attractive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content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that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invites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awareness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: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infographics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data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visualization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columns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events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(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young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audience)</a:t>
            </a:r>
          </a:p>
          <a:p>
            <a:pPr marL="717550" indent="0">
              <a:buNone/>
            </a:pPr>
            <a:endParaRPr lang="it-IT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717550" indent="0">
              <a:buNone/>
            </a:pP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Linkedin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dialogue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with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professional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users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: press release,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publications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videos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and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events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(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employee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advocacy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digital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pr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 marL="717550" indent="0">
              <a:buNone/>
            </a:pP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</a:p>
          <a:p>
            <a:pPr marL="717550" indent="0">
              <a:buNone/>
            </a:pP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Pinterest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infographics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data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visualizations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(general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audiences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visual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arts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professionals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 marL="717550" indent="0">
              <a:buNone/>
            </a:pPr>
            <a:endParaRPr lang="it-IT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717550" indent="0">
              <a:buNone/>
            </a:pP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SlideShare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Presentations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and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papers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(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researchers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,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strengthening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scientific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it-IT" dirty="0" err="1">
                <a:latin typeface="Batang" panose="02030600000101010101" pitchFamily="18" charset="-127"/>
                <a:ea typeface="Batang" panose="02030600000101010101" pitchFamily="18" charset="-127"/>
              </a:rPr>
              <a:t>partnerships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)</a:t>
            </a:r>
          </a:p>
          <a:p>
            <a:pPr marL="717550" indent="0">
              <a:buNone/>
            </a:pPr>
            <a:endParaRPr lang="it-IT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096" y="2564904"/>
            <a:ext cx="87358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4" y="3559813"/>
            <a:ext cx="655273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87" y="4366402"/>
            <a:ext cx="762000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9663">
            <a:off x="470381" y="5461696"/>
            <a:ext cx="682007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789410C-E13E-4FDD-AFDE-34332E4D4D4C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04828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556792"/>
            <a:ext cx="8229600" cy="504056"/>
          </a:xfrm>
        </p:spPr>
        <p:txBody>
          <a:bodyPr/>
          <a:lstStyle/>
          <a:p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              WHAT PLATFORM TO CHOOSE?</a:t>
            </a:r>
            <a:br>
              <a:rPr lang="it-IT" sz="2400" dirty="0"/>
            </a:b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</p:spPr>
        <p:txBody>
          <a:bodyPr/>
          <a:lstStyle/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The one(s) that allow you to speak directly to your target audience</a:t>
            </a:r>
          </a:p>
          <a:p>
            <a:pPr marL="0" indent="0" algn="ctr">
              <a:buNone/>
            </a:pPr>
            <a:endParaRPr lang="en-US" sz="2200" b="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We've known this for some time:</a:t>
            </a:r>
          </a:p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The average age on Facebook continues to grow</a:t>
            </a:r>
          </a:p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The youngest (and most technologically advanced) audiences are on Instagram and YouTube.</a:t>
            </a:r>
          </a:p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YouTube for younger generations is supplanting Google as a search engine.</a:t>
            </a:r>
          </a:p>
          <a:p>
            <a:pPr marL="0" indent="0" algn="ctr">
              <a:buNone/>
            </a:pPr>
            <a:r>
              <a:rPr lang="en-US" sz="2200" b="0" dirty="0">
                <a:latin typeface="Batang" panose="02030600000101010101" pitchFamily="18" charset="-127"/>
                <a:ea typeface="Batang" panose="02030600000101010101" pitchFamily="18" charset="-127"/>
              </a:rPr>
              <a:t>A handful of brave disseminators are experimenting with the potential of </a:t>
            </a:r>
            <a:r>
              <a:rPr lang="en-US" sz="2200" b="0" dirty="0" err="1">
                <a:latin typeface="Batang" panose="02030600000101010101" pitchFamily="18" charset="-127"/>
                <a:ea typeface="Batang" panose="02030600000101010101" pitchFamily="18" charset="-127"/>
              </a:rPr>
              <a:t>TikTok</a:t>
            </a:r>
            <a:endParaRPr lang="en-US" sz="2200" b="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D7E4E9-D43C-4DB8-B3EB-9F0960D335C7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5095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1447819"/>
            <a:ext cx="8229600" cy="432048"/>
          </a:xfrm>
        </p:spPr>
        <p:txBody>
          <a:bodyPr/>
          <a:lstStyle/>
          <a:p>
            <a:r>
              <a:rPr lang="it-IT" dirty="0"/>
              <a:t>      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WHAT COMMUNICATION STRATEGY?</a:t>
            </a: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523935" y="2137358"/>
            <a:ext cx="8229600" cy="4065836"/>
          </a:xfrm>
        </p:spPr>
        <p:txBody>
          <a:bodyPr/>
          <a:lstStyle/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To make a winning strategy and effectively communicate on Social Media some steps are mandatory:</a:t>
            </a:r>
          </a:p>
          <a:p>
            <a:pPr marL="0" indent="0" algn="ctr">
              <a:buNone/>
            </a:pPr>
            <a:endParaRPr lang="en-US" sz="22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Know your target audience or users to always publish content related to your goal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Create a synergistic strategy on multiple social networks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Be easily recognizable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Do not use only images but a mix of content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Involve your followers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Follow the new trends</a:t>
            </a:r>
          </a:p>
          <a:p>
            <a:pPr marL="0" indent="0" algn="ctr">
              <a:buNone/>
            </a:pPr>
            <a:r>
              <a:rPr lang="en-US" sz="2200" dirty="0">
                <a:latin typeface="Batang" panose="02030600000101010101" pitchFamily="18" charset="-127"/>
                <a:ea typeface="Batang" panose="02030600000101010101" pitchFamily="18" charset="-127"/>
              </a:rPr>
              <a:t>Re-evaluate, re-elaborate, modify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8D92298-CFEB-4F61-898E-2F92215BBEC4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18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028510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1412776"/>
            <a:ext cx="8229600" cy="504056"/>
          </a:xfrm>
        </p:spPr>
        <p:txBody>
          <a:bodyPr/>
          <a:lstStyle/>
          <a:p>
            <a:pPr algn="ctr"/>
            <a:r>
              <a:rPr lang="it-IT" dirty="0"/>
              <a:t>             </a:t>
            </a:r>
            <a:br>
              <a:rPr lang="it-IT" dirty="0"/>
            </a:b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EUROSTAT STRATEGY</a:t>
            </a:r>
            <a:b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it-IT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6336704"/>
          </a:xfrm>
        </p:spPr>
        <p:txBody>
          <a:bodyPr/>
          <a:lstStyle/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Diversify communication channels to reach a wider audience 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Engage more actively with users: maintain the relationship and help them find information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Open possibilities for feedback, to continuously improve the quality of Eurostat products and services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Get to know additional user segments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increase basic statistical literacy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increase trust in Eurostat ("we listen and we answer")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strengthen Eurostat image of accessibility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increase the visibility of Eurostat online</a:t>
            </a:r>
          </a:p>
          <a:p>
            <a:endParaRPr lang="it-IT" b="0" dirty="0"/>
          </a:p>
          <a:p>
            <a:endParaRPr lang="it-IT" b="0" dirty="0"/>
          </a:p>
          <a:p>
            <a:endParaRPr lang="it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E11BFE-1036-46E1-A75F-94E63BF58186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779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1" y="1340769"/>
            <a:ext cx="8086352" cy="576064"/>
          </a:xfrm>
        </p:spPr>
        <p:txBody>
          <a:bodyPr/>
          <a:lstStyle/>
          <a:p>
            <a:pPr marL="0" indent="0"/>
            <a:br>
              <a:rPr lang="it-IT" dirty="0"/>
            </a:br>
            <a:endParaRPr lang="en-GB" alt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-252413" y="4652963"/>
            <a:ext cx="4859338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539937" y="1628801"/>
            <a:ext cx="8229600" cy="4857923"/>
          </a:xfrm>
        </p:spPr>
        <p:txBody>
          <a:bodyPr/>
          <a:lstStyle/>
          <a:p>
            <a:pPr marL="0" indent="0" algn="ctr">
              <a:buNone/>
            </a:pPr>
            <a:r>
              <a:rPr lang="en-US" sz="2800" dirty="0">
                <a:latin typeface="Batang" panose="02030600000101010101" pitchFamily="18" charset="-127"/>
                <a:ea typeface="Batang" panose="02030600000101010101" pitchFamily="18" charset="-127"/>
              </a:rPr>
              <a:t>OUTLINE</a:t>
            </a:r>
          </a:p>
          <a:p>
            <a:pPr marL="0" indent="0">
              <a:buNone/>
            </a:pPr>
            <a:endParaRPr lang="en-US" sz="28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Social networks around the world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Use of social media by NSO’s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Eurostat: good example of social media use 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Strategies for staying on social networks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The monitoring and measurement tools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Lessons learned</a:t>
            </a:r>
            <a:endParaRPr lang="en-US" dirty="0"/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Conclusions </a:t>
            </a: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44407" y="5981265"/>
            <a:ext cx="453505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tx1"/>
                </a:solidFill>
                <a:latin typeface="Arial" panose="020B0604020202020204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2876621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15924" y="1484717"/>
            <a:ext cx="9396536" cy="648072"/>
          </a:xfrm>
        </p:spPr>
        <p:txBody>
          <a:bodyPr/>
          <a:lstStyle/>
          <a:p>
            <a:pPr marL="0" indent="0" algn="ctr"/>
            <a:br>
              <a:rPr lang="it-IT" sz="2100" dirty="0"/>
            </a:br>
            <a:br>
              <a:rPr lang="it-IT" sz="2100" dirty="0"/>
            </a:br>
            <a:br>
              <a:rPr lang="it-IT" sz="21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MONITORING AND LISTENING IS AN ESSENTIAL ACTION </a:t>
            </a:r>
            <a:br>
              <a:rPr lang="it-IT" sz="2100" dirty="0"/>
            </a:br>
            <a:br>
              <a:rPr lang="it-IT" sz="2100" dirty="0"/>
            </a:br>
            <a:endParaRPr lang="it-IT" sz="2100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540230" y="2699587"/>
            <a:ext cx="8229600" cy="3816424"/>
          </a:xfrm>
        </p:spPr>
        <p:txBody>
          <a:bodyPr/>
          <a:lstStyle/>
          <a:p>
            <a:pPr marL="0" indent="0">
              <a:buNone/>
            </a:pPr>
            <a:r>
              <a:rPr lang="en-US" sz="2000" u="sng" dirty="0">
                <a:latin typeface="Batang" panose="02030600000101010101" pitchFamily="18" charset="-127"/>
                <a:ea typeface="Batang" panose="02030600000101010101" pitchFamily="18" charset="-127"/>
              </a:rPr>
              <a:t>KNOW what users think about the Institute and how they welcome a product, service, or information</a:t>
            </a:r>
          </a:p>
          <a:p>
            <a:pPr marL="0" indent="0">
              <a:buNone/>
            </a:pPr>
            <a:endParaRPr lang="en-US" sz="20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en-US" sz="2000" u="sng" dirty="0">
                <a:latin typeface="Batang" panose="02030600000101010101" pitchFamily="18" charset="-127"/>
                <a:ea typeface="Batang" panose="02030600000101010101" pitchFamily="18" charset="-127"/>
              </a:rPr>
              <a:t>COLLECT important feedback to improve your performance</a:t>
            </a:r>
          </a:p>
          <a:p>
            <a:pPr marL="0" indent="0">
              <a:buNone/>
            </a:pPr>
            <a:endParaRPr lang="en-US" sz="20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en-US" sz="2000" u="sng" dirty="0">
                <a:latin typeface="Batang" panose="02030600000101010101" pitchFamily="18" charset="-127"/>
                <a:ea typeface="Batang" panose="02030600000101010101" pitchFamily="18" charset="-127"/>
              </a:rPr>
              <a:t>REACT as soon as something happens to reaffirm your online reputation</a:t>
            </a:r>
          </a:p>
          <a:p>
            <a:pPr marL="0" indent="0">
              <a:buNone/>
            </a:pPr>
            <a:endParaRPr lang="en-US" sz="2000" u="sng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en-US" sz="2000" u="sng" dirty="0">
                <a:latin typeface="Batang" panose="02030600000101010101" pitchFamily="18" charset="-127"/>
                <a:ea typeface="Batang" panose="02030600000101010101" pitchFamily="18" charset="-127"/>
              </a:rPr>
              <a:t>MAINTAIN relationships with important personalities on social media </a:t>
            </a:r>
          </a:p>
          <a:p>
            <a:pPr marL="0" indent="0">
              <a:buNone/>
            </a:pPr>
            <a:r>
              <a:rPr lang="it-IT" dirty="0"/>
              <a:t>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12CA71-86FB-4A61-AB90-99137CDAF4BD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20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4186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1402632"/>
            <a:ext cx="9144000" cy="504056"/>
          </a:xfrm>
        </p:spPr>
        <p:txBody>
          <a:bodyPr/>
          <a:lstStyle/>
          <a:p>
            <a:pPr algn="ctr"/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it-IT" sz="2600" dirty="0">
                <a:latin typeface="Batang" panose="02030600000101010101" pitchFamily="18" charset="-127"/>
                <a:ea typeface="Batang" panose="02030600000101010101" pitchFamily="18" charset="-127"/>
              </a:rPr>
              <a:t>THE EUROSTAT MONITORING GUIDING PRINCIPLES</a:t>
            </a:r>
            <a:br>
              <a:rPr lang="it-IT" sz="2400" dirty="0"/>
            </a:br>
            <a:r>
              <a:rPr lang="it-IT" sz="2400" dirty="0"/>
              <a:t> </a:t>
            </a:r>
            <a:br>
              <a:rPr lang="it-IT" sz="2400" dirty="0"/>
            </a:br>
            <a:br>
              <a:rPr lang="it-IT" sz="2400" dirty="0"/>
            </a:br>
            <a:r>
              <a:rPr lang="it-IT" sz="2400" dirty="0"/>
              <a:t> </a:t>
            </a:r>
            <a:br>
              <a:rPr lang="it-IT" sz="2400" dirty="0"/>
            </a:b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797152"/>
          </a:xfrm>
        </p:spPr>
        <p:txBody>
          <a:bodyPr/>
          <a:lstStyle/>
          <a:p>
            <a:pPr marL="0" lvl="0" indent="0">
              <a:buNone/>
            </a:pP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Indicators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should match reporting objectives and lead to practical actions</a:t>
            </a:r>
          </a:p>
          <a:p>
            <a:pPr marL="0" lvl="0" indent="0">
              <a:buNone/>
            </a:pP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Regular reports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should not be a burden but a useful tool</a:t>
            </a:r>
          </a:p>
          <a:p>
            <a:pPr marL="0" lvl="0" indent="0">
              <a:buNone/>
            </a:pP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Monthly reports look at: </a:t>
            </a:r>
          </a:p>
          <a:p>
            <a:pPr marL="0" lvl="0" indent="0">
              <a:buNone/>
            </a:pP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Followers: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is the number growing? Are there any non-followers? Who are our followers? </a:t>
            </a:r>
          </a:p>
          <a:p>
            <a:pPr marL="0" lvl="0" indent="0">
              <a:buNone/>
            </a:pP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- Interaction: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do people like/share our content, engage in conversation or send direct messages? What comments/questions do we receive? How do we respond? </a:t>
            </a:r>
          </a:p>
          <a:p>
            <a:pPr marL="0" lv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- 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Buzz online: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are people talking about Eurostat? What is the tone of the conversation? What topics are picked up? Who are the people talking about Eurostat? </a:t>
            </a:r>
          </a:p>
          <a:p>
            <a:pPr marL="0" lv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- 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The most/least successful posts: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which posts had the most/least reach and interaction </a:t>
            </a:r>
          </a:p>
          <a:p>
            <a:pPr marL="0" indent="0">
              <a:buNone/>
            </a:pPr>
            <a:endParaRPr lang="it-IT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E608AA-A51E-4FAA-A551-DCE8A90851A6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21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6766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117" y="1534852"/>
            <a:ext cx="9144000" cy="432048"/>
          </a:xfrm>
        </p:spPr>
        <p:txBody>
          <a:bodyPr/>
          <a:lstStyle/>
          <a:p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TOOLS FOR MONITORING AND LISTENING</a:t>
            </a:r>
            <a:br>
              <a:rPr lang="en-US" sz="2400" dirty="0"/>
            </a:br>
            <a:br>
              <a:rPr lang="en-US" sz="2400" dirty="0"/>
            </a:br>
            <a:r>
              <a:rPr lang="en-US" sz="2400" dirty="0"/>
              <a:t> </a:t>
            </a: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44083" y="2171563"/>
            <a:ext cx="8229600" cy="3960440"/>
          </a:xfrm>
        </p:spPr>
        <p:txBody>
          <a:bodyPr/>
          <a:lstStyle/>
          <a:p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HOOTSUITE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It provides weekly reports and allows to assign tasks to different people or send private messages</a:t>
            </a: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it-IT" dirty="0"/>
              <a:t> 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559" y="2887415"/>
            <a:ext cx="5832648" cy="3816425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CDBDEA5-8E41-4E59-B3A9-F492C6DD08F0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9316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1556792"/>
            <a:ext cx="9144000" cy="720080"/>
          </a:xfrm>
        </p:spPr>
        <p:txBody>
          <a:bodyPr/>
          <a:lstStyle/>
          <a:p>
            <a:br>
              <a:rPr lang="it-IT" sz="2400" dirty="0"/>
            </a:br>
            <a:br>
              <a:rPr lang="it-IT" sz="24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TOOLS FOR MONITORING AND LISTENING</a:t>
            </a:r>
            <a:br>
              <a:rPr lang="it-IT" sz="2400" dirty="0"/>
            </a:br>
            <a:br>
              <a:rPr lang="it-IT" sz="2400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556991"/>
            <a:ext cx="8229600" cy="3672408"/>
          </a:xfrm>
        </p:spPr>
        <p:txBody>
          <a:bodyPr/>
          <a:lstStyle/>
          <a:p>
            <a:pPr marL="0" indent="0">
              <a:buNone/>
            </a:pP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BRANDWATCH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</a:p>
          <a:p>
            <a:pPr marL="0" indent="0">
              <a:buNone/>
            </a:pPr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Monitor social channels, hashtags, phrases, keywords, data views, specific or broader themes.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Its demographics include gender, interests, work and residence of the target group.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The platforms that can be used with </a:t>
            </a:r>
            <a:r>
              <a:rPr lang="en-US" sz="2000" dirty="0" err="1">
                <a:latin typeface="Batang" panose="02030600000101010101" pitchFamily="18" charset="-127"/>
                <a:ea typeface="Batang" panose="02030600000101010101" pitchFamily="18" charset="-127"/>
              </a:rPr>
              <a:t>Brandwatch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 are Facebook, Twitter, YouTube, Pinterest, etc.</a:t>
            </a:r>
          </a:p>
          <a:p>
            <a:pPr marL="0" indent="0">
              <a:buNone/>
            </a:pPr>
            <a:endParaRPr lang="it-IT" b="0" dirty="0"/>
          </a:p>
          <a:p>
            <a:pPr marL="0" indent="0">
              <a:buNone/>
            </a:pPr>
            <a:r>
              <a:rPr lang="it-IT" b="0" dirty="0"/>
              <a:t>           https://www.youtube.com/watch?v=6k8wRGjSAK8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CD8A8-E7C9-4FDD-8D0F-F01A175DDB1F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23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01661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80528" y="1528938"/>
            <a:ext cx="9144000" cy="504056"/>
          </a:xfrm>
        </p:spPr>
        <p:txBody>
          <a:bodyPr/>
          <a:lstStyle/>
          <a:p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TOOLS FOR MONITORING AND LISTENING</a:t>
            </a:r>
            <a:br>
              <a:rPr lang="it-IT" sz="2400" dirty="0"/>
            </a:br>
            <a:r>
              <a:rPr lang="it-IT" sz="2400" dirty="0"/>
              <a:t> </a:t>
            </a:r>
            <a:br>
              <a:rPr lang="it-IT" dirty="0"/>
            </a:br>
            <a:br>
              <a:rPr lang="it-IT" sz="2400" dirty="0"/>
            </a:b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4320480"/>
          </a:xfrm>
        </p:spPr>
        <p:txBody>
          <a:bodyPr/>
          <a:lstStyle/>
          <a:p>
            <a:pPr marL="0" indent="0">
              <a:buNone/>
            </a:pP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  <a:hlinkClick r:id="rId3"/>
            </a:endParaRPr>
          </a:p>
          <a:p>
            <a:pPr marL="0" indent="0">
              <a:buNone/>
            </a:pP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TALKWALKER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collects content from forums,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blogs, news sites, Twitter,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Facebook and other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social networks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Use more than 50 filters to track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conversations across </a:t>
            </a:r>
          </a:p>
          <a:p>
            <a:pPr marL="0" indent="0">
              <a:buNone/>
            </a:pP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over 150 million sources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5882" y="2271398"/>
            <a:ext cx="4443922" cy="3888432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247B5AC1-436E-4005-8247-9A7D134CA7FC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24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2525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700808"/>
            <a:ext cx="9143999" cy="1008112"/>
          </a:xfrm>
        </p:spPr>
        <p:txBody>
          <a:bodyPr/>
          <a:lstStyle/>
          <a:p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TOOLS FOR MONITORING AND LISTENING</a:t>
            </a:r>
            <a:br>
              <a:rPr lang="it-IT" sz="2400" dirty="0"/>
            </a:br>
            <a:r>
              <a:rPr lang="it-IT" sz="2400" dirty="0"/>
              <a:t> </a:t>
            </a:r>
            <a:br>
              <a:rPr lang="it-IT" sz="2400" dirty="0"/>
            </a:br>
            <a:br>
              <a:rPr lang="it-IT" sz="2400" dirty="0"/>
            </a:br>
            <a:r>
              <a:rPr lang="it-IT" sz="2400" dirty="0"/>
              <a:t> </a:t>
            </a:r>
            <a:r>
              <a:rPr lang="it-IT" dirty="0"/>
              <a:t>  </a:t>
            </a:r>
            <a:br>
              <a:rPr lang="it-IT" dirty="0"/>
            </a:br>
            <a:br>
              <a:rPr lang="it-IT" sz="2400" dirty="0"/>
            </a:b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539552" y="2032046"/>
            <a:ext cx="8229600" cy="4536504"/>
          </a:xfrm>
        </p:spPr>
        <p:txBody>
          <a:bodyPr/>
          <a:lstStyle/>
          <a:p>
            <a:pPr marL="0" indent="0">
              <a:buNone/>
            </a:pP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SPROUT SOCIAL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</a:rPr>
              <a:t> 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improves interaction with users, enables reporting and scheduling of posts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2451" y="2933328"/>
            <a:ext cx="6779096" cy="3660712"/>
          </a:xfrm>
          <a:prstGeom prst="rect">
            <a:avLst/>
          </a:prstGeom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FD8EE2B6-6F97-4CC0-A1C8-C27489219563}"/>
              </a:ext>
            </a:extLst>
          </p:cNvPr>
          <p:cNvSpPr txBox="1">
            <a:spLocks/>
          </p:cNvSpPr>
          <p:nvPr/>
        </p:nvSpPr>
        <p:spPr bwMode="auto">
          <a:xfrm>
            <a:off x="8319594" y="6351713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25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42402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08520" y="1556792"/>
            <a:ext cx="9252520" cy="504056"/>
          </a:xfrm>
        </p:spPr>
        <p:txBody>
          <a:bodyPr/>
          <a:lstStyle/>
          <a:p>
            <a:pPr algn="ctr"/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TOOLS FOR MONITORING AND LISTENING </a:t>
            </a: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  </a:t>
            </a:r>
            <a:br>
              <a:rPr lang="it-IT" dirty="0"/>
            </a:br>
            <a:br>
              <a:rPr lang="it-IT" sz="2400" dirty="0"/>
            </a:b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27653" y="2092355"/>
            <a:ext cx="8229600" cy="4320480"/>
          </a:xfrm>
        </p:spPr>
        <p:txBody>
          <a:bodyPr/>
          <a:lstStyle/>
          <a:p>
            <a:pPr marL="0" indent="0">
              <a:buNone/>
            </a:pP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  <a:hlinkClick r:id="rId3"/>
              </a:rPr>
              <a:t>SOCIAL SEARCHER</a:t>
            </a:r>
            <a:r>
              <a:rPr lang="it-IT" sz="2000" dirty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allows to search for any keyword on any platform, classify results by date, language, source and location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127" y="2849990"/>
            <a:ext cx="8441703" cy="3501723"/>
          </a:xfrm>
          <a:prstGeom prst="rect">
            <a:avLst/>
          </a:prstGeom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E374BA00-D8BF-4BE4-A93B-B6C282EF5F33}"/>
              </a:ext>
            </a:extLst>
          </p:cNvPr>
          <p:cNvSpPr txBox="1">
            <a:spLocks/>
          </p:cNvSpPr>
          <p:nvPr/>
        </p:nvSpPr>
        <p:spPr bwMode="auto">
          <a:xfrm>
            <a:off x="8319594" y="6389241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26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59502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1412776"/>
            <a:ext cx="8229600" cy="504056"/>
          </a:xfrm>
        </p:spPr>
        <p:txBody>
          <a:bodyPr/>
          <a:lstStyle/>
          <a:p>
            <a:pPr algn="ctr"/>
            <a:br>
              <a:rPr lang="it-IT" sz="2400" dirty="0"/>
            </a:b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LESSONS LEARNED</a:t>
            </a:r>
            <a:br>
              <a:rPr lang="it-IT" sz="2400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323528" y="2163587"/>
            <a:ext cx="8291264" cy="4536504"/>
          </a:xfrm>
        </p:spPr>
        <p:txBody>
          <a:bodyPr/>
          <a:lstStyle/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Social media audiences positively react to educational content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Knowing your social media audience and adapting to their needs is essential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Strong content that can be declined depending on the social network being used works best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Maintaining a good level of scientific rigor when presenting complex topics can be difficult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Meeting with social media managers from other statistical agencies helps expand social media exposure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Learning from our mistakes and those of others, as well as learning and sharing best practices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BF68DB-97E1-46F4-BDA9-62F6EE12EDC2}"/>
              </a:ext>
            </a:extLst>
          </p:cNvPr>
          <p:cNvSpPr txBox="1">
            <a:spLocks/>
          </p:cNvSpPr>
          <p:nvPr/>
        </p:nvSpPr>
        <p:spPr bwMode="auto">
          <a:xfrm>
            <a:off x="8319594" y="6389241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27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93652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112" y="1412776"/>
            <a:ext cx="8229600" cy="504056"/>
          </a:xfrm>
        </p:spPr>
        <p:txBody>
          <a:bodyPr/>
          <a:lstStyle/>
          <a:p>
            <a:pPr algn="ctr"/>
            <a:br>
              <a:rPr lang="it-IT" sz="2400" dirty="0"/>
            </a:br>
            <a:br>
              <a:rPr lang="it-IT" sz="2400" dirty="0"/>
            </a:br>
            <a:r>
              <a:rPr lang="it-IT" dirty="0">
                <a:latin typeface="Batang" panose="02030600000101010101" pitchFamily="18" charset="-127"/>
                <a:ea typeface="Batang" panose="02030600000101010101" pitchFamily="18" charset="-127"/>
              </a:rPr>
              <a:t>CONCLUSIONS</a:t>
            </a:r>
            <a:br>
              <a:rPr lang="it-IT" dirty="0"/>
            </a:br>
            <a:endParaRPr lang="it-IT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467544" y="2348880"/>
            <a:ext cx="8229600" cy="4320480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Social media today is where conversations take place,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leave this tool unattended is to leave a vacuum where misinformation and doubt run rampant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Social media is constantly evolving.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One has to keep up with developments and trends to increase levels of user engagement, but it is also very important to compare other realities, starting from Eurostat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Social networks present both risks and opportunities: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they expose themselves to reputational and image lapses, they are committed to fighting fake news and the misuse of data, but they also allow to make known to a wider public the value of statistics for individual and collective choices.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AE940C-EFFE-422F-A06C-3B11B1F5E4D9}"/>
              </a:ext>
            </a:extLst>
          </p:cNvPr>
          <p:cNvSpPr txBox="1">
            <a:spLocks/>
          </p:cNvSpPr>
          <p:nvPr/>
        </p:nvSpPr>
        <p:spPr bwMode="auto">
          <a:xfrm>
            <a:off x="8319594" y="6389241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28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7436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3361" y="1623091"/>
            <a:ext cx="8900639" cy="3859873"/>
          </a:xfrm>
        </p:spPr>
        <p:txBody>
          <a:bodyPr/>
          <a:lstStyle/>
          <a:p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br>
              <a:rPr lang="it-IT" sz="1800" i="1" dirty="0"/>
            </a:br>
            <a:r>
              <a:rPr lang="it-IT" sz="1800" i="1" dirty="0"/>
              <a:t> </a:t>
            </a:r>
            <a:br>
              <a:rPr lang="it-IT" sz="1800" dirty="0"/>
            </a:br>
            <a:br>
              <a:rPr lang="it-IT" sz="1800" i="1" dirty="0"/>
            </a:br>
            <a:br>
              <a:rPr lang="it-IT" sz="1800" i="1" dirty="0"/>
            </a:br>
            <a:endParaRPr lang="en-GB" altLang="en-US" dirty="0"/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>
          <a:xfrm>
            <a:off x="243361" y="5661248"/>
            <a:ext cx="8982236" cy="1008112"/>
          </a:xfrm>
        </p:spPr>
        <p:txBody>
          <a:bodyPr/>
          <a:lstStyle/>
          <a:p>
            <a:pPr marL="0" indent="342900"/>
            <a:r>
              <a:rPr lang="it-IT" sz="3800" dirty="0">
                <a:solidFill>
                  <a:srgbClr val="FFC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+mj-cs"/>
              </a:rPr>
              <a:t>THANKS FOR THE ATTENTION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717550"/>
            <a:ext cx="6048672" cy="3765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0A133B4C-31FA-4ECF-A7DD-02B075261575}"/>
              </a:ext>
            </a:extLst>
          </p:cNvPr>
          <p:cNvSpPr txBox="1">
            <a:spLocks/>
          </p:cNvSpPr>
          <p:nvPr/>
        </p:nvSpPr>
        <p:spPr bwMode="auto">
          <a:xfrm>
            <a:off x="8319594" y="6389241"/>
            <a:ext cx="450236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29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9944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Content Placeholder 2">
            <a:extLst>
              <a:ext uri="{FF2B5EF4-FFF2-40B4-BE49-F238E27FC236}">
                <a16:creationId xmlns:a16="http://schemas.microsoft.com/office/drawing/2014/main" id="{DD8C4382-0528-444D-A5A7-87062FA2A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3212976"/>
            <a:ext cx="8856984" cy="3333018"/>
          </a:xfrm>
        </p:spPr>
        <p:txBody>
          <a:bodyPr/>
          <a:lstStyle/>
          <a:p>
            <a:pPr marL="0" indent="0">
              <a:buNone/>
              <a:defRPr/>
            </a:pPr>
            <a:endParaRPr lang="en-GB" altLang="en-US" dirty="0"/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Social media has changed the way people look for information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Accessible, versatile, interoperable, reaching diverse audiences: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Data literate and non-data literate users, media, ambassadors, influencers, stakeholders, politicians and opinion makers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Messages quickly go viral</a:t>
            </a: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The risk is that to face several reputation management issues</a:t>
            </a:r>
          </a:p>
        </p:txBody>
      </p:sp>
      <p:sp>
        <p:nvSpPr>
          <p:cNvPr id="56324" name="Slide Number Placeholder 3">
            <a:extLst>
              <a:ext uri="{FF2B5EF4-FFF2-40B4-BE49-F238E27FC236}">
                <a16:creationId xmlns:a16="http://schemas.microsoft.com/office/drawing/2014/main" id="{1F19C68F-E59D-B548-A810-8E6658BEA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16416" y="6245225"/>
            <a:ext cx="370384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b="1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9144000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70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313" y="1556271"/>
            <a:ext cx="8229600" cy="360561"/>
          </a:xfrm>
        </p:spPr>
        <p:txBody>
          <a:bodyPr/>
          <a:lstStyle/>
          <a:p>
            <a:pPr marL="0" indent="0" algn="ctr">
              <a:spcBef>
                <a:spcPct val="20000"/>
              </a:spcBef>
              <a:buClr>
                <a:srgbClr val="0F5494"/>
              </a:buClr>
            </a:pPr>
            <a:r>
              <a:rPr lang="en-US" altLang="en-US" dirty="0"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SOCIAL NETWORKS AROUND THE WORLD</a:t>
            </a:r>
            <a:endParaRPr lang="en-GB" altLang="en-US" dirty="0">
              <a:latin typeface="Batang" panose="02030600000101010101" pitchFamily="18" charset="-127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73EDFBEB-4984-C943-A02A-CE047CF6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220072" y="2492896"/>
            <a:ext cx="261743" cy="367240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defRPr sz="1400">
                <a:solidFill>
                  <a:srgbClr val="0F5494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en-US" sz="1400" i="0" dirty="0">
                <a:solidFill>
                  <a:schemeClr val="bg1"/>
                </a:solidFill>
                <a:latin typeface="Arial" panose="020B0604020202020204" pitchFamily="34" charset="0"/>
              </a:rPr>
              <a:t>World population: 7.81 billion people</a:t>
            </a:r>
          </a:p>
        </p:txBody>
      </p:sp>
      <p:pic>
        <p:nvPicPr>
          <p:cNvPr id="7" name="Picture 2" descr="I SOCIAL NETWORK PIU' FAMOSI IN ITALIA - Smart Creative Lab - I SOCIAL  NETWORK PIU' FAMOSI IN ITALIA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5" r="7947"/>
          <a:stretch/>
        </p:blipFill>
        <p:spPr bwMode="auto">
          <a:xfrm>
            <a:off x="107505" y="2348879"/>
            <a:ext cx="4896544" cy="3964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tangolo 1"/>
          <p:cNvSpPr/>
          <p:nvPr/>
        </p:nvSpPr>
        <p:spPr>
          <a:xfrm>
            <a:off x="5004048" y="2348878"/>
            <a:ext cx="4032447" cy="3964543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Batang" panose="02030600000101010101" pitchFamily="18" charset="-127"/>
                <a:ea typeface="Batang" panose="02030600000101010101" pitchFamily="18" charset="-127"/>
              </a:rPr>
              <a:t>World population: 7.81 billion people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Batang" panose="02030600000101010101" pitchFamily="18" charset="-127"/>
                <a:ea typeface="Batang" panose="02030600000101010101" pitchFamily="18" charset="-127"/>
              </a:rPr>
              <a:t>People using cell phones: 5.20 billion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Batang" panose="02030600000101010101" pitchFamily="18" charset="-127"/>
                <a:ea typeface="Batang" panose="02030600000101010101" pitchFamily="18" charset="-127"/>
              </a:rPr>
              <a:t>Internet users: 4.66 billion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>
                <a:latin typeface="Batang" panose="02030600000101010101" pitchFamily="18" charset="-127"/>
                <a:ea typeface="Batang" panose="02030600000101010101" pitchFamily="18" charset="-127"/>
              </a:rPr>
              <a:t>Social media users: 4.14 billion</a:t>
            </a: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latin typeface="Batang" panose="02030600000101010101" pitchFamily="18" charset="-127"/>
                <a:ea typeface="Batang" panose="02030600000101010101" pitchFamily="18" charset="-127"/>
              </a:rPr>
              <a:t>Source: https://wearesocial.com/digital-2021</a:t>
            </a:r>
            <a:endParaRPr lang="it-IT" sz="1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6957DEAC-D6F4-4C8A-85A2-E94F0528FD71}"/>
              </a:ext>
            </a:extLst>
          </p:cNvPr>
          <p:cNvSpPr txBox="1">
            <a:spLocks/>
          </p:cNvSpPr>
          <p:nvPr/>
        </p:nvSpPr>
        <p:spPr bwMode="auto">
          <a:xfrm>
            <a:off x="8327529" y="6337126"/>
            <a:ext cx="370384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6149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888" y="1556792"/>
            <a:ext cx="8229600" cy="360561"/>
          </a:xfrm>
        </p:spPr>
        <p:txBody>
          <a:bodyPr/>
          <a:lstStyle/>
          <a:p>
            <a:r>
              <a:rPr lang="it-IT" altLang="it-IT" dirty="0"/>
              <a:t> </a:t>
            </a:r>
            <a:r>
              <a:rPr lang="en-US" altLang="it-IT" dirty="0">
                <a:latin typeface="Batang" panose="02030600000101010101" pitchFamily="18" charset="-127"/>
                <a:ea typeface="Batang" panose="02030600000101010101" pitchFamily="18" charset="-127"/>
              </a:rPr>
              <a:t>SOCIAL NETWORKS AROUND THE WORLD</a:t>
            </a:r>
            <a:endParaRPr lang="en-GB" alt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F927AB41-B8BC-1C45-947F-FA3AD65659A7}"/>
              </a:ext>
            </a:extLst>
          </p:cNvPr>
          <p:cNvSpPr txBox="1">
            <a:spLocks/>
          </p:cNvSpPr>
          <p:nvPr/>
        </p:nvSpPr>
        <p:spPr bwMode="auto">
          <a:xfrm>
            <a:off x="3707903" y="6237312"/>
            <a:ext cx="899021" cy="215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endParaRPr lang="de-CH" sz="1800" kern="0" dirty="0"/>
          </a:p>
        </p:txBody>
      </p:sp>
      <p:pic>
        <p:nvPicPr>
          <p:cNvPr id="7" name="Picture 2" descr="https://wearesocial-net.s3.amazonaws.com/uk/wp-content/uploads/sites/2/2020/10/03-Social-Media-Overview-DataReportal-20201018-Digital-2020-October-Statshot-Report-Slide-48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526" y="2269324"/>
            <a:ext cx="8100392" cy="4211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4D87F740-C6C2-42CC-8332-CD39D6659C9C}"/>
              </a:ext>
            </a:extLst>
          </p:cNvPr>
          <p:cNvSpPr txBox="1">
            <a:spLocks/>
          </p:cNvSpPr>
          <p:nvPr/>
        </p:nvSpPr>
        <p:spPr bwMode="auto">
          <a:xfrm>
            <a:off x="8410534" y="6505873"/>
            <a:ext cx="370384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8808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360561"/>
          </a:xfrm>
        </p:spPr>
        <p:txBody>
          <a:bodyPr/>
          <a:lstStyle/>
          <a:p>
            <a:pPr algn="ctr"/>
            <a:r>
              <a:rPr lang="en-US" altLang="en-US" dirty="0">
                <a:latin typeface="Batang" panose="02030600000101010101" pitchFamily="18" charset="-127"/>
                <a:ea typeface="Batang" panose="02030600000101010101" pitchFamily="18" charset="-127"/>
              </a:rPr>
              <a:t>SOCIAL NETWORKS AROUND THE WORLD</a:t>
            </a:r>
            <a:endParaRPr lang="en-GB" alt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0378" y="2564904"/>
            <a:ext cx="8229600" cy="3849812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Time spent on the Internet by users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in 2020 grew significantly: average time approaching 7 hours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Social media contribute about 2.5 hours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, over a third of total time spent on the internet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With </a:t>
            </a:r>
            <a:r>
              <a:rPr lang="en-US" sz="2000" dirty="0" err="1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Covid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, what’s happened?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Nearly all major social platforms "benefited" from this period, posting strong growth numbers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Instagram saw the most significant growth between July and September 2020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, also registering more new users than Facebook, in terms of respective growth tracked over the same period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C9C915-0F22-425B-95E8-A8CBEA0B06E5}"/>
              </a:ext>
            </a:extLst>
          </p:cNvPr>
          <p:cNvSpPr txBox="1">
            <a:spLocks/>
          </p:cNvSpPr>
          <p:nvPr/>
        </p:nvSpPr>
        <p:spPr bwMode="auto">
          <a:xfrm>
            <a:off x="8319594" y="6238652"/>
            <a:ext cx="370384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1223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1556271"/>
            <a:ext cx="8928992" cy="576585"/>
          </a:xfrm>
        </p:spPr>
        <p:txBody>
          <a:bodyPr/>
          <a:lstStyle/>
          <a:p>
            <a:pPr marL="0" indent="0" algn="ctr"/>
            <a:r>
              <a:rPr lang="en-GB" altLang="en-US" dirty="0"/>
              <a:t> </a:t>
            </a:r>
            <a:r>
              <a:rPr lang="en-GB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IMPORTANCE OF</a:t>
            </a:r>
            <a:r>
              <a:rPr lang="en-GB" altLang="en-US" sz="2400" dirty="0"/>
              <a:t> </a:t>
            </a:r>
            <a:r>
              <a:rPr lang="en-US" altLang="en-US" sz="2400" dirty="0">
                <a:latin typeface="Batang" panose="02030600000101010101" pitchFamily="18" charset="-127"/>
                <a:ea typeface="Batang" panose="02030600000101010101" pitchFamily="18" charset="-127"/>
              </a:rPr>
              <a:t>USE OF SOCIAL NETWORKS BY NSOs</a:t>
            </a:r>
            <a:br>
              <a:rPr lang="en-GB" altLang="en-US" sz="2400" dirty="0"/>
            </a:br>
            <a:r>
              <a:rPr lang="en-GB" altLang="en-US" sz="2400" dirty="0"/>
              <a:t>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132856"/>
            <a:ext cx="8229600" cy="4641900"/>
          </a:xfrm>
        </p:spPr>
        <p:txBody>
          <a:bodyPr/>
          <a:lstStyle/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National Statistical Institutes are an important source of information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for measuring the economic and social evolution of a Country, also with respect to the rest of Europe and the world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Increasing public participation and involvement on social channels: </a:t>
            </a:r>
            <a:r>
              <a:rPr lang="en-US" sz="2000" dirty="0">
                <a:solidFill>
                  <a:srgbClr val="0E5494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a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necessary step to change the way statistical information is communicated and packaged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The use of social media has made statistics more accessible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to a broader, less professionalized audience of users and their use by statistical agencies around the world has increased in recent years</a:t>
            </a:r>
          </a:p>
          <a:p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Data communication is no longer linear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but multi-directional, multi-channel, multi-participant, immediate and interactive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E86DE-5E0F-443D-9EEA-366601454C81}"/>
              </a:ext>
            </a:extLst>
          </p:cNvPr>
          <p:cNvSpPr txBox="1">
            <a:spLocks/>
          </p:cNvSpPr>
          <p:nvPr/>
        </p:nvSpPr>
        <p:spPr bwMode="auto">
          <a:xfrm>
            <a:off x="8319594" y="6238652"/>
            <a:ext cx="370384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289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575" y="1340768"/>
            <a:ext cx="8988425" cy="792832"/>
          </a:xfrm>
        </p:spPr>
        <p:txBody>
          <a:bodyPr/>
          <a:lstStyle/>
          <a:p>
            <a:pPr algn="ctr"/>
            <a:r>
              <a:rPr lang="en-US" altLang="en-US" dirty="0">
                <a:latin typeface="Batang" panose="02030600000101010101" pitchFamily="18" charset="-127"/>
                <a:ea typeface="Batang" panose="02030600000101010101" pitchFamily="18" charset="-127"/>
              </a:rPr>
              <a:t>THE SOCIAL MEDIA PRESENCE IN THE ESS </a:t>
            </a:r>
            <a:endParaRPr lang="en-GB" altLang="en-US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2" name="AutoShape 2" descr="https://webmail.istat.it/service/home/~/?auth=co&amp;loc=it&amp;id=1749203&amp;part=2"/>
          <p:cNvSpPr>
            <a:spLocks noChangeAspect="1" noChangeArrowheads="1"/>
          </p:cNvSpPr>
          <p:nvPr/>
        </p:nvSpPr>
        <p:spPr bwMode="auto">
          <a:xfrm>
            <a:off x="155574" y="-144463"/>
            <a:ext cx="4776465" cy="4776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 sz="1600" dirty="0"/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1DAE1741-9651-4052-A796-85E876E6CC9F}"/>
              </a:ext>
            </a:extLst>
          </p:cNvPr>
          <p:cNvSpPr txBox="1">
            <a:spLocks/>
          </p:cNvSpPr>
          <p:nvPr/>
        </p:nvSpPr>
        <p:spPr bwMode="auto">
          <a:xfrm>
            <a:off x="8319594" y="6238652"/>
            <a:ext cx="370384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Segnaposto contenuto 5"/>
          <p:cNvSpPr>
            <a:spLocks noGrp="1"/>
          </p:cNvSpPr>
          <p:nvPr>
            <p:ph idx="1"/>
          </p:nvPr>
        </p:nvSpPr>
        <p:spPr>
          <a:xfrm>
            <a:off x="407966" y="2312483"/>
            <a:ext cx="8229600" cy="3633788"/>
          </a:xfrm>
        </p:spPr>
        <p:txBody>
          <a:bodyPr/>
          <a:lstStyle/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The first evidence that emerges is the pervasiveness of the social network: in 2020, 28 out of 31 statistical institutions  that make up  the European Statistical System  have at least one channel.</a:t>
            </a:r>
          </a:p>
          <a:p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The panorama returns the primacy granted to 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Twitter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with 24 accounts, followed at a distance by 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Facebook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(19), </a:t>
            </a:r>
            <a:r>
              <a:rPr lang="en-US" sz="2000" dirty="0" err="1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Linkedin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(17) </a:t>
            </a:r>
            <a:r>
              <a:rPr lang="en-US" sz="2000" dirty="0" err="1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Youtube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(13) and </a:t>
            </a:r>
            <a:r>
              <a:rPr lang="en-US" sz="20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Instagram</a:t>
            </a:r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  <a:cs typeface="Times New Roman" panose="02020603050405020304" pitchFamily="18" charset="0"/>
              </a:rPr>
              <a:t> (9).</a:t>
            </a:r>
            <a:endParaRPr lang="it-IT" sz="2000" dirty="0">
              <a:latin typeface="Batang" panose="02030600000101010101" pitchFamily="18" charset="-127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endParaRPr lang="it-IT" sz="24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49279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9B24C014-7A9D-0B4F-93B0-27E17E7699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96" y="1484784"/>
            <a:ext cx="9108504" cy="539583"/>
          </a:xfrm>
        </p:spPr>
        <p:txBody>
          <a:bodyPr/>
          <a:lstStyle/>
          <a:p>
            <a:pPr marL="0" indent="0" algn="ctr"/>
            <a:r>
              <a:rPr lang="en-GB" altLang="en-US" dirty="0"/>
              <a:t> </a:t>
            </a:r>
            <a:br>
              <a:rPr lang="en-GB" altLang="en-US" dirty="0"/>
            </a:br>
            <a:br>
              <a:rPr lang="en-GB" altLang="en-US" dirty="0"/>
            </a:br>
            <a:r>
              <a:rPr lang="en-US" altLang="en-US" sz="2600" dirty="0">
                <a:solidFill>
                  <a:srgbClr val="FF0000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EUROSTAT</a:t>
            </a:r>
            <a:r>
              <a:rPr lang="en-US" altLang="en-US" sz="2600" dirty="0">
                <a:latin typeface="Batang" panose="02030600000101010101" pitchFamily="18" charset="-127"/>
                <a:ea typeface="Batang" panose="02030600000101010101" pitchFamily="18" charset="-127"/>
              </a:rPr>
              <a:t>: GOOD EXAMPLE OF SOCIAL MEDIA USE</a:t>
            </a:r>
            <a:br>
              <a:rPr lang="en-US" altLang="en-US" sz="26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br>
              <a:rPr lang="it-IT" sz="26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en-GB" altLang="en-US" sz="2600" dirty="0"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276872"/>
            <a:ext cx="8229600" cy="4104456"/>
          </a:xfrm>
        </p:spPr>
        <p:txBody>
          <a:bodyPr/>
          <a:lstStyle/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Knowledge of specific languages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Strong supervision of social networks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Content declination according to the channels used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Attention to interaction with users</a:t>
            </a:r>
          </a:p>
          <a:p>
            <a:endParaRPr lang="en-US" sz="2000" dirty="0"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r>
              <a:rPr lang="en-US" sz="2000" dirty="0">
                <a:latin typeface="Batang" panose="02030600000101010101" pitchFamily="18" charset="-127"/>
                <a:ea typeface="Batang" panose="02030600000101010101" pitchFamily="18" charset="-127"/>
              </a:rPr>
              <a:t>Good synergy between the combined use of different channels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814D12-D89A-4BA9-940A-4594DF9B16FC}"/>
              </a:ext>
            </a:extLst>
          </p:cNvPr>
          <p:cNvSpPr txBox="1">
            <a:spLocks/>
          </p:cNvSpPr>
          <p:nvPr/>
        </p:nvSpPr>
        <p:spPr bwMode="auto">
          <a:xfrm>
            <a:off x="8319594" y="6238652"/>
            <a:ext cx="370384" cy="352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GB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b="1" i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 b="1" kern="1200">
                <a:solidFill>
                  <a:srgbClr val="0F5494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har char="»"/>
              <a:defRPr sz="20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fld id="{93DEA149-03D4-5745-B453-DD43A7242FC2}" type="slidenum">
              <a:rPr lang="en-GB" altLang="en-US" sz="1400" b="0" i="0" smtClean="0">
                <a:solidFill>
                  <a:srgbClr val="000000"/>
                </a:solidFill>
                <a:latin typeface="Arial" panose="020B0604020202020204" pitchFamily="34" charset="0"/>
              </a:rPr>
              <a:pPr>
                <a:spcBef>
                  <a:spcPct val="0"/>
                </a:spcBef>
                <a:buClrTx/>
                <a:buFontTx/>
                <a:buNone/>
              </a:pPr>
              <a:t>9</a:t>
            </a:fld>
            <a:endParaRPr lang="en-GB" altLang="en-US" sz="1400" b="0" i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9383282"/>
      </p:ext>
    </p:extLst>
  </p:cSld>
  <p:clrMapOvr>
    <a:masterClrMapping/>
  </p:clrMapOvr>
</p:sld>
</file>

<file path=ppt/theme/theme1.xml><?xml version="1.0" encoding="utf-8"?>
<a:theme xmlns:a="http://schemas.openxmlformats.org/drawingml/2006/main" name="6_EN template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1707</Words>
  <Application>Microsoft Office PowerPoint</Application>
  <PresentationFormat>Presentazione su schermo (4:3)</PresentationFormat>
  <Paragraphs>220</Paragraphs>
  <Slides>29</Slides>
  <Notes>29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29</vt:i4>
      </vt:variant>
    </vt:vector>
  </HeadingPairs>
  <TitlesOfParts>
    <vt:vector size="33" baseType="lpstr">
      <vt:lpstr>Batang</vt:lpstr>
      <vt:lpstr>Arial</vt:lpstr>
      <vt:lpstr>Verdana</vt:lpstr>
      <vt:lpstr>6_EN template</vt:lpstr>
      <vt:lpstr>COMMUNICATING OFFICIAL STATISTICS : RISKS AND OPPORTUNITIES OF BEING ON THE SOCIAL MEDIA</vt:lpstr>
      <vt:lpstr> </vt:lpstr>
      <vt:lpstr>Presentazione standard di PowerPoint</vt:lpstr>
      <vt:lpstr>SOCIAL NETWORKS AROUND THE WORLD</vt:lpstr>
      <vt:lpstr> SOCIAL NETWORKS AROUND THE WORLD</vt:lpstr>
      <vt:lpstr>SOCIAL NETWORKS AROUND THE WORLD</vt:lpstr>
      <vt:lpstr> IMPORTANCE OF USE OF SOCIAL NETWORKS BY NSOs  </vt:lpstr>
      <vt:lpstr>THE SOCIAL MEDIA PRESENCE IN THE ESS </vt:lpstr>
      <vt:lpstr>   EUROSTAT: GOOD EXAMPLE OF SOCIAL MEDIA USE  </vt:lpstr>
      <vt:lpstr>    EUROSTAT: GOOD EXAMPLE OF SOCIAL MEDIA USE </vt:lpstr>
      <vt:lpstr> HTTPS://WWW.FACEBOOK.COM/EUROSTATSTATISTICS/ </vt:lpstr>
      <vt:lpstr>  EUROSTAT: GOOD EXAMPLE OF SOCIAL MEDIA USE   </vt:lpstr>
      <vt:lpstr> EUROSTAT  https://twitter.com/EU_Eurostat </vt:lpstr>
      <vt:lpstr> WHY SHOULD NSOs STAY ON SOCIAL MEDIA?</vt:lpstr>
      <vt:lpstr> HOW TO USE PLATFORMS TO DISSEMINATE  STATISTICAL DATA</vt:lpstr>
      <vt:lpstr>HOW TO USE PLATFORMS TO DISSEMINATE STATISTICAL DATA</vt:lpstr>
      <vt:lpstr>                 WHAT PLATFORM TO CHOOSE?  </vt:lpstr>
      <vt:lpstr>      WHAT COMMUNICATION STRATEGY?</vt:lpstr>
      <vt:lpstr>              EUROSTAT STRATEGY </vt:lpstr>
      <vt:lpstr>   MONITORING AND LISTENING IS AN ESSENTIAL ACTION   </vt:lpstr>
      <vt:lpstr>     THE EUROSTAT MONITORING GUIDING PRINCIPLES       </vt:lpstr>
      <vt:lpstr>   THE TOOLS FOR MONITORING AND LISTENING    </vt:lpstr>
      <vt:lpstr>  THE TOOLS FOR MONITORING AND LISTENING  </vt:lpstr>
      <vt:lpstr>    THE TOOLS FOR MONITORING AND LISTENING     </vt:lpstr>
      <vt:lpstr>   THE TOOLS FOR MONITORING AND LISTENING          </vt:lpstr>
      <vt:lpstr>   THE TOOLS FOR MONITORING AND LISTENING      </vt:lpstr>
      <vt:lpstr> LESSONS LEARNED </vt:lpstr>
      <vt:lpstr>  CONCLUSIONS </vt:lpstr>
      <vt:lpstr>                        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Cristina.Sa@ec.europa.eu</dc:creator>
  <cp:lastModifiedBy>Francesco Schirripa Spagnolo</cp:lastModifiedBy>
  <cp:revision>431</cp:revision>
  <cp:lastPrinted>2016-11-04T13:22:29Z</cp:lastPrinted>
  <dcterms:created xsi:type="dcterms:W3CDTF">2012-10-17T15:25:32Z</dcterms:created>
  <dcterms:modified xsi:type="dcterms:W3CDTF">2023-05-03T07:54:11Z</dcterms:modified>
</cp:coreProperties>
</file>