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1"/>
  </p:notesMasterIdLst>
  <p:handoutMasterIdLst>
    <p:handoutMasterId r:id="rId62"/>
  </p:handoutMasterIdLst>
  <p:sldIdLst>
    <p:sldId id="261" r:id="rId2"/>
    <p:sldId id="397" r:id="rId3"/>
    <p:sldId id="491" r:id="rId4"/>
    <p:sldId id="489" r:id="rId5"/>
    <p:sldId id="493" r:id="rId6"/>
    <p:sldId id="519" r:id="rId7"/>
    <p:sldId id="520" r:id="rId8"/>
    <p:sldId id="521" r:id="rId9"/>
    <p:sldId id="492" r:id="rId10"/>
    <p:sldId id="442" r:id="rId11"/>
    <p:sldId id="501" r:id="rId12"/>
    <p:sldId id="515" r:id="rId13"/>
    <p:sldId id="494" r:id="rId14"/>
    <p:sldId id="510" r:id="rId15"/>
    <p:sldId id="522" r:id="rId16"/>
    <p:sldId id="523" r:id="rId17"/>
    <p:sldId id="524" r:id="rId18"/>
    <p:sldId id="508" r:id="rId19"/>
    <p:sldId id="547" r:id="rId20"/>
    <p:sldId id="537" r:id="rId21"/>
    <p:sldId id="549" r:id="rId22"/>
    <p:sldId id="536" r:id="rId23"/>
    <p:sldId id="541" r:id="rId24"/>
    <p:sldId id="540" r:id="rId25"/>
    <p:sldId id="535" r:id="rId26"/>
    <p:sldId id="543" r:id="rId27"/>
    <p:sldId id="544" r:id="rId28"/>
    <p:sldId id="542" r:id="rId29"/>
    <p:sldId id="550" r:id="rId30"/>
    <p:sldId id="551" r:id="rId31"/>
    <p:sldId id="546" r:id="rId32"/>
    <p:sldId id="545" r:id="rId33"/>
    <p:sldId id="509" r:id="rId34"/>
    <p:sldId id="497" r:id="rId35"/>
    <p:sldId id="500" r:id="rId36"/>
    <p:sldId id="498" r:id="rId37"/>
    <p:sldId id="525" r:id="rId38"/>
    <p:sldId id="499" r:id="rId39"/>
    <p:sldId id="526" r:id="rId40"/>
    <p:sldId id="506" r:id="rId41"/>
    <p:sldId id="527" r:id="rId42"/>
    <p:sldId id="534" r:id="rId43"/>
    <p:sldId id="507" r:id="rId44"/>
    <p:sldId id="496" r:id="rId45"/>
    <p:sldId id="502" r:id="rId46"/>
    <p:sldId id="503" r:id="rId47"/>
    <p:sldId id="505" r:id="rId48"/>
    <p:sldId id="504" r:id="rId49"/>
    <p:sldId id="511" r:id="rId50"/>
    <p:sldId id="512" r:id="rId51"/>
    <p:sldId id="513" r:id="rId52"/>
    <p:sldId id="514" r:id="rId53"/>
    <p:sldId id="532" r:id="rId54"/>
    <p:sldId id="528" r:id="rId55"/>
    <p:sldId id="529" r:id="rId56"/>
    <p:sldId id="530" r:id="rId57"/>
    <p:sldId id="531" r:id="rId58"/>
    <p:sldId id="516" r:id="rId59"/>
    <p:sldId id="444" r:id="rId60"/>
  </p:sldIdLst>
  <p:sldSz cx="9144000" cy="6858000" type="screen4x3"/>
  <p:notesSz cx="6718300" cy="9855200"/>
  <p:defaultTextStyle>
    <a:defPPr>
      <a:defRPr lang="en-GB"/>
    </a:defPPr>
    <a:lvl1pPr algn="l" rtl="0" eaLnBrk="0" fontAlgn="base" hangingPunct="0">
      <a:spcBef>
        <a:spcPct val="0"/>
      </a:spcBef>
      <a:spcAft>
        <a:spcPct val="0"/>
      </a:spcAft>
      <a:defRPr sz="7600" b="1" kern="1200">
        <a:solidFill>
          <a:srgbClr val="FFD624"/>
        </a:solidFill>
        <a:latin typeface="Verdana" panose="020B0604030504040204" pitchFamily="34" charset="0"/>
        <a:ea typeface="+mn-ea"/>
        <a:cs typeface="+mn-cs"/>
      </a:defRPr>
    </a:lvl1pPr>
    <a:lvl2pPr marL="457200" algn="l" rtl="0" eaLnBrk="0" fontAlgn="base" hangingPunct="0">
      <a:spcBef>
        <a:spcPct val="0"/>
      </a:spcBef>
      <a:spcAft>
        <a:spcPct val="0"/>
      </a:spcAft>
      <a:defRPr sz="7600" b="1" kern="1200">
        <a:solidFill>
          <a:srgbClr val="FFD624"/>
        </a:solidFill>
        <a:latin typeface="Verdana" panose="020B0604030504040204" pitchFamily="34" charset="0"/>
        <a:ea typeface="+mn-ea"/>
        <a:cs typeface="+mn-cs"/>
      </a:defRPr>
    </a:lvl2pPr>
    <a:lvl3pPr marL="914400" algn="l" rtl="0" eaLnBrk="0" fontAlgn="base" hangingPunct="0">
      <a:spcBef>
        <a:spcPct val="0"/>
      </a:spcBef>
      <a:spcAft>
        <a:spcPct val="0"/>
      </a:spcAft>
      <a:defRPr sz="7600" b="1" kern="1200">
        <a:solidFill>
          <a:srgbClr val="FFD624"/>
        </a:solidFill>
        <a:latin typeface="Verdana" panose="020B0604030504040204" pitchFamily="34" charset="0"/>
        <a:ea typeface="+mn-ea"/>
        <a:cs typeface="+mn-cs"/>
      </a:defRPr>
    </a:lvl3pPr>
    <a:lvl4pPr marL="1371600" algn="l" rtl="0" eaLnBrk="0" fontAlgn="base" hangingPunct="0">
      <a:spcBef>
        <a:spcPct val="0"/>
      </a:spcBef>
      <a:spcAft>
        <a:spcPct val="0"/>
      </a:spcAft>
      <a:defRPr sz="7600" b="1" kern="1200">
        <a:solidFill>
          <a:srgbClr val="FFD624"/>
        </a:solidFill>
        <a:latin typeface="Verdana" panose="020B0604030504040204" pitchFamily="34" charset="0"/>
        <a:ea typeface="+mn-ea"/>
        <a:cs typeface="+mn-cs"/>
      </a:defRPr>
    </a:lvl4pPr>
    <a:lvl5pPr marL="1828800" algn="l" rtl="0" eaLnBrk="0" fontAlgn="base" hangingPunct="0">
      <a:spcBef>
        <a:spcPct val="0"/>
      </a:spcBef>
      <a:spcAft>
        <a:spcPct val="0"/>
      </a:spcAft>
      <a:defRPr sz="7600" b="1" kern="1200">
        <a:solidFill>
          <a:srgbClr val="FFD624"/>
        </a:solidFill>
        <a:latin typeface="Verdana" panose="020B0604030504040204" pitchFamily="34" charset="0"/>
        <a:ea typeface="+mn-ea"/>
        <a:cs typeface="+mn-cs"/>
      </a:defRPr>
    </a:lvl5pPr>
    <a:lvl6pPr marL="2286000" algn="l" defTabSz="914400" rtl="0" eaLnBrk="1" latinLnBrk="0" hangingPunct="1">
      <a:defRPr sz="7600" b="1" kern="1200">
        <a:solidFill>
          <a:srgbClr val="FFD624"/>
        </a:solidFill>
        <a:latin typeface="Verdana" panose="020B0604030504040204" pitchFamily="34" charset="0"/>
        <a:ea typeface="+mn-ea"/>
        <a:cs typeface="+mn-cs"/>
      </a:defRPr>
    </a:lvl6pPr>
    <a:lvl7pPr marL="2743200" algn="l" defTabSz="914400" rtl="0" eaLnBrk="1" latinLnBrk="0" hangingPunct="1">
      <a:defRPr sz="7600" b="1" kern="1200">
        <a:solidFill>
          <a:srgbClr val="FFD624"/>
        </a:solidFill>
        <a:latin typeface="Verdana" panose="020B0604030504040204" pitchFamily="34" charset="0"/>
        <a:ea typeface="+mn-ea"/>
        <a:cs typeface="+mn-cs"/>
      </a:defRPr>
    </a:lvl7pPr>
    <a:lvl8pPr marL="3200400" algn="l" defTabSz="914400" rtl="0" eaLnBrk="1" latinLnBrk="0" hangingPunct="1">
      <a:defRPr sz="7600" b="1" kern="1200">
        <a:solidFill>
          <a:srgbClr val="FFD624"/>
        </a:solidFill>
        <a:latin typeface="Verdana" panose="020B0604030504040204" pitchFamily="34" charset="0"/>
        <a:ea typeface="+mn-ea"/>
        <a:cs typeface="+mn-cs"/>
      </a:defRPr>
    </a:lvl8pPr>
    <a:lvl9pPr marL="3657600" algn="l" defTabSz="914400" rtl="0" eaLnBrk="1" latinLnBrk="0" hangingPunct="1">
      <a:defRPr sz="7600" b="1" kern="1200">
        <a:solidFill>
          <a:srgbClr val="FFD624"/>
        </a:solidFill>
        <a:latin typeface="Verdana" panose="020B060403050404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04">
          <p15:clr>
            <a:srgbClr val="A4A3A4"/>
          </p15:clr>
        </p15:guide>
        <p15:guide id="2" pos="2116">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OLJEVAC Anita (ESTAT)" initials="B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FF"/>
    <a:srgbClr val="0F5494"/>
    <a:srgbClr val="0E549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051" autoAdjust="0"/>
    <p:restoredTop sz="96208" autoAdjust="0"/>
  </p:normalViewPr>
  <p:slideViewPr>
    <p:cSldViewPr>
      <p:cViewPr varScale="1">
        <p:scale>
          <a:sx n="119" d="100"/>
          <a:sy n="119" d="100"/>
        </p:scale>
        <p:origin x="1312" y="19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p:scale>
          <a:sx n="77" d="100"/>
          <a:sy n="77" d="100"/>
        </p:scale>
        <p:origin x="3816" y="180"/>
      </p:cViewPr>
      <p:guideLst>
        <p:guide orient="horz" pos="3104"/>
        <p:guide pos="2116"/>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notesMaster" Target="notesMasters/notes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7890" name="Rectangle 2">
            <a:extLst>
              <a:ext uri="{FF2B5EF4-FFF2-40B4-BE49-F238E27FC236}">
                <a16:creationId xmlns:a16="http://schemas.microsoft.com/office/drawing/2014/main" id="{4F9F0799-4592-2546-B1E8-C5818F366EB2}"/>
              </a:ext>
            </a:extLst>
          </p:cNvPr>
          <p:cNvSpPr>
            <a:spLocks noGrp="1" noChangeArrowheads="1"/>
          </p:cNvSpPr>
          <p:nvPr>
            <p:ph type="hdr" sz="quarter"/>
          </p:nvPr>
        </p:nvSpPr>
        <p:spPr bwMode="auto">
          <a:xfrm>
            <a:off x="0" y="0"/>
            <a:ext cx="2911475" cy="493713"/>
          </a:xfrm>
          <a:prstGeom prst="rect">
            <a:avLst/>
          </a:prstGeom>
          <a:noFill/>
          <a:ln w="9525">
            <a:noFill/>
            <a:miter lim="800000"/>
            <a:headEnd/>
            <a:tailEnd/>
          </a:ln>
          <a:effectLst/>
        </p:spPr>
        <p:txBody>
          <a:bodyPr vert="horz" wrap="square" lIns="90608" tIns="45304" rIns="90608" bIns="45304" numCol="1" anchor="t" anchorCtr="0" compatLnSpc="1">
            <a:prstTxWarp prst="textNoShape">
              <a:avLst/>
            </a:prstTxWarp>
          </a:bodyPr>
          <a:lstStyle>
            <a:lvl1pPr eaLnBrk="1" hangingPunct="1">
              <a:defRPr sz="1200" b="0">
                <a:solidFill>
                  <a:schemeClr val="tx1"/>
                </a:solidFill>
                <a:latin typeface="Arial" charset="0"/>
              </a:defRPr>
            </a:lvl1pPr>
          </a:lstStyle>
          <a:p>
            <a:pPr>
              <a:defRPr/>
            </a:pPr>
            <a:endParaRPr lang="en-GB"/>
          </a:p>
        </p:txBody>
      </p:sp>
      <p:sp>
        <p:nvSpPr>
          <p:cNvPr id="37891" name="Rectangle 3">
            <a:extLst>
              <a:ext uri="{FF2B5EF4-FFF2-40B4-BE49-F238E27FC236}">
                <a16:creationId xmlns:a16="http://schemas.microsoft.com/office/drawing/2014/main" id="{61FDDBD6-C6AF-074C-9980-C421A94D3736}"/>
              </a:ext>
            </a:extLst>
          </p:cNvPr>
          <p:cNvSpPr>
            <a:spLocks noGrp="1" noChangeArrowheads="1"/>
          </p:cNvSpPr>
          <p:nvPr>
            <p:ph type="dt" sz="quarter" idx="1"/>
          </p:nvPr>
        </p:nvSpPr>
        <p:spPr bwMode="auto">
          <a:xfrm>
            <a:off x="3805238" y="0"/>
            <a:ext cx="2911475" cy="493713"/>
          </a:xfrm>
          <a:prstGeom prst="rect">
            <a:avLst/>
          </a:prstGeom>
          <a:noFill/>
          <a:ln w="9525">
            <a:noFill/>
            <a:miter lim="800000"/>
            <a:headEnd/>
            <a:tailEnd/>
          </a:ln>
          <a:effectLst/>
        </p:spPr>
        <p:txBody>
          <a:bodyPr vert="horz" wrap="square" lIns="90608" tIns="45304" rIns="90608" bIns="45304" numCol="1" anchor="t" anchorCtr="0" compatLnSpc="1">
            <a:prstTxWarp prst="textNoShape">
              <a:avLst/>
            </a:prstTxWarp>
          </a:bodyPr>
          <a:lstStyle>
            <a:lvl1pPr algn="r" eaLnBrk="1" hangingPunct="1">
              <a:defRPr sz="1200" b="0">
                <a:solidFill>
                  <a:schemeClr val="tx1"/>
                </a:solidFill>
                <a:latin typeface="Arial" charset="0"/>
              </a:defRPr>
            </a:lvl1pPr>
          </a:lstStyle>
          <a:p>
            <a:pPr>
              <a:defRPr/>
            </a:pPr>
            <a:endParaRPr lang="en-GB"/>
          </a:p>
        </p:txBody>
      </p:sp>
      <p:sp>
        <p:nvSpPr>
          <p:cNvPr id="37892" name="Rectangle 4">
            <a:extLst>
              <a:ext uri="{FF2B5EF4-FFF2-40B4-BE49-F238E27FC236}">
                <a16:creationId xmlns:a16="http://schemas.microsoft.com/office/drawing/2014/main" id="{35834F93-80C3-9E43-BB32-FFBE1A7BF477}"/>
              </a:ext>
            </a:extLst>
          </p:cNvPr>
          <p:cNvSpPr>
            <a:spLocks noGrp="1" noChangeArrowheads="1"/>
          </p:cNvSpPr>
          <p:nvPr>
            <p:ph type="ftr" sz="quarter" idx="2"/>
          </p:nvPr>
        </p:nvSpPr>
        <p:spPr bwMode="auto">
          <a:xfrm>
            <a:off x="0" y="9359900"/>
            <a:ext cx="2911475" cy="493713"/>
          </a:xfrm>
          <a:prstGeom prst="rect">
            <a:avLst/>
          </a:prstGeom>
          <a:noFill/>
          <a:ln w="9525">
            <a:noFill/>
            <a:miter lim="800000"/>
            <a:headEnd/>
            <a:tailEnd/>
          </a:ln>
          <a:effectLst/>
        </p:spPr>
        <p:txBody>
          <a:bodyPr vert="horz" wrap="square" lIns="90608" tIns="45304" rIns="90608" bIns="45304" numCol="1" anchor="b" anchorCtr="0" compatLnSpc="1">
            <a:prstTxWarp prst="textNoShape">
              <a:avLst/>
            </a:prstTxWarp>
          </a:bodyPr>
          <a:lstStyle>
            <a:lvl1pPr eaLnBrk="1" hangingPunct="1">
              <a:defRPr sz="1200" b="0">
                <a:solidFill>
                  <a:schemeClr val="tx1"/>
                </a:solidFill>
                <a:latin typeface="Arial" charset="0"/>
              </a:defRPr>
            </a:lvl1pPr>
          </a:lstStyle>
          <a:p>
            <a:pPr>
              <a:defRPr/>
            </a:pPr>
            <a:endParaRPr lang="en-GB"/>
          </a:p>
        </p:txBody>
      </p:sp>
      <p:sp>
        <p:nvSpPr>
          <p:cNvPr id="37893" name="Rectangle 5">
            <a:extLst>
              <a:ext uri="{FF2B5EF4-FFF2-40B4-BE49-F238E27FC236}">
                <a16:creationId xmlns:a16="http://schemas.microsoft.com/office/drawing/2014/main" id="{E4972FCC-C439-A948-8597-41AD331CA42B}"/>
              </a:ext>
            </a:extLst>
          </p:cNvPr>
          <p:cNvSpPr>
            <a:spLocks noGrp="1" noChangeArrowheads="1"/>
          </p:cNvSpPr>
          <p:nvPr>
            <p:ph type="sldNum" sz="quarter" idx="3"/>
          </p:nvPr>
        </p:nvSpPr>
        <p:spPr bwMode="auto">
          <a:xfrm>
            <a:off x="3805238" y="9359900"/>
            <a:ext cx="2911475" cy="493713"/>
          </a:xfrm>
          <a:prstGeom prst="rect">
            <a:avLst/>
          </a:prstGeom>
          <a:noFill/>
          <a:ln w="9525">
            <a:noFill/>
            <a:miter lim="800000"/>
            <a:headEnd/>
            <a:tailEnd/>
          </a:ln>
          <a:effectLst/>
        </p:spPr>
        <p:txBody>
          <a:bodyPr vert="horz" wrap="square" lIns="90608" tIns="45304" rIns="90608" bIns="45304" numCol="1" anchor="b" anchorCtr="0" compatLnSpc="1">
            <a:prstTxWarp prst="textNoShape">
              <a:avLst/>
            </a:prstTxWarp>
          </a:bodyPr>
          <a:lstStyle>
            <a:lvl1pPr algn="r" eaLnBrk="1" hangingPunct="1">
              <a:defRPr sz="1200" b="0">
                <a:solidFill>
                  <a:schemeClr val="tx1"/>
                </a:solidFill>
                <a:latin typeface="Arial" panose="020B0604020202020204" pitchFamily="34" charset="0"/>
              </a:defRPr>
            </a:lvl1pPr>
          </a:lstStyle>
          <a:p>
            <a:fld id="{C9A0638C-E742-4B43-84B5-5345A43E96C9}" type="slidenum">
              <a:rPr lang="en-GB" altLang="fr-FR"/>
              <a:pPr/>
              <a:t>‹N›</a:t>
            </a:fld>
            <a:endParaRPr lang="en-GB" altLang="fr-F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096F5815-D284-884C-952E-85723DB28E6B}"/>
              </a:ext>
            </a:extLst>
          </p:cNvPr>
          <p:cNvSpPr>
            <a:spLocks noGrp="1" noChangeArrowheads="1"/>
          </p:cNvSpPr>
          <p:nvPr>
            <p:ph type="hdr" sz="quarter"/>
          </p:nvPr>
        </p:nvSpPr>
        <p:spPr bwMode="auto">
          <a:xfrm>
            <a:off x="0" y="0"/>
            <a:ext cx="2911475" cy="493713"/>
          </a:xfrm>
          <a:prstGeom prst="rect">
            <a:avLst/>
          </a:prstGeom>
          <a:noFill/>
          <a:ln w="9525">
            <a:noFill/>
            <a:miter lim="800000"/>
            <a:headEnd/>
            <a:tailEnd/>
          </a:ln>
          <a:effectLst/>
        </p:spPr>
        <p:txBody>
          <a:bodyPr vert="horz" wrap="square" lIns="90608" tIns="45304" rIns="90608" bIns="45304" numCol="1" anchor="t" anchorCtr="0" compatLnSpc="1">
            <a:prstTxWarp prst="textNoShape">
              <a:avLst/>
            </a:prstTxWarp>
          </a:bodyPr>
          <a:lstStyle>
            <a:lvl1pPr eaLnBrk="1" hangingPunct="1">
              <a:defRPr sz="1200" b="0">
                <a:solidFill>
                  <a:schemeClr val="tx1"/>
                </a:solidFill>
                <a:latin typeface="Arial" charset="0"/>
              </a:defRPr>
            </a:lvl1pPr>
          </a:lstStyle>
          <a:p>
            <a:pPr>
              <a:defRPr/>
            </a:pPr>
            <a:endParaRPr lang="en-GB"/>
          </a:p>
        </p:txBody>
      </p:sp>
      <p:sp>
        <p:nvSpPr>
          <p:cNvPr id="36867" name="Rectangle 3">
            <a:extLst>
              <a:ext uri="{FF2B5EF4-FFF2-40B4-BE49-F238E27FC236}">
                <a16:creationId xmlns:a16="http://schemas.microsoft.com/office/drawing/2014/main" id="{965D5832-580A-CC44-A530-CC4EB6363EAC}"/>
              </a:ext>
            </a:extLst>
          </p:cNvPr>
          <p:cNvSpPr>
            <a:spLocks noGrp="1" noChangeArrowheads="1"/>
          </p:cNvSpPr>
          <p:nvPr>
            <p:ph type="dt" idx="1"/>
          </p:nvPr>
        </p:nvSpPr>
        <p:spPr bwMode="auto">
          <a:xfrm>
            <a:off x="3805238" y="0"/>
            <a:ext cx="2911475" cy="493713"/>
          </a:xfrm>
          <a:prstGeom prst="rect">
            <a:avLst/>
          </a:prstGeom>
          <a:noFill/>
          <a:ln w="9525">
            <a:noFill/>
            <a:miter lim="800000"/>
            <a:headEnd/>
            <a:tailEnd/>
          </a:ln>
          <a:effectLst/>
        </p:spPr>
        <p:txBody>
          <a:bodyPr vert="horz" wrap="square" lIns="90608" tIns="45304" rIns="90608" bIns="45304" numCol="1" anchor="t" anchorCtr="0" compatLnSpc="1">
            <a:prstTxWarp prst="textNoShape">
              <a:avLst/>
            </a:prstTxWarp>
          </a:bodyPr>
          <a:lstStyle>
            <a:lvl1pPr algn="r" eaLnBrk="1" hangingPunct="1">
              <a:defRPr sz="1200" b="0">
                <a:solidFill>
                  <a:schemeClr val="tx1"/>
                </a:solidFill>
                <a:latin typeface="Arial" charset="0"/>
              </a:defRPr>
            </a:lvl1pPr>
          </a:lstStyle>
          <a:p>
            <a:pPr>
              <a:defRPr/>
            </a:pPr>
            <a:endParaRPr lang="en-GB"/>
          </a:p>
        </p:txBody>
      </p:sp>
      <p:sp>
        <p:nvSpPr>
          <p:cNvPr id="50180" name="Rectangle 4">
            <a:extLst>
              <a:ext uri="{FF2B5EF4-FFF2-40B4-BE49-F238E27FC236}">
                <a16:creationId xmlns:a16="http://schemas.microsoft.com/office/drawing/2014/main" id="{018B1B17-E4E2-C647-BCB8-2C48694EBBB9}"/>
              </a:ext>
            </a:extLst>
          </p:cNvPr>
          <p:cNvSpPr>
            <a:spLocks noGrp="1" noRot="1" noChangeAspect="1" noChangeArrowheads="1" noTextEdit="1"/>
          </p:cNvSpPr>
          <p:nvPr>
            <p:ph type="sldImg" idx="2"/>
          </p:nvPr>
        </p:nvSpPr>
        <p:spPr bwMode="auto">
          <a:xfrm>
            <a:off x="896938" y="739775"/>
            <a:ext cx="4926012" cy="36957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9" name="Rectangle 5">
            <a:extLst>
              <a:ext uri="{FF2B5EF4-FFF2-40B4-BE49-F238E27FC236}">
                <a16:creationId xmlns:a16="http://schemas.microsoft.com/office/drawing/2014/main" id="{D4958760-8B49-4B47-91E7-E84AEFA489A3}"/>
              </a:ext>
            </a:extLst>
          </p:cNvPr>
          <p:cNvSpPr>
            <a:spLocks noGrp="1" noChangeArrowheads="1"/>
          </p:cNvSpPr>
          <p:nvPr>
            <p:ph type="body" sz="quarter" idx="3"/>
          </p:nvPr>
        </p:nvSpPr>
        <p:spPr bwMode="auto">
          <a:xfrm>
            <a:off x="671513" y="4681538"/>
            <a:ext cx="5375275" cy="4433887"/>
          </a:xfrm>
          <a:prstGeom prst="rect">
            <a:avLst/>
          </a:prstGeom>
          <a:noFill/>
          <a:ln w="9525">
            <a:noFill/>
            <a:miter lim="800000"/>
            <a:headEnd/>
            <a:tailEnd/>
          </a:ln>
          <a:effectLst/>
        </p:spPr>
        <p:txBody>
          <a:bodyPr vert="horz" wrap="square" lIns="90608" tIns="45304" rIns="90608" bIns="4530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36870" name="Rectangle 6">
            <a:extLst>
              <a:ext uri="{FF2B5EF4-FFF2-40B4-BE49-F238E27FC236}">
                <a16:creationId xmlns:a16="http://schemas.microsoft.com/office/drawing/2014/main" id="{4CC071FA-2B13-4048-94EF-5B1724364825}"/>
              </a:ext>
            </a:extLst>
          </p:cNvPr>
          <p:cNvSpPr>
            <a:spLocks noGrp="1" noChangeArrowheads="1"/>
          </p:cNvSpPr>
          <p:nvPr>
            <p:ph type="ftr" sz="quarter" idx="4"/>
          </p:nvPr>
        </p:nvSpPr>
        <p:spPr bwMode="auto">
          <a:xfrm>
            <a:off x="0" y="9359900"/>
            <a:ext cx="2911475" cy="493713"/>
          </a:xfrm>
          <a:prstGeom prst="rect">
            <a:avLst/>
          </a:prstGeom>
          <a:noFill/>
          <a:ln w="9525">
            <a:noFill/>
            <a:miter lim="800000"/>
            <a:headEnd/>
            <a:tailEnd/>
          </a:ln>
          <a:effectLst/>
        </p:spPr>
        <p:txBody>
          <a:bodyPr vert="horz" wrap="square" lIns="90608" tIns="45304" rIns="90608" bIns="45304" numCol="1" anchor="b" anchorCtr="0" compatLnSpc="1">
            <a:prstTxWarp prst="textNoShape">
              <a:avLst/>
            </a:prstTxWarp>
          </a:bodyPr>
          <a:lstStyle>
            <a:lvl1pPr eaLnBrk="1" hangingPunct="1">
              <a:defRPr sz="1200" b="0">
                <a:solidFill>
                  <a:schemeClr val="tx1"/>
                </a:solidFill>
                <a:latin typeface="Arial" charset="0"/>
              </a:defRPr>
            </a:lvl1pPr>
          </a:lstStyle>
          <a:p>
            <a:pPr>
              <a:defRPr/>
            </a:pPr>
            <a:endParaRPr lang="en-GB"/>
          </a:p>
        </p:txBody>
      </p:sp>
      <p:sp>
        <p:nvSpPr>
          <p:cNvPr id="36871" name="Rectangle 7">
            <a:extLst>
              <a:ext uri="{FF2B5EF4-FFF2-40B4-BE49-F238E27FC236}">
                <a16:creationId xmlns:a16="http://schemas.microsoft.com/office/drawing/2014/main" id="{081073A4-71FE-EA40-917C-F05850DE3DCC}"/>
              </a:ext>
            </a:extLst>
          </p:cNvPr>
          <p:cNvSpPr>
            <a:spLocks noGrp="1" noChangeArrowheads="1"/>
          </p:cNvSpPr>
          <p:nvPr>
            <p:ph type="sldNum" sz="quarter" idx="5"/>
          </p:nvPr>
        </p:nvSpPr>
        <p:spPr bwMode="auto">
          <a:xfrm>
            <a:off x="3805238" y="9359900"/>
            <a:ext cx="2911475" cy="493713"/>
          </a:xfrm>
          <a:prstGeom prst="rect">
            <a:avLst/>
          </a:prstGeom>
          <a:noFill/>
          <a:ln w="9525">
            <a:noFill/>
            <a:miter lim="800000"/>
            <a:headEnd/>
            <a:tailEnd/>
          </a:ln>
          <a:effectLst/>
        </p:spPr>
        <p:txBody>
          <a:bodyPr vert="horz" wrap="square" lIns="90608" tIns="45304" rIns="90608" bIns="45304" numCol="1" anchor="b" anchorCtr="0" compatLnSpc="1">
            <a:prstTxWarp prst="textNoShape">
              <a:avLst/>
            </a:prstTxWarp>
          </a:bodyPr>
          <a:lstStyle>
            <a:lvl1pPr algn="r" eaLnBrk="1" hangingPunct="1">
              <a:defRPr sz="1200" b="0">
                <a:solidFill>
                  <a:schemeClr val="tx1"/>
                </a:solidFill>
                <a:latin typeface="Arial" panose="020B0604020202020204" pitchFamily="34" charset="0"/>
              </a:defRPr>
            </a:lvl1pPr>
          </a:lstStyle>
          <a:p>
            <a:fld id="{242A03AA-2BEE-C244-A148-E49E4B39434D}" type="slidenum">
              <a:rPr lang="en-GB" altLang="fr-FR"/>
              <a:pPr/>
              <a:t>‹N›</a:t>
            </a:fld>
            <a:endParaRPr lang="en-GB" altLang="fr-F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a:extLst>
              <a:ext uri="{FF2B5EF4-FFF2-40B4-BE49-F238E27FC236}">
                <a16:creationId xmlns:a16="http://schemas.microsoft.com/office/drawing/2014/main" id="{0806FAEA-1828-084C-AE96-DEA1152BA2C2}"/>
              </a:ext>
            </a:extLst>
          </p:cNvPr>
          <p:cNvSpPr>
            <a:spLocks noGrp="1" noRot="1" noChangeAspect="1" noTextEdit="1"/>
          </p:cNvSpPr>
          <p:nvPr>
            <p:ph type="sldImg"/>
          </p:nvPr>
        </p:nvSpPr>
        <p:spPr>
          <a:ln/>
        </p:spPr>
      </p:sp>
      <p:sp>
        <p:nvSpPr>
          <p:cNvPr id="53251" name="Notes Placeholder 2">
            <a:extLst>
              <a:ext uri="{FF2B5EF4-FFF2-40B4-BE49-F238E27FC236}">
                <a16:creationId xmlns:a16="http://schemas.microsoft.com/office/drawing/2014/main" id="{0EAD5995-5273-C24E-81BE-4490D63B6D9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latin typeface="Arial" panose="020B0604020202020204"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a:extLst>
              <a:ext uri="{FF2B5EF4-FFF2-40B4-BE49-F238E27FC236}">
                <a16:creationId xmlns:a16="http://schemas.microsoft.com/office/drawing/2014/main" id="{69342A53-6F65-B045-B51A-6D44E51F6A2B}"/>
              </a:ext>
            </a:extLst>
          </p:cNvPr>
          <p:cNvSpPr>
            <a:spLocks noGrp="1" noRot="1" noChangeAspect="1" noTextEdit="1"/>
          </p:cNvSpPr>
          <p:nvPr>
            <p:ph type="sldImg"/>
          </p:nvPr>
        </p:nvSpPr>
        <p:spPr>
          <a:ln/>
        </p:spPr>
      </p:sp>
      <p:sp>
        <p:nvSpPr>
          <p:cNvPr id="63491" name="Notes Placeholder 2">
            <a:extLst>
              <a:ext uri="{FF2B5EF4-FFF2-40B4-BE49-F238E27FC236}">
                <a16:creationId xmlns:a16="http://schemas.microsoft.com/office/drawing/2014/main" id="{62B6B424-791C-A348-BBE2-FF108BADCA9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latin typeface="Arial" panose="020B0604020202020204" pitchFamily="34" charset="0"/>
            </a:endParaRPr>
          </a:p>
        </p:txBody>
      </p:sp>
      <p:sp>
        <p:nvSpPr>
          <p:cNvPr id="63492" name="Slide Number Placeholder 3">
            <a:extLst>
              <a:ext uri="{FF2B5EF4-FFF2-40B4-BE49-F238E27FC236}">
                <a16:creationId xmlns:a16="http://schemas.microsoft.com/office/drawing/2014/main" id="{7D4C1E36-D136-C046-9E48-4CF8E9F47E6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35013" indent="-282575">
              <a:spcBef>
                <a:spcPct val="30000"/>
              </a:spcBef>
              <a:defRPr sz="1200">
                <a:solidFill>
                  <a:schemeClr val="tx1"/>
                </a:solidFill>
                <a:latin typeface="Arial" panose="020B0604020202020204" pitchFamily="34" charset="0"/>
              </a:defRPr>
            </a:lvl2pPr>
            <a:lvl3pPr marL="1131888" indent="-225425">
              <a:spcBef>
                <a:spcPct val="30000"/>
              </a:spcBef>
              <a:defRPr sz="1200">
                <a:solidFill>
                  <a:schemeClr val="tx1"/>
                </a:solidFill>
                <a:latin typeface="Arial" panose="020B0604020202020204" pitchFamily="34" charset="0"/>
              </a:defRPr>
            </a:lvl3pPr>
            <a:lvl4pPr marL="1584325" indent="-225425">
              <a:spcBef>
                <a:spcPct val="30000"/>
              </a:spcBef>
              <a:defRPr sz="1200">
                <a:solidFill>
                  <a:schemeClr val="tx1"/>
                </a:solidFill>
                <a:latin typeface="Arial" panose="020B0604020202020204" pitchFamily="34" charset="0"/>
              </a:defRPr>
            </a:lvl4pPr>
            <a:lvl5pPr marL="2038350" indent="-225425">
              <a:spcBef>
                <a:spcPct val="30000"/>
              </a:spcBef>
              <a:defRPr sz="1200">
                <a:solidFill>
                  <a:schemeClr val="tx1"/>
                </a:solidFill>
                <a:latin typeface="Arial" panose="020B0604020202020204" pitchFamily="34" charset="0"/>
              </a:defRPr>
            </a:lvl5pPr>
            <a:lvl6pPr marL="2495550" indent="-225425" eaLnBrk="0" fontAlgn="base" hangingPunct="0">
              <a:spcBef>
                <a:spcPct val="30000"/>
              </a:spcBef>
              <a:spcAft>
                <a:spcPct val="0"/>
              </a:spcAft>
              <a:defRPr sz="1200">
                <a:solidFill>
                  <a:schemeClr val="tx1"/>
                </a:solidFill>
                <a:latin typeface="Arial" panose="020B0604020202020204" pitchFamily="34" charset="0"/>
              </a:defRPr>
            </a:lvl6pPr>
            <a:lvl7pPr marL="2952750" indent="-225425" eaLnBrk="0" fontAlgn="base" hangingPunct="0">
              <a:spcBef>
                <a:spcPct val="30000"/>
              </a:spcBef>
              <a:spcAft>
                <a:spcPct val="0"/>
              </a:spcAft>
              <a:defRPr sz="1200">
                <a:solidFill>
                  <a:schemeClr val="tx1"/>
                </a:solidFill>
                <a:latin typeface="Arial" panose="020B0604020202020204" pitchFamily="34" charset="0"/>
              </a:defRPr>
            </a:lvl7pPr>
            <a:lvl8pPr marL="3409950" indent="-225425" eaLnBrk="0" fontAlgn="base" hangingPunct="0">
              <a:spcBef>
                <a:spcPct val="30000"/>
              </a:spcBef>
              <a:spcAft>
                <a:spcPct val="0"/>
              </a:spcAft>
              <a:defRPr sz="1200">
                <a:solidFill>
                  <a:schemeClr val="tx1"/>
                </a:solidFill>
                <a:latin typeface="Arial" panose="020B0604020202020204" pitchFamily="34" charset="0"/>
              </a:defRPr>
            </a:lvl8pPr>
            <a:lvl9pPr marL="3867150" indent="-22542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3FC04AF-0FD7-1349-88B9-74A3DC31C475}" type="slidenum">
              <a:rPr lang="en-GB" altLang="en-US"/>
              <a:pPr>
                <a:spcBef>
                  <a:spcPct val="0"/>
                </a:spcBef>
              </a:pPr>
              <a:t>10</a:t>
            </a:fld>
            <a:endParaRPr lang="en-GB" altLang="en-US"/>
          </a:p>
        </p:txBody>
      </p:sp>
    </p:spTree>
    <p:extLst>
      <p:ext uri="{BB962C8B-B14F-4D97-AF65-F5344CB8AC3E}">
        <p14:creationId xmlns:p14="http://schemas.microsoft.com/office/powerpoint/2010/main" val="22876882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11</a:t>
            </a:fld>
            <a:endParaRPr lang="en-GB" altLang="en-US"/>
          </a:p>
        </p:txBody>
      </p:sp>
    </p:spTree>
    <p:extLst>
      <p:ext uri="{BB962C8B-B14F-4D97-AF65-F5344CB8AC3E}">
        <p14:creationId xmlns:p14="http://schemas.microsoft.com/office/powerpoint/2010/main" val="42537057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12</a:t>
            </a:fld>
            <a:endParaRPr lang="en-GB" altLang="en-US"/>
          </a:p>
        </p:txBody>
      </p:sp>
    </p:spTree>
    <p:extLst>
      <p:ext uri="{BB962C8B-B14F-4D97-AF65-F5344CB8AC3E}">
        <p14:creationId xmlns:p14="http://schemas.microsoft.com/office/powerpoint/2010/main" val="17794395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13</a:t>
            </a:fld>
            <a:endParaRPr lang="en-GB" altLang="en-US"/>
          </a:p>
        </p:txBody>
      </p:sp>
    </p:spTree>
    <p:extLst>
      <p:ext uri="{BB962C8B-B14F-4D97-AF65-F5344CB8AC3E}">
        <p14:creationId xmlns:p14="http://schemas.microsoft.com/office/powerpoint/2010/main" val="24891658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14</a:t>
            </a:fld>
            <a:endParaRPr lang="en-GB" altLang="en-US"/>
          </a:p>
        </p:txBody>
      </p:sp>
    </p:spTree>
    <p:extLst>
      <p:ext uri="{BB962C8B-B14F-4D97-AF65-F5344CB8AC3E}">
        <p14:creationId xmlns:p14="http://schemas.microsoft.com/office/powerpoint/2010/main" val="36864208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15</a:t>
            </a:fld>
            <a:endParaRPr lang="en-GB" altLang="en-US"/>
          </a:p>
        </p:txBody>
      </p:sp>
    </p:spTree>
    <p:extLst>
      <p:ext uri="{BB962C8B-B14F-4D97-AF65-F5344CB8AC3E}">
        <p14:creationId xmlns:p14="http://schemas.microsoft.com/office/powerpoint/2010/main" val="28551624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16</a:t>
            </a:fld>
            <a:endParaRPr lang="en-GB" altLang="en-US"/>
          </a:p>
        </p:txBody>
      </p:sp>
    </p:spTree>
    <p:extLst>
      <p:ext uri="{BB962C8B-B14F-4D97-AF65-F5344CB8AC3E}">
        <p14:creationId xmlns:p14="http://schemas.microsoft.com/office/powerpoint/2010/main" val="1090667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17</a:t>
            </a:fld>
            <a:endParaRPr lang="en-GB" altLang="en-US"/>
          </a:p>
        </p:txBody>
      </p:sp>
    </p:spTree>
    <p:extLst>
      <p:ext uri="{BB962C8B-B14F-4D97-AF65-F5344CB8AC3E}">
        <p14:creationId xmlns:p14="http://schemas.microsoft.com/office/powerpoint/2010/main" val="6417049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18</a:t>
            </a:fld>
            <a:endParaRPr lang="en-GB" altLang="en-US"/>
          </a:p>
        </p:txBody>
      </p:sp>
    </p:spTree>
    <p:extLst>
      <p:ext uri="{BB962C8B-B14F-4D97-AF65-F5344CB8AC3E}">
        <p14:creationId xmlns:p14="http://schemas.microsoft.com/office/powerpoint/2010/main" val="18546638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a:extLst>
              <a:ext uri="{FF2B5EF4-FFF2-40B4-BE49-F238E27FC236}">
                <a16:creationId xmlns:a16="http://schemas.microsoft.com/office/drawing/2014/main" id="{69342A53-6F65-B045-B51A-6D44E51F6A2B}"/>
              </a:ext>
            </a:extLst>
          </p:cNvPr>
          <p:cNvSpPr>
            <a:spLocks noGrp="1" noRot="1" noChangeAspect="1" noTextEdit="1"/>
          </p:cNvSpPr>
          <p:nvPr>
            <p:ph type="sldImg"/>
          </p:nvPr>
        </p:nvSpPr>
        <p:spPr>
          <a:ln/>
        </p:spPr>
      </p:sp>
      <p:sp>
        <p:nvSpPr>
          <p:cNvPr id="63491" name="Notes Placeholder 2">
            <a:extLst>
              <a:ext uri="{FF2B5EF4-FFF2-40B4-BE49-F238E27FC236}">
                <a16:creationId xmlns:a16="http://schemas.microsoft.com/office/drawing/2014/main" id="{62B6B424-791C-A348-BBE2-FF108BADCA9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latin typeface="Arial" panose="020B0604020202020204" pitchFamily="34" charset="0"/>
            </a:endParaRPr>
          </a:p>
        </p:txBody>
      </p:sp>
      <p:sp>
        <p:nvSpPr>
          <p:cNvPr id="63492" name="Slide Number Placeholder 3">
            <a:extLst>
              <a:ext uri="{FF2B5EF4-FFF2-40B4-BE49-F238E27FC236}">
                <a16:creationId xmlns:a16="http://schemas.microsoft.com/office/drawing/2014/main" id="{7D4C1E36-D136-C046-9E48-4CF8E9F47E6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35013" indent="-282575">
              <a:spcBef>
                <a:spcPct val="30000"/>
              </a:spcBef>
              <a:defRPr sz="1200">
                <a:solidFill>
                  <a:schemeClr val="tx1"/>
                </a:solidFill>
                <a:latin typeface="Arial" panose="020B0604020202020204" pitchFamily="34" charset="0"/>
              </a:defRPr>
            </a:lvl2pPr>
            <a:lvl3pPr marL="1131888" indent="-225425">
              <a:spcBef>
                <a:spcPct val="30000"/>
              </a:spcBef>
              <a:defRPr sz="1200">
                <a:solidFill>
                  <a:schemeClr val="tx1"/>
                </a:solidFill>
                <a:latin typeface="Arial" panose="020B0604020202020204" pitchFamily="34" charset="0"/>
              </a:defRPr>
            </a:lvl3pPr>
            <a:lvl4pPr marL="1584325" indent="-225425">
              <a:spcBef>
                <a:spcPct val="30000"/>
              </a:spcBef>
              <a:defRPr sz="1200">
                <a:solidFill>
                  <a:schemeClr val="tx1"/>
                </a:solidFill>
                <a:latin typeface="Arial" panose="020B0604020202020204" pitchFamily="34" charset="0"/>
              </a:defRPr>
            </a:lvl4pPr>
            <a:lvl5pPr marL="2038350" indent="-225425">
              <a:spcBef>
                <a:spcPct val="30000"/>
              </a:spcBef>
              <a:defRPr sz="1200">
                <a:solidFill>
                  <a:schemeClr val="tx1"/>
                </a:solidFill>
                <a:latin typeface="Arial" panose="020B0604020202020204" pitchFamily="34" charset="0"/>
              </a:defRPr>
            </a:lvl5pPr>
            <a:lvl6pPr marL="2495550" indent="-225425" eaLnBrk="0" fontAlgn="base" hangingPunct="0">
              <a:spcBef>
                <a:spcPct val="30000"/>
              </a:spcBef>
              <a:spcAft>
                <a:spcPct val="0"/>
              </a:spcAft>
              <a:defRPr sz="1200">
                <a:solidFill>
                  <a:schemeClr val="tx1"/>
                </a:solidFill>
                <a:latin typeface="Arial" panose="020B0604020202020204" pitchFamily="34" charset="0"/>
              </a:defRPr>
            </a:lvl6pPr>
            <a:lvl7pPr marL="2952750" indent="-225425" eaLnBrk="0" fontAlgn="base" hangingPunct="0">
              <a:spcBef>
                <a:spcPct val="30000"/>
              </a:spcBef>
              <a:spcAft>
                <a:spcPct val="0"/>
              </a:spcAft>
              <a:defRPr sz="1200">
                <a:solidFill>
                  <a:schemeClr val="tx1"/>
                </a:solidFill>
                <a:latin typeface="Arial" panose="020B0604020202020204" pitchFamily="34" charset="0"/>
              </a:defRPr>
            </a:lvl7pPr>
            <a:lvl8pPr marL="3409950" indent="-225425" eaLnBrk="0" fontAlgn="base" hangingPunct="0">
              <a:spcBef>
                <a:spcPct val="30000"/>
              </a:spcBef>
              <a:spcAft>
                <a:spcPct val="0"/>
              </a:spcAft>
              <a:defRPr sz="1200">
                <a:solidFill>
                  <a:schemeClr val="tx1"/>
                </a:solidFill>
                <a:latin typeface="Arial" panose="020B0604020202020204" pitchFamily="34" charset="0"/>
              </a:defRPr>
            </a:lvl8pPr>
            <a:lvl9pPr marL="3867150" indent="-22542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3FC04AF-0FD7-1349-88B9-74A3DC31C475}" type="slidenum">
              <a:rPr lang="en-GB" altLang="en-US"/>
              <a:pPr>
                <a:spcBef>
                  <a:spcPct val="0"/>
                </a:spcBef>
              </a:pPr>
              <a:t>19</a:t>
            </a:fld>
            <a:endParaRPr lang="en-GB" altLang="en-US"/>
          </a:p>
        </p:txBody>
      </p:sp>
    </p:spTree>
    <p:extLst>
      <p:ext uri="{BB962C8B-B14F-4D97-AF65-F5344CB8AC3E}">
        <p14:creationId xmlns:p14="http://schemas.microsoft.com/office/powerpoint/2010/main" val="2747455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2</a:t>
            </a:fld>
            <a:endParaRPr lang="en-GB"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20</a:t>
            </a:fld>
            <a:endParaRPr lang="en-GB" altLang="en-US"/>
          </a:p>
        </p:txBody>
      </p:sp>
    </p:spTree>
    <p:extLst>
      <p:ext uri="{BB962C8B-B14F-4D97-AF65-F5344CB8AC3E}">
        <p14:creationId xmlns:p14="http://schemas.microsoft.com/office/powerpoint/2010/main" val="5449721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21</a:t>
            </a:fld>
            <a:endParaRPr lang="en-GB" altLang="en-US"/>
          </a:p>
        </p:txBody>
      </p:sp>
    </p:spTree>
    <p:extLst>
      <p:ext uri="{BB962C8B-B14F-4D97-AF65-F5344CB8AC3E}">
        <p14:creationId xmlns:p14="http://schemas.microsoft.com/office/powerpoint/2010/main" val="268431445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22</a:t>
            </a:fld>
            <a:endParaRPr lang="en-GB" altLang="en-US"/>
          </a:p>
        </p:txBody>
      </p:sp>
    </p:spTree>
    <p:extLst>
      <p:ext uri="{BB962C8B-B14F-4D97-AF65-F5344CB8AC3E}">
        <p14:creationId xmlns:p14="http://schemas.microsoft.com/office/powerpoint/2010/main" val="20145447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23</a:t>
            </a:fld>
            <a:endParaRPr lang="en-GB" altLang="en-US"/>
          </a:p>
        </p:txBody>
      </p:sp>
    </p:spTree>
    <p:extLst>
      <p:ext uri="{BB962C8B-B14F-4D97-AF65-F5344CB8AC3E}">
        <p14:creationId xmlns:p14="http://schemas.microsoft.com/office/powerpoint/2010/main" val="34237433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24</a:t>
            </a:fld>
            <a:endParaRPr lang="en-GB" altLang="en-US"/>
          </a:p>
        </p:txBody>
      </p:sp>
    </p:spTree>
    <p:extLst>
      <p:ext uri="{BB962C8B-B14F-4D97-AF65-F5344CB8AC3E}">
        <p14:creationId xmlns:p14="http://schemas.microsoft.com/office/powerpoint/2010/main" val="31855367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25</a:t>
            </a:fld>
            <a:endParaRPr lang="en-GB" altLang="en-US"/>
          </a:p>
        </p:txBody>
      </p:sp>
    </p:spTree>
    <p:extLst>
      <p:ext uri="{BB962C8B-B14F-4D97-AF65-F5344CB8AC3E}">
        <p14:creationId xmlns:p14="http://schemas.microsoft.com/office/powerpoint/2010/main" val="13294731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26</a:t>
            </a:fld>
            <a:endParaRPr lang="en-GB" altLang="en-US"/>
          </a:p>
        </p:txBody>
      </p:sp>
    </p:spTree>
    <p:extLst>
      <p:ext uri="{BB962C8B-B14F-4D97-AF65-F5344CB8AC3E}">
        <p14:creationId xmlns:p14="http://schemas.microsoft.com/office/powerpoint/2010/main" val="290748151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27</a:t>
            </a:fld>
            <a:endParaRPr lang="en-GB" altLang="en-US"/>
          </a:p>
        </p:txBody>
      </p:sp>
    </p:spTree>
    <p:extLst>
      <p:ext uri="{BB962C8B-B14F-4D97-AF65-F5344CB8AC3E}">
        <p14:creationId xmlns:p14="http://schemas.microsoft.com/office/powerpoint/2010/main" val="321876554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28</a:t>
            </a:fld>
            <a:endParaRPr lang="en-GB" altLang="en-US"/>
          </a:p>
        </p:txBody>
      </p:sp>
    </p:spTree>
    <p:extLst>
      <p:ext uri="{BB962C8B-B14F-4D97-AF65-F5344CB8AC3E}">
        <p14:creationId xmlns:p14="http://schemas.microsoft.com/office/powerpoint/2010/main" val="12997260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29</a:t>
            </a:fld>
            <a:endParaRPr lang="en-GB" altLang="en-US"/>
          </a:p>
        </p:txBody>
      </p:sp>
    </p:spTree>
    <p:extLst>
      <p:ext uri="{BB962C8B-B14F-4D97-AF65-F5344CB8AC3E}">
        <p14:creationId xmlns:p14="http://schemas.microsoft.com/office/powerpoint/2010/main" val="4319275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3</a:t>
            </a:fld>
            <a:endParaRPr lang="en-GB" altLang="en-US"/>
          </a:p>
        </p:txBody>
      </p:sp>
    </p:spTree>
    <p:extLst>
      <p:ext uri="{BB962C8B-B14F-4D97-AF65-F5344CB8AC3E}">
        <p14:creationId xmlns:p14="http://schemas.microsoft.com/office/powerpoint/2010/main" val="138708728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30</a:t>
            </a:fld>
            <a:endParaRPr lang="en-GB" altLang="en-US"/>
          </a:p>
        </p:txBody>
      </p:sp>
    </p:spTree>
    <p:extLst>
      <p:ext uri="{BB962C8B-B14F-4D97-AF65-F5344CB8AC3E}">
        <p14:creationId xmlns:p14="http://schemas.microsoft.com/office/powerpoint/2010/main" val="382344737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31</a:t>
            </a:fld>
            <a:endParaRPr lang="en-GB" altLang="en-US"/>
          </a:p>
        </p:txBody>
      </p:sp>
    </p:spTree>
    <p:extLst>
      <p:ext uri="{BB962C8B-B14F-4D97-AF65-F5344CB8AC3E}">
        <p14:creationId xmlns:p14="http://schemas.microsoft.com/office/powerpoint/2010/main" val="283663243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32</a:t>
            </a:fld>
            <a:endParaRPr lang="en-GB" altLang="en-US"/>
          </a:p>
        </p:txBody>
      </p:sp>
    </p:spTree>
    <p:extLst>
      <p:ext uri="{BB962C8B-B14F-4D97-AF65-F5344CB8AC3E}">
        <p14:creationId xmlns:p14="http://schemas.microsoft.com/office/powerpoint/2010/main" val="32466772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a:extLst>
              <a:ext uri="{FF2B5EF4-FFF2-40B4-BE49-F238E27FC236}">
                <a16:creationId xmlns:a16="http://schemas.microsoft.com/office/drawing/2014/main" id="{69342A53-6F65-B045-B51A-6D44E51F6A2B}"/>
              </a:ext>
            </a:extLst>
          </p:cNvPr>
          <p:cNvSpPr>
            <a:spLocks noGrp="1" noRot="1" noChangeAspect="1" noTextEdit="1"/>
          </p:cNvSpPr>
          <p:nvPr>
            <p:ph type="sldImg"/>
          </p:nvPr>
        </p:nvSpPr>
        <p:spPr>
          <a:ln/>
        </p:spPr>
      </p:sp>
      <p:sp>
        <p:nvSpPr>
          <p:cNvPr id="63491" name="Notes Placeholder 2">
            <a:extLst>
              <a:ext uri="{FF2B5EF4-FFF2-40B4-BE49-F238E27FC236}">
                <a16:creationId xmlns:a16="http://schemas.microsoft.com/office/drawing/2014/main" id="{62B6B424-791C-A348-BBE2-FF108BADCA9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latin typeface="Arial" panose="020B0604020202020204" pitchFamily="34" charset="0"/>
            </a:endParaRPr>
          </a:p>
        </p:txBody>
      </p:sp>
      <p:sp>
        <p:nvSpPr>
          <p:cNvPr id="63492" name="Slide Number Placeholder 3">
            <a:extLst>
              <a:ext uri="{FF2B5EF4-FFF2-40B4-BE49-F238E27FC236}">
                <a16:creationId xmlns:a16="http://schemas.microsoft.com/office/drawing/2014/main" id="{7D4C1E36-D136-C046-9E48-4CF8E9F47E6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35013" indent="-282575">
              <a:spcBef>
                <a:spcPct val="30000"/>
              </a:spcBef>
              <a:defRPr sz="1200">
                <a:solidFill>
                  <a:schemeClr val="tx1"/>
                </a:solidFill>
                <a:latin typeface="Arial" panose="020B0604020202020204" pitchFamily="34" charset="0"/>
              </a:defRPr>
            </a:lvl2pPr>
            <a:lvl3pPr marL="1131888" indent="-225425">
              <a:spcBef>
                <a:spcPct val="30000"/>
              </a:spcBef>
              <a:defRPr sz="1200">
                <a:solidFill>
                  <a:schemeClr val="tx1"/>
                </a:solidFill>
                <a:latin typeface="Arial" panose="020B0604020202020204" pitchFamily="34" charset="0"/>
              </a:defRPr>
            </a:lvl3pPr>
            <a:lvl4pPr marL="1584325" indent="-225425">
              <a:spcBef>
                <a:spcPct val="30000"/>
              </a:spcBef>
              <a:defRPr sz="1200">
                <a:solidFill>
                  <a:schemeClr val="tx1"/>
                </a:solidFill>
                <a:latin typeface="Arial" panose="020B0604020202020204" pitchFamily="34" charset="0"/>
              </a:defRPr>
            </a:lvl4pPr>
            <a:lvl5pPr marL="2038350" indent="-225425">
              <a:spcBef>
                <a:spcPct val="30000"/>
              </a:spcBef>
              <a:defRPr sz="1200">
                <a:solidFill>
                  <a:schemeClr val="tx1"/>
                </a:solidFill>
                <a:latin typeface="Arial" panose="020B0604020202020204" pitchFamily="34" charset="0"/>
              </a:defRPr>
            </a:lvl5pPr>
            <a:lvl6pPr marL="2495550" indent="-225425" eaLnBrk="0" fontAlgn="base" hangingPunct="0">
              <a:spcBef>
                <a:spcPct val="30000"/>
              </a:spcBef>
              <a:spcAft>
                <a:spcPct val="0"/>
              </a:spcAft>
              <a:defRPr sz="1200">
                <a:solidFill>
                  <a:schemeClr val="tx1"/>
                </a:solidFill>
                <a:latin typeface="Arial" panose="020B0604020202020204" pitchFamily="34" charset="0"/>
              </a:defRPr>
            </a:lvl6pPr>
            <a:lvl7pPr marL="2952750" indent="-225425" eaLnBrk="0" fontAlgn="base" hangingPunct="0">
              <a:spcBef>
                <a:spcPct val="30000"/>
              </a:spcBef>
              <a:spcAft>
                <a:spcPct val="0"/>
              </a:spcAft>
              <a:defRPr sz="1200">
                <a:solidFill>
                  <a:schemeClr val="tx1"/>
                </a:solidFill>
                <a:latin typeface="Arial" panose="020B0604020202020204" pitchFamily="34" charset="0"/>
              </a:defRPr>
            </a:lvl7pPr>
            <a:lvl8pPr marL="3409950" indent="-225425" eaLnBrk="0" fontAlgn="base" hangingPunct="0">
              <a:spcBef>
                <a:spcPct val="30000"/>
              </a:spcBef>
              <a:spcAft>
                <a:spcPct val="0"/>
              </a:spcAft>
              <a:defRPr sz="1200">
                <a:solidFill>
                  <a:schemeClr val="tx1"/>
                </a:solidFill>
                <a:latin typeface="Arial" panose="020B0604020202020204" pitchFamily="34" charset="0"/>
              </a:defRPr>
            </a:lvl8pPr>
            <a:lvl9pPr marL="3867150" indent="-22542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3FC04AF-0FD7-1349-88B9-74A3DC31C475}" type="slidenum">
              <a:rPr lang="en-GB" altLang="en-US"/>
              <a:pPr>
                <a:spcBef>
                  <a:spcPct val="0"/>
                </a:spcBef>
              </a:pPr>
              <a:t>33</a:t>
            </a:fld>
            <a:endParaRPr lang="en-GB" altLang="en-US"/>
          </a:p>
        </p:txBody>
      </p:sp>
    </p:spTree>
    <p:extLst>
      <p:ext uri="{BB962C8B-B14F-4D97-AF65-F5344CB8AC3E}">
        <p14:creationId xmlns:p14="http://schemas.microsoft.com/office/powerpoint/2010/main" val="104508370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34</a:t>
            </a:fld>
            <a:endParaRPr lang="en-GB" altLang="en-US"/>
          </a:p>
        </p:txBody>
      </p:sp>
    </p:spTree>
    <p:extLst>
      <p:ext uri="{BB962C8B-B14F-4D97-AF65-F5344CB8AC3E}">
        <p14:creationId xmlns:p14="http://schemas.microsoft.com/office/powerpoint/2010/main" val="22332892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35</a:t>
            </a:fld>
            <a:endParaRPr lang="en-GB" altLang="en-US"/>
          </a:p>
        </p:txBody>
      </p:sp>
    </p:spTree>
    <p:extLst>
      <p:ext uri="{BB962C8B-B14F-4D97-AF65-F5344CB8AC3E}">
        <p14:creationId xmlns:p14="http://schemas.microsoft.com/office/powerpoint/2010/main" val="113243593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36</a:t>
            </a:fld>
            <a:endParaRPr lang="en-GB" altLang="en-US"/>
          </a:p>
        </p:txBody>
      </p:sp>
    </p:spTree>
    <p:extLst>
      <p:ext uri="{BB962C8B-B14F-4D97-AF65-F5344CB8AC3E}">
        <p14:creationId xmlns:p14="http://schemas.microsoft.com/office/powerpoint/2010/main" val="1249606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37</a:t>
            </a:fld>
            <a:endParaRPr lang="en-GB" altLang="en-US"/>
          </a:p>
        </p:txBody>
      </p:sp>
    </p:spTree>
    <p:extLst>
      <p:ext uri="{BB962C8B-B14F-4D97-AF65-F5344CB8AC3E}">
        <p14:creationId xmlns:p14="http://schemas.microsoft.com/office/powerpoint/2010/main" val="352854688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38</a:t>
            </a:fld>
            <a:endParaRPr lang="en-GB" altLang="en-US"/>
          </a:p>
        </p:txBody>
      </p:sp>
    </p:spTree>
    <p:extLst>
      <p:ext uri="{BB962C8B-B14F-4D97-AF65-F5344CB8AC3E}">
        <p14:creationId xmlns:p14="http://schemas.microsoft.com/office/powerpoint/2010/main" val="89683696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39</a:t>
            </a:fld>
            <a:endParaRPr lang="en-GB" altLang="en-US"/>
          </a:p>
        </p:txBody>
      </p:sp>
    </p:spTree>
    <p:extLst>
      <p:ext uri="{BB962C8B-B14F-4D97-AF65-F5344CB8AC3E}">
        <p14:creationId xmlns:p14="http://schemas.microsoft.com/office/powerpoint/2010/main" val="26332615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4</a:t>
            </a:fld>
            <a:endParaRPr lang="en-GB" altLang="en-US"/>
          </a:p>
        </p:txBody>
      </p:sp>
    </p:spTree>
    <p:extLst>
      <p:ext uri="{BB962C8B-B14F-4D97-AF65-F5344CB8AC3E}">
        <p14:creationId xmlns:p14="http://schemas.microsoft.com/office/powerpoint/2010/main" val="133780249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40</a:t>
            </a:fld>
            <a:endParaRPr lang="en-GB" altLang="en-US"/>
          </a:p>
        </p:txBody>
      </p:sp>
    </p:spTree>
    <p:extLst>
      <p:ext uri="{BB962C8B-B14F-4D97-AF65-F5344CB8AC3E}">
        <p14:creationId xmlns:p14="http://schemas.microsoft.com/office/powerpoint/2010/main" val="355159808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41</a:t>
            </a:fld>
            <a:endParaRPr lang="en-GB" altLang="en-US"/>
          </a:p>
        </p:txBody>
      </p:sp>
    </p:spTree>
    <p:extLst>
      <p:ext uri="{BB962C8B-B14F-4D97-AF65-F5344CB8AC3E}">
        <p14:creationId xmlns:p14="http://schemas.microsoft.com/office/powerpoint/2010/main" val="247972892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42</a:t>
            </a:fld>
            <a:endParaRPr lang="en-GB" altLang="en-US"/>
          </a:p>
        </p:txBody>
      </p:sp>
    </p:spTree>
    <p:extLst>
      <p:ext uri="{BB962C8B-B14F-4D97-AF65-F5344CB8AC3E}">
        <p14:creationId xmlns:p14="http://schemas.microsoft.com/office/powerpoint/2010/main" val="96021521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43</a:t>
            </a:fld>
            <a:endParaRPr lang="en-GB" altLang="en-US"/>
          </a:p>
        </p:txBody>
      </p:sp>
    </p:spTree>
    <p:extLst>
      <p:ext uri="{BB962C8B-B14F-4D97-AF65-F5344CB8AC3E}">
        <p14:creationId xmlns:p14="http://schemas.microsoft.com/office/powerpoint/2010/main" val="429391446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a:extLst>
              <a:ext uri="{FF2B5EF4-FFF2-40B4-BE49-F238E27FC236}">
                <a16:creationId xmlns:a16="http://schemas.microsoft.com/office/drawing/2014/main" id="{69342A53-6F65-B045-B51A-6D44E51F6A2B}"/>
              </a:ext>
            </a:extLst>
          </p:cNvPr>
          <p:cNvSpPr>
            <a:spLocks noGrp="1" noRot="1" noChangeAspect="1" noTextEdit="1"/>
          </p:cNvSpPr>
          <p:nvPr>
            <p:ph type="sldImg"/>
          </p:nvPr>
        </p:nvSpPr>
        <p:spPr>
          <a:ln/>
        </p:spPr>
      </p:sp>
      <p:sp>
        <p:nvSpPr>
          <p:cNvPr id="63491" name="Notes Placeholder 2">
            <a:extLst>
              <a:ext uri="{FF2B5EF4-FFF2-40B4-BE49-F238E27FC236}">
                <a16:creationId xmlns:a16="http://schemas.microsoft.com/office/drawing/2014/main" id="{62B6B424-791C-A348-BBE2-FF108BADCA9F}"/>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latin typeface="Arial" panose="020B0604020202020204" pitchFamily="34" charset="0"/>
            </a:endParaRPr>
          </a:p>
        </p:txBody>
      </p:sp>
      <p:sp>
        <p:nvSpPr>
          <p:cNvPr id="63492" name="Slide Number Placeholder 3">
            <a:extLst>
              <a:ext uri="{FF2B5EF4-FFF2-40B4-BE49-F238E27FC236}">
                <a16:creationId xmlns:a16="http://schemas.microsoft.com/office/drawing/2014/main" id="{7D4C1E36-D136-C046-9E48-4CF8E9F47E62}"/>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35013" indent="-282575">
              <a:spcBef>
                <a:spcPct val="30000"/>
              </a:spcBef>
              <a:defRPr sz="1200">
                <a:solidFill>
                  <a:schemeClr val="tx1"/>
                </a:solidFill>
                <a:latin typeface="Arial" panose="020B0604020202020204" pitchFamily="34" charset="0"/>
              </a:defRPr>
            </a:lvl2pPr>
            <a:lvl3pPr marL="1131888" indent="-225425">
              <a:spcBef>
                <a:spcPct val="30000"/>
              </a:spcBef>
              <a:defRPr sz="1200">
                <a:solidFill>
                  <a:schemeClr val="tx1"/>
                </a:solidFill>
                <a:latin typeface="Arial" panose="020B0604020202020204" pitchFamily="34" charset="0"/>
              </a:defRPr>
            </a:lvl3pPr>
            <a:lvl4pPr marL="1584325" indent="-225425">
              <a:spcBef>
                <a:spcPct val="30000"/>
              </a:spcBef>
              <a:defRPr sz="1200">
                <a:solidFill>
                  <a:schemeClr val="tx1"/>
                </a:solidFill>
                <a:latin typeface="Arial" panose="020B0604020202020204" pitchFamily="34" charset="0"/>
              </a:defRPr>
            </a:lvl4pPr>
            <a:lvl5pPr marL="2038350" indent="-225425">
              <a:spcBef>
                <a:spcPct val="30000"/>
              </a:spcBef>
              <a:defRPr sz="1200">
                <a:solidFill>
                  <a:schemeClr val="tx1"/>
                </a:solidFill>
                <a:latin typeface="Arial" panose="020B0604020202020204" pitchFamily="34" charset="0"/>
              </a:defRPr>
            </a:lvl5pPr>
            <a:lvl6pPr marL="2495550" indent="-225425" eaLnBrk="0" fontAlgn="base" hangingPunct="0">
              <a:spcBef>
                <a:spcPct val="30000"/>
              </a:spcBef>
              <a:spcAft>
                <a:spcPct val="0"/>
              </a:spcAft>
              <a:defRPr sz="1200">
                <a:solidFill>
                  <a:schemeClr val="tx1"/>
                </a:solidFill>
                <a:latin typeface="Arial" panose="020B0604020202020204" pitchFamily="34" charset="0"/>
              </a:defRPr>
            </a:lvl6pPr>
            <a:lvl7pPr marL="2952750" indent="-225425" eaLnBrk="0" fontAlgn="base" hangingPunct="0">
              <a:spcBef>
                <a:spcPct val="30000"/>
              </a:spcBef>
              <a:spcAft>
                <a:spcPct val="0"/>
              </a:spcAft>
              <a:defRPr sz="1200">
                <a:solidFill>
                  <a:schemeClr val="tx1"/>
                </a:solidFill>
                <a:latin typeface="Arial" panose="020B0604020202020204" pitchFamily="34" charset="0"/>
              </a:defRPr>
            </a:lvl7pPr>
            <a:lvl8pPr marL="3409950" indent="-225425" eaLnBrk="0" fontAlgn="base" hangingPunct="0">
              <a:spcBef>
                <a:spcPct val="30000"/>
              </a:spcBef>
              <a:spcAft>
                <a:spcPct val="0"/>
              </a:spcAft>
              <a:defRPr sz="1200">
                <a:solidFill>
                  <a:schemeClr val="tx1"/>
                </a:solidFill>
                <a:latin typeface="Arial" panose="020B0604020202020204" pitchFamily="34" charset="0"/>
              </a:defRPr>
            </a:lvl8pPr>
            <a:lvl9pPr marL="3867150" indent="-225425"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3FC04AF-0FD7-1349-88B9-74A3DC31C475}" type="slidenum">
              <a:rPr lang="en-GB" altLang="en-US"/>
              <a:pPr>
                <a:spcBef>
                  <a:spcPct val="0"/>
                </a:spcBef>
              </a:pPr>
              <a:t>44</a:t>
            </a:fld>
            <a:endParaRPr lang="en-GB" altLang="en-US"/>
          </a:p>
        </p:txBody>
      </p:sp>
    </p:spTree>
    <p:extLst>
      <p:ext uri="{BB962C8B-B14F-4D97-AF65-F5344CB8AC3E}">
        <p14:creationId xmlns:p14="http://schemas.microsoft.com/office/powerpoint/2010/main" val="294601915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45</a:t>
            </a:fld>
            <a:endParaRPr lang="en-GB" altLang="en-US"/>
          </a:p>
        </p:txBody>
      </p:sp>
    </p:spTree>
    <p:extLst>
      <p:ext uri="{BB962C8B-B14F-4D97-AF65-F5344CB8AC3E}">
        <p14:creationId xmlns:p14="http://schemas.microsoft.com/office/powerpoint/2010/main" val="118583709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46</a:t>
            </a:fld>
            <a:endParaRPr lang="en-GB" altLang="en-US"/>
          </a:p>
        </p:txBody>
      </p:sp>
    </p:spTree>
    <p:extLst>
      <p:ext uri="{BB962C8B-B14F-4D97-AF65-F5344CB8AC3E}">
        <p14:creationId xmlns:p14="http://schemas.microsoft.com/office/powerpoint/2010/main" val="181303942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47</a:t>
            </a:fld>
            <a:endParaRPr lang="en-GB" altLang="en-US"/>
          </a:p>
        </p:txBody>
      </p:sp>
    </p:spTree>
    <p:extLst>
      <p:ext uri="{BB962C8B-B14F-4D97-AF65-F5344CB8AC3E}">
        <p14:creationId xmlns:p14="http://schemas.microsoft.com/office/powerpoint/2010/main" val="49076558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48</a:t>
            </a:fld>
            <a:endParaRPr lang="en-GB" altLang="en-US"/>
          </a:p>
        </p:txBody>
      </p:sp>
    </p:spTree>
    <p:extLst>
      <p:ext uri="{BB962C8B-B14F-4D97-AF65-F5344CB8AC3E}">
        <p14:creationId xmlns:p14="http://schemas.microsoft.com/office/powerpoint/2010/main" val="3690184089"/>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49</a:t>
            </a:fld>
            <a:endParaRPr lang="en-GB" altLang="en-US"/>
          </a:p>
        </p:txBody>
      </p:sp>
    </p:spTree>
    <p:extLst>
      <p:ext uri="{BB962C8B-B14F-4D97-AF65-F5344CB8AC3E}">
        <p14:creationId xmlns:p14="http://schemas.microsoft.com/office/powerpoint/2010/main" val="39955072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5</a:t>
            </a:fld>
            <a:endParaRPr lang="en-GB" altLang="en-US"/>
          </a:p>
        </p:txBody>
      </p:sp>
    </p:spTree>
    <p:extLst>
      <p:ext uri="{BB962C8B-B14F-4D97-AF65-F5344CB8AC3E}">
        <p14:creationId xmlns:p14="http://schemas.microsoft.com/office/powerpoint/2010/main" val="220431123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50</a:t>
            </a:fld>
            <a:endParaRPr lang="en-GB" altLang="en-US"/>
          </a:p>
        </p:txBody>
      </p:sp>
    </p:spTree>
    <p:extLst>
      <p:ext uri="{BB962C8B-B14F-4D97-AF65-F5344CB8AC3E}">
        <p14:creationId xmlns:p14="http://schemas.microsoft.com/office/powerpoint/2010/main" val="133269746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51</a:t>
            </a:fld>
            <a:endParaRPr lang="en-GB" altLang="en-US"/>
          </a:p>
        </p:txBody>
      </p:sp>
    </p:spTree>
    <p:extLst>
      <p:ext uri="{BB962C8B-B14F-4D97-AF65-F5344CB8AC3E}">
        <p14:creationId xmlns:p14="http://schemas.microsoft.com/office/powerpoint/2010/main" val="4048657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52</a:t>
            </a:fld>
            <a:endParaRPr lang="en-GB" altLang="en-US"/>
          </a:p>
        </p:txBody>
      </p:sp>
    </p:spTree>
    <p:extLst>
      <p:ext uri="{BB962C8B-B14F-4D97-AF65-F5344CB8AC3E}">
        <p14:creationId xmlns:p14="http://schemas.microsoft.com/office/powerpoint/2010/main" val="38784197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53</a:t>
            </a:fld>
            <a:endParaRPr lang="en-GB" altLang="en-US"/>
          </a:p>
        </p:txBody>
      </p:sp>
    </p:spTree>
    <p:extLst>
      <p:ext uri="{BB962C8B-B14F-4D97-AF65-F5344CB8AC3E}">
        <p14:creationId xmlns:p14="http://schemas.microsoft.com/office/powerpoint/2010/main" val="284935936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54</a:t>
            </a:fld>
            <a:endParaRPr lang="en-GB" altLang="en-US"/>
          </a:p>
        </p:txBody>
      </p:sp>
    </p:spTree>
    <p:extLst>
      <p:ext uri="{BB962C8B-B14F-4D97-AF65-F5344CB8AC3E}">
        <p14:creationId xmlns:p14="http://schemas.microsoft.com/office/powerpoint/2010/main" val="292200347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55</a:t>
            </a:fld>
            <a:endParaRPr lang="en-GB" altLang="en-US"/>
          </a:p>
        </p:txBody>
      </p:sp>
    </p:spTree>
    <p:extLst>
      <p:ext uri="{BB962C8B-B14F-4D97-AF65-F5344CB8AC3E}">
        <p14:creationId xmlns:p14="http://schemas.microsoft.com/office/powerpoint/2010/main" val="427520150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56</a:t>
            </a:fld>
            <a:endParaRPr lang="en-GB" altLang="en-US"/>
          </a:p>
        </p:txBody>
      </p:sp>
    </p:spTree>
    <p:extLst>
      <p:ext uri="{BB962C8B-B14F-4D97-AF65-F5344CB8AC3E}">
        <p14:creationId xmlns:p14="http://schemas.microsoft.com/office/powerpoint/2010/main" val="43063015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57</a:t>
            </a:fld>
            <a:endParaRPr lang="en-GB" altLang="en-US"/>
          </a:p>
        </p:txBody>
      </p:sp>
    </p:spTree>
    <p:extLst>
      <p:ext uri="{BB962C8B-B14F-4D97-AF65-F5344CB8AC3E}">
        <p14:creationId xmlns:p14="http://schemas.microsoft.com/office/powerpoint/2010/main" val="369848265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58</a:t>
            </a:fld>
            <a:endParaRPr lang="en-GB" altLang="en-US"/>
          </a:p>
        </p:txBody>
      </p:sp>
    </p:spTree>
    <p:extLst>
      <p:ext uri="{BB962C8B-B14F-4D97-AF65-F5344CB8AC3E}">
        <p14:creationId xmlns:p14="http://schemas.microsoft.com/office/powerpoint/2010/main" val="111780928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59</a:t>
            </a:fld>
            <a:endParaRPr lang="en-GB" altLang="en-US"/>
          </a:p>
        </p:txBody>
      </p:sp>
    </p:spTree>
    <p:extLst>
      <p:ext uri="{BB962C8B-B14F-4D97-AF65-F5344CB8AC3E}">
        <p14:creationId xmlns:p14="http://schemas.microsoft.com/office/powerpoint/2010/main" val="14448014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6</a:t>
            </a:fld>
            <a:endParaRPr lang="en-GB" altLang="en-US"/>
          </a:p>
        </p:txBody>
      </p:sp>
    </p:spTree>
    <p:extLst>
      <p:ext uri="{BB962C8B-B14F-4D97-AF65-F5344CB8AC3E}">
        <p14:creationId xmlns:p14="http://schemas.microsoft.com/office/powerpoint/2010/main" val="31313884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7</a:t>
            </a:fld>
            <a:endParaRPr lang="en-GB" altLang="en-US"/>
          </a:p>
        </p:txBody>
      </p:sp>
    </p:spTree>
    <p:extLst>
      <p:ext uri="{BB962C8B-B14F-4D97-AF65-F5344CB8AC3E}">
        <p14:creationId xmlns:p14="http://schemas.microsoft.com/office/powerpoint/2010/main" val="15453979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8</a:t>
            </a:fld>
            <a:endParaRPr lang="en-GB" altLang="en-US"/>
          </a:p>
        </p:txBody>
      </p:sp>
    </p:spTree>
    <p:extLst>
      <p:ext uri="{BB962C8B-B14F-4D97-AF65-F5344CB8AC3E}">
        <p14:creationId xmlns:p14="http://schemas.microsoft.com/office/powerpoint/2010/main" val="12088200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a:extLst>
              <a:ext uri="{FF2B5EF4-FFF2-40B4-BE49-F238E27FC236}">
                <a16:creationId xmlns:a16="http://schemas.microsoft.com/office/drawing/2014/main" id="{8702A542-B53B-3E40-88E3-B00B6AF359BD}"/>
              </a:ext>
            </a:extLst>
          </p:cNvPr>
          <p:cNvSpPr>
            <a:spLocks noGrp="1" noRot="1" noChangeAspect="1" noTextEdit="1"/>
          </p:cNvSpPr>
          <p:nvPr>
            <p:ph type="sldImg"/>
          </p:nvPr>
        </p:nvSpPr>
        <p:spPr>
          <a:ln/>
        </p:spPr>
      </p:sp>
      <p:sp>
        <p:nvSpPr>
          <p:cNvPr id="55299" name="Notes Placeholder 2">
            <a:extLst>
              <a:ext uri="{FF2B5EF4-FFF2-40B4-BE49-F238E27FC236}">
                <a16:creationId xmlns:a16="http://schemas.microsoft.com/office/drawing/2014/main" id="{A985DCD6-8348-DE47-A754-A0E595438F27}"/>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b="1">
              <a:solidFill>
                <a:srgbClr val="FF0000"/>
              </a:solidFill>
              <a:latin typeface="Arial" panose="020B0604020202020204" pitchFamily="34" charset="0"/>
            </a:endParaRPr>
          </a:p>
        </p:txBody>
      </p:sp>
      <p:sp>
        <p:nvSpPr>
          <p:cNvPr id="55300" name="Slide Number Placeholder 3">
            <a:extLst>
              <a:ext uri="{FF2B5EF4-FFF2-40B4-BE49-F238E27FC236}">
                <a16:creationId xmlns:a16="http://schemas.microsoft.com/office/drawing/2014/main" id="{26DB902F-40F4-B146-B1BE-1984B75480F4}"/>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1363" indent="-284163">
              <a:spcBef>
                <a:spcPct val="30000"/>
              </a:spcBef>
              <a:defRPr sz="1200">
                <a:solidFill>
                  <a:schemeClr val="tx1"/>
                </a:solidFill>
                <a:latin typeface="Arial" panose="020B0604020202020204" pitchFamily="34" charset="0"/>
              </a:defRPr>
            </a:lvl2pPr>
            <a:lvl3pPr marL="1141413" indent="-227013">
              <a:spcBef>
                <a:spcPct val="30000"/>
              </a:spcBef>
              <a:defRPr sz="1200">
                <a:solidFill>
                  <a:schemeClr val="tx1"/>
                </a:solidFill>
                <a:latin typeface="Arial" panose="020B0604020202020204" pitchFamily="34" charset="0"/>
              </a:defRPr>
            </a:lvl3pPr>
            <a:lvl4pPr marL="1598613" indent="-227013">
              <a:spcBef>
                <a:spcPct val="30000"/>
              </a:spcBef>
              <a:defRPr sz="1200">
                <a:solidFill>
                  <a:schemeClr val="tx1"/>
                </a:solidFill>
                <a:latin typeface="Arial" panose="020B0604020202020204" pitchFamily="34" charset="0"/>
              </a:defRPr>
            </a:lvl4pPr>
            <a:lvl5pPr marL="2055813" indent="-227013">
              <a:spcBef>
                <a:spcPct val="30000"/>
              </a:spcBef>
              <a:defRPr sz="1200">
                <a:solidFill>
                  <a:schemeClr val="tx1"/>
                </a:solidFill>
                <a:latin typeface="Arial" panose="020B0604020202020204" pitchFamily="34" charset="0"/>
              </a:defRPr>
            </a:lvl5pPr>
            <a:lvl6pPr marL="2513013" indent="-227013" eaLnBrk="0" fontAlgn="base" hangingPunct="0">
              <a:spcBef>
                <a:spcPct val="30000"/>
              </a:spcBef>
              <a:spcAft>
                <a:spcPct val="0"/>
              </a:spcAft>
              <a:defRPr sz="1200">
                <a:solidFill>
                  <a:schemeClr val="tx1"/>
                </a:solidFill>
                <a:latin typeface="Arial" panose="020B0604020202020204" pitchFamily="34" charset="0"/>
              </a:defRPr>
            </a:lvl6pPr>
            <a:lvl7pPr marL="2970213" indent="-227013" eaLnBrk="0" fontAlgn="base" hangingPunct="0">
              <a:spcBef>
                <a:spcPct val="30000"/>
              </a:spcBef>
              <a:spcAft>
                <a:spcPct val="0"/>
              </a:spcAft>
              <a:defRPr sz="1200">
                <a:solidFill>
                  <a:schemeClr val="tx1"/>
                </a:solidFill>
                <a:latin typeface="Arial" panose="020B0604020202020204" pitchFamily="34" charset="0"/>
              </a:defRPr>
            </a:lvl7pPr>
            <a:lvl8pPr marL="3427413" indent="-227013" eaLnBrk="0" fontAlgn="base" hangingPunct="0">
              <a:spcBef>
                <a:spcPct val="30000"/>
              </a:spcBef>
              <a:spcAft>
                <a:spcPct val="0"/>
              </a:spcAft>
              <a:defRPr sz="1200">
                <a:solidFill>
                  <a:schemeClr val="tx1"/>
                </a:solidFill>
                <a:latin typeface="Arial" panose="020B0604020202020204" pitchFamily="34" charset="0"/>
              </a:defRPr>
            </a:lvl8pPr>
            <a:lvl9pPr marL="3884613" indent="-227013"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7B5F7872-9536-1D4D-A3EC-F3220C2FC526}" type="slidenum">
              <a:rPr lang="en-GB" altLang="en-US"/>
              <a:pPr>
                <a:spcBef>
                  <a:spcPct val="0"/>
                </a:spcBef>
              </a:pPr>
              <a:t>9</a:t>
            </a:fld>
            <a:endParaRPr lang="en-GB" altLang="en-US"/>
          </a:p>
        </p:txBody>
      </p:sp>
    </p:spTree>
    <p:extLst>
      <p:ext uri="{BB962C8B-B14F-4D97-AF65-F5344CB8AC3E}">
        <p14:creationId xmlns:p14="http://schemas.microsoft.com/office/powerpoint/2010/main" val="358910155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4" name="Rectangle 6">
            <a:extLst>
              <a:ext uri="{FF2B5EF4-FFF2-40B4-BE49-F238E27FC236}">
                <a16:creationId xmlns:a16="http://schemas.microsoft.com/office/drawing/2014/main" id="{3425CC96-C3EB-4D4F-AE0D-5AF0E58B4412}"/>
              </a:ext>
            </a:extLst>
          </p:cNvPr>
          <p:cNvSpPr>
            <a:spLocks noChangeArrowheads="1"/>
          </p:cNvSpPr>
          <p:nvPr/>
        </p:nvSpPr>
        <p:spPr bwMode="auto">
          <a:xfrm>
            <a:off x="0" y="1125538"/>
            <a:ext cx="9144000" cy="5732462"/>
          </a:xfrm>
          <a:prstGeom prst="rect">
            <a:avLst/>
          </a:prstGeom>
          <a:solidFill>
            <a:srgbClr val="0F5494"/>
          </a:solidFill>
          <a:ln w="73025" algn="ctr">
            <a:solidFill>
              <a:srgbClr val="0F5494"/>
            </a:solidFill>
            <a:miter lim="800000"/>
            <a:headEnd/>
            <a:tailEnd/>
          </a:ln>
          <a:effectLst>
            <a:outerShdw dist="23000" dir="5400000" rotWithShape="0">
              <a:srgbClr val="000000">
                <a:alpha val="34998"/>
              </a:srgbClr>
            </a:outerShdw>
          </a:effectLst>
        </p:spPr>
        <p:txBody>
          <a:bodyPr anchor="ctr"/>
          <a:lstStyle>
            <a:lvl1pPr defTabSz="457200" eaLnBrk="0" hangingPunct="0">
              <a:defRPr sz="7600" b="1">
                <a:solidFill>
                  <a:srgbClr val="FFD624"/>
                </a:solidFill>
                <a:latin typeface="Verdana" pitchFamily="34" charset="0"/>
              </a:defRPr>
            </a:lvl1pPr>
            <a:lvl2pPr marL="742950" indent="-285750" defTabSz="457200" eaLnBrk="0" hangingPunct="0">
              <a:defRPr sz="7600" b="1">
                <a:solidFill>
                  <a:srgbClr val="FFD624"/>
                </a:solidFill>
                <a:latin typeface="Verdana" pitchFamily="34" charset="0"/>
              </a:defRPr>
            </a:lvl2pPr>
            <a:lvl3pPr marL="1143000" indent="-228600" defTabSz="457200" eaLnBrk="0" hangingPunct="0">
              <a:defRPr sz="7600" b="1">
                <a:solidFill>
                  <a:srgbClr val="FFD624"/>
                </a:solidFill>
                <a:latin typeface="Verdana" pitchFamily="34" charset="0"/>
              </a:defRPr>
            </a:lvl3pPr>
            <a:lvl4pPr marL="1600200" indent="-228600" defTabSz="457200" eaLnBrk="0" hangingPunct="0">
              <a:defRPr sz="7600" b="1">
                <a:solidFill>
                  <a:srgbClr val="FFD624"/>
                </a:solidFill>
                <a:latin typeface="Verdana" pitchFamily="34" charset="0"/>
              </a:defRPr>
            </a:lvl4pPr>
            <a:lvl5pPr marL="2057400" indent="-228600" defTabSz="457200" eaLnBrk="0" hangingPunct="0">
              <a:defRPr sz="7600" b="1">
                <a:solidFill>
                  <a:srgbClr val="FFD624"/>
                </a:solidFill>
                <a:latin typeface="Verdana" pitchFamily="34" charset="0"/>
              </a:defRPr>
            </a:lvl5pPr>
            <a:lvl6pPr marL="2514600" indent="-228600" defTabSz="457200" eaLnBrk="0" fontAlgn="base" hangingPunct="0">
              <a:spcBef>
                <a:spcPct val="0"/>
              </a:spcBef>
              <a:spcAft>
                <a:spcPct val="0"/>
              </a:spcAft>
              <a:defRPr sz="7600" b="1">
                <a:solidFill>
                  <a:srgbClr val="FFD624"/>
                </a:solidFill>
                <a:latin typeface="Verdana" pitchFamily="34" charset="0"/>
              </a:defRPr>
            </a:lvl6pPr>
            <a:lvl7pPr marL="2971800" indent="-228600" defTabSz="457200" eaLnBrk="0" fontAlgn="base" hangingPunct="0">
              <a:spcBef>
                <a:spcPct val="0"/>
              </a:spcBef>
              <a:spcAft>
                <a:spcPct val="0"/>
              </a:spcAft>
              <a:defRPr sz="7600" b="1">
                <a:solidFill>
                  <a:srgbClr val="FFD624"/>
                </a:solidFill>
                <a:latin typeface="Verdana" pitchFamily="34" charset="0"/>
              </a:defRPr>
            </a:lvl7pPr>
            <a:lvl8pPr marL="3429000" indent="-228600" defTabSz="457200" eaLnBrk="0" fontAlgn="base" hangingPunct="0">
              <a:spcBef>
                <a:spcPct val="0"/>
              </a:spcBef>
              <a:spcAft>
                <a:spcPct val="0"/>
              </a:spcAft>
              <a:defRPr sz="7600" b="1">
                <a:solidFill>
                  <a:srgbClr val="FFD624"/>
                </a:solidFill>
                <a:latin typeface="Verdana" pitchFamily="34" charset="0"/>
              </a:defRPr>
            </a:lvl8pPr>
            <a:lvl9pPr marL="3886200" indent="-228600" defTabSz="457200" eaLnBrk="0" fontAlgn="base" hangingPunct="0">
              <a:spcBef>
                <a:spcPct val="0"/>
              </a:spcBef>
              <a:spcAft>
                <a:spcPct val="0"/>
              </a:spcAft>
              <a:defRPr sz="7600" b="1">
                <a:solidFill>
                  <a:srgbClr val="FFD624"/>
                </a:solidFill>
                <a:latin typeface="Verdana" pitchFamily="34" charset="0"/>
              </a:defRPr>
            </a:lvl9pPr>
          </a:lstStyle>
          <a:p>
            <a:pPr algn="ctr" eaLnBrk="1" hangingPunct="1">
              <a:defRPr/>
            </a:pPr>
            <a:endParaRPr lang="en-US" altLang="en-US" sz="1800" b="0">
              <a:solidFill>
                <a:srgbClr val="FFFFFF"/>
              </a:solidFill>
            </a:endParaRPr>
          </a:p>
        </p:txBody>
      </p:sp>
      <p:pic>
        <p:nvPicPr>
          <p:cNvPr id="5" name="Picture 6" descr="LOGO CE-EN-quadri.eps">
            <a:extLst>
              <a:ext uri="{FF2B5EF4-FFF2-40B4-BE49-F238E27FC236}">
                <a16:creationId xmlns:a16="http://schemas.microsoft.com/office/drawing/2014/main" id="{7F1D3F1E-F39F-B648-82B6-A966642EEA9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05250" y="309563"/>
            <a:ext cx="1584325" cy="11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8">
            <a:extLst>
              <a:ext uri="{FF2B5EF4-FFF2-40B4-BE49-F238E27FC236}">
                <a16:creationId xmlns:a16="http://schemas.microsoft.com/office/drawing/2014/main" id="{8C709D95-FF1C-C34B-93E2-F3F5EF6E17FE}"/>
              </a:ext>
            </a:extLst>
          </p:cNvPr>
          <p:cNvSpPr/>
          <p:nvPr/>
        </p:nvSpPr>
        <p:spPr>
          <a:xfrm>
            <a:off x="4230688" y="6669088"/>
            <a:ext cx="684212" cy="215900"/>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eaLnBrk="1" fontAlgn="auto" hangingPunct="1">
              <a:spcBef>
                <a:spcPts val="0"/>
              </a:spcBef>
              <a:spcAft>
                <a:spcPts val="0"/>
              </a:spcAft>
              <a:defRPr/>
            </a:pPr>
            <a:endParaRPr lang="en-US" sz="1800" b="0"/>
          </a:p>
        </p:txBody>
      </p:sp>
      <p:sp>
        <p:nvSpPr>
          <p:cNvPr id="2" name="Title 1"/>
          <p:cNvSpPr>
            <a:spLocks noGrp="1"/>
          </p:cNvSpPr>
          <p:nvPr>
            <p:ph type="title"/>
          </p:nvPr>
        </p:nvSpPr>
        <p:spPr>
          <a:xfrm>
            <a:off x="4139952" y="1641600"/>
            <a:ext cx="4536504" cy="2088232"/>
          </a:xfrm>
        </p:spPr>
        <p:txBody>
          <a:bodyPr/>
          <a:lstStyle>
            <a:lvl1pPr indent="0">
              <a:defRPr sz="4800">
                <a:solidFill>
                  <a:srgbClr val="FFD624"/>
                </a:solidFill>
              </a:defRPr>
            </a:lvl1pPr>
          </a:lstStyle>
          <a:p>
            <a:r>
              <a:rPr lang="en-US" dirty="0"/>
              <a:t>Click to edit Master title style</a:t>
            </a:r>
            <a:endParaRPr lang="en-GB" dirty="0"/>
          </a:p>
        </p:txBody>
      </p:sp>
      <p:sp>
        <p:nvSpPr>
          <p:cNvPr id="3" name="Content Placeholder 2"/>
          <p:cNvSpPr>
            <a:spLocks noGrp="1"/>
          </p:cNvSpPr>
          <p:nvPr>
            <p:ph idx="1"/>
          </p:nvPr>
        </p:nvSpPr>
        <p:spPr>
          <a:xfrm>
            <a:off x="467544" y="3933056"/>
            <a:ext cx="3744416" cy="1872208"/>
          </a:xfrm>
        </p:spPr>
        <p:txBody>
          <a:bodyPr/>
          <a:lstStyle>
            <a:lvl1pPr indent="0">
              <a:buNone/>
              <a:defRPr sz="3000" b="1" i="0">
                <a:solidFill>
                  <a:schemeClr val="bg1"/>
                </a:solidFill>
              </a:defRPr>
            </a:lvl1pPr>
            <a:lvl3pPr marL="228600" indent="-228600" algn="l">
              <a:defRPr sz="3000" b="1">
                <a:solidFill>
                  <a:schemeClr val="bg1"/>
                </a:solidFill>
              </a:defRPr>
            </a:lvl3pPr>
          </a:lstStyle>
          <a:p>
            <a:pPr lvl="0"/>
            <a:r>
              <a:rPr lang="en-US" dirty="0"/>
              <a:t>Click to edit Master text styles</a:t>
            </a:r>
          </a:p>
        </p:txBody>
      </p:sp>
      <p:sp>
        <p:nvSpPr>
          <p:cNvPr id="7" name="Rectangle 4">
            <a:extLst>
              <a:ext uri="{FF2B5EF4-FFF2-40B4-BE49-F238E27FC236}">
                <a16:creationId xmlns:a16="http://schemas.microsoft.com/office/drawing/2014/main" id="{D49DA441-F420-EA46-9F72-813D0E5FBA5E}"/>
              </a:ext>
            </a:extLst>
          </p:cNvPr>
          <p:cNvSpPr>
            <a:spLocks noGrp="1" noChangeArrowheads="1"/>
          </p:cNvSpPr>
          <p:nvPr>
            <p:ph type="dt" sz="half" idx="10"/>
          </p:nvPr>
        </p:nvSpPr>
        <p:spPr/>
        <p:txBody>
          <a:bodyPr/>
          <a:lstStyle>
            <a:lvl1pPr>
              <a:defRPr>
                <a:solidFill>
                  <a:schemeClr val="bg1"/>
                </a:solidFill>
              </a:defRPr>
            </a:lvl1pPr>
          </a:lstStyle>
          <a:p>
            <a:pPr>
              <a:defRPr/>
            </a:pPr>
            <a:endParaRPr lang="en-GB"/>
          </a:p>
        </p:txBody>
      </p:sp>
      <p:sp>
        <p:nvSpPr>
          <p:cNvPr id="8" name="Rectangle 5">
            <a:extLst>
              <a:ext uri="{FF2B5EF4-FFF2-40B4-BE49-F238E27FC236}">
                <a16:creationId xmlns:a16="http://schemas.microsoft.com/office/drawing/2014/main" id="{5B4897F6-736A-4844-B5E3-D4EBA9314927}"/>
              </a:ext>
            </a:extLst>
          </p:cNvPr>
          <p:cNvSpPr>
            <a:spLocks noGrp="1" noChangeArrowheads="1"/>
          </p:cNvSpPr>
          <p:nvPr>
            <p:ph type="ftr" sz="quarter" idx="11"/>
          </p:nvPr>
        </p:nvSpPr>
        <p:spPr/>
        <p:txBody>
          <a:bodyPr/>
          <a:lstStyle>
            <a:lvl1pPr>
              <a:defRPr>
                <a:solidFill>
                  <a:schemeClr val="bg1"/>
                </a:solidFill>
              </a:defRPr>
            </a:lvl1pPr>
          </a:lstStyle>
          <a:p>
            <a:pPr>
              <a:defRPr/>
            </a:pPr>
            <a:endParaRPr/>
          </a:p>
        </p:txBody>
      </p:sp>
      <p:sp>
        <p:nvSpPr>
          <p:cNvPr id="9" name="Rectangle 6">
            <a:extLst>
              <a:ext uri="{FF2B5EF4-FFF2-40B4-BE49-F238E27FC236}">
                <a16:creationId xmlns:a16="http://schemas.microsoft.com/office/drawing/2014/main" id="{63121329-ECAF-BE40-B927-6A4EFA569FC5}"/>
              </a:ext>
            </a:extLst>
          </p:cNvPr>
          <p:cNvSpPr>
            <a:spLocks noGrp="1" noChangeArrowheads="1"/>
          </p:cNvSpPr>
          <p:nvPr>
            <p:ph type="sldNum" sz="quarter" idx="12"/>
          </p:nvPr>
        </p:nvSpPr>
        <p:spPr/>
        <p:txBody>
          <a:bodyPr/>
          <a:lstStyle>
            <a:lvl1pPr>
              <a:defRPr>
                <a:solidFill>
                  <a:schemeClr val="bg1"/>
                </a:solidFill>
              </a:defRPr>
            </a:lvl1pPr>
          </a:lstStyle>
          <a:p>
            <a:fld id="{22EC512B-5DF5-C243-8C2E-97F8837E77DE}" type="slidenum">
              <a:rPr lang="en-GB" altLang="fr-FR"/>
              <a:pPr/>
              <a:t>‹N›</a:t>
            </a:fld>
            <a:endParaRPr lang="en-GB" altLang="fr-FR"/>
          </a:p>
        </p:txBody>
      </p:sp>
    </p:spTree>
    <p:extLst>
      <p:ext uri="{BB962C8B-B14F-4D97-AF65-F5344CB8AC3E}">
        <p14:creationId xmlns:p14="http://schemas.microsoft.com/office/powerpoint/2010/main" val="27527182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a:extLst>
              <a:ext uri="{FF2B5EF4-FFF2-40B4-BE49-F238E27FC236}">
                <a16:creationId xmlns:a16="http://schemas.microsoft.com/office/drawing/2014/main" id="{5B78C5EE-6369-2F4A-85E5-872CDBBF205B}"/>
              </a:ext>
            </a:extLst>
          </p:cNvPr>
          <p:cNvSpPr>
            <a:spLocks noGrp="1" noChangeArrowheads="1"/>
          </p:cNvSpPr>
          <p:nvPr>
            <p:ph type="dt" sz="half" idx="10"/>
          </p:nvPr>
        </p:nvSpPr>
        <p:spPr/>
        <p:txBody>
          <a:bodyPr/>
          <a:lstStyle>
            <a:lvl1pPr>
              <a:defRPr/>
            </a:lvl1pPr>
          </a:lstStyle>
          <a:p>
            <a:pPr>
              <a:defRPr/>
            </a:pPr>
            <a:endParaRPr lang="en-GB"/>
          </a:p>
        </p:txBody>
      </p:sp>
      <p:sp>
        <p:nvSpPr>
          <p:cNvPr id="5" name="Rectangle 5">
            <a:extLst>
              <a:ext uri="{FF2B5EF4-FFF2-40B4-BE49-F238E27FC236}">
                <a16:creationId xmlns:a16="http://schemas.microsoft.com/office/drawing/2014/main" id="{B3490194-EAEA-FD49-A293-AF6A1E262AAA}"/>
              </a:ext>
            </a:extLst>
          </p:cNvPr>
          <p:cNvSpPr>
            <a:spLocks noGrp="1" noChangeArrowheads="1"/>
          </p:cNvSpPr>
          <p:nvPr>
            <p:ph type="ftr" sz="quarter" idx="11"/>
          </p:nvPr>
        </p:nvSpPr>
        <p:spPr/>
        <p:txBody>
          <a:bodyPr/>
          <a:lstStyle>
            <a:lvl1pPr>
              <a:defRPr/>
            </a:lvl1pPr>
          </a:lstStyle>
          <a:p>
            <a:pPr>
              <a:defRPr/>
            </a:pPr>
            <a:endParaRPr/>
          </a:p>
        </p:txBody>
      </p:sp>
      <p:sp>
        <p:nvSpPr>
          <p:cNvPr id="6" name="Rectangle 6">
            <a:extLst>
              <a:ext uri="{FF2B5EF4-FFF2-40B4-BE49-F238E27FC236}">
                <a16:creationId xmlns:a16="http://schemas.microsoft.com/office/drawing/2014/main" id="{C27A6600-CB88-574C-8194-6BC45E5BF8D6}"/>
              </a:ext>
            </a:extLst>
          </p:cNvPr>
          <p:cNvSpPr>
            <a:spLocks noGrp="1" noChangeArrowheads="1"/>
          </p:cNvSpPr>
          <p:nvPr>
            <p:ph type="sldNum" sz="quarter" idx="12"/>
          </p:nvPr>
        </p:nvSpPr>
        <p:spPr/>
        <p:txBody>
          <a:bodyPr/>
          <a:lstStyle>
            <a:lvl1pPr>
              <a:defRPr/>
            </a:lvl1pPr>
          </a:lstStyle>
          <a:p>
            <a:fld id="{0CD3EC86-7FA5-0B4D-9566-7A0FA11D4585}" type="slidenum">
              <a:rPr lang="en-GB" altLang="fr-FR"/>
              <a:pPr/>
              <a:t>‹N›</a:t>
            </a:fld>
            <a:endParaRPr lang="en-GB" altLang="fr-FR"/>
          </a:p>
        </p:txBody>
      </p:sp>
    </p:spTree>
    <p:extLst>
      <p:ext uri="{BB962C8B-B14F-4D97-AF65-F5344CB8AC3E}">
        <p14:creationId xmlns:p14="http://schemas.microsoft.com/office/powerpoint/2010/main" val="813375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8925" y="1123950"/>
            <a:ext cx="2058988" cy="4897438"/>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1123950"/>
            <a:ext cx="6029325" cy="48974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a:extLst>
              <a:ext uri="{FF2B5EF4-FFF2-40B4-BE49-F238E27FC236}">
                <a16:creationId xmlns:a16="http://schemas.microsoft.com/office/drawing/2014/main" id="{9358445F-68FC-7A46-AE02-538941158DAD}"/>
              </a:ext>
            </a:extLst>
          </p:cNvPr>
          <p:cNvSpPr>
            <a:spLocks noGrp="1" noChangeArrowheads="1"/>
          </p:cNvSpPr>
          <p:nvPr>
            <p:ph type="dt" sz="half" idx="10"/>
          </p:nvPr>
        </p:nvSpPr>
        <p:spPr/>
        <p:txBody>
          <a:bodyPr/>
          <a:lstStyle>
            <a:lvl1pPr>
              <a:defRPr/>
            </a:lvl1pPr>
          </a:lstStyle>
          <a:p>
            <a:pPr>
              <a:defRPr/>
            </a:pPr>
            <a:endParaRPr lang="en-GB"/>
          </a:p>
        </p:txBody>
      </p:sp>
      <p:sp>
        <p:nvSpPr>
          <p:cNvPr id="5" name="Rectangle 5">
            <a:extLst>
              <a:ext uri="{FF2B5EF4-FFF2-40B4-BE49-F238E27FC236}">
                <a16:creationId xmlns:a16="http://schemas.microsoft.com/office/drawing/2014/main" id="{33A70BC0-5E4D-F749-A63F-D0A4C0CF279A}"/>
              </a:ext>
            </a:extLst>
          </p:cNvPr>
          <p:cNvSpPr>
            <a:spLocks noGrp="1" noChangeArrowheads="1"/>
          </p:cNvSpPr>
          <p:nvPr>
            <p:ph type="ftr" sz="quarter" idx="11"/>
          </p:nvPr>
        </p:nvSpPr>
        <p:spPr/>
        <p:txBody>
          <a:bodyPr/>
          <a:lstStyle>
            <a:lvl1pPr>
              <a:defRPr/>
            </a:lvl1pPr>
          </a:lstStyle>
          <a:p>
            <a:pPr>
              <a:defRPr/>
            </a:pPr>
            <a:endParaRPr/>
          </a:p>
        </p:txBody>
      </p:sp>
      <p:sp>
        <p:nvSpPr>
          <p:cNvPr id="6" name="Rectangle 6">
            <a:extLst>
              <a:ext uri="{FF2B5EF4-FFF2-40B4-BE49-F238E27FC236}">
                <a16:creationId xmlns:a16="http://schemas.microsoft.com/office/drawing/2014/main" id="{71499E66-D2AB-B942-93B9-555B6677B534}"/>
              </a:ext>
            </a:extLst>
          </p:cNvPr>
          <p:cNvSpPr>
            <a:spLocks noGrp="1" noChangeArrowheads="1"/>
          </p:cNvSpPr>
          <p:nvPr>
            <p:ph type="sldNum" sz="quarter" idx="12"/>
          </p:nvPr>
        </p:nvSpPr>
        <p:spPr/>
        <p:txBody>
          <a:bodyPr/>
          <a:lstStyle>
            <a:lvl1pPr>
              <a:defRPr/>
            </a:lvl1pPr>
          </a:lstStyle>
          <a:p>
            <a:fld id="{0B8B9843-11B1-544D-9504-E572F60620EC}" type="slidenum">
              <a:rPr lang="en-GB" altLang="fr-FR"/>
              <a:pPr/>
              <a:t>‹N›</a:t>
            </a:fld>
            <a:endParaRPr lang="en-GB" altLang="fr-FR"/>
          </a:p>
        </p:txBody>
      </p:sp>
    </p:spTree>
    <p:extLst>
      <p:ext uri="{BB962C8B-B14F-4D97-AF65-F5344CB8AC3E}">
        <p14:creationId xmlns:p14="http://schemas.microsoft.com/office/powerpoint/2010/main" val="41608444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Title and Content">
    <p:spTree>
      <p:nvGrpSpPr>
        <p:cNvPr id="1" name=""/>
        <p:cNvGrpSpPr/>
        <p:nvPr/>
      </p:nvGrpSpPr>
      <p:grpSpPr>
        <a:xfrm>
          <a:off x="0" y="0"/>
          <a:ext cx="0" cy="0"/>
          <a:chOff x="0" y="0"/>
          <a:chExt cx="0" cy="0"/>
        </a:xfrm>
      </p:grpSpPr>
      <p:sp>
        <p:nvSpPr>
          <p:cNvPr id="4" name="Rectangle 6">
            <a:extLst>
              <a:ext uri="{FF2B5EF4-FFF2-40B4-BE49-F238E27FC236}">
                <a16:creationId xmlns:a16="http://schemas.microsoft.com/office/drawing/2014/main" id="{A9B3DC93-20A9-9D40-9844-EDFEF0EE0C17}"/>
              </a:ext>
            </a:extLst>
          </p:cNvPr>
          <p:cNvSpPr/>
          <p:nvPr/>
        </p:nvSpPr>
        <p:spPr>
          <a:xfrm>
            <a:off x="0" y="0"/>
            <a:ext cx="9144000" cy="989013"/>
          </a:xfrm>
          <a:prstGeom prst="rect">
            <a:avLst/>
          </a:prstGeom>
          <a:solidFill>
            <a:srgbClr val="0F5494"/>
          </a:solidFill>
          <a:ln>
            <a:solidFill>
              <a:srgbClr val="0F5494"/>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eaLnBrk="1" fontAlgn="auto" hangingPunct="1">
              <a:spcBef>
                <a:spcPts val="0"/>
              </a:spcBef>
              <a:spcAft>
                <a:spcPts val="0"/>
              </a:spcAft>
              <a:defRPr/>
            </a:pPr>
            <a:endParaRPr lang="en-US" sz="1800" b="0"/>
          </a:p>
        </p:txBody>
      </p:sp>
      <p:pic>
        <p:nvPicPr>
          <p:cNvPr id="5" name="Picture 5" descr="LOGO CE-EN-NEG-quadri.ai">
            <a:extLst>
              <a:ext uri="{FF2B5EF4-FFF2-40B4-BE49-F238E27FC236}">
                <a16:creationId xmlns:a16="http://schemas.microsoft.com/office/drawing/2014/main" id="{666259C8-30D1-F44F-BD86-933842C25ED0}"/>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21125" y="3175"/>
            <a:ext cx="1511300" cy="151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8">
            <a:extLst>
              <a:ext uri="{FF2B5EF4-FFF2-40B4-BE49-F238E27FC236}">
                <a16:creationId xmlns:a16="http://schemas.microsoft.com/office/drawing/2014/main" id="{7BEFC5A7-2A39-2044-A147-06FA56854481}"/>
              </a:ext>
            </a:extLst>
          </p:cNvPr>
          <p:cNvSpPr/>
          <p:nvPr/>
        </p:nvSpPr>
        <p:spPr>
          <a:xfrm>
            <a:off x="4262438" y="6669088"/>
            <a:ext cx="596900" cy="198437"/>
          </a:xfrm>
          <a:prstGeom prst="rect">
            <a:avLst/>
          </a:prstGeom>
          <a:solidFill>
            <a:srgbClr val="133176"/>
          </a:solidFill>
          <a:ln>
            <a:solidFill>
              <a:srgbClr val="133176"/>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eaLnBrk="1" fontAlgn="auto" hangingPunct="1">
              <a:spcBef>
                <a:spcPts val="0"/>
              </a:spcBef>
              <a:spcAft>
                <a:spcPts val="0"/>
              </a:spcAft>
              <a:defRPr/>
            </a:pPr>
            <a:endParaRPr lang="en-US" sz="1800" b="0" dirty="0"/>
          </a:p>
        </p:txBody>
      </p:sp>
      <p:sp>
        <p:nvSpPr>
          <p:cNvPr id="2" name="Title 1"/>
          <p:cNvSpPr>
            <a:spLocks noGrp="1"/>
          </p:cNvSpPr>
          <p:nvPr>
            <p:ph type="title"/>
          </p:nvPr>
        </p:nvSpPr>
        <p:spPr>
          <a:xfrm>
            <a:off x="468313" y="1556271"/>
            <a:ext cx="8229600" cy="936625"/>
          </a:xfrm>
        </p:spPr>
        <p:txBody>
          <a:bodyPr/>
          <a:lstStyle/>
          <a:p>
            <a:r>
              <a:rPr lang="en-US" dirty="0"/>
              <a:t>Click to edit Master title style</a:t>
            </a:r>
            <a:endParaRPr lang="en-GB" dirty="0"/>
          </a:p>
        </p:txBody>
      </p:sp>
      <p:sp>
        <p:nvSpPr>
          <p:cNvPr id="10" name="Content Placeholder 2"/>
          <p:cNvSpPr>
            <a:spLocks noGrp="1"/>
          </p:cNvSpPr>
          <p:nvPr>
            <p:ph idx="1"/>
          </p:nvPr>
        </p:nvSpPr>
        <p:spPr>
          <a:xfrm>
            <a:off x="457200" y="2564904"/>
            <a:ext cx="8229600" cy="3633788"/>
          </a:xfrm>
        </p:spPr>
        <p:txBody>
          <a:bodyPr/>
          <a:lstStyle>
            <a:lvl1pPr marL="342900" indent="-342900">
              <a:buClr>
                <a:srgbClr val="0F5494"/>
              </a:buClr>
              <a:buFont typeface="Arial" pitchFamily="34" charset="0"/>
              <a:buChar char="•"/>
              <a:defRPr i="0"/>
            </a:lvl1pPr>
            <a:lvl2pPr>
              <a:buClr>
                <a:srgbClr val="0F5494"/>
              </a:buClr>
              <a:defRPr/>
            </a:lvl2pPr>
          </a:lstStyle>
          <a:p>
            <a:pPr lvl="0"/>
            <a:r>
              <a:rPr lang="en-US" dirty="0"/>
              <a:t>Click to edit Master text styles</a:t>
            </a:r>
          </a:p>
          <a:p>
            <a:pPr lvl="1"/>
            <a:r>
              <a:rPr lang="en-US" dirty="0"/>
              <a:t>Second level</a:t>
            </a:r>
          </a:p>
          <a:p>
            <a:pPr lvl="2"/>
            <a:r>
              <a:rPr lang="en-US" dirty="0"/>
              <a:t>Third level</a:t>
            </a:r>
          </a:p>
        </p:txBody>
      </p:sp>
      <p:sp>
        <p:nvSpPr>
          <p:cNvPr id="7" name="Rectangle 4">
            <a:extLst>
              <a:ext uri="{FF2B5EF4-FFF2-40B4-BE49-F238E27FC236}">
                <a16:creationId xmlns:a16="http://schemas.microsoft.com/office/drawing/2014/main" id="{F8CAD6EF-B8E2-8049-A4FE-F13580484018}"/>
              </a:ext>
            </a:extLst>
          </p:cNvPr>
          <p:cNvSpPr>
            <a:spLocks noGrp="1" noChangeArrowheads="1"/>
          </p:cNvSpPr>
          <p:nvPr>
            <p:ph type="dt" sz="half" idx="10"/>
          </p:nvPr>
        </p:nvSpPr>
        <p:spPr/>
        <p:txBody>
          <a:bodyPr/>
          <a:lstStyle>
            <a:lvl1pPr>
              <a:defRPr/>
            </a:lvl1pPr>
          </a:lstStyle>
          <a:p>
            <a:pPr>
              <a:defRPr/>
            </a:pPr>
            <a:endParaRPr lang="en-GB"/>
          </a:p>
        </p:txBody>
      </p:sp>
      <p:sp>
        <p:nvSpPr>
          <p:cNvPr id="8" name="Rectangle 5">
            <a:extLst>
              <a:ext uri="{FF2B5EF4-FFF2-40B4-BE49-F238E27FC236}">
                <a16:creationId xmlns:a16="http://schemas.microsoft.com/office/drawing/2014/main" id="{DFC3E402-6A86-DD4A-9568-8D16B3914021}"/>
              </a:ext>
            </a:extLst>
          </p:cNvPr>
          <p:cNvSpPr>
            <a:spLocks noGrp="1" noChangeArrowheads="1"/>
          </p:cNvSpPr>
          <p:nvPr>
            <p:ph type="ftr" sz="quarter" idx="11"/>
          </p:nvPr>
        </p:nvSpPr>
        <p:spPr>
          <a:xfrm>
            <a:off x="3124200" y="6237288"/>
            <a:ext cx="2895600" cy="484187"/>
          </a:xfrm>
        </p:spPr>
        <p:txBody>
          <a:bodyPr/>
          <a:lstStyle>
            <a:lvl1pPr>
              <a:defRPr/>
            </a:lvl1pPr>
          </a:lstStyle>
          <a:p>
            <a:pPr>
              <a:defRPr/>
            </a:pPr>
            <a:endParaRPr/>
          </a:p>
        </p:txBody>
      </p:sp>
      <p:sp>
        <p:nvSpPr>
          <p:cNvPr id="9" name="Rectangle 6">
            <a:extLst>
              <a:ext uri="{FF2B5EF4-FFF2-40B4-BE49-F238E27FC236}">
                <a16:creationId xmlns:a16="http://schemas.microsoft.com/office/drawing/2014/main" id="{3BDAB3CD-E9E1-CE48-A6BF-E33C70E123BF}"/>
              </a:ext>
            </a:extLst>
          </p:cNvPr>
          <p:cNvSpPr>
            <a:spLocks noGrp="1" noChangeArrowheads="1"/>
          </p:cNvSpPr>
          <p:nvPr>
            <p:ph type="sldNum" sz="quarter" idx="12"/>
          </p:nvPr>
        </p:nvSpPr>
        <p:spPr/>
        <p:txBody>
          <a:bodyPr/>
          <a:lstStyle>
            <a:lvl1pPr>
              <a:defRPr>
                <a:latin typeface="Arial" charset="0"/>
              </a:defRPr>
            </a:lvl1pPr>
          </a:lstStyle>
          <a:p>
            <a:pPr>
              <a:defRPr/>
            </a:pPr>
            <a:endParaRPr lang="en-GB"/>
          </a:p>
        </p:txBody>
      </p:sp>
    </p:spTree>
    <p:extLst>
      <p:ext uri="{BB962C8B-B14F-4D97-AF65-F5344CB8AC3E}">
        <p14:creationId xmlns:p14="http://schemas.microsoft.com/office/powerpoint/2010/main" val="18523885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id="{5EBBB868-AF04-D94B-90A4-6BEB5055F52F}"/>
              </a:ext>
            </a:extLst>
          </p:cNvPr>
          <p:cNvSpPr>
            <a:spLocks noGrp="1" noChangeArrowheads="1"/>
          </p:cNvSpPr>
          <p:nvPr>
            <p:ph type="dt" sz="half" idx="10"/>
          </p:nvPr>
        </p:nvSpPr>
        <p:spPr/>
        <p:txBody>
          <a:bodyPr/>
          <a:lstStyle>
            <a:lvl1pPr>
              <a:defRPr/>
            </a:lvl1pPr>
          </a:lstStyle>
          <a:p>
            <a:pPr>
              <a:defRPr/>
            </a:pPr>
            <a:endParaRPr lang="en-GB"/>
          </a:p>
        </p:txBody>
      </p:sp>
      <p:sp>
        <p:nvSpPr>
          <p:cNvPr id="5" name="Rectangle 5">
            <a:extLst>
              <a:ext uri="{FF2B5EF4-FFF2-40B4-BE49-F238E27FC236}">
                <a16:creationId xmlns:a16="http://schemas.microsoft.com/office/drawing/2014/main" id="{65426921-F0D9-1747-9710-18661E06AB89}"/>
              </a:ext>
            </a:extLst>
          </p:cNvPr>
          <p:cNvSpPr>
            <a:spLocks noGrp="1" noChangeArrowheads="1"/>
          </p:cNvSpPr>
          <p:nvPr>
            <p:ph type="ftr" sz="quarter" idx="11"/>
          </p:nvPr>
        </p:nvSpPr>
        <p:spPr/>
        <p:txBody>
          <a:bodyPr/>
          <a:lstStyle>
            <a:lvl1pPr>
              <a:defRPr/>
            </a:lvl1pPr>
          </a:lstStyle>
          <a:p>
            <a:pPr>
              <a:defRPr/>
            </a:pPr>
            <a:endParaRPr/>
          </a:p>
        </p:txBody>
      </p:sp>
      <p:sp>
        <p:nvSpPr>
          <p:cNvPr id="6" name="Rectangle 6">
            <a:extLst>
              <a:ext uri="{FF2B5EF4-FFF2-40B4-BE49-F238E27FC236}">
                <a16:creationId xmlns:a16="http://schemas.microsoft.com/office/drawing/2014/main" id="{5F79D8FB-3D02-594E-BF4C-9D7E8881DAF2}"/>
              </a:ext>
            </a:extLst>
          </p:cNvPr>
          <p:cNvSpPr>
            <a:spLocks noGrp="1" noChangeArrowheads="1"/>
          </p:cNvSpPr>
          <p:nvPr>
            <p:ph type="sldNum" sz="quarter" idx="12"/>
          </p:nvPr>
        </p:nvSpPr>
        <p:spPr/>
        <p:txBody>
          <a:bodyPr/>
          <a:lstStyle>
            <a:lvl1pPr>
              <a:defRPr/>
            </a:lvl1pPr>
          </a:lstStyle>
          <a:p>
            <a:fld id="{735C179E-A404-774A-A46F-6F8478D19275}" type="slidenum">
              <a:rPr lang="en-GB" altLang="fr-FR"/>
              <a:pPr/>
              <a:t>‹N›</a:t>
            </a:fld>
            <a:endParaRPr lang="en-GB" altLang="fr-FR"/>
          </a:p>
        </p:txBody>
      </p:sp>
    </p:spTree>
    <p:extLst>
      <p:ext uri="{BB962C8B-B14F-4D97-AF65-F5344CB8AC3E}">
        <p14:creationId xmlns:p14="http://schemas.microsoft.com/office/powerpoint/2010/main" val="24762361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2387600"/>
            <a:ext cx="4038600" cy="36337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2387600"/>
            <a:ext cx="4038600" cy="363378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4C908490-0C4B-5E48-910F-EA6744F734E6}"/>
              </a:ext>
            </a:extLst>
          </p:cNvPr>
          <p:cNvSpPr>
            <a:spLocks noGrp="1" noChangeArrowheads="1"/>
          </p:cNvSpPr>
          <p:nvPr>
            <p:ph type="dt" sz="half" idx="10"/>
          </p:nvPr>
        </p:nvSpPr>
        <p:spPr/>
        <p:txBody>
          <a:bodyPr/>
          <a:lstStyle>
            <a:lvl1pPr>
              <a:defRPr/>
            </a:lvl1pPr>
          </a:lstStyle>
          <a:p>
            <a:pPr>
              <a:defRPr/>
            </a:pPr>
            <a:endParaRPr lang="en-GB"/>
          </a:p>
        </p:txBody>
      </p:sp>
      <p:sp>
        <p:nvSpPr>
          <p:cNvPr id="6" name="Footer Placeholder 5">
            <a:extLst>
              <a:ext uri="{FF2B5EF4-FFF2-40B4-BE49-F238E27FC236}">
                <a16:creationId xmlns:a16="http://schemas.microsoft.com/office/drawing/2014/main" id="{7E8296BB-A8FB-B24B-86BC-F3543CDA2E6A}"/>
              </a:ext>
            </a:extLst>
          </p:cNvPr>
          <p:cNvSpPr>
            <a:spLocks noGrp="1" noChangeArrowheads="1"/>
          </p:cNvSpPr>
          <p:nvPr>
            <p:ph type="ftr" sz="quarter" idx="11"/>
          </p:nvPr>
        </p:nvSpPr>
        <p:spPr/>
        <p:txBody>
          <a:bodyPr/>
          <a:lstStyle>
            <a:lvl1pPr>
              <a:defRPr/>
            </a:lvl1pPr>
          </a:lstStyle>
          <a:p>
            <a:pPr>
              <a:defRPr/>
            </a:pPr>
            <a:endParaRPr/>
          </a:p>
        </p:txBody>
      </p:sp>
      <p:sp>
        <p:nvSpPr>
          <p:cNvPr id="7" name="Slide Number Placeholder 6">
            <a:extLst>
              <a:ext uri="{FF2B5EF4-FFF2-40B4-BE49-F238E27FC236}">
                <a16:creationId xmlns:a16="http://schemas.microsoft.com/office/drawing/2014/main" id="{A0181482-8BF6-6F40-8287-1AF8FA117ABF}"/>
              </a:ext>
            </a:extLst>
          </p:cNvPr>
          <p:cNvSpPr>
            <a:spLocks noGrp="1" noChangeArrowheads="1"/>
          </p:cNvSpPr>
          <p:nvPr>
            <p:ph type="sldNum" sz="quarter" idx="12"/>
          </p:nvPr>
        </p:nvSpPr>
        <p:spPr/>
        <p:txBody>
          <a:bodyPr/>
          <a:lstStyle>
            <a:lvl1pPr>
              <a:defRPr/>
            </a:lvl1pPr>
          </a:lstStyle>
          <a:p>
            <a:fld id="{A9D89EBE-5F00-CA46-B450-875FBD374D13}" type="slidenum">
              <a:rPr lang="en-GB" altLang="fr-FR"/>
              <a:pPr/>
              <a:t>‹N›</a:t>
            </a:fld>
            <a:endParaRPr lang="en-GB" altLang="fr-FR"/>
          </a:p>
        </p:txBody>
      </p:sp>
    </p:spTree>
    <p:extLst>
      <p:ext uri="{BB962C8B-B14F-4D97-AF65-F5344CB8AC3E}">
        <p14:creationId xmlns:p14="http://schemas.microsoft.com/office/powerpoint/2010/main" val="14436295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4">
            <a:extLst>
              <a:ext uri="{FF2B5EF4-FFF2-40B4-BE49-F238E27FC236}">
                <a16:creationId xmlns:a16="http://schemas.microsoft.com/office/drawing/2014/main" id="{F9618C80-40E2-1246-AC1D-401CB3DBF1C5}"/>
              </a:ext>
            </a:extLst>
          </p:cNvPr>
          <p:cNvSpPr>
            <a:spLocks noGrp="1" noChangeArrowheads="1"/>
          </p:cNvSpPr>
          <p:nvPr>
            <p:ph type="dt" sz="half" idx="10"/>
          </p:nvPr>
        </p:nvSpPr>
        <p:spPr/>
        <p:txBody>
          <a:bodyPr/>
          <a:lstStyle>
            <a:lvl1pPr>
              <a:defRPr/>
            </a:lvl1pPr>
          </a:lstStyle>
          <a:p>
            <a:pPr>
              <a:defRPr/>
            </a:pPr>
            <a:endParaRPr lang="en-GB"/>
          </a:p>
        </p:txBody>
      </p:sp>
      <p:sp>
        <p:nvSpPr>
          <p:cNvPr id="8" name="Rectangle 5">
            <a:extLst>
              <a:ext uri="{FF2B5EF4-FFF2-40B4-BE49-F238E27FC236}">
                <a16:creationId xmlns:a16="http://schemas.microsoft.com/office/drawing/2014/main" id="{03F0ADFD-35FB-FE4D-8428-9E105B31D14D}"/>
              </a:ext>
            </a:extLst>
          </p:cNvPr>
          <p:cNvSpPr>
            <a:spLocks noGrp="1" noChangeArrowheads="1"/>
          </p:cNvSpPr>
          <p:nvPr>
            <p:ph type="ftr" sz="quarter" idx="11"/>
          </p:nvPr>
        </p:nvSpPr>
        <p:spPr/>
        <p:txBody>
          <a:bodyPr/>
          <a:lstStyle>
            <a:lvl1pPr>
              <a:defRPr/>
            </a:lvl1pPr>
          </a:lstStyle>
          <a:p>
            <a:pPr>
              <a:defRPr/>
            </a:pPr>
            <a:endParaRPr/>
          </a:p>
        </p:txBody>
      </p:sp>
      <p:sp>
        <p:nvSpPr>
          <p:cNvPr id="9" name="Rectangle 6">
            <a:extLst>
              <a:ext uri="{FF2B5EF4-FFF2-40B4-BE49-F238E27FC236}">
                <a16:creationId xmlns:a16="http://schemas.microsoft.com/office/drawing/2014/main" id="{02103F61-E64F-EA44-A21C-F712CA0DD00E}"/>
              </a:ext>
            </a:extLst>
          </p:cNvPr>
          <p:cNvSpPr>
            <a:spLocks noGrp="1" noChangeArrowheads="1"/>
          </p:cNvSpPr>
          <p:nvPr>
            <p:ph type="sldNum" sz="quarter" idx="12"/>
          </p:nvPr>
        </p:nvSpPr>
        <p:spPr/>
        <p:txBody>
          <a:bodyPr/>
          <a:lstStyle>
            <a:lvl1pPr>
              <a:defRPr/>
            </a:lvl1pPr>
          </a:lstStyle>
          <a:p>
            <a:fld id="{5E31CBC0-B5D7-9140-BD50-40748E8EB425}" type="slidenum">
              <a:rPr lang="en-GB" altLang="fr-FR"/>
              <a:pPr/>
              <a:t>‹N›</a:t>
            </a:fld>
            <a:endParaRPr lang="en-GB" altLang="fr-FR"/>
          </a:p>
        </p:txBody>
      </p:sp>
    </p:spTree>
    <p:extLst>
      <p:ext uri="{BB962C8B-B14F-4D97-AF65-F5344CB8AC3E}">
        <p14:creationId xmlns:p14="http://schemas.microsoft.com/office/powerpoint/2010/main" val="20948216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4">
            <a:extLst>
              <a:ext uri="{FF2B5EF4-FFF2-40B4-BE49-F238E27FC236}">
                <a16:creationId xmlns:a16="http://schemas.microsoft.com/office/drawing/2014/main" id="{9AD7C705-8015-DD41-B46B-01A8DAE32F5F}"/>
              </a:ext>
            </a:extLst>
          </p:cNvPr>
          <p:cNvSpPr>
            <a:spLocks noGrp="1" noChangeArrowheads="1"/>
          </p:cNvSpPr>
          <p:nvPr>
            <p:ph type="dt" sz="half" idx="10"/>
          </p:nvPr>
        </p:nvSpPr>
        <p:spPr/>
        <p:txBody>
          <a:bodyPr/>
          <a:lstStyle>
            <a:lvl1pPr>
              <a:defRPr/>
            </a:lvl1pPr>
          </a:lstStyle>
          <a:p>
            <a:pPr>
              <a:defRPr/>
            </a:pPr>
            <a:endParaRPr lang="en-GB"/>
          </a:p>
        </p:txBody>
      </p:sp>
      <p:sp>
        <p:nvSpPr>
          <p:cNvPr id="4" name="Rectangle 5">
            <a:extLst>
              <a:ext uri="{FF2B5EF4-FFF2-40B4-BE49-F238E27FC236}">
                <a16:creationId xmlns:a16="http://schemas.microsoft.com/office/drawing/2014/main" id="{01193015-F106-6A4A-BA87-CD15C5D9BAAF}"/>
              </a:ext>
            </a:extLst>
          </p:cNvPr>
          <p:cNvSpPr>
            <a:spLocks noGrp="1" noChangeArrowheads="1"/>
          </p:cNvSpPr>
          <p:nvPr>
            <p:ph type="ftr" sz="quarter" idx="11"/>
          </p:nvPr>
        </p:nvSpPr>
        <p:spPr/>
        <p:txBody>
          <a:bodyPr/>
          <a:lstStyle>
            <a:lvl1pPr>
              <a:defRPr/>
            </a:lvl1pPr>
          </a:lstStyle>
          <a:p>
            <a:pPr>
              <a:defRPr/>
            </a:pPr>
            <a:endParaRPr/>
          </a:p>
        </p:txBody>
      </p:sp>
      <p:sp>
        <p:nvSpPr>
          <p:cNvPr id="5" name="Rectangle 6">
            <a:extLst>
              <a:ext uri="{FF2B5EF4-FFF2-40B4-BE49-F238E27FC236}">
                <a16:creationId xmlns:a16="http://schemas.microsoft.com/office/drawing/2014/main" id="{09C593A8-A1E8-6E44-9A26-E2BFCE0DDF5A}"/>
              </a:ext>
            </a:extLst>
          </p:cNvPr>
          <p:cNvSpPr>
            <a:spLocks noGrp="1" noChangeArrowheads="1"/>
          </p:cNvSpPr>
          <p:nvPr>
            <p:ph type="sldNum" sz="quarter" idx="12"/>
          </p:nvPr>
        </p:nvSpPr>
        <p:spPr/>
        <p:txBody>
          <a:bodyPr/>
          <a:lstStyle>
            <a:lvl1pPr>
              <a:defRPr/>
            </a:lvl1pPr>
          </a:lstStyle>
          <a:p>
            <a:fld id="{0C7B7AF3-83A0-9C4B-B207-2F17A8379816}" type="slidenum">
              <a:rPr lang="en-GB" altLang="fr-FR"/>
              <a:pPr/>
              <a:t>‹N›</a:t>
            </a:fld>
            <a:endParaRPr lang="en-GB" altLang="fr-FR"/>
          </a:p>
        </p:txBody>
      </p:sp>
    </p:spTree>
    <p:extLst>
      <p:ext uri="{BB962C8B-B14F-4D97-AF65-F5344CB8AC3E}">
        <p14:creationId xmlns:p14="http://schemas.microsoft.com/office/powerpoint/2010/main" val="3801496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02E1C787-3C2C-9B46-9BB1-CF3DC2953162}"/>
              </a:ext>
            </a:extLst>
          </p:cNvPr>
          <p:cNvSpPr>
            <a:spLocks noGrp="1" noChangeArrowheads="1"/>
          </p:cNvSpPr>
          <p:nvPr>
            <p:ph type="dt" sz="half" idx="10"/>
          </p:nvPr>
        </p:nvSpPr>
        <p:spPr/>
        <p:txBody>
          <a:bodyPr/>
          <a:lstStyle>
            <a:lvl1pPr>
              <a:defRPr/>
            </a:lvl1pPr>
          </a:lstStyle>
          <a:p>
            <a:pPr>
              <a:defRPr/>
            </a:pPr>
            <a:endParaRPr lang="en-GB"/>
          </a:p>
        </p:txBody>
      </p:sp>
      <p:sp>
        <p:nvSpPr>
          <p:cNvPr id="3" name="Rectangle 5">
            <a:extLst>
              <a:ext uri="{FF2B5EF4-FFF2-40B4-BE49-F238E27FC236}">
                <a16:creationId xmlns:a16="http://schemas.microsoft.com/office/drawing/2014/main" id="{CFA78EC6-B527-124B-A514-490051B1CEBB}"/>
              </a:ext>
            </a:extLst>
          </p:cNvPr>
          <p:cNvSpPr>
            <a:spLocks noGrp="1" noChangeArrowheads="1"/>
          </p:cNvSpPr>
          <p:nvPr>
            <p:ph type="ftr" sz="quarter" idx="11"/>
          </p:nvPr>
        </p:nvSpPr>
        <p:spPr/>
        <p:txBody>
          <a:bodyPr/>
          <a:lstStyle>
            <a:lvl1pPr>
              <a:defRPr/>
            </a:lvl1pPr>
          </a:lstStyle>
          <a:p>
            <a:pPr>
              <a:defRPr/>
            </a:pPr>
            <a:endParaRPr/>
          </a:p>
        </p:txBody>
      </p:sp>
      <p:sp>
        <p:nvSpPr>
          <p:cNvPr id="4" name="Rectangle 6">
            <a:extLst>
              <a:ext uri="{FF2B5EF4-FFF2-40B4-BE49-F238E27FC236}">
                <a16:creationId xmlns:a16="http://schemas.microsoft.com/office/drawing/2014/main" id="{76827D4D-1C96-3B4B-AC7A-E0B093238FA1}"/>
              </a:ext>
            </a:extLst>
          </p:cNvPr>
          <p:cNvSpPr>
            <a:spLocks noGrp="1" noChangeArrowheads="1"/>
          </p:cNvSpPr>
          <p:nvPr>
            <p:ph type="sldNum" sz="quarter" idx="12"/>
          </p:nvPr>
        </p:nvSpPr>
        <p:spPr/>
        <p:txBody>
          <a:bodyPr/>
          <a:lstStyle>
            <a:lvl1pPr>
              <a:defRPr/>
            </a:lvl1pPr>
          </a:lstStyle>
          <a:p>
            <a:fld id="{7A22164F-C9AF-984A-A17C-04F5DA6C50DE}" type="slidenum">
              <a:rPr lang="en-GB" altLang="fr-FR"/>
              <a:pPr/>
              <a:t>‹N›</a:t>
            </a:fld>
            <a:endParaRPr lang="en-GB" altLang="fr-FR"/>
          </a:p>
        </p:txBody>
      </p:sp>
    </p:spTree>
    <p:extLst>
      <p:ext uri="{BB962C8B-B14F-4D97-AF65-F5344CB8AC3E}">
        <p14:creationId xmlns:p14="http://schemas.microsoft.com/office/powerpoint/2010/main" val="942544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2FE3E9B8-A48F-8941-93FA-4FC843404BB3}"/>
              </a:ext>
            </a:extLst>
          </p:cNvPr>
          <p:cNvSpPr>
            <a:spLocks noGrp="1" noChangeArrowheads="1"/>
          </p:cNvSpPr>
          <p:nvPr>
            <p:ph type="dt" sz="half" idx="10"/>
          </p:nvPr>
        </p:nvSpPr>
        <p:spPr/>
        <p:txBody>
          <a:bodyPr/>
          <a:lstStyle>
            <a:lvl1pPr>
              <a:defRPr/>
            </a:lvl1pPr>
          </a:lstStyle>
          <a:p>
            <a:pPr>
              <a:defRPr/>
            </a:pPr>
            <a:endParaRPr lang="en-GB"/>
          </a:p>
        </p:txBody>
      </p:sp>
      <p:sp>
        <p:nvSpPr>
          <p:cNvPr id="6" name="Footer Placeholder 5">
            <a:extLst>
              <a:ext uri="{FF2B5EF4-FFF2-40B4-BE49-F238E27FC236}">
                <a16:creationId xmlns:a16="http://schemas.microsoft.com/office/drawing/2014/main" id="{913C404E-184A-F645-AF37-94AB3AED4A66}"/>
              </a:ext>
            </a:extLst>
          </p:cNvPr>
          <p:cNvSpPr>
            <a:spLocks noGrp="1" noChangeArrowheads="1"/>
          </p:cNvSpPr>
          <p:nvPr>
            <p:ph type="ftr" sz="quarter" idx="11"/>
          </p:nvPr>
        </p:nvSpPr>
        <p:spPr/>
        <p:txBody>
          <a:bodyPr/>
          <a:lstStyle>
            <a:lvl1pPr>
              <a:defRPr/>
            </a:lvl1pPr>
          </a:lstStyle>
          <a:p>
            <a:pPr>
              <a:defRPr/>
            </a:pPr>
            <a:endParaRPr/>
          </a:p>
        </p:txBody>
      </p:sp>
      <p:sp>
        <p:nvSpPr>
          <p:cNvPr id="7" name="Slide Number Placeholder 6">
            <a:extLst>
              <a:ext uri="{FF2B5EF4-FFF2-40B4-BE49-F238E27FC236}">
                <a16:creationId xmlns:a16="http://schemas.microsoft.com/office/drawing/2014/main" id="{1CD345CC-79A5-6341-AB76-501065D4C697}"/>
              </a:ext>
            </a:extLst>
          </p:cNvPr>
          <p:cNvSpPr>
            <a:spLocks noGrp="1" noChangeArrowheads="1"/>
          </p:cNvSpPr>
          <p:nvPr>
            <p:ph type="sldNum" sz="quarter" idx="12"/>
          </p:nvPr>
        </p:nvSpPr>
        <p:spPr/>
        <p:txBody>
          <a:bodyPr/>
          <a:lstStyle>
            <a:lvl1pPr>
              <a:defRPr/>
            </a:lvl1pPr>
          </a:lstStyle>
          <a:p>
            <a:fld id="{91D0ECCC-3B20-754F-8B3F-CB7DCCA07FA6}" type="slidenum">
              <a:rPr lang="en-GB" altLang="fr-FR"/>
              <a:pPr/>
              <a:t>‹N›</a:t>
            </a:fld>
            <a:endParaRPr lang="en-GB" altLang="fr-FR"/>
          </a:p>
        </p:txBody>
      </p:sp>
    </p:spTree>
    <p:extLst>
      <p:ext uri="{BB962C8B-B14F-4D97-AF65-F5344CB8AC3E}">
        <p14:creationId xmlns:p14="http://schemas.microsoft.com/office/powerpoint/2010/main" val="13342417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a:extLst>
              <a:ext uri="{FF2B5EF4-FFF2-40B4-BE49-F238E27FC236}">
                <a16:creationId xmlns:a16="http://schemas.microsoft.com/office/drawing/2014/main" id="{22D04305-6168-B445-8C28-135B67415897}"/>
              </a:ext>
            </a:extLst>
          </p:cNvPr>
          <p:cNvSpPr>
            <a:spLocks noGrp="1" noChangeArrowheads="1"/>
          </p:cNvSpPr>
          <p:nvPr>
            <p:ph type="dt" sz="half" idx="10"/>
          </p:nvPr>
        </p:nvSpPr>
        <p:spPr/>
        <p:txBody>
          <a:bodyPr/>
          <a:lstStyle>
            <a:lvl1pPr>
              <a:defRPr/>
            </a:lvl1pPr>
          </a:lstStyle>
          <a:p>
            <a:pPr>
              <a:defRPr/>
            </a:pPr>
            <a:endParaRPr lang="en-GB"/>
          </a:p>
        </p:txBody>
      </p:sp>
      <p:sp>
        <p:nvSpPr>
          <p:cNvPr id="6" name="Footer Placeholder 5">
            <a:extLst>
              <a:ext uri="{FF2B5EF4-FFF2-40B4-BE49-F238E27FC236}">
                <a16:creationId xmlns:a16="http://schemas.microsoft.com/office/drawing/2014/main" id="{8FBA2648-26B0-6947-B893-D51BF1BA672B}"/>
              </a:ext>
            </a:extLst>
          </p:cNvPr>
          <p:cNvSpPr>
            <a:spLocks noGrp="1" noChangeArrowheads="1"/>
          </p:cNvSpPr>
          <p:nvPr>
            <p:ph type="ftr" sz="quarter" idx="11"/>
          </p:nvPr>
        </p:nvSpPr>
        <p:spPr/>
        <p:txBody>
          <a:bodyPr/>
          <a:lstStyle>
            <a:lvl1pPr>
              <a:defRPr/>
            </a:lvl1pPr>
          </a:lstStyle>
          <a:p>
            <a:pPr>
              <a:defRPr/>
            </a:pPr>
            <a:endParaRPr/>
          </a:p>
        </p:txBody>
      </p:sp>
      <p:sp>
        <p:nvSpPr>
          <p:cNvPr id="7" name="Slide Number Placeholder 6">
            <a:extLst>
              <a:ext uri="{FF2B5EF4-FFF2-40B4-BE49-F238E27FC236}">
                <a16:creationId xmlns:a16="http://schemas.microsoft.com/office/drawing/2014/main" id="{7BDB58C2-CD69-064D-9AFB-2BBE67DE8A2B}"/>
              </a:ext>
            </a:extLst>
          </p:cNvPr>
          <p:cNvSpPr>
            <a:spLocks noGrp="1" noChangeArrowheads="1"/>
          </p:cNvSpPr>
          <p:nvPr>
            <p:ph type="sldNum" sz="quarter" idx="12"/>
          </p:nvPr>
        </p:nvSpPr>
        <p:spPr/>
        <p:txBody>
          <a:bodyPr/>
          <a:lstStyle>
            <a:lvl1pPr>
              <a:defRPr/>
            </a:lvl1pPr>
          </a:lstStyle>
          <a:p>
            <a:fld id="{3DF69787-4142-B54D-90C3-D3E386BC3239}" type="slidenum">
              <a:rPr lang="en-GB" altLang="fr-FR"/>
              <a:pPr/>
              <a:t>‹N›</a:t>
            </a:fld>
            <a:endParaRPr lang="en-GB" altLang="fr-FR"/>
          </a:p>
        </p:txBody>
      </p:sp>
    </p:spTree>
    <p:extLst>
      <p:ext uri="{BB962C8B-B14F-4D97-AF65-F5344CB8AC3E}">
        <p14:creationId xmlns:p14="http://schemas.microsoft.com/office/powerpoint/2010/main" val="15779227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E457CB78-8563-504C-B47F-15A8638A94EF}"/>
              </a:ext>
            </a:extLst>
          </p:cNvPr>
          <p:cNvSpPr>
            <a:spLocks noGrp="1" noChangeArrowheads="1"/>
          </p:cNvSpPr>
          <p:nvPr>
            <p:ph type="title"/>
          </p:nvPr>
        </p:nvSpPr>
        <p:spPr bwMode="auto">
          <a:xfrm>
            <a:off x="468313" y="1123950"/>
            <a:ext cx="82296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ltLang="en-US"/>
              <a:t>Lorem ipsum</a:t>
            </a:r>
          </a:p>
        </p:txBody>
      </p:sp>
      <p:sp>
        <p:nvSpPr>
          <p:cNvPr id="1027" name="Rectangle 3">
            <a:extLst>
              <a:ext uri="{FF2B5EF4-FFF2-40B4-BE49-F238E27FC236}">
                <a16:creationId xmlns:a16="http://schemas.microsoft.com/office/drawing/2014/main" id="{7F7EA93E-8DB5-6D4A-84C6-5EB5F93FBA89}"/>
              </a:ext>
            </a:extLst>
          </p:cNvPr>
          <p:cNvSpPr>
            <a:spLocks noGrp="1" noChangeArrowheads="1"/>
          </p:cNvSpPr>
          <p:nvPr>
            <p:ph type="body" idx="1"/>
          </p:nvPr>
        </p:nvSpPr>
        <p:spPr bwMode="auto">
          <a:xfrm>
            <a:off x="457200" y="2387600"/>
            <a:ext cx="8229600" cy="3633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BE" altLang="en-US"/>
              <a:t>Et dolor fragum</a:t>
            </a:r>
            <a:endParaRPr lang="en-GB" altLang="en-US"/>
          </a:p>
          <a:p>
            <a:pPr lvl="1"/>
            <a:r>
              <a:rPr lang="en-GB" altLang="en-US"/>
              <a:t>Et dolor fragum</a:t>
            </a:r>
          </a:p>
          <a:p>
            <a:pPr lvl="2"/>
            <a:r>
              <a:rPr lang="en-GB" altLang="en-US"/>
              <a:t>- Et dolor fragum</a:t>
            </a:r>
          </a:p>
        </p:txBody>
      </p:sp>
      <p:sp>
        <p:nvSpPr>
          <p:cNvPr id="1028" name="Rectangle 4">
            <a:extLst>
              <a:ext uri="{FF2B5EF4-FFF2-40B4-BE49-F238E27FC236}">
                <a16:creationId xmlns:a16="http://schemas.microsoft.com/office/drawing/2014/main" id="{43AD5CCD-9545-994F-A524-447908028B4A}"/>
              </a:ext>
            </a:extLst>
          </p:cNvPr>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1400" b="0">
                <a:solidFill>
                  <a:schemeClr val="tx1"/>
                </a:solidFill>
                <a:latin typeface="+mj-lt"/>
              </a:defRPr>
            </a:lvl1pPr>
          </a:lstStyle>
          <a:p>
            <a:pPr>
              <a:defRPr/>
            </a:pPr>
            <a:endParaRPr lang="en-GB"/>
          </a:p>
        </p:txBody>
      </p:sp>
      <p:sp>
        <p:nvSpPr>
          <p:cNvPr id="1029" name="Rectangle 5">
            <a:extLst>
              <a:ext uri="{FF2B5EF4-FFF2-40B4-BE49-F238E27FC236}">
                <a16:creationId xmlns:a16="http://schemas.microsoft.com/office/drawing/2014/main" id="{089497B1-8BB7-8A4D-90D4-6A7C496FC5AB}"/>
              </a:ext>
            </a:extLst>
          </p:cNvPr>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lang="en-GB" sz="1400" b="0" kern="1200">
                <a:solidFill>
                  <a:schemeClr val="tx1"/>
                </a:solidFill>
                <a:latin typeface="+mj-lt"/>
                <a:ea typeface="+mn-ea"/>
                <a:cs typeface="+mn-cs"/>
              </a:defRPr>
            </a:lvl1pPr>
          </a:lstStyle>
          <a:p>
            <a:pPr>
              <a:defRPr/>
            </a:pPr>
            <a:endParaRPr lang="en-US"/>
          </a:p>
        </p:txBody>
      </p:sp>
      <p:sp>
        <p:nvSpPr>
          <p:cNvPr id="1030" name="Rectangle 6">
            <a:extLst>
              <a:ext uri="{FF2B5EF4-FFF2-40B4-BE49-F238E27FC236}">
                <a16:creationId xmlns:a16="http://schemas.microsoft.com/office/drawing/2014/main" id="{464DC1CF-9A08-4342-9234-37AC19C03E57}"/>
              </a:ext>
            </a:extLst>
          </p:cNvPr>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1400" b="0">
                <a:solidFill>
                  <a:schemeClr val="tx1"/>
                </a:solidFill>
                <a:latin typeface="Arial" panose="020B0604020202020204" pitchFamily="34" charset="0"/>
              </a:defRPr>
            </a:lvl1pPr>
          </a:lstStyle>
          <a:p>
            <a:fld id="{49B25F66-B0B5-6148-87A4-68AE777B168A}" type="slidenum">
              <a:rPr lang="en-GB" altLang="fr-FR"/>
              <a:pPr/>
              <a:t>‹N›</a:t>
            </a:fld>
            <a:endParaRPr lang="en-GB" altLang="fr-FR"/>
          </a:p>
        </p:txBody>
      </p:sp>
    </p:spTree>
  </p:cSld>
  <p:clrMap bg1="lt1" tx1="dk1" bg2="lt2" tx2="dk2" accent1="accent1" accent2="accent2" accent3="accent3" accent4="accent4" accent5="accent5" accent6="accent6" hlink="hlink" folHlink="folHlink"/>
  <p:sldLayoutIdLst>
    <p:sldLayoutId id="2147489213" r:id="rId1"/>
    <p:sldLayoutId id="2147489214" r:id="rId2"/>
    <p:sldLayoutId id="2147489215" r:id="rId3"/>
    <p:sldLayoutId id="2147489216" r:id="rId4"/>
    <p:sldLayoutId id="2147489217" r:id="rId5"/>
    <p:sldLayoutId id="2147489218" r:id="rId6"/>
    <p:sldLayoutId id="2147489219" r:id="rId7"/>
    <p:sldLayoutId id="2147489220" r:id="rId8"/>
    <p:sldLayoutId id="2147489221" r:id="rId9"/>
    <p:sldLayoutId id="2147489222" r:id="rId10"/>
    <p:sldLayoutId id="2147489223" r:id="rId11"/>
  </p:sldLayoutIdLst>
  <p:hf hdr="0" ftr="0" dt="0"/>
  <p:txStyles>
    <p:titleStyle>
      <a:lvl1pPr marL="358775" indent="-358775" algn="l" rtl="0" eaLnBrk="0" fontAlgn="base" hangingPunct="0">
        <a:spcBef>
          <a:spcPct val="0"/>
        </a:spcBef>
        <a:spcAft>
          <a:spcPct val="0"/>
        </a:spcAft>
        <a:defRPr sz="3000" b="1">
          <a:solidFill>
            <a:srgbClr val="0F5494"/>
          </a:solidFill>
          <a:latin typeface="+mj-lt"/>
          <a:ea typeface="+mj-ea"/>
          <a:cs typeface="+mj-cs"/>
        </a:defRPr>
      </a:lvl1pPr>
      <a:lvl2pPr marL="358775" indent="-358775" algn="l" rtl="0" eaLnBrk="0" fontAlgn="base" hangingPunct="0">
        <a:spcBef>
          <a:spcPct val="0"/>
        </a:spcBef>
        <a:spcAft>
          <a:spcPct val="0"/>
        </a:spcAft>
        <a:defRPr sz="3000" b="1">
          <a:solidFill>
            <a:srgbClr val="0F5494"/>
          </a:solidFill>
          <a:latin typeface="Verdana" pitchFamily="34" charset="0"/>
        </a:defRPr>
      </a:lvl2pPr>
      <a:lvl3pPr marL="358775" indent="-358775" algn="l" rtl="0" eaLnBrk="0" fontAlgn="base" hangingPunct="0">
        <a:spcBef>
          <a:spcPct val="0"/>
        </a:spcBef>
        <a:spcAft>
          <a:spcPct val="0"/>
        </a:spcAft>
        <a:defRPr sz="3000" b="1">
          <a:solidFill>
            <a:srgbClr val="0F5494"/>
          </a:solidFill>
          <a:latin typeface="Verdana" pitchFamily="34" charset="0"/>
        </a:defRPr>
      </a:lvl3pPr>
      <a:lvl4pPr marL="358775" indent="-358775" algn="l" rtl="0" eaLnBrk="0" fontAlgn="base" hangingPunct="0">
        <a:spcBef>
          <a:spcPct val="0"/>
        </a:spcBef>
        <a:spcAft>
          <a:spcPct val="0"/>
        </a:spcAft>
        <a:defRPr sz="3000" b="1">
          <a:solidFill>
            <a:srgbClr val="0F5494"/>
          </a:solidFill>
          <a:latin typeface="Verdana" pitchFamily="34" charset="0"/>
        </a:defRPr>
      </a:lvl4pPr>
      <a:lvl5pPr marL="358775" indent="-358775" algn="l" rtl="0" eaLnBrk="0" fontAlgn="base" hangingPunct="0">
        <a:spcBef>
          <a:spcPct val="0"/>
        </a:spcBef>
        <a:spcAft>
          <a:spcPct val="0"/>
        </a:spcAft>
        <a:defRPr sz="3000" b="1">
          <a:solidFill>
            <a:srgbClr val="0F5494"/>
          </a:solidFill>
          <a:latin typeface="Verdana" pitchFamily="34" charset="0"/>
        </a:defRPr>
      </a:lvl5pPr>
      <a:lvl6pPr marL="815975" algn="l" rtl="0" fontAlgn="base">
        <a:spcBef>
          <a:spcPct val="0"/>
        </a:spcBef>
        <a:spcAft>
          <a:spcPct val="0"/>
        </a:spcAft>
        <a:defRPr sz="3000" b="1">
          <a:solidFill>
            <a:srgbClr val="0F5494"/>
          </a:solidFill>
          <a:latin typeface="Verdana" pitchFamily="34" charset="0"/>
        </a:defRPr>
      </a:lvl6pPr>
      <a:lvl7pPr marL="1273175" algn="l" rtl="0" fontAlgn="base">
        <a:spcBef>
          <a:spcPct val="0"/>
        </a:spcBef>
        <a:spcAft>
          <a:spcPct val="0"/>
        </a:spcAft>
        <a:defRPr sz="3000" b="1">
          <a:solidFill>
            <a:srgbClr val="0F5494"/>
          </a:solidFill>
          <a:latin typeface="Verdana" pitchFamily="34" charset="0"/>
        </a:defRPr>
      </a:lvl7pPr>
      <a:lvl8pPr marL="1730375" algn="l" rtl="0" fontAlgn="base">
        <a:spcBef>
          <a:spcPct val="0"/>
        </a:spcBef>
        <a:spcAft>
          <a:spcPct val="0"/>
        </a:spcAft>
        <a:defRPr sz="3000" b="1">
          <a:solidFill>
            <a:srgbClr val="0F5494"/>
          </a:solidFill>
          <a:latin typeface="Verdana" pitchFamily="34" charset="0"/>
        </a:defRPr>
      </a:lvl8pPr>
      <a:lvl9pPr marL="2187575" algn="l" rtl="0" fontAlgn="base">
        <a:spcBef>
          <a:spcPct val="0"/>
        </a:spcBef>
        <a:spcAft>
          <a:spcPct val="0"/>
        </a:spcAft>
        <a:defRPr sz="3000" b="1">
          <a:solidFill>
            <a:srgbClr val="0F5494"/>
          </a:solidFill>
          <a:latin typeface="Verdana" pitchFamily="34" charset="0"/>
        </a:defRPr>
      </a:lvl9pPr>
    </p:titleStyle>
    <p:bodyStyle>
      <a:lvl1pPr marL="342900" indent="-342900" algn="l" rtl="0" eaLnBrk="0" fontAlgn="base" hangingPunct="0">
        <a:spcBef>
          <a:spcPct val="20000"/>
        </a:spcBef>
        <a:spcAft>
          <a:spcPct val="0"/>
        </a:spcAft>
        <a:buClr>
          <a:schemeClr val="bg1"/>
        </a:buClr>
        <a:buChar char="•"/>
        <a:defRPr sz="2400" i="1">
          <a:solidFill>
            <a:srgbClr val="0F5494"/>
          </a:solidFill>
          <a:latin typeface="+mn-lt"/>
          <a:ea typeface="+mn-ea"/>
          <a:cs typeface="+mn-cs"/>
        </a:defRPr>
      </a:lvl1pPr>
      <a:lvl2pPr marL="742950" indent="-285750" algn="l" rtl="0" eaLnBrk="0" fontAlgn="base" hangingPunct="0">
        <a:spcBef>
          <a:spcPct val="20000"/>
        </a:spcBef>
        <a:spcAft>
          <a:spcPct val="0"/>
        </a:spcAft>
        <a:buClr>
          <a:srgbClr val="009FBA"/>
        </a:buClr>
        <a:buChar char="•"/>
        <a:defRPr sz="2000" b="1">
          <a:solidFill>
            <a:srgbClr val="0F5494"/>
          </a:solidFill>
          <a:latin typeface="+mn-lt"/>
        </a:defRPr>
      </a:lvl2pPr>
      <a:lvl3pPr marL="1143000" indent="-228600" algn="l" rtl="0" eaLnBrk="0" fontAlgn="base" hangingPunct="0">
        <a:spcBef>
          <a:spcPct val="20000"/>
        </a:spcBef>
        <a:spcAft>
          <a:spcPct val="0"/>
        </a:spcAft>
        <a:defRPr sz="1400">
          <a:solidFill>
            <a:srgbClr val="0F5494"/>
          </a:solidFill>
          <a:latin typeface="+mn-lt"/>
        </a:defRPr>
      </a:lvl3pPr>
      <a:lvl4pPr marL="1600200" indent="-228600" algn="l" rtl="0" eaLnBrk="0" fontAlgn="base" hangingPunct="0">
        <a:spcBef>
          <a:spcPct val="20000"/>
        </a:spcBef>
        <a:spcAft>
          <a:spcPct val="0"/>
        </a:spcAft>
        <a:buChar char="–"/>
        <a:defRPr sz="2000">
          <a:solidFill>
            <a:schemeClr val="tx1"/>
          </a:solidFill>
          <a:latin typeface="Arial" charset="0"/>
        </a:defRPr>
      </a:lvl4pPr>
      <a:lvl5pPr marL="2057400" indent="-228600" algn="l" rtl="0" eaLnBrk="0" fontAlgn="base" hangingPunct="0">
        <a:spcBef>
          <a:spcPct val="20000"/>
        </a:spcBef>
        <a:spcAft>
          <a:spcPct val="0"/>
        </a:spcAft>
        <a:buChar char="»"/>
        <a:defRPr sz="2000">
          <a:solidFill>
            <a:schemeClr val="tx1"/>
          </a:solidFill>
          <a:latin typeface="Arial" charset="0"/>
        </a:defRPr>
      </a:lvl5pPr>
      <a:lvl6pPr marL="2514600" indent="-228600" algn="l" rtl="0" fontAlgn="base">
        <a:spcBef>
          <a:spcPct val="20000"/>
        </a:spcBef>
        <a:spcAft>
          <a:spcPct val="0"/>
        </a:spcAft>
        <a:buChar char="»"/>
        <a:defRPr sz="2000">
          <a:solidFill>
            <a:schemeClr val="tx1"/>
          </a:solidFill>
          <a:latin typeface="Arial" charset="0"/>
        </a:defRPr>
      </a:lvl6pPr>
      <a:lvl7pPr marL="2971800" indent="-228600" algn="l" rtl="0" fontAlgn="base">
        <a:spcBef>
          <a:spcPct val="20000"/>
        </a:spcBef>
        <a:spcAft>
          <a:spcPct val="0"/>
        </a:spcAft>
        <a:buChar char="»"/>
        <a:defRPr sz="2000">
          <a:solidFill>
            <a:schemeClr val="tx1"/>
          </a:solidFill>
          <a:latin typeface="Arial" charset="0"/>
        </a:defRPr>
      </a:lvl7pPr>
      <a:lvl8pPr marL="3429000" indent="-228600" algn="l" rtl="0" fontAlgn="base">
        <a:spcBef>
          <a:spcPct val="20000"/>
        </a:spcBef>
        <a:spcAft>
          <a:spcPct val="0"/>
        </a:spcAft>
        <a:buChar char="»"/>
        <a:defRPr sz="2000">
          <a:solidFill>
            <a:schemeClr val="tx1"/>
          </a:solidFill>
          <a:latin typeface="Arial" charset="0"/>
        </a:defRPr>
      </a:lvl8pPr>
      <a:lvl9pPr marL="3886200" indent="-228600" algn="l" rtl="0" fontAlgn="base">
        <a:spcBef>
          <a:spcPct val="20000"/>
        </a:spcBef>
        <a:spcAft>
          <a:spcPct val="0"/>
        </a:spcAft>
        <a:buChar char="»"/>
        <a:defRPr sz="2000">
          <a:solidFill>
            <a:schemeClr val="tx1"/>
          </a:solidFill>
          <a:latin typeface="Arial" charset="0"/>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1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2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4.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2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7.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9.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3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20.jpg"/></Relationships>
</file>

<file path=ppt/slides/_rels/slide3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3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9.xml"/><Relationship Id="rId1" Type="http://schemas.openxmlformats.org/officeDocument/2006/relationships/slideLayout" Target="../slideLayouts/slideLayout2.xml"/><Relationship Id="rId4" Type="http://schemas.openxmlformats.org/officeDocument/2006/relationships/image" Target="../media/image22.jp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0.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4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2.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4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25.jpg"/></Relationships>
</file>

<file path=ppt/slides/_rels/slide4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8.xml"/><Relationship Id="rId1" Type="http://schemas.openxmlformats.org/officeDocument/2006/relationships/slideLayout" Target="../slideLayouts/slideLayout2.xml"/><Relationship Id="rId4" Type="http://schemas.openxmlformats.org/officeDocument/2006/relationships/image" Target="../media/image26.jpeg"/></Relationships>
</file>

<file path=ppt/slides/_rels/slide4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9.xml"/><Relationship Id="rId1" Type="http://schemas.openxmlformats.org/officeDocument/2006/relationships/slideLayout" Target="../slideLayouts/slideLayout2.xml"/><Relationship Id="rId4" Type="http://schemas.openxmlformats.org/officeDocument/2006/relationships/image" Target="../media/image27.png"/></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50.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5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1.xml"/><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5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2.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5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53.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5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56.xml"/><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5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8.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5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9.xml"/><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a:extLst>
              <a:ext uri="{FF2B5EF4-FFF2-40B4-BE49-F238E27FC236}">
                <a16:creationId xmlns:a16="http://schemas.microsoft.com/office/drawing/2014/main" id="{9B24C014-7A9D-0B4F-93B0-27E17E769985}"/>
              </a:ext>
            </a:extLst>
          </p:cNvPr>
          <p:cNvSpPr>
            <a:spLocks noGrp="1"/>
          </p:cNvSpPr>
          <p:nvPr>
            <p:ph type="title"/>
          </p:nvPr>
        </p:nvSpPr>
        <p:spPr>
          <a:xfrm>
            <a:off x="3203848" y="1628775"/>
            <a:ext cx="5832202" cy="3600450"/>
          </a:xfrm>
        </p:spPr>
        <p:txBody>
          <a:bodyPr/>
          <a:lstStyle/>
          <a:p>
            <a:br>
              <a:rPr lang="en-US" sz="3200" dirty="0"/>
            </a:br>
            <a:br>
              <a:rPr lang="en-US" sz="3200" dirty="0"/>
            </a:br>
            <a:r>
              <a:rPr lang="en-GB" sz="3600" dirty="0"/>
              <a:t>New trends in the dissemination of statistical services</a:t>
            </a:r>
            <a:br>
              <a:rPr lang="it-IT" sz="3200" dirty="0"/>
            </a:br>
            <a:br>
              <a:rPr lang="it-IT" dirty="0"/>
            </a:br>
            <a:endParaRPr lang="en-GB" altLang="en-US" dirty="0"/>
          </a:p>
        </p:txBody>
      </p:sp>
      <p:sp>
        <p:nvSpPr>
          <p:cNvPr id="52227" name="Slide Number Placeholder 3">
            <a:extLst>
              <a:ext uri="{FF2B5EF4-FFF2-40B4-BE49-F238E27FC236}">
                <a16:creationId xmlns:a16="http://schemas.microsoft.com/office/drawing/2014/main" id="{73EDFBEB-4984-C943-A02A-CE047CF65F40}"/>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r>
              <a:rPr lang="en-US" altLang="en-US" sz="1400" i="0" dirty="0">
                <a:solidFill>
                  <a:schemeClr val="bg1"/>
                </a:solidFill>
                <a:latin typeface="Arial" panose="020B0604020202020204" pitchFamily="34" charset="0"/>
              </a:rPr>
              <a:t>1</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a:extLst>
              <a:ext uri="{FF2B5EF4-FFF2-40B4-BE49-F238E27FC236}">
                <a16:creationId xmlns:a16="http://schemas.microsoft.com/office/drawing/2014/main" id="{F6BD06D1-CF6E-3346-A697-49DC91AF8EC2}"/>
              </a:ext>
            </a:extLst>
          </p:cNvPr>
          <p:cNvSpPr>
            <a:spLocks noGrp="1"/>
          </p:cNvSpPr>
          <p:nvPr>
            <p:ph type="title"/>
          </p:nvPr>
        </p:nvSpPr>
        <p:spPr>
          <a:xfrm>
            <a:off x="-180528" y="2132806"/>
            <a:ext cx="9324528" cy="3600450"/>
          </a:xfrm>
        </p:spPr>
        <p:txBody>
          <a:bodyPr/>
          <a:lstStyle/>
          <a:p>
            <a:r>
              <a:rPr lang="en-GB" dirty="0"/>
              <a:t>Users' information needs</a:t>
            </a:r>
            <a:br>
              <a:rPr lang="en-GB" dirty="0"/>
            </a:br>
            <a:r>
              <a:rPr lang="en-GB" dirty="0"/>
              <a:t>&amp; key audiences</a:t>
            </a:r>
            <a:br>
              <a:rPr lang="it-IT" dirty="0"/>
            </a:br>
            <a:br>
              <a:rPr lang="en-GB" altLang="en-US" dirty="0"/>
            </a:br>
            <a:endParaRPr lang="en-GB" altLang="en-US" dirty="0"/>
          </a:p>
        </p:txBody>
      </p:sp>
      <p:sp>
        <p:nvSpPr>
          <p:cNvPr id="62467" name="Slide Number Placeholder 1">
            <a:extLst>
              <a:ext uri="{FF2B5EF4-FFF2-40B4-BE49-F238E27FC236}">
                <a16:creationId xmlns:a16="http://schemas.microsoft.com/office/drawing/2014/main" id="{44743096-208F-D54D-9E53-AB9022CF6191}"/>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9B496030-4F3A-AD4F-8E54-1AC677E6E37C}" type="slidenum">
              <a:rPr lang="en-GB" altLang="en-US" sz="1400" i="0">
                <a:solidFill>
                  <a:schemeClr val="bg1"/>
                </a:solidFill>
                <a:latin typeface="Arial" panose="020B0604020202020204" pitchFamily="34" charset="0"/>
              </a:rPr>
              <a:pPr>
                <a:spcBef>
                  <a:spcPct val="0"/>
                </a:spcBef>
                <a:buClrTx/>
                <a:buFontTx/>
                <a:buNone/>
              </a:pPr>
              <a:t>10</a:t>
            </a:fld>
            <a:endParaRPr lang="en-GB" altLang="en-US" sz="1400" i="0">
              <a:solidFill>
                <a:schemeClr val="bg1"/>
              </a:solidFill>
              <a:latin typeface="Arial" panose="020B0604020202020204" pitchFamily="34" charset="0"/>
            </a:endParaRPr>
          </a:p>
        </p:txBody>
      </p:sp>
    </p:spTree>
    <p:extLst>
      <p:ext uri="{BB962C8B-B14F-4D97-AF65-F5344CB8AC3E}">
        <p14:creationId xmlns:p14="http://schemas.microsoft.com/office/powerpoint/2010/main" val="3236527073"/>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179512" y="1088359"/>
            <a:ext cx="8690169" cy="1188513"/>
          </a:xfrm>
        </p:spPr>
        <p:txBody>
          <a:bodyPr/>
          <a:lstStyle/>
          <a:p>
            <a:br>
              <a:rPr lang="en-GB" altLang="en-US" dirty="0"/>
            </a:br>
            <a:r>
              <a:rPr lang="en-GB" altLang="en-US" dirty="0"/>
              <a:t>Users’ needs </a:t>
            </a:r>
          </a:p>
        </p:txBody>
      </p:sp>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590872" y="2636912"/>
            <a:ext cx="8229600" cy="3824897"/>
          </a:xfrm>
        </p:spPr>
        <p:txBody>
          <a:bodyPr/>
          <a:lstStyle/>
          <a:p>
            <a:pPr marL="0" indent="0">
              <a:spcBef>
                <a:spcPts val="1800"/>
              </a:spcBef>
              <a:spcAft>
                <a:spcPts val="1800"/>
              </a:spcAft>
              <a:buNone/>
              <a:defRPr/>
            </a:pPr>
            <a:r>
              <a:rPr lang="en-GB" dirty="0"/>
              <a:t>Essential to always improve the accessibility of existing official statistical data in order to meet a wider range of user needs and encourage the continued use of statistics in their choices</a:t>
            </a:r>
          </a:p>
          <a:p>
            <a:pPr marL="0" indent="0" algn="ctr">
              <a:lnSpc>
                <a:spcPct val="150000"/>
              </a:lnSpc>
              <a:buNone/>
              <a:defRPr/>
            </a:pPr>
            <a:r>
              <a:rPr lang="en-GB" altLang="en-US" sz="2800" b="1" dirty="0"/>
              <a:t>Starting with key audiences</a:t>
            </a:r>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11</a:t>
            </a:fld>
            <a:endParaRPr lang="en-GB" altLang="en-US" sz="1400" i="0">
              <a:solidFill>
                <a:schemeClr val="tx1"/>
              </a:solidFill>
              <a:latin typeface="Arial" panose="020B0604020202020204" pitchFamily="34" charset="0"/>
            </a:endParaRPr>
          </a:p>
        </p:txBody>
      </p:sp>
    </p:spTree>
    <p:extLst>
      <p:ext uri="{BB962C8B-B14F-4D97-AF65-F5344CB8AC3E}">
        <p14:creationId xmlns:p14="http://schemas.microsoft.com/office/powerpoint/2010/main" val="256700474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395535" y="1376391"/>
            <a:ext cx="8690169" cy="1188513"/>
          </a:xfrm>
        </p:spPr>
        <p:txBody>
          <a:bodyPr/>
          <a:lstStyle/>
          <a:p>
            <a:br>
              <a:rPr lang="en-GB" altLang="en-US" dirty="0"/>
            </a:br>
            <a:r>
              <a:rPr lang="en-US" altLang="en-US" dirty="0"/>
              <a:t>What do we know about our key audiences?</a:t>
            </a:r>
            <a:endParaRPr lang="en-GB" altLang="en-US" dirty="0"/>
          </a:p>
        </p:txBody>
      </p:sp>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457200" y="3204503"/>
            <a:ext cx="4042792" cy="3824897"/>
          </a:xfrm>
        </p:spPr>
        <p:txBody>
          <a:bodyPr/>
          <a:lstStyle/>
          <a:p>
            <a:pPr>
              <a:lnSpc>
                <a:spcPct val="90000"/>
              </a:lnSpc>
            </a:pPr>
            <a:r>
              <a:rPr lang="en-US" altLang="it-IT" dirty="0"/>
              <a:t>Do we know our potential users well enough?</a:t>
            </a:r>
          </a:p>
          <a:p>
            <a:pPr>
              <a:lnSpc>
                <a:spcPct val="90000"/>
              </a:lnSpc>
            </a:pPr>
            <a:r>
              <a:rPr lang="en-US" altLang="it-IT" dirty="0"/>
              <a:t>Who are our users? </a:t>
            </a:r>
          </a:p>
          <a:p>
            <a:pPr>
              <a:lnSpc>
                <a:spcPct val="90000"/>
              </a:lnSpc>
            </a:pPr>
            <a:r>
              <a:rPr lang="en-US" altLang="it-IT" dirty="0"/>
              <a:t>How intensively do they use our services?</a:t>
            </a:r>
          </a:p>
          <a:p>
            <a:pPr>
              <a:lnSpc>
                <a:spcPct val="90000"/>
              </a:lnSpc>
            </a:pPr>
            <a:r>
              <a:rPr lang="en-US" altLang="it-IT" dirty="0"/>
              <a:t>Are they satisfied or dissatisfied?</a:t>
            </a:r>
          </a:p>
          <a:p>
            <a:pPr>
              <a:lnSpc>
                <a:spcPct val="150000"/>
              </a:lnSpc>
              <a:defRPr/>
            </a:pPr>
            <a:endParaRPr lang="de-DE" altLang="en-US" dirty="0"/>
          </a:p>
          <a:p>
            <a:pPr>
              <a:buFontTx/>
              <a:buNone/>
              <a:defRPr/>
            </a:pPr>
            <a:endParaRPr lang="en-GB" altLang="en-US"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12</a:t>
            </a:fld>
            <a:endParaRPr lang="en-GB" altLang="en-US" sz="1400" i="0">
              <a:solidFill>
                <a:schemeClr val="tx1"/>
              </a:solidFill>
              <a:latin typeface="Arial" panose="020B0604020202020204" pitchFamily="34" charset="0"/>
            </a:endParaRPr>
          </a:p>
        </p:txBody>
      </p:sp>
      <p:pic>
        <p:nvPicPr>
          <p:cNvPr id="2" name="Immagine 1"/>
          <p:cNvPicPr>
            <a:picLocks noChangeAspect="1"/>
          </p:cNvPicPr>
          <p:nvPr/>
        </p:nvPicPr>
        <p:blipFill>
          <a:blip r:embed="rId4"/>
          <a:stretch>
            <a:fillRect/>
          </a:stretch>
        </p:blipFill>
        <p:spPr>
          <a:xfrm>
            <a:off x="4716016" y="2774076"/>
            <a:ext cx="3631518" cy="3967292"/>
          </a:xfrm>
          <a:prstGeom prst="rect">
            <a:avLst/>
          </a:prstGeom>
        </p:spPr>
      </p:pic>
    </p:spTree>
    <p:extLst>
      <p:ext uri="{BB962C8B-B14F-4D97-AF65-F5344CB8AC3E}">
        <p14:creationId xmlns:p14="http://schemas.microsoft.com/office/powerpoint/2010/main" val="1429239274"/>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5239" y="2225675"/>
            <a:ext cx="4616450" cy="4019550"/>
          </a:xfrm>
          <a:prstGeom prst="rect">
            <a:avLst/>
          </a:prstGeom>
        </p:spPr>
      </p:pic>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418335" y="1376391"/>
            <a:ext cx="8690169" cy="1188513"/>
          </a:xfrm>
        </p:spPr>
        <p:txBody>
          <a:bodyPr/>
          <a:lstStyle/>
          <a:p>
            <a:br>
              <a:rPr lang="en-GB" altLang="en-US" dirty="0"/>
            </a:br>
            <a:r>
              <a:rPr lang="en-US" altLang="en-US" dirty="0"/>
              <a:t>Key audiences for statistical information</a:t>
            </a:r>
            <a:endParaRPr lang="en-GB" altLang="en-US" dirty="0"/>
          </a:p>
        </p:txBody>
      </p:sp>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457200" y="3060487"/>
            <a:ext cx="8229600" cy="3824897"/>
          </a:xfrm>
        </p:spPr>
        <p:txBody>
          <a:bodyPr/>
          <a:lstStyle/>
          <a:p>
            <a:pPr lvl="0"/>
            <a:r>
              <a:rPr lang="it-IT" dirty="0" err="1"/>
              <a:t>Researchers</a:t>
            </a:r>
            <a:r>
              <a:rPr lang="it-IT" dirty="0"/>
              <a:t> and data </a:t>
            </a:r>
            <a:r>
              <a:rPr lang="it-IT" dirty="0" err="1"/>
              <a:t>analyst</a:t>
            </a:r>
            <a:endParaRPr lang="it-IT" dirty="0"/>
          </a:p>
          <a:p>
            <a:pPr lvl="0"/>
            <a:r>
              <a:rPr lang="it-IT" dirty="0"/>
              <a:t>Data </a:t>
            </a:r>
            <a:r>
              <a:rPr lang="it-IT" dirty="0" err="1"/>
              <a:t>journalists</a:t>
            </a:r>
            <a:endParaRPr lang="it-IT" dirty="0"/>
          </a:p>
          <a:p>
            <a:pPr lvl="0"/>
            <a:r>
              <a:rPr lang="it-IT" dirty="0" err="1"/>
              <a:t>Politicy</a:t>
            </a:r>
            <a:r>
              <a:rPr lang="it-IT" dirty="0"/>
              <a:t> </a:t>
            </a:r>
            <a:r>
              <a:rPr lang="it-IT" dirty="0" err="1"/>
              <a:t>makers</a:t>
            </a:r>
            <a:endParaRPr lang="it-IT" dirty="0"/>
          </a:p>
          <a:p>
            <a:pPr lvl="0"/>
            <a:r>
              <a:rPr lang="it-IT" dirty="0"/>
              <a:t>Public </a:t>
            </a:r>
            <a:r>
              <a:rPr lang="it-IT" dirty="0" err="1"/>
              <a:t>administrations</a:t>
            </a:r>
            <a:endParaRPr lang="it-IT" dirty="0"/>
          </a:p>
          <a:p>
            <a:pPr lvl="0"/>
            <a:r>
              <a:rPr lang="it-IT" dirty="0"/>
              <a:t>Companies</a:t>
            </a:r>
          </a:p>
          <a:p>
            <a:pPr lvl="0"/>
            <a:r>
              <a:rPr lang="it-IT" dirty="0" err="1"/>
              <a:t>Citizens</a:t>
            </a:r>
            <a:endParaRPr lang="it-IT" altLang="en-US" dirty="0"/>
          </a:p>
          <a:p>
            <a:pPr>
              <a:lnSpc>
                <a:spcPct val="150000"/>
              </a:lnSpc>
              <a:defRPr/>
            </a:pPr>
            <a:endParaRPr lang="de-DE" altLang="en-US" dirty="0"/>
          </a:p>
          <a:p>
            <a:pPr>
              <a:buFontTx/>
              <a:buNone/>
              <a:defRPr/>
            </a:pPr>
            <a:endParaRPr lang="en-GB" altLang="en-US"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13</a:t>
            </a:fld>
            <a:endParaRPr lang="en-GB" altLang="en-US" sz="1400" i="0">
              <a:solidFill>
                <a:schemeClr val="tx1"/>
              </a:solidFill>
              <a:latin typeface="Arial" panose="020B0604020202020204" pitchFamily="34" charset="0"/>
            </a:endParaRPr>
          </a:p>
        </p:txBody>
      </p:sp>
    </p:spTree>
    <p:extLst>
      <p:ext uri="{BB962C8B-B14F-4D97-AF65-F5344CB8AC3E}">
        <p14:creationId xmlns:p14="http://schemas.microsoft.com/office/powerpoint/2010/main" val="2195606346"/>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3"/>
          <a:stretch>
            <a:fillRect/>
          </a:stretch>
        </p:blipFill>
        <p:spPr>
          <a:xfrm>
            <a:off x="4077415" y="2420888"/>
            <a:ext cx="5008289" cy="3852530"/>
          </a:xfrm>
          <a:prstGeom prst="rect">
            <a:avLst/>
          </a:prstGeom>
        </p:spPr>
      </p:pic>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634359" y="1376391"/>
            <a:ext cx="8690169" cy="1188513"/>
          </a:xfrm>
        </p:spPr>
        <p:txBody>
          <a:bodyPr/>
          <a:lstStyle/>
          <a:p>
            <a:r>
              <a:rPr lang="en-GB" altLang="en-US" dirty="0"/>
              <a:t>Some data </a:t>
            </a:r>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14</a:t>
            </a:fld>
            <a:endParaRPr lang="en-GB" altLang="en-US" sz="1400" i="0">
              <a:solidFill>
                <a:schemeClr val="tx1"/>
              </a:solidFill>
              <a:latin typeface="Arial" panose="020B0604020202020204" pitchFamily="34" charset="0"/>
            </a:endParaRPr>
          </a:p>
        </p:txBody>
      </p:sp>
      <p:sp>
        <p:nvSpPr>
          <p:cNvPr id="5" name="Rettangolo 4"/>
          <p:cNvSpPr/>
          <p:nvPr/>
        </p:nvSpPr>
        <p:spPr>
          <a:xfrm>
            <a:off x="179512" y="2420888"/>
            <a:ext cx="3672408" cy="3939540"/>
          </a:xfrm>
          <a:prstGeom prst="rect">
            <a:avLst/>
          </a:prstGeom>
        </p:spPr>
        <p:txBody>
          <a:bodyPr wrap="square">
            <a:spAutoFit/>
          </a:bodyPr>
          <a:lstStyle/>
          <a:p>
            <a:pPr marL="381000" lvl="0" indent="-368935" eaLnBrk="1" fontAlgn="auto" hangingPunct="1">
              <a:spcBef>
                <a:spcPts val="700"/>
              </a:spcBef>
              <a:spcAft>
                <a:spcPts val="0"/>
              </a:spcAft>
              <a:buFont typeface="Arial" panose="020B0604020202020204" pitchFamily="34" charset="0"/>
              <a:buChar char="•"/>
              <a:tabLst>
                <a:tab pos="381000" algn="l"/>
                <a:tab pos="381635" algn="l"/>
              </a:tabLst>
            </a:pPr>
            <a:r>
              <a:rPr lang="en-US" sz="2400" b="0" dirty="0">
                <a:solidFill>
                  <a:srgbClr val="0F5494"/>
                </a:solidFill>
                <a:latin typeface="+mn-lt"/>
              </a:rPr>
              <a:t>approximately </a:t>
            </a:r>
            <a:r>
              <a:rPr lang="en-US" sz="2400" b="0" dirty="0">
                <a:solidFill>
                  <a:srgbClr val="FF0000"/>
                </a:solidFill>
                <a:latin typeface="+mn-lt"/>
              </a:rPr>
              <a:t>65% </a:t>
            </a:r>
            <a:r>
              <a:rPr lang="en-US" sz="2400" b="0" dirty="0">
                <a:solidFill>
                  <a:srgbClr val="0F5494"/>
                </a:solidFill>
                <a:latin typeface="+mn-lt"/>
              </a:rPr>
              <a:t>of the population are visual learners</a:t>
            </a:r>
          </a:p>
          <a:p>
            <a:pPr marL="381000" lvl="0" indent="-368935" eaLnBrk="1" fontAlgn="auto" hangingPunct="1">
              <a:spcBef>
                <a:spcPts val="600"/>
              </a:spcBef>
              <a:spcAft>
                <a:spcPts val="0"/>
              </a:spcAft>
              <a:buFont typeface="Arial" panose="020B0604020202020204" pitchFamily="34" charset="0"/>
              <a:buChar char="•"/>
              <a:tabLst>
                <a:tab pos="381000" algn="l"/>
                <a:tab pos="381635" algn="l"/>
              </a:tabLst>
            </a:pPr>
            <a:r>
              <a:rPr lang="en-US" sz="2400" b="0" dirty="0">
                <a:solidFill>
                  <a:srgbClr val="0F5494"/>
                </a:solidFill>
                <a:latin typeface="+mn-lt"/>
              </a:rPr>
              <a:t>the brain processes visual information </a:t>
            </a:r>
            <a:r>
              <a:rPr lang="en-US" sz="2400" b="0" dirty="0">
                <a:solidFill>
                  <a:srgbClr val="FF0000"/>
                </a:solidFill>
                <a:latin typeface="+mn-lt"/>
              </a:rPr>
              <a:t>60,000</a:t>
            </a:r>
            <a:r>
              <a:rPr lang="en-US" sz="2400" b="0" dirty="0">
                <a:solidFill>
                  <a:srgbClr val="0F5494"/>
                </a:solidFill>
                <a:latin typeface="+mn-lt"/>
              </a:rPr>
              <a:t> faster than text</a:t>
            </a:r>
          </a:p>
          <a:p>
            <a:pPr marL="381000" lvl="0" indent="-368935" eaLnBrk="1" fontAlgn="auto" hangingPunct="1">
              <a:spcBef>
                <a:spcPts val="600"/>
              </a:spcBef>
              <a:spcAft>
                <a:spcPts val="0"/>
              </a:spcAft>
              <a:buFont typeface="Arial" panose="020B0604020202020204" pitchFamily="34" charset="0"/>
              <a:buChar char="•"/>
              <a:tabLst>
                <a:tab pos="381000" algn="l"/>
                <a:tab pos="381635" algn="l"/>
              </a:tabLst>
            </a:pPr>
            <a:r>
              <a:rPr lang="en-US" sz="2400" b="0" dirty="0">
                <a:solidFill>
                  <a:srgbClr val="FF0000"/>
                </a:solidFill>
                <a:latin typeface="+mn-lt"/>
              </a:rPr>
              <a:t>90% </a:t>
            </a:r>
            <a:r>
              <a:rPr lang="en-US" sz="2400" b="0" dirty="0">
                <a:solidFill>
                  <a:srgbClr val="0F5494"/>
                </a:solidFill>
                <a:latin typeface="+mn-lt"/>
              </a:rPr>
              <a:t>of information that comes to the brain is visual</a:t>
            </a:r>
          </a:p>
        </p:txBody>
      </p:sp>
    </p:spTree>
    <p:extLst>
      <p:ext uri="{BB962C8B-B14F-4D97-AF65-F5344CB8AC3E}">
        <p14:creationId xmlns:p14="http://schemas.microsoft.com/office/powerpoint/2010/main" val="3442215734"/>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395535" y="1431780"/>
            <a:ext cx="8690169" cy="773084"/>
          </a:xfrm>
        </p:spPr>
        <p:txBody>
          <a:bodyPr/>
          <a:lstStyle/>
          <a:p>
            <a:r>
              <a:rPr lang="en-GB" altLang="en-US" dirty="0"/>
              <a:t>Tailored dissemination services</a:t>
            </a:r>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15</a:t>
            </a:fld>
            <a:endParaRPr lang="en-GB" altLang="en-US" sz="1400" i="0">
              <a:solidFill>
                <a:schemeClr val="tx1"/>
              </a:solidFill>
              <a:latin typeface="Arial" panose="020B0604020202020204" pitchFamily="34" charset="0"/>
            </a:endParaRPr>
          </a:p>
        </p:txBody>
      </p:sp>
      <p:sp>
        <p:nvSpPr>
          <p:cNvPr id="5" name="Rettangolo 4"/>
          <p:cNvSpPr/>
          <p:nvPr/>
        </p:nvSpPr>
        <p:spPr>
          <a:xfrm>
            <a:off x="395536" y="2564904"/>
            <a:ext cx="8406680" cy="3416320"/>
          </a:xfrm>
          <a:prstGeom prst="rect">
            <a:avLst/>
          </a:prstGeom>
        </p:spPr>
        <p:txBody>
          <a:bodyPr wrap="square">
            <a:spAutoFit/>
          </a:bodyPr>
          <a:lstStyle/>
          <a:p>
            <a:r>
              <a:rPr lang="en-US" sz="2400" b="0" dirty="0">
                <a:solidFill>
                  <a:srgbClr val="0F5494"/>
                </a:solidFill>
                <a:latin typeface="Verdana"/>
              </a:rPr>
              <a:t>To serve this full range of different user needs producers of statistical information have to use  integrated web-based tools that are:</a:t>
            </a:r>
          </a:p>
          <a:p>
            <a:endParaRPr lang="en-US" sz="2400" b="0" dirty="0">
              <a:solidFill>
                <a:srgbClr val="0F5494"/>
              </a:solidFill>
              <a:latin typeface="Verdana"/>
            </a:endParaRPr>
          </a:p>
          <a:p>
            <a:pPr marL="342900" indent="-342900">
              <a:buFont typeface="Arial" panose="020B0604020202020204" pitchFamily="34" charset="0"/>
              <a:buChar char="•"/>
            </a:pPr>
            <a:r>
              <a:rPr lang="en-US" sz="2400" b="0" dirty="0">
                <a:solidFill>
                  <a:srgbClr val="0F5494"/>
                </a:solidFill>
                <a:latin typeface="Verdana"/>
              </a:rPr>
              <a:t>usable, responsive and accessible, suitable for mobile devices, that can support interactive content, conform to taxonomies and structured semantics of web-design, taking into account web analytics and user research on search engines</a:t>
            </a:r>
            <a:endParaRPr lang="it-IT" dirty="0"/>
          </a:p>
        </p:txBody>
      </p:sp>
    </p:spTree>
    <p:extLst>
      <p:ext uri="{BB962C8B-B14F-4D97-AF65-F5344CB8AC3E}">
        <p14:creationId xmlns:p14="http://schemas.microsoft.com/office/powerpoint/2010/main" val="3500188178"/>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395535" y="1431780"/>
            <a:ext cx="8690169" cy="773084"/>
          </a:xfrm>
        </p:spPr>
        <p:txBody>
          <a:bodyPr/>
          <a:lstStyle/>
          <a:p>
            <a:r>
              <a:rPr lang="en-GB" altLang="en-US" dirty="0"/>
              <a:t>Integrated web-based tools</a:t>
            </a:r>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16</a:t>
            </a:fld>
            <a:endParaRPr lang="en-GB" altLang="en-US" sz="1400" i="0">
              <a:solidFill>
                <a:schemeClr val="tx1"/>
              </a:solidFill>
              <a:latin typeface="Arial" panose="020B0604020202020204" pitchFamily="34" charset="0"/>
            </a:endParaRPr>
          </a:p>
        </p:txBody>
      </p:sp>
      <p:sp>
        <p:nvSpPr>
          <p:cNvPr id="5" name="Rettangolo 4"/>
          <p:cNvSpPr/>
          <p:nvPr/>
        </p:nvSpPr>
        <p:spPr>
          <a:xfrm>
            <a:off x="395536" y="2636912"/>
            <a:ext cx="8406680" cy="1261884"/>
          </a:xfrm>
          <a:prstGeom prst="rect">
            <a:avLst/>
          </a:prstGeom>
        </p:spPr>
        <p:txBody>
          <a:bodyPr wrap="square">
            <a:spAutoFit/>
          </a:bodyPr>
          <a:lstStyle/>
          <a:p>
            <a:endParaRPr lang="it-IT" dirty="0"/>
          </a:p>
        </p:txBody>
      </p:sp>
      <p:sp>
        <p:nvSpPr>
          <p:cNvPr id="6" name="Rettangolo 5"/>
          <p:cNvSpPr/>
          <p:nvPr/>
        </p:nvSpPr>
        <p:spPr>
          <a:xfrm>
            <a:off x="395535" y="2704852"/>
            <a:ext cx="8690169" cy="3293209"/>
          </a:xfrm>
          <a:prstGeom prst="rect">
            <a:avLst/>
          </a:prstGeom>
        </p:spPr>
        <p:txBody>
          <a:bodyPr wrap="square">
            <a:spAutoFit/>
          </a:bodyPr>
          <a:lstStyle/>
          <a:p>
            <a:pPr marL="342900" indent="-342900">
              <a:spcBef>
                <a:spcPts val="1200"/>
              </a:spcBef>
              <a:spcAft>
                <a:spcPts val="1200"/>
              </a:spcAft>
              <a:buFont typeface="Arial" panose="020B0604020202020204" pitchFamily="34" charset="0"/>
              <a:buChar char="•"/>
            </a:pPr>
            <a:r>
              <a:rPr lang="en-US" sz="2400" b="0" dirty="0">
                <a:solidFill>
                  <a:srgbClr val="0F5494"/>
                </a:solidFill>
                <a:latin typeface="Verdana"/>
              </a:rPr>
              <a:t>Web services and APIs (application programming interfaces) based on shared standards and open formats</a:t>
            </a:r>
          </a:p>
          <a:p>
            <a:pPr marL="342900" indent="-342900">
              <a:spcBef>
                <a:spcPts val="1200"/>
              </a:spcBef>
              <a:spcAft>
                <a:spcPts val="1200"/>
              </a:spcAft>
              <a:buFont typeface="Arial" panose="020B0604020202020204" pitchFamily="34" charset="0"/>
              <a:buChar char="•"/>
            </a:pPr>
            <a:r>
              <a:rPr lang="en-US" sz="2400" b="0" dirty="0">
                <a:solidFill>
                  <a:srgbClr val="0F5494"/>
                </a:solidFill>
                <a:latin typeface="Verdana"/>
              </a:rPr>
              <a:t>Data visualization dissemination tools </a:t>
            </a:r>
          </a:p>
          <a:p>
            <a:pPr marL="342900" indent="-342900">
              <a:spcBef>
                <a:spcPts val="1200"/>
              </a:spcBef>
              <a:spcAft>
                <a:spcPts val="1200"/>
              </a:spcAft>
              <a:buFont typeface="Arial" panose="020B0604020202020204" pitchFamily="34" charset="0"/>
              <a:buChar char="•"/>
            </a:pPr>
            <a:r>
              <a:rPr lang="en-US" sz="2400" b="0" dirty="0">
                <a:solidFill>
                  <a:srgbClr val="0F5494"/>
                </a:solidFill>
                <a:latin typeface="Verdana"/>
              </a:rPr>
              <a:t>Digital editing consistent with innovation in content, formats and production processes, to be released on e-store</a:t>
            </a:r>
          </a:p>
        </p:txBody>
      </p:sp>
    </p:spTree>
    <p:extLst>
      <p:ext uri="{BB962C8B-B14F-4D97-AF65-F5344CB8AC3E}">
        <p14:creationId xmlns:p14="http://schemas.microsoft.com/office/powerpoint/2010/main" val="305925109"/>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395535" y="1431780"/>
            <a:ext cx="8690169" cy="773084"/>
          </a:xfrm>
        </p:spPr>
        <p:txBody>
          <a:bodyPr/>
          <a:lstStyle/>
          <a:p>
            <a:r>
              <a:rPr lang="en-GB" altLang="en-US" dirty="0"/>
              <a:t>Integrated web-based tools</a:t>
            </a:r>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17</a:t>
            </a:fld>
            <a:endParaRPr lang="en-GB" altLang="en-US" sz="1400" i="0">
              <a:solidFill>
                <a:schemeClr val="tx1"/>
              </a:solidFill>
              <a:latin typeface="Arial" panose="020B0604020202020204" pitchFamily="34" charset="0"/>
            </a:endParaRPr>
          </a:p>
        </p:txBody>
      </p:sp>
      <p:sp>
        <p:nvSpPr>
          <p:cNvPr id="5" name="Rettangolo 4"/>
          <p:cNvSpPr/>
          <p:nvPr/>
        </p:nvSpPr>
        <p:spPr>
          <a:xfrm>
            <a:off x="395536" y="2636912"/>
            <a:ext cx="8406680" cy="1261884"/>
          </a:xfrm>
          <a:prstGeom prst="rect">
            <a:avLst/>
          </a:prstGeom>
        </p:spPr>
        <p:txBody>
          <a:bodyPr wrap="square">
            <a:spAutoFit/>
          </a:bodyPr>
          <a:lstStyle/>
          <a:p>
            <a:endParaRPr lang="it-IT" dirty="0"/>
          </a:p>
        </p:txBody>
      </p:sp>
      <p:sp>
        <p:nvSpPr>
          <p:cNvPr id="6" name="Rettangolo 5"/>
          <p:cNvSpPr/>
          <p:nvPr/>
        </p:nvSpPr>
        <p:spPr>
          <a:xfrm>
            <a:off x="395535" y="2420888"/>
            <a:ext cx="8690169" cy="3908762"/>
          </a:xfrm>
          <a:prstGeom prst="rect">
            <a:avLst/>
          </a:prstGeom>
        </p:spPr>
        <p:txBody>
          <a:bodyPr wrap="square">
            <a:spAutoFit/>
          </a:bodyPr>
          <a:lstStyle/>
          <a:p>
            <a:pPr marL="342900" indent="-342900">
              <a:spcBef>
                <a:spcPts val="1200"/>
              </a:spcBef>
              <a:spcAft>
                <a:spcPts val="1200"/>
              </a:spcAft>
              <a:buFont typeface="Arial" panose="020B0604020202020204" pitchFamily="34" charset="0"/>
              <a:buChar char="•"/>
            </a:pPr>
            <a:r>
              <a:rPr lang="en-US" sz="2400" b="0" dirty="0">
                <a:solidFill>
                  <a:srgbClr val="0F5494"/>
                </a:solidFill>
                <a:latin typeface="Verdana"/>
              </a:rPr>
              <a:t>Mobile applications and widgets</a:t>
            </a:r>
          </a:p>
          <a:p>
            <a:pPr marL="342900" indent="-342900">
              <a:spcBef>
                <a:spcPts val="1200"/>
              </a:spcBef>
              <a:spcAft>
                <a:spcPts val="1200"/>
              </a:spcAft>
              <a:buFont typeface="Arial" panose="020B0604020202020204" pitchFamily="34" charset="0"/>
              <a:buChar char="•"/>
            </a:pPr>
            <a:r>
              <a:rPr lang="en-US" sz="2400" b="0" dirty="0">
                <a:solidFill>
                  <a:srgbClr val="0F5494"/>
                </a:solidFill>
                <a:latin typeface="Verdana"/>
              </a:rPr>
              <a:t>Social media</a:t>
            </a:r>
          </a:p>
          <a:p>
            <a:pPr marL="342900" indent="-342900">
              <a:spcBef>
                <a:spcPts val="1200"/>
              </a:spcBef>
              <a:spcAft>
                <a:spcPts val="1200"/>
              </a:spcAft>
              <a:buFont typeface="Arial" panose="020B0604020202020204" pitchFamily="34" charset="0"/>
              <a:buChar char="•"/>
            </a:pPr>
            <a:r>
              <a:rPr lang="en-US" sz="2400" b="0" dirty="0">
                <a:solidFill>
                  <a:srgbClr val="0F5494"/>
                </a:solidFill>
                <a:latin typeface="Verdana"/>
              </a:rPr>
              <a:t>Web services for accessing microdata </a:t>
            </a:r>
          </a:p>
          <a:p>
            <a:pPr marL="342900" indent="-342900">
              <a:spcBef>
                <a:spcPts val="1200"/>
              </a:spcBef>
              <a:spcAft>
                <a:spcPts val="1200"/>
              </a:spcAft>
              <a:buFont typeface="Arial" panose="020B0604020202020204" pitchFamily="34" charset="0"/>
              <a:buChar char="•"/>
            </a:pPr>
            <a:r>
              <a:rPr lang="en-US" sz="2400" b="0" dirty="0">
                <a:solidFill>
                  <a:srgbClr val="0F5494"/>
                </a:solidFill>
                <a:latin typeface="Verdana"/>
              </a:rPr>
              <a:t>Multimedia to disseminate statistical information, such as videos on key information areas based on integrated statistical data</a:t>
            </a:r>
          </a:p>
          <a:p>
            <a:pPr marL="342900" indent="-342900">
              <a:spcBef>
                <a:spcPts val="1200"/>
              </a:spcBef>
              <a:spcAft>
                <a:spcPts val="1200"/>
              </a:spcAft>
              <a:buFont typeface="Arial" panose="020B0604020202020204" pitchFamily="34" charset="0"/>
              <a:buChar char="•"/>
            </a:pPr>
            <a:r>
              <a:rPr lang="en-US" sz="2400" b="0" dirty="0">
                <a:solidFill>
                  <a:srgbClr val="0F5494"/>
                </a:solidFill>
                <a:latin typeface="Verdana"/>
              </a:rPr>
              <a:t>Multifunctional and </a:t>
            </a:r>
            <a:r>
              <a:rPr lang="en-GB" sz="2400" b="0" dirty="0">
                <a:solidFill>
                  <a:srgbClr val="0F5494"/>
                </a:solidFill>
                <a:latin typeface="Verdana"/>
              </a:rPr>
              <a:t>technology-driven </a:t>
            </a:r>
            <a:r>
              <a:rPr lang="en-US" sz="2400" b="0" dirty="0">
                <a:solidFill>
                  <a:srgbClr val="0F5494"/>
                </a:solidFill>
                <a:latin typeface="Verdana"/>
              </a:rPr>
              <a:t>blogs </a:t>
            </a:r>
            <a:endParaRPr lang="it-IT" sz="2400" dirty="0"/>
          </a:p>
        </p:txBody>
      </p:sp>
    </p:spTree>
    <p:extLst>
      <p:ext uri="{BB962C8B-B14F-4D97-AF65-F5344CB8AC3E}">
        <p14:creationId xmlns:p14="http://schemas.microsoft.com/office/powerpoint/2010/main" val="2176377305"/>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graphicFrame>
        <p:nvGraphicFramePr>
          <p:cNvPr id="4" name="Tabella 3"/>
          <p:cNvGraphicFramePr>
            <a:graphicFrameLocks noGrp="1"/>
          </p:cNvGraphicFramePr>
          <p:nvPr>
            <p:extLst>
              <p:ext uri="{D42A27DB-BD31-4B8C-83A1-F6EECF244321}">
                <p14:modId xmlns:p14="http://schemas.microsoft.com/office/powerpoint/2010/main" val="1502379533"/>
              </p:ext>
            </p:extLst>
          </p:nvPr>
        </p:nvGraphicFramePr>
        <p:xfrm>
          <a:off x="518864" y="2328534"/>
          <a:ext cx="8229600" cy="4089774"/>
        </p:xfrm>
        <a:graphic>
          <a:graphicData uri="http://schemas.openxmlformats.org/drawingml/2006/table">
            <a:tbl>
              <a:tblPr firstRow="1" bandRow="1"/>
              <a:tblGrid>
                <a:gridCol w="3061879">
                  <a:extLst>
                    <a:ext uri="{9D8B030D-6E8A-4147-A177-3AD203B41FA5}">
                      <a16:colId xmlns:a16="http://schemas.microsoft.com/office/drawing/2014/main" val="108427051"/>
                    </a:ext>
                  </a:extLst>
                </a:gridCol>
                <a:gridCol w="5167721">
                  <a:extLst>
                    <a:ext uri="{9D8B030D-6E8A-4147-A177-3AD203B41FA5}">
                      <a16:colId xmlns:a16="http://schemas.microsoft.com/office/drawing/2014/main" val="659550277"/>
                    </a:ext>
                  </a:extLst>
                </a:gridCol>
              </a:tblGrid>
              <a:tr h="26761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l" defTabSz="457200" rtl="0" eaLnBrk="1" fontAlgn="auto" latinLnBrk="0" hangingPunct="1">
                        <a:lnSpc>
                          <a:spcPct val="100000"/>
                        </a:lnSpc>
                        <a:spcBef>
                          <a:spcPts val="0"/>
                        </a:spcBef>
                        <a:spcAft>
                          <a:spcPts val="0"/>
                        </a:spcAft>
                        <a:buClrTx/>
                        <a:buSzTx/>
                        <a:buFontTx/>
                        <a:buNone/>
                        <a:tabLst/>
                        <a:defRPr/>
                      </a:pPr>
                      <a:r>
                        <a:rPr lang="it-IT" sz="1200" b="1" kern="1200" dirty="0">
                          <a:solidFill>
                            <a:schemeClr val="tx1"/>
                          </a:solidFill>
                          <a:latin typeface="+mn-lt"/>
                          <a:ea typeface="+mn-ea"/>
                          <a:cs typeface="Arial"/>
                        </a:rPr>
                        <a:t>USERS</a:t>
                      </a:r>
                    </a:p>
                  </a:txBody>
                  <a:tcPr anchor="ctr">
                    <a:lnL w="9525" cap="flat" cmpd="sng" algn="ctr">
                      <a:solidFill>
                        <a:prstClr val="white">
                          <a:lumMod val="65000"/>
                        </a:prstClr>
                      </a:solidFill>
                      <a:prstDash val="solid"/>
                      <a:round/>
                      <a:headEnd type="none" w="med" len="med"/>
                      <a:tailEnd type="none" w="med" len="med"/>
                    </a:lnL>
                    <a:lnR w="9525" cap="flat" cmpd="sng" algn="ctr">
                      <a:solidFill>
                        <a:prstClr val="white">
                          <a:lumMod val="65000"/>
                        </a:prstClr>
                      </a:solidFill>
                      <a:prstDash val="solid"/>
                      <a:round/>
                      <a:headEnd type="none" w="med" len="med"/>
                      <a:tailEnd type="none" w="med" len="med"/>
                    </a:lnR>
                    <a:lnT w="9525" cap="flat" cmpd="sng" algn="ctr">
                      <a:solidFill>
                        <a:prstClr val="white">
                          <a:lumMod val="65000"/>
                        </a:prstClr>
                      </a:solidFill>
                      <a:prstDash val="solid"/>
                      <a:round/>
                      <a:headEnd type="none" w="med" len="med"/>
                      <a:tailEnd type="none" w="med" len="med"/>
                    </a:lnT>
                    <a:lnB w="9525" cap="flat" cmpd="sng" algn="ctr">
                      <a:solidFill>
                        <a:prstClr val="white">
                          <a:lumMod val="65000"/>
                        </a:prstClr>
                      </a:solidFill>
                      <a:prstDash val="solid"/>
                      <a:round/>
                      <a:headEnd type="none" w="med" len="med"/>
                      <a:tailEnd type="none" w="med" len="med"/>
                    </a:lnB>
                    <a:lnTlToBr w="12700" cmpd="sng">
                      <a:noFill/>
                      <a:prstDash val="solid"/>
                    </a:lnTlToBr>
                    <a:lnBlToTr w="12700" cmpd="sng">
                      <a:noFill/>
                      <a:prstDash val="solid"/>
                    </a:lnBlToTr>
                    <a:solidFill>
                      <a:srgbClr val="0F5494"/>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l" defTabSz="457200" rtl="0" eaLnBrk="1" fontAlgn="auto" latinLnBrk="0" hangingPunct="1">
                        <a:lnSpc>
                          <a:spcPct val="100000"/>
                        </a:lnSpc>
                        <a:spcBef>
                          <a:spcPts val="0"/>
                        </a:spcBef>
                        <a:spcAft>
                          <a:spcPts val="0"/>
                        </a:spcAft>
                        <a:buClrTx/>
                        <a:buSzTx/>
                        <a:buFontTx/>
                        <a:buNone/>
                        <a:tabLst/>
                        <a:defRPr/>
                      </a:pPr>
                      <a:r>
                        <a:rPr lang="it-IT" sz="1200" b="1" kern="1200" dirty="0">
                          <a:solidFill>
                            <a:schemeClr val="tx1"/>
                          </a:solidFill>
                          <a:latin typeface="+mn-lt"/>
                          <a:ea typeface="+mn-ea"/>
                          <a:cs typeface="Arial"/>
                        </a:rPr>
                        <a:t>TAILORED SERVICES &amp; PROUCTS</a:t>
                      </a:r>
                    </a:p>
                  </a:txBody>
                  <a:tcPr anchor="ctr">
                    <a:lnL w="9525" cap="flat" cmpd="sng" algn="ctr">
                      <a:solidFill>
                        <a:prstClr val="white">
                          <a:lumMod val="65000"/>
                        </a:prstClr>
                      </a:solidFill>
                      <a:prstDash val="solid"/>
                      <a:round/>
                      <a:headEnd type="none" w="med" len="med"/>
                      <a:tailEnd type="none" w="med" len="med"/>
                    </a:lnL>
                    <a:lnR w="9525" cap="flat" cmpd="sng" algn="ctr">
                      <a:solidFill>
                        <a:prstClr val="white">
                          <a:lumMod val="65000"/>
                        </a:prstClr>
                      </a:solidFill>
                      <a:prstDash val="solid"/>
                      <a:round/>
                      <a:headEnd type="none" w="med" len="med"/>
                      <a:tailEnd type="none" w="med" len="med"/>
                    </a:lnR>
                    <a:lnT w="9525" cap="flat" cmpd="sng" algn="ctr">
                      <a:solidFill>
                        <a:prstClr val="white">
                          <a:lumMod val="65000"/>
                        </a:prstClr>
                      </a:solidFill>
                      <a:prstDash val="solid"/>
                      <a:round/>
                      <a:headEnd type="none" w="med" len="med"/>
                      <a:tailEnd type="none" w="med" len="med"/>
                    </a:lnT>
                    <a:lnB w="9525" cap="flat" cmpd="sng" algn="ctr">
                      <a:solidFill>
                        <a:prstClr val="white">
                          <a:lumMod val="65000"/>
                        </a:prstClr>
                      </a:solidFill>
                      <a:prstDash val="solid"/>
                      <a:round/>
                      <a:headEnd type="none" w="med" len="med"/>
                      <a:tailEnd type="none" w="med" len="med"/>
                    </a:lnB>
                    <a:lnTlToBr w="12700" cmpd="sng">
                      <a:noFill/>
                      <a:prstDash val="solid"/>
                    </a:lnTlToBr>
                    <a:lnBlToTr w="12700" cmpd="sng">
                      <a:noFill/>
                      <a:prstDash val="solid"/>
                    </a:lnBlToTr>
                    <a:solidFill>
                      <a:srgbClr val="0F5494"/>
                    </a:solidFill>
                  </a:tcPr>
                </a:tc>
                <a:extLst>
                  <a:ext uri="{0D108BD9-81ED-4DB2-BD59-A6C34878D82A}">
                    <a16:rowId xmlns:a16="http://schemas.microsoft.com/office/drawing/2014/main" val="2602223184"/>
                  </a:ext>
                </a:extLst>
              </a:tr>
              <a:tr h="52070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l" defTabSz="457200" rtl="0" eaLnBrk="1" fontAlgn="auto" latinLnBrk="0" hangingPunct="1">
                        <a:lnSpc>
                          <a:spcPct val="100000"/>
                        </a:lnSpc>
                        <a:spcBef>
                          <a:spcPts val="0"/>
                        </a:spcBef>
                        <a:spcAft>
                          <a:spcPts val="0"/>
                        </a:spcAft>
                        <a:buClrTx/>
                        <a:buSzTx/>
                        <a:buFontTx/>
                        <a:buNone/>
                        <a:tabLst/>
                        <a:defRPr/>
                      </a:pPr>
                      <a:r>
                        <a:rPr lang="it-IT" sz="1200" b="1" kern="1200" dirty="0" err="1">
                          <a:solidFill>
                            <a:schemeClr val="tx1"/>
                          </a:solidFill>
                          <a:latin typeface="+mn-lt"/>
                          <a:ea typeface="+mn-ea"/>
                          <a:cs typeface="Arial"/>
                        </a:rPr>
                        <a:t>Heavy</a:t>
                      </a:r>
                      <a:r>
                        <a:rPr lang="it-IT" sz="1200" b="1" kern="1200" dirty="0">
                          <a:solidFill>
                            <a:schemeClr val="tx1"/>
                          </a:solidFill>
                          <a:latin typeface="+mn-lt"/>
                          <a:ea typeface="+mn-ea"/>
                          <a:cs typeface="Arial"/>
                        </a:rPr>
                        <a:t> data </a:t>
                      </a:r>
                      <a:r>
                        <a:rPr lang="it-IT" sz="1200" b="1" kern="1200" dirty="0" err="1">
                          <a:solidFill>
                            <a:schemeClr val="tx1"/>
                          </a:solidFill>
                          <a:latin typeface="+mn-lt"/>
                          <a:ea typeface="+mn-ea"/>
                          <a:cs typeface="Arial"/>
                        </a:rPr>
                        <a:t>users</a:t>
                      </a:r>
                      <a:r>
                        <a:rPr lang="it-IT" sz="1200" b="1" kern="1200" dirty="0">
                          <a:solidFill>
                            <a:schemeClr val="tx1"/>
                          </a:solidFill>
                          <a:latin typeface="+mn-lt"/>
                          <a:ea typeface="+mn-ea"/>
                          <a:cs typeface="Arial"/>
                        </a:rPr>
                        <a:t>, data </a:t>
                      </a:r>
                      <a:r>
                        <a:rPr lang="it-IT" sz="1200" b="1" kern="1200" dirty="0" err="1">
                          <a:solidFill>
                            <a:schemeClr val="tx1"/>
                          </a:solidFill>
                          <a:latin typeface="+mn-lt"/>
                          <a:ea typeface="+mn-ea"/>
                          <a:cs typeface="Arial"/>
                        </a:rPr>
                        <a:t>suppliers</a:t>
                      </a:r>
                      <a:endParaRPr lang="it-IT" sz="1200" b="1" kern="1200" dirty="0">
                        <a:solidFill>
                          <a:schemeClr val="tx1"/>
                        </a:solidFill>
                        <a:latin typeface="+mn-lt"/>
                        <a:ea typeface="+mn-ea"/>
                        <a:cs typeface="Arial"/>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b="1" kern="1200" dirty="0">
                        <a:solidFill>
                          <a:schemeClr val="tx1"/>
                        </a:solidFill>
                        <a:latin typeface="+mn-lt"/>
                        <a:ea typeface="+mn-ea"/>
                        <a:cs typeface="Arial"/>
                      </a:endParaRPr>
                    </a:p>
                  </a:txBody>
                  <a:tcPr anchor="b">
                    <a:lnL w="9525" cap="flat" cmpd="sng" algn="ctr">
                      <a:solidFill>
                        <a:prstClr val="white">
                          <a:lumMod val="65000"/>
                        </a:prstClr>
                      </a:solidFill>
                      <a:prstDash val="solid"/>
                      <a:round/>
                      <a:headEnd type="none" w="med" len="med"/>
                      <a:tailEnd type="none" w="med" len="med"/>
                    </a:lnL>
                    <a:lnR w="9525" cap="flat" cmpd="sng" algn="ctr">
                      <a:solidFill>
                        <a:prstClr val="white">
                          <a:lumMod val="65000"/>
                        </a:prstClr>
                      </a:solidFill>
                      <a:prstDash val="solid"/>
                      <a:round/>
                      <a:headEnd type="none" w="med" len="med"/>
                      <a:tailEnd type="none" w="med" len="med"/>
                    </a:lnR>
                    <a:lnT w="9525" cap="flat" cmpd="sng" algn="ctr">
                      <a:solidFill>
                        <a:prstClr val="white">
                          <a:lumMod val="65000"/>
                        </a:prstClr>
                      </a:solidFill>
                      <a:prstDash val="solid"/>
                      <a:round/>
                      <a:headEnd type="none" w="med" len="med"/>
                      <a:tailEnd type="none" w="med" len="med"/>
                    </a:lnT>
                    <a:lnB w="9525" cap="flat" cmpd="sng" algn="ctr">
                      <a:solidFill>
                        <a:prstClr val="white">
                          <a:lumMod val="65000"/>
                        </a:prstClr>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85000"/>
                      </a:sys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lang="it-IT" sz="1200" b="1" kern="1200" dirty="0">
                          <a:solidFill>
                            <a:schemeClr val="tx1"/>
                          </a:solidFill>
                          <a:latin typeface="+mn-lt"/>
                          <a:ea typeface="+mn-ea"/>
                          <a:cs typeface="Arial"/>
                        </a:rPr>
                        <a:t>Massive download </a:t>
                      </a:r>
                      <a:r>
                        <a:rPr lang="it-IT" sz="1200" b="1" kern="1200" dirty="0" err="1">
                          <a:solidFill>
                            <a:schemeClr val="tx1"/>
                          </a:solidFill>
                          <a:latin typeface="+mn-lt"/>
                          <a:ea typeface="+mn-ea"/>
                          <a:cs typeface="Arial"/>
                        </a:rPr>
                        <a:t>tools</a:t>
                      </a:r>
                      <a:r>
                        <a:rPr lang="it-IT" sz="1200" b="1" kern="1200" dirty="0">
                          <a:solidFill>
                            <a:schemeClr val="tx1"/>
                          </a:solidFill>
                          <a:latin typeface="+mn-lt"/>
                          <a:ea typeface="+mn-ea"/>
                          <a:cs typeface="Arial"/>
                        </a:rPr>
                        <a:t>, </a:t>
                      </a:r>
                      <a:r>
                        <a:rPr lang="it-IT" sz="1200" b="1" kern="1200" dirty="0" err="1">
                          <a:solidFill>
                            <a:schemeClr val="tx1"/>
                          </a:solidFill>
                          <a:latin typeface="+mn-lt"/>
                          <a:ea typeface="+mn-ea"/>
                          <a:cs typeface="Arial"/>
                        </a:rPr>
                        <a:t>Linked</a:t>
                      </a:r>
                      <a:r>
                        <a:rPr lang="it-IT" sz="1200" b="1" kern="1200" dirty="0">
                          <a:solidFill>
                            <a:schemeClr val="tx1"/>
                          </a:solidFill>
                          <a:latin typeface="+mn-lt"/>
                          <a:ea typeface="+mn-ea"/>
                          <a:cs typeface="Arial"/>
                        </a:rPr>
                        <a:t> Open Data, </a:t>
                      </a:r>
                      <a:r>
                        <a:rPr lang="it-IT" sz="1200" b="1" kern="1200" dirty="0" err="1">
                          <a:solidFill>
                            <a:schemeClr val="tx1"/>
                          </a:solidFill>
                          <a:latin typeface="+mn-lt"/>
                          <a:ea typeface="+mn-ea"/>
                          <a:cs typeface="Arial"/>
                        </a:rPr>
                        <a:t>Microdata</a:t>
                      </a:r>
                      <a:r>
                        <a:rPr lang="it-IT" sz="1200" b="1" kern="1200" dirty="0">
                          <a:solidFill>
                            <a:schemeClr val="tx1"/>
                          </a:solidFill>
                          <a:latin typeface="+mn-lt"/>
                          <a:ea typeface="+mn-ea"/>
                          <a:cs typeface="Arial"/>
                        </a:rPr>
                        <a:t>, S</a:t>
                      </a:r>
                      <a:r>
                        <a:rPr lang="en-US" sz="1200" b="1" kern="1200" dirty="0" err="1">
                          <a:solidFill>
                            <a:schemeClr val="tx1"/>
                          </a:solidFill>
                          <a:latin typeface="+mn-lt"/>
                          <a:ea typeface="+mn-ea"/>
                          <a:cs typeface="Arial"/>
                        </a:rPr>
                        <a:t>tatistics</a:t>
                      </a:r>
                      <a:r>
                        <a:rPr lang="en-US" sz="1200" b="1" kern="1200" dirty="0">
                          <a:solidFill>
                            <a:schemeClr val="tx1"/>
                          </a:solidFill>
                          <a:latin typeface="+mn-lt"/>
                          <a:ea typeface="+mn-ea"/>
                          <a:cs typeface="Arial"/>
                        </a:rPr>
                        <a:t> in a machine-readable open data format</a:t>
                      </a:r>
                      <a:endParaRPr lang="it-IT" sz="1200" b="1" kern="1200" dirty="0">
                        <a:solidFill>
                          <a:schemeClr val="tx1"/>
                        </a:solidFill>
                        <a:latin typeface="+mn-lt"/>
                        <a:ea typeface="+mn-ea"/>
                        <a:cs typeface="Arial"/>
                      </a:endParaRPr>
                    </a:p>
                  </a:txBody>
                  <a:tcPr anchor="ctr">
                    <a:lnL w="9525" cap="flat" cmpd="sng" algn="ctr">
                      <a:solidFill>
                        <a:prstClr val="white">
                          <a:lumMod val="65000"/>
                        </a:prstClr>
                      </a:solidFill>
                      <a:prstDash val="solid"/>
                      <a:round/>
                      <a:headEnd type="none" w="med" len="med"/>
                      <a:tailEnd type="none" w="med" len="med"/>
                    </a:lnL>
                    <a:lnR w="9525" cap="flat" cmpd="sng" algn="ctr">
                      <a:solidFill>
                        <a:prstClr val="white">
                          <a:lumMod val="65000"/>
                        </a:prstClr>
                      </a:solidFill>
                      <a:prstDash val="solid"/>
                      <a:round/>
                      <a:headEnd type="none" w="med" len="med"/>
                      <a:tailEnd type="none" w="med" len="med"/>
                    </a:lnR>
                    <a:lnT w="9525" cap="flat" cmpd="sng" algn="ctr">
                      <a:solidFill>
                        <a:prstClr val="white">
                          <a:lumMod val="65000"/>
                        </a:prstClr>
                      </a:solidFill>
                      <a:prstDash val="solid"/>
                      <a:round/>
                      <a:headEnd type="none" w="med" len="med"/>
                      <a:tailEnd type="none" w="med" len="med"/>
                    </a:lnT>
                    <a:lnB w="9525" cap="flat" cmpd="sng" algn="ctr">
                      <a:solidFill>
                        <a:prstClr val="white">
                          <a:lumMod val="65000"/>
                        </a:prstClr>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85000"/>
                      </a:sysClr>
                    </a:solidFill>
                  </a:tcPr>
                </a:tc>
                <a:extLst>
                  <a:ext uri="{0D108BD9-81ED-4DB2-BD59-A6C34878D82A}">
                    <a16:rowId xmlns:a16="http://schemas.microsoft.com/office/drawing/2014/main" val="1531526470"/>
                  </a:ext>
                </a:extLst>
              </a:tr>
              <a:tr h="52070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lang="it-IT" sz="1200" b="1" kern="1200" dirty="0" err="1">
                          <a:solidFill>
                            <a:schemeClr val="tx1"/>
                          </a:solidFill>
                          <a:latin typeface="+mn-lt"/>
                          <a:ea typeface="+mn-ea"/>
                          <a:cs typeface="Arial"/>
                        </a:rPr>
                        <a:t>Researchers</a:t>
                      </a:r>
                      <a:r>
                        <a:rPr lang="it-IT" sz="1200" b="1" kern="1200" dirty="0">
                          <a:solidFill>
                            <a:schemeClr val="tx1"/>
                          </a:solidFill>
                          <a:latin typeface="+mn-lt"/>
                          <a:ea typeface="+mn-ea"/>
                          <a:cs typeface="Arial"/>
                        </a:rPr>
                        <a:t>, </a:t>
                      </a:r>
                      <a:r>
                        <a:rPr lang="it-IT" sz="1200" b="1" kern="1200" dirty="0" err="1">
                          <a:solidFill>
                            <a:schemeClr val="tx1"/>
                          </a:solidFill>
                          <a:latin typeface="+mn-lt"/>
                          <a:ea typeface="+mn-ea"/>
                          <a:cs typeface="Arial"/>
                        </a:rPr>
                        <a:t>analysts</a:t>
                      </a:r>
                      <a:r>
                        <a:rPr lang="it-IT" sz="1200" b="1" kern="1200" dirty="0">
                          <a:solidFill>
                            <a:schemeClr val="tx1"/>
                          </a:solidFill>
                          <a:latin typeface="+mn-lt"/>
                          <a:ea typeface="+mn-ea"/>
                          <a:cs typeface="Arial"/>
                        </a:rPr>
                        <a:t>, </a:t>
                      </a:r>
                      <a:r>
                        <a:rPr lang="en-US" sz="1200" b="1" kern="1200" dirty="0">
                          <a:solidFill>
                            <a:schemeClr val="tx1"/>
                          </a:solidFill>
                          <a:latin typeface="+mn-lt"/>
                          <a:ea typeface="+mn-ea"/>
                          <a:cs typeface="Arial"/>
                        </a:rPr>
                        <a:t>financial community, data journalists</a:t>
                      </a:r>
                    </a:p>
                  </a:txBody>
                  <a:tcPr anchor="b">
                    <a:lnL w="9525" cap="flat" cmpd="sng" algn="ctr">
                      <a:solidFill>
                        <a:prstClr val="white">
                          <a:lumMod val="65000"/>
                        </a:prstClr>
                      </a:solidFill>
                      <a:prstDash val="solid"/>
                      <a:round/>
                      <a:headEnd type="none" w="med" len="med"/>
                      <a:tailEnd type="none" w="med" len="med"/>
                    </a:lnL>
                    <a:lnR w="9525" cap="flat" cmpd="sng" algn="ctr">
                      <a:solidFill>
                        <a:prstClr val="white">
                          <a:lumMod val="65000"/>
                        </a:prstClr>
                      </a:solidFill>
                      <a:prstDash val="solid"/>
                      <a:round/>
                      <a:headEnd type="none" w="med" len="med"/>
                      <a:tailEnd type="none" w="med" len="med"/>
                    </a:lnR>
                    <a:lnT w="9525" cap="flat" cmpd="sng" algn="ctr">
                      <a:solidFill>
                        <a:prstClr val="white">
                          <a:lumMod val="65000"/>
                        </a:prstClr>
                      </a:solidFill>
                      <a:prstDash val="solid"/>
                      <a:round/>
                      <a:headEnd type="none" w="med" len="med"/>
                      <a:tailEnd type="none" w="med" len="med"/>
                    </a:lnT>
                    <a:lnB w="9525" cap="flat" cmpd="sng" algn="ctr">
                      <a:solidFill>
                        <a:prstClr val="white">
                          <a:lumMod val="65000"/>
                        </a:prst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l" defTabSz="457200" rtl="0" eaLnBrk="1" fontAlgn="auto" latinLnBrk="0" hangingPunct="1">
                        <a:lnSpc>
                          <a:spcPct val="100000"/>
                        </a:lnSpc>
                        <a:spcBef>
                          <a:spcPts val="0"/>
                        </a:spcBef>
                        <a:spcAft>
                          <a:spcPts val="0"/>
                        </a:spcAft>
                        <a:buClrTx/>
                        <a:buSzTx/>
                        <a:buFontTx/>
                        <a:buNone/>
                        <a:tabLst/>
                        <a:defRPr/>
                      </a:pPr>
                      <a:r>
                        <a:rPr lang="it-IT" sz="1200" b="1" kern="1200" dirty="0" err="1">
                          <a:solidFill>
                            <a:schemeClr val="tx1"/>
                          </a:solidFill>
                          <a:latin typeface="+mn-lt"/>
                          <a:ea typeface="+mn-ea"/>
                          <a:cs typeface="Arial"/>
                        </a:rPr>
                        <a:t>Microdata</a:t>
                      </a:r>
                      <a:r>
                        <a:rPr lang="it-IT" sz="1200" b="1" kern="1200" dirty="0">
                          <a:solidFill>
                            <a:schemeClr val="tx1"/>
                          </a:solidFill>
                          <a:latin typeface="+mn-lt"/>
                          <a:ea typeface="+mn-ea"/>
                          <a:cs typeface="Arial"/>
                        </a:rPr>
                        <a:t>, </a:t>
                      </a:r>
                      <a:r>
                        <a:rPr lang="it-IT" sz="1200" b="1" kern="1200" dirty="0" err="1">
                          <a:solidFill>
                            <a:schemeClr val="tx1"/>
                          </a:solidFill>
                          <a:latin typeface="+mn-lt"/>
                          <a:ea typeface="+mn-ea"/>
                          <a:cs typeface="Arial"/>
                        </a:rPr>
                        <a:t>Visualization</a:t>
                      </a:r>
                      <a:r>
                        <a:rPr lang="it-IT" sz="1200" b="1" kern="1200" dirty="0">
                          <a:solidFill>
                            <a:schemeClr val="tx1"/>
                          </a:solidFill>
                          <a:latin typeface="+mn-lt"/>
                          <a:ea typeface="+mn-ea"/>
                          <a:cs typeface="Arial"/>
                        </a:rPr>
                        <a:t>, Digital Library</a:t>
                      </a:r>
                    </a:p>
                  </a:txBody>
                  <a:tcPr anchor="ctr">
                    <a:lnL w="9525" cap="flat" cmpd="sng" algn="ctr">
                      <a:solidFill>
                        <a:prstClr val="white">
                          <a:lumMod val="65000"/>
                        </a:prstClr>
                      </a:solidFill>
                      <a:prstDash val="solid"/>
                      <a:round/>
                      <a:headEnd type="none" w="med" len="med"/>
                      <a:tailEnd type="none" w="med" len="med"/>
                    </a:lnL>
                    <a:lnR w="9525" cap="flat" cmpd="sng" algn="ctr">
                      <a:solidFill>
                        <a:prstClr val="white">
                          <a:lumMod val="65000"/>
                        </a:prstClr>
                      </a:solidFill>
                      <a:prstDash val="solid"/>
                      <a:round/>
                      <a:headEnd type="none" w="med" len="med"/>
                      <a:tailEnd type="none" w="med" len="med"/>
                    </a:lnR>
                    <a:lnT w="9525" cap="flat" cmpd="sng" algn="ctr">
                      <a:solidFill>
                        <a:prstClr val="white">
                          <a:lumMod val="65000"/>
                        </a:prstClr>
                      </a:solidFill>
                      <a:prstDash val="solid"/>
                      <a:round/>
                      <a:headEnd type="none" w="med" len="med"/>
                      <a:tailEnd type="none" w="med" len="med"/>
                    </a:lnT>
                    <a:lnB w="9525" cap="flat" cmpd="sng" algn="ctr">
                      <a:solidFill>
                        <a:prstClr val="white">
                          <a:lumMod val="65000"/>
                        </a:prst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2553319658"/>
                  </a:ext>
                </a:extLst>
              </a:tr>
              <a:tr h="669474">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lang="it-IT" sz="1200" b="1" kern="1200" dirty="0" err="1">
                          <a:solidFill>
                            <a:schemeClr val="tx1"/>
                          </a:solidFill>
                          <a:latin typeface="+mn-lt"/>
                          <a:ea typeface="+mn-ea"/>
                          <a:cs typeface="Arial"/>
                        </a:rPr>
                        <a:t>Institutions</a:t>
                      </a:r>
                      <a:r>
                        <a:rPr lang="it-IT" sz="1200" b="1" kern="1200" dirty="0">
                          <a:solidFill>
                            <a:schemeClr val="tx1"/>
                          </a:solidFill>
                          <a:latin typeface="+mn-lt"/>
                          <a:ea typeface="+mn-ea"/>
                          <a:cs typeface="Arial"/>
                        </a:rPr>
                        <a:t>, policy/</a:t>
                      </a:r>
                      <a:r>
                        <a:rPr lang="it-IT" sz="1200" b="1" kern="1200" dirty="0" err="1">
                          <a:solidFill>
                            <a:schemeClr val="tx1"/>
                          </a:solidFill>
                          <a:latin typeface="+mn-lt"/>
                          <a:ea typeface="+mn-ea"/>
                          <a:cs typeface="Arial"/>
                        </a:rPr>
                        <a:t>decision</a:t>
                      </a:r>
                      <a:r>
                        <a:rPr lang="it-IT" sz="1200" b="1" kern="1200" dirty="0">
                          <a:solidFill>
                            <a:schemeClr val="tx1"/>
                          </a:solidFill>
                          <a:latin typeface="+mn-lt"/>
                          <a:ea typeface="+mn-ea"/>
                          <a:cs typeface="Arial"/>
                        </a:rPr>
                        <a:t> </a:t>
                      </a:r>
                      <a:r>
                        <a:rPr lang="it-IT" sz="1200" b="1" kern="1200" dirty="0" err="1">
                          <a:solidFill>
                            <a:schemeClr val="tx1"/>
                          </a:solidFill>
                          <a:latin typeface="+mn-lt"/>
                          <a:ea typeface="+mn-ea"/>
                          <a:cs typeface="Arial"/>
                        </a:rPr>
                        <a:t>makers</a:t>
                      </a:r>
                      <a:r>
                        <a:rPr lang="it-IT" sz="1200" b="1" kern="1200" dirty="0">
                          <a:solidFill>
                            <a:schemeClr val="tx1"/>
                          </a:solidFill>
                          <a:latin typeface="+mn-lt"/>
                          <a:ea typeface="+mn-ea"/>
                          <a:cs typeface="Arial"/>
                        </a:rPr>
                        <a:t>, </a:t>
                      </a:r>
                      <a:r>
                        <a:rPr lang="it-IT" sz="1200" b="1" kern="1200" dirty="0" err="1">
                          <a:solidFill>
                            <a:schemeClr val="tx1"/>
                          </a:solidFill>
                          <a:latin typeface="+mn-lt"/>
                          <a:ea typeface="+mn-ea"/>
                          <a:cs typeface="Arial"/>
                        </a:rPr>
                        <a:t>central</a:t>
                      </a:r>
                      <a:r>
                        <a:rPr lang="it-IT" sz="1200" b="1" kern="1200" dirty="0">
                          <a:solidFill>
                            <a:schemeClr val="tx1"/>
                          </a:solidFill>
                          <a:latin typeface="+mn-lt"/>
                          <a:ea typeface="+mn-ea"/>
                          <a:cs typeface="Arial"/>
                        </a:rPr>
                        <a:t>/</a:t>
                      </a:r>
                      <a:r>
                        <a:rPr lang="it-IT" sz="1200" b="1" kern="1200" dirty="0" err="1">
                          <a:solidFill>
                            <a:schemeClr val="tx1"/>
                          </a:solidFill>
                          <a:latin typeface="+mn-lt"/>
                          <a:ea typeface="+mn-ea"/>
                          <a:cs typeface="Arial"/>
                        </a:rPr>
                        <a:t>local</a:t>
                      </a:r>
                      <a:r>
                        <a:rPr lang="it-IT" sz="1200" b="1" kern="1200" dirty="0">
                          <a:solidFill>
                            <a:schemeClr val="tx1"/>
                          </a:solidFill>
                          <a:latin typeface="+mn-lt"/>
                          <a:ea typeface="+mn-ea"/>
                          <a:cs typeface="Arial"/>
                        </a:rPr>
                        <a:t> </a:t>
                      </a:r>
                      <a:r>
                        <a:rPr lang="it-IT" sz="1200" b="1" kern="1200" dirty="0" err="1">
                          <a:solidFill>
                            <a:schemeClr val="tx1"/>
                          </a:solidFill>
                          <a:latin typeface="+mn-lt"/>
                          <a:ea typeface="+mn-ea"/>
                          <a:cs typeface="Arial"/>
                        </a:rPr>
                        <a:t>goverment</a:t>
                      </a:r>
                      <a:r>
                        <a:rPr lang="it-IT" sz="1200" b="1" kern="1200" dirty="0">
                          <a:solidFill>
                            <a:schemeClr val="tx1"/>
                          </a:solidFill>
                          <a:latin typeface="+mn-lt"/>
                          <a:ea typeface="+mn-ea"/>
                          <a:cs typeface="Arial"/>
                        </a:rPr>
                        <a:t> </a:t>
                      </a:r>
                    </a:p>
                  </a:txBody>
                  <a:tcPr anchor="b">
                    <a:lnL w="9525" cap="flat" cmpd="sng" algn="ctr">
                      <a:solidFill>
                        <a:prstClr val="white">
                          <a:lumMod val="65000"/>
                        </a:prstClr>
                      </a:solidFill>
                      <a:prstDash val="solid"/>
                      <a:round/>
                      <a:headEnd type="none" w="med" len="med"/>
                      <a:tailEnd type="none" w="med" len="med"/>
                    </a:lnL>
                    <a:lnR w="9525" cap="flat" cmpd="sng" algn="ctr">
                      <a:solidFill>
                        <a:prstClr val="white">
                          <a:lumMod val="65000"/>
                        </a:prstClr>
                      </a:solidFill>
                      <a:prstDash val="solid"/>
                      <a:round/>
                      <a:headEnd type="none" w="med" len="med"/>
                      <a:tailEnd type="none" w="med" len="med"/>
                    </a:lnR>
                    <a:lnT w="9525" cap="flat" cmpd="sng" algn="ctr">
                      <a:solidFill>
                        <a:prstClr val="white">
                          <a:lumMod val="65000"/>
                        </a:prstClr>
                      </a:solidFill>
                      <a:prstDash val="solid"/>
                      <a:round/>
                      <a:headEnd type="none" w="med" len="med"/>
                      <a:tailEnd type="none" w="med" len="med"/>
                    </a:lnT>
                    <a:lnB w="9525" cap="flat" cmpd="sng" algn="ctr">
                      <a:solidFill>
                        <a:prstClr val="white">
                          <a:lumMod val="65000"/>
                        </a:prstClr>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85000"/>
                      </a:sys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l" defTabSz="457200" rtl="0" eaLnBrk="1" fontAlgn="auto" latinLnBrk="0" hangingPunct="1">
                        <a:lnSpc>
                          <a:spcPct val="100000"/>
                        </a:lnSpc>
                        <a:spcBef>
                          <a:spcPts val="0"/>
                        </a:spcBef>
                        <a:spcAft>
                          <a:spcPts val="0"/>
                        </a:spcAft>
                        <a:buClrTx/>
                        <a:buSzTx/>
                        <a:buFontTx/>
                        <a:buNone/>
                        <a:tabLst/>
                        <a:defRPr/>
                      </a:pPr>
                      <a:r>
                        <a:rPr lang="it-IT" sz="1200" b="1" kern="1200" dirty="0">
                          <a:solidFill>
                            <a:schemeClr val="tx1"/>
                          </a:solidFill>
                          <a:latin typeface="+mn-lt"/>
                          <a:ea typeface="+mn-ea"/>
                          <a:cs typeface="Arial"/>
                        </a:rPr>
                        <a:t>Statistical Reports with </a:t>
                      </a:r>
                      <a:r>
                        <a:rPr lang="it-IT" sz="1200" b="1" kern="1200" dirty="0" err="1">
                          <a:solidFill>
                            <a:schemeClr val="tx1"/>
                          </a:solidFill>
                          <a:latin typeface="+mn-lt"/>
                          <a:ea typeface="+mn-ea"/>
                          <a:cs typeface="Arial"/>
                        </a:rPr>
                        <a:t>at</a:t>
                      </a:r>
                      <a:r>
                        <a:rPr lang="it-IT" sz="1200" b="1" kern="1200" dirty="0">
                          <a:solidFill>
                            <a:schemeClr val="tx1"/>
                          </a:solidFill>
                          <a:latin typeface="+mn-lt"/>
                          <a:ea typeface="+mn-ea"/>
                          <a:cs typeface="Arial"/>
                        </a:rPr>
                        <a:t> </a:t>
                      </a:r>
                      <a:r>
                        <a:rPr lang="it-IT" sz="1200" b="1" kern="1200" dirty="0" err="1">
                          <a:solidFill>
                            <a:schemeClr val="tx1"/>
                          </a:solidFill>
                          <a:latin typeface="+mn-lt"/>
                          <a:ea typeface="+mn-ea"/>
                          <a:cs typeface="Arial"/>
                        </a:rPr>
                        <a:t>regional</a:t>
                      </a:r>
                      <a:r>
                        <a:rPr lang="it-IT" sz="1200" b="1" kern="1200" dirty="0">
                          <a:solidFill>
                            <a:schemeClr val="tx1"/>
                          </a:solidFill>
                          <a:latin typeface="+mn-lt"/>
                          <a:ea typeface="+mn-ea"/>
                          <a:cs typeface="Arial"/>
                        </a:rPr>
                        <a:t> </a:t>
                      </a:r>
                      <a:r>
                        <a:rPr lang="it-IT" sz="1200" b="1" kern="1200" dirty="0" err="1">
                          <a:solidFill>
                            <a:schemeClr val="tx1"/>
                          </a:solidFill>
                          <a:latin typeface="+mn-lt"/>
                          <a:ea typeface="+mn-ea"/>
                          <a:cs typeface="Arial"/>
                        </a:rPr>
                        <a:t>level</a:t>
                      </a:r>
                      <a:r>
                        <a:rPr lang="it-IT" sz="1200" b="1" kern="1200" dirty="0">
                          <a:solidFill>
                            <a:schemeClr val="tx1"/>
                          </a:solidFill>
                          <a:latin typeface="+mn-lt"/>
                          <a:ea typeface="+mn-ea"/>
                          <a:cs typeface="Arial"/>
                        </a:rPr>
                        <a:t>, </a:t>
                      </a:r>
                      <a:r>
                        <a:rPr lang="it-IT" sz="1200" b="1" kern="1200" dirty="0" err="1">
                          <a:solidFill>
                            <a:schemeClr val="tx1"/>
                          </a:solidFill>
                          <a:latin typeface="+mn-lt"/>
                          <a:ea typeface="+mn-ea"/>
                          <a:cs typeface="Arial"/>
                        </a:rPr>
                        <a:t>Visualization</a:t>
                      </a:r>
                      <a:r>
                        <a:rPr lang="it-IT" sz="1200" b="1" kern="1200" dirty="0">
                          <a:solidFill>
                            <a:schemeClr val="tx1"/>
                          </a:solidFill>
                          <a:latin typeface="+mn-lt"/>
                          <a:ea typeface="+mn-ea"/>
                          <a:cs typeface="Arial"/>
                        </a:rPr>
                        <a:t>, </a:t>
                      </a:r>
                      <a:r>
                        <a:rPr lang="it-IT" sz="1200" b="1" kern="1200" dirty="0" err="1">
                          <a:solidFill>
                            <a:schemeClr val="tx1"/>
                          </a:solidFill>
                          <a:latin typeface="+mn-lt"/>
                          <a:ea typeface="+mn-ea"/>
                          <a:cs typeface="Arial"/>
                        </a:rPr>
                        <a:t>Census</a:t>
                      </a:r>
                      <a:r>
                        <a:rPr lang="it-IT" sz="1200" b="1" kern="1200" dirty="0">
                          <a:solidFill>
                            <a:schemeClr val="tx1"/>
                          </a:solidFill>
                          <a:latin typeface="+mn-lt"/>
                          <a:ea typeface="+mn-ea"/>
                          <a:cs typeface="Arial"/>
                        </a:rPr>
                        <a:t> </a:t>
                      </a:r>
                      <a:r>
                        <a:rPr lang="it-IT" sz="1200" b="1" kern="1200" dirty="0" err="1">
                          <a:solidFill>
                            <a:schemeClr val="tx1"/>
                          </a:solidFill>
                          <a:latin typeface="+mn-lt"/>
                          <a:ea typeface="+mn-ea"/>
                          <a:cs typeface="Arial"/>
                        </a:rPr>
                        <a:t>microdata</a:t>
                      </a:r>
                      <a:endParaRPr lang="it-IT" sz="1200" b="1" kern="1200" dirty="0">
                        <a:solidFill>
                          <a:schemeClr val="tx1"/>
                        </a:solidFill>
                        <a:latin typeface="+mn-lt"/>
                        <a:ea typeface="+mn-ea"/>
                        <a:cs typeface="Arial"/>
                      </a:endParaRPr>
                    </a:p>
                  </a:txBody>
                  <a:tcPr anchor="ctr">
                    <a:lnL w="9525" cap="flat" cmpd="sng" algn="ctr">
                      <a:solidFill>
                        <a:prstClr val="white">
                          <a:lumMod val="65000"/>
                        </a:prstClr>
                      </a:solidFill>
                      <a:prstDash val="solid"/>
                      <a:round/>
                      <a:headEnd type="none" w="med" len="med"/>
                      <a:tailEnd type="none" w="med" len="med"/>
                    </a:lnL>
                    <a:lnR w="9525" cap="flat" cmpd="sng" algn="ctr">
                      <a:solidFill>
                        <a:prstClr val="white">
                          <a:lumMod val="65000"/>
                        </a:prstClr>
                      </a:solidFill>
                      <a:prstDash val="solid"/>
                      <a:round/>
                      <a:headEnd type="none" w="med" len="med"/>
                      <a:tailEnd type="none" w="med" len="med"/>
                    </a:lnR>
                    <a:lnT w="9525" cap="flat" cmpd="sng" algn="ctr">
                      <a:solidFill>
                        <a:prstClr val="white">
                          <a:lumMod val="65000"/>
                        </a:prstClr>
                      </a:solidFill>
                      <a:prstDash val="solid"/>
                      <a:round/>
                      <a:headEnd type="none" w="med" len="med"/>
                      <a:tailEnd type="none" w="med" len="med"/>
                    </a:lnT>
                    <a:lnB w="9525" cap="flat" cmpd="sng" algn="ctr">
                      <a:solidFill>
                        <a:prstClr val="white">
                          <a:lumMod val="65000"/>
                        </a:prstClr>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85000"/>
                      </a:sysClr>
                    </a:solidFill>
                  </a:tcPr>
                </a:tc>
                <a:extLst>
                  <a:ext uri="{0D108BD9-81ED-4DB2-BD59-A6C34878D82A}">
                    <a16:rowId xmlns:a16="http://schemas.microsoft.com/office/drawing/2014/main" val="2246058851"/>
                  </a:ext>
                </a:extLst>
              </a:tr>
              <a:tr h="44602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l" defTabSz="457200" rtl="0" eaLnBrk="1" fontAlgn="auto" latinLnBrk="0" hangingPunct="1">
                        <a:lnSpc>
                          <a:spcPct val="100000"/>
                        </a:lnSpc>
                        <a:spcBef>
                          <a:spcPts val="0"/>
                        </a:spcBef>
                        <a:spcAft>
                          <a:spcPts val="0"/>
                        </a:spcAft>
                        <a:buClrTx/>
                        <a:buSzTx/>
                        <a:buFontTx/>
                        <a:buNone/>
                        <a:tabLst/>
                        <a:defRPr/>
                      </a:pPr>
                      <a:r>
                        <a:rPr lang="it-IT" sz="1200" b="1" kern="1200" dirty="0" err="1">
                          <a:solidFill>
                            <a:schemeClr val="tx1"/>
                          </a:solidFill>
                          <a:latin typeface="+mn-lt"/>
                          <a:ea typeface="+mn-ea"/>
                          <a:cs typeface="Arial"/>
                        </a:rPr>
                        <a:t>Old</a:t>
                      </a:r>
                      <a:r>
                        <a:rPr lang="it-IT" sz="1200" b="1" kern="1200" baseline="0" dirty="0">
                          <a:solidFill>
                            <a:schemeClr val="tx1"/>
                          </a:solidFill>
                          <a:latin typeface="+mn-lt"/>
                          <a:ea typeface="+mn-ea"/>
                          <a:cs typeface="Arial"/>
                        </a:rPr>
                        <a:t> and new Media</a:t>
                      </a:r>
                      <a:endParaRPr lang="it-IT" sz="1200" b="1" kern="1200" dirty="0">
                        <a:solidFill>
                          <a:schemeClr val="tx1"/>
                        </a:solidFill>
                        <a:latin typeface="+mn-lt"/>
                        <a:ea typeface="+mn-ea"/>
                        <a:cs typeface="Arial"/>
                      </a:endParaRPr>
                    </a:p>
                  </a:txBody>
                  <a:tcPr anchor="ctr">
                    <a:lnL w="9525" cap="flat" cmpd="sng" algn="ctr">
                      <a:solidFill>
                        <a:prstClr val="white">
                          <a:lumMod val="65000"/>
                        </a:prstClr>
                      </a:solidFill>
                      <a:prstDash val="solid"/>
                      <a:round/>
                      <a:headEnd type="none" w="med" len="med"/>
                      <a:tailEnd type="none" w="med" len="med"/>
                    </a:lnL>
                    <a:lnR w="9525" cap="flat" cmpd="sng" algn="ctr">
                      <a:solidFill>
                        <a:prstClr val="white">
                          <a:lumMod val="65000"/>
                        </a:prstClr>
                      </a:solidFill>
                      <a:prstDash val="solid"/>
                      <a:round/>
                      <a:headEnd type="none" w="med" len="med"/>
                      <a:tailEnd type="none" w="med" len="med"/>
                    </a:lnR>
                    <a:lnT w="9525" cap="flat" cmpd="sng" algn="ctr">
                      <a:solidFill>
                        <a:prstClr val="white">
                          <a:lumMod val="65000"/>
                        </a:prstClr>
                      </a:solidFill>
                      <a:prstDash val="solid"/>
                      <a:round/>
                      <a:headEnd type="none" w="med" len="med"/>
                      <a:tailEnd type="none" w="med" len="med"/>
                    </a:lnT>
                    <a:lnB w="9525" cap="flat" cmpd="sng" algn="ctr">
                      <a:solidFill>
                        <a:prstClr val="white">
                          <a:lumMod val="65000"/>
                        </a:prst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lang="it-IT" sz="1200" b="1" kern="1200" dirty="0">
                          <a:solidFill>
                            <a:schemeClr val="tx1"/>
                          </a:solidFill>
                          <a:latin typeface="+mn-lt"/>
                          <a:ea typeface="+mn-ea"/>
                          <a:cs typeface="Arial"/>
                        </a:rPr>
                        <a:t>Press </a:t>
                      </a:r>
                      <a:r>
                        <a:rPr lang="it-IT" sz="1200" b="1" kern="1200" dirty="0" err="1">
                          <a:solidFill>
                            <a:schemeClr val="tx1"/>
                          </a:solidFill>
                          <a:latin typeface="+mn-lt"/>
                          <a:ea typeface="+mn-ea"/>
                          <a:cs typeface="Arial"/>
                        </a:rPr>
                        <a:t>releases</a:t>
                      </a:r>
                      <a:r>
                        <a:rPr lang="it-IT" sz="1200" b="1" kern="1200" dirty="0">
                          <a:solidFill>
                            <a:schemeClr val="tx1"/>
                          </a:solidFill>
                          <a:latin typeface="+mn-lt"/>
                          <a:ea typeface="+mn-ea"/>
                          <a:cs typeface="Arial"/>
                        </a:rPr>
                        <a:t>, </a:t>
                      </a:r>
                      <a:r>
                        <a:rPr lang="it-IT" sz="1200" b="1" kern="1200" dirty="0" err="1">
                          <a:solidFill>
                            <a:schemeClr val="tx1"/>
                          </a:solidFill>
                          <a:latin typeface="+mn-lt"/>
                          <a:ea typeface="+mn-ea"/>
                          <a:cs typeface="Arial"/>
                        </a:rPr>
                        <a:t>Videos</a:t>
                      </a:r>
                      <a:r>
                        <a:rPr lang="it-IT" sz="1200" b="1" kern="1200" dirty="0">
                          <a:solidFill>
                            <a:schemeClr val="tx1"/>
                          </a:solidFill>
                          <a:latin typeface="+mn-lt"/>
                          <a:ea typeface="+mn-ea"/>
                          <a:cs typeface="Arial"/>
                        </a:rPr>
                        <a:t>, </a:t>
                      </a:r>
                      <a:r>
                        <a:rPr lang="it-IT" sz="1200" b="1" kern="1200" dirty="0" err="1">
                          <a:solidFill>
                            <a:schemeClr val="tx1"/>
                          </a:solidFill>
                          <a:latin typeface="+mn-lt"/>
                          <a:ea typeface="+mn-ea"/>
                          <a:cs typeface="Arial"/>
                        </a:rPr>
                        <a:t>Infographics</a:t>
                      </a:r>
                      <a:r>
                        <a:rPr lang="it-IT" sz="1200" b="1" kern="1200" dirty="0">
                          <a:solidFill>
                            <a:schemeClr val="tx1"/>
                          </a:solidFill>
                          <a:latin typeface="+mn-lt"/>
                          <a:ea typeface="+mn-ea"/>
                          <a:cs typeface="Arial"/>
                        </a:rPr>
                        <a:t>, Training for data </a:t>
                      </a:r>
                      <a:r>
                        <a:rPr lang="it-IT" sz="1200" b="1" kern="1200" dirty="0" err="1">
                          <a:solidFill>
                            <a:schemeClr val="tx1"/>
                          </a:solidFill>
                          <a:latin typeface="+mn-lt"/>
                          <a:ea typeface="+mn-ea"/>
                          <a:cs typeface="Arial"/>
                        </a:rPr>
                        <a:t>jounalists</a:t>
                      </a:r>
                      <a:r>
                        <a:rPr lang="it-IT" sz="1200" b="1" kern="1200" dirty="0">
                          <a:solidFill>
                            <a:schemeClr val="tx1"/>
                          </a:solidFill>
                          <a:latin typeface="+mn-lt"/>
                          <a:ea typeface="+mn-ea"/>
                          <a:cs typeface="Arial"/>
                        </a:rPr>
                        <a:t>, Social media, On line press room, </a:t>
                      </a:r>
                      <a:r>
                        <a:rPr lang="it-IT" sz="1200" b="1" kern="1200" dirty="0" err="1">
                          <a:solidFill>
                            <a:schemeClr val="tx1"/>
                          </a:solidFill>
                          <a:latin typeface="+mn-lt"/>
                          <a:ea typeface="+mn-ea"/>
                          <a:cs typeface="Arial"/>
                        </a:rPr>
                        <a:t>podcast</a:t>
                      </a:r>
                      <a:r>
                        <a:rPr lang="it-IT" sz="1200" b="1" kern="1200" dirty="0">
                          <a:solidFill>
                            <a:schemeClr val="tx1"/>
                          </a:solidFill>
                          <a:latin typeface="+mn-lt"/>
                          <a:ea typeface="+mn-ea"/>
                          <a:cs typeface="Arial"/>
                        </a:rPr>
                        <a:t>, </a:t>
                      </a:r>
                      <a:r>
                        <a:rPr lang="it-IT" sz="1200" b="1" kern="1200" dirty="0" err="1">
                          <a:solidFill>
                            <a:schemeClr val="tx1"/>
                          </a:solidFill>
                          <a:latin typeface="+mn-lt"/>
                          <a:ea typeface="+mn-ea"/>
                          <a:cs typeface="Arial"/>
                        </a:rPr>
                        <a:t>app</a:t>
                      </a:r>
                      <a:endParaRPr lang="it-IT" sz="1200" b="1" kern="1200" dirty="0">
                        <a:solidFill>
                          <a:schemeClr val="tx1"/>
                        </a:solidFill>
                        <a:latin typeface="+mn-lt"/>
                        <a:ea typeface="+mn-ea"/>
                        <a:cs typeface="Arial"/>
                      </a:endParaRPr>
                    </a:p>
                  </a:txBody>
                  <a:tcPr anchor="ctr">
                    <a:lnL w="9525" cap="flat" cmpd="sng" algn="ctr">
                      <a:solidFill>
                        <a:prstClr val="white">
                          <a:lumMod val="65000"/>
                        </a:prstClr>
                      </a:solidFill>
                      <a:prstDash val="solid"/>
                      <a:round/>
                      <a:headEnd type="none" w="med" len="med"/>
                      <a:tailEnd type="none" w="med" len="med"/>
                    </a:lnL>
                    <a:lnR w="9525" cap="flat" cmpd="sng" algn="ctr">
                      <a:solidFill>
                        <a:prstClr val="white">
                          <a:lumMod val="65000"/>
                        </a:prstClr>
                      </a:solidFill>
                      <a:prstDash val="solid"/>
                      <a:round/>
                      <a:headEnd type="none" w="med" len="med"/>
                      <a:tailEnd type="none" w="med" len="med"/>
                    </a:lnR>
                    <a:lnT w="9525" cap="flat" cmpd="sng" algn="ctr">
                      <a:solidFill>
                        <a:prstClr val="white">
                          <a:lumMod val="65000"/>
                        </a:prstClr>
                      </a:solidFill>
                      <a:prstDash val="solid"/>
                      <a:round/>
                      <a:headEnd type="none" w="med" len="med"/>
                      <a:tailEnd type="none" w="med" len="med"/>
                    </a:lnT>
                    <a:lnB w="9525" cap="flat" cmpd="sng" algn="ctr">
                      <a:solidFill>
                        <a:prstClr val="white">
                          <a:lumMod val="65000"/>
                        </a:prst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424742684"/>
                  </a:ext>
                </a:extLst>
              </a:tr>
              <a:tr h="446020">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l" defTabSz="457200" rtl="0" eaLnBrk="1" fontAlgn="auto" latinLnBrk="0" hangingPunct="1">
                        <a:lnSpc>
                          <a:spcPct val="100000"/>
                        </a:lnSpc>
                        <a:spcBef>
                          <a:spcPts val="0"/>
                        </a:spcBef>
                        <a:spcAft>
                          <a:spcPts val="0"/>
                        </a:spcAft>
                        <a:buClrTx/>
                        <a:buSzTx/>
                        <a:buFontTx/>
                        <a:buNone/>
                        <a:tabLst/>
                        <a:defRPr/>
                      </a:pPr>
                      <a:r>
                        <a:rPr lang="it-IT" sz="1200" b="1" kern="1200" dirty="0" err="1">
                          <a:solidFill>
                            <a:schemeClr val="tx1"/>
                          </a:solidFill>
                          <a:latin typeface="+mn-lt"/>
                          <a:ea typeface="+mn-ea"/>
                          <a:cs typeface="Arial"/>
                        </a:rPr>
                        <a:t>Prosumers</a:t>
                      </a:r>
                      <a:r>
                        <a:rPr lang="it-IT" sz="1200" b="1" kern="1200" dirty="0">
                          <a:solidFill>
                            <a:schemeClr val="tx1"/>
                          </a:solidFill>
                          <a:latin typeface="+mn-lt"/>
                          <a:ea typeface="+mn-ea"/>
                          <a:cs typeface="Arial"/>
                        </a:rPr>
                        <a:t>, </a:t>
                      </a:r>
                      <a:r>
                        <a:rPr lang="it-IT" sz="1200" b="1" kern="1200" dirty="0" err="1">
                          <a:solidFill>
                            <a:schemeClr val="tx1"/>
                          </a:solidFill>
                          <a:latin typeface="+mn-lt"/>
                          <a:ea typeface="+mn-ea"/>
                          <a:cs typeface="Arial"/>
                        </a:rPr>
                        <a:t>influencers</a:t>
                      </a:r>
                      <a:endParaRPr lang="it-IT" sz="1200" b="1" kern="1200" dirty="0">
                        <a:solidFill>
                          <a:schemeClr val="tx1"/>
                        </a:solidFill>
                        <a:latin typeface="+mn-lt"/>
                        <a:ea typeface="+mn-ea"/>
                        <a:cs typeface="Arial"/>
                      </a:endParaRPr>
                    </a:p>
                  </a:txBody>
                  <a:tcPr anchor="b">
                    <a:lnL w="9525" cap="flat" cmpd="sng" algn="ctr">
                      <a:solidFill>
                        <a:prstClr val="white">
                          <a:lumMod val="65000"/>
                        </a:prstClr>
                      </a:solidFill>
                      <a:prstDash val="solid"/>
                      <a:round/>
                      <a:headEnd type="none" w="med" len="med"/>
                      <a:tailEnd type="none" w="med" len="med"/>
                    </a:lnL>
                    <a:lnR w="9525" cap="flat" cmpd="sng" algn="ctr">
                      <a:solidFill>
                        <a:prstClr val="white">
                          <a:lumMod val="65000"/>
                        </a:prstClr>
                      </a:solidFill>
                      <a:prstDash val="solid"/>
                      <a:round/>
                      <a:headEnd type="none" w="med" len="med"/>
                      <a:tailEnd type="none" w="med" len="med"/>
                    </a:lnR>
                    <a:lnT w="9525" cap="flat" cmpd="sng" algn="ctr">
                      <a:solidFill>
                        <a:prstClr val="white">
                          <a:lumMod val="65000"/>
                        </a:prstClr>
                      </a:solidFill>
                      <a:prstDash val="solid"/>
                      <a:round/>
                      <a:headEnd type="none" w="med" len="med"/>
                      <a:tailEnd type="none" w="med" len="med"/>
                    </a:lnT>
                    <a:lnB w="9525" cap="flat" cmpd="sng" algn="ctr">
                      <a:solidFill>
                        <a:prstClr val="white">
                          <a:lumMod val="65000"/>
                        </a:prstClr>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85000"/>
                      </a:sys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lang="it-IT" sz="1200" b="1" kern="1200" dirty="0" err="1">
                          <a:solidFill>
                            <a:schemeClr val="tx1"/>
                          </a:solidFill>
                          <a:latin typeface="+mn-lt"/>
                          <a:ea typeface="+mn-ea"/>
                          <a:cs typeface="Arial"/>
                        </a:rPr>
                        <a:t>Apps</a:t>
                      </a:r>
                      <a:r>
                        <a:rPr lang="it-IT" sz="1200" b="1" kern="1200" dirty="0">
                          <a:solidFill>
                            <a:schemeClr val="tx1"/>
                          </a:solidFill>
                          <a:latin typeface="+mn-lt"/>
                          <a:ea typeface="+mn-ea"/>
                          <a:cs typeface="Arial"/>
                        </a:rPr>
                        <a:t>, </a:t>
                      </a:r>
                      <a:r>
                        <a:rPr lang="it-IT" sz="1200" b="1" kern="1200" dirty="0" err="1">
                          <a:solidFill>
                            <a:schemeClr val="tx1"/>
                          </a:solidFill>
                          <a:latin typeface="+mn-lt"/>
                          <a:ea typeface="+mn-ea"/>
                          <a:cs typeface="Arial"/>
                        </a:rPr>
                        <a:t>Reusable</a:t>
                      </a:r>
                      <a:r>
                        <a:rPr lang="it-IT" sz="1200" b="1" kern="1200" dirty="0">
                          <a:solidFill>
                            <a:schemeClr val="tx1"/>
                          </a:solidFill>
                          <a:latin typeface="+mn-lt"/>
                          <a:ea typeface="+mn-ea"/>
                          <a:cs typeface="Arial"/>
                        </a:rPr>
                        <a:t> contents to </a:t>
                      </a:r>
                      <a:r>
                        <a:rPr lang="it-IT" sz="1200" b="1" kern="1200" dirty="0" err="1">
                          <a:solidFill>
                            <a:schemeClr val="tx1"/>
                          </a:solidFill>
                          <a:latin typeface="+mn-lt"/>
                          <a:ea typeface="+mn-ea"/>
                          <a:cs typeface="Arial"/>
                        </a:rPr>
                        <a:t>embed</a:t>
                      </a:r>
                      <a:r>
                        <a:rPr lang="it-IT" sz="1200" b="1" kern="1200" dirty="0">
                          <a:solidFill>
                            <a:schemeClr val="tx1"/>
                          </a:solidFill>
                          <a:latin typeface="+mn-lt"/>
                          <a:ea typeface="+mn-ea"/>
                          <a:cs typeface="Arial"/>
                        </a:rPr>
                        <a:t> and </a:t>
                      </a:r>
                      <a:r>
                        <a:rPr lang="it-IT" sz="1200" b="1" kern="1200" dirty="0" err="1">
                          <a:solidFill>
                            <a:schemeClr val="tx1"/>
                          </a:solidFill>
                          <a:latin typeface="+mn-lt"/>
                          <a:ea typeface="+mn-ea"/>
                          <a:cs typeface="Arial"/>
                        </a:rPr>
                        <a:t>comment</a:t>
                      </a:r>
                      <a:r>
                        <a:rPr lang="it-IT" sz="1200" b="1" kern="1200" dirty="0">
                          <a:solidFill>
                            <a:schemeClr val="tx1"/>
                          </a:solidFill>
                          <a:latin typeface="+mn-lt"/>
                          <a:ea typeface="+mn-ea"/>
                          <a:cs typeface="Arial"/>
                        </a:rPr>
                        <a:t>, Social media</a:t>
                      </a:r>
                    </a:p>
                  </a:txBody>
                  <a:tcPr anchor="ctr">
                    <a:lnL w="9525" cap="flat" cmpd="sng" algn="ctr">
                      <a:solidFill>
                        <a:prstClr val="white">
                          <a:lumMod val="65000"/>
                        </a:prstClr>
                      </a:solidFill>
                      <a:prstDash val="solid"/>
                      <a:round/>
                      <a:headEnd type="none" w="med" len="med"/>
                      <a:tailEnd type="none" w="med" len="med"/>
                    </a:lnL>
                    <a:lnR w="9525" cap="flat" cmpd="sng" algn="ctr">
                      <a:solidFill>
                        <a:prstClr val="white">
                          <a:lumMod val="65000"/>
                        </a:prstClr>
                      </a:solidFill>
                      <a:prstDash val="solid"/>
                      <a:round/>
                      <a:headEnd type="none" w="med" len="med"/>
                      <a:tailEnd type="none" w="med" len="med"/>
                    </a:lnR>
                    <a:lnT w="9525" cap="flat" cmpd="sng" algn="ctr">
                      <a:solidFill>
                        <a:prstClr val="white">
                          <a:lumMod val="65000"/>
                        </a:prstClr>
                      </a:solidFill>
                      <a:prstDash val="solid"/>
                      <a:round/>
                      <a:headEnd type="none" w="med" len="med"/>
                      <a:tailEnd type="none" w="med" len="med"/>
                    </a:lnT>
                    <a:lnB w="9525" cap="flat" cmpd="sng" algn="ctr">
                      <a:solidFill>
                        <a:prstClr val="white">
                          <a:lumMod val="65000"/>
                        </a:prstClr>
                      </a:solidFill>
                      <a:prstDash val="solid"/>
                      <a:round/>
                      <a:headEnd type="none" w="med" len="med"/>
                      <a:tailEnd type="none" w="med" len="med"/>
                    </a:lnB>
                    <a:lnTlToBr w="12700" cmpd="sng">
                      <a:noFill/>
                      <a:prstDash val="solid"/>
                    </a:lnTlToBr>
                    <a:lnBlToTr w="12700" cmpd="sng">
                      <a:noFill/>
                      <a:prstDash val="solid"/>
                    </a:lnBlToTr>
                    <a:solidFill>
                      <a:sysClr val="window" lastClr="FFFFFF">
                        <a:lumMod val="85000"/>
                      </a:sysClr>
                    </a:solidFill>
                  </a:tcPr>
                </a:tc>
                <a:extLst>
                  <a:ext uri="{0D108BD9-81ED-4DB2-BD59-A6C34878D82A}">
                    <a16:rowId xmlns:a16="http://schemas.microsoft.com/office/drawing/2014/main" val="1370225655"/>
                  </a:ext>
                </a:extLst>
              </a:tr>
              <a:tr h="52070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l" defTabSz="457200" rtl="0" eaLnBrk="1" fontAlgn="auto" latinLnBrk="0" hangingPunct="1">
                        <a:lnSpc>
                          <a:spcPct val="100000"/>
                        </a:lnSpc>
                        <a:spcBef>
                          <a:spcPts val="0"/>
                        </a:spcBef>
                        <a:spcAft>
                          <a:spcPts val="0"/>
                        </a:spcAft>
                        <a:buClrTx/>
                        <a:buSzTx/>
                        <a:buFontTx/>
                        <a:buNone/>
                        <a:tabLst/>
                        <a:defRPr/>
                      </a:pPr>
                      <a:r>
                        <a:rPr lang="it-IT" sz="1200" b="1" kern="1200" dirty="0">
                          <a:solidFill>
                            <a:schemeClr val="tx1"/>
                          </a:solidFill>
                          <a:latin typeface="+mn-lt"/>
                          <a:ea typeface="+mn-ea"/>
                          <a:cs typeface="Arial"/>
                        </a:rPr>
                        <a:t>Large audience, general public</a:t>
                      </a:r>
                      <a:r>
                        <a:rPr lang="en-US" sz="1200" b="1" kern="1200" dirty="0">
                          <a:solidFill>
                            <a:schemeClr val="tx1"/>
                          </a:solidFill>
                          <a:latin typeface="+mn-lt"/>
                          <a:ea typeface="+mn-ea"/>
                          <a:cs typeface="Arial"/>
                        </a:rPr>
                        <a:t>, pupils, teachers, citizens</a:t>
                      </a:r>
                    </a:p>
                  </a:txBody>
                  <a:tcPr anchor="b">
                    <a:lnL w="9525" cap="flat" cmpd="sng" algn="ctr">
                      <a:solidFill>
                        <a:prstClr val="white">
                          <a:lumMod val="65000"/>
                        </a:prstClr>
                      </a:solidFill>
                      <a:prstDash val="solid"/>
                      <a:round/>
                      <a:headEnd type="none" w="med" len="med"/>
                      <a:tailEnd type="none" w="med" len="med"/>
                    </a:lnL>
                    <a:lnR w="9525" cap="flat" cmpd="sng" algn="ctr">
                      <a:solidFill>
                        <a:prstClr val="white">
                          <a:lumMod val="65000"/>
                        </a:prstClr>
                      </a:solidFill>
                      <a:prstDash val="solid"/>
                      <a:round/>
                      <a:headEnd type="none" w="med" len="med"/>
                      <a:tailEnd type="none" w="med" len="med"/>
                    </a:lnR>
                    <a:lnT w="9525" cap="flat" cmpd="sng" algn="ctr">
                      <a:solidFill>
                        <a:prstClr val="white">
                          <a:lumMod val="65000"/>
                        </a:prstClr>
                      </a:solidFill>
                      <a:prstDash val="solid"/>
                      <a:round/>
                      <a:headEnd type="none" w="med" len="med"/>
                      <a:tailEnd type="none" w="med" len="med"/>
                    </a:lnT>
                    <a:lnB w="9525" cap="flat" cmpd="sng" algn="ctr">
                      <a:solidFill>
                        <a:prstClr val="white">
                          <a:lumMod val="65000"/>
                        </a:prst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lang="it-IT" sz="1200" b="1" kern="1200" dirty="0">
                          <a:solidFill>
                            <a:schemeClr val="tx1"/>
                          </a:solidFill>
                          <a:latin typeface="+mn-lt"/>
                          <a:ea typeface="+mn-ea"/>
                          <a:cs typeface="Arial"/>
                        </a:rPr>
                        <a:t>Web </a:t>
                      </a:r>
                      <a:r>
                        <a:rPr lang="it-IT" sz="1200" b="1" kern="1200" dirty="0" err="1">
                          <a:solidFill>
                            <a:schemeClr val="tx1"/>
                          </a:solidFill>
                          <a:latin typeface="+mn-lt"/>
                          <a:ea typeface="+mn-ea"/>
                          <a:cs typeface="Arial"/>
                        </a:rPr>
                        <a:t>publishing</a:t>
                      </a:r>
                      <a:r>
                        <a:rPr lang="it-IT" sz="1200" b="1" kern="1200" dirty="0">
                          <a:solidFill>
                            <a:schemeClr val="tx1"/>
                          </a:solidFill>
                          <a:latin typeface="+mn-lt"/>
                          <a:ea typeface="+mn-ea"/>
                          <a:cs typeface="Arial"/>
                        </a:rPr>
                        <a:t>, Social media, </a:t>
                      </a:r>
                      <a:r>
                        <a:rPr lang="it-IT" sz="1200" b="1" kern="1200" dirty="0" err="1">
                          <a:solidFill>
                            <a:schemeClr val="tx1"/>
                          </a:solidFill>
                          <a:latin typeface="+mn-lt"/>
                          <a:ea typeface="+mn-ea"/>
                          <a:cs typeface="Arial"/>
                        </a:rPr>
                        <a:t>Infographic</a:t>
                      </a:r>
                      <a:r>
                        <a:rPr lang="it-IT" sz="1200" b="1" kern="1200" dirty="0">
                          <a:solidFill>
                            <a:schemeClr val="tx1"/>
                          </a:solidFill>
                          <a:latin typeface="+mn-lt"/>
                          <a:ea typeface="+mn-ea"/>
                          <a:cs typeface="Arial"/>
                        </a:rPr>
                        <a:t>, On line press room, </a:t>
                      </a:r>
                      <a:r>
                        <a:rPr lang="it-IT" sz="1200" b="1" kern="1200" dirty="0" err="1">
                          <a:solidFill>
                            <a:schemeClr val="tx1"/>
                          </a:solidFill>
                          <a:latin typeface="+mn-lt"/>
                          <a:ea typeface="+mn-ea"/>
                          <a:cs typeface="Arial"/>
                        </a:rPr>
                        <a:t>podcast</a:t>
                      </a:r>
                      <a:r>
                        <a:rPr lang="it-IT" sz="1200" b="1" kern="1200" dirty="0">
                          <a:solidFill>
                            <a:schemeClr val="tx1"/>
                          </a:solidFill>
                          <a:latin typeface="+mn-lt"/>
                          <a:ea typeface="+mn-ea"/>
                          <a:cs typeface="Arial"/>
                        </a:rPr>
                        <a:t>, </a:t>
                      </a:r>
                      <a:r>
                        <a:rPr lang="it-IT" sz="1200" b="1" kern="1200" dirty="0" err="1">
                          <a:solidFill>
                            <a:schemeClr val="tx1"/>
                          </a:solidFill>
                          <a:latin typeface="+mn-lt"/>
                          <a:ea typeface="+mn-ea"/>
                          <a:cs typeface="Arial"/>
                        </a:rPr>
                        <a:t>dedicated</a:t>
                      </a:r>
                      <a:r>
                        <a:rPr lang="it-IT" sz="1200" b="1" kern="1200" dirty="0">
                          <a:solidFill>
                            <a:schemeClr val="tx1"/>
                          </a:solidFill>
                          <a:latin typeface="+mn-lt"/>
                          <a:ea typeface="+mn-ea"/>
                          <a:cs typeface="Arial"/>
                        </a:rPr>
                        <a:t> web </a:t>
                      </a:r>
                      <a:r>
                        <a:rPr lang="it-IT" sz="1200" b="1" kern="1200" dirty="0" err="1">
                          <a:solidFill>
                            <a:schemeClr val="tx1"/>
                          </a:solidFill>
                          <a:latin typeface="+mn-lt"/>
                          <a:ea typeface="+mn-ea"/>
                          <a:cs typeface="Arial"/>
                        </a:rPr>
                        <a:t>section</a:t>
                      </a:r>
                      <a:endParaRPr lang="it-IT" sz="1200" b="1" kern="1200" dirty="0">
                        <a:solidFill>
                          <a:schemeClr val="tx1"/>
                        </a:solidFill>
                        <a:latin typeface="+mn-lt"/>
                        <a:ea typeface="+mn-ea"/>
                        <a:cs typeface="Arial"/>
                      </a:endParaRPr>
                    </a:p>
                  </a:txBody>
                  <a:tcPr anchor="ctr">
                    <a:lnL w="9525" cap="flat" cmpd="sng" algn="ctr">
                      <a:solidFill>
                        <a:prstClr val="white">
                          <a:lumMod val="65000"/>
                        </a:prstClr>
                      </a:solidFill>
                      <a:prstDash val="solid"/>
                      <a:round/>
                      <a:headEnd type="none" w="med" len="med"/>
                      <a:tailEnd type="none" w="med" len="med"/>
                    </a:lnL>
                    <a:lnR w="9525" cap="flat" cmpd="sng" algn="ctr">
                      <a:solidFill>
                        <a:prstClr val="white">
                          <a:lumMod val="65000"/>
                        </a:prstClr>
                      </a:solidFill>
                      <a:prstDash val="solid"/>
                      <a:round/>
                      <a:headEnd type="none" w="med" len="med"/>
                      <a:tailEnd type="none" w="med" len="med"/>
                    </a:lnR>
                    <a:lnT w="9525" cap="flat" cmpd="sng" algn="ctr">
                      <a:solidFill>
                        <a:prstClr val="white">
                          <a:lumMod val="65000"/>
                        </a:prstClr>
                      </a:solidFill>
                      <a:prstDash val="solid"/>
                      <a:round/>
                      <a:headEnd type="none" w="med" len="med"/>
                      <a:tailEnd type="none" w="med" len="med"/>
                    </a:lnT>
                    <a:lnB w="9525" cap="flat" cmpd="sng" algn="ctr">
                      <a:solidFill>
                        <a:prstClr val="white">
                          <a:lumMod val="65000"/>
                        </a:prstClr>
                      </a:solidFill>
                      <a:prstDash val="solid"/>
                      <a:round/>
                      <a:headEnd type="none" w="med" len="med"/>
                      <a:tailEnd type="none" w="med" len="med"/>
                    </a:lnB>
                    <a:lnTlToBr w="12700" cmpd="sng">
                      <a:noFill/>
                      <a:prstDash val="solid"/>
                    </a:lnTlToBr>
                    <a:lnBlToTr w="12700" cmpd="sng">
                      <a:noFill/>
                      <a:prstDash val="solid"/>
                    </a:lnBlToTr>
                    <a:solidFill>
                      <a:srgbClr val="FFFFFF"/>
                    </a:solidFill>
                  </a:tcPr>
                </a:tc>
                <a:extLst>
                  <a:ext uri="{0D108BD9-81ED-4DB2-BD59-A6C34878D82A}">
                    <a16:rowId xmlns:a16="http://schemas.microsoft.com/office/drawing/2014/main" val="1889651906"/>
                  </a:ext>
                </a:extLst>
              </a:tr>
              <a:tr h="669474">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indent="0" algn="l" defTabSz="457200" rtl="0" eaLnBrk="1" fontAlgn="auto" latinLnBrk="0" hangingPunct="1">
                        <a:lnSpc>
                          <a:spcPct val="100000"/>
                        </a:lnSpc>
                        <a:spcBef>
                          <a:spcPts val="0"/>
                        </a:spcBef>
                        <a:spcAft>
                          <a:spcPts val="0"/>
                        </a:spcAft>
                        <a:buClrTx/>
                        <a:buSzTx/>
                        <a:buFontTx/>
                        <a:buNone/>
                        <a:tabLst/>
                        <a:defRPr/>
                      </a:pPr>
                      <a:r>
                        <a:rPr lang="it-IT" sz="1200" b="1" kern="1200" dirty="0">
                          <a:solidFill>
                            <a:schemeClr val="tx1"/>
                          </a:solidFill>
                          <a:latin typeface="+mn-lt"/>
                          <a:ea typeface="+mn-ea"/>
                          <a:cs typeface="Arial"/>
                        </a:rPr>
                        <a:t>Statistical </a:t>
                      </a:r>
                      <a:r>
                        <a:rPr lang="it-IT" sz="1200" b="1" kern="1200" dirty="0" err="1">
                          <a:solidFill>
                            <a:schemeClr val="tx1"/>
                          </a:solidFill>
                          <a:latin typeface="+mn-lt"/>
                          <a:ea typeface="+mn-ea"/>
                          <a:cs typeface="Arial"/>
                        </a:rPr>
                        <a:t>producers</a:t>
                      </a:r>
                      <a:r>
                        <a:rPr lang="it-IT" sz="1200" b="1" kern="1200" dirty="0">
                          <a:solidFill>
                            <a:schemeClr val="tx1"/>
                          </a:solidFill>
                          <a:latin typeface="+mn-lt"/>
                          <a:ea typeface="+mn-ea"/>
                          <a:cs typeface="Arial"/>
                        </a:rPr>
                        <a:t> / </a:t>
                      </a:r>
                      <a:r>
                        <a:rPr lang="it-IT" sz="1200" b="1" kern="1200" dirty="0" err="1">
                          <a:solidFill>
                            <a:schemeClr val="tx1"/>
                          </a:solidFill>
                          <a:latin typeface="+mn-lt"/>
                          <a:ea typeface="+mn-ea"/>
                          <a:cs typeface="Arial"/>
                        </a:rPr>
                        <a:t>statistical</a:t>
                      </a:r>
                      <a:r>
                        <a:rPr lang="it-IT" sz="1200" b="1" kern="1200" dirty="0">
                          <a:solidFill>
                            <a:schemeClr val="tx1"/>
                          </a:solidFill>
                          <a:latin typeface="+mn-lt"/>
                          <a:ea typeface="+mn-ea"/>
                          <a:cs typeface="Arial"/>
                        </a:rPr>
                        <a:t> community, </a:t>
                      </a:r>
                      <a:r>
                        <a:rPr lang="it-IT" sz="1200" b="1" kern="1200" dirty="0" err="1">
                          <a:solidFill>
                            <a:schemeClr val="tx1"/>
                          </a:solidFill>
                          <a:latin typeface="+mn-lt"/>
                          <a:ea typeface="+mn-ea"/>
                          <a:cs typeface="Arial"/>
                        </a:rPr>
                        <a:t>Internal</a:t>
                      </a:r>
                      <a:r>
                        <a:rPr lang="it-IT" sz="1200" b="1" kern="1200" dirty="0">
                          <a:solidFill>
                            <a:schemeClr val="tx1"/>
                          </a:solidFill>
                          <a:latin typeface="+mn-lt"/>
                          <a:ea typeface="+mn-ea"/>
                          <a:cs typeface="Arial"/>
                        </a:rPr>
                        <a:t> staff</a:t>
                      </a:r>
                    </a:p>
                  </a:txBody>
                  <a:tcPr anchor="b">
                    <a:lnL w="9525" cap="flat" cmpd="sng" algn="ctr">
                      <a:solidFill>
                        <a:prstClr val="white">
                          <a:lumMod val="65000"/>
                        </a:prstClr>
                      </a:solidFill>
                      <a:prstDash val="solid"/>
                      <a:round/>
                      <a:headEnd type="none" w="med" len="med"/>
                      <a:tailEnd type="none" w="med" len="med"/>
                    </a:lnL>
                    <a:lnR w="9525" cap="flat" cmpd="sng" algn="ctr">
                      <a:solidFill>
                        <a:prstClr val="white">
                          <a:lumMod val="65000"/>
                        </a:prstClr>
                      </a:solidFill>
                      <a:prstDash val="solid"/>
                      <a:round/>
                      <a:headEnd type="none" w="med" len="med"/>
                      <a:tailEnd type="none" w="med" len="med"/>
                    </a:lnR>
                    <a:lnT w="9525" cap="flat" cmpd="sng" algn="ctr">
                      <a:solidFill>
                        <a:prstClr val="white">
                          <a:lumMod val="65000"/>
                        </a:prstClr>
                      </a:solidFill>
                      <a:prstDash val="solid"/>
                      <a:round/>
                      <a:headEnd type="none" w="med" len="med"/>
                      <a:tailEnd type="none" w="med" len="med"/>
                    </a:lnT>
                    <a:lnB w="9525" cap="flat" cmpd="sng" algn="ctr">
                      <a:solidFill>
                        <a:prstClr val="white">
                          <a:lumMod val="65000"/>
                        </a:prstClr>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marL="0" marR="0" lvl="0" indent="0" algn="l" defTabSz="457200" rtl="0" eaLnBrk="1" fontAlgn="auto" latinLnBrk="0" hangingPunct="1">
                        <a:lnSpc>
                          <a:spcPct val="100000"/>
                        </a:lnSpc>
                        <a:spcBef>
                          <a:spcPts val="0"/>
                        </a:spcBef>
                        <a:spcAft>
                          <a:spcPts val="0"/>
                        </a:spcAft>
                        <a:buClrTx/>
                        <a:buSzTx/>
                        <a:buFontTx/>
                        <a:buNone/>
                        <a:tabLst/>
                        <a:defRPr/>
                      </a:pPr>
                      <a:r>
                        <a:rPr lang="it-IT" sz="1200" b="1" kern="1200" dirty="0">
                          <a:solidFill>
                            <a:schemeClr val="tx1"/>
                          </a:solidFill>
                          <a:latin typeface="+mn-lt"/>
                          <a:ea typeface="+mn-ea"/>
                          <a:cs typeface="Arial"/>
                        </a:rPr>
                        <a:t>E-learning </a:t>
                      </a:r>
                      <a:r>
                        <a:rPr lang="it-IT" sz="1200" b="1" kern="1200" dirty="0" err="1">
                          <a:solidFill>
                            <a:schemeClr val="tx1"/>
                          </a:solidFill>
                          <a:latin typeface="+mn-lt"/>
                          <a:ea typeface="+mn-ea"/>
                          <a:cs typeface="Arial"/>
                        </a:rPr>
                        <a:t>system</a:t>
                      </a:r>
                      <a:r>
                        <a:rPr lang="it-IT" sz="1200" b="1" kern="1200" dirty="0">
                          <a:solidFill>
                            <a:schemeClr val="tx1"/>
                          </a:solidFill>
                          <a:latin typeface="+mn-lt"/>
                          <a:ea typeface="+mn-ea"/>
                          <a:cs typeface="Arial"/>
                        </a:rPr>
                        <a:t>, </a:t>
                      </a:r>
                      <a:r>
                        <a:rPr lang="it-IT" sz="1200" b="1" kern="1200" dirty="0" err="1">
                          <a:solidFill>
                            <a:schemeClr val="tx1"/>
                          </a:solidFill>
                          <a:latin typeface="+mn-lt"/>
                          <a:ea typeface="+mn-ea"/>
                          <a:cs typeface="Arial"/>
                        </a:rPr>
                        <a:t>Sharing</a:t>
                      </a:r>
                      <a:r>
                        <a:rPr lang="it-IT" sz="1200" b="1" kern="1200" dirty="0">
                          <a:solidFill>
                            <a:schemeClr val="tx1"/>
                          </a:solidFill>
                          <a:latin typeface="+mn-lt"/>
                          <a:ea typeface="+mn-ea"/>
                          <a:cs typeface="Arial"/>
                        </a:rPr>
                        <a:t> </a:t>
                      </a:r>
                      <a:r>
                        <a:rPr lang="it-IT" sz="1200" b="1" kern="1200" dirty="0" err="1">
                          <a:solidFill>
                            <a:schemeClr val="tx1"/>
                          </a:solidFill>
                          <a:latin typeface="+mn-lt"/>
                          <a:ea typeface="+mn-ea"/>
                          <a:cs typeface="Arial"/>
                        </a:rPr>
                        <a:t>platforms</a:t>
                      </a:r>
                      <a:r>
                        <a:rPr lang="it-IT" sz="1200" b="1" kern="1200" dirty="0">
                          <a:solidFill>
                            <a:schemeClr val="tx1"/>
                          </a:solidFill>
                          <a:latin typeface="+mn-lt"/>
                          <a:ea typeface="+mn-ea"/>
                          <a:cs typeface="Arial"/>
                        </a:rPr>
                        <a:t>, Web seminars</a:t>
                      </a:r>
                    </a:p>
                  </a:txBody>
                  <a:tcPr anchor="ctr">
                    <a:lnL w="9525" cap="flat" cmpd="sng" algn="ctr">
                      <a:solidFill>
                        <a:prstClr val="white">
                          <a:lumMod val="65000"/>
                        </a:prstClr>
                      </a:solidFill>
                      <a:prstDash val="solid"/>
                      <a:round/>
                      <a:headEnd type="none" w="med" len="med"/>
                      <a:tailEnd type="none" w="med" len="med"/>
                    </a:lnL>
                    <a:lnR w="9525" cap="flat" cmpd="sng" algn="ctr">
                      <a:solidFill>
                        <a:prstClr val="white">
                          <a:lumMod val="65000"/>
                        </a:prstClr>
                      </a:solidFill>
                      <a:prstDash val="solid"/>
                      <a:round/>
                      <a:headEnd type="none" w="med" len="med"/>
                      <a:tailEnd type="none" w="med" len="med"/>
                    </a:lnR>
                    <a:lnT w="9525" cap="flat" cmpd="sng" algn="ctr">
                      <a:solidFill>
                        <a:prstClr val="white">
                          <a:lumMod val="65000"/>
                        </a:prstClr>
                      </a:solidFill>
                      <a:prstDash val="solid"/>
                      <a:round/>
                      <a:headEnd type="none" w="med" len="med"/>
                      <a:tailEnd type="none" w="med" len="med"/>
                    </a:lnT>
                    <a:lnB w="9525" cap="flat" cmpd="sng" algn="ctr">
                      <a:solidFill>
                        <a:prstClr val="white">
                          <a:lumMod val="65000"/>
                        </a:prstClr>
                      </a:solidFill>
                      <a:prstDash val="solid"/>
                      <a:round/>
                      <a:headEnd type="none" w="med" len="med"/>
                      <a:tailEnd type="none" w="med" len="med"/>
                    </a:lnB>
                    <a:lnTlToBr w="12700" cmpd="sng">
                      <a:noFill/>
                      <a:prstDash val="solid"/>
                    </a:lnTlToBr>
                    <a:lnBlToTr w="12700" cmpd="sng">
                      <a:noFill/>
                      <a:prstDash val="solid"/>
                    </a:lnBlToTr>
                    <a:solidFill>
                      <a:schemeClr val="bg2">
                        <a:lumMod val="20000"/>
                        <a:lumOff val="80000"/>
                      </a:schemeClr>
                    </a:solidFill>
                  </a:tcPr>
                </a:tc>
                <a:extLst>
                  <a:ext uri="{0D108BD9-81ED-4DB2-BD59-A6C34878D82A}">
                    <a16:rowId xmlns:a16="http://schemas.microsoft.com/office/drawing/2014/main" val="3322493767"/>
                  </a:ext>
                </a:extLst>
              </a:tr>
            </a:tbl>
          </a:graphicData>
        </a:graphic>
      </p:graphicFrame>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395535" y="1431780"/>
            <a:ext cx="8690169" cy="773084"/>
          </a:xfrm>
        </p:spPr>
        <p:txBody>
          <a:bodyPr/>
          <a:lstStyle/>
          <a:p>
            <a:r>
              <a:rPr lang="en-GB" altLang="en-US" dirty="0"/>
              <a:t>Tailored dissemination services</a:t>
            </a:r>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18</a:t>
            </a:fld>
            <a:endParaRPr lang="en-GB" altLang="en-US" sz="1400" i="0">
              <a:solidFill>
                <a:schemeClr val="tx1"/>
              </a:solidFill>
              <a:latin typeface="Arial" panose="020B0604020202020204" pitchFamily="34" charset="0"/>
            </a:endParaRPr>
          </a:p>
        </p:txBody>
      </p:sp>
    </p:spTree>
    <p:extLst>
      <p:ext uri="{BB962C8B-B14F-4D97-AF65-F5344CB8AC3E}">
        <p14:creationId xmlns:p14="http://schemas.microsoft.com/office/powerpoint/2010/main" val="1070912359"/>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a:extLst>
              <a:ext uri="{FF2B5EF4-FFF2-40B4-BE49-F238E27FC236}">
                <a16:creationId xmlns:a16="http://schemas.microsoft.com/office/drawing/2014/main" id="{F6BD06D1-CF6E-3346-A697-49DC91AF8EC2}"/>
              </a:ext>
            </a:extLst>
          </p:cNvPr>
          <p:cNvSpPr>
            <a:spLocks noGrp="1"/>
          </p:cNvSpPr>
          <p:nvPr>
            <p:ph type="title"/>
          </p:nvPr>
        </p:nvSpPr>
        <p:spPr>
          <a:xfrm>
            <a:off x="-180528" y="2132806"/>
            <a:ext cx="9324528" cy="3600450"/>
          </a:xfrm>
        </p:spPr>
        <p:txBody>
          <a:bodyPr/>
          <a:lstStyle/>
          <a:p>
            <a:r>
              <a:rPr lang="en-GB" dirty="0"/>
              <a:t>Examples </a:t>
            </a:r>
            <a:br>
              <a:rPr lang="en-GB" dirty="0"/>
            </a:br>
            <a:r>
              <a:rPr lang="en-GB" dirty="0"/>
              <a:t>of dissemination services</a:t>
            </a:r>
            <a:br>
              <a:rPr lang="it-IT" dirty="0"/>
            </a:br>
            <a:br>
              <a:rPr lang="en-GB" altLang="en-US" dirty="0"/>
            </a:br>
            <a:endParaRPr lang="en-GB" altLang="en-US" dirty="0"/>
          </a:p>
        </p:txBody>
      </p:sp>
      <p:sp>
        <p:nvSpPr>
          <p:cNvPr id="62467" name="Slide Number Placeholder 1">
            <a:extLst>
              <a:ext uri="{FF2B5EF4-FFF2-40B4-BE49-F238E27FC236}">
                <a16:creationId xmlns:a16="http://schemas.microsoft.com/office/drawing/2014/main" id="{44743096-208F-D54D-9E53-AB9022CF6191}"/>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9B496030-4F3A-AD4F-8E54-1AC677E6E37C}" type="slidenum">
              <a:rPr lang="en-GB" altLang="en-US" sz="1400" i="0">
                <a:solidFill>
                  <a:schemeClr val="bg1"/>
                </a:solidFill>
                <a:latin typeface="Arial" panose="020B0604020202020204" pitchFamily="34" charset="0"/>
              </a:rPr>
              <a:pPr>
                <a:spcBef>
                  <a:spcPct val="0"/>
                </a:spcBef>
                <a:buClrTx/>
                <a:buFontTx/>
                <a:buNone/>
              </a:pPr>
              <a:t>19</a:t>
            </a:fld>
            <a:endParaRPr lang="en-GB" altLang="en-US" sz="1400" i="0">
              <a:solidFill>
                <a:schemeClr val="bg1"/>
              </a:solidFill>
              <a:latin typeface="Arial" panose="020B0604020202020204" pitchFamily="34" charset="0"/>
            </a:endParaRPr>
          </a:p>
        </p:txBody>
      </p:sp>
    </p:spTree>
    <p:extLst>
      <p:ext uri="{BB962C8B-B14F-4D97-AF65-F5344CB8AC3E}">
        <p14:creationId xmlns:p14="http://schemas.microsoft.com/office/powerpoint/2010/main" val="739361398"/>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878904" y="1124744"/>
            <a:ext cx="8229600" cy="936625"/>
          </a:xfrm>
        </p:spPr>
        <p:txBody>
          <a:bodyPr/>
          <a:lstStyle/>
          <a:p>
            <a:r>
              <a:rPr lang="en-GB" altLang="en-US" dirty="0"/>
              <a:t>Outline</a:t>
            </a:r>
            <a:endParaRPr lang="en-GB" altLang="en-US" sz="2000" i="1" dirty="0"/>
          </a:p>
        </p:txBody>
      </p:sp>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457200" y="2060848"/>
            <a:ext cx="8229600" cy="3824897"/>
          </a:xfrm>
        </p:spPr>
        <p:txBody>
          <a:bodyPr/>
          <a:lstStyle/>
          <a:p>
            <a:pPr>
              <a:lnSpc>
                <a:spcPct val="150000"/>
              </a:lnSpc>
              <a:spcBef>
                <a:spcPts val="0"/>
              </a:spcBef>
              <a:spcAft>
                <a:spcPts val="0"/>
              </a:spcAft>
              <a:defRPr/>
            </a:pPr>
            <a:r>
              <a:rPr lang="en-GB" altLang="en-US" dirty="0"/>
              <a:t>Introduction</a:t>
            </a:r>
          </a:p>
          <a:p>
            <a:pPr>
              <a:lnSpc>
                <a:spcPct val="150000"/>
              </a:lnSpc>
              <a:spcBef>
                <a:spcPts val="0"/>
              </a:spcBef>
              <a:spcAft>
                <a:spcPts val="0"/>
              </a:spcAft>
              <a:defRPr/>
            </a:pPr>
            <a:r>
              <a:rPr lang="en-US" dirty="0"/>
              <a:t>What is driving these innovations?</a:t>
            </a:r>
          </a:p>
          <a:p>
            <a:pPr>
              <a:lnSpc>
                <a:spcPct val="150000"/>
              </a:lnSpc>
              <a:spcBef>
                <a:spcPts val="0"/>
              </a:spcBef>
              <a:spcAft>
                <a:spcPts val="0"/>
              </a:spcAft>
              <a:defRPr/>
            </a:pPr>
            <a:r>
              <a:rPr lang="it-IT" altLang="en-US" dirty="0" err="1"/>
              <a:t>Users</a:t>
            </a:r>
            <a:r>
              <a:rPr lang="it-IT" altLang="en-US" dirty="0"/>
              <a:t>' information </a:t>
            </a:r>
            <a:r>
              <a:rPr lang="it-IT" altLang="en-US" dirty="0" err="1"/>
              <a:t>needs</a:t>
            </a:r>
            <a:r>
              <a:rPr lang="it-IT" altLang="en-US" dirty="0"/>
              <a:t> and </a:t>
            </a:r>
            <a:r>
              <a:rPr lang="it-IT" altLang="en-US" dirty="0" err="1"/>
              <a:t>key</a:t>
            </a:r>
            <a:r>
              <a:rPr lang="it-IT" altLang="en-US" dirty="0"/>
              <a:t> </a:t>
            </a:r>
            <a:r>
              <a:rPr lang="it-IT" altLang="en-US" dirty="0" err="1"/>
              <a:t>audiences</a:t>
            </a:r>
            <a:endParaRPr lang="it-IT" altLang="en-US" dirty="0"/>
          </a:p>
          <a:p>
            <a:pPr>
              <a:lnSpc>
                <a:spcPct val="150000"/>
              </a:lnSpc>
              <a:spcBef>
                <a:spcPts val="0"/>
              </a:spcBef>
              <a:spcAft>
                <a:spcPts val="0"/>
              </a:spcAft>
              <a:defRPr/>
            </a:pPr>
            <a:r>
              <a:rPr lang="it-IT" altLang="en-US" dirty="0" err="1"/>
              <a:t>Examples</a:t>
            </a:r>
            <a:r>
              <a:rPr lang="it-IT" altLang="en-US" dirty="0"/>
              <a:t> of </a:t>
            </a:r>
            <a:r>
              <a:rPr lang="it-IT" altLang="en-US" dirty="0" err="1"/>
              <a:t>dissemination</a:t>
            </a:r>
            <a:r>
              <a:rPr lang="it-IT" altLang="en-US" dirty="0"/>
              <a:t> </a:t>
            </a:r>
            <a:r>
              <a:rPr lang="it-IT" altLang="en-US" dirty="0" err="1"/>
              <a:t>services</a:t>
            </a:r>
            <a:endParaRPr lang="it-IT" altLang="en-US" dirty="0"/>
          </a:p>
          <a:p>
            <a:pPr>
              <a:lnSpc>
                <a:spcPct val="150000"/>
              </a:lnSpc>
              <a:spcBef>
                <a:spcPts val="0"/>
              </a:spcBef>
              <a:spcAft>
                <a:spcPts val="0"/>
              </a:spcAft>
              <a:defRPr/>
            </a:pPr>
            <a:r>
              <a:rPr lang="en-US" altLang="en-US" dirty="0"/>
              <a:t>Open data and Linked open data </a:t>
            </a:r>
          </a:p>
          <a:p>
            <a:pPr>
              <a:lnSpc>
                <a:spcPct val="150000"/>
              </a:lnSpc>
              <a:spcBef>
                <a:spcPts val="0"/>
              </a:spcBef>
              <a:spcAft>
                <a:spcPts val="0"/>
              </a:spcAft>
              <a:defRPr/>
            </a:pPr>
            <a:r>
              <a:rPr lang="en-US" altLang="en-US" dirty="0"/>
              <a:t>Big data</a:t>
            </a:r>
          </a:p>
          <a:p>
            <a:pPr>
              <a:lnSpc>
                <a:spcPct val="150000"/>
              </a:lnSpc>
              <a:spcBef>
                <a:spcPts val="0"/>
              </a:spcBef>
              <a:spcAft>
                <a:spcPts val="0"/>
              </a:spcAft>
              <a:defRPr/>
            </a:pPr>
            <a:r>
              <a:rPr lang="en-US" altLang="en-US" dirty="0"/>
              <a:t>Web publishing</a:t>
            </a:r>
          </a:p>
          <a:p>
            <a:pPr>
              <a:lnSpc>
                <a:spcPct val="150000"/>
              </a:lnSpc>
              <a:spcBef>
                <a:spcPts val="0"/>
              </a:spcBef>
              <a:spcAft>
                <a:spcPts val="0"/>
              </a:spcAft>
              <a:defRPr/>
            </a:pPr>
            <a:r>
              <a:rPr lang="en-US" altLang="en-US" dirty="0"/>
              <a:t>Conclusions</a:t>
            </a:r>
          </a:p>
          <a:p>
            <a:pPr>
              <a:lnSpc>
                <a:spcPct val="150000"/>
              </a:lnSpc>
              <a:defRPr/>
            </a:pPr>
            <a:endParaRPr lang="it-IT" altLang="en-US" dirty="0"/>
          </a:p>
          <a:p>
            <a:pPr>
              <a:lnSpc>
                <a:spcPct val="150000"/>
              </a:lnSpc>
              <a:defRPr/>
            </a:pPr>
            <a:endParaRPr lang="de-DE" altLang="en-US" dirty="0"/>
          </a:p>
          <a:p>
            <a:pPr>
              <a:buFontTx/>
              <a:buNone/>
              <a:defRPr/>
            </a:pPr>
            <a:endParaRPr lang="en-GB" altLang="en-US"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2</a:t>
            </a:fld>
            <a:endParaRPr lang="en-GB" altLang="en-US" sz="1400" i="0">
              <a:solidFill>
                <a:schemeClr val="tx1"/>
              </a:solidFill>
              <a:latin typeface="Arial" panose="020B0604020202020204" pitchFamily="34" charset="0"/>
            </a:endParaRPr>
          </a:p>
        </p:txBody>
      </p:sp>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52736"/>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100027"/>
            <a:ext cx="2111298" cy="1320861"/>
          </a:xfrm>
          <a:prstGeom prst="rect">
            <a:avLst/>
          </a:prstGeom>
        </p:spPr>
      </p:pic>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395535" y="1196752"/>
            <a:ext cx="8690169" cy="773084"/>
          </a:xfrm>
        </p:spPr>
        <p:txBody>
          <a:bodyPr/>
          <a:lstStyle/>
          <a:p>
            <a:r>
              <a:rPr lang="en-GB" altLang="en-US" dirty="0"/>
              <a:t>Web section</a:t>
            </a:r>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20</a:t>
            </a:fld>
            <a:endParaRPr lang="en-GB" altLang="en-US" sz="1400" i="0">
              <a:solidFill>
                <a:schemeClr val="tx1"/>
              </a:solidFill>
              <a:latin typeface="Arial" panose="020B0604020202020204" pitchFamily="34" charset="0"/>
            </a:endParaRPr>
          </a:p>
        </p:txBody>
      </p:sp>
      <p:sp>
        <p:nvSpPr>
          <p:cNvPr id="5" name="Rettangolo 4"/>
          <p:cNvSpPr/>
          <p:nvPr/>
        </p:nvSpPr>
        <p:spPr>
          <a:xfrm>
            <a:off x="395536" y="2636912"/>
            <a:ext cx="8406680" cy="1261884"/>
          </a:xfrm>
          <a:prstGeom prst="rect">
            <a:avLst/>
          </a:prstGeom>
        </p:spPr>
        <p:txBody>
          <a:bodyPr wrap="square">
            <a:spAutoFit/>
          </a:bodyPr>
          <a:lstStyle/>
          <a:p>
            <a:endParaRPr lang="it-IT" dirty="0"/>
          </a:p>
        </p:txBody>
      </p:sp>
      <p:sp>
        <p:nvSpPr>
          <p:cNvPr id="9" name="CasellaDiTesto 8"/>
          <p:cNvSpPr txBox="1"/>
          <p:nvPr/>
        </p:nvSpPr>
        <p:spPr>
          <a:xfrm>
            <a:off x="5220072" y="6043935"/>
            <a:ext cx="3235783" cy="769441"/>
          </a:xfrm>
          <a:prstGeom prst="rect">
            <a:avLst/>
          </a:prstGeom>
          <a:noFill/>
        </p:spPr>
        <p:txBody>
          <a:bodyPr wrap="square" rtlCol="0">
            <a:spAutoFit/>
          </a:bodyPr>
          <a:lstStyle/>
          <a:p>
            <a:r>
              <a:rPr lang="en-GB" sz="1100" dirty="0">
                <a:solidFill>
                  <a:srgbClr val="0066FF"/>
                </a:solidFill>
                <a:latin typeface="+mn-lt"/>
              </a:rPr>
              <a:t>https://ec.europa.eu/eurostat/statistics-explained/index.php?title=Beginners:Statistics_4_beginners</a:t>
            </a:r>
            <a:endParaRPr lang="it-IT" sz="1100" dirty="0" err="1">
              <a:solidFill>
                <a:srgbClr val="0066FF"/>
              </a:solidFill>
              <a:latin typeface="+mn-lt"/>
            </a:endParaRPr>
          </a:p>
        </p:txBody>
      </p:sp>
      <p:pic>
        <p:nvPicPr>
          <p:cNvPr id="4" name="Immagine 3"/>
          <p:cNvPicPr>
            <a:picLocks noChangeAspect="1"/>
          </p:cNvPicPr>
          <p:nvPr/>
        </p:nvPicPr>
        <p:blipFill rotWithShape="1">
          <a:blip r:embed="rId4"/>
          <a:srcRect l="24156" r="23138"/>
          <a:stretch/>
        </p:blipFill>
        <p:spPr>
          <a:xfrm>
            <a:off x="251520" y="2132856"/>
            <a:ext cx="4846129" cy="4335208"/>
          </a:xfrm>
          <a:prstGeom prst="rect">
            <a:avLst/>
          </a:prstGeom>
        </p:spPr>
      </p:pic>
      <p:sp>
        <p:nvSpPr>
          <p:cNvPr id="10" name="CasellaDiTesto 9"/>
          <p:cNvSpPr txBox="1"/>
          <p:nvPr/>
        </p:nvSpPr>
        <p:spPr>
          <a:xfrm>
            <a:off x="5623767" y="2132851"/>
            <a:ext cx="3006080" cy="3816429"/>
          </a:xfrm>
          <a:prstGeom prst="rect">
            <a:avLst/>
          </a:prstGeom>
          <a:noFill/>
        </p:spPr>
        <p:txBody>
          <a:bodyPr wrap="square" rtlCol="0">
            <a:spAutoFit/>
          </a:bodyPr>
          <a:lstStyle/>
          <a:p>
            <a:r>
              <a:rPr lang="en-US" sz="2200" b="0" dirty="0">
                <a:solidFill>
                  <a:srgbClr val="0F5494"/>
                </a:solidFill>
                <a:latin typeface="Verdana"/>
              </a:rPr>
              <a:t>Statistical literacy: an example of a web section dedicated to simplify statistics to students but also to all those who have an interest in statistics, even if they are not experts in the field</a:t>
            </a:r>
          </a:p>
        </p:txBody>
      </p:sp>
    </p:spTree>
    <p:extLst>
      <p:ext uri="{BB962C8B-B14F-4D97-AF65-F5344CB8AC3E}">
        <p14:creationId xmlns:p14="http://schemas.microsoft.com/office/powerpoint/2010/main" val="2812898501"/>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107504" y="872335"/>
            <a:ext cx="8690169" cy="1188513"/>
          </a:xfrm>
        </p:spPr>
        <p:txBody>
          <a:bodyPr/>
          <a:lstStyle/>
          <a:p>
            <a:br>
              <a:rPr lang="en-GB" altLang="en-US" dirty="0"/>
            </a:br>
            <a:r>
              <a:rPr lang="en-GB" altLang="en-US" dirty="0"/>
              <a:t>Apps</a:t>
            </a:r>
          </a:p>
        </p:txBody>
      </p:sp>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457200" y="2348880"/>
            <a:ext cx="8229600" cy="3824897"/>
          </a:xfrm>
        </p:spPr>
        <p:txBody>
          <a:bodyPr/>
          <a:lstStyle/>
          <a:p>
            <a:pPr marL="0" indent="0">
              <a:spcBef>
                <a:spcPts val="800"/>
              </a:spcBef>
              <a:spcAft>
                <a:spcPts val="0"/>
              </a:spcAft>
              <a:buNone/>
              <a:defRPr/>
            </a:pPr>
            <a:r>
              <a:rPr lang="en-US" dirty="0"/>
              <a:t>Information disseminated to the media is also transforming with the times</a:t>
            </a:r>
          </a:p>
          <a:p>
            <a:pPr marL="0" indent="0">
              <a:spcBef>
                <a:spcPts val="800"/>
              </a:spcBef>
              <a:spcAft>
                <a:spcPts val="0"/>
              </a:spcAft>
              <a:buNone/>
              <a:defRPr/>
            </a:pPr>
            <a:r>
              <a:rPr lang="en-US" dirty="0"/>
              <a:t>Today much of the communication travels via mobile phones, instant messaging</a:t>
            </a:r>
          </a:p>
          <a:p>
            <a:pPr>
              <a:spcBef>
                <a:spcPts val="800"/>
              </a:spcBef>
              <a:spcAft>
                <a:spcPts val="0"/>
              </a:spcAft>
              <a:defRPr/>
            </a:pPr>
            <a:r>
              <a:rPr lang="en-US" dirty="0"/>
              <a:t>In a single app the Italian National Institute of Statistics (</a:t>
            </a:r>
            <a:r>
              <a:rPr lang="en-US" dirty="0" err="1"/>
              <a:t>Istat</a:t>
            </a:r>
            <a:r>
              <a:rPr lang="en-US" dirty="0"/>
              <a:t>) makes its press room available </a:t>
            </a:r>
          </a:p>
          <a:p>
            <a:pPr>
              <a:spcBef>
                <a:spcPts val="800"/>
              </a:spcBef>
              <a:spcAft>
                <a:spcPts val="0"/>
              </a:spcAft>
              <a:defRPr/>
            </a:pPr>
            <a:r>
              <a:rPr lang="en-US" dirty="0"/>
              <a:t>A work tool designed for those who provide information, but available for everyone to download on smartphones equipped with Android and iOS platforms from the </a:t>
            </a:r>
            <a:r>
              <a:rPr lang="en-US" dirty="0" err="1"/>
              <a:t>Istat</a:t>
            </a:r>
            <a:r>
              <a:rPr lang="en-US" dirty="0"/>
              <a:t> store</a:t>
            </a:r>
          </a:p>
          <a:p>
            <a:pPr marL="0" indent="0">
              <a:spcBef>
                <a:spcPts val="1800"/>
              </a:spcBef>
              <a:spcAft>
                <a:spcPts val="1800"/>
              </a:spcAft>
              <a:buNone/>
              <a:defRPr/>
            </a:pPr>
            <a:endParaRPr lang="en-US"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21</a:t>
            </a:fld>
            <a:endParaRPr lang="en-GB" altLang="en-US" sz="1400" i="0">
              <a:solidFill>
                <a:schemeClr val="tx1"/>
              </a:solidFill>
              <a:latin typeface="Arial" panose="020B0604020202020204" pitchFamily="34" charset="0"/>
            </a:endParaRPr>
          </a:p>
        </p:txBody>
      </p:sp>
    </p:spTree>
    <p:extLst>
      <p:ext uri="{BB962C8B-B14F-4D97-AF65-F5344CB8AC3E}">
        <p14:creationId xmlns:p14="http://schemas.microsoft.com/office/powerpoint/2010/main" val="432061767"/>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292080" y="2276872"/>
            <a:ext cx="3396047" cy="4241318"/>
          </a:xfrm>
          <a:prstGeom prst="rect">
            <a:avLst/>
          </a:prstGeom>
        </p:spPr>
      </p:pic>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395535" y="1431780"/>
            <a:ext cx="8690169" cy="773084"/>
          </a:xfrm>
        </p:spPr>
        <p:txBody>
          <a:bodyPr/>
          <a:lstStyle/>
          <a:p>
            <a:r>
              <a:rPr lang="en-GB" altLang="en-US" dirty="0"/>
              <a:t>Apps</a:t>
            </a:r>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22</a:t>
            </a:fld>
            <a:endParaRPr lang="en-GB" altLang="en-US" sz="1400" i="0">
              <a:solidFill>
                <a:schemeClr val="tx1"/>
              </a:solidFill>
              <a:latin typeface="Arial" panose="020B0604020202020204" pitchFamily="34" charset="0"/>
            </a:endParaRPr>
          </a:p>
        </p:txBody>
      </p:sp>
      <p:sp>
        <p:nvSpPr>
          <p:cNvPr id="5" name="Rettangolo 4"/>
          <p:cNvSpPr/>
          <p:nvPr/>
        </p:nvSpPr>
        <p:spPr>
          <a:xfrm>
            <a:off x="395536" y="2636912"/>
            <a:ext cx="8406680" cy="1261884"/>
          </a:xfrm>
          <a:prstGeom prst="rect">
            <a:avLst/>
          </a:prstGeom>
        </p:spPr>
        <p:txBody>
          <a:bodyPr wrap="square">
            <a:spAutoFit/>
          </a:bodyPr>
          <a:lstStyle/>
          <a:p>
            <a:endParaRPr lang="it-IT" dirty="0"/>
          </a:p>
        </p:txBody>
      </p:sp>
      <p:sp>
        <p:nvSpPr>
          <p:cNvPr id="4" name="CasellaDiTesto 3"/>
          <p:cNvSpPr txBox="1"/>
          <p:nvPr/>
        </p:nvSpPr>
        <p:spPr>
          <a:xfrm>
            <a:off x="432048" y="2564904"/>
            <a:ext cx="4932040" cy="3123932"/>
          </a:xfrm>
          <a:prstGeom prst="rect">
            <a:avLst/>
          </a:prstGeom>
          <a:noFill/>
        </p:spPr>
        <p:txBody>
          <a:bodyPr wrap="square" rtlCol="0">
            <a:spAutoFit/>
          </a:bodyPr>
          <a:lstStyle/>
          <a:p>
            <a:pPr lvl="0">
              <a:spcBef>
                <a:spcPts val="0"/>
              </a:spcBef>
              <a:spcAft>
                <a:spcPts val="600"/>
              </a:spcAft>
              <a:buClr>
                <a:srgbClr val="0F5494"/>
              </a:buClr>
              <a:defRPr/>
            </a:pPr>
            <a:r>
              <a:rPr lang="en-US" sz="2400" b="0" kern="0" dirty="0">
                <a:solidFill>
                  <a:srgbClr val="0F5494"/>
                </a:solidFill>
                <a:latin typeface="Verdana"/>
              </a:rPr>
              <a:t>From press releases to the weekly agenda, from multimedia content to corporate information, also available in English and with the possibility of navigating </a:t>
            </a:r>
          </a:p>
          <a:p>
            <a:pPr lvl="0">
              <a:spcBef>
                <a:spcPts val="0"/>
              </a:spcBef>
              <a:spcAft>
                <a:spcPts val="600"/>
              </a:spcAft>
              <a:buClr>
                <a:srgbClr val="0F5494"/>
              </a:buClr>
              <a:defRPr/>
            </a:pPr>
            <a:r>
              <a:rPr lang="en-US" sz="2400" b="0" kern="0" dirty="0">
                <a:solidFill>
                  <a:srgbClr val="0F5494"/>
                </a:solidFill>
                <a:latin typeface="Verdana"/>
              </a:rPr>
              <a:t>by tag among the various contents</a:t>
            </a:r>
          </a:p>
        </p:txBody>
      </p:sp>
      <p:sp>
        <p:nvSpPr>
          <p:cNvPr id="7" name="Rettangolo 6"/>
          <p:cNvSpPr/>
          <p:nvPr/>
        </p:nvSpPr>
        <p:spPr>
          <a:xfrm>
            <a:off x="360040" y="5949280"/>
            <a:ext cx="4572000" cy="600164"/>
          </a:xfrm>
          <a:prstGeom prst="rect">
            <a:avLst/>
          </a:prstGeom>
        </p:spPr>
        <p:txBody>
          <a:bodyPr>
            <a:spAutoFit/>
          </a:bodyPr>
          <a:lstStyle/>
          <a:p>
            <a:pPr lvl="0">
              <a:spcBef>
                <a:spcPts val="0"/>
              </a:spcBef>
              <a:spcAft>
                <a:spcPts val="0"/>
              </a:spcAft>
              <a:buClr>
                <a:srgbClr val="0F5494"/>
              </a:buClr>
              <a:defRPr/>
            </a:pPr>
            <a:r>
              <a:rPr lang="en-US" sz="1100" b="0" kern="0" dirty="0">
                <a:solidFill>
                  <a:srgbClr val="0F5494"/>
                </a:solidFill>
                <a:latin typeface="Verdana"/>
              </a:rPr>
              <a:t>(https://play.google.com/store/apps/details?id=it.istat.salastampa</a:t>
            </a:r>
          </a:p>
          <a:p>
            <a:pPr lvl="0">
              <a:spcBef>
                <a:spcPts val="0"/>
              </a:spcBef>
              <a:spcAft>
                <a:spcPts val="0"/>
              </a:spcAft>
              <a:buClr>
                <a:srgbClr val="0F5494"/>
              </a:buClr>
              <a:defRPr/>
            </a:pPr>
            <a:r>
              <a:rPr lang="en-US" sz="1100" b="0" kern="0" dirty="0">
                <a:solidFill>
                  <a:srgbClr val="0F5494"/>
                </a:solidFill>
                <a:latin typeface="Verdana"/>
              </a:rPr>
              <a:t>https://apps.apple.com/us/app/salastampa/id1510906760)</a:t>
            </a:r>
            <a:endParaRPr lang="en-GB" altLang="en-US" sz="1100" b="0" kern="0" dirty="0">
              <a:solidFill>
                <a:srgbClr val="0F5494"/>
              </a:solidFill>
              <a:latin typeface="Verdana"/>
            </a:endParaRPr>
          </a:p>
        </p:txBody>
      </p:sp>
    </p:spTree>
    <p:extLst>
      <p:ext uri="{BB962C8B-B14F-4D97-AF65-F5344CB8AC3E}">
        <p14:creationId xmlns:p14="http://schemas.microsoft.com/office/powerpoint/2010/main" val="2590650664"/>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395535" y="1268760"/>
            <a:ext cx="8690169" cy="773084"/>
          </a:xfrm>
        </p:spPr>
        <p:txBody>
          <a:bodyPr/>
          <a:lstStyle/>
          <a:p>
            <a:r>
              <a:rPr lang="en-GB" altLang="en-US" dirty="0"/>
              <a:t>Apps </a:t>
            </a:r>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23</a:t>
            </a:fld>
            <a:endParaRPr lang="en-GB" altLang="en-US" sz="1400" i="0">
              <a:solidFill>
                <a:schemeClr val="tx1"/>
              </a:solidFill>
              <a:latin typeface="Arial" panose="020B0604020202020204" pitchFamily="34" charset="0"/>
            </a:endParaRPr>
          </a:p>
        </p:txBody>
      </p:sp>
      <p:sp>
        <p:nvSpPr>
          <p:cNvPr id="5" name="Rettangolo 4"/>
          <p:cNvSpPr/>
          <p:nvPr/>
        </p:nvSpPr>
        <p:spPr>
          <a:xfrm>
            <a:off x="395536" y="2636912"/>
            <a:ext cx="8406680" cy="1261884"/>
          </a:xfrm>
          <a:prstGeom prst="rect">
            <a:avLst/>
          </a:prstGeom>
        </p:spPr>
        <p:txBody>
          <a:bodyPr wrap="square">
            <a:spAutoFit/>
          </a:bodyPr>
          <a:lstStyle/>
          <a:p>
            <a:endParaRPr lang="it-IT" dirty="0"/>
          </a:p>
        </p:txBody>
      </p:sp>
      <p:sp>
        <p:nvSpPr>
          <p:cNvPr id="9" name="CasellaDiTesto 8"/>
          <p:cNvSpPr txBox="1"/>
          <p:nvPr/>
        </p:nvSpPr>
        <p:spPr>
          <a:xfrm>
            <a:off x="179512" y="6381328"/>
            <a:ext cx="8299972" cy="261610"/>
          </a:xfrm>
          <a:prstGeom prst="rect">
            <a:avLst/>
          </a:prstGeom>
          <a:noFill/>
        </p:spPr>
        <p:txBody>
          <a:bodyPr wrap="square" rtlCol="0">
            <a:spAutoFit/>
          </a:bodyPr>
          <a:lstStyle/>
          <a:p>
            <a:r>
              <a:rPr lang="en-GB" sz="1100" dirty="0">
                <a:solidFill>
                  <a:srgbClr val="0066FF"/>
                </a:solidFill>
                <a:latin typeface="+mn-lt"/>
              </a:rPr>
              <a:t>https://play.google.com/store/apps/details?id=regional_data.estat.com.my_regions_op</a:t>
            </a:r>
            <a:endParaRPr lang="it-IT" sz="1100" dirty="0" err="1">
              <a:solidFill>
                <a:srgbClr val="0066FF"/>
              </a:solidFill>
              <a:latin typeface="+mn-lt"/>
            </a:endParaRPr>
          </a:p>
        </p:txBody>
      </p:sp>
      <p:pic>
        <p:nvPicPr>
          <p:cNvPr id="2" name="Immagine 1"/>
          <p:cNvPicPr>
            <a:picLocks noChangeAspect="1"/>
          </p:cNvPicPr>
          <p:nvPr/>
        </p:nvPicPr>
        <p:blipFill rotWithShape="1">
          <a:blip r:embed="rId4"/>
          <a:srcRect l="21391" t="26250" r="21961"/>
          <a:stretch/>
        </p:blipFill>
        <p:spPr>
          <a:xfrm>
            <a:off x="491819" y="2204864"/>
            <a:ext cx="4224196" cy="3451808"/>
          </a:xfrm>
          <a:prstGeom prst="rect">
            <a:avLst/>
          </a:prstGeom>
        </p:spPr>
      </p:pic>
      <p:sp>
        <p:nvSpPr>
          <p:cNvPr id="4" name="CasellaDiTesto 3"/>
          <p:cNvSpPr txBox="1"/>
          <p:nvPr/>
        </p:nvSpPr>
        <p:spPr>
          <a:xfrm>
            <a:off x="4716016" y="2132856"/>
            <a:ext cx="4427984" cy="3416320"/>
          </a:xfrm>
          <a:prstGeom prst="rect">
            <a:avLst/>
          </a:prstGeom>
          <a:noFill/>
        </p:spPr>
        <p:txBody>
          <a:bodyPr wrap="square" rtlCol="0">
            <a:spAutoFit/>
          </a:bodyPr>
          <a:lstStyle/>
          <a:p>
            <a:r>
              <a:rPr lang="en-US" sz="2400" b="0" dirty="0">
                <a:solidFill>
                  <a:srgbClr val="0F5494"/>
                </a:solidFill>
              </a:rPr>
              <a:t>Another example: the Eurostat app </a:t>
            </a:r>
          </a:p>
          <a:p>
            <a:r>
              <a:rPr lang="en-US" sz="2400" b="0" dirty="0">
                <a:solidFill>
                  <a:srgbClr val="0F5494"/>
                </a:solidFill>
              </a:rPr>
              <a:t>"My Region" </a:t>
            </a:r>
          </a:p>
          <a:p>
            <a:endParaRPr lang="en-US" sz="2400" b="0" dirty="0">
              <a:solidFill>
                <a:srgbClr val="0F5494"/>
              </a:solidFill>
            </a:endParaRPr>
          </a:p>
          <a:p>
            <a:r>
              <a:rPr lang="en-US" sz="2400" b="0" dirty="0">
                <a:solidFill>
                  <a:srgbClr val="0F5494"/>
                </a:solidFill>
              </a:rPr>
              <a:t>It gives mobile access to a selection of annual regional indicators at the NUTS 2 level for the EU-28, EFTA and candidate countries</a:t>
            </a:r>
            <a:endParaRPr lang="it-IT" sz="2400" b="0" dirty="0" err="1">
              <a:solidFill>
                <a:srgbClr val="0F5494"/>
              </a:solidFill>
            </a:endParaRPr>
          </a:p>
        </p:txBody>
      </p:sp>
      <p:sp>
        <p:nvSpPr>
          <p:cNvPr id="6" name="CasellaDiTesto 5"/>
          <p:cNvSpPr txBox="1"/>
          <p:nvPr/>
        </p:nvSpPr>
        <p:spPr>
          <a:xfrm>
            <a:off x="395535" y="5877272"/>
            <a:ext cx="8690169" cy="430887"/>
          </a:xfrm>
          <a:prstGeom prst="rect">
            <a:avLst/>
          </a:prstGeom>
          <a:noFill/>
        </p:spPr>
        <p:txBody>
          <a:bodyPr wrap="square" rtlCol="0">
            <a:spAutoFit/>
          </a:bodyPr>
          <a:lstStyle/>
          <a:p>
            <a:r>
              <a:rPr lang="en-US" sz="1100" b="0" dirty="0">
                <a:solidFill>
                  <a:srgbClr val="0F5494"/>
                </a:solidFill>
              </a:rPr>
              <a:t>The app is available in three languages: English, French and German. The update function allows you to download the latest data from Eurostat's database</a:t>
            </a:r>
            <a:endParaRPr lang="it-IT" sz="1100" b="0" dirty="0" err="1">
              <a:solidFill>
                <a:srgbClr val="0F5494"/>
              </a:solidFill>
            </a:endParaRPr>
          </a:p>
        </p:txBody>
      </p:sp>
    </p:spTree>
    <p:extLst>
      <p:ext uri="{BB962C8B-B14F-4D97-AF65-F5344CB8AC3E}">
        <p14:creationId xmlns:p14="http://schemas.microsoft.com/office/powerpoint/2010/main" val="535851964"/>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100027"/>
            <a:ext cx="2111298" cy="1320861"/>
          </a:xfrm>
          <a:prstGeom prst="rect">
            <a:avLst/>
          </a:prstGeom>
        </p:spPr>
      </p:pic>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1153"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274319" y="1268760"/>
            <a:ext cx="8690169" cy="773084"/>
          </a:xfrm>
        </p:spPr>
        <p:txBody>
          <a:bodyPr/>
          <a:lstStyle/>
          <a:p>
            <a:r>
              <a:rPr lang="en-GB" altLang="en-US" dirty="0"/>
              <a:t>Videos </a:t>
            </a:r>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24</a:t>
            </a:fld>
            <a:endParaRPr lang="en-GB" altLang="en-US" sz="1400" i="0">
              <a:solidFill>
                <a:schemeClr val="tx1"/>
              </a:solidFill>
              <a:latin typeface="Arial" panose="020B0604020202020204" pitchFamily="34" charset="0"/>
            </a:endParaRPr>
          </a:p>
        </p:txBody>
      </p:sp>
      <p:sp>
        <p:nvSpPr>
          <p:cNvPr id="5" name="Rettangolo 4"/>
          <p:cNvSpPr/>
          <p:nvPr/>
        </p:nvSpPr>
        <p:spPr>
          <a:xfrm>
            <a:off x="395536" y="2636912"/>
            <a:ext cx="8406680" cy="1261884"/>
          </a:xfrm>
          <a:prstGeom prst="rect">
            <a:avLst/>
          </a:prstGeom>
        </p:spPr>
        <p:txBody>
          <a:bodyPr wrap="square">
            <a:spAutoFit/>
          </a:bodyPr>
          <a:lstStyle/>
          <a:p>
            <a:endParaRPr lang="it-IT" dirty="0"/>
          </a:p>
        </p:txBody>
      </p:sp>
      <p:sp>
        <p:nvSpPr>
          <p:cNvPr id="9" name="CasellaDiTesto 8"/>
          <p:cNvSpPr txBox="1"/>
          <p:nvPr/>
        </p:nvSpPr>
        <p:spPr>
          <a:xfrm>
            <a:off x="323529" y="6392361"/>
            <a:ext cx="7992887" cy="261610"/>
          </a:xfrm>
          <a:prstGeom prst="rect">
            <a:avLst/>
          </a:prstGeom>
          <a:noFill/>
        </p:spPr>
        <p:txBody>
          <a:bodyPr wrap="square" rtlCol="0">
            <a:spAutoFit/>
          </a:bodyPr>
          <a:lstStyle/>
          <a:p>
            <a:r>
              <a:rPr lang="en-GB" sz="1100" dirty="0">
                <a:solidFill>
                  <a:srgbClr val="0066FF"/>
                </a:solidFill>
                <a:latin typeface="+mn-lt"/>
              </a:rPr>
              <a:t>https://ec.europa.eu/eurostat/statistics-explained/index.php?title=Beginners:Inflation</a:t>
            </a:r>
            <a:endParaRPr lang="it-IT" sz="1100" dirty="0" err="1">
              <a:solidFill>
                <a:srgbClr val="0066FF"/>
              </a:solidFill>
              <a:latin typeface="+mn-lt"/>
            </a:endParaRPr>
          </a:p>
        </p:txBody>
      </p:sp>
      <p:pic>
        <p:nvPicPr>
          <p:cNvPr id="4" name="Immagine 3"/>
          <p:cNvPicPr>
            <a:picLocks noChangeAspect="1"/>
          </p:cNvPicPr>
          <p:nvPr/>
        </p:nvPicPr>
        <p:blipFill rotWithShape="1">
          <a:blip r:embed="rId4"/>
          <a:srcRect l="7174" r="8909" b="2383"/>
          <a:stretch/>
        </p:blipFill>
        <p:spPr>
          <a:xfrm>
            <a:off x="3995936" y="2132856"/>
            <a:ext cx="5001220" cy="2746029"/>
          </a:xfrm>
          <a:prstGeom prst="rect">
            <a:avLst/>
          </a:prstGeom>
        </p:spPr>
      </p:pic>
      <p:sp>
        <p:nvSpPr>
          <p:cNvPr id="6" name="CasellaDiTesto 5"/>
          <p:cNvSpPr txBox="1"/>
          <p:nvPr/>
        </p:nvSpPr>
        <p:spPr>
          <a:xfrm>
            <a:off x="272604" y="2344812"/>
            <a:ext cx="3795340" cy="2308324"/>
          </a:xfrm>
          <a:prstGeom prst="rect">
            <a:avLst/>
          </a:prstGeom>
          <a:noFill/>
        </p:spPr>
        <p:txBody>
          <a:bodyPr wrap="square" rtlCol="0">
            <a:spAutoFit/>
          </a:bodyPr>
          <a:lstStyle/>
          <a:p>
            <a:r>
              <a:rPr lang="en-US" sz="2400" b="0" dirty="0">
                <a:solidFill>
                  <a:srgbClr val="0F5494"/>
                </a:solidFill>
              </a:rPr>
              <a:t>Videos are the other tool increasingly used to disseminate statistics through social media, blogs </a:t>
            </a:r>
          </a:p>
          <a:p>
            <a:r>
              <a:rPr lang="en-US" sz="2400" b="0" dirty="0">
                <a:solidFill>
                  <a:srgbClr val="0F5494"/>
                </a:solidFill>
              </a:rPr>
              <a:t>and websites</a:t>
            </a:r>
          </a:p>
        </p:txBody>
      </p:sp>
      <p:sp>
        <p:nvSpPr>
          <p:cNvPr id="7" name="CasellaDiTesto 6"/>
          <p:cNvSpPr txBox="1"/>
          <p:nvPr/>
        </p:nvSpPr>
        <p:spPr>
          <a:xfrm>
            <a:off x="290861" y="5085184"/>
            <a:ext cx="8673627" cy="1200329"/>
          </a:xfrm>
          <a:prstGeom prst="rect">
            <a:avLst/>
          </a:prstGeom>
          <a:noFill/>
        </p:spPr>
        <p:txBody>
          <a:bodyPr wrap="square" rtlCol="0">
            <a:spAutoFit/>
          </a:bodyPr>
          <a:lstStyle/>
          <a:p>
            <a:r>
              <a:rPr lang="en-US" sz="2400" b="0" dirty="0">
                <a:solidFill>
                  <a:srgbClr val="0F5494"/>
                </a:solidFill>
              </a:rPr>
              <a:t>Eurostat, in its web section dedicated to statistical literacy, uses similar ones to explain inflation to </a:t>
            </a:r>
          </a:p>
          <a:p>
            <a:r>
              <a:rPr lang="en-US" sz="2400" b="0" dirty="0">
                <a:solidFill>
                  <a:srgbClr val="0F5494"/>
                </a:solidFill>
              </a:rPr>
              <a:t>non-experts in the field</a:t>
            </a:r>
          </a:p>
        </p:txBody>
      </p:sp>
    </p:spTree>
    <p:extLst>
      <p:ext uri="{BB962C8B-B14F-4D97-AF65-F5344CB8AC3E}">
        <p14:creationId xmlns:p14="http://schemas.microsoft.com/office/powerpoint/2010/main" val="4057486081"/>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395535" y="1196752"/>
            <a:ext cx="8690169" cy="773084"/>
          </a:xfrm>
        </p:spPr>
        <p:txBody>
          <a:bodyPr/>
          <a:lstStyle/>
          <a:p>
            <a:r>
              <a:rPr lang="en-GB" altLang="en-US" dirty="0"/>
              <a:t>Infographics </a:t>
            </a:r>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25</a:t>
            </a:fld>
            <a:endParaRPr lang="en-GB" altLang="en-US" sz="1400" i="0">
              <a:solidFill>
                <a:schemeClr val="tx1"/>
              </a:solidFill>
              <a:latin typeface="Arial" panose="020B0604020202020204" pitchFamily="34" charset="0"/>
            </a:endParaRPr>
          </a:p>
        </p:txBody>
      </p:sp>
      <p:sp>
        <p:nvSpPr>
          <p:cNvPr id="5" name="Rettangolo 4"/>
          <p:cNvSpPr/>
          <p:nvPr/>
        </p:nvSpPr>
        <p:spPr>
          <a:xfrm>
            <a:off x="395536" y="2636912"/>
            <a:ext cx="8406680" cy="1261884"/>
          </a:xfrm>
          <a:prstGeom prst="rect">
            <a:avLst/>
          </a:prstGeom>
        </p:spPr>
        <p:txBody>
          <a:bodyPr wrap="square">
            <a:spAutoFit/>
          </a:bodyPr>
          <a:lstStyle/>
          <a:p>
            <a:endParaRPr lang="it-IT" dirty="0"/>
          </a:p>
        </p:txBody>
      </p:sp>
      <p:pic>
        <p:nvPicPr>
          <p:cNvPr id="2" name="Immagine 1"/>
          <p:cNvPicPr>
            <a:picLocks noChangeAspect="1"/>
          </p:cNvPicPr>
          <p:nvPr/>
        </p:nvPicPr>
        <p:blipFill>
          <a:blip r:embed="rId4"/>
          <a:stretch>
            <a:fillRect/>
          </a:stretch>
        </p:blipFill>
        <p:spPr>
          <a:xfrm>
            <a:off x="516968" y="2185859"/>
            <a:ext cx="5518733" cy="3403381"/>
          </a:xfrm>
          <a:prstGeom prst="rect">
            <a:avLst/>
          </a:prstGeom>
        </p:spPr>
      </p:pic>
      <p:sp>
        <p:nvSpPr>
          <p:cNvPr id="9" name="CasellaDiTesto 8"/>
          <p:cNvSpPr txBox="1"/>
          <p:nvPr/>
        </p:nvSpPr>
        <p:spPr>
          <a:xfrm>
            <a:off x="395538" y="5805264"/>
            <a:ext cx="7632846" cy="261610"/>
          </a:xfrm>
          <a:prstGeom prst="rect">
            <a:avLst/>
          </a:prstGeom>
          <a:noFill/>
        </p:spPr>
        <p:txBody>
          <a:bodyPr wrap="square" rtlCol="0">
            <a:spAutoFit/>
          </a:bodyPr>
          <a:lstStyle/>
          <a:p>
            <a:r>
              <a:rPr lang="en-GB" sz="1100" dirty="0">
                <a:solidFill>
                  <a:srgbClr val="0066FF"/>
                </a:solidFill>
                <a:latin typeface="+mn-lt"/>
              </a:rPr>
              <a:t>https://ec.europa.eu/eurostat/web/science-technology-innovation/visualisations</a:t>
            </a:r>
            <a:endParaRPr lang="it-IT" sz="1100" dirty="0" err="1">
              <a:solidFill>
                <a:srgbClr val="0066FF"/>
              </a:solidFill>
              <a:latin typeface="+mn-lt"/>
            </a:endParaRPr>
          </a:p>
        </p:txBody>
      </p:sp>
      <p:sp>
        <p:nvSpPr>
          <p:cNvPr id="4" name="CasellaDiTesto 3"/>
          <p:cNvSpPr txBox="1"/>
          <p:nvPr/>
        </p:nvSpPr>
        <p:spPr>
          <a:xfrm>
            <a:off x="6179717" y="2276872"/>
            <a:ext cx="3072803" cy="3490186"/>
          </a:xfrm>
          <a:prstGeom prst="rect">
            <a:avLst/>
          </a:prstGeom>
          <a:noFill/>
        </p:spPr>
        <p:txBody>
          <a:bodyPr wrap="square" rtlCol="0">
            <a:spAutoFit/>
          </a:bodyPr>
          <a:lstStyle/>
          <a:p>
            <a:pPr lvl="0">
              <a:spcBef>
                <a:spcPct val="20000"/>
              </a:spcBef>
              <a:buClr>
                <a:srgbClr val="0F5494"/>
              </a:buClr>
            </a:pPr>
            <a:r>
              <a:rPr lang="en-US" sz="2400" b="0" kern="0" dirty="0">
                <a:solidFill>
                  <a:srgbClr val="0F5494"/>
                </a:solidFill>
                <a:latin typeface="Verdana"/>
              </a:rPr>
              <a:t>Statistical </a:t>
            </a:r>
            <a:r>
              <a:rPr lang="en-US" sz="2400" kern="0" dirty="0">
                <a:solidFill>
                  <a:srgbClr val="0F5494"/>
                </a:solidFill>
                <a:latin typeface="Verdana"/>
              </a:rPr>
              <a:t>infographics to focus on data</a:t>
            </a:r>
            <a:r>
              <a:rPr lang="en-US" sz="2400" b="0" kern="0" dirty="0">
                <a:solidFill>
                  <a:srgbClr val="0F5494"/>
                </a:solidFill>
                <a:latin typeface="Verdana"/>
              </a:rPr>
              <a:t>. The layout and graphic elements will help you tell the story behind your data</a:t>
            </a:r>
          </a:p>
          <a:p>
            <a:pPr lvl="0">
              <a:spcBef>
                <a:spcPct val="20000"/>
              </a:spcBef>
              <a:buClr>
                <a:srgbClr val="0F5494"/>
              </a:buClr>
            </a:pPr>
            <a:endParaRPr lang="en-US" sz="2400" b="0" kern="0" dirty="0">
              <a:solidFill>
                <a:srgbClr val="0F5494"/>
              </a:solidFill>
              <a:latin typeface="Verdana"/>
            </a:endParaRPr>
          </a:p>
        </p:txBody>
      </p:sp>
    </p:spTree>
    <p:extLst>
      <p:ext uri="{BB962C8B-B14F-4D97-AF65-F5344CB8AC3E}">
        <p14:creationId xmlns:p14="http://schemas.microsoft.com/office/powerpoint/2010/main" val="3496149577"/>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172035"/>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490343" y="999732"/>
            <a:ext cx="8690169" cy="773084"/>
          </a:xfrm>
        </p:spPr>
        <p:txBody>
          <a:bodyPr/>
          <a:lstStyle/>
          <a:p>
            <a:br>
              <a:rPr lang="en-US" altLang="en-US" dirty="0"/>
            </a:br>
            <a:r>
              <a:rPr lang="en-US" altLang="en-US" dirty="0"/>
              <a:t>Databases</a:t>
            </a:r>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26</a:t>
            </a:fld>
            <a:endParaRPr lang="en-GB" altLang="en-US" sz="1400" i="0">
              <a:solidFill>
                <a:schemeClr val="tx1"/>
              </a:solidFill>
              <a:latin typeface="Arial" panose="020B0604020202020204" pitchFamily="34" charset="0"/>
            </a:endParaRPr>
          </a:p>
        </p:txBody>
      </p:sp>
      <p:sp>
        <p:nvSpPr>
          <p:cNvPr id="9" name="CasellaDiTesto 8"/>
          <p:cNvSpPr txBox="1"/>
          <p:nvPr/>
        </p:nvSpPr>
        <p:spPr>
          <a:xfrm>
            <a:off x="827584" y="6237312"/>
            <a:ext cx="5760640" cy="261610"/>
          </a:xfrm>
          <a:prstGeom prst="rect">
            <a:avLst/>
          </a:prstGeom>
          <a:noFill/>
        </p:spPr>
        <p:txBody>
          <a:bodyPr wrap="square" rtlCol="0">
            <a:spAutoFit/>
          </a:bodyPr>
          <a:lstStyle/>
          <a:p>
            <a:r>
              <a:rPr lang="en-GB" sz="1100" dirty="0">
                <a:solidFill>
                  <a:srgbClr val="0066FF"/>
                </a:solidFill>
                <a:latin typeface="+mn-lt"/>
              </a:rPr>
              <a:t>https://ec.europa.eu/eurostat/web/main/data/database</a:t>
            </a:r>
            <a:endParaRPr lang="it-IT" sz="1100" dirty="0" err="1">
              <a:solidFill>
                <a:srgbClr val="0066FF"/>
              </a:solidFill>
              <a:latin typeface="+mn-lt"/>
            </a:endParaRPr>
          </a:p>
        </p:txBody>
      </p:sp>
      <p:pic>
        <p:nvPicPr>
          <p:cNvPr id="4" name="Immagine 3"/>
          <p:cNvPicPr>
            <a:picLocks noChangeAspect="1"/>
          </p:cNvPicPr>
          <p:nvPr/>
        </p:nvPicPr>
        <p:blipFill rotWithShape="1">
          <a:blip r:embed="rId4"/>
          <a:srcRect l="1121" r="1617"/>
          <a:stretch/>
        </p:blipFill>
        <p:spPr>
          <a:xfrm>
            <a:off x="683568" y="2265796"/>
            <a:ext cx="7857245" cy="3804594"/>
          </a:xfrm>
          <a:prstGeom prst="rect">
            <a:avLst/>
          </a:prstGeom>
        </p:spPr>
      </p:pic>
    </p:spTree>
    <p:extLst>
      <p:ext uri="{BB962C8B-B14F-4D97-AF65-F5344CB8AC3E}">
        <p14:creationId xmlns:p14="http://schemas.microsoft.com/office/powerpoint/2010/main" val="2854404704"/>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395535" y="1431780"/>
            <a:ext cx="8690169" cy="773084"/>
          </a:xfrm>
        </p:spPr>
        <p:txBody>
          <a:bodyPr/>
          <a:lstStyle/>
          <a:p>
            <a:r>
              <a:rPr lang="en-GB" altLang="en-US" dirty="0"/>
              <a:t>Data Visualization</a:t>
            </a:r>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27</a:t>
            </a:fld>
            <a:endParaRPr lang="en-GB" altLang="en-US" sz="1400" i="0">
              <a:solidFill>
                <a:schemeClr val="tx1"/>
              </a:solidFill>
              <a:latin typeface="Arial" panose="020B0604020202020204" pitchFamily="34" charset="0"/>
            </a:endParaRPr>
          </a:p>
        </p:txBody>
      </p:sp>
      <p:sp>
        <p:nvSpPr>
          <p:cNvPr id="9" name="CasellaDiTesto 8"/>
          <p:cNvSpPr txBox="1"/>
          <p:nvPr/>
        </p:nvSpPr>
        <p:spPr>
          <a:xfrm>
            <a:off x="107504" y="6392361"/>
            <a:ext cx="7416823" cy="261610"/>
          </a:xfrm>
          <a:prstGeom prst="rect">
            <a:avLst/>
          </a:prstGeom>
          <a:noFill/>
        </p:spPr>
        <p:txBody>
          <a:bodyPr wrap="square" rtlCol="0">
            <a:spAutoFit/>
          </a:bodyPr>
          <a:lstStyle/>
          <a:p>
            <a:r>
              <a:rPr lang="en-GB" sz="1100" dirty="0">
                <a:solidFill>
                  <a:srgbClr val="0066FF"/>
                </a:solidFill>
                <a:latin typeface="+mn-lt"/>
              </a:rPr>
              <a:t>https://ec.europa.eu/eurostat/cache/infographs/economy/ecotrends/index.html</a:t>
            </a:r>
            <a:endParaRPr lang="it-IT" sz="1100" dirty="0" err="1">
              <a:solidFill>
                <a:srgbClr val="0066FF"/>
              </a:solidFill>
              <a:latin typeface="+mn-lt"/>
            </a:endParaRPr>
          </a:p>
        </p:txBody>
      </p:sp>
      <p:pic>
        <p:nvPicPr>
          <p:cNvPr id="2" name="Immagine 1"/>
          <p:cNvPicPr>
            <a:picLocks noChangeAspect="1"/>
          </p:cNvPicPr>
          <p:nvPr/>
        </p:nvPicPr>
        <p:blipFill>
          <a:blip r:embed="rId4"/>
          <a:stretch>
            <a:fillRect/>
          </a:stretch>
        </p:blipFill>
        <p:spPr>
          <a:xfrm>
            <a:off x="441391" y="2204864"/>
            <a:ext cx="8488544" cy="3943636"/>
          </a:xfrm>
          <a:prstGeom prst="rect">
            <a:avLst/>
          </a:prstGeom>
        </p:spPr>
      </p:pic>
    </p:spTree>
    <p:extLst>
      <p:ext uri="{BB962C8B-B14F-4D97-AF65-F5344CB8AC3E}">
        <p14:creationId xmlns:p14="http://schemas.microsoft.com/office/powerpoint/2010/main" val="401457384"/>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92819" y="1100027"/>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323528" y="1431780"/>
            <a:ext cx="8690169" cy="773084"/>
          </a:xfrm>
        </p:spPr>
        <p:txBody>
          <a:bodyPr/>
          <a:lstStyle/>
          <a:p>
            <a:r>
              <a:rPr lang="en-GB" altLang="en-US" dirty="0"/>
              <a:t>Social media</a:t>
            </a:r>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28</a:t>
            </a:fld>
            <a:endParaRPr lang="en-GB" altLang="en-US" sz="1400" i="0">
              <a:solidFill>
                <a:schemeClr val="tx1"/>
              </a:solidFill>
              <a:latin typeface="Arial" panose="020B0604020202020204" pitchFamily="34" charset="0"/>
            </a:endParaRPr>
          </a:p>
        </p:txBody>
      </p:sp>
      <p:sp>
        <p:nvSpPr>
          <p:cNvPr id="9" name="CasellaDiTesto 8"/>
          <p:cNvSpPr txBox="1"/>
          <p:nvPr/>
        </p:nvSpPr>
        <p:spPr>
          <a:xfrm>
            <a:off x="395536" y="5733256"/>
            <a:ext cx="5760640" cy="276999"/>
          </a:xfrm>
          <a:prstGeom prst="rect">
            <a:avLst/>
          </a:prstGeom>
          <a:noFill/>
        </p:spPr>
        <p:txBody>
          <a:bodyPr wrap="square" rtlCol="0">
            <a:spAutoFit/>
          </a:bodyPr>
          <a:lstStyle/>
          <a:p>
            <a:r>
              <a:rPr lang="en-GB" sz="1200" dirty="0">
                <a:solidFill>
                  <a:srgbClr val="0066FF"/>
                </a:solidFill>
                <a:latin typeface="+mn-lt"/>
              </a:rPr>
              <a:t>https://www.facebook.com/EurostatStatistics/</a:t>
            </a:r>
            <a:endParaRPr lang="it-IT" sz="1200" dirty="0" err="1">
              <a:solidFill>
                <a:srgbClr val="0066FF"/>
              </a:solidFill>
              <a:latin typeface="+mn-lt"/>
            </a:endParaRPr>
          </a:p>
        </p:txBody>
      </p:sp>
      <p:pic>
        <p:nvPicPr>
          <p:cNvPr id="6" name="Immagine 5"/>
          <p:cNvPicPr>
            <a:picLocks noChangeAspect="1"/>
          </p:cNvPicPr>
          <p:nvPr/>
        </p:nvPicPr>
        <p:blipFill rotWithShape="1">
          <a:blip r:embed="rId4"/>
          <a:srcRect t="6134"/>
          <a:stretch/>
        </p:blipFill>
        <p:spPr>
          <a:xfrm>
            <a:off x="446461" y="2708920"/>
            <a:ext cx="4309672" cy="2736304"/>
          </a:xfrm>
          <a:prstGeom prst="rect">
            <a:avLst/>
          </a:prstGeom>
        </p:spPr>
      </p:pic>
      <p:sp>
        <p:nvSpPr>
          <p:cNvPr id="2" name="CasellaDiTesto 1"/>
          <p:cNvSpPr txBox="1"/>
          <p:nvPr/>
        </p:nvSpPr>
        <p:spPr>
          <a:xfrm>
            <a:off x="4990568" y="2370360"/>
            <a:ext cx="4117936" cy="3785652"/>
          </a:xfrm>
          <a:prstGeom prst="rect">
            <a:avLst/>
          </a:prstGeom>
          <a:noFill/>
        </p:spPr>
        <p:txBody>
          <a:bodyPr wrap="square" rtlCol="0">
            <a:spAutoFit/>
          </a:bodyPr>
          <a:lstStyle/>
          <a:p>
            <a:r>
              <a:rPr lang="en-US" sz="2400" b="0" dirty="0">
                <a:solidFill>
                  <a:srgbClr val="0F5494"/>
                </a:solidFill>
              </a:rPr>
              <a:t>Social media now are an almost unavoidable part of our society and even official statistical organizations have landed on these channels to communicate with their users and disseminate statistics from official sources  </a:t>
            </a:r>
            <a:endParaRPr lang="it-IT" sz="2400" b="0" dirty="0" err="1">
              <a:solidFill>
                <a:srgbClr val="0F5494"/>
              </a:solidFill>
            </a:endParaRPr>
          </a:p>
        </p:txBody>
      </p:sp>
    </p:spTree>
    <p:extLst>
      <p:ext uri="{BB962C8B-B14F-4D97-AF65-F5344CB8AC3E}">
        <p14:creationId xmlns:p14="http://schemas.microsoft.com/office/powerpoint/2010/main" val="3070611345"/>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5508104" y="1821160"/>
            <a:ext cx="3408040" cy="3408040"/>
          </a:xfrm>
          <a:prstGeom prst="rect">
            <a:avLst/>
          </a:prstGeom>
        </p:spPr>
      </p:pic>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992819" y="1244043"/>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490343" y="1340768"/>
            <a:ext cx="8690169" cy="773084"/>
          </a:xfrm>
        </p:spPr>
        <p:txBody>
          <a:bodyPr/>
          <a:lstStyle/>
          <a:p>
            <a:r>
              <a:rPr lang="en-GB" altLang="en-US" dirty="0"/>
              <a:t>Social media</a:t>
            </a:r>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29</a:t>
            </a:fld>
            <a:endParaRPr lang="en-GB" altLang="en-US" sz="1400" i="0">
              <a:solidFill>
                <a:schemeClr val="tx1"/>
              </a:solidFill>
              <a:latin typeface="Arial" panose="020B0604020202020204" pitchFamily="34" charset="0"/>
            </a:endParaRPr>
          </a:p>
        </p:txBody>
      </p:sp>
      <p:sp>
        <p:nvSpPr>
          <p:cNvPr id="4" name="CasellaDiTesto 3"/>
          <p:cNvSpPr txBox="1"/>
          <p:nvPr/>
        </p:nvSpPr>
        <p:spPr>
          <a:xfrm>
            <a:off x="467543" y="2651428"/>
            <a:ext cx="4852587" cy="1569660"/>
          </a:xfrm>
          <a:prstGeom prst="rect">
            <a:avLst/>
          </a:prstGeom>
          <a:noFill/>
        </p:spPr>
        <p:txBody>
          <a:bodyPr wrap="square" rtlCol="0">
            <a:spAutoFit/>
          </a:bodyPr>
          <a:lstStyle/>
          <a:p>
            <a:r>
              <a:rPr lang="en-US" sz="2400" b="0" dirty="0">
                <a:solidFill>
                  <a:srgbClr val="0F5494"/>
                </a:solidFill>
              </a:rPr>
              <a:t>However, social media are also a public platform, anyone post anything without being accountable for fact-checking</a:t>
            </a:r>
            <a:endParaRPr lang="it-IT" sz="2400" b="0" dirty="0" err="1">
              <a:solidFill>
                <a:srgbClr val="0F5494"/>
              </a:solidFill>
            </a:endParaRPr>
          </a:p>
        </p:txBody>
      </p:sp>
      <p:sp>
        <p:nvSpPr>
          <p:cNvPr id="7" name="CasellaDiTesto 6"/>
          <p:cNvSpPr txBox="1"/>
          <p:nvPr/>
        </p:nvSpPr>
        <p:spPr>
          <a:xfrm>
            <a:off x="467544" y="5085184"/>
            <a:ext cx="8208912" cy="892552"/>
          </a:xfrm>
          <a:prstGeom prst="rect">
            <a:avLst/>
          </a:prstGeom>
          <a:noFill/>
        </p:spPr>
        <p:txBody>
          <a:bodyPr wrap="square" rtlCol="0">
            <a:spAutoFit/>
          </a:bodyPr>
          <a:lstStyle/>
          <a:p>
            <a:r>
              <a:rPr lang="en-US" sz="2600" b="0" dirty="0">
                <a:solidFill>
                  <a:srgbClr val="0F5494"/>
                </a:solidFill>
              </a:rPr>
              <a:t>It’s left to users to distinguish in their feeds</a:t>
            </a:r>
          </a:p>
          <a:p>
            <a:r>
              <a:rPr lang="en-US" sz="2600" dirty="0">
                <a:solidFill>
                  <a:srgbClr val="0F5494"/>
                </a:solidFill>
              </a:rPr>
              <a:t>misinformation</a:t>
            </a:r>
            <a:r>
              <a:rPr lang="en-US" sz="2600" b="0" dirty="0">
                <a:solidFill>
                  <a:srgbClr val="0F5494"/>
                </a:solidFill>
              </a:rPr>
              <a:t> vs. </a:t>
            </a:r>
            <a:r>
              <a:rPr lang="en-US" sz="2600" dirty="0">
                <a:solidFill>
                  <a:srgbClr val="0F5494"/>
                </a:solidFill>
              </a:rPr>
              <a:t>disinformation</a:t>
            </a:r>
            <a:endParaRPr lang="en-US" sz="2600" b="0" dirty="0">
              <a:solidFill>
                <a:srgbClr val="0F5494"/>
              </a:solidFill>
            </a:endParaRPr>
          </a:p>
        </p:txBody>
      </p:sp>
    </p:spTree>
    <p:extLst>
      <p:ext uri="{BB962C8B-B14F-4D97-AF65-F5344CB8AC3E}">
        <p14:creationId xmlns:p14="http://schemas.microsoft.com/office/powerpoint/2010/main" val="1538186674"/>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593" y="3733835"/>
            <a:ext cx="6192687" cy="2820288"/>
          </a:xfrm>
          <a:prstGeom prst="rect">
            <a:avLst/>
          </a:prstGeom>
        </p:spPr>
      </p:pic>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3</a:t>
            </a:fld>
            <a:endParaRPr lang="en-GB" altLang="en-US" sz="1400" i="0">
              <a:solidFill>
                <a:schemeClr val="tx1"/>
              </a:solidFill>
              <a:latin typeface="Arial" panose="020B0604020202020204" pitchFamily="34" charset="0"/>
            </a:endParaRPr>
          </a:p>
        </p:txBody>
      </p:sp>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974407" y="1052736"/>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4" name="Rettangolo 3"/>
          <p:cNvSpPr/>
          <p:nvPr/>
        </p:nvSpPr>
        <p:spPr>
          <a:xfrm>
            <a:off x="539552" y="1556792"/>
            <a:ext cx="8280920" cy="2424318"/>
          </a:xfrm>
          <a:prstGeom prst="rect">
            <a:avLst/>
          </a:prstGeom>
        </p:spPr>
        <p:txBody>
          <a:bodyPr wrap="square">
            <a:spAutoFit/>
          </a:bodyPr>
          <a:lstStyle/>
          <a:p>
            <a:pPr marL="1107440" marR="5080" indent="-1095375">
              <a:lnSpc>
                <a:spcPct val="113799"/>
              </a:lnSpc>
              <a:spcBef>
                <a:spcPts val="100"/>
              </a:spcBef>
            </a:pPr>
            <a:r>
              <a:rPr lang="en-US" sz="2800" i="1" dirty="0">
                <a:solidFill>
                  <a:srgbClr val="0F5494"/>
                </a:solidFill>
                <a:latin typeface="+mn-lt"/>
                <a:ea typeface="Verdana"/>
              </a:rPr>
              <a:t>“It’s one of the worst websites </a:t>
            </a:r>
          </a:p>
          <a:p>
            <a:pPr marL="1107440" marR="5080" indent="-1095375">
              <a:lnSpc>
                <a:spcPct val="113799"/>
              </a:lnSpc>
              <a:spcBef>
                <a:spcPts val="100"/>
              </a:spcBef>
            </a:pPr>
            <a:r>
              <a:rPr lang="en-US" sz="2800" i="1" dirty="0">
                <a:solidFill>
                  <a:srgbClr val="0F5494"/>
                </a:solidFill>
                <a:latin typeface="+mn-lt"/>
                <a:ea typeface="Verdana"/>
              </a:rPr>
              <a:t>in the  world…</a:t>
            </a:r>
          </a:p>
          <a:p>
            <a:pPr marL="1107440" marR="5080" indent="-1095375">
              <a:lnSpc>
                <a:spcPct val="113799"/>
              </a:lnSpc>
              <a:spcBef>
                <a:spcPts val="100"/>
              </a:spcBef>
            </a:pPr>
            <a:r>
              <a:rPr lang="en-US" sz="2800" i="1" dirty="0">
                <a:solidFill>
                  <a:srgbClr val="0F5494"/>
                </a:solidFill>
                <a:latin typeface="+mn-lt"/>
                <a:ea typeface="Verdana"/>
              </a:rPr>
              <a:t>but there’s gold in there”        </a:t>
            </a:r>
            <a:r>
              <a:rPr lang="en-US" sz="2400" spc="45" dirty="0">
                <a:solidFill>
                  <a:srgbClr val="747474"/>
                </a:solidFill>
                <a:latin typeface="Microsoft Sans Serif"/>
                <a:cs typeface="Microsoft Sans Serif"/>
              </a:rPr>
              <a:t>Simon Rogers </a:t>
            </a:r>
          </a:p>
          <a:p>
            <a:pPr marL="1141095" marR="5080" indent="-1129030" algn="r" eaLnBrk="1" fontAlgn="auto" hangingPunct="1">
              <a:lnSpc>
                <a:spcPct val="113799"/>
              </a:lnSpc>
              <a:spcBef>
                <a:spcPts val="100"/>
              </a:spcBef>
              <a:spcAft>
                <a:spcPts val="0"/>
              </a:spcAft>
            </a:pPr>
            <a:r>
              <a:rPr lang="en-US" sz="1800" spc="30" dirty="0">
                <a:solidFill>
                  <a:srgbClr val="747474"/>
                </a:solidFill>
                <a:latin typeface="Microsoft Sans Serif"/>
                <a:cs typeface="Microsoft Sans Serif"/>
              </a:rPr>
              <a:t>Former Head of the Guardian </a:t>
            </a:r>
            <a:r>
              <a:rPr lang="en-US" sz="1800" spc="30" dirty="0" err="1">
                <a:solidFill>
                  <a:srgbClr val="747474"/>
                </a:solidFill>
                <a:latin typeface="Microsoft Sans Serif"/>
                <a:cs typeface="Microsoft Sans Serif"/>
              </a:rPr>
              <a:t>datablog</a:t>
            </a:r>
            <a:endParaRPr lang="en-US" sz="2800" spc="45" dirty="0">
              <a:solidFill>
                <a:srgbClr val="747474"/>
              </a:solidFill>
              <a:latin typeface="Microsoft Sans Serif"/>
              <a:cs typeface="Microsoft Sans Serif"/>
            </a:endParaRPr>
          </a:p>
          <a:p>
            <a:pPr marL="1141095" marR="5080" lvl="0" indent="-1129030" algn="r" eaLnBrk="1" fontAlgn="auto" hangingPunct="1">
              <a:lnSpc>
                <a:spcPct val="113799"/>
              </a:lnSpc>
              <a:spcBef>
                <a:spcPts val="100"/>
              </a:spcBef>
              <a:spcAft>
                <a:spcPts val="0"/>
              </a:spcAft>
            </a:pPr>
            <a:endParaRPr lang="en-US" sz="2800" i="1" dirty="0">
              <a:solidFill>
                <a:srgbClr val="0F5494"/>
              </a:solidFill>
              <a:latin typeface="+mn-lt"/>
              <a:ea typeface="Verdana"/>
            </a:endParaRPr>
          </a:p>
        </p:txBody>
      </p:sp>
    </p:spTree>
    <p:extLst>
      <p:ext uri="{BB962C8B-B14F-4D97-AF65-F5344CB8AC3E}">
        <p14:creationId xmlns:p14="http://schemas.microsoft.com/office/powerpoint/2010/main" val="1584312113"/>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92819" y="1100027"/>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395535" y="1431780"/>
            <a:ext cx="8690169" cy="773084"/>
          </a:xfrm>
        </p:spPr>
        <p:txBody>
          <a:bodyPr/>
          <a:lstStyle/>
          <a:p>
            <a:r>
              <a:rPr lang="en-GB" altLang="en-US" dirty="0"/>
              <a:t>Social media</a:t>
            </a:r>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30</a:t>
            </a:fld>
            <a:endParaRPr lang="en-GB" altLang="en-US" sz="1400" i="0">
              <a:solidFill>
                <a:schemeClr val="tx1"/>
              </a:solidFill>
              <a:latin typeface="Arial" panose="020B0604020202020204" pitchFamily="34" charset="0"/>
            </a:endParaRPr>
          </a:p>
        </p:txBody>
      </p:sp>
      <p:sp>
        <p:nvSpPr>
          <p:cNvPr id="4" name="CasellaDiTesto 3"/>
          <p:cNvSpPr txBox="1"/>
          <p:nvPr/>
        </p:nvSpPr>
        <p:spPr>
          <a:xfrm>
            <a:off x="385192" y="2420888"/>
            <a:ext cx="8435280" cy="3416320"/>
          </a:xfrm>
          <a:prstGeom prst="rect">
            <a:avLst/>
          </a:prstGeom>
          <a:noFill/>
        </p:spPr>
        <p:txBody>
          <a:bodyPr wrap="square" rtlCol="0">
            <a:spAutoFit/>
          </a:bodyPr>
          <a:lstStyle/>
          <a:p>
            <a:r>
              <a:rPr lang="en-US" sz="2400" b="0" dirty="0">
                <a:solidFill>
                  <a:srgbClr val="0F5494"/>
                </a:solidFill>
              </a:rPr>
              <a:t>If you represent an official organization that uses </a:t>
            </a:r>
          </a:p>
          <a:p>
            <a:r>
              <a:rPr lang="en-US" sz="2400" b="0" dirty="0">
                <a:solidFill>
                  <a:srgbClr val="0F5494"/>
                </a:solidFill>
              </a:rPr>
              <a:t>social media as a platform for dissemination, it's </a:t>
            </a:r>
            <a:r>
              <a:rPr lang="en-US" sz="2400" dirty="0">
                <a:solidFill>
                  <a:srgbClr val="0F5494"/>
                </a:solidFill>
              </a:rPr>
              <a:t>important to keep your posts consistent with your brand</a:t>
            </a:r>
            <a:r>
              <a:rPr lang="en-US" sz="2400" b="0" dirty="0">
                <a:solidFill>
                  <a:srgbClr val="0F5494"/>
                </a:solidFill>
              </a:rPr>
              <a:t>, share things on your timeline that build relationships with users, align with your values, showcase original content</a:t>
            </a:r>
          </a:p>
          <a:p>
            <a:endParaRPr lang="en-US" sz="2400" b="0" dirty="0">
              <a:solidFill>
                <a:srgbClr val="0F5494"/>
              </a:solidFill>
            </a:endParaRPr>
          </a:p>
          <a:p>
            <a:r>
              <a:rPr lang="en-US" sz="2400" dirty="0">
                <a:solidFill>
                  <a:srgbClr val="0F5494"/>
                </a:solidFill>
              </a:rPr>
              <a:t>Fake news </a:t>
            </a:r>
            <a:r>
              <a:rPr lang="en-US" sz="2400" b="0" dirty="0">
                <a:solidFill>
                  <a:srgbClr val="0F5494"/>
                </a:solidFill>
              </a:rPr>
              <a:t>on social media may be inevitable, but you can help stop the spread by thinking critically</a:t>
            </a:r>
            <a:endParaRPr lang="it-IT" sz="2400" b="0" dirty="0" err="1">
              <a:solidFill>
                <a:srgbClr val="0F5494"/>
              </a:solidFill>
            </a:endParaRPr>
          </a:p>
        </p:txBody>
      </p:sp>
    </p:spTree>
    <p:extLst>
      <p:ext uri="{BB962C8B-B14F-4D97-AF65-F5344CB8AC3E}">
        <p14:creationId xmlns:p14="http://schemas.microsoft.com/office/powerpoint/2010/main" val="4190508424"/>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467544" y="1431780"/>
            <a:ext cx="8690169" cy="773084"/>
          </a:xfrm>
        </p:spPr>
        <p:txBody>
          <a:bodyPr/>
          <a:lstStyle/>
          <a:p>
            <a:r>
              <a:rPr lang="en-GB" altLang="en-US" dirty="0"/>
              <a:t>Fight </a:t>
            </a:r>
            <a:r>
              <a:rPr lang="en-GB" altLang="en-US" dirty="0" err="1"/>
              <a:t>disinfomation</a:t>
            </a:r>
            <a:endParaRPr lang="en-GB" altLang="en-US"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31</a:t>
            </a:fld>
            <a:endParaRPr lang="en-GB" altLang="en-US" sz="1400" i="0">
              <a:solidFill>
                <a:schemeClr val="tx1"/>
              </a:solidFill>
              <a:latin typeface="Arial" panose="020B0604020202020204" pitchFamily="34" charset="0"/>
            </a:endParaRPr>
          </a:p>
        </p:txBody>
      </p:sp>
      <p:sp>
        <p:nvSpPr>
          <p:cNvPr id="9" name="CasellaDiTesto 8"/>
          <p:cNvSpPr txBox="1"/>
          <p:nvPr/>
        </p:nvSpPr>
        <p:spPr>
          <a:xfrm>
            <a:off x="467544" y="6119718"/>
            <a:ext cx="8640960" cy="261610"/>
          </a:xfrm>
          <a:prstGeom prst="rect">
            <a:avLst/>
          </a:prstGeom>
          <a:noFill/>
        </p:spPr>
        <p:txBody>
          <a:bodyPr wrap="square" rtlCol="0">
            <a:spAutoFit/>
          </a:bodyPr>
          <a:lstStyle/>
          <a:p>
            <a:r>
              <a:rPr lang="en-GB" sz="1100" dirty="0">
                <a:solidFill>
                  <a:srgbClr val="0066FF"/>
                </a:solidFill>
                <a:latin typeface="+mn-lt"/>
              </a:rPr>
              <a:t>https://digital-strategy.ec.europa.eu/en/policies/online-disinformation</a:t>
            </a:r>
            <a:endParaRPr lang="it-IT" sz="1100" dirty="0" err="1">
              <a:solidFill>
                <a:srgbClr val="0066FF"/>
              </a:solidFill>
              <a:latin typeface="+mn-lt"/>
            </a:endParaRPr>
          </a:p>
        </p:txBody>
      </p:sp>
      <p:pic>
        <p:nvPicPr>
          <p:cNvPr id="2" name="Immagine 1"/>
          <p:cNvPicPr>
            <a:picLocks noChangeAspect="1"/>
          </p:cNvPicPr>
          <p:nvPr/>
        </p:nvPicPr>
        <p:blipFill>
          <a:blip r:embed="rId4"/>
          <a:stretch>
            <a:fillRect/>
          </a:stretch>
        </p:blipFill>
        <p:spPr>
          <a:xfrm>
            <a:off x="4355976" y="2655916"/>
            <a:ext cx="4788024" cy="3077340"/>
          </a:xfrm>
          <a:prstGeom prst="rect">
            <a:avLst/>
          </a:prstGeom>
        </p:spPr>
      </p:pic>
      <p:sp>
        <p:nvSpPr>
          <p:cNvPr id="4" name="CasellaDiTesto 3"/>
          <p:cNvSpPr txBox="1"/>
          <p:nvPr/>
        </p:nvSpPr>
        <p:spPr>
          <a:xfrm>
            <a:off x="490343" y="2420888"/>
            <a:ext cx="3793625" cy="3416320"/>
          </a:xfrm>
          <a:prstGeom prst="rect">
            <a:avLst/>
          </a:prstGeom>
          <a:noFill/>
        </p:spPr>
        <p:txBody>
          <a:bodyPr wrap="square" rtlCol="0">
            <a:spAutoFit/>
          </a:bodyPr>
          <a:lstStyle/>
          <a:p>
            <a:r>
              <a:rPr lang="en-US" sz="2400" b="0" dirty="0">
                <a:solidFill>
                  <a:srgbClr val="0F5494"/>
                </a:solidFill>
              </a:rPr>
              <a:t>Disinformation, misinformation and </a:t>
            </a:r>
          </a:p>
          <a:p>
            <a:r>
              <a:rPr lang="en-US" sz="2400" b="0" dirty="0">
                <a:solidFill>
                  <a:srgbClr val="0F5494"/>
                </a:solidFill>
              </a:rPr>
              <a:t>fake news can also be contrasted through the use of targeted videos </a:t>
            </a:r>
          </a:p>
          <a:p>
            <a:endParaRPr lang="en-US" sz="2400" b="0" dirty="0">
              <a:solidFill>
                <a:srgbClr val="0F5494"/>
              </a:solidFill>
            </a:endParaRPr>
          </a:p>
          <a:p>
            <a:r>
              <a:rPr lang="en-US" sz="2400" b="0" dirty="0">
                <a:solidFill>
                  <a:srgbClr val="0F5494"/>
                </a:solidFill>
              </a:rPr>
              <a:t>See the </a:t>
            </a:r>
            <a:r>
              <a:rPr lang="en-US" sz="2400" b="0" dirty="0" err="1">
                <a:solidFill>
                  <a:srgbClr val="0F5494"/>
                </a:solidFill>
              </a:rPr>
              <a:t>Eu</a:t>
            </a:r>
            <a:r>
              <a:rPr lang="en-US" sz="2400" b="0" dirty="0">
                <a:solidFill>
                  <a:srgbClr val="0F5494"/>
                </a:solidFill>
              </a:rPr>
              <a:t> example of the </a:t>
            </a:r>
            <a:r>
              <a:rPr lang="en-US" sz="2400" dirty="0">
                <a:solidFill>
                  <a:srgbClr val="0F5494"/>
                </a:solidFill>
              </a:rPr>
              <a:t>#</a:t>
            </a:r>
            <a:r>
              <a:rPr lang="en-US" sz="2400" dirty="0" err="1">
                <a:solidFill>
                  <a:srgbClr val="0F5494"/>
                </a:solidFill>
              </a:rPr>
              <a:t>FactsMatter</a:t>
            </a:r>
            <a:r>
              <a:rPr lang="en-US" sz="2400" dirty="0">
                <a:solidFill>
                  <a:srgbClr val="0F5494"/>
                </a:solidFill>
              </a:rPr>
              <a:t> campaign</a:t>
            </a:r>
            <a:endParaRPr lang="it-IT" sz="2400" dirty="0" err="1">
              <a:solidFill>
                <a:srgbClr val="0F5494"/>
              </a:solidFill>
            </a:endParaRPr>
          </a:p>
        </p:txBody>
      </p:sp>
    </p:spTree>
    <p:extLst>
      <p:ext uri="{BB962C8B-B14F-4D97-AF65-F5344CB8AC3E}">
        <p14:creationId xmlns:p14="http://schemas.microsoft.com/office/powerpoint/2010/main" val="3257637294"/>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100027"/>
            <a:ext cx="2111298" cy="1320861"/>
          </a:xfrm>
          <a:prstGeom prst="rect">
            <a:avLst/>
          </a:prstGeom>
        </p:spPr>
      </p:pic>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274319" y="1431780"/>
            <a:ext cx="8690169" cy="773084"/>
          </a:xfrm>
        </p:spPr>
        <p:txBody>
          <a:bodyPr/>
          <a:lstStyle/>
          <a:p>
            <a:r>
              <a:rPr lang="en-GB" altLang="en-US" dirty="0"/>
              <a:t>Fight disinformation</a:t>
            </a:r>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32</a:t>
            </a:fld>
            <a:endParaRPr lang="en-GB" altLang="en-US" sz="1400" i="0">
              <a:solidFill>
                <a:schemeClr val="tx1"/>
              </a:solidFill>
              <a:latin typeface="Arial" panose="020B0604020202020204" pitchFamily="34" charset="0"/>
            </a:endParaRPr>
          </a:p>
        </p:txBody>
      </p:sp>
      <p:sp>
        <p:nvSpPr>
          <p:cNvPr id="9" name="CasellaDiTesto 8"/>
          <p:cNvSpPr txBox="1"/>
          <p:nvPr/>
        </p:nvSpPr>
        <p:spPr>
          <a:xfrm>
            <a:off x="107504" y="6392361"/>
            <a:ext cx="8640960" cy="261610"/>
          </a:xfrm>
          <a:prstGeom prst="rect">
            <a:avLst/>
          </a:prstGeom>
          <a:noFill/>
        </p:spPr>
        <p:txBody>
          <a:bodyPr wrap="square" rtlCol="0">
            <a:spAutoFit/>
          </a:bodyPr>
          <a:lstStyle/>
          <a:p>
            <a:r>
              <a:rPr lang="en-GB" sz="1100" dirty="0">
                <a:solidFill>
                  <a:srgbClr val="0066FF"/>
                </a:solidFill>
                <a:latin typeface="+mn-lt"/>
              </a:rPr>
              <a:t>https://ec.europa.eu/info/live-work-travel-eu/coronavirus-response/fighting-disinformation_en</a:t>
            </a:r>
            <a:endParaRPr lang="it-IT" sz="1100" dirty="0" err="1">
              <a:solidFill>
                <a:srgbClr val="0066FF"/>
              </a:solidFill>
              <a:latin typeface="+mn-lt"/>
            </a:endParaRPr>
          </a:p>
        </p:txBody>
      </p:sp>
      <p:pic>
        <p:nvPicPr>
          <p:cNvPr id="5" name="Immagine 4"/>
          <p:cNvPicPr>
            <a:picLocks noChangeAspect="1"/>
          </p:cNvPicPr>
          <p:nvPr/>
        </p:nvPicPr>
        <p:blipFill>
          <a:blip r:embed="rId4"/>
          <a:stretch>
            <a:fillRect/>
          </a:stretch>
        </p:blipFill>
        <p:spPr>
          <a:xfrm>
            <a:off x="251520" y="3723690"/>
            <a:ext cx="4968552" cy="2452647"/>
          </a:xfrm>
          <a:prstGeom prst="rect">
            <a:avLst/>
          </a:prstGeom>
        </p:spPr>
      </p:pic>
      <p:sp>
        <p:nvSpPr>
          <p:cNvPr id="2" name="CasellaDiTesto 1"/>
          <p:cNvSpPr txBox="1"/>
          <p:nvPr/>
        </p:nvSpPr>
        <p:spPr>
          <a:xfrm>
            <a:off x="251519" y="2348880"/>
            <a:ext cx="8618161" cy="1200329"/>
          </a:xfrm>
          <a:prstGeom prst="rect">
            <a:avLst/>
          </a:prstGeom>
          <a:noFill/>
        </p:spPr>
        <p:txBody>
          <a:bodyPr wrap="square" rtlCol="0">
            <a:spAutoFit/>
          </a:bodyPr>
          <a:lstStyle/>
          <a:p>
            <a:r>
              <a:rPr lang="en-US" sz="2400" b="0" dirty="0">
                <a:solidFill>
                  <a:srgbClr val="0F5494"/>
                </a:solidFill>
              </a:rPr>
              <a:t>Web sections can also be a great tool to combat misinformation on certain topics. This is what happened, for example, with the Covid-19 pandemic</a:t>
            </a:r>
            <a:endParaRPr lang="it-IT" sz="2400" b="0" dirty="0" err="1">
              <a:solidFill>
                <a:srgbClr val="0F5494"/>
              </a:solidFill>
            </a:endParaRPr>
          </a:p>
        </p:txBody>
      </p:sp>
      <p:sp>
        <p:nvSpPr>
          <p:cNvPr id="6" name="CasellaDiTesto 5"/>
          <p:cNvSpPr txBox="1"/>
          <p:nvPr/>
        </p:nvSpPr>
        <p:spPr>
          <a:xfrm>
            <a:off x="5436096" y="4293096"/>
            <a:ext cx="3312368" cy="830997"/>
          </a:xfrm>
          <a:prstGeom prst="rect">
            <a:avLst/>
          </a:prstGeom>
          <a:noFill/>
        </p:spPr>
        <p:txBody>
          <a:bodyPr wrap="square" rtlCol="0">
            <a:spAutoFit/>
          </a:bodyPr>
          <a:lstStyle/>
          <a:p>
            <a:r>
              <a:rPr lang="en-US" sz="2400" b="0" dirty="0">
                <a:solidFill>
                  <a:srgbClr val="0F5494"/>
                </a:solidFill>
              </a:rPr>
              <a:t>Here, the example of the </a:t>
            </a:r>
            <a:r>
              <a:rPr lang="en-US" sz="2400" b="0" dirty="0" err="1">
                <a:solidFill>
                  <a:srgbClr val="0F5494"/>
                </a:solidFill>
              </a:rPr>
              <a:t>Eu</a:t>
            </a:r>
            <a:r>
              <a:rPr lang="en-US" sz="2400" b="0" dirty="0">
                <a:solidFill>
                  <a:srgbClr val="0F5494"/>
                </a:solidFill>
              </a:rPr>
              <a:t> website</a:t>
            </a:r>
            <a:endParaRPr lang="it-IT" sz="2400" b="0" dirty="0" err="1">
              <a:solidFill>
                <a:srgbClr val="0F5494"/>
              </a:solidFill>
            </a:endParaRPr>
          </a:p>
        </p:txBody>
      </p:sp>
    </p:spTree>
    <p:extLst>
      <p:ext uri="{BB962C8B-B14F-4D97-AF65-F5344CB8AC3E}">
        <p14:creationId xmlns:p14="http://schemas.microsoft.com/office/powerpoint/2010/main" val="3624788179"/>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a:extLst>
              <a:ext uri="{FF2B5EF4-FFF2-40B4-BE49-F238E27FC236}">
                <a16:creationId xmlns:a16="http://schemas.microsoft.com/office/drawing/2014/main" id="{F6BD06D1-CF6E-3346-A697-49DC91AF8EC2}"/>
              </a:ext>
            </a:extLst>
          </p:cNvPr>
          <p:cNvSpPr>
            <a:spLocks noGrp="1"/>
          </p:cNvSpPr>
          <p:nvPr>
            <p:ph type="title"/>
          </p:nvPr>
        </p:nvSpPr>
        <p:spPr>
          <a:xfrm>
            <a:off x="395288" y="1628775"/>
            <a:ext cx="8497887" cy="3600450"/>
          </a:xfrm>
        </p:spPr>
        <p:txBody>
          <a:bodyPr/>
          <a:lstStyle/>
          <a:p>
            <a:r>
              <a:rPr lang="en-GB" dirty="0"/>
              <a:t>Open data, Linked Open Data and Big data</a:t>
            </a:r>
            <a:endParaRPr lang="en-GB" altLang="en-US" dirty="0"/>
          </a:p>
        </p:txBody>
      </p:sp>
      <p:sp>
        <p:nvSpPr>
          <p:cNvPr id="62467" name="Slide Number Placeholder 1">
            <a:extLst>
              <a:ext uri="{FF2B5EF4-FFF2-40B4-BE49-F238E27FC236}">
                <a16:creationId xmlns:a16="http://schemas.microsoft.com/office/drawing/2014/main" id="{44743096-208F-D54D-9E53-AB9022CF6191}"/>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9B496030-4F3A-AD4F-8E54-1AC677E6E37C}" type="slidenum">
              <a:rPr lang="en-GB" altLang="en-US" sz="1400" i="0">
                <a:solidFill>
                  <a:schemeClr val="bg1"/>
                </a:solidFill>
                <a:latin typeface="Arial" panose="020B0604020202020204" pitchFamily="34" charset="0"/>
              </a:rPr>
              <a:pPr>
                <a:spcBef>
                  <a:spcPct val="0"/>
                </a:spcBef>
                <a:buClrTx/>
                <a:buFontTx/>
                <a:buNone/>
              </a:pPr>
              <a:t>33</a:t>
            </a:fld>
            <a:endParaRPr lang="en-GB" altLang="en-US" sz="1400" i="0">
              <a:solidFill>
                <a:schemeClr val="bg1"/>
              </a:solidFill>
              <a:latin typeface="Arial" panose="020B0604020202020204" pitchFamily="34" charset="0"/>
            </a:endParaRPr>
          </a:p>
        </p:txBody>
      </p:sp>
    </p:spTree>
    <p:extLst>
      <p:ext uri="{BB962C8B-B14F-4D97-AF65-F5344CB8AC3E}">
        <p14:creationId xmlns:p14="http://schemas.microsoft.com/office/powerpoint/2010/main" val="2061034869"/>
      </p:ext>
    </p:ext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418335" y="1268760"/>
            <a:ext cx="8690169" cy="1188513"/>
          </a:xfrm>
        </p:spPr>
        <p:txBody>
          <a:bodyPr/>
          <a:lstStyle/>
          <a:p>
            <a:r>
              <a:rPr lang="en-GB" altLang="en-US" dirty="0"/>
              <a:t>Open Data (</a:t>
            </a:r>
            <a:r>
              <a:rPr lang="en-GB" dirty="0"/>
              <a:t>Tim Berners-Lee)</a:t>
            </a:r>
            <a:endParaRPr lang="en-GB" altLang="en-US"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34</a:t>
            </a:fld>
            <a:endParaRPr lang="en-GB" altLang="en-US" sz="1400" i="0">
              <a:solidFill>
                <a:schemeClr val="tx1"/>
              </a:solidFill>
              <a:latin typeface="Arial" panose="020B0604020202020204" pitchFamily="34" charset="0"/>
            </a:endParaRPr>
          </a:p>
        </p:txBody>
      </p:sp>
      <p:pic>
        <p:nvPicPr>
          <p:cNvPr id="2" name="Immagin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31640" y="2276872"/>
            <a:ext cx="6364610" cy="4408349"/>
          </a:xfrm>
          <a:prstGeom prst="rect">
            <a:avLst/>
          </a:prstGeom>
        </p:spPr>
      </p:pic>
    </p:spTree>
    <p:extLst>
      <p:ext uri="{BB962C8B-B14F-4D97-AF65-F5344CB8AC3E}">
        <p14:creationId xmlns:p14="http://schemas.microsoft.com/office/powerpoint/2010/main" val="3150278473"/>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35</a:t>
            </a:fld>
            <a:endParaRPr lang="en-GB" altLang="en-US" sz="1400" i="0">
              <a:solidFill>
                <a:schemeClr val="tx1"/>
              </a:solidFill>
              <a:latin typeface="Arial" panose="020B0604020202020204" pitchFamily="34" charset="0"/>
            </a:endParaRPr>
          </a:p>
        </p:txBody>
      </p:sp>
      <p:pic>
        <p:nvPicPr>
          <p:cNvPr id="4" name="Immagine 3"/>
          <p:cNvPicPr>
            <a:picLocks noChangeAspect="1"/>
          </p:cNvPicPr>
          <p:nvPr/>
        </p:nvPicPr>
        <p:blipFill rotWithShape="1">
          <a:blip r:embed="rId4"/>
          <a:srcRect t="3103" b="71654"/>
          <a:stretch/>
        </p:blipFill>
        <p:spPr>
          <a:xfrm>
            <a:off x="107504" y="1052737"/>
            <a:ext cx="7128791" cy="5024348"/>
          </a:xfrm>
          <a:prstGeom prst="rect">
            <a:avLst/>
          </a:prstGeom>
        </p:spPr>
      </p:pic>
      <p:sp>
        <p:nvSpPr>
          <p:cNvPr id="2" name="CasellaDiTesto 1"/>
          <p:cNvSpPr txBox="1"/>
          <p:nvPr/>
        </p:nvSpPr>
        <p:spPr>
          <a:xfrm>
            <a:off x="4708313" y="6093296"/>
            <a:ext cx="3321743" cy="338554"/>
          </a:xfrm>
          <a:prstGeom prst="rect">
            <a:avLst/>
          </a:prstGeom>
          <a:noFill/>
        </p:spPr>
        <p:txBody>
          <a:bodyPr wrap="none" rtlCol="0">
            <a:spAutoFit/>
          </a:bodyPr>
          <a:lstStyle/>
          <a:p>
            <a:r>
              <a:rPr lang="en-GB" sz="1600" dirty="0">
                <a:solidFill>
                  <a:srgbClr val="0066FF"/>
                </a:solidFill>
                <a:latin typeface="+mn-lt"/>
              </a:rPr>
              <a:t>https://data.europa.eu/en</a:t>
            </a:r>
            <a:endParaRPr lang="it-IT" sz="1600" dirty="0" err="1">
              <a:solidFill>
                <a:srgbClr val="0066FF"/>
              </a:solidFill>
              <a:latin typeface="+mn-lt"/>
            </a:endParaRPr>
          </a:p>
        </p:txBody>
      </p:sp>
    </p:spTree>
    <p:extLst>
      <p:ext uri="{BB962C8B-B14F-4D97-AF65-F5344CB8AC3E}">
        <p14:creationId xmlns:p14="http://schemas.microsoft.com/office/powerpoint/2010/main" val="694654342"/>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490343" y="1196752"/>
            <a:ext cx="8690169" cy="1188513"/>
          </a:xfrm>
        </p:spPr>
        <p:txBody>
          <a:bodyPr/>
          <a:lstStyle/>
          <a:p>
            <a:r>
              <a:rPr lang="en-GB" dirty="0"/>
              <a:t>Linked data</a:t>
            </a:r>
            <a:endParaRPr lang="en-GB" altLang="en-US" dirty="0"/>
          </a:p>
        </p:txBody>
      </p:sp>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457200" y="2420888"/>
            <a:ext cx="8229600" cy="4320480"/>
          </a:xfrm>
        </p:spPr>
        <p:txBody>
          <a:bodyPr/>
          <a:lstStyle/>
          <a:p>
            <a:r>
              <a:rPr lang="en-GB" dirty="0"/>
              <a:t>They are structured data interconnected with other data in a way that becomes more useful through semantic queries</a:t>
            </a:r>
          </a:p>
          <a:p>
            <a:endParaRPr lang="en-GB" sz="1800" dirty="0"/>
          </a:p>
          <a:p>
            <a:r>
              <a:rPr lang="en-US" dirty="0"/>
              <a:t>The linked data system builds on standard Web technologies such as HTTP, RDF, and URI </a:t>
            </a:r>
          </a:p>
          <a:p>
            <a:endParaRPr lang="en-GB" sz="1800" b="1" dirty="0"/>
          </a:p>
          <a:p>
            <a:r>
              <a:rPr lang="en-GB" b="1" dirty="0"/>
              <a:t>Linked data can also be open data</a:t>
            </a:r>
            <a:r>
              <a:rPr lang="en-GB" dirty="0"/>
              <a:t>, in which case they are usually described as </a:t>
            </a:r>
            <a:r>
              <a:rPr lang="en-GB" b="1" dirty="0"/>
              <a:t>linked open data (LOD)</a:t>
            </a:r>
            <a:endParaRPr lang="en-GB" dirty="0"/>
          </a:p>
          <a:p>
            <a:pPr marL="0" lvl="0" indent="0">
              <a:buNone/>
            </a:pPr>
            <a:endParaRPr lang="en-GB" dirty="0"/>
          </a:p>
          <a:p>
            <a:pPr lvl="0"/>
            <a:endParaRPr lang="en-GB" dirty="0"/>
          </a:p>
          <a:p>
            <a:pPr lvl="0"/>
            <a:endParaRPr lang="it-IT" dirty="0"/>
          </a:p>
          <a:p>
            <a:pPr>
              <a:buFontTx/>
              <a:buNone/>
              <a:defRPr/>
            </a:pPr>
            <a:endParaRPr lang="en-GB" altLang="en-US"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36</a:t>
            </a:fld>
            <a:endParaRPr lang="en-GB" altLang="en-US" sz="1400" i="0">
              <a:solidFill>
                <a:schemeClr val="tx1"/>
              </a:solidFill>
              <a:latin typeface="Arial" panose="020B0604020202020204" pitchFamily="34" charset="0"/>
            </a:endParaRPr>
          </a:p>
        </p:txBody>
      </p:sp>
    </p:spTree>
    <p:extLst>
      <p:ext uri="{BB962C8B-B14F-4D97-AF65-F5344CB8AC3E}">
        <p14:creationId xmlns:p14="http://schemas.microsoft.com/office/powerpoint/2010/main" val="3033548506"/>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778375" y="1124744"/>
            <a:ext cx="8690169" cy="1188513"/>
          </a:xfrm>
        </p:spPr>
        <p:txBody>
          <a:bodyPr/>
          <a:lstStyle/>
          <a:p>
            <a:r>
              <a:rPr lang="en-GB" altLang="en-US" dirty="0"/>
              <a:t>Linked Data </a:t>
            </a:r>
            <a:r>
              <a:rPr lang="en-GB" altLang="en-US" sz="2400" dirty="0"/>
              <a:t>(</a:t>
            </a:r>
            <a:r>
              <a:rPr lang="en-GB" sz="2400" dirty="0"/>
              <a:t>Tim Berners-Lee)</a:t>
            </a:r>
            <a:endParaRPr lang="en-GB" altLang="en-US" sz="2400" dirty="0"/>
          </a:p>
        </p:txBody>
      </p:sp>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457200" y="2348880"/>
            <a:ext cx="8229600" cy="4320480"/>
          </a:xfrm>
        </p:spPr>
        <p:txBody>
          <a:bodyPr/>
          <a:lstStyle/>
          <a:p>
            <a:pPr lvl="0"/>
            <a:r>
              <a:rPr lang="en-GB" dirty="0"/>
              <a:t>Uniform Resource Identifiers (URIs) should be used to name and identify individual things</a:t>
            </a:r>
            <a:endParaRPr lang="it-IT" dirty="0"/>
          </a:p>
          <a:p>
            <a:pPr lvl="0"/>
            <a:r>
              <a:rPr lang="en-GB" dirty="0"/>
              <a:t>HTTP URIs should be used to allow these things to be looked up, interpreted, and subsequently "dereferenced"</a:t>
            </a:r>
            <a:endParaRPr lang="it-IT" dirty="0"/>
          </a:p>
          <a:p>
            <a:pPr lvl="0"/>
            <a:r>
              <a:rPr lang="en-GB" dirty="0"/>
              <a:t>Useful information about what a name identifies should be provided through open standards such as RDF, SPARQL, </a:t>
            </a:r>
            <a:r>
              <a:rPr lang="en-GB" dirty="0" err="1"/>
              <a:t>etc</a:t>
            </a:r>
            <a:endParaRPr lang="en-GB" dirty="0"/>
          </a:p>
          <a:p>
            <a:pPr lvl="0"/>
            <a:r>
              <a:rPr lang="en-GB" dirty="0"/>
              <a:t>Publishing data on the Web, other things should be referred to using their HTTP URI-based names</a:t>
            </a:r>
            <a:endParaRPr lang="it-IT" dirty="0"/>
          </a:p>
          <a:p>
            <a:pPr>
              <a:buFontTx/>
              <a:buNone/>
              <a:defRPr/>
            </a:pPr>
            <a:endParaRPr lang="en-GB" altLang="en-US"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37</a:t>
            </a:fld>
            <a:endParaRPr lang="en-GB" altLang="en-US" sz="1400" i="0">
              <a:solidFill>
                <a:schemeClr val="tx1"/>
              </a:solidFill>
              <a:latin typeface="Arial" panose="020B0604020202020204" pitchFamily="34" charset="0"/>
            </a:endParaRPr>
          </a:p>
        </p:txBody>
      </p:sp>
    </p:spTree>
    <p:extLst>
      <p:ext uri="{BB962C8B-B14F-4D97-AF65-F5344CB8AC3E}">
        <p14:creationId xmlns:p14="http://schemas.microsoft.com/office/powerpoint/2010/main" val="657949419"/>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778375" y="1376391"/>
            <a:ext cx="8690169" cy="1188513"/>
          </a:xfrm>
        </p:spPr>
        <p:txBody>
          <a:bodyPr/>
          <a:lstStyle/>
          <a:p>
            <a:r>
              <a:rPr lang="en-GB" altLang="en-US" dirty="0"/>
              <a:t>Linked Open Data</a:t>
            </a:r>
          </a:p>
        </p:txBody>
      </p:sp>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457200" y="2628439"/>
            <a:ext cx="8229600" cy="3824897"/>
          </a:xfrm>
        </p:spPr>
        <p:txBody>
          <a:bodyPr/>
          <a:lstStyle/>
          <a:p>
            <a:pPr lvl="0"/>
            <a:r>
              <a:rPr lang="en-US" dirty="0"/>
              <a:t>LOD support more flexible means of data dissemination, improved exploration of data across data sets, and allow linkage with other sources (e.g. within a national statistical system) while maintaining information about the provenance of the data</a:t>
            </a:r>
          </a:p>
          <a:p>
            <a:pPr marL="0" lvl="0" indent="0">
              <a:spcBef>
                <a:spcPts val="0"/>
              </a:spcBef>
              <a:buNone/>
            </a:pPr>
            <a:r>
              <a:rPr lang="en-US" dirty="0"/>
              <a:t> </a:t>
            </a:r>
          </a:p>
          <a:p>
            <a:pPr lvl="0"/>
            <a:r>
              <a:rPr lang="en-US" dirty="0"/>
              <a:t>Indirect benefits are that LOD projects promote internal consistency of data and metadata</a:t>
            </a:r>
            <a:endParaRPr lang="de-DE" altLang="en-US" dirty="0"/>
          </a:p>
          <a:p>
            <a:pPr>
              <a:buFontTx/>
              <a:buNone/>
              <a:defRPr/>
            </a:pPr>
            <a:endParaRPr lang="en-GB" altLang="en-US"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38</a:t>
            </a:fld>
            <a:endParaRPr lang="en-GB" altLang="en-US" sz="1400" i="0">
              <a:solidFill>
                <a:schemeClr val="tx1"/>
              </a:solidFill>
              <a:latin typeface="Arial" panose="020B0604020202020204" pitchFamily="34" charset="0"/>
            </a:endParaRPr>
          </a:p>
        </p:txBody>
      </p:sp>
    </p:spTree>
    <p:extLst>
      <p:ext uri="{BB962C8B-B14F-4D97-AF65-F5344CB8AC3E}">
        <p14:creationId xmlns:p14="http://schemas.microsoft.com/office/powerpoint/2010/main" val="459006791"/>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490343" y="1196752"/>
            <a:ext cx="8690169" cy="1188513"/>
          </a:xfrm>
        </p:spPr>
        <p:txBody>
          <a:bodyPr/>
          <a:lstStyle/>
          <a:p>
            <a:r>
              <a:rPr lang="en-GB" altLang="en-US" dirty="0"/>
              <a:t>Linked Open Data</a:t>
            </a:r>
          </a:p>
        </p:txBody>
      </p:sp>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611560" y="6237312"/>
            <a:ext cx="6264696" cy="576064"/>
          </a:xfrm>
        </p:spPr>
        <p:txBody>
          <a:bodyPr/>
          <a:lstStyle/>
          <a:p>
            <a:pPr marL="0" lvl="0" indent="0">
              <a:spcBef>
                <a:spcPts val="0"/>
              </a:spcBef>
              <a:buNone/>
            </a:pPr>
            <a:r>
              <a:rPr lang="en-US" dirty="0"/>
              <a:t> </a:t>
            </a:r>
            <a:r>
              <a:rPr lang="en-US" sz="1600" dirty="0"/>
              <a:t>https://ec.europa.eu/eurostat/web/nuts/linked-open-data</a:t>
            </a:r>
            <a:endParaRPr lang="en-GB" altLang="en-US" sz="1600"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39</a:t>
            </a:fld>
            <a:endParaRPr lang="en-GB" altLang="en-US" sz="1400" i="0">
              <a:solidFill>
                <a:schemeClr val="tx1"/>
              </a:solidFill>
              <a:latin typeface="Arial" panose="020B0604020202020204" pitchFamily="34" charset="0"/>
            </a:endParaRPr>
          </a:p>
        </p:txBody>
      </p:sp>
      <p:pic>
        <p:nvPicPr>
          <p:cNvPr id="2" name="Immagin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560" y="2221235"/>
            <a:ext cx="7488832" cy="4023990"/>
          </a:xfrm>
          <a:prstGeom prst="rect">
            <a:avLst/>
          </a:prstGeom>
        </p:spPr>
      </p:pic>
    </p:spTree>
    <p:extLst>
      <p:ext uri="{BB962C8B-B14F-4D97-AF65-F5344CB8AC3E}">
        <p14:creationId xmlns:p14="http://schemas.microsoft.com/office/powerpoint/2010/main" val="1540105272"/>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4</a:t>
            </a:fld>
            <a:endParaRPr lang="en-GB" altLang="en-US" sz="1400" i="0">
              <a:solidFill>
                <a:schemeClr val="tx1"/>
              </a:solidFill>
              <a:latin typeface="Arial" panose="020B0604020202020204" pitchFamily="34" charset="0"/>
            </a:endParaRPr>
          </a:p>
        </p:txBody>
      </p:sp>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52736"/>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4" name="Rettangolo 3"/>
          <p:cNvSpPr/>
          <p:nvPr/>
        </p:nvSpPr>
        <p:spPr>
          <a:xfrm>
            <a:off x="1403648" y="2204864"/>
            <a:ext cx="7128792" cy="3406766"/>
          </a:xfrm>
          <a:prstGeom prst="rect">
            <a:avLst/>
          </a:prstGeom>
        </p:spPr>
        <p:txBody>
          <a:bodyPr wrap="square">
            <a:spAutoFit/>
          </a:bodyPr>
          <a:lstStyle/>
          <a:p>
            <a:pPr marL="1141095" marR="5080" lvl="0" indent="-1129030" algn="r" eaLnBrk="1" fontAlgn="auto" hangingPunct="1">
              <a:lnSpc>
                <a:spcPct val="113799"/>
              </a:lnSpc>
              <a:spcBef>
                <a:spcPts val="100"/>
              </a:spcBef>
              <a:spcAft>
                <a:spcPts val="0"/>
              </a:spcAft>
            </a:pPr>
            <a:r>
              <a:rPr lang="en-US" sz="2800" i="1" dirty="0">
                <a:solidFill>
                  <a:srgbClr val="0F5494"/>
                </a:solidFill>
                <a:latin typeface="+mn-lt"/>
                <a:ea typeface="Verdana"/>
              </a:rPr>
              <a:t>“The best visualizations cause  you to see something you  weren't expecting”</a:t>
            </a:r>
          </a:p>
          <a:p>
            <a:pPr marL="1141095" marR="5080" lvl="0" indent="-1129030" algn="r" eaLnBrk="1" fontAlgn="auto" hangingPunct="1">
              <a:lnSpc>
                <a:spcPct val="113799"/>
              </a:lnSpc>
              <a:spcBef>
                <a:spcPts val="100"/>
              </a:spcBef>
              <a:spcAft>
                <a:spcPts val="0"/>
              </a:spcAft>
            </a:pPr>
            <a:endParaRPr lang="en-US" sz="2800" i="1" dirty="0">
              <a:solidFill>
                <a:srgbClr val="0F5494"/>
              </a:solidFill>
              <a:latin typeface="+mn-lt"/>
              <a:ea typeface="Verdana"/>
            </a:endParaRPr>
          </a:p>
          <a:p>
            <a:pPr marL="1141095" marR="5080" indent="-1129030" algn="r" eaLnBrk="1" fontAlgn="auto" hangingPunct="1">
              <a:lnSpc>
                <a:spcPct val="113799"/>
              </a:lnSpc>
              <a:spcBef>
                <a:spcPts val="100"/>
              </a:spcBef>
              <a:spcAft>
                <a:spcPts val="0"/>
              </a:spcAft>
            </a:pPr>
            <a:r>
              <a:rPr lang="en-US" sz="2800" spc="75" dirty="0">
                <a:solidFill>
                  <a:srgbClr val="747474"/>
                </a:solidFill>
                <a:latin typeface="Microsoft Sans Serif"/>
                <a:cs typeface="Microsoft Sans Serif"/>
              </a:rPr>
              <a:t>Amanda</a:t>
            </a:r>
            <a:r>
              <a:rPr lang="en-US" sz="2800" spc="-90" dirty="0">
                <a:solidFill>
                  <a:srgbClr val="747474"/>
                </a:solidFill>
                <a:latin typeface="Microsoft Sans Serif"/>
                <a:cs typeface="Microsoft Sans Serif"/>
              </a:rPr>
              <a:t> </a:t>
            </a:r>
            <a:r>
              <a:rPr lang="en-US" sz="2800" spc="-55" dirty="0">
                <a:solidFill>
                  <a:srgbClr val="747474"/>
                </a:solidFill>
                <a:latin typeface="Microsoft Sans Serif"/>
                <a:cs typeface="Microsoft Sans Serif"/>
              </a:rPr>
              <a:t>Cox </a:t>
            </a:r>
            <a:r>
              <a:rPr lang="en-US" sz="2800" spc="-675" dirty="0">
                <a:solidFill>
                  <a:srgbClr val="747474"/>
                </a:solidFill>
                <a:latin typeface="Microsoft Sans Serif"/>
                <a:cs typeface="Microsoft Sans Serif"/>
              </a:rPr>
              <a:t> </a:t>
            </a:r>
          </a:p>
          <a:p>
            <a:pPr marL="1141095" marR="5080" indent="-1129030" algn="r" eaLnBrk="1" fontAlgn="auto" hangingPunct="1">
              <a:lnSpc>
                <a:spcPct val="113799"/>
              </a:lnSpc>
              <a:spcBef>
                <a:spcPts val="100"/>
              </a:spcBef>
              <a:spcAft>
                <a:spcPts val="0"/>
              </a:spcAft>
            </a:pPr>
            <a:r>
              <a:rPr lang="en-US" sz="1800" spc="30" dirty="0">
                <a:solidFill>
                  <a:srgbClr val="747474"/>
                </a:solidFill>
                <a:latin typeface="Microsoft Sans Serif"/>
                <a:cs typeface="Microsoft Sans Serif"/>
              </a:rPr>
              <a:t>Data Journalist</a:t>
            </a:r>
            <a:r>
              <a:rPr lang="en-US" sz="1800" spc="45" dirty="0">
                <a:solidFill>
                  <a:srgbClr val="747474"/>
                </a:solidFill>
                <a:latin typeface="Microsoft Sans Serif"/>
                <a:cs typeface="Microsoft Sans Serif"/>
              </a:rPr>
              <a:t>,</a:t>
            </a:r>
            <a:r>
              <a:rPr lang="en-US" sz="1800" spc="-35" dirty="0">
                <a:solidFill>
                  <a:srgbClr val="747474"/>
                </a:solidFill>
                <a:latin typeface="Microsoft Sans Serif"/>
                <a:cs typeface="Microsoft Sans Serif"/>
              </a:rPr>
              <a:t> </a:t>
            </a:r>
            <a:r>
              <a:rPr lang="en-US" sz="1800" spc="60" dirty="0">
                <a:solidFill>
                  <a:srgbClr val="747474"/>
                </a:solidFill>
                <a:latin typeface="Microsoft Sans Serif"/>
                <a:cs typeface="Microsoft Sans Serif"/>
              </a:rPr>
              <a:t>New</a:t>
            </a:r>
            <a:r>
              <a:rPr lang="en-US" sz="1800" spc="-30" dirty="0">
                <a:solidFill>
                  <a:srgbClr val="747474"/>
                </a:solidFill>
                <a:latin typeface="Microsoft Sans Serif"/>
                <a:cs typeface="Microsoft Sans Serif"/>
              </a:rPr>
              <a:t> </a:t>
            </a:r>
            <a:r>
              <a:rPr lang="en-US" sz="1800" spc="-10" dirty="0">
                <a:solidFill>
                  <a:srgbClr val="747474"/>
                </a:solidFill>
                <a:latin typeface="Microsoft Sans Serif"/>
                <a:cs typeface="Microsoft Sans Serif"/>
              </a:rPr>
              <a:t>York</a:t>
            </a:r>
            <a:r>
              <a:rPr lang="en-US" sz="1800" spc="-35" dirty="0">
                <a:solidFill>
                  <a:srgbClr val="747474"/>
                </a:solidFill>
                <a:latin typeface="Microsoft Sans Serif"/>
                <a:cs typeface="Microsoft Sans Serif"/>
              </a:rPr>
              <a:t> </a:t>
            </a:r>
            <a:r>
              <a:rPr lang="en-US" sz="1800" spc="20" dirty="0">
                <a:solidFill>
                  <a:srgbClr val="747474"/>
                </a:solidFill>
                <a:latin typeface="Microsoft Sans Serif"/>
                <a:cs typeface="Microsoft Sans Serif"/>
              </a:rPr>
              <a:t>Times</a:t>
            </a:r>
            <a:endParaRPr lang="en-US" sz="1800" dirty="0">
              <a:latin typeface="Microsoft Sans Serif"/>
              <a:cs typeface="Microsoft Sans Serif"/>
            </a:endParaRPr>
          </a:p>
          <a:p>
            <a:pPr marL="1141095" marR="5080" lvl="0" indent="-1129030" algn="r" eaLnBrk="1" fontAlgn="auto" hangingPunct="1">
              <a:lnSpc>
                <a:spcPct val="113799"/>
              </a:lnSpc>
              <a:spcBef>
                <a:spcPts val="100"/>
              </a:spcBef>
              <a:spcAft>
                <a:spcPts val="0"/>
              </a:spcAft>
            </a:pPr>
            <a:endParaRPr lang="en-US" sz="2800" i="1" dirty="0">
              <a:solidFill>
                <a:srgbClr val="0F5494"/>
              </a:solidFill>
              <a:latin typeface="+mn-lt"/>
              <a:ea typeface="Verdana"/>
            </a:endParaRPr>
          </a:p>
        </p:txBody>
      </p:sp>
      <p:pic>
        <p:nvPicPr>
          <p:cNvPr id="2" name="Immagine 1"/>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395536" y="3501008"/>
            <a:ext cx="2880320" cy="2880320"/>
          </a:xfrm>
          <a:prstGeom prst="rect">
            <a:avLst/>
          </a:prstGeom>
        </p:spPr>
      </p:pic>
    </p:spTree>
    <p:extLst>
      <p:ext uri="{BB962C8B-B14F-4D97-AF65-F5344CB8AC3E}">
        <p14:creationId xmlns:p14="http://schemas.microsoft.com/office/powerpoint/2010/main" val="1892493659"/>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rotWithShape="1">
          <a:blip r:embed="rId3"/>
          <a:srcRect l="8450" r="8743" b="14054"/>
          <a:stretch/>
        </p:blipFill>
        <p:spPr>
          <a:xfrm>
            <a:off x="4932040" y="4077072"/>
            <a:ext cx="3528392" cy="2592288"/>
          </a:xfrm>
          <a:prstGeom prst="rect">
            <a:avLst/>
          </a:prstGeom>
        </p:spPr>
      </p:pic>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778375" y="1124744"/>
            <a:ext cx="8690169" cy="1188513"/>
          </a:xfrm>
        </p:spPr>
        <p:txBody>
          <a:bodyPr/>
          <a:lstStyle/>
          <a:p>
            <a:r>
              <a:rPr lang="en-GB" altLang="en-US" dirty="0"/>
              <a:t>Big Data</a:t>
            </a:r>
          </a:p>
        </p:txBody>
      </p:sp>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457200" y="2412415"/>
            <a:ext cx="8229600" cy="3824897"/>
          </a:xfrm>
        </p:spPr>
        <p:txBody>
          <a:bodyPr/>
          <a:lstStyle/>
          <a:p>
            <a:r>
              <a:rPr lang="en-GB" dirty="0"/>
              <a:t>Big data is a collection of data that is so extensive in terms of volume, speed and variety that it requires specific technologies and analysis methods to extract additional information value from it</a:t>
            </a:r>
            <a:endParaRPr lang="it-IT"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40</a:t>
            </a:fld>
            <a:endParaRPr lang="en-GB" altLang="en-US" sz="1400" i="0" dirty="0">
              <a:solidFill>
                <a:schemeClr val="tx1"/>
              </a:solidFill>
              <a:latin typeface="Arial" panose="020B0604020202020204" pitchFamily="34" charset="0"/>
            </a:endParaRPr>
          </a:p>
        </p:txBody>
      </p:sp>
    </p:spTree>
    <p:extLst>
      <p:ext uri="{BB962C8B-B14F-4D97-AF65-F5344CB8AC3E}">
        <p14:creationId xmlns:p14="http://schemas.microsoft.com/office/powerpoint/2010/main" val="1413770009"/>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251520" y="1124744"/>
            <a:ext cx="8690169" cy="1188513"/>
          </a:xfrm>
        </p:spPr>
        <p:txBody>
          <a:bodyPr/>
          <a:lstStyle/>
          <a:p>
            <a:r>
              <a:rPr lang="en-GB" altLang="en-US" dirty="0"/>
              <a:t>Big Data examples</a:t>
            </a:r>
          </a:p>
        </p:txBody>
      </p:sp>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251520" y="2412415"/>
            <a:ext cx="8686800" cy="3824897"/>
          </a:xfrm>
        </p:spPr>
        <p:txBody>
          <a:bodyPr/>
          <a:lstStyle/>
          <a:p>
            <a:pPr marL="0" indent="0">
              <a:buNone/>
            </a:pPr>
            <a:r>
              <a:rPr lang="en-US" dirty="0"/>
              <a:t>Even the experimental statistics use new data sources (Big data)</a:t>
            </a:r>
            <a:endParaRPr lang="it-IT" dirty="0"/>
          </a:p>
          <a:p>
            <a:pPr marL="0" indent="0">
              <a:spcBef>
                <a:spcPts val="1600"/>
              </a:spcBef>
              <a:buNone/>
            </a:pPr>
            <a:r>
              <a:rPr lang="en-US" dirty="0"/>
              <a:t>Two examples of Big data-based Experimental Statistics are:</a:t>
            </a:r>
          </a:p>
          <a:p>
            <a:pPr>
              <a:spcBef>
                <a:spcPts val="1600"/>
              </a:spcBef>
            </a:pPr>
            <a:r>
              <a:rPr lang="en-US" dirty="0"/>
              <a:t>Eurostat uses  Wikipedia as a new source to produce statistics on visits to UNESCO World Heritage sites </a:t>
            </a:r>
            <a:endParaRPr lang="it-IT" dirty="0"/>
          </a:p>
          <a:p>
            <a:r>
              <a:rPr lang="en-US" dirty="0"/>
              <a:t>Italian statistical Institute uses Twitter (about 57,000 tweets per day) to elaborate the social mood on economy index</a:t>
            </a:r>
            <a:endParaRPr lang="it-IT" dirty="0"/>
          </a:p>
          <a:p>
            <a:pPr marL="0" indent="0">
              <a:buNone/>
            </a:pPr>
            <a:endParaRPr lang="it-IT"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41</a:t>
            </a:fld>
            <a:endParaRPr lang="en-GB" altLang="en-US" sz="1400" i="0" dirty="0">
              <a:solidFill>
                <a:schemeClr val="tx1"/>
              </a:solidFill>
              <a:latin typeface="Arial" panose="020B0604020202020204" pitchFamily="34" charset="0"/>
            </a:endParaRPr>
          </a:p>
        </p:txBody>
      </p:sp>
    </p:spTree>
    <p:extLst>
      <p:ext uri="{BB962C8B-B14F-4D97-AF65-F5344CB8AC3E}">
        <p14:creationId xmlns:p14="http://schemas.microsoft.com/office/powerpoint/2010/main" val="1147322883"/>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395535" y="1124744"/>
            <a:ext cx="8690169" cy="1188513"/>
          </a:xfrm>
        </p:spPr>
        <p:txBody>
          <a:bodyPr/>
          <a:lstStyle/>
          <a:p>
            <a:r>
              <a:rPr lang="en-GB" altLang="en-US" dirty="0"/>
              <a:t>Big Data- </a:t>
            </a:r>
            <a:r>
              <a:rPr lang="en-GB" altLang="en-US" dirty="0" err="1"/>
              <a:t>Unece</a:t>
            </a:r>
            <a:r>
              <a:rPr lang="en-GB" altLang="en-US" dirty="0"/>
              <a:t> Classification</a:t>
            </a:r>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42</a:t>
            </a:fld>
            <a:endParaRPr lang="en-GB" altLang="en-US" sz="1400" i="0">
              <a:solidFill>
                <a:schemeClr val="tx1"/>
              </a:solidFill>
              <a:latin typeface="Arial" panose="020B0604020202020204" pitchFamily="34" charset="0"/>
            </a:endParaRPr>
          </a:p>
        </p:txBody>
      </p:sp>
      <p:pic>
        <p:nvPicPr>
          <p:cNvPr id="4" name="Immagine 3"/>
          <p:cNvPicPr>
            <a:picLocks noChangeAspect="1"/>
          </p:cNvPicPr>
          <p:nvPr/>
        </p:nvPicPr>
        <p:blipFill rotWithShape="1">
          <a:blip r:embed="rId4"/>
          <a:srcRect r="-2556" b="-2556"/>
          <a:stretch/>
        </p:blipFill>
        <p:spPr>
          <a:xfrm>
            <a:off x="539552" y="2120211"/>
            <a:ext cx="7998050" cy="4443850"/>
          </a:xfrm>
          <a:prstGeom prst="rect">
            <a:avLst/>
          </a:prstGeom>
        </p:spPr>
      </p:pic>
    </p:spTree>
    <p:extLst>
      <p:ext uri="{BB962C8B-B14F-4D97-AF65-F5344CB8AC3E}">
        <p14:creationId xmlns:p14="http://schemas.microsoft.com/office/powerpoint/2010/main" val="289721460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251520" y="1124744"/>
            <a:ext cx="8690169" cy="1188513"/>
          </a:xfrm>
        </p:spPr>
        <p:txBody>
          <a:bodyPr/>
          <a:lstStyle/>
          <a:p>
            <a:r>
              <a:rPr lang="en-GB" altLang="en-US" dirty="0"/>
              <a:t>Big Data and Open data</a:t>
            </a:r>
          </a:p>
        </p:txBody>
      </p:sp>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251520" y="2420888"/>
            <a:ext cx="8640960" cy="3824897"/>
          </a:xfrm>
        </p:spPr>
        <p:txBody>
          <a:bodyPr/>
          <a:lstStyle/>
          <a:p>
            <a:pPr marL="0" indent="0">
              <a:spcBef>
                <a:spcPts val="800"/>
              </a:spcBef>
              <a:buNone/>
            </a:pPr>
            <a:r>
              <a:rPr lang="en-GB" dirty="0"/>
              <a:t>Open data are certainly a subset of Big data, but the purposes and uses that characterize these two classifications of data are profoundly different:</a:t>
            </a:r>
            <a:endParaRPr lang="it-IT" dirty="0"/>
          </a:p>
          <a:p>
            <a:pPr lvl="0">
              <a:spcBef>
                <a:spcPts val="800"/>
              </a:spcBef>
            </a:pPr>
            <a:r>
              <a:rPr lang="en-GB" b="1" dirty="0"/>
              <a:t>Big data</a:t>
            </a:r>
            <a:r>
              <a:rPr lang="en-GB" dirty="0"/>
              <a:t> are collected even without the knowledge of the person concerned to profile the tastes and trends of citizens and are used for private purposes and market analysis</a:t>
            </a:r>
          </a:p>
          <a:p>
            <a:pPr lvl="0"/>
            <a:r>
              <a:rPr lang="en-GB" b="1" dirty="0"/>
              <a:t>Open data</a:t>
            </a:r>
            <a:r>
              <a:rPr lang="en-GB" dirty="0"/>
              <a:t> are data collected as part of the actions of Public Administrations, must be online, reusable and made available to the community</a:t>
            </a:r>
            <a:endParaRPr lang="it-IT"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43</a:t>
            </a:fld>
            <a:endParaRPr lang="en-GB" altLang="en-US" sz="1400" i="0">
              <a:solidFill>
                <a:schemeClr val="tx1"/>
              </a:solidFill>
              <a:latin typeface="Arial" panose="020B0604020202020204" pitchFamily="34" charset="0"/>
            </a:endParaRPr>
          </a:p>
        </p:txBody>
      </p:sp>
    </p:spTree>
    <p:extLst>
      <p:ext uri="{BB962C8B-B14F-4D97-AF65-F5344CB8AC3E}">
        <p14:creationId xmlns:p14="http://schemas.microsoft.com/office/powerpoint/2010/main" val="1917496633"/>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le 1">
            <a:extLst>
              <a:ext uri="{FF2B5EF4-FFF2-40B4-BE49-F238E27FC236}">
                <a16:creationId xmlns:a16="http://schemas.microsoft.com/office/drawing/2014/main" id="{F6BD06D1-CF6E-3346-A697-49DC91AF8EC2}"/>
              </a:ext>
            </a:extLst>
          </p:cNvPr>
          <p:cNvSpPr>
            <a:spLocks noGrp="1"/>
          </p:cNvSpPr>
          <p:nvPr>
            <p:ph type="title"/>
          </p:nvPr>
        </p:nvSpPr>
        <p:spPr>
          <a:xfrm>
            <a:off x="395288" y="1628775"/>
            <a:ext cx="8497887" cy="3600450"/>
          </a:xfrm>
        </p:spPr>
        <p:txBody>
          <a:bodyPr/>
          <a:lstStyle/>
          <a:p>
            <a:r>
              <a:rPr lang="en-GB" dirty="0"/>
              <a:t>Web publishing</a:t>
            </a:r>
            <a:endParaRPr lang="en-GB" altLang="en-US" dirty="0"/>
          </a:p>
        </p:txBody>
      </p:sp>
      <p:sp>
        <p:nvSpPr>
          <p:cNvPr id="62467" name="Slide Number Placeholder 1">
            <a:extLst>
              <a:ext uri="{FF2B5EF4-FFF2-40B4-BE49-F238E27FC236}">
                <a16:creationId xmlns:a16="http://schemas.microsoft.com/office/drawing/2014/main" id="{44743096-208F-D54D-9E53-AB9022CF6191}"/>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9B496030-4F3A-AD4F-8E54-1AC677E6E37C}" type="slidenum">
              <a:rPr lang="en-GB" altLang="en-US" sz="1400" i="0">
                <a:solidFill>
                  <a:schemeClr val="bg1"/>
                </a:solidFill>
                <a:latin typeface="Arial" panose="020B0604020202020204" pitchFamily="34" charset="0"/>
              </a:rPr>
              <a:pPr>
                <a:spcBef>
                  <a:spcPct val="0"/>
                </a:spcBef>
                <a:buClrTx/>
                <a:buFontTx/>
                <a:buNone/>
              </a:pPr>
              <a:t>44</a:t>
            </a:fld>
            <a:endParaRPr lang="en-GB" altLang="en-US" sz="1400" i="0">
              <a:solidFill>
                <a:schemeClr val="bg1"/>
              </a:solidFill>
              <a:latin typeface="Arial" panose="020B0604020202020204" pitchFamily="34" charset="0"/>
            </a:endParaRPr>
          </a:p>
        </p:txBody>
      </p:sp>
    </p:spTree>
    <p:extLst>
      <p:ext uri="{BB962C8B-B14F-4D97-AF65-F5344CB8AC3E}">
        <p14:creationId xmlns:p14="http://schemas.microsoft.com/office/powerpoint/2010/main" val="2691552611"/>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395535" y="1376391"/>
            <a:ext cx="8690169" cy="1188513"/>
          </a:xfrm>
        </p:spPr>
        <p:txBody>
          <a:bodyPr/>
          <a:lstStyle/>
          <a:p>
            <a:r>
              <a:rPr lang="en-US" dirty="0"/>
              <a:t>What is Web Publishing?</a:t>
            </a:r>
            <a:br>
              <a:rPr lang="it-IT" dirty="0"/>
            </a:br>
            <a:endParaRPr lang="en-GB" altLang="en-US" dirty="0"/>
          </a:p>
        </p:txBody>
      </p:sp>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457200" y="2636912"/>
            <a:ext cx="8229600" cy="3824897"/>
          </a:xfrm>
        </p:spPr>
        <p:txBody>
          <a:bodyPr/>
          <a:lstStyle/>
          <a:p>
            <a:pPr marL="0" indent="0">
              <a:buNone/>
            </a:pPr>
            <a:r>
              <a:rPr lang="en-US" dirty="0"/>
              <a:t>The process of publishing original content on the Internet</a:t>
            </a:r>
          </a:p>
          <a:p>
            <a:pPr marL="0" indent="0">
              <a:buNone/>
            </a:pPr>
            <a:endParaRPr lang="it-IT" dirty="0"/>
          </a:p>
          <a:p>
            <a:r>
              <a:rPr lang="en-US" dirty="0"/>
              <a:t>Web publishing includes:</a:t>
            </a:r>
          </a:p>
          <a:p>
            <a:pPr lvl="1">
              <a:buFont typeface="Courier New" panose="02070309020205020404" pitchFamily="49" charset="0"/>
              <a:buChar char="o"/>
            </a:pPr>
            <a:r>
              <a:rPr lang="en-US" sz="2200" b="0" dirty="0"/>
              <a:t>personal, business and community websites</a:t>
            </a:r>
          </a:p>
          <a:p>
            <a:pPr lvl="1">
              <a:buFont typeface="Courier New" panose="02070309020205020404" pitchFamily="49" charset="0"/>
              <a:buChar char="o"/>
            </a:pPr>
            <a:r>
              <a:rPr lang="en-US" sz="2200" b="0" dirty="0"/>
              <a:t>e-books </a:t>
            </a:r>
          </a:p>
          <a:p>
            <a:pPr lvl="1">
              <a:buFont typeface="Courier New" panose="02070309020205020404" pitchFamily="49" charset="0"/>
              <a:buChar char="o"/>
            </a:pPr>
            <a:r>
              <a:rPr lang="en-US" sz="2200" b="0" dirty="0"/>
              <a:t>blogs</a:t>
            </a:r>
            <a:endParaRPr lang="en-GB" altLang="en-US" sz="2200" b="0"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45</a:t>
            </a:fld>
            <a:endParaRPr lang="en-GB" altLang="en-US" sz="1400" i="0">
              <a:solidFill>
                <a:schemeClr val="tx1"/>
              </a:solidFill>
              <a:latin typeface="Arial" panose="020B0604020202020204" pitchFamily="34" charset="0"/>
            </a:endParaRPr>
          </a:p>
        </p:txBody>
      </p:sp>
    </p:spTree>
    <p:extLst>
      <p:ext uri="{BB962C8B-B14F-4D97-AF65-F5344CB8AC3E}">
        <p14:creationId xmlns:p14="http://schemas.microsoft.com/office/powerpoint/2010/main" val="1489695465"/>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323528" y="1376391"/>
            <a:ext cx="8690169" cy="1188513"/>
          </a:xfrm>
        </p:spPr>
        <p:txBody>
          <a:bodyPr/>
          <a:lstStyle/>
          <a:p>
            <a:r>
              <a:rPr lang="en-US" dirty="0"/>
              <a:t>Web Publishing</a:t>
            </a:r>
            <a:br>
              <a:rPr lang="it-IT" dirty="0"/>
            </a:br>
            <a:endParaRPr lang="en-GB" altLang="en-US" dirty="0"/>
          </a:p>
        </p:txBody>
      </p:sp>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5148064" y="3789040"/>
            <a:ext cx="5698976" cy="2088232"/>
          </a:xfrm>
        </p:spPr>
        <p:txBody>
          <a:bodyPr/>
          <a:lstStyle/>
          <a:p>
            <a:pPr lvl="1">
              <a:buFont typeface="Courier New" panose="02070309020205020404" pitchFamily="49" charset="0"/>
              <a:buChar char="o"/>
            </a:pPr>
            <a:r>
              <a:rPr lang="en-US" sz="2200" b="0" dirty="0"/>
              <a:t>text</a:t>
            </a:r>
          </a:p>
          <a:p>
            <a:pPr lvl="1">
              <a:buFont typeface="Courier New" panose="02070309020205020404" pitchFamily="49" charset="0"/>
              <a:buChar char="o"/>
            </a:pPr>
            <a:r>
              <a:rPr lang="en-US" sz="2200" b="0" dirty="0"/>
              <a:t>images </a:t>
            </a:r>
          </a:p>
          <a:p>
            <a:pPr lvl="1">
              <a:buFont typeface="Courier New" panose="02070309020205020404" pitchFamily="49" charset="0"/>
              <a:buChar char="o"/>
            </a:pPr>
            <a:r>
              <a:rPr lang="en-US" sz="2200" b="0" dirty="0"/>
              <a:t>videos </a:t>
            </a:r>
          </a:p>
          <a:p>
            <a:pPr lvl="1">
              <a:buFont typeface="Courier New" panose="02070309020205020404" pitchFamily="49" charset="0"/>
              <a:buChar char="o"/>
            </a:pPr>
            <a:r>
              <a:rPr lang="en-US" sz="2200" b="0" dirty="0"/>
              <a:t>other types of media</a:t>
            </a:r>
            <a:endParaRPr lang="en-GB" altLang="en-US" sz="2200" b="0"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46</a:t>
            </a:fld>
            <a:endParaRPr lang="en-GB" altLang="en-US" sz="1400" i="0">
              <a:solidFill>
                <a:schemeClr val="tx1"/>
              </a:solidFill>
              <a:latin typeface="Arial" panose="020B0604020202020204" pitchFamily="34" charset="0"/>
            </a:endParaRPr>
          </a:p>
        </p:txBody>
      </p:sp>
      <p:pic>
        <p:nvPicPr>
          <p:cNvPr id="4" name="Immagin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534" y="3356993"/>
            <a:ext cx="5038171" cy="2376263"/>
          </a:xfrm>
          <a:prstGeom prst="rect">
            <a:avLst/>
          </a:prstGeom>
        </p:spPr>
      </p:pic>
      <p:sp>
        <p:nvSpPr>
          <p:cNvPr id="6" name="CasellaDiTesto 5"/>
          <p:cNvSpPr txBox="1"/>
          <p:nvPr/>
        </p:nvSpPr>
        <p:spPr>
          <a:xfrm>
            <a:off x="323528" y="2564904"/>
            <a:ext cx="6768754" cy="461665"/>
          </a:xfrm>
          <a:prstGeom prst="rect">
            <a:avLst/>
          </a:prstGeom>
          <a:noFill/>
        </p:spPr>
        <p:txBody>
          <a:bodyPr wrap="square" rtlCol="0">
            <a:spAutoFit/>
          </a:bodyPr>
          <a:lstStyle/>
          <a:p>
            <a:pPr lvl="0">
              <a:spcBef>
                <a:spcPct val="20000"/>
              </a:spcBef>
              <a:buClr>
                <a:srgbClr val="0F5494"/>
              </a:buClr>
            </a:pPr>
            <a:r>
              <a:rPr lang="en-US" sz="2400" b="0" kern="0" dirty="0">
                <a:solidFill>
                  <a:srgbClr val="0F5494"/>
                </a:solidFill>
                <a:latin typeface="Verdana"/>
              </a:rPr>
              <a:t>The published content may include:</a:t>
            </a:r>
          </a:p>
        </p:txBody>
      </p:sp>
    </p:spTree>
    <p:extLst>
      <p:ext uri="{BB962C8B-B14F-4D97-AF65-F5344CB8AC3E}">
        <p14:creationId xmlns:p14="http://schemas.microsoft.com/office/powerpoint/2010/main" val="1876054108"/>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395535" y="1376391"/>
            <a:ext cx="8690169" cy="1188513"/>
          </a:xfrm>
        </p:spPr>
        <p:txBody>
          <a:bodyPr/>
          <a:lstStyle/>
          <a:p>
            <a:r>
              <a:rPr lang="en-US" dirty="0"/>
              <a:t>Web Publishing</a:t>
            </a:r>
            <a:br>
              <a:rPr lang="it-IT" dirty="0"/>
            </a:br>
            <a:endParaRPr lang="en-GB" altLang="en-US" dirty="0"/>
          </a:p>
        </p:txBody>
      </p:sp>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456034" y="2697252"/>
            <a:ext cx="8229600" cy="3824897"/>
          </a:xfrm>
        </p:spPr>
        <p:txBody>
          <a:bodyPr/>
          <a:lstStyle/>
          <a:p>
            <a:pPr marL="0" indent="0">
              <a:buNone/>
            </a:pPr>
            <a:r>
              <a:rPr lang="en-US" dirty="0"/>
              <a:t>To create a web publishing product:</a:t>
            </a:r>
          </a:p>
          <a:p>
            <a:pPr marL="0" indent="0">
              <a:buNone/>
            </a:pPr>
            <a:endParaRPr lang="it-IT" dirty="0"/>
          </a:p>
          <a:p>
            <a:pPr lvl="1">
              <a:buFont typeface="Courier New" panose="02070309020205020404" pitchFamily="49" charset="0"/>
              <a:buChar char="o"/>
            </a:pPr>
            <a:r>
              <a:rPr lang="en-US" sz="2200" b="0" dirty="0"/>
              <a:t>Website development </a:t>
            </a:r>
            <a:r>
              <a:rPr lang="en-US" sz="2200" b="0" dirty="0" err="1"/>
              <a:t>softwares</a:t>
            </a:r>
            <a:endParaRPr lang="it-IT" sz="2200" b="0" dirty="0"/>
          </a:p>
          <a:p>
            <a:pPr lvl="1">
              <a:buFont typeface="Courier New" panose="02070309020205020404" pitchFamily="49" charset="0"/>
              <a:buChar char="o"/>
            </a:pPr>
            <a:r>
              <a:rPr lang="en-US" sz="2200" b="0" dirty="0"/>
              <a:t>Internet connection</a:t>
            </a:r>
            <a:endParaRPr lang="it-IT" sz="2200" b="0" dirty="0"/>
          </a:p>
          <a:p>
            <a:pPr lvl="1">
              <a:buFont typeface="Courier New" panose="02070309020205020404" pitchFamily="49" charset="0"/>
              <a:buChar char="o"/>
            </a:pPr>
            <a:r>
              <a:rPr lang="en-US" sz="2200" b="0" dirty="0"/>
              <a:t>A web server to host the website</a:t>
            </a:r>
            <a:endParaRPr lang="it-IT" sz="2200" b="0"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47</a:t>
            </a:fld>
            <a:endParaRPr lang="en-GB" altLang="en-US" sz="1400" i="0">
              <a:solidFill>
                <a:schemeClr val="tx1"/>
              </a:solidFill>
              <a:latin typeface="Arial" panose="020B0604020202020204" pitchFamily="34" charset="0"/>
            </a:endParaRPr>
          </a:p>
        </p:txBody>
      </p:sp>
    </p:spTree>
    <p:extLst>
      <p:ext uri="{BB962C8B-B14F-4D97-AF65-F5344CB8AC3E}">
        <p14:creationId xmlns:p14="http://schemas.microsoft.com/office/powerpoint/2010/main" val="1566596462"/>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850383" y="1376391"/>
            <a:ext cx="8690169" cy="1188513"/>
          </a:xfrm>
        </p:spPr>
        <p:txBody>
          <a:bodyPr/>
          <a:lstStyle/>
          <a:p>
            <a:r>
              <a:rPr lang="en-US" dirty="0"/>
              <a:t>Benefits</a:t>
            </a:r>
            <a:br>
              <a:rPr lang="it-IT" dirty="0"/>
            </a:br>
            <a:endParaRPr lang="en-GB" altLang="en-US" dirty="0"/>
          </a:p>
        </p:txBody>
      </p:sp>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457200" y="2564904"/>
            <a:ext cx="4618856" cy="3824897"/>
          </a:xfrm>
        </p:spPr>
        <p:txBody>
          <a:bodyPr/>
          <a:lstStyle/>
          <a:p>
            <a:pPr>
              <a:spcBef>
                <a:spcPts val="1200"/>
              </a:spcBef>
            </a:pPr>
            <a:r>
              <a:rPr lang="en-US" dirty="0"/>
              <a:t>Inexpensive because it does not require physical resources </a:t>
            </a:r>
          </a:p>
          <a:p>
            <a:pPr>
              <a:spcBef>
                <a:spcPts val="1200"/>
              </a:spcBef>
            </a:pPr>
            <a:r>
              <a:rPr lang="en-US" dirty="0"/>
              <a:t>High potential to be visited, since the published content can be browsed by anyone who is authorized to access it</a:t>
            </a:r>
            <a:endParaRPr lang="en-GB" altLang="en-US" sz="2200" b="0"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48</a:t>
            </a:fld>
            <a:endParaRPr lang="en-GB" altLang="en-US" sz="1400" i="0">
              <a:solidFill>
                <a:schemeClr val="tx1"/>
              </a:solidFill>
              <a:latin typeface="Arial" panose="020B0604020202020204" pitchFamily="34" charset="0"/>
            </a:endParaRPr>
          </a:p>
        </p:txBody>
      </p:sp>
      <p:pic>
        <p:nvPicPr>
          <p:cNvPr id="2" name="Immagine 1"/>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5425249" y="2492896"/>
            <a:ext cx="3098315" cy="3098315"/>
          </a:xfrm>
          <a:prstGeom prst="rect">
            <a:avLst/>
          </a:prstGeom>
        </p:spPr>
      </p:pic>
    </p:spTree>
    <p:extLst>
      <p:ext uri="{BB962C8B-B14F-4D97-AF65-F5344CB8AC3E}">
        <p14:creationId xmlns:p14="http://schemas.microsoft.com/office/powerpoint/2010/main" val="3473459286"/>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562351" y="1124744"/>
            <a:ext cx="8690169" cy="1188513"/>
          </a:xfrm>
        </p:spPr>
        <p:txBody>
          <a:bodyPr/>
          <a:lstStyle/>
          <a:p>
            <a:r>
              <a:rPr lang="en-US" dirty="0"/>
              <a:t>Eurostat </a:t>
            </a:r>
            <a:r>
              <a:rPr lang="it-IT" dirty="0" err="1"/>
              <a:t>example</a:t>
            </a:r>
            <a:endParaRPr lang="en-GB" altLang="en-US"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49</a:t>
            </a:fld>
            <a:endParaRPr lang="en-GB" altLang="en-US" sz="1400" i="0">
              <a:solidFill>
                <a:schemeClr val="tx1"/>
              </a:solidFill>
              <a:latin typeface="Arial" panose="020B0604020202020204" pitchFamily="34" charset="0"/>
            </a:endParaRPr>
          </a:p>
        </p:txBody>
      </p:sp>
      <p:sp>
        <p:nvSpPr>
          <p:cNvPr id="5" name="Rettangolo 4"/>
          <p:cNvSpPr/>
          <p:nvPr/>
        </p:nvSpPr>
        <p:spPr>
          <a:xfrm>
            <a:off x="323528" y="6407750"/>
            <a:ext cx="8539486" cy="261610"/>
          </a:xfrm>
          <a:prstGeom prst="rect">
            <a:avLst/>
          </a:prstGeom>
        </p:spPr>
        <p:txBody>
          <a:bodyPr wrap="square">
            <a:spAutoFit/>
          </a:bodyPr>
          <a:lstStyle/>
          <a:p>
            <a:r>
              <a:rPr lang="it-IT" sz="1100" dirty="0">
                <a:solidFill>
                  <a:srgbClr val="0F5494"/>
                </a:solidFill>
              </a:rPr>
              <a:t>https://ec.europa.eu/eurostat/cache/digpub/european_economy/</a:t>
            </a:r>
          </a:p>
        </p:txBody>
      </p:sp>
      <p:pic>
        <p:nvPicPr>
          <p:cNvPr id="2" name="Immagine 1"/>
          <p:cNvPicPr>
            <a:picLocks noChangeAspect="1"/>
          </p:cNvPicPr>
          <p:nvPr/>
        </p:nvPicPr>
        <p:blipFill>
          <a:blip r:embed="rId4"/>
          <a:stretch>
            <a:fillRect/>
          </a:stretch>
        </p:blipFill>
        <p:spPr>
          <a:xfrm>
            <a:off x="631648" y="2329936"/>
            <a:ext cx="8055152" cy="3797915"/>
          </a:xfrm>
          <a:prstGeom prst="rect">
            <a:avLst/>
          </a:prstGeom>
        </p:spPr>
      </p:pic>
    </p:spTree>
    <p:extLst>
      <p:ext uri="{BB962C8B-B14F-4D97-AF65-F5344CB8AC3E}">
        <p14:creationId xmlns:p14="http://schemas.microsoft.com/office/powerpoint/2010/main" val="3057261447"/>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418335" y="836712"/>
            <a:ext cx="8690169" cy="1188513"/>
          </a:xfrm>
        </p:spPr>
        <p:txBody>
          <a:bodyPr/>
          <a:lstStyle/>
          <a:p>
            <a:br>
              <a:rPr lang="en-GB" altLang="en-US" dirty="0"/>
            </a:br>
            <a:r>
              <a:rPr lang="en-GB" altLang="en-US" dirty="0"/>
              <a:t>Introduction</a:t>
            </a:r>
          </a:p>
        </p:txBody>
      </p:sp>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457839" y="2276872"/>
            <a:ext cx="8229600" cy="2952328"/>
          </a:xfrm>
        </p:spPr>
        <p:txBody>
          <a:bodyPr/>
          <a:lstStyle/>
          <a:p>
            <a:pPr lvl="0"/>
            <a:r>
              <a:rPr lang="en-US" dirty="0"/>
              <a:t>Times change and so do the users of statistical information</a:t>
            </a:r>
          </a:p>
          <a:p>
            <a:pPr lvl="0"/>
            <a:r>
              <a:rPr lang="en-GB" dirty="0"/>
              <a:t>Everyone today can participate in communication processes</a:t>
            </a:r>
            <a:endParaRPr lang="it-IT" dirty="0"/>
          </a:p>
          <a:p>
            <a:r>
              <a:rPr lang="en-GB" dirty="0"/>
              <a:t>There is an accelerated growth in demand for information and data</a:t>
            </a:r>
          </a:p>
          <a:p>
            <a:r>
              <a:rPr lang="en-US" dirty="0"/>
              <a:t>Dissemination tools must be adapted</a:t>
            </a:r>
            <a:endParaRPr lang="en-GB" dirty="0"/>
          </a:p>
          <a:p>
            <a:pPr marL="0" indent="0">
              <a:spcBef>
                <a:spcPts val="0"/>
              </a:spcBef>
              <a:buNone/>
              <a:defRPr/>
            </a:pPr>
            <a:endParaRPr lang="en-US" altLang="en-US" b="1" dirty="0"/>
          </a:p>
          <a:p>
            <a:pPr marL="0" indent="0">
              <a:spcBef>
                <a:spcPts val="0"/>
              </a:spcBef>
              <a:buNone/>
              <a:defRPr/>
            </a:pPr>
            <a:endParaRPr lang="en-US" altLang="en-US" dirty="0"/>
          </a:p>
          <a:p>
            <a:pPr marL="0" indent="0">
              <a:lnSpc>
                <a:spcPct val="150000"/>
              </a:lnSpc>
              <a:buNone/>
              <a:defRPr/>
            </a:pPr>
            <a:endParaRPr lang="de-DE" altLang="en-US" dirty="0"/>
          </a:p>
          <a:p>
            <a:pPr>
              <a:buFontTx/>
              <a:buNone/>
              <a:defRPr/>
            </a:pPr>
            <a:endParaRPr lang="en-GB" altLang="en-US"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5</a:t>
            </a:fld>
            <a:endParaRPr lang="en-GB" altLang="en-US" sz="1400" i="0" dirty="0">
              <a:solidFill>
                <a:schemeClr val="tx1"/>
              </a:solidFill>
              <a:latin typeface="Arial" panose="020B0604020202020204" pitchFamily="34" charset="0"/>
            </a:endParaRPr>
          </a:p>
        </p:txBody>
      </p:sp>
      <p:sp>
        <p:nvSpPr>
          <p:cNvPr id="2" name="CasellaDiTesto 1"/>
          <p:cNvSpPr txBox="1"/>
          <p:nvPr/>
        </p:nvSpPr>
        <p:spPr>
          <a:xfrm>
            <a:off x="323528" y="5517232"/>
            <a:ext cx="8136904" cy="830997"/>
          </a:xfrm>
          <a:prstGeom prst="rect">
            <a:avLst/>
          </a:prstGeom>
          <a:noFill/>
        </p:spPr>
        <p:txBody>
          <a:bodyPr wrap="square" rtlCol="0">
            <a:spAutoFit/>
          </a:bodyPr>
          <a:lstStyle/>
          <a:p>
            <a:pPr lvl="0">
              <a:spcBef>
                <a:spcPts val="0"/>
              </a:spcBef>
              <a:buClr>
                <a:srgbClr val="0F5494"/>
              </a:buClr>
              <a:defRPr/>
            </a:pPr>
            <a:r>
              <a:rPr lang="en-US" altLang="en-US" sz="2400" b="0" kern="0" dirty="0">
                <a:solidFill>
                  <a:srgbClr val="0F5494"/>
                </a:solidFill>
                <a:latin typeface="Verdana"/>
              </a:rPr>
              <a:t>A clear and well-defined dissemination </a:t>
            </a:r>
          </a:p>
          <a:p>
            <a:pPr lvl="0">
              <a:spcBef>
                <a:spcPts val="0"/>
              </a:spcBef>
              <a:buClr>
                <a:srgbClr val="0F5494"/>
              </a:buClr>
              <a:defRPr/>
            </a:pPr>
            <a:r>
              <a:rPr lang="en-US" altLang="en-US" sz="2400" b="0" kern="0" dirty="0">
                <a:solidFill>
                  <a:srgbClr val="0F5494"/>
                </a:solidFill>
                <a:latin typeface="Verdana"/>
              </a:rPr>
              <a:t>and communication strategy is therefore essential</a:t>
            </a:r>
          </a:p>
        </p:txBody>
      </p:sp>
    </p:spTree>
    <p:extLst>
      <p:ext uri="{BB962C8B-B14F-4D97-AF65-F5344CB8AC3E}">
        <p14:creationId xmlns:p14="http://schemas.microsoft.com/office/powerpoint/2010/main" val="2448555345"/>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3"/>
          <a:stretch>
            <a:fillRect/>
          </a:stretch>
        </p:blipFill>
        <p:spPr>
          <a:xfrm>
            <a:off x="496663" y="2348880"/>
            <a:ext cx="8107786" cy="4079278"/>
          </a:xfrm>
          <a:prstGeom prst="rect">
            <a:avLst/>
          </a:prstGeom>
        </p:spPr>
      </p:pic>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395535" y="1376391"/>
            <a:ext cx="8690169" cy="1188513"/>
          </a:xfrm>
        </p:spPr>
        <p:txBody>
          <a:bodyPr/>
          <a:lstStyle/>
          <a:p>
            <a:r>
              <a:rPr lang="en-US" dirty="0"/>
              <a:t>Eurostat example</a:t>
            </a:r>
            <a:br>
              <a:rPr lang="it-IT" dirty="0"/>
            </a:br>
            <a:endParaRPr lang="en-GB" altLang="en-US"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50</a:t>
            </a:fld>
            <a:endParaRPr lang="en-GB" altLang="en-US" sz="1400" i="0">
              <a:solidFill>
                <a:schemeClr val="tx1"/>
              </a:solidFill>
              <a:latin typeface="Arial" panose="020B0604020202020204" pitchFamily="34" charset="0"/>
            </a:endParaRPr>
          </a:p>
        </p:txBody>
      </p:sp>
      <p:sp>
        <p:nvSpPr>
          <p:cNvPr id="9" name="Rettangolo 8"/>
          <p:cNvSpPr/>
          <p:nvPr/>
        </p:nvSpPr>
        <p:spPr>
          <a:xfrm>
            <a:off x="323528" y="6407750"/>
            <a:ext cx="8539486" cy="261610"/>
          </a:xfrm>
          <a:prstGeom prst="rect">
            <a:avLst/>
          </a:prstGeom>
        </p:spPr>
        <p:txBody>
          <a:bodyPr wrap="square">
            <a:spAutoFit/>
          </a:bodyPr>
          <a:lstStyle/>
          <a:p>
            <a:r>
              <a:rPr lang="it-IT" sz="1100" dirty="0">
                <a:solidFill>
                  <a:srgbClr val="0F5494"/>
                </a:solidFill>
              </a:rPr>
              <a:t>https://ec.europa.eu/eurostat/cache/digpub/european_economy/bloc-1c.html?lang=en</a:t>
            </a:r>
          </a:p>
        </p:txBody>
      </p:sp>
    </p:spTree>
    <p:extLst>
      <p:ext uri="{BB962C8B-B14F-4D97-AF65-F5344CB8AC3E}">
        <p14:creationId xmlns:p14="http://schemas.microsoft.com/office/powerpoint/2010/main" val="1195204197"/>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395535" y="1376391"/>
            <a:ext cx="8690169" cy="1188513"/>
          </a:xfrm>
        </p:spPr>
        <p:txBody>
          <a:bodyPr/>
          <a:lstStyle/>
          <a:p>
            <a:r>
              <a:rPr lang="en-US" dirty="0"/>
              <a:t>Eurostat example</a:t>
            </a:r>
            <a:br>
              <a:rPr lang="it-IT" dirty="0"/>
            </a:br>
            <a:endParaRPr lang="en-GB" altLang="en-US"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51</a:t>
            </a:fld>
            <a:endParaRPr lang="en-GB" altLang="en-US" sz="1400" i="0">
              <a:solidFill>
                <a:schemeClr val="tx1"/>
              </a:solidFill>
              <a:latin typeface="Arial" panose="020B0604020202020204" pitchFamily="34" charset="0"/>
            </a:endParaRPr>
          </a:p>
        </p:txBody>
      </p:sp>
      <p:sp>
        <p:nvSpPr>
          <p:cNvPr id="9" name="Rettangolo 8"/>
          <p:cNvSpPr/>
          <p:nvPr/>
        </p:nvSpPr>
        <p:spPr>
          <a:xfrm>
            <a:off x="323528" y="6407750"/>
            <a:ext cx="8539486" cy="261610"/>
          </a:xfrm>
          <a:prstGeom prst="rect">
            <a:avLst/>
          </a:prstGeom>
        </p:spPr>
        <p:txBody>
          <a:bodyPr wrap="square">
            <a:spAutoFit/>
          </a:bodyPr>
          <a:lstStyle/>
          <a:p>
            <a:r>
              <a:rPr lang="it-IT" sz="1100" dirty="0">
                <a:solidFill>
                  <a:srgbClr val="0F5494"/>
                </a:solidFill>
              </a:rPr>
              <a:t>https://ec.europa.eu/eurostat/cache/infographs/womenmen/</a:t>
            </a:r>
          </a:p>
        </p:txBody>
      </p:sp>
      <p:pic>
        <p:nvPicPr>
          <p:cNvPr id="4" name="Immagine 3"/>
          <p:cNvPicPr>
            <a:picLocks noChangeAspect="1"/>
          </p:cNvPicPr>
          <p:nvPr/>
        </p:nvPicPr>
        <p:blipFill>
          <a:blip r:embed="rId4"/>
          <a:stretch>
            <a:fillRect/>
          </a:stretch>
        </p:blipFill>
        <p:spPr>
          <a:xfrm>
            <a:off x="300037" y="2126599"/>
            <a:ext cx="8562977" cy="4254729"/>
          </a:xfrm>
          <a:prstGeom prst="rect">
            <a:avLst/>
          </a:prstGeom>
        </p:spPr>
      </p:pic>
    </p:spTree>
    <p:extLst>
      <p:ext uri="{BB962C8B-B14F-4D97-AF65-F5344CB8AC3E}">
        <p14:creationId xmlns:p14="http://schemas.microsoft.com/office/powerpoint/2010/main" val="3760243947"/>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395535" y="1376391"/>
            <a:ext cx="8690169" cy="1188513"/>
          </a:xfrm>
        </p:spPr>
        <p:txBody>
          <a:bodyPr/>
          <a:lstStyle/>
          <a:p>
            <a:r>
              <a:rPr lang="en-US" dirty="0"/>
              <a:t>Eurostat example</a:t>
            </a:r>
            <a:br>
              <a:rPr lang="it-IT" dirty="0"/>
            </a:br>
            <a:endParaRPr lang="en-GB" altLang="en-US"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52</a:t>
            </a:fld>
            <a:endParaRPr lang="en-GB" altLang="en-US" sz="1400" i="0">
              <a:solidFill>
                <a:schemeClr val="tx1"/>
              </a:solidFill>
              <a:latin typeface="Arial" panose="020B0604020202020204" pitchFamily="34" charset="0"/>
            </a:endParaRPr>
          </a:p>
        </p:txBody>
      </p:sp>
      <p:sp>
        <p:nvSpPr>
          <p:cNvPr id="9" name="Rettangolo 8"/>
          <p:cNvSpPr/>
          <p:nvPr/>
        </p:nvSpPr>
        <p:spPr>
          <a:xfrm>
            <a:off x="323528" y="6407750"/>
            <a:ext cx="8539486" cy="261610"/>
          </a:xfrm>
          <a:prstGeom prst="rect">
            <a:avLst/>
          </a:prstGeom>
        </p:spPr>
        <p:txBody>
          <a:bodyPr wrap="square">
            <a:spAutoFit/>
          </a:bodyPr>
          <a:lstStyle/>
          <a:p>
            <a:r>
              <a:rPr lang="it-IT" sz="1100" dirty="0">
                <a:solidFill>
                  <a:srgbClr val="0F5494"/>
                </a:solidFill>
              </a:rPr>
              <a:t>https://ec.europa.eu/eurostat/cache/infographs/womenmen/bloc-2c.html?lang=en</a:t>
            </a:r>
          </a:p>
        </p:txBody>
      </p:sp>
      <p:pic>
        <p:nvPicPr>
          <p:cNvPr id="2" name="Immagine 1"/>
          <p:cNvPicPr>
            <a:picLocks noChangeAspect="1"/>
          </p:cNvPicPr>
          <p:nvPr/>
        </p:nvPicPr>
        <p:blipFill>
          <a:blip r:embed="rId4"/>
          <a:stretch>
            <a:fillRect/>
          </a:stretch>
        </p:blipFill>
        <p:spPr>
          <a:xfrm>
            <a:off x="584939" y="2301589"/>
            <a:ext cx="7927560" cy="3978361"/>
          </a:xfrm>
          <a:prstGeom prst="rect">
            <a:avLst/>
          </a:prstGeom>
        </p:spPr>
      </p:pic>
    </p:spTree>
    <p:extLst>
      <p:ext uri="{BB962C8B-B14F-4D97-AF65-F5344CB8AC3E}">
        <p14:creationId xmlns:p14="http://schemas.microsoft.com/office/powerpoint/2010/main" val="2780040368"/>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rotWithShape="1">
          <a:blip r:embed="rId3"/>
          <a:srcRect l="30846" r="30416" b="5475"/>
          <a:stretch/>
        </p:blipFill>
        <p:spPr>
          <a:xfrm>
            <a:off x="827584" y="2273110"/>
            <a:ext cx="3657526" cy="4210240"/>
          </a:xfrm>
          <a:prstGeom prst="rect">
            <a:avLst/>
          </a:prstGeom>
        </p:spPr>
      </p:pic>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395535" y="1268760"/>
            <a:ext cx="8690169" cy="1188513"/>
          </a:xfrm>
        </p:spPr>
        <p:txBody>
          <a:bodyPr/>
          <a:lstStyle/>
          <a:p>
            <a:r>
              <a:rPr lang="en-US" dirty="0"/>
              <a:t>Eurostat  Statistics explained</a:t>
            </a:r>
            <a:endParaRPr lang="en-GB" altLang="en-US"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53</a:t>
            </a:fld>
            <a:endParaRPr lang="en-GB" altLang="en-US" sz="1400" i="0">
              <a:solidFill>
                <a:schemeClr val="tx1"/>
              </a:solidFill>
              <a:latin typeface="Arial" panose="020B0604020202020204" pitchFamily="34" charset="0"/>
            </a:endParaRPr>
          </a:p>
        </p:txBody>
      </p:sp>
      <p:sp>
        <p:nvSpPr>
          <p:cNvPr id="9" name="Rettangolo 8"/>
          <p:cNvSpPr/>
          <p:nvPr/>
        </p:nvSpPr>
        <p:spPr>
          <a:xfrm rot="10800000" flipV="1">
            <a:off x="4716016" y="3717032"/>
            <a:ext cx="4146996" cy="600164"/>
          </a:xfrm>
          <a:prstGeom prst="rect">
            <a:avLst/>
          </a:prstGeom>
        </p:spPr>
        <p:txBody>
          <a:bodyPr wrap="square">
            <a:spAutoFit/>
          </a:bodyPr>
          <a:lstStyle/>
          <a:p>
            <a:r>
              <a:rPr lang="it-IT" sz="1100" dirty="0">
                <a:solidFill>
                  <a:srgbClr val="0F5494"/>
                </a:solidFill>
              </a:rPr>
              <a:t>https://ec.europa.eu/eurostat/statistics-explained/index.php?title=Eurostat_regional_yearbook</a:t>
            </a:r>
          </a:p>
        </p:txBody>
      </p:sp>
    </p:spTree>
    <p:extLst>
      <p:ext uri="{BB962C8B-B14F-4D97-AF65-F5344CB8AC3E}">
        <p14:creationId xmlns:p14="http://schemas.microsoft.com/office/powerpoint/2010/main" val="2068676258"/>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395535" y="1376391"/>
            <a:ext cx="8690169" cy="1188513"/>
          </a:xfrm>
        </p:spPr>
        <p:txBody>
          <a:bodyPr/>
          <a:lstStyle/>
          <a:p>
            <a:r>
              <a:rPr lang="en-US" dirty="0"/>
              <a:t>Tools</a:t>
            </a:r>
            <a:br>
              <a:rPr lang="it-IT" dirty="0"/>
            </a:br>
            <a:endParaRPr lang="en-GB" altLang="en-US"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54</a:t>
            </a:fld>
            <a:endParaRPr lang="en-GB" altLang="en-US" sz="1400" i="0">
              <a:solidFill>
                <a:schemeClr val="tx1"/>
              </a:solidFill>
              <a:latin typeface="Arial" panose="020B0604020202020204" pitchFamily="34" charset="0"/>
            </a:endParaRPr>
          </a:p>
        </p:txBody>
      </p:sp>
      <p:sp>
        <p:nvSpPr>
          <p:cNvPr id="4" name="Rettangolo 3"/>
          <p:cNvSpPr/>
          <p:nvPr/>
        </p:nvSpPr>
        <p:spPr>
          <a:xfrm>
            <a:off x="395535" y="2684527"/>
            <a:ext cx="8496945" cy="2400657"/>
          </a:xfrm>
          <a:prstGeom prst="rect">
            <a:avLst/>
          </a:prstGeom>
        </p:spPr>
        <p:txBody>
          <a:bodyPr wrap="square">
            <a:spAutoFit/>
          </a:bodyPr>
          <a:lstStyle/>
          <a:p>
            <a:pPr>
              <a:spcBef>
                <a:spcPts val="1200"/>
              </a:spcBef>
              <a:buClr>
                <a:srgbClr val="0F5494"/>
              </a:buClr>
            </a:pPr>
            <a:r>
              <a:rPr lang="en-US" sz="2400" b="0" kern="0" dirty="0">
                <a:solidFill>
                  <a:srgbClr val="0F5494"/>
                </a:solidFill>
                <a:latin typeface="Verdana"/>
              </a:rPr>
              <a:t>There are many web publishing tools available</a:t>
            </a:r>
          </a:p>
          <a:p>
            <a:pPr>
              <a:spcBef>
                <a:spcPts val="1200"/>
              </a:spcBef>
              <a:buClr>
                <a:srgbClr val="0F5494"/>
              </a:buClr>
            </a:pPr>
            <a:r>
              <a:rPr lang="en-US" sz="2400" b="0" kern="0" dirty="0">
                <a:solidFill>
                  <a:srgbClr val="0F5494"/>
                </a:solidFill>
                <a:latin typeface="Verdana"/>
              </a:rPr>
              <a:t>Some of them are marketing and design oriented, others are more interested in news publishing</a:t>
            </a:r>
          </a:p>
          <a:p>
            <a:pPr>
              <a:spcBef>
                <a:spcPts val="1200"/>
              </a:spcBef>
              <a:buClr>
                <a:srgbClr val="0F5494"/>
              </a:buClr>
            </a:pPr>
            <a:endParaRPr lang="en-US" sz="2400" kern="0" dirty="0">
              <a:solidFill>
                <a:srgbClr val="0F5494"/>
              </a:solidFill>
              <a:latin typeface="Verdana"/>
            </a:endParaRPr>
          </a:p>
          <a:p>
            <a:pPr>
              <a:spcBef>
                <a:spcPts val="1200"/>
              </a:spcBef>
              <a:buClr>
                <a:srgbClr val="0F5494"/>
              </a:buClr>
            </a:pPr>
            <a:r>
              <a:rPr lang="en-US" sz="2400" kern="0" dirty="0">
                <a:solidFill>
                  <a:srgbClr val="0F5494"/>
                </a:solidFill>
                <a:latin typeface="Verdana"/>
              </a:rPr>
              <a:t>Thus, how to select the best one for us?</a:t>
            </a:r>
          </a:p>
        </p:txBody>
      </p:sp>
    </p:spTree>
    <p:extLst>
      <p:ext uri="{BB962C8B-B14F-4D97-AF65-F5344CB8AC3E}">
        <p14:creationId xmlns:p14="http://schemas.microsoft.com/office/powerpoint/2010/main" val="717897368"/>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395535" y="1376391"/>
            <a:ext cx="8690169" cy="1188513"/>
          </a:xfrm>
        </p:spPr>
        <p:txBody>
          <a:bodyPr/>
          <a:lstStyle/>
          <a:p>
            <a:r>
              <a:rPr lang="en-US" dirty="0"/>
              <a:t>Tools</a:t>
            </a:r>
            <a:br>
              <a:rPr lang="it-IT" dirty="0"/>
            </a:br>
            <a:endParaRPr lang="en-GB" altLang="en-US"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55</a:t>
            </a:fld>
            <a:endParaRPr lang="en-GB" altLang="en-US" sz="1400" i="0">
              <a:solidFill>
                <a:schemeClr val="tx1"/>
              </a:solidFill>
              <a:latin typeface="Arial" panose="020B0604020202020204" pitchFamily="34" charset="0"/>
            </a:endParaRPr>
          </a:p>
        </p:txBody>
      </p:sp>
      <p:sp>
        <p:nvSpPr>
          <p:cNvPr id="4" name="Rettangolo 3"/>
          <p:cNvSpPr/>
          <p:nvPr/>
        </p:nvSpPr>
        <p:spPr>
          <a:xfrm>
            <a:off x="395535" y="2492896"/>
            <a:ext cx="8496945" cy="4072910"/>
          </a:xfrm>
          <a:prstGeom prst="rect">
            <a:avLst/>
          </a:prstGeom>
        </p:spPr>
        <p:txBody>
          <a:bodyPr wrap="square">
            <a:spAutoFit/>
          </a:bodyPr>
          <a:lstStyle/>
          <a:p>
            <a:pPr>
              <a:spcBef>
                <a:spcPts val="2000"/>
              </a:spcBef>
              <a:buClr>
                <a:srgbClr val="0F5494"/>
              </a:buClr>
            </a:pPr>
            <a:r>
              <a:rPr lang="en-US" sz="2400" b="0" kern="0" dirty="0">
                <a:solidFill>
                  <a:srgbClr val="0F5494"/>
                </a:solidFill>
                <a:latin typeface="Verdana"/>
              </a:rPr>
              <a:t>Some factors to consider in order to identify the web publishing tool that best suits our needs:</a:t>
            </a:r>
          </a:p>
          <a:p>
            <a:pPr marL="342900" indent="-342900">
              <a:spcBef>
                <a:spcPts val="2000"/>
              </a:spcBef>
              <a:buClr>
                <a:srgbClr val="0F5494"/>
              </a:buClr>
              <a:buFont typeface="Arial" panose="020B0604020202020204" pitchFamily="34" charset="0"/>
              <a:buChar char="•"/>
            </a:pPr>
            <a:r>
              <a:rPr lang="en-US" sz="2400" b="0" kern="0" dirty="0">
                <a:solidFill>
                  <a:srgbClr val="0F5494"/>
                </a:solidFill>
                <a:latin typeface="Verdana"/>
              </a:rPr>
              <a:t>SEO optimization options</a:t>
            </a:r>
          </a:p>
          <a:p>
            <a:pPr marL="342900" indent="-342900">
              <a:spcBef>
                <a:spcPts val="1200"/>
              </a:spcBef>
              <a:buClr>
                <a:srgbClr val="0F5494"/>
              </a:buClr>
              <a:buFont typeface="Arial" panose="020B0604020202020204" pitchFamily="34" charset="0"/>
              <a:buChar char="•"/>
            </a:pPr>
            <a:r>
              <a:rPr lang="en-US" sz="2400" b="0" kern="0" dirty="0">
                <a:solidFill>
                  <a:srgbClr val="0F5494"/>
                </a:solidFill>
                <a:latin typeface="Verdana"/>
              </a:rPr>
              <a:t>Web analysis</a:t>
            </a:r>
          </a:p>
          <a:p>
            <a:pPr marL="342900" indent="-342900">
              <a:spcBef>
                <a:spcPts val="1200"/>
              </a:spcBef>
              <a:buClr>
                <a:srgbClr val="0F5494"/>
              </a:buClr>
              <a:buFont typeface="Arial" panose="020B0604020202020204" pitchFamily="34" charset="0"/>
              <a:buChar char="•"/>
            </a:pPr>
            <a:r>
              <a:rPr lang="en-US" sz="2400" b="0" kern="0" dirty="0">
                <a:solidFill>
                  <a:srgbClr val="0F5494"/>
                </a:solidFill>
                <a:latin typeface="Verdana"/>
              </a:rPr>
              <a:t>Offline support</a:t>
            </a:r>
          </a:p>
          <a:p>
            <a:pPr marL="342900" indent="-342900">
              <a:spcBef>
                <a:spcPts val="1200"/>
              </a:spcBef>
              <a:buClr>
                <a:srgbClr val="0F5494"/>
              </a:buClr>
              <a:buFont typeface="Arial" panose="020B0604020202020204" pitchFamily="34" charset="0"/>
              <a:buChar char="•"/>
            </a:pPr>
            <a:r>
              <a:rPr lang="en-US" sz="2400" b="0" kern="0" dirty="0">
                <a:solidFill>
                  <a:srgbClr val="0F5494"/>
                </a:solidFill>
                <a:latin typeface="Verdana"/>
              </a:rPr>
              <a:t>Subscription-based web publishing models </a:t>
            </a:r>
          </a:p>
          <a:p>
            <a:pPr marL="342900" indent="-342900">
              <a:spcBef>
                <a:spcPts val="1200"/>
              </a:spcBef>
              <a:buClr>
                <a:srgbClr val="0F5494"/>
              </a:buClr>
              <a:buFont typeface="Arial" panose="020B0604020202020204" pitchFamily="34" charset="0"/>
              <a:buChar char="•"/>
            </a:pPr>
            <a:endParaRPr lang="en-US" sz="2400" b="0" kern="0" dirty="0">
              <a:solidFill>
                <a:srgbClr val="0F5494"/>
              </a:solidFill>
              <a:latin typeface="Verdana"/>
            </a:endParaRPr>
          </a:p>
          <a:p>
            <a:pPr>
              <a:spcBef>
                <a:spcPts val="1200"/>
              </a:spcBef>
              <a:buClr>
                <a:srgbClr val="0F5494"/>
              </a:buClr>
            </a:pPr>
            <a:endParaRPr lang="en-US" sz="2400" kern="0" dirty="0">
              <a:solidFill>
                <a:srgbClr val="0F5494"/>
              </a:solidFill>
              <a:latin typeface="Verdana"/>
            </a:endParaRPr>
          </a:p>
        </p:txBody>
      </p:sp>
    </p:spTree>
    <p:extLst>
      <p:ext uri="{BB962C8B-B14F-4D97-AF65-F5344CB8AC3E}">
        <p14:creationId xmlns:p14="http://schemas.microsoft.com/office/powerpoint/2010/main" val="2244091468"/>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21082" y="1376391"/>
            <a:ext cx="6107102" cy="5181600"/>
          </a:xfrm>
          <a:prstGeom prst="rect">
            <a:avLst/>
          </a:prstGeom>
        </p:spPr>
      </p:pic>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395535" y="1376391"/>
            <a:ext cx="8690169" cy="1188513"/>
          </a:xfrm>
        </p:spPr>
        <p:txBody>
          <a:bodyPr/>
          <a:lstStyle/>
          <a:p>
            <a:r>
              <a:rPr lang="en-US" dirty="0"/>
              <a:t>Conclusions</a:t>
            </a:r>
            <a:br>
              <a:rPr lang="it-IT" dirty="0"/>
            </a:br>
            <a:endParaRPr lang="en-GB" altLang="en-US"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56</a:t>
            </a:fld>
            <a:endParaRPr lang="en-GB" altLang="en-US" sz="1400" i="0">
              <a:solidFill>
                <a:schemeClr val="tx1"/>
              </a:solidFill>
              <a:latin typeface="Arial" panose="020B0604020202020204" pitchFamily="34" charset="0"/>
            </a:endParaRPr>
          </a:p>
        </p:txBody>
      </p:sp>
      <p:sp>
        <p:nvSpPr>
          <p:cNvPr id="4" name="Rettangolo 3"/>
          <p:cNvSpPr/>
          <p:nvPr/>
        </p:nvSpPr>
        <p:spPr>
          <a:xfrm>
            <a:off x="3995936" y="2608451"/>
            <a:ext cx="5040560" cy="4708981"/>
          </a:xfrm>
          <a:prstGeom prst="rect">
            <a:avLst/>
          </a:prstGeom>
        </p:spPr>
        <p:txBody>
          <a:bodyPr wrap="square">
            <a:spAutoFit/>
          </a:bodyPr>
          <a:lstStyle/>
          <a:p>
            <a:pPr>
              <a:spcBef>
                <a:spcPts val="2000"/>
              </a:spcBef>
              <a:buClr>
                <a:srgbClr val="0F5494"/>
              </a:buClr>
            </a:pPr>
            <a:r>
              <a:rPr lang="en-US" sz="2400" b="0" kern="0" dirty="0">
                <a:solidFill>
                  <a:srgbClr val="0F5494"/>
                </a:solidFill>
                <a:latin typeface="Verdana"/>
              </a:rPr>
              <a:t>We have seen and reiterated the importance of adapting one’s data dissemination strategy to the main new IT tools that are available today</a:t>
            </a:r>
          </a:p>
          <a:p>
            <a:pPr lvl="0">
              <a:spcBef>
                <a:spcPts val="2000"/>
              </a:spcBef>
              <a:buClr>
                <a:srgbClr val="0F5494"/>
              </a:buClr>
            </a:pPr>
            <a:r>
              <a:rPr lang="en-US" sz="2400" kern="0" dirty="0">
                <a:solidFill>
                  <a:srgbClr val="0F5494"/>
                </a:solidFill>
                <a:latin typeface="Verdana"/>
              </a:rPr>
              <a:t>To re-cap, what are the main steps to follow?</a:t>
            </a:r>
          </a:p>
          <a:p>
            <a:pPr>
              <a:spcBef>
                <a:spcPts val="2000"/>
              </a:spcBef>
              <a:buClr>
                <a:srgbClr val="0F5494"/>
              </a:buClr>
            </a:pPr>
            <a:endParaRPr lang="en-US" sz="2400" b="0" kern="0" dirty="0">
              <a:solidFill>
                <a:srgbClr val="0F5494"/>
              </a:solidFill>
              <a:latin typeface="Verdana"/>
            </a:endParaRPr>
          </a:p>
          <a:p>
            <a:pPr>
              <a:spcBef>
                <a:spcPts val="2000"/>
              </a:spcBef>
              <a:buClr>
                <a:srgbClr val="0F5494"/>
              </a:buClr>
            </a:pPr>
            <a:endParaRPr lang="en-US" sz="2400" b="0" kern="0" dirty="0">
              <a:solidFill>
                <a:srgbClr val="0F5494"/>
              </a:solidFill>
              <a:latin typeface="Verdana"/>
            </a:endParaRPr>
          </a:p>
          <a:p>
            <a:pPr>
              <a:spcBef>
                <a:spcPts val="1200"/>
              </a:spcBef>
              <a:buClr>
                <a:srgbClr val="0F5494"/>
              </a:buClr>
            </a:pPr>
            <a:endParaRPr lang="en-US" sz="2400" kern="0" dirty="0">
              <a:solidFill>
                <a:srgbClr val="0F5494"/>
              </a:solidFill>
              <a:latin typeface="Verdana"/>
            </a:endParaRPr>
          </a:p>
        </p:txBody>
      </p:sp>
    </p:spTree>
    <p:extLst>
      <p:ext uri="{BB962C8B-B14F-4D97-AF65-F5344CB8AC3E}">
        <p14:creationId xmlns:p14="http://schemas.microsoft.com/office/powerpoint/2010/main" val="2143451365"/>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395535" y="1376391"/>
            <a:ext cx="8690169" cy="1188513"/>
          </a:xfrm>
        </p:spPr>
        <p:txBody>
          <a:bodyPr/>
          <a:lstStyle/>
          <a:p>
            <a:r>
              <a:rPr lang="en-US" dirty="0"/>
              <a:t>Conclusions</a:t>
            </a:r>
            <a:br>
              <a:rPr lang="it-IT" dirty="0"/>
            </a:br>
            <a:endParaRPr lang="en-GB" altLang="en-US"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57</a:t>
            </a:fld>
            <a:endParaRPr lang="en-GB" altLang="en-US" sz="1400" i="0">
              <a:solidFill>
                <a:schemeClr val="tx1"/>
              </a:solidFill>
              <a:latin typeface="Arial" panose="020B0604020202020204" pitchFamily="34" charset="0"/>
            </a:endParaRPr>
          </a:p>
        </p:txBody>
      </p:sp>
      <p:sp>
        <p:nvSpPr>
          <p:cNvPr id="4" name="Rettangolo 3"/>
          <p:cNvSpPr/>
          <p:nvPr/>
        </p:nvSpPr>
        <p:spPr>
          <a:xfrm>
            <a:off x="395535" y="2492896"/>
            <a:ext cx="8496945" cy="5688737"/>
          </a:xfrm>
          <a:prstGeom prst="rect">
            <a:avLst/>
          </a:prstGeom>
        </p:spPr>
        <p:txBody>
          <a:bodyPr wrap="square">
            <a:spAutoFit/>
          </a:bodyPr>
          <a:lstStyle/>
          <a:p>
            <a:pPr marL="342900" indent="-342900">
              <a:spcBef>
                <a:spcPts val="600"/>
              </a:spcBef>
              <a:buClr>
                <a:srgbClr val="0F5494"/>
              </a:buClr>
              <a:buFont typeface="Arial" panose="020B0604020202020204" pitchFamily="34" charset="0"/>
              <a:buChar char="•"/>
            </a:pPr>
            <a:r>
              <a:rPr lang="en-US" sz="2400" b="0" kern="0" dirty="0">
                <a:solidFill>
                  <a:srgbClr val="0F5494"/>
                </a:solidFill>
                <a:latin typeface="Verdana"/>
              </a:rPr>
              <a:t>identify your users</a:t>
            </a:r>
          </a:p>
          <a:p>
            <a:pPr marL="342900" indent="-342900">
              <a:spcBef>
                <a:spcPts val="600"/>
              </a:spcBef>
              <a:buClr>
                <a:srgbClr val="0F5494"/>
              </a:buClr>
              <a:buFont typeface="Arial" panose="020B0604020202020204" pitchFamily="34" charset="0"/>
              <a:buChar char="•"/>
            </a:pPr>
            <a:r>
              <a:rPr lang="en-US" sz="2400" b="0" kern="0" dirty="0">
                <a:solidFill>
                  <a:srgbClr val="0F5494"/>
                </a:solidFill>
                <a:latin typeface="Verdana"/>
              </a:rPr>
              <a:t>work to meet the needs and expectations of your users</a:t>
            </a:r>
          </a:p>
          <a:p>
            <a:pPr marL="342900" indent="-342900">
              <a:spcBef>
                <a:spcPts val="600"/>
              </a:spcBef>
              <a:buClr>
                <a:srgbClr val="0F5494"/>
              </a:buClr>
              <a:buFont typeface="Arial" panose="020B0604020202020204" pitchFamily="34" charset="0"/>
              <a:buChar char="•"/>
            </a:pPr>
            <a:r>
              <a:rPr lang="en-US" sz="2400" b="0" kern="0" dirty="0">
                <a:solidFill>
                  <a:srgbClr val="0F5494"/>
                </a:solidFill>
                <a:latin typeface="Verdana"/>
              </a:rPr>
              <a:t>provide quality data and present your information in a clear and user-friendly way, in accordance with the statistical dissemination principles shared at European level </a:t>
            </a:r>
          </a:p>
          <a:p>
            <a:pPr marL="342900" indent="-342900">
              <a:spcBef>
                <a:spcPts val="600"/>
              </a:spcBef>
              <a:buClr>
                <a:srgbClr val="0F5494"/>
              </a:buClr>
              <a:buFont typeface="Arial" panose="020B0604020202020204" pitchFamily="34" charset="0"/>
              <a:buChar char="•"/>
            </a:pPr>
            <a:r>
              <a:rPr lang="en-US" sz="2400" b="0" kern="0" dirty="0">
                <a:solidFill>
                  <a:srgbClr val="0F5494"/>
                </a:solidFill>
                <a:latin typeface="Verdana"/>
              </a:rPr>
              <a:t>finally, choose among the various dissemination tools available those that best suit our needs and those of our users</a:t>
            </a:r>
          </a:p>
          <a:p>
            <a:pPr>
              <a:spcBef>
                <a:spcPts val="2000"/>
              </a:spcBef>
              <a:buClr>
                <a:srgbClr val="0F5494"/>
              </a:buClr>
            </a:pPr>
            <a:endParaRPr lang="en-US" sz="2400" b="0" kern="0" dirty="0">
              <a:solidFill>
                <a:srgbClr val="0F5494"/>
              </a:solidFill>
              <a:latin typeface="Verdana"/>
            </a:endParaRPr>
          </a:p>
          <a:p>
            <a:pPr marL="342900" indent="-342900">
              <a:spcBef>
                <a:spcPts val="1200"/>
              </a:spcBef>
              <a:buClr>
                <a:srgbClr val="0F5494"/>
              </a:buClr>
              <a:buFont typeface="Arial" panose="020B0604020202020204" pitchFamily="34" charset="0"/>
              <a:buChar char="•"/>
            </a:pPr>
            <a:endParaRPr lang="en-US" sz="2400" b="0" kern="0" dirty="0">
              <a:solidFill>
                <a:srgbClr val="0F5494"/>
              </a:solidFill>
              <a:latin typeface="Verdana"/>
            </a:endParaRPr>
          </a:p>
          <a:p>
            <a:pPr>
              <a:spcBef>
                <a:spcPts val="1200"/>
              </a:spcBef>
              <a:buClr>
                <a:srgbClr val="0F5494"/>
              </a:buClr>
            </a:pPr>
            <a:endParaRPr lang="en-US" sz="2400" kern="0" dirty="0">
              <a:solidFill>
                <a:srgbClr val="0F5494"/>
              </a:solidFill>
              <a:latin typeface="Verdana"/>
            </a:endParaRPr>
          </a:p>
        </p:txBody>
      </p:sp>
    </p:spTree>
    <p:extLst>
      <p:ext uri="{BB962C8B-B14F-4D97-AF65-F5344CB8AC3E}">
        <p14:creationId xmlns:p14="http://schemas.microsoft.com/office/powerpoint/2010/main" val="1566275582"/>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360040" y="4653136"/>
            <a:ext cx="8892480" cy="1296144"/>
          </a:xfrm>
        </p:spPr>
        <p:txBody>
          <a:bodyPr/>
          <a:lstStyle/>
          <a:p>
            <a:pPr>
              <a:lnSpc>
                <a:spcPct val="90000"/>
              </a:lnSpc>
            </a:pPr>
            <a:r>
              <a:rPr lang="en-US" altLang="it-IT" sz="3200" dirty="0"/>
              <a:t>  ‘Only statistics that are used are useful statistics’ (Petteri Bae)</a:t>
            </a:r>
            <a:endParaRPr lang="en-GB" altLang="it-IT" sz="3200"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58</a:t>
            </a:fld>
            <a:endParaRPr lang="en-GB" altLang="en-US" sz="1400" i="0">
              <a:solidFill>
                <a:schemeClr val="tx1"/>
              </a:solidFill>
              <a:latin typeface="Arial" panose="020B0604020202020204" pitchFamily="34" charset="0"/>
            </a:endParaRPr>
          </a:p>
        </p:txBody>
      </p:sp>
      <p:pic>
        <p:nvPicPr>
          <p:cNvPr id="4" name="Immagine 3"/>
          <p:cNvPicPr>
            <a:picLocks noChangeAspect="1"/>
          </p:cNvPicPr>
          <p:nvPr/>
        </p:nvPicPr>
        <p:blipFill>
          <a:blip r:embed="rId4"/>
          <a:stretch>
            <a:fillRect/>
          </a:stretch>
        </p:blipFill>
        <p:spPr>
          <a:xfrm>
            <a:off x="1619672" y="1416733"/>
            <a:ext cx="5208722" cy="2880320"/>
          </a:xfrm>
          <a:prstGeom prst="rect">
            <a:avLst/>
          </a:prstGeom>
        </p:spPr>
      </p:pic>
    </p:spTree>
    <p:extLst>
      <p:ext uri="{BB962C8B-B14F-4D97-AF65-F5344CB8AC3E}">
        <p14:creationId xmlns:p14="http://schemas.microsoft.com/office/powerpoint/2010/main" val="2915826174"/>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457200" y="2132856"/>
            <a:ext cx="8229600" cy="4321175"/>
          </a:xfrm>
        </p:spPr>
        <p:txBody>
          <a:bodyPr/>
          <a:lstStyle/>
          <a:p>
            <a:pPr marL="0" indent="0">
              <a:buFont typeface="Arial" pitchFamily="34" charset="0"/>
              <a:buNone/>
              <a:defRPr/>
            </a:pPr>
            <a:r>
              <a:rPr lang="de-DE" altLang="en-US" sz="4000" b="1" i="1" dirty="0" err="1">
                <a:latin typeface="+mj-lt"/>
                <a:ea typeface="+mj-ea"/>
                <a:cs typeface="+mj-cs"/>
              </a:rPr>
              <a:t>Thanks</a:t>
            </a:r>
            <a:r>
              <a:rPr lang="de-DE" altLang="en-US" sz="4000" b="1" i="1" dirty="0">
                <a:latin typeface="+mj-lt"/>
                <a:ea typeface="+mj-ea"/>
                <a:cs typeface="+mj-cs"/>
              </a:rPr>
              <a:t> </a:t>
            </a:r>
            <a:r>
              <a:rPr lang="de-DE" altLang="en-US" sz="4000" b="1" i="1" dirty="0" err="1">
                <a:latin typeface="+mj-lt"/>
                <a:ea typeface="+mj-ea"/>
                <a:cs typeface="+mj-cs"/>
              </a:rPr>
              <a:t>for</a:t>
            </a:r>
            <a:r>
              <a:rPr lang="de-DE" altLang="en-US" sz="4000" b="1" i="1" dirty="0">
                <a:latin typeface="+mj-lt"/>
                <a:ea typeface="+mj-ea"/>
                <a:cs typeface="+mj-cs"/>
              </a:rPr>
              <a:t> </a:t>
            </a:r>
            <a:r>
              <a:rPr lang="de-DE" altLang="en-US" sz="4000" b="1" i="1" dirty="0" err="1">
                <a:latin typeface="+mj-lt"/>
                <a:ea typeface="+mj-ea"/>
                <a:cs typeface="+mj-cs"/>
              </a:rPr>
              <a:t>the</a:t>
            </a:r>
            <a:r>
              <a:rPr lang="de-DE" altLang="en-US" sz="4000" b="1" i="1" dirty="0">
                <a:latin typeface="+mj-lt"/>
                <a:ea typeface="+mj-ea"/>
                <a:cs typeface="+mj-cs"/>
              </a:rPr>
              <a:t> </a:t>
            </a:r>
            <a:r>
              <a:rPr lang="de-DE" altLang="en-US" sz="4000" b="1" i="1" dirty="0" err="1">
                <a:latin typeface="+mj-lt"/>
                <a:ea typeface="+mj-ea"/>
                <a:cs typeface="+mj-cs"/>
              </a:rPr>
              <a:t>attention</a:t>
            </a:r>
            <a:r>
              <a:rPr lang="de-DE" altLang="en-US" sz="4000" b="1" i="1" dirty="0">
                <a:latin typeface="+mj-lt"/>
                <a:ea typeface="+mj-ea"/>
                <a:cs typeface="+mj-cs"/>
              </a:rPr>
              <a:t>!</a:t>
            </a:r>
          </a:p>
          <a:p>
            <a:pPr marL="0" indent="0" algn="ctr">
              <a:buFont typeface="Arial" pitchFamily="34" charset="0"/>
              <a:buNone/>
              <a:defRPr/>
            </a:pPr>
            <a:r>
              <a:rPr lang="de-DE" altLang="en-US" b="1" dirty="0" err="1"/>
              <a:t>Any</a:t>
            </a:r>
            <a:r>
              <a:rPr lang="de-DE" altLang="en-US" b="1" dirty="0"/>
              <a:t> </a:t>
            </a:r>
            <a:r>
              <a:rPr lang="de-DE" altLang="en-US" b="1" dirty="0" err="1"/>
              <a:t>questions</a:t>
            </a:r>
            <a:r>
              <a:rPr lang="de-DE" altLang="en-US" b="1" dirty="0"/>
              <a:t>?</a:t>
            </a:r>
          </a:p>
          <a:p>
            <a:pPr>
              <a:buFontTx/>
              <a:buNone/>
              <a:defRPr/>
            </a:pPr>
            <a:endParaRPr lang="en-GB" altLang="en-US"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59</a:t>
            </a:fld>
            <a:endParaRPr lang="en-GB" altLang="en-US" sz="1400" i="0">
              <a:solidFill>
                <a:schemeClr val="tx1"/>
              </a:solidFill>
              <a:latin typeface="Arial" panose="020B0604020202020204" pitchFamily="34" charset="0"/>
            </a:endParaRPr>
          </a:p>
        </p:txBody>
      </p:sp>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52736"/>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pic>
        <p:nvPicPr>
          <p:cNvPr id="4" name="Immagine 3"/>
          <p:cNvPicPr>
            <a:picLocks noChangeAspect="1"/>
          </p:cNvPicPr>
          <p:nvPr/>
        </p:nvPicPr>
        <p:blipFill>
          <a:blip r:embed="rId4"/>
          <a:stretch>
            <a:fillRect/>
          </a:stretch>
        </p:blipFill>
        <p:spPr>
          <a:xfrm>
            <a:off x="1967178" y="3429000"/>
            <a:ext cx="5373237" cy="2952328"/>
          </a:xfrm>
          <a:prstGeom prst="rect">
            <a:avLst/>
          </a:prstGeom>
        </p:spPr>
      </p:pic>
    </p:spTree>
    <p:extLst>
      <p:ext uri="{BB962C8B-B14F-4D97-AF65-F5344CB8AC3E}">
        <p14:creationId xmlns:p14="http://schemas.microsoft.com/office/powerpoint/2010/main" val="156145514"/>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172035"/>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490343" y="1052736"/>
            <a:ext cx="8690169" cy="1188513"/>
          </a:xfrm>
        </p:spPr>
        <p:txBody>
          <a:bodyPr/>
          <a:lstStyle/>
          <a:p>
            <a:br>
              <a:rPr lang="en-GB" altLang="en-US" dirty="0"/>
            </a:br>
            <a:r>
              <a:rPr lang="en-GB" altLang="en-US" dirty="0"/>
              <a:t>Introduction</a:t>
            </a:r>
          </a:p>
        </p:txBody>
      </p:sp>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457839" y="2772455"/>
            <a:ext cx="8229600" cy="3824897"/>
          </a:xfrm>
        </p:spPr>
        <p:txBody>
          <a:bodyPr/>
          <a:lstStyle/>
          <a:p>
            <a:pPr lvl="0"/>
            <a:r>
              <a:rPr lang="en-US" dirty="0"/>
              <a:t>Important to use new technologies so as not to decrease your chances of reaching your target audience</a:t>
            </a:r>
          </a:p>
          <a:p>
            <a:r>
              <a:rPr lang="it-IT" dirty="0" err="1"/>
              <a:t>Dissemination</a:t>
            </a:r>
            <a:r>
              <a:rPr lang="it-IT" dirty="0"/>
              <a:t> </a:t>
            </a:r>
            <a:r>
              <a:rPr lang="it-IT" dirty="0" err="1"/>
              <a:t>has</a:t>
            </a:r>
            <a:r>
              <a:rPr lang="it-IT" dirty="0"/>
              <a:t> </a:t>
            </a:r>
            <a:r>
              <a:rPr lang="it-IT" dirty="0" err="1"/>
              <a:t>became</a:t>
            </a:r>
            <a:r>
              <a:rPr lang="it-IT" dirty="0"/>
              <a:t> data </a:t>
            </a:r>
            <a:r>
              <a:rPr lang="it-IT" dirty="0" err="1"/>
              <a:t>sharing</a:t>
            </a:r>
            <a:r>
              <a:rPr lang="it-IT" dirty="0"/>
              <a:t> </a:t>
            </a:r>
            <a:r>
              <a:rPr lang="it-IT" dirty="0" err="1"/>
              <a:t>thanks</a:t>
            </a:r>
            <a:r>
              <a:rPr lang="it-IT" dirty="0"/>
              <a:t> to web 2.0 </a:t>
            </a:r>
          </a:p>
          <a:p>
            <a:r>
              <a:rPr lang="it-IT" altLang="en-US" dirty="0"/>
              <a:t>Consumers </a:t>
            </a:r>
            <a:r>
              <a:rPr lang="it-IT" altLang="en-US" dirty="0" err="1"/>
              <a:t>have</a:t>
            </a:r>
            <a:r>
              <a:rPr lang="it-IT" altLang="en-US" dirty="0"/>
              <a:t> </a:t>
            </a:r>
            <a:r>
              <a:rPr lang="it-IT" altLang="en-US" dirty="0" err="1"/>
              <a:t>become</a:t>
            </a:r>
            <a:r>
              <a:rPr lang="it-IT" altLang="en-US" dirty="0"/>
              <a:t> </a:t>
            </a:r>
            <a:r>
              <a:rPr lang="it-IT" altLang="en-US" dirty="0" err="1"/>
              <a:t>Prosumer</a:t>
            </a:r>
            <a:endParaRPr lang="it-IT" altLang="en-US" dirty="0"/>
          </a:p>
          <a:p>
            <a:pPr lvl="0"/>
            <a:endParaRPr lang="en-US" dirty="0"/>
          </a:p>
          <a:p>
            <a:pPr lvl="0"/>
            <a:endParaRPr lang="en-US" dirty="0"/>
          </a:p>
          <a:p>
            <a:pPr>
              <a:buFontTx/>
              <a:buNone/>
              <a:defRPr/>
            </a:pPr>
            <a:endParaRPr lang="en-GB" altLang="en-US"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6</a:t>
            </a:fld>
            <a:endParaRPr lang="en-GB" altLang="en-US" sz="1400" i="0" dirty="0">
              <a:solidFill>
                <a:schemeClr val="tx1"/>
              </a:solidFill>
              <a:latin typeface="Arial" panose="020B0604020202020204" pitchFamily="34" charset="0"/>
            </a:endParaRPr>
          </a:p>
        </p:txBody>
      </p:sp>
    </p:spTree>
    <p:extLst>
      <p:ext uri="{BB962C8B-B14F-4D97-AF65-F5344CB8AC3E}">
        <p14:creationId xmlns:p14="http://schemas.microsoft.com/office/powerpoint/2010/main" val="3835502055"/>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1028019"/>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107504" y="933437"/>
            <a:ext cx="8690169" cy="1163796"/>
          </a:xfrm>
        </p:spPr>
        <p:txBody>
          <a:bodyPr/>
          <a:lstStyle/>
          <a:p>
            <a:br>
              <a:rPr lang="en-GB" altLang="en-US" dirty="0"/>
            </a:br>
            <a:r>
              <a:rPr lang="en-GB" altLang="en-US" dirty="0"/>
              <a:t>Introduction</a:t>
            </a:r>
          </a:p>
        </p:txBody>
      </p:sp>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457839" y="2564904"/>
            <a:ext cx="8229600" cy="3824897"/>
          </a:xfrm>
        </p:spPr>
        <p:txBody>
          <a:bodyPr/>
          <a:lstStyle/>
          <a:p>
            <a:pPr marL="0" lvl="0" indent="0">
              <a:buNone/>
            </a:pPr>
            <a:r>
              <a:rPr lang="en-GB" dirty="0"/>
              <a:t>Imperative to communicate effectively to achieve three important dissemination goals:</a:t>
            </a:r>
          </a:p>
          <a:p>
            <a:pPr marL="0" lvl="0" indent="0">
              <a:buNone/>
            </a:pPr>
            <a:endParaRPr lang="en-GB" sz="1050" dirty="0"/>
          </a:p>
          <a:p>
            <a:r>
              <a:rPr lang="en-GB" dirty="0"/>
              <a:t>inform the public about the latest releases of official statistics on various economic and social phenomena</a:t>
            </a:r>
          </a:p>
          <a:p>
            <a:r>
              <a:rPr lang="en-US" dirty="0"/>
              <a:t>demonstrate to all recipients the relevance of the statistical information </a:t>
            </a:r>
          </a:p>
          <a:p>
            <a:pPr lvl="0"/>
            <a:r>
              <a:rPr lang="en-GB" dirty="0"/>
              <a:t>increase public awareness</a:t>
            </a:r>
            <a:endParaRPr lang="en-US" dirty="0"/>
          </a:p>
          <a:p>
            <a:pPr lvl="0"/>
            <a:endParaRPr lang="en-US" dirty="0"/>
          </a:p>
          <a:p>
            <a:pPr>
              <a:buFontTx/>
              <a:buNone/>
              <a:defRPr/>
            </a:pPr>
            <a:endParaRPr lang="en-GB" altLang="en-US"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7</a:t>
            </a:fld>
            <a:endParaRPr lang="en-GB" altLang="en-US" sz="1400" i="0" dirty="0">
              <a:solidFill>
                <a:schemeClr val="tx1"/>
              </a:solidFill>
              <a:latin typeface="Arial" panose="020B0604020202020204" pitchFamily="34" charset="0"/>
            </a:endParaRPr>
          </a:p>
        </p:txBody>
      </p:sp>
    </p:spTree>
    <p:extLst>
      <p:ext uri="{BB962C8B-B14F-4D97-AF65-F5344CB8AC3E}">
        <p14:creationId xmlns:p14="http://schemas.microsoft.com/office/powerpoint/2010/main" val="85528362"/>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7011151" y="1244043"/>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274319" y="1232375"/>
            <a:ext cx="8690169" cy="1188513"/>
          </a:xfrm>
        </p:spPr>
        <p:txBody>
          <a:bodyPr/>
          <a:lstStyle/>
          <a:p>
            <a:br>
              <a:rPr lang="en-GB" altLang="en-US" dirty="0"/>
            </a:br>
            <a:r>
              <a:rPr lang="en-US" dirty="0"/>
              <a:t>What is driving these </a:t>
            </a:r>
            <a:br>
              <a:rPr lang="en-US" dirty="0"/>
            </a:br>
            <a:r>
              <a:rPr lang="en-US" dirty="0"/>
              <a:t>innovations?</a:t>
            </a:r>
            <a:endParaRPr lang="it-IT" dirty="0"/>
          </a:p>
        </p:txBody>
      </p:sp>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323528" y="2916471"/>
            <a:ext cx="8229600" cy="3824897"/>
          </a:xfrm>
        </p:spPr>
        <p:txBody>
          <a:bodyPr/>
          <a:lstStyle/>
          <a:p>
            <a:pPr lvl="0">
              <a:spcBef>
                <a:spcPts val="1200"/>
              </a:spcBef>
            </a:pPr>
            <a:r>
              <a:rPr lang="en-GB" dirty="0"/>
              <a:t>The richness of information provided by Big Data </a:t>
            </a:r>
            <a:endParaRPr lang="it-IT" dirty="0"/>
          </a:p>
          <a:p>
            <a:pPr lvl="0">
              <a:spcBef>
                <a:spcPts val="1200"/>
              </a:spcBef>
            </a:pPr>
            <a:r>
              <a:rPr lang="en-GB" dirty="0"/>
              <a:t>Increasingly advanced software and technologies</a:t>
            </a:r>
            <a:endParaRPr lang="it-IT" dirty="0"/>
          </a:p>
          <a:p>
            <a:pPr lvl="0">
              <a:spcBef>
                <a:spcPts val="1200"/>
              </a:spcBef>
            </a:pPr>
            <a:r>
              <a:rPr lang="en-GB" dirty="0"/>
              <a:t>Innovative methods of disseminating statistical information (Open Data, Linked Open data) </a:t>
            </a:r>
            <a:endParaRPr lang="it-IT" dirty="0"/>
          </a:p>
          <a:p>
            <a:pPr>
              <a:spcBef>
                <a:spcPts val="1200"/>
              </a:spcBef>
            </a:pPr>
            <a:r>
              <a:rPr lang="en-GB" dirty="0"/>
              <a:t>Web publishing products realized with technologies that simplify the interaction with the reader</a:t>
            </a:r>
            <a:endParaRPr lang="en-US" dirty="0"/>
          </a:p>
          <a:p>
            <a:pPr>
              <a:buFontTx/>
              <a:buNone/>
              <a:defRPr/>
            </a:pPr>
            <a:endParaRPr lang="en-GB" altLang="en-US"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8</a:t>
            </a:fld>
            <a:endParaRPr lang="en-GB" altLang="en-US" sz="1400" i="0" dirty="0">
              <a:solidFill>
                <a:schemeClr val="tx1"/>
              </a:solidFill>
              <a:latin typeface="Arial" panose="020B0604020202020204" pitchFamily="34" charset="0"/>
            </a:endParaRPr>
          </a:p>
        </p:txBody>
      </p:sp>
    </p:spTree>
    <p:extLst>
      <p:ext uri="{BB962C8B-B14F-4D97-AF65-F5344CB8AC3E}">
        <p14:creationId xmlns:p14="http://schemas.microsoft.com/office/powerpoint/2010/main" val="496360947"/>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avolo&#10;&#10;Descrizione generata automaticamente">
            <a:extLst>
              <a:ext uri="{FF2B5EF4-FFF2-40B4-BE49-F238E27FC236}">
                <a16:creationId xmlns:a16="http://schemas.microsoft.com/office/drawing/2014/main" id="{943B265B-BBCE-8A4C-985F-A619B18ACB72}"/>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74407" y="980728"/>
            <a:ext cx="2111298" cy="1320861"/>
          </a:xfrm>
          <a:prstGeom prst="rect">
            <a:avLst/>
          </a:prstGeom>
        </p:spPr>
      </p:pic>
      <p:pic>
        <p:nvPicPr>
          <p:cNvPr id="8" name="Immagine 7" descr="Immagine che contiene tavolo&#10;&#10;Descrizione generata automaticamente">
            <a:extLst>
              <a:ext uri="{FF2B5EF4-FFF2-40B4-BE49-F238E27FC236}">
                <a16:creationId xmlns:a16="http://schemas.microsoft.com/office/drawing/2014/main" id="{CC4CC680-80EA-5C4F-81C8-B8A5DADD63A5}"/>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830391" y="1244043"/>
            <a:ext cx="2111298" cy="1320861"/>
          </a:xfrm>
          <a:prstGeom prst="rect">
            <a:avLst/>
          </a:prstGeom>
        </p:spPr>
      </p:pic>
      <p:sp>
        <p:nvSpPr>
          <p:cNvPr id="54274" name="Title 1">
            <a:extLst>
              <a:ext uri="{FF2B5EF4-FFF2-40B4-BE49-F238E27FC236}">
                <a16:creationId xmlns:a16="http://schemas.microsoft.com/office/drawing/2014/main" id="{A655B80D-E68F-6948-BFCE-9F8FD9E0A8CF}"/>
              </a:ext>
            </a:extLst>
          </p:cNvPr>
          <p:cNvSpPr>
            <a:spLocks noGrp="1"/>
          </p:cNvSpPr>
          <p:nvPr>
            <p:ph type="title"/>
          </p:nvPr>
        </p:nvSpPr>
        <p:spPr>
          <a:xfrm>
            <a:off x="107504" y="1484784"/>
            <a:ext cx="8690169" cy="1188513"/>
          </a:xfrm>
        </p:spPr>
        <p:txBody>
          <a:bodyPr/>
          <a:lstStyle/>
          <a:p>
            <a:br>
              <a:rPr lang="en-GB" altLang="en-US" dirty="0"/>
            </a:br>
            <a:r>
              <a:rPr lang="en-GB" altLang="en-US" dirty="0"/>
              <a:t>Principle of statistical </a:t>
            </a:r>
            <a:br>
              <a:rPr lang="en-GB" altLang="en-US" dirty="0"/>
            </a:br>
            <a:r>
              <a:rPr lang="en-GB" altLang="en-US" dirty="0"/>
              <a:t>dissemination</a:t>
            </a:r>
            <a:br>
              <a:rPr lang="en-GB" altLang="en-US" dirty="0"/>
            </a:br>
            <a:br>
              <a:rPr lang="en-GB" altLang="en-US" dirty="0"/>
            </a:br>
            <a:endParaRPr lang="en-GB" altLang="en-US" sz="2000" i="1" dirty="0"/>
          </a:p>
        </p:txBody>
      </p:sp>
      <p:sp>
        <p:nvSpPr>
          <p:cNvPr id="38915" name="Content Placeholder 2">
            <a:extLst>
              <a:ext uri="{FF2B5EF4-FFF2-40B4-BE49-F238E27FC236}">
                <a16:creationId xmlns:a16="http://schemas.microsoft.com/office/drawing/2014/main" id="{1F1BE916-157C-A048-A978-5B9EFF1E87EC}"/>
              </a:ext>
            </a:extLst>
          </p:cNvPr>
          <p:cNvSpPr>
            <a:spLocks noGrp="1"/>
          </p:cNvSpPr>
          <p:nvPr>
            <p:ph idx="1"/>
          </p:nvPr>
        </p:nvSpPr>
        <p:spPr>
          <a:xfrm>
            <a:off x="2031032" y="3717032"/>
            <a:ext cx="8229600" cy="3824897"/>
          </a:xfrm>
        </p:spPr>
        <p:txBody>
          <a:bodyPr/>
          <a:lstStyle/>
          <a:p>
            <a:pPr>
              <a:spcBef>
                <a:spcPts val="300"/>
              </a:spcBef>
              <a:spcAft>
                <a:spcPts val="300"/>
              </a:spcAft>
            </a:pPr>
            <a:r>
              <a:rPr lang="en-GB" dirty="0"/>
              <a:t>Relevance </a:t>
            </a:r>
          </a:p>
          <a:p>
            <a:pPr>
              <a:spcBef>
                <a:spcPts val="300"/>
              </a:spcBef>
              <a:spcAft>
                <a:spcPts val="300"/>
              </a:spcAft>
            </a:pPr>
            <a:r>
              <a:rPr lang="en-GB" dirty="0"/>
              <a:t>Confidentiality</a:t>
            </a:r>
          </a:p>
          <a:p>
            <a:pPr>
              <a:spcBef>
                <a:spcPts val="300"/>
              </a:spcBef>
              <a:spcAft>
                <a:spcPts val="300"/>
              </a:spcAft>
              <a:defRPr/>
            </a:pPr>
            <a:r>
              <a:rPr lang="en-GB" dirty="0"/>
              <a:t>Independence and objectivity</a:t>
            </a:r>
          </a:p>
          <a:p>
            <a:pPr>
              <a:spcBef>
                <a:spcPts val="300"/>
              </a:spcBef>
              <a:spcAft>
                <a:spcPts val="300"/>
              </a:spcAft>
              <a:defRPr/>
            </a:pPr>
            <a:r>
              <a:rPr lang="en-GB" dirty="0"/>
              <a:t>Timeliness</a:t>
            </a:r>
          </a:p>
          <a:p>
            <a:pPr>
              <a:spcBef>
                <a:spcPts val="300"/>
              </a:spcBef>
              <a:spcAft>
                <a:spcPts val="300"/>
              </a:spcAft>
              <a:defRPr/>
            </a:pPr>
            <a:r>
              <a:rPr lang="en-GB" dirty="0"/>
              <a:t>Accessibility and transparency </a:t>
            </a:r>
          </a:p>
          <a:p>
            <a:pPr>
              <a:spcBef>
                <a:spcPts val="300"/>
              </a:spcBef>
              <a:spcAft>
                <a:spcPts val="300"/>
              </a:spcAft>
              <a:defRPr/>
            </a:pPr>
            <a:r>
              <a:rPr lang="en-GB" dirty="0"/>
              <a:t>Coherence</a:t>
            </a:r>
            <a:endParaRPr lang="it-IT" dirty="0"/>
          </a:p>
          <a:p>
            <a:pPr>
              <a:lnSpc>
                <a:spcPct val="150000"/>
              </a:lnSpc>
              <a:defRPr/>
            </a:pPr>
            <a:endParaRPr lang="it-IT" altLang="en-US" dirty="0"/>
          </a:p>
          <a:p>
            <a:pPr>
              <a:lnSpc>
                <a:spcPct val="150000"/>
              </a:lnSpc>
              <a:defRPr/>
            </a:pPr>
            <a:endParaRPr lang="de-DE" altLang="en-US" dirty="0"/>
          </a:p>
          <a:p>
            <a:pPr>
              <a:buFontTx/>
              <a:buNone/>
              <a:defRPr/>
            </a:pPr>
            <a:endParaRPr lang="en-GB" altLang="en-US" dirty="0"/>
          </a:p>
        </p:txBody>
      </p:sp>
      <p:sp>
        <p:nvSpPr>
          <p:cNvPr id="54276" name="Slide Number Placeholder 3">
            <a:extLst>
              <a:ext uri="{FF2B5EF4-FFF2-40B4-BE49-F238E27FC236}">
                <a16:creationId xmlns:a16="http://schemas.microsoft.com/office/drawing/2014/main" id="{A7BFA454-B988-234D-951C-6E3B93419912}"/>
              </a:ext>
            </a:extLst>
          </p:cNvPr>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lr>
                <a:schemeClr val="bg1"/>
              </a:buClr>
              <a:buChar char="•"/>
              <a:defRPr sz="2400" i="1">
                <a:solidFill>
                  <a:srgbClr val="0F5494"/>
                </a:solidFill>
                <a:latin typeface="Verdana" panose="020B0604030504040204" pitchFamily="34" charset="0"/>
              </a:defRPr>
            </a:lvl1pPr>
            <a:lvl2pPr marL="742950" indent="-285750">
              <a:spcBef>
                <a:spcPct val="20000"/>
              </a:spcBef>
              <a:buClr>
                <a:srgbClr val="009FBA"/>
              </a:buClr>
              <a:buChar char="•"/>
              <a:defRPr sz="2000" b="1">
                <a:solidFill>
                  <a:srgbClr val="0F5494"/>
                </a:solidFill>
                <a:latin typeface="Verdana" panose="020B0604030504040204" pitchFamily="34" charset="0"/>
              </a:defRPr>
            </a:lvl2pPr>
            <a:lvl3pPr marL="1143000" indent="-228600">
              <a:spcBef>
                <a:spcPct val="20000"/>
              </a:spcBef>
              <a:defRPr sz="1400">
                <a:solidFill>
                  <a:srgbClr val="0F5494"/>
                </a:solidFill>
                <a:latin typeface="Verdana" panose="020B060403050404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ClrTx/>
              <a:buFontTx/>
              <a:buNone/>
            </a:pPr>
            <a:fld id="{A24699D6-0B92-5948-B297-85CED13C4E33}" type="slidenum">
              <a:rPr lang="en-GB" altLang="en-US" sz="1400" i="0" smtClean="0">
                <a:solidFill>
                  <a:schemeClr val="tx1"/>
                </a:solidFill>
                <a:latin typeface="Arial" panose="020B0604020202020204" pitchFamily="34" charset="0"/>
              </a:rPr>
              <a:pPr>
                <a:spcBef>
                  <a:spcPct val="0"/>
                </a:spcBef>
                <a:buClrTx/>
                <a:buFontTx/>
                <a:buNone/>
              </a:pPr>
              <a:t>9</a:t>
            </a:fld>
            <a:endParaRPr lang="en-GB" altLang="en-US" sz="1400" i="0">
              <a:solidFill>
                <a:schemeClr val="tx1"/>
              </a:solidFill>
              <a:latin typeface="Arial" panose="020B0604020202020204" pitchFamily="34" charset="0"/>
            </a:endParaRPr>
          </a:p>
        </p:txBody>
      </p:sp>
      <p:sp>
        <p:nvSpPr>
          <p:cNvPr id="2" name="CasellaDiTesto 1"/>
          <p:cNvSpPr txBox="1"/>
          <p:nvPr/>
        </p:nvSpPr>
        <p:spPr>
          <a:xfrm>
            <a:off x="467544" y="2636912"/>
            <a:ext cx="8856984" cy="1200329"/>
          </a:xfrm>
          <a:prstGeom prst="rect">
            <a:avLst/>
          </a:prstGeom>
          <a:noFill/>
        </p:spPr>
        <p:txBody>
          <a:bodyPr wrap="square" rtlCol="0">
            <a:spAutoFit/>
          </a:bodyPr>
          <a:lstStyle/>
          <a:p>
            <a:pPr lvl="0">
              <a:spcBef>
                <a:spcPts val="200"/>
              </a:spcBef>
              <a:spcAft>
                <a:spcPts val="200"/>
              </a:spcAft>
              <a:buClr>
                <a:srgbClr val="0F5494"/>
              </a:buClr>
            </a:pPr>
            <a:r>
              <a:rPr lang="en-GB" sz="2400" b="0" kern="0" dirty="0">
                <a:solidFill>
                  <a:srgbClr val="0F5494"/>
                </a:solidFill>
                <a:latin typeface="Verdana"/>
              </a:rPr>
              <a:t>At European level there are six shared principles regarding the dissemination of statistical information. They are:</a:t>
            </a:r>
          </a:p>
        </p:txBody>
      </p:sp>
    </p:spTree>
    <p:extLst>
      <p:ext uri="{BB962C8B-B14F-4D97-AF65-F5344CB8AC3E}">
        <p14:creationId xmlns:p14="http://schemas.microsoft.com/office/powerpoint/2010/main" val="4032898959"/>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theme/theme1.xml><?xml version="1.0" encoding="utf-8"?>
<a:theme xmlns:a="http://schemas.openxmlformats.org/drawingml/2006/main" name="EN template">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133176"/>
        </a:solidFill>
        <a:ln>
          <a:solidFill>
            <a:srgbClr val="133176"/>
          </a:solidFill>
        </a:ln>
      </a:spPr>
      <a:bodyPr anchor="ctr"/>
      <a:lstStyle>
        <a:defPPr algn="ctr" defTabSz="457200" fontAlgn="auto">
          <a:spcBef>
            <a:spcPts val="0"/>
          </a:spcBef>
          <a:spcAft>
            <a:spcPts val="0"/>
          </a:spcAft>
          <a:defRPr sz="1800" b="0"/>
        </a:defPPr>
      </a:lstStyle>
      <a:style>
        <a:lnRef idx="1">
          <a:schemeClr val="accent1"/>
        </a:lnRef>
        <a:fillRef idx="3">
          <a:schemeClr val="accent1"/>
        </a:fillRef>
        <a:effectRef idx="2">
          <a:schemeClr val="accent1"/>
        </a:effectRef>
        <a:fontRef idx="minor">
          <a:schemeClr val="lt1"/>
        </a:fontRef>
      </a: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3175" marR="0" indent="0" algn="l" defTabSz="914400" rtl="0" eaLnBrk="1" fontAlgn="base" latinLnBrk="0" hangingPunct="1">
          <a:lnSpc>
            <a:spcPct val="100000"/>
          </a:lnSpc>
          <a:spcBef>
            <a:spcPct val="0"/>
          </a:spcBef>
          <a:spcAft>
            <a:spcPct val="0"/>
          </a:spcAft>
          <a:buClrTx/>
          <a:buSzTx/>
          <a:buFontTx/>
          <a:buNone/>
          <a:tabLst/>
          <a:defRPr kumimoji="0" lang="en-GB" sz="7600" b="1" i="0" u="none" strike="noStrike" cap="none" normalizeH="0" baseline="0" smtClean="0">
            <a:ln>
              <a:noFill/>
            </a:ln>
            <a:solidFill>
              <a:srgbClr val="FFD624"/>
            </a:solidFill>
            <a:effectLst/>
            <a:latin typeface="Verdana" pitchFamily="34" charset="0"/>
          </a:defRPr>
        </a:defPPr>
      </a:lstStyle>
    </a:lnDef>
    <a:txDef>
      <a:spPr>
        <a:noFill/>
      </a:spPr>
      <a:bodyPr wrap="none" rtlCol="0">
        <a:spAutoFit/>
      </a:bodyPr>
      <a:lstStyle>
        <a:defPPr>
          <a:defRPr sz="2400" b="0" dirty="0" err="1" smtClean="0">
            <a:solidFill>
              <a:srgbClr val="0F5494"/>
            </a:solidFill>
          </a:defRPr>
        </a:defPPr>
      </a:lstStyle>
    </a:tx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11416</TotalTime>
  <Words>2351</Words>
  <Application>Microsoft Macintosh PowerPoint</Application>
  <PresentationFormat>Presentazione su schermo (4:3)</PresentationFormat>
  <Paragraphs>368</Paragraphs>
  <Slides>59</Slides>
  <Notes>59</Notes>
  <HiddenSlides>0</HiddenSlides>
  <MMClips>0</MMClips>
  <ScaleCrop>false</ScaleCrop>
  <HeadingPairs>
    <vt:vector size="6" baseType="variant">
      <vt:variant>
        <vt:lpstr>Caratteri utilizzati</vt:lpstr>
      </vt:variant>
      <vt:variant>
        <vt:i4>4</vt:i4>
      </vt:variant>
      <vt:variant>
        <vt:lpstr>Tema</vt:lpstr>
      </vt:variant>
      <vt:variant>
        <vt:i4>1</vt:i4>
      </vt:variant>
      <vt:variant>
        <vt:lpstr>Titoli diapositive</vt:lpstr>
      </vt:variant>
      <vt:variant>
        <vt:i4>59</vt:i4>
      </vt:variant>
    </vt:vector>
  </HeadingPairs>
  <TitlesOfParts>
    <vt:vector size="64" baseType="lpstr">
      <vt:lpstr>Arial</vt:lpstr>
      <vt:lpstr>Courier New</vt:lpstr>
      <vt:lpstr>Microsoft Sans Serif</vt:lpstr>
      <vt:lpstr>Verdana</vt:lpstr>
      <vt:lpstr>EN template</vt:lpstr>
      <vt:lpstr>  New trends in the dissemination of statistical services  </vt:lpstr>
      <vt:lpstr>Outline</vt:lpstr>
      <vt:lpstr>Presentazione standard di PowerPoint</vt:lpstr>
      <vt:lpstr>Presentazione standard di PowerPoint</vt:lpstr>
      <vt:lpstr> Introduction</vt:lpstr>
      <vt:lpstr> Introduction</vt:lpstr>
      <vt:lpstr> Introduction</vt:lpstr>
      <vt:lpstr> What is driving these  innovations?</vt:lpstr>
      <vt:lpstr> Principle of statistical  dissemination  </vt:lpstr>
      <vt:lpstr>Users' information needs &amp; key audiences  </vt:lpstr>
      <vt:lpstr> Users’ needs </vt:lpstr>
      <vt:lpstr> What do we know about our key audiences?</vt:lpstr>
      <vt:lpstr> Key audiences for statistical information</vt:lpstr>
      <vt:lpstr>Some data </vt:lpstr>
      <vt:lpstr>Tailored dissemination services</vt:lpstr>
      <vt:lpstr>Integrated web-based tools</vt:lpstr>
      <vt:lpstr>Integrated web-based tools</vt:lpstr>
      <vt:lpstr>Tailored dissemination services</vt:lpstr>
      <vt:lpstr>Examples  of dissemination services  </vt:lpstr>
      <vt:lpstr>Web section</vt:lpstr>
      <vt:lpstr> Apps</vt:lpstr>
      <vt:lpstr>Apps</vt:lpstr>
      <vt:lpstr>Apps </vt:lpstr>
      <vt:lpstr>Videos </vt:lpstr>
      <vt:lpstr>Infographics </vt:lpstr>
      <vt:lpstr> Databases</vt:lpstr>
      <vt:lpstr>Data Visualization</vt:lpstr>
      <vt:lpstr>Social media</vt:lpstr>
      <vt:lpstr>Social media</vt:lpstr>
      <vt:lpstr>Social media</vt:lpstr>
      <vt:lpstr>Fight disinfomation</vt:lpstr>
      <vt:lpstr>Fight disinformation</vt:lpstr>
      <vt:lpstr>Open data, Linked Open Data and Big data</vt:lpstr>
      <vt:lpstr>Open Data (Tim Berners-Lee)</vt:lpstr>
      <vt:lpstr>Presentazione standard di PowerPoint</vt:lpstr>
      <vt:lpstr>Linked data</vt:lpstr>
      <vt:lpstr>Linked Data (Tim Berners-Lee)</vt:lpstr>
      <vt:lpstr>Linked Open Data</vt:lpstr>
      <vt:lpstr>Linked Open Data</vt:lpstr>
      <vt:lpstr>Big Data</vt:lpstr>
      <vt:lpstr>Big Data examples</vt:lpstr>
      <vt:lpstr>Big Data- Unece Classification</vt:lpstr>
      <vt:lpstr>Big Data and Open data</vt:lpstr>
      <vt:lpstr>Web publishing</vt:lpstr>
      <vt:lpstr>What is Web Publishing? </vt:lpstr>
      <vt:lpstr>Web Publishing </vt:lpstr>
      <vt:lpstr>Web Publishing </vt:lpstr>
      <vt:lpstr>Benefits </vt:lpstr>
      <vt:lpstr>Eurostat example</vt:lpstr>
      <vt:lpstr>Eurostat example </vt:lpstr>
      <vt:lpstr>Eurostat example </vt:lpstr>
      <vt:lpstr>Eurostat example </vt:lpstr>
      <vt:lpstr>Eurostat  Statistics explained</vt:lpstr>
      <vt:lpstr>Tools </vt:lpstr>
      <vt:lpstr>Tools </vt:lpstr>
      <vt:lpstr>Conclusions </vt:lpstr>
      <vt:lpstr>Conclusions </vt:lpstr>
      <vt:lpstr>  ‘Only statistics that are used are useful statistics’ (Petteri Bae)</vt:lpstr>
      <vt:lpstr>Presentazione standard di PowerPoint</vt:lpstr>
    </vt:vector>
  </TitlesOfParts>
  <Company>European Commission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Cristina.Sa@ec.europa.eu</dc:creator>
  <cp:lastModifiedBy>Caterina Giusti</cp:lastModifiedBy>
  <cp:revision>584</cp:revision>
  <cp:lastPrinted>2016-11-04T13:22:29Z</cp:lastPrinted>
  <dcterms:created xsi:type="dcterms:W3CDTF">2012-10-17T15:25:32Z</dcterms:created>
  <dcterms:modified xsi:type="dcterms:W3CDTF">2022-03-02T19:11:12Z</dcterms:modified>
</cp:coreProperties>
</file>