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057" r:id="rId1"/>
  </p:sldMasterIdLst>
  <p:notesMasterIdLst>
    <p:notesMasterId r:id="rId44"/>
  </p:notesMasterIdLst>
  <p:handoutMasterIdLst>
    <p:handoutMasterId r:id="rId45"/>
  </p:handoutMasterIdLst>
  <p:sldIdLst>
    <p:sldId id="261" r:id="rId2"/>
    <p:sldId id="483" r:id="rId3"/>
    <p:sldId id="449" r:id="rId4"/>
    <p:sldId id="442" r:id="rId5"/>
    <p:sldId id="457" r:id="rId6"/>
    <p:sldId id="510" r:id="rId7"/>
    <p:sldId id="499" r:id="rId8"/>
    <p:sldId id="516" r:id="rId9"/>
    <p:sldId id="511" r:id="rId10"/>
    <p:sldId id="472" r:id="rId11"/>
    <p:sldId id="482" r:id="rId12"/>
    <p:sldId id="474" r:id="rId13"/>
    <p:sldId id="492" r:id="rId14"/>
    <p:sldId id="493" r:id="rId15"/>
    <p:sldId id="467" r:id="rId16"/>
    <p:sldId id="494" r:id="rId17"/>
    <p:sldId id="452" r:id="rId18"/>
    <p:sldId id="456" r:id="rId19"/>
    <p:sldId id="497" r:id="rId20"/>
    <p:sldId id="500" r:id="rId21"/>
    <p:sldId id="501" r:id="rId22"/>
    <p:sldId id="507" r:id="rId23"/>
    <p:sldId id="498" r:id="rId24"/>
    <p:sldId id="502" r:id="rId25"/>
    <p:sldId id="481" r:id="rId26"/>
    <p:sldId id="503" r:id="rId27"/>
    <p:sldId id="504" r:id="rId28"/>
    <p:sldId id="506" r:id="rId29"/>
    <p:sldId id="469" r:id="rId30"/>
    <p:sldId id="487" r:id="rId31"/>
    <p:sldId id="473" r:id="rId32"/>
    <p:sldId id="486" r:id="rId33"/>
    <p:sldId id="508" r:id="rId34"/>
    <p:sldId id="437" r:id="rId35"/>
    <p:sldId id="463" r:id="rId36"/>
    <p:sldId id="475" r:id="rId37"/>
    <p:sldId id="450" r:id="rId38"/>
    <p:sldId id="453" r:id="rId39"/>
    <p:sldId id="471" r:id="rId40"/>
    <p:sldId id="478" r:id="rId41"/>
    <p:sldId id="513" r:id="rId42"/>
    <p:sldId id="515" r:id="rId43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16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LJEVAC Anita (ESTAT)" initials="BA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F6BB00"/>
    <a:srgbClr val="FF0000"/>
    <a:srgbClr val="886C1C"/>
    <a:srgbClr val="0E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7" autoAdjust="0"/>
    <p:restoredTop sz="89020" autoAdjust="0"/>
  </p:normalViewPr>
  <p:slideViewPr>
    <p:cSldViewPr>
      <p:cViewPr varScale="1">
        <p:scale>
          <a:sx n="119" d="100"/>
          <a:sy n="119" d="100"/>
        </p:scale>
        <p:origin x="12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77" d="100"/>
          <a:sy n="77" d="100"/>
        </p:scale>
        <p:origin x="3816" y="180"/>
      </p:cViewPr>
      <p:guideLst>
        <p:guide orient="horz" pos="3104"/>
        <p:guide pos="2116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4F9F0799-4592-2546-B1E8-C5818F366E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1FDDBD6-C6AF-074C-9980-C421A94D373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97" y="0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35834F93-80C3-9E43-BB32-FFBE1A7BF47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7748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E4972FCC-C439-A948-8597-41AD331CA42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97" y="9427748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C9A0638C-E742-4B43-84B5-5345A43E96C9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96F5815-D284-884C-952E-85723DB28E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965D5832-580A-CC44-A530-CC4EB6363EA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197" y="0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>
            <a:extLst>
              <a:ext uri="{FF2B5EF4-FFF2-40B4-BE49-F238E27FC236}">
                <a16:creationId xmlns:a16="http://schemas.microsoft.com/office/drawing/2014/main" id="{018B1B17-E4E2-C647-BCB8-2C48694EBBB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D4958760-8B49-4B47-91E7-E84AEFA489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47" y="4715474"/>
            <a:ext cx="5438783" cy="446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6870" name="Rectangle 6">
            <a:extLst>
              <a:ext uri="{FF2B5EF4-FFF2-40B4-BE49-F238E27FC236}">
                <a16:creationId xmlns:a16="http://schemas.microsoft.com/office/drawing/2014/main" id="{4CC071FA-2B13-4048-94EF-5B172436482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7748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>
            <a:extLst>
              <a:ext uri="{FF2B5EF4-FFF2-40B4-BE49-F238E27FC236}">
                <a16:creationId xmlns:a16="http://schemas.microsoft.com/office/drawing/2014/main" id="{081073A4-71FE-EA40-917C-F05850DE3D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97" y="9427748"/>
            <a:ext cx="2945873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42A03AA-2BEE-C244-A148-E49E4B39434D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1242594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17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18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19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22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23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25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26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27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28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33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34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35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36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37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38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40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0026" indent="-2835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7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6983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094" indent="-2258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6409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772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9038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353" indent="-2258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41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36515EDC-68E9-4F45-8E3C-574FE4B16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>
            <a:extLst>
              <a:ext uri="{FF2B5EF4-FFF2-40B4-BE49-F238E27FC236}">
                <a16:creationId xmlns:a16="http://schemas.microsoft.com/office/drawing/2014/main" id="{BB48B3F7-2232-5F43-B663-89EA0C37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>
            <a:extLst>
              <a:ext uri="{FF2B5EF4-FFF2-40B4-BE49-F238E27FC236}">
                <a16:creationId xmlns:a16="http://schemas.microsoft.com/office/drawing/2014/main" id="{08DCAB3C-459F-4046-8678-C426CC694F99}"/>
              </a:ext>
            </a:extLst>
          </p:cNvPr>
          <p:cNvSpPr/>
          <p:nvPr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34B4A34-779B-E64A-B3E2-615011A9BA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9DCEDBD-7E41-4F4E-92C2-58A78F233E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9391398-0076-6D48-A748-F9C67B860B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3E3E36-5F44-8944-8A39-1BF14332DE3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62751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441FCC-55F3-9844-A4FD-F7E5831888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E952A25-F11D-EC41-9D57-F1DBFF7801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E5A433-5667-C049-8EE4-640351F7F9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245098-2F00-0347-87DD-05C62AACF25D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77476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C8E7FD3-81E6-FB40-AB84-7BB4AF900D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232E9F-F637-8449-BD76-20FAD426E8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252928-F659-C64F-BFD8-A7F9CFF844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6FDD2-9B33-A14A-AA10-95A517FFD87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17697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FE96C896-6ADC-DC4B-ADB8-85130B729FCA}"/>
              </a:ext>
            </a:extLst>
          </p:cNvPr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>
            <a:extLst>
              <a:ext uri="{FF2B5EF4-FFF2-40B4-BE49-F238E27FC236}">
                <a16:creationId xmlns:a16="http://schemas.microsoft.com/office/drawing/2014/main" id="{09B303FC-6F32-F544-8C82-DBA7E2208B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>
            <a:extLst>
              <a:ext uri="{FF2B5EF4-FFF2-40B4-BE49-F238E27FC236}">
                <a16:creationId xmlns:a16="http://schemas.microsoft.com/office/drawing/2014/main" id="{F3C7A04D-825A-1548-9A80-33E2994C99ED}"/>
              </a:ext>
            </a:extLst>
          </p:cNvPr>
          <p:cNvSpPr/>
          <p:nvPr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sz="1800" i="0"/>
            </a:lvl1pPr>
            <a:lvl2pPr>
              <a:buClr>
                <a:srgbClr val="0F5494"/>
              </a:buClr>
              <a:defRPr sz="18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B55D985-A094-F144-ABB1-7D3DA752BE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0CA2F30-A5A3-9D4C-B795-85C911957F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75DA39C-5ACB-1944-9D03-45A3F24333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8E736-23AD-5145-A6FB-E216057E4893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84856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523ADA7-1C0F-9C40-A5E3-388F092D50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54B397-CCFB-674F-AE5E-5035A547EA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35DC926-295A-F148-9DA3-C16B101A4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2D6C4-E400-E74B-8AAA-48F2963BCAF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68871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609348-5914-804D-A44F-0457377C06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99C66-F19F-7E4F-B7B0-4759F489C2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83D0C7-0CE5-2B46-BB46-31938BD845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7D6CE-2CA6-C44B-A688-85A554CBBE3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209372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5118BA4-70B0-3F4E-B430-FAD4FD7541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C3F7DD9-494F-CD49-9517-E43328A84C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F99FF37-C046-584D-B07D-DAAB3DF720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21BF5-9686-D642-9EDE-22511D566A0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82295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F3231AD-D60D-3243-90E3-538C68B957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0E2CE98-2DB4-B944-85BB-51870E1335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49F49F5-A472-474A-96C5-CD8CA4707F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B0540-F47F-354D-9251-0A1A8A1C779B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83187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3EE7B5D-4CFC-3D46-B64E-10E77F50A1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91D7896-B683-6A40-95E2-A043E35222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CA1AA7B-7A2A-1445-82BB-AB69650716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ADD14-3603-FD4F-9CB9-F77109A0974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51293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16BD3-5EA9-BC42-BB87-A6EA0BFB71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6B781E-446E-2D4C-882D-7DEDB8E913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060857-A6A5-4F43-9FDB-A517CC5F42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45CB2-73C4-0649-8158-E8D518B1ADFE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67476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D50527-E097-B94B-9BB8-2D3338745D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89E54-BC3D-E74E-83D0-E863032EFF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3FA5B-F9A6-6941-91E6-F0A69373FE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1B0FF-DD58-1B43-98F8-BB7052A1EE34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2030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1074FDA-7111-A54D-99C9-F324A117EE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Lorem ipsum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F84AE04-B58C-DB48-BA63-5348F3447E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/>
              <a:t>Et dolor fragum</a:t>
            </a:r>
            <a:endParaRPr lang="en-GB" altLang="en-US"/>
          </a:p>
          <a:p>
            <a:pPr lvl="1"/>
            <a:r>
              <a:rPr lang="en-GB" altLang="en-US"/>
              <a:t>Et dolor fragum</a:t>
            </a:r>
          </a:p>
          <a:p>
            <a:pPr lvl="2"/>
            <a:r>
              <a:rPr lang="en-GB" altLang="en-US"/>
              <a:t>- Et dolor fragum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A6B1F1E-629D-DB49-B1AD-EB1A1C4358A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8B074B5-22BB-984C-B75C-49972C637CD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lang="en-GB"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B44A983-2BF1-664F-B5E1-996C839CA2A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BE450CDA-BCEF-A142-9074-221A310CF519}" type="slidenum">
              <a:rPr lang="en-GB" altLang="fr-FR"/>
              <a:pPr/>
              <a:t>‹N›</a:t>
            </a:fld>
            <a:endParaRPr lang="en-GB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35" r:id="rId1"/>
    <p:sldLayoutId id="2147489236" r:id="rId2"/>
    <p:sldLayoutId id="2147489237" r:id="rId3"/>
    <p:sldLayoutId id="2147489238" r:id="rId4"/>
    <p:sldLayoutId id="2147489239" r:id="rId5"/>
    <p:sldLayoutId id="2147489240" r:id="rId6"/>
    <p:sldLayoutId id="2147489241" r:id="rId7"/>
    <p:sldLayoutId id="2147489242" r:id="rId8"/>
    <p:sldLayoutId id="2147489243" r:id="rId9"/>
    <p:sldLayoutId id="2147489244" r:id="rId10"/>
    <p:sldLayoutId id="2147489245" r:id="rId11"/>
  </p:sldLayoutIdLst>
  <p:transition spd="slow">
    <p:fade/>
  </p:transition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b="1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cache/infographs/womenmen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www.youtube.com/watch?v=vmZIR-Gjsa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483768" y="2420888"/>
            <a:ext cx="6480720" cy="2534526"/>
          </a:xfrm>
        </p:spPr>
        <p:txBody>
          <a:bodyPr/>
          <a:lstStyle/>
          <a:p>
            <a:pPr marL="342900" lvl="2" indent="0" algn="ctr">
              <a:buClr>
                <a:schemeClr val="bg1"/>
              </a:buClr>
            </a:pPr>
            <a:r>
              <a:rPr lang="en-GB" sz="3800" dirty="0">
                <a:solidFill>
                  <a:srgbClr val="FFFF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NEW COMMUNICATION STRATEGIES AND DISSEMINATION OF OFFICIAL STATISTICS</a:t>
            </a:r>
            <a:endParaRPr lang="it-IT" sz="3800" dirty="0">
              <a:solidFill>
                <a:srgbClr val="FFFF0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endParaRPr lang="it-IT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87" y="1414519"/>
            <a:ext cx="8670213" cy="504055"/>
          </a:xfrm>
        </p:spPr>
        <p:txBody>
          <a:bodyPr/>
          <a:lstStyle/>
          <a:p>
            <a:pPr algn="ctr"/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3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EUROSTAT DISSEMINATION AND COMMUNICATION </a:t>
            </a:r>
            <a:r>
              <a:rPr lang="it-IT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STRATEGY</a:t>
            </a:r>
            <a:r>
              <a:rPr lang="it-IT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</a:t>
            </a:r>
            <a:br>
              <a:rPr lang="it-IT" sz="2400" dirty="0"/>
            </a:br>
            <a:br>
              <a:rPr lang="it-IT" sz="2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sz="1400" dirty="0"/>
            </a:br>
            <a:br>
              <a:rPr lang="it-IT" dirty="0"/>
            </a:br>
            <a:r>
              <a:rPr lang="it-IT" dirty="0"/>
              <a:t> </a:t>
            </a:r>
            <a:br>
              <a:rPr lang="it-IT" dirty="0"/>
            </a:br>
            <a:r>
              <a:rPr lang="it-IT" dirty="0"/>
              <a:t> </a:t>
            </a:r>
            <a:br>
              <a:rPr lang="it-IT" dirty="0"/>
            </a:br>
            <a:r>
              <a:rPr lang="it-IT" dirty="0"/>
              <a:t> </a:t>
            </a:r>
            <a:br>
              <a:rPr lang="it-IT" dirty="0"/>
            </a:br>
            <a:r>
              <a:rPr lang="it-IT" dirty="0"/>
              <a:t> </a:t>
            </a:r>
            <a:br>
              <a:rPr lang="it-IT" dirty="0"/>
            </a:b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EUROSTAT STRATEGY</a:t>
            </a:r>
            <a:b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en-GB" alt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318421"/>
            <a:ext cx="8435280" cy="4248324"/>
          </a:xfrm>
        </p:spPr>
        <p:txBody>
          <a:bodyPr/>
          <a:lstStyle/>
          <a:p>
            <a:pPr>
              <a:spcBef>
                <a:spcPts val="10"/>
              </a:spcBef>
            </a:pP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Diversify </a:t>
            </a:r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communication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channels </a:t>
            </a:r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 reach a wider audience </a:t>
            </a:r>
          </a:p>
          <a:p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Open possibilities for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feedback</a:t>
            </a:r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, to continuously improve the quality of Eurostat products and services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</a:t>
            </a:r>
            <a:endParaRPr lang="en-US" sz="2600" b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Get to know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additional </a:t>
            </a:r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user segments</a:t>
            </a:r>
          </a:p>
          <a:p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 increase basic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statistical literacy</a:t>
            </a:r>
          </a:p>
          <a:p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 increase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trust in Eurostat ("</a:t>
            </a:r>
            <a:r>
              <a:rPr lang="en-US" sz="2600" i="1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listen and we answer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")</a:t>
            </a:r>
          </a:p>
          <a:p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 strengthen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Eurostat </a:t>
            </a:r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image of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accessibility</a:t>
            </a:r>
          </a:p>
          <a:p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 increase the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visibility of </a:t>
            </a:r>
            <a:r>
              <a:rPr 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Eurostat online</a:t>
            </a:r>
            <a:endParaRPr lang="it-IT" sz="2600" b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10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3A8787D-0F42-46D8-BA4C-F8E769505B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214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8761"/>
            <a:ext cx="8820472" cy="864096"/>
          </a:xfrm>
        </p:spPr>
        <p:txBody>
          <a:bodyPr/>
          <a:lstStyle/>
          <a:p>
            <a:pPr algn="ctr"/>
            <a:r>
              <a:rPr lang="en-US" altLang="en-US" sz="2400" b="0" dirty="0">
                <a:latin typeface="+mn-lt"/>
              </a:rPr>
              <a:t>     </a:t>
            </a:r>
            <a:r>
              <a:rPr lang="en-US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NEW TOOLBOX OF DISSEMINATION AND COMMUNICATION </a:t>
            </a:r>
            <a:endParaRPr lang="en-GB" altLang="en-US" sz="30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03" y="2294554"/>
            <a:ext cx="828092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10156" y="6452695"/>
            <a:ext cx="946448" cy="3600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en-US" sz="1400" b="0" i="0" dirty="0">
                <a:solidFill>
                  <a:schemeClr val="tx1"/>
                </a:solidFill>
                <a:latin typeface="Arial" panose="020B0604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89650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484784"/>
            <a:ext cx="8950449" cy="288553"/>
          </a:xfrm>
        </p:spPr>
        <p:txBody>
          <a:bodyPr/>
          <a:lstStyle/>
          <a:p>
            <a:br>
              <a:rPr lang="it-IT" dirty="0"/>
            </a:br>
            <a:br>
              <a:rPr lang="it-IT" dirty="0"/>
            </a:br>
            <a:endParaRPr lang="en-GB" altLang="en-US" sz="2600" kern="1200" dirty="0"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339719"/>
            <a:ext cx="8229600" cy="3816424"/>
          </a:xfrm>
        </p:spPr>
        <p:txBody>
          <a:bodyPr/>
          <a:lstStyle/>
          <a:p>
            <a:endParaRPr lang="it-IT" sz="1600" dirty="0"/>
          </a:p>
          <a:p>
            <a:pPr marL="0" indent="0">
              <a:buNone/>
            </a:pPr>
            <a:endParaRPr lang="it-IT" sz="1600" i="1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37659" y="2804951"/>
            <a:ext cx="82809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evolution of the scenario has produced a strong segmentation of the target audience </a:t>
            </a:r>
          </a:p>
          <a:p>
            <a:endParaRPr lang="en-US" sz="25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endParaRPr lang="en-US" sz="25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endParaRPr lang="en-US" sz="25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algn="ctr"/>
            <a:r>
              <a:rPr lang="en-US" sz="25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Classifying the different targets according to differentiated and identified criteria is the prerequisite for an effective communication and dissemination strategy </a:t>
            </a:r>
            <a:endParaRPr lang="it-IT" sz="25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2" name="Freccia in giù 1"/>
          <p:cNvSpPr/>
          <p:nvPr/>
        </p:nvSpPr>
        <p:spPr>
          <a:xfrm>
            <a:off x="4173154" y="3779879"/>
            <a:ext cx="818380" cy="936104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sp>
        <p:nvSpPr>
          <p:cNvPr id="5" name="Rettangolo 4"/>
          <p:cNvSpPr/>
          <p:nvPr/>
        </p:nvSpPr>
        <p:spPr>
          <a:xfrm>
            <a:off x="1763688" y="373200"/>
            <a:ext cx="72008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800" dirty="0"/>
          </a:p>
          <a:p>
            <a:endParaRPr lang="it-IT" sz="2800" dirty="0"/>
          </a:p>
          <a:p>
            <a:endParaRPr lang="it-IT" sz="2800" dirty="0"/>
          </a:p>
          <a:p>
            <a:r>
              <a:rPr lang="it-IT" sz="32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it-IT" sz="32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USER PROFILING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554A5FB-6372-4904-8C0E-AC114A4EF4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801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19" y="1556792"/>
            <a:ext cx="8950449" cy="288553"/>
          </a:xfrm>
        </p:spPr>
        <p:txBody>
          <a:bodyPr/>
          <a:lstStyle/>
          <a:p>
            <a:br>
              <a:rPr lang="it-IT" dirty="0"/>
            </a:br>
            <a:br>
              <a:rPr lang="it-IT" dirty="0"/>
            </a:br>
            <a:r>
              <a:rPr lang="it-IT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INSTITUTIONAL USERS </a:t>
            </a:r>
            <a:br>
              <a:rPr lang="it-IT" sz="2500" b="0" kern="1200" dirty="0">
                <a:latin typeface="+mn-lt"/>
              </a:rPr>
            </a:br>
            <a:endParaRPr lang="en-GB" altLang="en-US" sz="2500" b="0" kern="1200" dirty="0"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9702" y="2276872"/>
            <a:ext cx="8229600" cy="3816424"/>
          </a:xfrm>
        </p:spPr>
        <p:txBody>
          <a:bodyPr/>
          <a:lstStyle/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European Parliament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Council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European Economic and Social Committee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Committee of the Regions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European Central Bank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Confederation of European Business (BUSINESSEUROPE) 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European Trade Union Confederation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European Association of Craft, Small and Medium-sized Enterprises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European Data Protection Supervisor</a:t>
            </a:r>
          </a:p>
          <a:p>
            <a:pPr marL="0" lvl="1" indent="0">
              <a:buNone/>
            </a:pPr>
            <a:r>
              <a:rPr lang="en-US" sz="22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Commission DGs</a:t>
            </a:r>
            <a:endParaRPr lang="nl-NL" sz="22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b="0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13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37A24DA-E7E4-4F2E-9AF5-6FCCC95CD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66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919" y="1457114"/>
            <a:ext cx="8950449" cy="288553"/>
          </a:xfrm>
        </p:spPr>
        <p:txBody>
          <a:bodyPr/>
          <a:lstStyle/>
          <a:p>
            <a:pPr marL="0" lvl="1" indent="0">
              <a:spcBef>
                <a:spcPct val="20000"/>
              </a:spcBef>
              <a:buClr>
                <a:srgbClr val="0F5494"/>
              </a:buClr>
            </a:pPr>
            <a:r>
              <a:rPr lang="it-IT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NON-INSTITUTIONAL USERS </a:t>
            </a:r>
            <a:endParaRPr lang="en-GB" altLang="en-US" sz="18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32920" y="1834013"/>
            <a:ext cx="8950448" cy="4383327"/>
          </a:xfrm>
        </p:spPr>
        <p:txBody>
          <a:bodyPr/>
          <a:lstStyle/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Users with a general interest (e.g., economic growth)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Journalists and media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Citizens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Students  and Teachers (by level of education, or age)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Users with a specific subject/domain interest (e.g., health)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Other decision makers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Policy analysts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Marketing analysts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Experts in a specific field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Users with a research interest (e.g., innovation in enterprises)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Scientific community: academics, researchers at universities and research  institutions</a:t>
            </a:r>
          </a:p>
          <a:p>
            <a:pPr marL="0" lvl="1" indent="0">
              <a:buNone/>
            </a:pPr>
            <a:r>
              <a:rPr lang="en-US" sz="2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 Consultants and researchers in Governmental Agencies and private sector</a:t>
            </a:r>
          </a:p>
          <a:p>
            <a:pPr marL="0" lvl="1" indent="0">
              <a:buNone/>
            </a:pPr>
            <a:endParaRPr lang="nl-NL" b="0" dirty="0">
              <a:ea typeface="+mn-ea"/>
              <a:cs typeface="+mn-cs"/>
            </a:endParaRPr>
          </a:p>
          <a:p>
            <a:pPr marL="0" indent="0">
              <a:buNone/>
            </a:pPr>
            <a:endParaRPr lang="it-IT" sz="1600" i="1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14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4C5A5BA-E441-4E37-BD00-2C74B8C799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540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12" y="1196230"/>
            <a:ext cx="8229600" cy="936625"/>
          </a:xfrm>
        </p:spPr>
        <p:txBody>
          <a:bodyPr/>
          <a:lstStyle/>
          <a:p>
            <a:r>
              <a:rPr lang="nl-NL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TYPE AND FREQUENCY OF USE  </a:t>
            </a:r>
            <a:endParaRPr lang="en-GB" altLang="en-US" sz="30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80828"/>
            <a:ext cx="849694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720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1538554"/>
            <a:ext cx="8950449" cy="792088"/>
          </a:xfrm>
        </p:spPr>
        <p:txBody>
          <a:bodyPr/>
          <a:lstStyle/>
          <a:p>
            <a:pPr marL="0" lvl="1" indent="0">
              <a:spcBef>
                <a:spcPct val="20000"/>
              </a:spcBef>
              <a:buClr>
                <a:srgbClr val="0F5494"/>
              </a:buClr>
            </a:pPr>
            <a:r>
              <a:rPr lang="en-US" altLang="en-US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altLang="en-US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PROFILING POTENTIAL USERS</a:t>
            </a:r>
            <a:endParaRPr lang="en-GB" altLang="en-US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5801" y="2330642"/>
            <a:ext cx="8229600" cy="3816424"/>
          </a:xfrm>
        </p:spPr>
        <p:txBody>
          <a:bodyPr/>
          <a:lstStyle/>
          <a:p>
            <a:pPr marL="0" indent="0">
              <a:buNone/>
            </a:pPr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need to learn more about potential users: people who do not currently use statistics but who could benefit from their use. </a:t>
            </a:r>
          </a:p>
          <a:p>
            <a:pPr marL="0" indent="0">
              <a:buNone/>
            </a:pPr>
            <a:endParaRPr lang="en-US" sz="24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“Personas” project has identified 5 specific types of potential users by defining characteristics with which users can </a:t>
            </a:r>
            <a:r>
              <a:rPr lang="en-US" sz="2400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recognise</a:t>
            </a: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themselves</a:t>
            </a:r>
          </a:p>
          <a:p>
            <a:endParaRPr lang="it-IT" sz="1600" dirty="0"/>
          </a:p>
          <a:p>
            <a:pPr marL="0" indent="0">
              <a:buNone/>
            </a:pPr>
            <a:endParaRPr lang="it-IT" b="0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" name="Freccia in giù 1"/>
          <p:cNvSpPr/>
          <p:nvPr/>
        </p:nvSpPr>
        <p:spPr>
          <a:xfrm>
            <a:off x="4067944" y="3717032"/>
            <a:ext cx="847091" cy="100811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2E616EB-8621-4CB2-A9DE-CEC354CE81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495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263" y="2192127"/>
            <a:ext cx="8229600" cy="3633788"/>
          </a:xfrm>
        </p:spPr>
        <p:txBody>
          <a:bodyPr/>
          <a:lstStyle/>
          <a:p>
            <a:pPr>
              <a:buFontTx/>
              <a:buNone/>
              <a:defRPr/>
            </a:pPr>
            <a:endParaRPr lang="it-IT" altLang="en-US" sz="1400" dirty="0"/>
          </a:p>
          <a:p>
            <a:pPr marL="0" algn="ctr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it-IT" sz="1050" kern="1200" dirty="0">
                <a:solidFill>
                  <a:srgbClr val="FFFFFF"/>
                </a:solidFill>
                <a:latin typeface="Arial"/>
                <a:cs typeface="Arial"/>
              </a:rPr>
              <a:t>UTENTI</a:t>
            </a:r>
            <a:endParaRPr lang="it-IT" sz="2000" b="0" dirty="0"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95" y="1074560"/>
            <a:ext cx="3895657" cy="5810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92582"/>
            <a:ext cx="3967665" cy="579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3443" y="6237312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en-US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54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26" y="1086507"/>
            <a:ext cx="4074234" cy="57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722" y="1062404"/>
            <a:ext cx="3945778" cy="57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2674" y="638175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en-US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600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" r="819"/>
          <a:stretch/>
        </p:blipFill>
        <p:spPr bwMode="auto">
          <a:xfrm>
            <a:off x="2590801" y="1340768"/>
            <a:ext cx="3997965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9799ACF-F262-4192-ACDF-AC7988ACEB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0809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1724218"/>
            <a:ext cx="2231479" cy="936625"/>
          </a:xfrm>
        </p:spPr>
        <p:txBody>
          <a:bodyPr/>
          <a:lstStyle/>
          <a:p>
            <a:r>
              <a:rPr lang="de-CH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OUTLINE</a:t>
            </a:r>
            <a:endParaRPr lang="en-GB" altLang="en-US" sz="30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50126"/>
            <a:ext cx="8229600" cy="3633788"/>
          </a:xfrm>
        </p:spPr>
        <p:txBody>
          <a:bodyPr/>
          <a:lstStyle/>
          <a:p>
            <a:endParaRPr lang="en-US" b="0" dirty="0"/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new framework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NSIs' response 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role of Eurostat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Dissemination and communication policy and strategy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 to achieve the objectives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importance of monitoring and measurement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Statistical sensationalism</a:t>
            </a:r>
          </a:p>
          <a:p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What we have learned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8424" y="6245225"/>
            <a:ext cx="298376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888928C-E945-4338-AD03-A586E3F032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758608" y="1074086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378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484784"/>
            <a:ext cx="8950449" cy="288553"/>
          </a:xfrm>
        </p:spPr>
        <p:txBody>
          <a:bodyPr/>
          <a:lstStyle/>
          <a:p>
            <a:br>
              <a:rPr lang="it-IT" dirty="0"/>
            </a:br>
            <a:br>
              <a:rPr lang="it-IT" dirty="0"/>
            </a:br>
            <a:endParaRPr lang="en-GB" altLang="en-US" dirty="0">
              <a:latin typeface="Verdana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399372"/>
            <a:ext cx="8229600" cy="3591239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Users travel from one platform to another and from one digital site to another to search for information and share content with friends and family </a:t>
            </a:r>
          </a:p>
          <a:p>
            <a:pPr marL="0" indent="0" algn="ctr">
              <a:buNone/>
            </a:pPr>
            <a:endParaRPr lang="en-US" sz="24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4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4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need to leverage multimedia and more technologies to reach the different targets that make up today's audience of data users</a:t>
            </a:r>
          </a:p>
          <a:p>
            <a:pPr marL="0" indent="0">
              <a:buNone/>
            </a:pPr>
            <a:endParaRPr lang="it-IT" sz="2400" b="0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rgbClr val="002060"/>
                </a:solidFill>
                <a:latin typeface="Arial" panose="020B0604020202020204" pitchFamily="34" charset="0"/>
              </a:rPr>
              <a:t>20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sp>
        <p:nvSpPr>
          <p:cNvPr id="2" name="Freccia in giù 1"/>
          <p:cNvSpPr/>
          <p:nvPr/>
        </p:nvSpPr>
        <p:spPr>
          <a:xfrm>
            <a:off x="4186684" y="3850130"/>
            <a:ext cx="792088" cy="993951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sp>
        <p:nvSpPr>
          <p:cNvPr id="4" name="Rettangolo 3"/>
          <p:cNvSpPr/>
          <p:nvPr/>
        </p:nvSpPr>
        <p:spPr>
          <a:xfrm>
            <a:off x="323528" y="-710595"/>
            <a:ext cx="836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USING A MULTI-CHANNEL STRATEGY </a:t>
            </a:r>
            <a:endParaRPr lang="it-IT" sz="30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673DA348-34B7-4A90-B285-21878D0003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023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99822" y="1368575"/>
            <a:ext cx="9451936" cy="476249"/>
          </a:xfrm>
        </p:spPr>
        <p:txBody>
          <a:bodyPr/>
          <a:lstStyle/>
          <a:p>
            <a:br>
              <a:rPr lang="it-IT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AN EXAMPLE OF A MULTI-CHANNEL STRATEGY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br>
              <a:rPr lang="it-IT" sz="3000" b="0" dirty="0">
                <a:latin typeface="Verdana" pitchFamily="34" charset="0"/>
              </a:rPr>
            </a:br>
            <a:endParaRPr lang="en-GB" altLang="en-US" sz="3000" b="0" dirty="0">
              <a:latin typeface="Verdana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401441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life of women and men in Europe</a:t>
            </a: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” was promoted through the Eurostat website, a News Release, social media (https://twitter.com/eu_eurostat https://it-it.facebook.com/EurostatStatistics), </a:t>
            </a:r>
            <a:r>
              <a:rPr lang="en-US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 promotional video</a:t>
            </a:r>
            <a:r>
              <a:rPr lang="en-US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as well as through the related General Directorates of the European Commission on a European level</a:t>
            </a:r>
            <a:endParaRPr lang="it-IT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359152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21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899592" y="4005064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0" dirty="0" err="1">
              <a:solidFill>
                <a:srgbClr val="0F5494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78" y="3453434"/>
            <a:ext cx="3240360" cy="263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303" y="3354336"/>
            <a:ext cx="5177253" cy="272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1411626" y="6154543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F549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https://ec.europa.eu/eurostat/cache/infographs/womenmen/</a:t>
            </a:r>
          </a:p>
        </p:txBody>
      </p:sp>
    </p:spTree>
    <p:extLst>
      <p:ext uri="{BB962C8B-B14F-4D97-AF65-F5344CB8AC3E}">
        <p14:creationId xmlns:p14="http://schemas.microsoft.com/office/powerpoint/2010/main" val="1288344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1">
            <a:extLst>
              <a:ext uri="{FF2B5EF4-FFF2-40B4-BE49-F238E27FC236}">
                <a16:creationId xmlns:a16="http://schemas.microsoft.com/office/drawing/2014/main" id="{E2929AFC-CD96-4F0D-90C2-F7D64A5534DF}"/>
              </a:ext>
            </a:extLst>
          </p:cNvPr>
          <p:cNvSpPr txBox="1">
            <a:spLocks/>
          </p:cNvSpPr>
          <p:nvPr/>
        </p:nvSpPr>
        <p:spPr bwMode="auto">
          <a:xfrm>
            <a:off x="1043608" y="2412621"/>
            <a:ext cx="945607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1800" b="1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18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8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2400" b="0" kern="0" dirty="0">
              <a:latin typeface="Verdana" pitchFamily="34" charset="0"/>
              <a:ea typeface="+mj-ea"/>
              <a:cs typeface="+mj-cs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50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impact of statistics is linked to the way they are       communicated </a:t>
            </a:r>
          </a:p>
          <a:p>
            <a:pPr marL="0" indent="0">
              <a:buFont typeface="Arial" pitchFamily="34" charset="0"/>
              <a:buNone/>
            </a:pPr>
            <a:endParaRPr lang="en-US" sz="2500" kern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50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Plain language </a:t>
            </a:r>
            <a:r>
              <a:rPr lang="en-US" sz="2500" b="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makes it possible to reach a non-expert               audience    </a:t>
            </a:r>
          </a:p>
          <a:p>
            <a:pPr marL="0" indent="0">
              <a:buFont typeface="Arial" pitchFamily="34" charset="0"/>
              <a:buNone/>
            </a:pPr>
            <a:endParaRPr lang="en-US" sz="2500" kern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50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          </a:t>
            </a:r>
            <a:r>
              <a:rPr lang="en-US" sz="2500" kern="0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Visualisation</a:t>
            </a:r>
            <a:r>
              <a:rPr lang="en-US" sz="250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</a:t>
            </a:r>
            <a:r>
              <a:rPr lang="en-US" sz="2500" b="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is a universal language that reaches </a:t>
            </a:r>
          </a:p>
          <a:p>
            <a:pPr marL="0" indent="0">
              <a:buFont typeface="Arial" pitchFamily="34" charset="0"/>
              <a:buNone/>
            </a:pPr>
            <a:r>
              <a:rPr lang="en-US" sz="2500" b="0" kern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everyone </a:t>
            </a:r>
            <a:endParaRPr lang="it-IT" sz="2500" b="0" kern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-200582" y="1452772"/>
            <a:ext cx="9321626" cy="8640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STRENGTHENING DIALOGUE </a:t>
            </a:r>
          </a:p>
          <a:p>
            <a:pPr marL="0" indent="0" algn="ctr">
              <a:buNone/>
            </a:pPr>
            <a:r>
              <a:rPr 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WITH CITIZENS</a:t>
            </a:r>
          </a:p>
          <a:p>
            <a:pPr marL="0" indent="0">
              <a:buNone/>
            </a:pPr>
            <a:endParaRPr lang="en-US" sz="2400" b="0" dirty="0"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Freccia circolare a sinistra 5"/>
          <p:cNvSpPr/>
          <p:nvPr/>
        </p:nvSpPr>
        <p:spPr>
          <a:xfrm>
            <a:off x="3203848" y="3388081"/>
            <a:ext cx="792088" cy="828873"/>
          </a:xfrm>
          <a:prstGeom prst="curvedLeftArrow">
            <a:avLst>
              <a:gd name="adj1" fmla="val 21205"/>
              <a:gd name="adj2" fmla="val 50000"/>
              <a:gd name="adj3" fmla="val 25000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chemeClr val="tx1"/>
              </a:solidFill>
            </a:endParaRPr>
          </a:p>
        </p:txBody>
      </p:sp>
      <p:sp>
        <p:nvSpPr>
          <p:cNvPr id="7" name="Freccia circolare a destra 6"/>
          <p:cNvSpPr/>
          <p:nvPr/>
        </p:nvSpPr>
        <p:spPr>
          <a:xfrm>
            <a:off x="1043608" y="5157192"/>
            <a:ext cx="864096" cy="768098"/>
          </a:xfrm>
          <a:prstGeom prst="curvedRightArrow">
            <a:avLst>
              <a:gd name="adj1" fmla="val 25000"/>
              <a:gd name="adj2" fmla="val 50000"/>
              <a:gd name="adj3" fmla="val 33013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chemeClr val="tx1"/>
              </a:solidFill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526F71A-7008-4C04-AF28-27B3DAFD4A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551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22" y="1574902"/>
            <a:ext cx="8686156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547664" y="6156012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https://ec.europa.eu/eurostat/cache/digpub/ageing/</a:t>
            </a:r>
          </a:p>
        </p:txBody>
      </p:sp>
    </p:spTree>
    <p:extLst>
      <p:ext uri="{BB962C8B-B14F-4D97-AF65-F5344CB8AC3E}">
        <p14:creationId xmlns:p14="http://schemas.microsoft.com/office/powerpoint/2010/main" val="2025705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656964"/>
            <a:ext cx="9140632" cy="216024"/>
          </a:xfrm>
        </p:spPr>
        <p:txBody>
          <a:bodyPr/>
          <a:lstStyle/>
          <a:p>
            <a:pPr marL="0" indent="0" algn="ctr">
              <a:spcBef>
                <a:spcPct val="20000"/>
              </a:spcBef>
              <a:buClr>
                <a:srgbClr val="0F5494"/>
              </a:buClr>
            </a:pPr>
            <a:br>
              <a:rPr lang="it-IT" dirty="0"/>
            </a:br>
            <a:br>
              <a:rPr lang="it-IT" sz="3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sz="3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ADOPTION OF INNOVATIVE COMMUNICATION STANDARDS</a:t>
            </a:r>
            <a:br>
              <a:rPr lang="it-IT" b="0" dirty="0"/>
            </a:br>
            <a:endParaRPr lang="en-GB" altLang="en-US" sz="2500" b="0" dirty="0">
              <a:latin typeface="Verdana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25752" y="2366587"/>
            <a:ext cx="8646920" cy="3816424"/>
          </a:xfrm>
        </p:spPr>
        <p:txBody>
          <a:bodyPr/>
          <a:lstStyle/>
          <a:p>
            <a:pPr marL="0" indent="0">
              <a:buNone/>
            </a:pPr>
            <a:endParaRPr lang="en-US" sz="2400" b="0" dirty="0"/>
          </a:p>
          <a:p>
            <a:pPr marL="0" indent="0">
              <a:buNone/>
            </a:pPr>
            <a:r>
              <a:rPr lang="en-US" sz="25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paradigm change requires looking for unconventional ways to reach users  </a:t>
            </a:r>
          </a:p>
          <a:p>
            <a:pPr marL="0" indent="0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</a:t>
            </a:r>
            <a:r>
              <a:rPr lang="en-US" sz="25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echnology</a:t>
            </a:r>
            <a:r>
              <a:rPr lang="en-US" sz="25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today is absolutely a pre-requisite</a:t>
            </a:r>
          </a:p>
          <a:p>
            <a:pPr marL="0" indent="0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</a:t>
            </a:r>
            <a:r>
              <a:rPr lang="en-US" sz="25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torytelling</a:t>
            </a:r>
            <a:r>
              <a:rPr lang="en-US" sz="25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is the driver</a:t>
            </a:r>
          </a:p>
          <a:p>
            <a:pPr marL="0" indent="0">
              <a:buNone/>
            </a:pPr>
            <a:endParaRPr lang="en-US" sz="2500" b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buzzwords are: </a:t>
            </a:r>
            <a:r>
              <a:rPr lang="en-US" sz="2800" i="1" u="sng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speed in communication and promptness in responding </a:t>
            </a:r>
            <a:endParaRPr lang="it-IT" sz="2800" i="1" u="sng" dirty="0">
              <a:solidFill>
                <a:srgbClr val="FF000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24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99CCBAF-389E-4894-81FA-DA2D36FD1A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0812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263" y="2192127"/>
            <a:ext cx="8229600" cy="363378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it-IT" sz="1050" kern="1200" dirty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endParaRPr lang="it-IT" sz="2000" b="0" dirty="0"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2" y="1601457"/>
            <a:ext cx="8892075" cy="469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3985" y="6320190"/>
            <a:ext cx="442392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21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44408" y="6245225"/>
            <a:ext cx="442392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37344" y="2705120"/>
            <a:ext cx="8506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Different users or user groups have different needs.  </a:t>
            </a:r>
          </a:p>
          <a:p>
            <a:endParaRPr lang="en-US" sz="24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endParaRPr lang="en-US" sz="24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endParaRPr lang="en-US" sz="24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Providing services and products better tailored to the best use of the data users are looking for</a:t>
            </a:r>
          </a:p>
          <a:p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r>
              <a:rPr lang="en-US" sz="2400" u="sng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Diversity, flexibility, agility mark the new communication and dissemination strategy </a:t>
            </a:r>
          </a:p>
          <a:p>
            <a:endParaRPr lang="it-IT" sz="2400" b="0" i="1" u="sng" dirty="0">
              <a:solidFill>
                <a:srgbClr val="0F5494"/>
              </a:solidFill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15516" y="1652033"/>
            <a:ext cx="8712968" cy="8640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sz="30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OFFERING TAILOR-MADE SERVICES AND PRODUCTS</a:t>
            </a:r>
            <a:endParaRPr lang="it-IT" sz="30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4355976" y="3284984"/>
            <a:ext cx="648072" cy="79208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002060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286000" y="-20592960"/>
            <a:ext cx="4572000" cy="1012584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/>
              <a:t>different users or user groups have different needs.  </a:t>
            </a:r>
          </a:p>
          <a:p>
            <a:endParaRPr lang="en-US" sz="3200" dirty="0"/>
          </a:p>
          <a:p>
            <a:endParaRPr lang="en-US" sz="3200" dirty="0"/>
          </a:p>
          <a:p>
            <a:r>
              <a:rPr lang="en-US" sz="3200" dirty="0"/>
              <a:t>providing services and products tailored to the best use of the data users are looking for. </a:t>
            </a:r>
          </a:p>
          <a:p>
            <a:endParaRPr lang="en-US" sz="3200" dirty="0"/>
          </a:p>
          <a:p>
            <a:r>
              <a:rPr lang="en-US" sz="3200" dirty="0"/>
              <a:t>Diversity, flexibility, agility mark the new communication and dissemination strategy </a:t>
            </a:r>
          </a:p>
          <a:p>
            <a:r>
              <a:rPr lang="en-US" dirty="0"/>
              <a:t> </a:t>
            </a:r>
            <a:endParaRPr lang="it-IT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E80B7E4-E715-4159-8724-45CAE263CB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950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67544" y="465313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0" dirty="0">
                <a:solidFill>
                  <a:srgbClr val="0F5494"/>
                </a:solidFill>
              </a:rPr>
              <a:t>•</a:t>
            </a:r>
            <a:endParaRPr lang="it-IT" sz="1100" b="0" dirty="0">
              <a:solidFill>
                <a:srgbClr val="0F5494"/>
              </a:solidFill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475656" y="1376250"/>
            <a:ext cx="8496944" cy="864096"/>
          </a:xfrm>
        </p:spPr>
        <p:txBody>
          <a:bodyPr/>
          <a:lstStyle/>
          <a:p>
            <a:pPr marL="0" indent="0">
              <a:buNone/>
            </a:pPr>
            <a:r>
              <a:rPr lang="it-IT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TAILORED DISSEMINATION SERVICES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77935" y="2276872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752694"/>
              </p:ext>
            </p:extLst>
          </p:nvPr>
        </p:nvGraphicFramePr>
        <p:xfrm>
          <a:off x="467544" y="2060850"/>
          <a:ext cx="8424936" cy="4430176"/>
        </p:xfrm>
        <a:graphic>
          <a:graphicData uri="http://schemas.openxmlformats.org/drawingml/2006/table">
            <a:tbl>
              <a:tblPr firstRow="1" bandRow="1"/>
              <a:tblGrid>
                <a:gridCol w="3128060">
                  <a:extLst>
                    <a:ext uri="{9D8B030D-6E8A-4147-A177-3AD203B41FA5}">
                      <a16:colId xmlns:a16="http://schemas.microsoft.com/office/drawing/2014/main" val="108427051"/>
                    </a:ext>
                  </a:extLst>
                </a:gridCol>
                <a:gridCol w="5296876">
                  <a:extLst>
                    <a:ext uri="{9D8B030D-6E8A-4147-A177-3AD203B41FA5}">
                      <a16:colId xmlns:a16="http://schemas.microsoft.com/office/drawing/2014/main" val="659550277"/>
                    </a:ext>
                  </a:extLst>
                </a:gridCol>
              </a:tblGrid>
              <a:tr h="2919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/>
                        </a:rPr>
                        <a:t>USERS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549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/>
                        </a:rPr>
                        <a:t>TAILORED SERVICES &amp; PROUCTS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54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223184"/>
                  </a:ext>
                </a:extLst>
              </a:tr>
              <a:tr h="5680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Heavy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data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users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data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suppliers</a:t>
                      </a:r>
                      <a:endParaRPr lang="it-IT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Massive download tools,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Linked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Open Data,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Microdata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S</a:t>
                      </a:r>
                      <a:r>
                        <a:rPr lang="en-US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tatistics</a:t>
                      </a:r>
                      <a:r>
                        <a:rPr lang="en-US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in a machine-readable open data format</a:t>
                      </a:r>
                      <a:endParaRPr lang="it-IT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526470"/>
                  </a:ext>
                </a:extLst>
              </a:tr>
              <a:tr h="5680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Researchers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analysts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en-US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financial community, data journalists</a:t>
                      </a: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Microdata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Visualization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Digital Library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319658"/>
                  </a:ext>
                </a:extLst>
              </a:tr>
              <a:tr h="7303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Institutions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policy/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decision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makers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central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/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local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goverment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Statistical Reports with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at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regional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level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Visualization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Census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microdata</a:t>
                      </a:r>
                      <a:endParaRPr lang="it-IT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058851"/>
                  </a:ext>
                </a:extLst>
              </a:tr>
              <a:tr h="4866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Media,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old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/new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Press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releases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Video,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Infographics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Training for data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jounalists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Social media, On line press room,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podcast</a:t>
                      </a:r>
                      <a:endParaRPr lang="it-IT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742684"/>
                  </a:ext>
                </a:extLst>
              </a:tr>
              <a:tr h="4866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Prosumers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influencers</a:t>
                      </a:r>
                      <a:endParaRPr lang="it-IT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Apps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Reusable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contents to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embed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and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comment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Social media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0225655"/>
                  </a:ext>
                </a:extLst>
              </a:tr>
              <a:tr h="5680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Large audience, general public</a:t>
                      </a:r>
                      <a:r>
                        <a:rPr lang="en-US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pupils, teachers, citizens</a:t>
                      </a: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Web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publishing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Social media,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Infographic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On line press room,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podcast</a:t>
                      </a:r>
                      <a:endParaRPr lang="it-IT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651906"/>
                  </a:ext>
                </a:extLst>
              </a:tr>
              <a:tr h="7303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Statistical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producers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/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statistical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community,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Internal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staff</a:t>
                      </a:r>
                    </a:p>
                  </a:txBody>
                  <a:tcPr anchor="b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E-learning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system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Sharing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 </a:t>
                      </a:r>
                      <a:r>
                        <a:rPr lang="it-IT" sz="1200" b="1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platforms</a:t>
                      </a:r>
                      <a:r>
                        <a:rPr lang="it-IT" sz="12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/>
                        </a:rPr>
                        <a:t>, Web seminars</a:t>
                      </a:r>
                    </a:p>
                  </a:txBody>
                  <a:tcPr anchor="ctr">
                    <a:lnL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493767"/>
                  </a:ext>
                </a:extLst>
              </a:tr>
            </a:tbl>
          </a:graphicData>
        </a:graphic>
      </p:graphicFrame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32CCB38-C9CB-424E-9998-E31FA72318CD}"/>
              </a:ext>
            </a:extLst>
          </p:cNvPr>
          <p:cNvSpPr txBox="1">
            <a:spLocks/>
          </p:cNvSpPr>
          <p:nvPr/>
        </p:nvSpPr>
        <p:spPr bwMode="auto">
          <a:xfrm>
            <a:off x="8532873" y="6483350"/>
            <a:ext cx="44239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613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8224" y="638175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763688" y="1622568"/>
            <a:ext cx="8229600" cy="864096"/>
          </a:xfrm>
        </p:spPr>
        <p:txBody>
          <a:bodyPr/>
          <a:lstStyle/>
          <a:p>
            <a:pPr marL="0" indent="0">
              <a:buNone/>
            </a:pPr>
            <a:r>
              <a:rPr lang="it-IT" sz="3000" dirty="0">
                <a:solidFill>
                  <a:srgbClr val="FFC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it-IT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INCREASING VALUE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78497" y="2618176"/>
            <a:ext cx="89655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New dissemination standards and semantic technologies have created additional information value in official statistics </a:t>
            </a:r>
          </a:p>
        </p:txBody>
      </p:sp>
      <p:sp>
        <p:nvSpPr>
          <p:cNvPr id="7" name="Rettangolo 6"/>
          <p:cNvSpPr/>
          <p:nvPr/>
        </p:nvSpPr>
        <p:spPr>
          <a:xfrm>
            <a:off x="4824028" y="4010000"/>
            <a:ext cx="3528392" cy="2515344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TECHNICAL SIDE 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DATA EXPORT, VISUALISATION, INTEROPERABILITY.... </a:t>
            </a:r>
          </a:p>
        </p:txBody>
      </p:sp>
      <p:sp>
        <p:nvSpPr>
          <p:cNvPr id="8" name="Rettangolo 7"/>
          <p:cNvSpPr/>
          <p:nvPr/>
        </p:nvSpPr>
        <p:spPr>
          <a:xfrm>
            <a:off x="539552" y="4010000"/>
            <a:ext cx="3600399" cy="2515344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CONTENT SIDE 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EMERGING THEMES, MULTIDIMENSIONAL ANALYSIS, ANALYSIS DETAIL.... 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E9FC17B-B23D-4299-891D-A9AE7971AB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595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683568" y="6214746"/>
            <a:ext cx="8712968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>
              <a:defRPr/>
            </a:pPr>
            <a:r>
              <a:rPr lang="it-IT" sz="18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https://ec.europa.eu/eurostat/cache/RCI/#?vis=nuts2.labourmarket&amp;lang=en</a:t>
            </a:r>
          </a:p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331438"/>
            <a:ext cx="8712968" cy="484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8264" y="6358762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3694654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63" y="1268759"/>
            <a:ext cx="8467873" cy="936625"/>
          </a:xfrm>
        </p:spPr>
        <p:txBody>
          <a:bodyPr/>
          <a:lstStyle/>
          <a:p>
            <a:r>
              <a:rPr lang="en-GB" altLang="en-US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</a:t>
            </a:r>
            <a:r>
              <a:rPr lang="en-GB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NEW FRAMEWORK </a:t>
            </a: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2359" y="6165304"/>
            <a:ext cx="1224137" cy="55617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en-US" sz="1400" b="0" i="0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68450"/>
            <a:ext cx="8467873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7504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604029" y="6181178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https://ec.europa.eu/eurostat/cache/recovery-dashboard/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77" y="1340768"/>
            <a:ext cx="8640960" cy="468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14864" y="6381233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5581515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484784"/>
            <a:ext cx="8950449" cy="288553"/>
          </a:xfrm>
        </p:spPr>
        <p:txBody>
          <a:bodyPr/>
          <a:lstStyle/>
          <a:p>
            <a:br>
              <a:rPr lang="it-IT" dirty="0"/>
            </a:br>
            <a:br>
              <a:rPr lang="it-IT" dirty="0"/>
            </a:br>
            <a:endParaRPr lang="en-GB" altLang="en-US" sz="1800" dirty="0">
              <a:solidFill>
                <a:srgbClr val="886C1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2360" y="6381328"/>
            <a:ext cx="1008112" cy="370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31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411760" y="6253132"/>
            <a:ext cx="6094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https://losd-data.staging.derilinx.com/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856984" cy="478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6415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07504" y="1412777"/>
            <a:ext cx="8950449" cy="72008"/>
          </a:xfrm>
        </p:spPr>
        <p:txBody>
          <a:bodyPr/>
          <a:lstStyle/>
          <a:p>
            <a:br>
              <a:rPr lang="it-IT" dirty="0"/>
            </a:br>
            <a:br>
              <a:rPr lang="it-IT" dirty="0"/>
            </a:br>
            <a:endParaRPr lang="en-GB" altLang="en-US" dirty="0">
              <a:solidFill>
                <a:srgbClr val="886C1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t="6123" r="9220"/>
          <a:stretch/>
        </p:blipFill>
        <p:spPr bwMode="auto">
          <a:xfrm>
            <a:off x="0" y="2132854"/>
            <a:ext cx="5112569" cy="331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07504" y="6169691"/>
            <a:ext cx="943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https://ec.europa.eu/eurostat/cros/content/european-big-data-hackathon-2020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3" b="1657"/>
          <a:stretch/>
        </p:blipFill>
        <p:spPr bwMode="auto">
          <a:xfrm>
            <a:off x="5060597" y="1052736"/>
            <a:ext cx="4032448" cy="49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24353" y="638175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9875770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1957301"/>
            <a:ext cx="8229600" cy="8640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IMPROVING STATISTICAL LITERACY</a:t>
            </a:r>
          </a:p>
          <a:p>
            <a:pPr marL="0" indent="0">
              <a:buNone/>
            </a:pPr>
            <a:endParaRPr lang="it-IT" sz="2400" b="0" dirty="0">
              <a:latin typeface="Verdana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it-IT" sz="2400" b="0" dirty="0">
              <a:latin typeface="Verdana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it-IT" sz="2400" b="0" dirty="0">
              <a:latin typeface="Verdana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it-IT" sz="2400" b="0" dirty="0">
              <a:latin typeface="Verdana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it-IT" sz="2400" b="0" dirty="0"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27584" y="3501008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Getting statistics correctly understood by a wide audience using communication products and actions </a:t>
            </a:r>
          </a:p>
          <a:p>
            <a:r>
              <a:rPr lang="en-US" sz="28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has also made numeracy more attractive and usable </a:t>
            </a:r>
            <a:endParaRPr lang="it-IT" sz="2800" dirty="0">
              <a:solidFill>
                <a:srgbClr val="0F5494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D46F184-6355-4335-BDBE-3CA0A28B41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7730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6449"/>
            <a:ext cx="8712968" cy="475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60993" y="6266965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https://ec.europa.eu/eurostat/help/education-corner/teachers-and-students</a:t>
            </a: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376432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86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263" y="1628800"/>
            <a:ext cx="8229600" cy="4197115"/>
          </a:xfrm>
        </p:spPr>
        <p:txBody>
          <a:bodyPr/>
          <a:lstStyle/>
          <a:p>
            <a:pPr>
              <a:buFontTx/>
              <a:buNone/>
              <a:defRPr/>
            </a:pPr>
            <a:endParaRPr lang="it-IT" altLang="en-US" sz="1400" dirty="0"/>
          </a:p>
          <a:p>
            <a:pPr marL="0" algn="ctr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it-IT" sz="1050" kern="1200" dirty="0">
                <a:solidFill>
                  <a:srgbClr val="FFFFFF"/>
                </a:solidFill>
                <a:latin typeface="Arial"/>
                <a:cs typeface="Arial"/>
              </a:rPr>
              <a:t>UTENTI</a:t>
            </a:r>
            <a:endParaRPr lang="it-IT" sz="2000" b="0" dirty="0">
              <a:latin typeface="Arial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r="5000"/>
          <a:stretch/>
        </p:blipFill>
        <p:spPr bwMode="auto">
          <a:xfrm>
            <a:off x="322263" y="1268760"/>
            <a:ext cx="8702392" cy="494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044873" y="6194248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0F5494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https://data.europa.eu/en/datastories/data-driven-journalism</a:t>
            </a:r>
          </a:p>
        </p:txBody>
      </p:sp>
    </p:spTree>
    <p:extLst>
      <p:ext uri="{BB962C8B-B14F-4D97-AF65-F5344CB8AC3E}">
        <p14:creationId xmlns:p14="http://schemas.microsoft.com/office/powerpoint/2010/main" val="30038258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CCF02A18-4486-4257-8D7B-3FF49153F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1789" y="1196491"/>
            <a:ext cx="9335789" cy="936625"/>
          </a:xfrm>
        </p:spPr>
        <p:txBody>
          <a:bodyPr/>
          <a:lstStyle/>
          <a:p>
            <a:pPr algn="ctr"/>
            <a:r>
              <a:rPr lang="en-GB" altLang="en-US" sz="2000" i="1" dirty="0"/>
              <a:t> </a:t>
            </a:r>
            <a:r>
              <a:rPr lang="en-US" altLang="en-US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KEY ACTIONS: </a:t>
            </a:r>
            <a:r>
              <a:rPr lang="en-US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MEASURING AND EVALUATING</a:t>
            </a:r>
            <a:endParaRPr lang="en-GB" altLang="en-US" sz="3000" kern="12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2209540"/>
            <a:ext cx="8229600" cy="36337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In order to assess the effectiveness of the work and improve the communication and dissemination strategy and activities, specific actions need to be planned and implemented</a:t>
            </a:r>
          </a:p>
          <a:p>
            <a:pPr>
              <a:defRPr/>
            </a:pPr>
            <a:r>
              <a:rPr lang="en-US" alt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Adopt</a:t>
            </a:r>
            <a:r>
              <a:rPr lang="en-US" alt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user analytics </a:t>
            </a:r>
          </a:p>
          <a:p>
            <a:pPr>
              <a:defRPr/>
            </a:pPr>
            <a:r>
              <a:rPr lang="en-US" alt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Planning systems</a:t>
            </a:r>
            <a:r>
              <a:rPr lang="en-US" alt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to measure the effectiveness</a:t>
            </a:r>
            <a:r>
              <a:rPr lang="en-US" altLang="en-US" sz="2600" b="0" dirty="0">
                <a:solidFill>
                  <a:schemeClr val="accent1">
                    <a:lumMod val="9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</a:t>
            </a:r>
            <a:r>
              <a:rPr lang="en-US" alt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of communication initiatives and actions</a:t>
            </a:r>
          </a:p>
          <a:p>
            <a:pPr>
              <a:defRPr/>
            </a:pPr>
            <a:r>
              <a:rPr lang="en-US" alt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Listen systematically </a:t>
            </a:r>
            <a:r>
              <a:rPr lang="en-US" alt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to the network</a:t>
            </a:r>
          </a:p>
          <a:p>
            <a:pPr>
              <a:defRPr/>
            </a:pPr>
            <a:r>
              <a:rPr lang="en-US" alt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Consult periodically </a:t>
            </a:r>
            <a:r>
              <a:rPr lang="en-US" altLang="en-US" sz="26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on strategic brand positioning</a:t>
            </a:r>
            <a:endParaRPr lang="en-GB" altLang="en-US" sz="2600" b="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9486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"/>
          <a:stretch/>
        </p:blipFill>
        <p:spPr bwMode="auto">
          <a:xfrm>
            <a:off x="899592" y="2162870"/>
            <a:ext cx="749421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00918" y="1370747"/>
            <a:ext cx="79928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dirty="0">
                <a:solidFill>
                  <a:srgbClr val="0F5494"/>
                </a:solidFill>
              </a:rPr>
              <a:t>      </a:t>
            </a:r>
            <a:r>
              <a:rPr 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 SUMMARY OF OUR TRIP </a:t>
            </a:r>
            <a:endParaRPr lang="it-IT" sz="30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7373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7784" y="1297270"/>
            <a:ext cx="8229600" cy="936625"/>
          </a:xfrm>
        </p:spPr>
        <p:txBody>
          <a:bodyPr/>
          <a:lstStyle/>
          <a:p>
            <a:r>
              <a:rPr lang="en-GB" altLang="en-US" sz="3000" kern="12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BUT THERE'S MORE......</a:t>
            </a:r>
          </a:p>
        </p:txBody>
      </p:sp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263" y="2443551"/>
            <a:ext cx="8570217" cy="3382363"/>
          </a:xfrm>
        </p:spPr>
        <p:txBody>
          <a:bodyPr/>
          <a:lstStyle/>
          <a:p>
            <a:pPr marL="0" indent="0">
              <a:buNone/>
            </a:pPr>
            <a:r>
              <a:rPr lang="en-US" sz="25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Statistical data enters a 'life cycle' and interacts with different information and can be the subject of fake news</a:t>
            </a:r>
          </a:p>
          <a:p>
            <a:pPr marL="0" indent="0">
              <a:buNone/>
            </a:pPr>
            <a:endParaRPr lang="en-US" sz="25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5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Statistical sensationalism is a phenomenon to be considered in the dissemination and communication strategy </a:t>
            </a:r>
          </a:p>
          <a:p>
            <a:pPr marL="0" indent="0">
              <a:buNone/>
            </a:pPr>
            <a:endParaRPr lang="en-US" sz="25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5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new challenge is to promote actions, products to support fact </a:t>
            </a:r>
            <a:r>
              <a:rPr lang="en-US" sz="2500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cheking</a:t>
            </a:r>
            <a:r>
              <a:rPr lang="en-US" sz="25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, gatekeepers, misinformation and disinformation and veracity </a:t>
            </a:r>
            <a:endParaRPr lang="it-IT" sz="25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DA41B94-7DBE-406A-8DB1-242FD5C4D2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1015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-252536" y="6237312"/>
            <a:ext cx="9937104" cy="32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CH" sz="18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ec.europa.eu/</a:t>
            </a:r>
            <a:r>
              <a:rPr lang="de-CH" sz="1800" kern="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info</a:t>
            </a:r>
            <a:r>
              <a:rPr lang="de-CH" sz="18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/live-</a:t>
            </a:r>
            <a:r>
              <a:rPr lang="de-CH" sz="1800" kern="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work</a:t>
            </a:r>
            <a:r>
              <a:rPr lang="de-CH" sz="18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</a:t>
            </a:r>
            <a:r>
              <a:rPr lang="de-CH" sz="1800" kern="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travel-eu</a:t>
            </a:r>
            <a:r>
              <a:rPr lang="de-CH" sz="18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/</a:t>
            </a:r>
            <a:r>
              <a:rPr lang="de-CH" sz="1800" kern="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coronavirus</a:t>
            </a:r>
            <a:r>
              <a:rPr lang="de-CH" sz="18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-response/</a:t>
            </a:r>
            <a:r>
              <a:rPr lang="de-CH" sz="1800" kern="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fighting-disinformation_en</a:t>
            </a:r>
            <a:r>
              <a:rPr lang="de-CH" sz="18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494" r="5901"/>
          <a:stretch/>
        </p:blipFill>
        <p:spPr bwMode="auto">
          <a:xfrm>
            <a:off x="323528" y="1371457"/>
            <a:ext cx="8208912" cy="474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2253" y="6473711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8204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48580" y="2924944"/>
            <a:ext cx="10441160" cy="2572858"/>
          </a:xfrm>
        </p:spPr>
        <p:txBody>
          <a:bodyPr/>
          <a:lstStyle/>
          <a:p>
            <a:pPr marL="1077913" indent="-719138">
              <a:tabLst>
                <a:tab pos="808038" algn="l"/>
              </a:tabLst>
            </a:pP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4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REACTION OF PRODUCERS OF OFFICIAL STATISTICS TO THE NEW FRAMEWORK…</a:t>
            </a: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n-US" sz="4000" b="0" dirty="0"/>
            </a:br>
            <a:br>
              <a:rPr lang="it-IT" sz="40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40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altLang="en-US" sz="3600" i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043608" y="5373216"/>
            <a:ext cx="6768752" cy="648072"/>
          </a:xfrm>
        </p:spPr>
        <p:txBody>
          <a:bodyPr/>
          <a:lstStyle/>
          <a:p>
            <a:r>
              <a:rPr lang="it-IT" sz="2400" dirty="0"/>
              <a:t>           </a:t>
            </a:r>
          </a:p>
          <a:p>
            <a:pPr>
              <a:tabLst>
                <a:tab pos="808038" algn="l"/>
              </a:tabLst>
            </a:pPr>
            <a:endParaRPr lang="it-IT" sz="280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8038" indent="-465138">
              <a:tabLst>
                <a:tab pos="808038" algn="l"/>
              </a:tabLst>
            </a:pP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08304" y="6245225"/>
            <a:ext cx="1656184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107504" y="6525195"/>
            <a:ext cx="72008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2000" kern="0" dirty="0"/>
          </a:p>
        </p:txBody>
      </p:sp>
      <p:sp>
        <p:nvSpPr>
          <p:cNvPr id="3" name="AutoShape 5" descr="Star Logo Trans - Free vector graphic on Pixab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89944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3728" y="1279376"/>
            <a:ext cx="8182843" cy="684606"/>
          </a:xfrm>
        </p:spPr>
        <p:txBody>
          <a:bodyPr/>
          <a:lstStyle/>
          <a:p>
            <a:r>
              <a:rPr lang="en-GB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WHAT WE HAVE LEARNED</a:t>
            </a:r>
          </a:p>
        </p:txBody>
      </p:sp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109726"/>
            <a:ext cx="8352928" cy="424847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Use social networking channels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, but also listen to the "</a:t>
            </a:r>
            <a:r>
              <a:rPr lang="en-US" sz="2600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websphere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"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Be agile and flexible 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by following changes in users, </a:t>
            </a:r>
            <a:r>
              <a:rPr lang="en-US" sz="2600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behaviour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and communication channels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Make what is communicated </a:t>
            </a:r>
            <a:r>
              <a:rPr lang="en-US" sz="26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understandable</a:t>
            </a: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and make sure it is </a:t>
            </a:r>
            <a:r>
              <a:rPr lang="en-US" sz="26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understood 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Design each product and each communication and dissemination tool according to the criteria of </a:t>
            </a:r>
            <a:r>
              <a:rPr lang="en-US" sz="26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Human centric design</a:t>
            </a:r>
            <a:r>
              <a:rPr lang="it-IT" sz="26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Freccia a destra 1"/>
          <p:cNvSpPr/>
          <p:nvPr/>
        </p:nvSpPr>
        <p:spPr>
          <a:xfrm>
            <a:off x="7164288" y="5711400"/>
            <a:ext cx="1187153" cy="646798"/>
          </a:xfrm>
          <a:prstGeom prst="rightArrow">
            <a:avLst/>
          </a:prstGeom>
          <a:solidFill>
            <a:srgbClr val="00206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4FD481C-6A36-4260-B340-8007FFF62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6633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2911B4C8-FDA5-E347-9F8D-1AFE9D59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744" y="1247537"/>
            <a:ext cx="8182843" cy="684606"/>
          </a:xfrm>
        </p:spPr>
        <p:txBody>
          <a:bodyPr/>
          <a:lstStyle/>
          <a:p>
            <a:r>
              <a:rPr lang="en-GB" altLang="en-US" sz="3600" b="0" dirty="0"/>
              <a:t> </a:t>
            </a:r>
            <a:r>
              <a:rPr lang="en-GB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WHAT WE HAVE LEARNED</a:t>
            </a:r>
            <a:endParaRPr lang="en-GB" altLang="en-US" sz="3000" i="1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2234878"/>
            <a:ext cx="8352928" cy="424847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Communicating and disseminating statistics 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means interacting </a:t>
            </a: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with target audiences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Co-creating with users </a:t>
            </a: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means knowing their needs and transforming them into multipliers of the information produced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Evaluate communication and dissemination actions</a:t>
            </a: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: the absence of evaluation leads to ineffective communication</a:t>
            </a:r>
          </a:p>
          <a:p>
            <a:pPr marL="0" indent="0">
              <a:buNone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                       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                        </a:t>
            </a:r>
            <a:r>
              <a:rPr lang="en-US" sz="25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”BE WHERE THE USERS ARE!”</a:t>
            </a:r>
          </a:p>
          <a:p>
            <a:pPr>
              <a:buFont typeface="Wingdings" panose="05000000000000000000" pitchFamily="2" charset="2"/>
              <a:buChar char="ü"/>
            </a:pPr>
            <a:endParaRPr lang="it-IT" b="0" dirty="0"/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GB" altLang="en-US" sz="1400" b="0" i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41692B1-F8A2-45FB-9F6A-EC00ADDFC6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3497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75" y="1484784"/>
            <a:ext cx="9252520" cy="1944216"/>
          </a:xfrm>
        </p:spPr>
        <p:txBody>
          <a:bodyPr/>
          <a:lstStyle/>
          <a:p>
            <a:pPr marL="1077913" indent="-719138">
              <a:tabLst>
                <a:tab pos="808038" algn="l"/>
              </a:tabLst>
            </a:pP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40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it-IT" sz="4000" dirty="0">
                <a:solidFill>
                  <a:srgbClr val="FFFF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THANKS FOR THE ATTENTION!</a:t>
            </a:r>
            <a:br>
              <a:rPr lang="it-IT" sz="4400" dirty="0">
                <a:solidFill>
                  <a:srgbClr val="FFC000"/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4400" dirty="0">
                <a:solidFill>
                  <a:srgbClr val="FFC000"/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altLang="en-US" sz="3600" i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043608" y="5373216"/>
            <a:ext cx="6768752" cy="648072"/>
          </a:xfrm>
        </p:spPr>
        <p:txBody>
          <a:bodyPr/>
          <a:lstStyle/>
          <a:p>
            <a:r>
              <a:rPr lang="it-IT" sz="2400" dirty="0"/>
              <a:t>           </a:t>
            </a:r>
          </a:p>
          <a:p>
            <a:pPr>
              <a:tabLst>
                <a:tab pos="808038" algn="l"/>
              </a:tabLst>
            </a:pPr>
            <a:endParaRPr lang="it-IT" sz="280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8038" indent="-465138">
              <a:tabLst>
                <a:tab pos="808038" algn="l"/>
              </a:tabLst>
            </a:pP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08304" y="6245225"/>
            <a:ext cx="1656184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bg1"/>
                </a:solidFill>
                <a:latin typeface="Arial" panose="020B0604020202020204" pitchFamily="34" charset="0"/>
              </a:rPr>
              <a:t>42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107504" y="6525195"/>
            <a:ext cx="72008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2000" kern="0" dirty="0"/>
          </a:p>
        </p:txBody>
      </p:sp>
      <p:sp>
        <p:nvSpPr>
          <p:cNvPr id="3" name="AutoShape 5" descr="Star Logo Trans - Free vector graphic on Pixab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7107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2BC1590-27F4-4157-90D4-F024679BBE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52736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44479" y="2060848"/>
            <a:ext cx="8229600" cy="48965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Integrated and synergistic approach between new media, institutional website and other web services</a:t>
            </a:r>
          </a:p>
          <a:p>
            <a:pPr marL="0" indent="0">
              <a:buNone/>
            </a:pPr>
            <a:r>
              <a:rPr lang="en-US" sz="2800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Modernisation</a:t>
            </a: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of the information offer 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Stable relationship with users 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Human centric design at the heart of every communication and dissemination tool and product 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Adoption of innovative languages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Dialogue with the digital community</a:t>
            </a:r>
          </a:p>
          <a:p>
            <a:pPr marL="0" indent="0">
              <a:buNone/>
            </a:pPr>
            <a:endParaRPr lang="en-US" sz="2000" b="0" i="1" u="sng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-684583" y="6453187"/>
            <a:ext cx="432170" cy="28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r>
              <a:rPr lang="de-CH" sz="1800" kern="0" dirty="0"/>
              <a:t> </a:t>
            </a:r>
            <a:r>
              <a:rPr lang="de-CH" sz="1800" kern="0" dirty="0" err="1"/>
              <a:t>to</a:t>
            </a:r>
            <a:r>
              <a:rPr lang="de-CH" sz="1800" kern="0" dirty="0"/>
              <a:t> </a:t>
            </a:r>
            <a:r>
              <a:rPr lang="de-CH" sz="1800" kern="0" dirty="0" err="1"/>
              <a:t>contract</a:t>
            </a:r>
            <a:r>
              <a:rPr lang="de-CH" sz="1800" kern="0" dirty="0"/>
              <a:t>???</a:t>
            </a:r>
            <a:endParaRPr lang="en-GB" sz="1600" kern="0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0432" y="6245225"/>
            <a:ext cx="226368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" name="Freccia a gallone 1">
            <a:extLst>
              <a:ext uri="{FF2B5EF4-FFF2-40B4-BE49-F238E27FC236}">
                <a16:creationId xmlns:a16="http://schemas.microsoft.com/office/drawing/2014/main" id="{52609E40-2D3B-4250-9C56-C38910CF2B9F}"/>
              </a:ext>
            </a:extLst>
          </p:cNvPr>
          <p:cNvSpPr/>
          <p:nvPr/>
        </p:nvSpPr>
        <p:spPr>
          <a:xfrm>
            <a:off x="395536" y="2202804"/>
            <a:ext cx="216024" cy="216024"/>
          </a:xfrm>
          <a:prstGeom prst="chevron">
            <a:avLst/>
          </a:prstGeom>
          <a:solidFill>
            <a:srgbClr val="FF000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FF0000"/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C201DD3-3CA6-417D-802E-D5C6D496FE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14672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reccia a gallone 8">
            <a:extLst>
              <a:ext uri="{FF2B5EF4-FFF2-40B4-BE49-F238E27FC236}">
                <a16:creationId xmlns:a16="http://schemas.microsoft.com/office/drawing/2014/main" id="{2F61EA98-E965-4AA0-A9C0-3D7F2B40AFF6}"/>
              </a:ext>
            </a:extLst>
          </p:cNvPr>
          <p:cNvSpPr/>
          <p:nvPr/>
        </p:nvSpPr>
        <p:spPr>
          <a:xfrm>
            <a:off x="395536" y="3144098"/>
            <a:ext cx="216024" cy="216024"/>
          </a:xfrm>
          <a:prstGeom prst="chevron">
            <a:avLst/>
          </a:prstGeom>
          <a:solidFill>
            <a:srgbClr val="FF000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FF0000"/>
              </a:solidFill>
            </a:endParaRPr>
          </a:p>
        </p:txBody>
      </p:sp>
      <p:sp>
        <p:nvSpPr>
          <p:cNvPr id="10" name="Freccia a gallone 9">
            <a:extLst>
              <a:ext uri="{FF2B5EF4-FFF2-40B4-BE49-F238E27FC236}">
                <a16:creationId xmlns:a16="http://schemas.microsoft.com/office/drawing/2014/main" id="{46127BE7-6083-43EE-85C9-95F241DF349A}"/>
              </a:ext>
            </a:extLst>
          </p:cNvPr>
          <p:cNvSpPr/>
          <p:nvPr/>
        </p:nvSpPr>
        <p:spPr>
          <a:xfrm>
            <a:off x="395536" y="3645024"/>
            <a:ext cx="216024" cy="216024"/>
          </a:xfrm>
          <a:prstGeom prst="chevron">
            <a:avLst/>
          </a:prstGeom>
          <a:solidFill>
            <a:srgbClr val="FF000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FF0000"/>
              </a:solidFill>
            </a:endParaRPr>
          </a:p>
        </p:txBody>
      </p:sp>
      <p:sp>
        <p:nvSpPr>
          <p:cNvPr id="11" name="Freccia a gallone 10">
            <a:extLst>
              <a:ext uri="{FF2B5EF4-FFF2-40B4-BE49-F238E27FC236}">
                <a16:creationId xmlns:a16="http://schemas.microsoft.com/office/drawing/2014/main" id="{484EF6B1-35E4-4CBD-A897-5579E629198B}"/>
              </a:ext>
            </a:extLst>
          </p:cNvPr>
          <p:cNvSpPr/>
          <p:nvPr/>
        </p:nvSpPr>
        <p:spPr>
          <a:xfrm>
            <a:off x="394556" y="4145950"/>
            <a:ext cx="216024" cy="216024"/>
          </a:xfrm>
          <a:prstGeom prst="chevron">
            <a:avLst/>
          </a:prstGeom>
          <a:solidFill>
            <a:srgbClr val="FF000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FF0000"/>
              </a:solidFill>
            </a:endParaRPr>
          </a:p>
        </p:txBody>
      </p:sp>
      <p:sp>
        <p:nvSpPr>
          <p:cNvPr id="12" name="Freccia a gallone 11">
            <a:extLst>
              <a:ext uri="{FF2B5EF4-FFF2-40B4-BE49-F238E27FC236}">
                <a16:creationId xmlns:a16="http://schemas.microsoft.com/office/drawing/2014/main" id="{764973F9-64D9-4064-8205-C0F4203A4326}"/>
              </a:ext>
            </a:extLst>
          </p:cNvPr>
          <p:cNvSpPr/>
          <p:nvPr/>
        </p:nvSpPr>
        <p:spPr>
          <a:xfrm>
            <a:off x="428455" y="5087244"/>
            <a:ext cx="216024" cy="216024"/>
          </a:xfrm>
          <a:prstGeom prst="chevron">
            <a:avLst/>
          </a:prstGeom>
          <a:solidFill>
            <a:srgbClr val="FF000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FF0000"/>
              </a:solidFill>
            </a:endParaRPr>
          </a:p>
        </p:txBody>
      </p:sp>
      <p:sp>
        <p:nvSpPr>
          <p:cNvPr id="13" name="Freccia a gallone 12">
            <a:extLst>
              <a:ext uri="{FF2B5EF4-FFF2-40B4-BE49-F238E27FC236}">
                <a16:creationId xmlns:a16="http://schemas.microsoft.com/office/drawing/2014/main" id="{C9002304-34B4-4486-B3DF-A714E0A0DF7C}"/>
              </a:ext>
            </a:extLst>
          </p:cNvPr>
          <p:cNvSpPr/>
          <p:nvPr/>
        </p:nvSpPr>
        <p:spPr>
          <a:xfrm>
            <a:off x="428455" y="5661248"/>
            <a:ext cx="216024" cy="216024"/>
          </a:xfrm>
          <a:prstGeom prst="chevron">
            <a:avLst/>
          </a:prstGeom>
          <a:solidFill>
            <a:srgbClr val="FF000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59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0972EB2-54B5-48A6-9407-2F4DA0D46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52736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8524" y="2162918"/>
            <a:ext cx="8229600" cy="4320480"/>
          </a:xfrm>
        </p:spPr>
        <p:txBody>
          <a:bodyPr/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communication of official statistics </a:t>
            </a:r>
            <a:r>
              <a:rPr lang="en-US" sz="24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is crucial for their production and to exclude low-quality statistics and policies based only on</a:t>
            </a:r>
            <a:r>
              <a:rPr lang="en-US" sz="2400" b="0" i="1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</a:t>
            </a:r>
            <a:r>
              <a:rPr lang="en-US" sz="24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sentiment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Dissemination of official statistics </a:t>
            </a:r>
            <a:r>
              <a:rPr lang="en-US" sz="24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is strategic for data users and brings statistics closer to citizens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Statistical information </a:t>
            </a:r>
            <a:r>
              <a:rPr lang="en-US" sz="24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must be presented in an objective and impartial manner and must be independent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All users </a:t>
            </a:r>
            <a:r>
              <a:rPr lang="en-US" sz="24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must have equal access to data, as well as to metadata 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 modern communication and dissemination strategy </a:t>
            </a:r>
            <a:r>
              <a:rPr lang="en-US" sz="24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has to consider the actual and future needs of users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0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8424" y="6245225"/>
            <a:ext cx="298376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430883" y="1466993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BEFORE LEAVING, A FEW POINTS TO KEEP IN MIND </a:t>
            </a:r>
            <a:endParaRPr lang="it-IT" sz="2800" dirty="0">
              <a:solidFill>
                <a:srgbClr val="00206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370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6989" y="1357202"/>
            <a:ext cx="6490022" cy="936625"/>
          </a:xfrm>
        </p:spPr>
        <p:txBody>
          <a:bodyPr/>
          <a:lstStyle/>
          <a:p>
            <a:r>
              <a:rPr lang="en-GB" altLang="en-US" b="0" dirty="0">
                <a:latin typeface="+mn-lt"/>
              </a:rPr>
              <a:t>       </a:t>
            </a:r>
            <a:r>
              <a:rPr lang="en-GB" altLang="en-US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THE ROLE OF EUROSTAT       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293827"/>
            <a:ext cx="8229600" cy="3633788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 reference for all NSIs also in the field of communication and dissemination</a:t>
            </a:r>
          </a:p>
          <a:p>
            <a:pPr marL="0" indent="0">
              <a:buNone/>
            </a:pPr>
            <a:endParaRPr lang="en-US" sz="26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Driver of changes and innovations to strengthen the relationship with users</a:t>
            </a:r>
          </a:p>
          <a:p>
            <a:pPr marL="0" indent="0">
              <a:buNone/>
            </a:pPr>
            <a:endParaRPr lang="en-US" sz="26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Eurostat's vision: better communication of European statistics, better statistical literacy among users and more agility and interaction in responding to users' needs </a:t>
            </a:r>
            <a:endParaRPr lang="it-IT" sz="26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-1404664" y="7677472"/>
            <a:ext cx="4859338" cy="21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2FF870B-F40A-4390-87E4-2E4F8B6721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52736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070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554FB0-CF1F-4AED-9CAD-38A62AF67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42" y="1638231"/>
            <a:ext cx="8495928" cy="792609"/>
          </a:xfrm>
        </p:spPr>
        <p:txBody>
          <a:bodyPr/>
          <a:lstStyle/>
          <a:p>
            <a:pPr algn="ctr"/>
            <a:r>
              <a:rPr lang="it-IT" sz="3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EUROSTAT  DISSEMINATION AND COMMUNICATION </a:t>
            </a:r>
            <a:r>
              <a:rPr lang="it-IT" sz="3000" dirty="0">
                <a:solidFill>
                  <a:srgbClr val="00206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POLICY</a:t>
            </a:r>
            <a:br>
              <a:rPr lang="it-IT" sz="2800" dirty="0">
                <a:solidFill>
                  <a:srgbClr val="0F5494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j-cs"/>
              </a:rPr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873128-3F2C-488F-8778-64CE1E161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" y="2430840"/>
            <a:ext cx="8877672" cy="36337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</a:t>
            </a: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 proactively target </a:t>
            </a: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various user groups to meet their needs</a:t>
            </a:r>
            <a:endParaRPr lang="en-US" sz="2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are </a:t>
            </a: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timely and digital </a:t>
            </a: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by default</a:t>
            </a:r>
            <a:endParaRPr lang="en-US" sz="2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Our products and services </a:t>
            </a: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are free of charge</a:t>
            </a:r>
          </a:p>
          <a:p>
            <a:pPr>
              <a:spcBef>
                <a:spcPts val="0"/>
              </a:spcBef>
            </a:pP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are where </a:t>
            </a: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our users are active and expect to find our data</a:t>
            </a:r>
            <a:endParaRPr lang="en-US" sz="2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use and apply a consistent </a:t>
            </a: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visual identity</a:t>
            </a:r>
          </a:p>
          <a:p>
            <a:pPr>
              <a:spcBef>
                <a:spcPts val="0"/>
              </a:spcBef>
            </a:pP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We maintain statistical </a:t>
            </a:r>
            <a:r>
              <a:rPr lang="en-US" sz="2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confidentiality and privacy </a:t>
            </a:r>
            <a:r>
              <a:rPr lang="en-US" sz="2800" b="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in all our dissemination and communication activities</a:t>
            </a: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en-US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E1EA3B2-C29E-46DE-8A00-9B37249FF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8264" y="6436611"/>
            <a:ext cx="2133600" cy="476250"/>
          </a:xfrm>
        </p:spPr>
        <p:txBody>
          <a:bodyPr/>
          <a:lstStyle/>
          <a:p>
            <a:fld id="{EF98E736-23AD-5145-A6FB-E216057E4893}" type="slidenum">
              <a:rPr lang="en-GB" altLang="fr-FR" smtClean="0"/>
              <a:pPr/>
              <a:t>8</a:t>
            </a:fld>
            <a:endParaRPr lang="en-GB" altLang="fr-FR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31E4779-D732-45C1-B8EC-0CE200F9A7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16667" r="9347" b="16667"/>
          <a:stretch/>
        </p:blipFill>
        <p:spPr bwMode="auto">
          <a:xfrm>
            <a:off x="7884368" y="1052736"/>
            <a:ext cx="1259632" cy="6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549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8681" y="1484784"/>
            <a:ext cx="9252520" cy="1944216"/>
          </a:xfrm>
        </p:spPr>
        <p:txBody>
          <a:bodyPr/>
          <a:lstStyle/>
          <a:p>
            <a:pPr>
              <a:tabLst>
                <a:tab pos="808038" algn="l"/>
              </a:tabLst>
            </a:pP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it-IT" sz="3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altLang="en-US" sz="3600" i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043608" y="5373216"/>
            <a:ext cx="6768752" cy="648072"/>
          </a:xfrm>
        </p:spPr>
        <p:txBody>
          <a:bodyPr/>
          <a:lstStyle/>
          <a:p>
            <a:r>
              <a:rPr lang="it-IT" sz="2400" dirty="0"/>
              <a:t>           </a:t>
            </a:r>
          </a:p>
          <a:p>
            <a:pPr>
              <a:tabLst>
                <a:tab pos="808038" algn="l"/>
              </a:tabLst>
            </a:pPr>
            <a:endParaRPr lang="it-IT" sz="280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8038" indent="-465138">
              <a:tabLst>
                <a:tab pos="808038" algn="l"/>
              </a:tabLst>
            </a:pP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08304" y="6245225"/>
            <a:ext cx="1656184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bg1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 flipH="1" flipV="1">
            <a:off x="107504" y="6525195"/>
            <a:ext cx="72008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2000" kern="0" dirty="0"/>
          </a:p>
        </p:txBody>
      </p:sp>
      <p:sp>
        <p:nvSpPr>
          <p:cNvPr id="3" name="AutoShape 5" descr="Star Logo Trans - Free vector graphic on Pixab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136086" y="160338"/>
            <a:ext cx="66247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r>
              <a:rPr lang="en-US" sz="4000" dirty="0">
                <a:solidFill>
                  <a:srgbClr val="F6BB00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FROM THE PRINCIPLES TO THE STRATEGY...</a:t>
            </a:r>
            <a:endParaRPr lang="it-IT" sz="4000" dirty="0">
              <a:solidFill>
                <a:srgbClr val="F6BB0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951907"/>
      </p:ext>
    </p:extLst>
  </p:cSld>
  <p:clrMapOvr>
    <a:masterClrMapping/>
  </p:clrMapOvr>
</p:sld>
</file>

<file path=ppt/theme/theme1.xml><?xml version="1.0" encoding="utf-8"?>
<a:theme xmlns:a="http://schemas.openxmlformats.org/drawingml/2006/main" name="6_EN template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12459</TotalTime>
  <Words>1791</Words>
  <Application>Microsoft Macintosh PowerPoint</Application>
  <PresentationFormat>Presentazione su schermo (4:3)</PresentationFormat>
  <Paragraphs>307</Paragraphs>
  <Slides>42</Slides>
  <Notes>41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42</vt:i4>
      </vt:variant>
    </vt:vector>
  </HeadingPairs>
  <TitlesOfParts>
    <vt:vector size="50" baseType="lpstr">
      <vt:lpstr>Batang</vt:lpstr>
      <vt:lpstr>Arial</vt:lpstr>
      <vt:lpstr>Calibri</vt:lpstr>
      <vt:lpstr>Comic Sans MS</vt:lpstr>
      <vt:lpstr>Tahoma</vt:lpstr>
      <vt:lpstr>Verdana</vt:lpstr>
      <vt:lpstr>Wingdings</vt:lpstr>
      <vt:lpstr>6_EN template</vt:lpstr>
      <vt:lpstr>Presentazione standard di PowerPoint</vt:lpstr>
      <vt:lpstr>OUTLINE</vt:lpstr>
      <vt:lpstr>                     THE NEW FRAMEWORK </vt:lpstr>
      <vt:lpstr>        THE REACTION OF PRODUCERS OF OFFICIAL STATISTICS TO THE NEW FRAMEWORK…          </vt:lpstr>
      <vt:lpstr>Presentazione standard di PowerPoint</vt:lpstr>
      <vt:lpstr>Presentazione standard di PowerPoint</vt:lpstr>
      <vt:lpstr>       THE ROLE OF EUROSTAT        </vt:lpstr>
      <vt:lpstr>EUROSTAT  DISSEMINATION AND COMMUNICATION POLICY </vt:lpstr>
      <vt:lpstr>                  </vt:lpstr>
      <vt:lpstr>                                        EUROSTAT DISSEMINATION AND COMMUNICATION STRATEGY                                    EUROSTAT STRATEGY </vt:lpstr>
      <vt:lpstr>     NEW TOOLBOX OF DISSEMINATION AND COMMUNICATION </vt:lpstr>
      <vt:lpstr>  </vt:lpstr>
      <vt:lpstr>  INSTITUTIONAL USERS  </vt:lpstr>
      <vt:lpstr>NON-INSTITUTIONAL USERS </vt:lpstr>
      <vt:lpstr>TYPE AND FREQUENCY OF USE  </vt:lpstr>
      <vt:lpstr>KEY ACTIONS: PROFILING POTENTIAL USERS</vt:lpstr>
      <vt:lpstr>Presentazione standard di PowerPoint</vt:lpstr>
      <vt:lpstr>Presentazione standard di PowerPoint</vt:lpstr>
      <vt:lpstr>Presentazione standard di PowerPoint</vt:lpstr>
      <vt:lpstr>  </vt:lpstr>
      <vt:lpstr> AN EXAMPLE OF A MULTI-CHANNEL STRATEGY  </vt:lpstr>
      <vt:lpstr>Presentazione standard di PowerPoint</vt:lpstr>
      <vt:lpstr>Presentazione standard di PowerPoint</vt:lpstr>
      <vt:lpstr>  KEY ACTIONS: ADOPTION OF INNOVATIVE COMMUNICATION STANDARDS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</vt:lpstr>
      <vt:lpstr>  </vt:lpstr>
      <vt:lpstr>Presentazione standard di PowerPoint</vt:lpstr>
      <vt:lpstr>Presentazione standard di PowerPoint</vt:lpstr>
      <vt:lpstr>Presentazione standard di PowerPoint</vt:lpstr>
      <vt:lpstr> KEY ACTIONS: MEASURING AND EVALUATING</vt:lpstr>
      <vt:lpstr>Presentazione standard di PowerPoint</vt:lpstr>
      <vt:lpstr>BUT THERE'S MORE......</vt:lpstr>
      <vt:lpstr>Presentazione standard di PowerPoint</vt:lpstr>
      <vt:lpstr>WHAT WE HAVE LEARNED</vt:lpstr>
      <vt:lpstr> WHAT WE HAVE LEARNED</vt:lpstr>
      <vt:lpstr>        THANKS FOR THE ATTENTION!    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Cristina.Sa@ec.europa.eu</dc:creator>
  <cp:lastModifiedBy>Caterina Giusti</cp:lastModifiedBy>
  <cp:revision>479</cp:revision>
  <cp:lastPrinted>2022-03-01T13:55:48Z</cp:lastPrinted>
  <dcterms:created xsi:type="dcterms:W3CDTF">2012-10-17T15:25:32Z</dcterms:created>
  <dcterms:modified xsi:type="dcterms:W3CDTF">2022-03-02T19:10:34Z</dcterms:modified>
</cp:coreProperties>
</file>