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handoutMasterIdLst>
    <p:handoutMasterId r:id="rId49"/>
  </p:handoutMasterIdLst>
  <p:sldIdLst>
    <p:sldId id="261" r:id="rId2"/>
    <p:sldId id="397" r:id="rId3"/>
    <p:sldId id="445" r:id="rId4"/>
    <p:sldId id="450" r:id="rId5"/>
    <p:sldId id="439" r:id="rId6"/>
    <p:sldId id="446" r:id="rId7"/>
    <p:sldId id="451" r:id="rId8"/>
    <p:sldId id="452" r:id="rId9"/>
    <p:sldId id="466" r:id="rId10"/>
    <p:sldId id="467" r:id="rId11"/>
    <p:sldId id="442" r:id="rId12"/>
    <p:sldId id="443" r:id="rId13"/>
    <p:sldId id="455" r:id="rId14"/>
    <p:sldId id="456" r:id="rId15"/>
    <p:sldId id="469" r:id="rId16"/>
    <p:sldId id="470" r:id="rId17"/>
    <p:sldId id="468" r:id="rId18"/>
    <p:sldId id="457" r:id="rId19"/>
    <p:sldId id="458" r:id="rId20"/>
    <p:sldId id="464" r:id="rId21"/>
    <p:sldId id="471" r:id="rId22"/>
    <p:sldId id="472" r:id="rId23"/>
    <p:sldId id="481" r:id="rId24"/>
    <p:sldId id="482" r:id="rId25"/>
    <p:sldId id="483" r:id="rId26"/>
    <p:sldId id="486" r:id="rId27"/>
    <p:sldId id="447" r:id="rId28"/>
    <p:sldId id="453" r:id="rId29"/>
    <p:sldId id="454" r:id="rId30"/>
    <p:sldId id="487" r:id="rId31"/>
    <p:sldId id="488" r:id="rId32"/>
    <p:sldId id="473" r:id="rId33"/>
    <p:sldId id="462" r:id="rId34"/>
    <p:sldId id="484" r:id="rId35"/>
    <p:sldId id="489" r:id="rId36"/>
    <p:sldId id="474" r:id="rId37"/>
    <p:sldId id="476" r:id="rId38"/>
    <p:sldId id="477" r:id="rId39"/>
    <p:sldId id="478" r:id="rId40"/>
    <p:sldId id="479" r:id="rId41"/>
    <p:sldId id="463" r:id="rId42"/>
    <p:sldId id="465" r:id="rId43"/>
    <p:sldId id="480" r:id="rId44"/>
    <p:sldId id="440" r:id="rId45"/>
    <p:sldId id="441" r:id="rId46"/>
    <p:sldId id="444" r:id="rId47"/>
  </p:sldIdLst>
  <p:sldSz cx="9144000" cy="6858000" type="screen4x3"/>
  <p:notesSz cx="6718300" cy="9855200"/>
  <p:defaultTextStyle>
    <a:defPPr>
      <a:defRPr lang="en-GB"/>
    </a:defPPr>
    <a:lvl1pPr algn="l" rtl="0" eaLnBrk="0" fontAlgn="base" hangingPunct="0">
      <a:spcBef>
        <a:spcPct val="0"/>
      </a:spcBef>
      <a:spcAft>
        <a:spcPct val="0"/>
      </a:spcAft>
      <a:defRPr sz="7600" b="1" kern="1200">
        <a:solidFill>
          <a:srgbClr val="FFD624"/>
        </a:solidFill>
        <a:latin typeface="Verdana" panose="020B0604030504040204" pitchFamily="34" charset="0"/>
        <a:ea typeface="+mn-ea"/>
        <a:cs typeface="+mn-cs"/>
      </a:defRPr>
    </a:lvl1pPr>
    <a:lvl2pPr marL="457200" algn="l" rtl="0" eaLnBrk="0" fontAlgn="base" hangingPunct="0">
      <a:spcBef>
        <a:spcPct val="0"/>
      </a:spcBef>
      <a:spcAft>
        <a:spcPct val="0"/>
      </a:spcAft>
      <a:defRPr sz="7600" b="1" kern="1200">
        <a:solidFill>
          <a:srgbClr val="FFD624"/>
        </a:solidFill>
        <a:latin typeface="Verdana" panose="020B0604030504040204" pitchFamily="34" charset="0"/>
        <a:ea typeface="+mn-ea"/>
        <a:cs typeface="+mn-cs"/>
      </a:defRPr>
    </a:lvl2pPr>
    <a:lvl3pPr marL="914400" algn="l" rtl="0" eaLnBrk="0" fontAlgn="base" hangingPunct="0">
      <a:spcBef>
        <a:spcPct val="0"/>
      </a:spcBef>
      <a:spcAft>
        <a:spcPct val="0"/>
      </a:spcAft>
      <a:defRPr sz="7600" b="1" kern="1200">
        <a:solidFill>
          <a:srgbClr val="FFD624"/>
        </a:solidFill>
        <a:latin typeface="Verdana" panose="020B0604030504040204" pitchFamily="34" charset="0"/>
        <a:ea typeface="+mn-ea"/>
        <a:cs typeface="+mn-cs"/>
      </a:defRPr>
    </a:lvl3pPr>
    <a:lvl4pPr marL="1371600" algn="l" rtl="0" eaLnBrk="0" fontAlgn="base" hangingPunct="0">
      <a:spcBef>
        <a:spcPct val="0"/>
      </a:spcBef>
      <a:spcAft>
        <a:spcPct val="0"/>
      </a:spcAft>
      <a:defRPr sz="7600" b="1" kern="1200">
        <a:solidFill>
          <a:srgbClr val="FFD624"/>
        </a:solidFill>
        <a:latin typeface="Verdana" panose="020B0604030504040204" pitchFamily="34" charset="0"/>
        <a:ea typeface="+mn-ea"/>
        <a:cs typeface="+mn-cs"/>
      </a:defRPr>
    </a:lvl4pPr>
    <a:lvl5pPr marL="1828800" algn="l" rtl="0" eaLnBrk="0" fontAlgn="base" hangingPunct="0">
      <a:spcBef>
        <a:spcPct val="0"/>
      </a:spcBef>
      <a:spcAft>
        <a:spcPct val="0"/>
      </a:spcAft>
      <a:defRPr sz="7600" b="1" kern="1200">
        <a:solidFill>
          <a:srgbClr val="FFD624"/>
        </a:solidFill>
        <a:latin typeface="Verdana" panose="020B0604030504040204" pitchFamily="34" charset="0"/>
        <a:ea typeface="+mn-ea"/>
        <a:cs typeface="+mn-cs"/>
      </a:defRPr>
    </a:lvl5pPr>
    <a:lvl6pPr marL="2286000" algn="l" defTabSz="914400" rtl="0" eaLnBrk="1" latinLnBrk="0" hangingPunct="1">
      <a:defRPr sz="7600" b="1" kern="1200">
        <a:solidFill>
          <a:srgbClr val="FFD624"/>
        </a:solidFill>
        <a:latin typeface="Verdana" panose="020B0604030504040204" pitchFamily="34" charset="0"/>
        <a:ea typeface="+mn-ea"/>
        <a:cs typeface="+mn-cs"/>
      </a:defRPr>
    </a:lvl6pPr>
    <a:lvl7pPr marL="2743200" algn="l" defTabSz="914400" rtl="0" eaLnBrk="1" latinLnBrk="0" hangingPunct="1">
      <a:defRPr sz="7600" b="1" kern="1200">
        <a:solidFill>
          <a:srgbClr val="FFD624"/>
        </a:solidFill>
        <a:latin typeface="Verdana" panose="020B0604030504040204" pitchFamily="34" charset="0"/>
        <a:ea typeface="+mn-ea"/>
        <a:cs typeface="+mn-cs"/>
      </a:defRPr>
    </a:lvl7pPr>
    <a:lvl8pPr marL="3200400" algn="l" defTabSz="914400" rtl="0" eaLnBrk="1" latinLnBrk="0" hangingPunct="1">
      <a:defRPr sz="7600" b="1" kern="1200">
        <a:solidFill>
          <a:srgbClr val="FFD624"/>
        </a:solidFill>
        <a:latin typeface="Verdana" panose="020B0604030504040204" pitchFamily="34" charset="0"/>
        <a:ea typeface="+mn-ea"/>
        <a:cs typeface="+mn-cs"/>
      </a:defRPr>
    </a:lvl8pPr>
    <a:lvl9pPr marL="3657600" algn="l" defTabSz="914400" rtl="0" eaLnBrk="1" latinLnBrk="0" hangingPunct="1">
      <a:defRPr sz="7600" b="1" kern="1200">
        <a:solidFill>
          <a:srgbClr val="FFD624"/>
        </a:solidFill>
        <a:latin typeface="Verdan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4">
          <p15:clr>
            <a:srgbClr val="A4A3A4"/>
          </p15:clr>
        </p15:guide>
        <p15:guide id="2" pos="211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LJEVAC Anita (ESTAT)" initials="B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54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49" autoAdjust="0"/>
    <p:restoredTop sz="96208" autoAdjust="0"/>
  </p:normalViewPr>
  <p:slideViewPr>
    <p:cSldViewPr>
      <p:cViewPr varScale="1">
        <p:scale>
          <a:sx n="119" d="100"/>
          <a:sy n="119" d="100"/>
        </p:scale>
        <p:origin x="1288"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77" d="100"/>
          <a:sy n="77" d="100"/>
        </p:scale>
        <p:origin x="3816" y="180"/>
      </p:cViewPr>
      <p:guideLst>
        <p:guide orient="horz" pos="3104"/>
        <p:guide pos="211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4F9F0799-4592-2546-B1E8-C5818F366EB2}"/>
              </a:ext>
            </a:extLst>
          </p:cNvPr>
          <p:cNvSpPr>
            <a:spLocks noGrp="1" noChangeArrowheads="1"/>
          </p:cNvSpPr>
          <p:nvPr>
            <p:ph type="hdr" sz="quarter"/>
          </p:nvPr>
        </p:nvSpPr>
        <p:spPr bwMode="auto">
          <a:xfrm>
            <a:off x="0" y="0"/>
            <a:ext cx="2911475" cy="493713"/>
          </a:xfrm>
          <a:prstGeom prst="rect">
            <a:avLst/>
          </a:prstGeom>
          <a:noFill/>
          <a:ln w="9525">
            <a:noFill/>
            <a:miter lim="800000"/>
            <a:headEnd/>
            <a:tailEnd/>
          </a:ln>
          <a:effectLst/>
        </p:spPr>
        <p:txBody>
          <a:bodyPr vert="horz" wrap="square" lIns="90608" tIns="45304" rIns="90608" bIns="45304" numCol="1" anchor="t" anchorCtr="0" compatLnSpc="1">
            <a:prstTxWarp prst="textNoShape">
              <a:avLst/>
            </a:prstTxWarp>
          </a:bodyPr>
          <a:lstStyle>
            <a:lvl1pPr eaLnBrk="1" hangingPunct="1">
              <a:defRPr sz="1200" b="0">
                <a:solidFill>
                  <a:schemeClr val="tx1"/>
                </a:solidFill>
                <a:latin typeface="Arial" charset="0"/>
              </a:defRPr>
            </a:lvl1pPr>
          </a:lstStyle>
          <a:p>
            <a:pPr>
              <a:defRPr/>
            </a:pPr>
            <a:endParaRPr lang="en-GB"/>
          </a:p>
        </p:txBody>
      </p:sp>
      <p:sp>
        <p:nvSpPr>
          <p:cNvPr id="37891" name="Rectangle 3">
            <a:extLst>
              <a:ext uri="{FF2B5EF4-FFF2-40B4-BE49-F238E27FC236}">
                <a16:creationId xmlns:a16="http://schemas.microsoft.com/office/drawing/2014/main" id="{61FDDBD6-C6AF-074C-9980-C421A94D3736}"/>
              </a:ext>
            </a:extLst>
          </p:cNvPr>
          <p:cNvSpPr>
            <a:spLocks noGrp="1" noChangeArrowheads="1"/>
          </p:cNvSpPr>
          <p:nvPr>
            <p:ph type="dt" sz="quarter" idx="1"/>
          </p:nvPr>
        </p:nvSpPr>
        <p:spPr bwMode="auto">
          <a:xfrm>
            <a:off x="3805238" y="0"/>
            <a:ext cx="2911475" cy="493713"/>
          </a:xfrm>
          <a:prstGeom prst="rect">
            <a:avLst/>
          </a:prstGeom>
          <a:noFill/>
          <a:ln w="9525">
            <a:noFill/>
            <a:miter lim="800000"/>
            <a:headEnd/>
            <a:tailEnd/>
          </a:ln>
          <a:effectLst/>
        </p:spPr>
        <p:txBody>
          <a:bodyPr vert="horz" wrap="square" lIns="90608" tIns="45304" rIns="90608" bIns="45304" numCol="1" anchor="t" anchorCtr="0" compatLnSpc="1">
            <a:prstTxWarp prst="textNoShape">
              <a:avLst/>
            </a:prstTxWarp>
          </a:bodyPr>
          <a:lstStyle>
            <a:lvl1pPr algn="r" eaLnBrk="1" hangingPunct="1">
              <a:defRPr sz="1200" b="0">
                <a:solidFill>
                  <a:schemeClr val="tx1"/>
                </a:solidFill>
                <a:latin typeface="Arial" charset="0"/>
              </a:defRPr>
            </a:lvl1pPr>
          </a:lstStyle>
          <a:p>
            <a:pPr>
              <a:defRPr/>
            </a:pPr>
            <a:endParaRPr lang="en-GB"/>
          </a:p>
        </p:txBody>
      </p:sp>
      <p:sp>
        <p:nvSpPr>
          <p:cNvPr id="37892" name="Rectangle 4">
            <a:extLst>
              <a:ext uri="{FF2B5EF4-FFF2-40B4-BE49-F238E27FC236}">
                <a16:creationId xmlns:a16="http://schemas.microsoft.com/office/drawing/2014/main" id="{35834F93-80C3-9E43-BB32-FFBE1A7BF477}"/>
              </a:ext>
            </a:extLst>
          </p:cNvPr>
          <p:cNvSpPr>
            <a:spLocks noGrp="1" noChangeArrowheads="1"/>
          </p:cNvSpPr>
          <p:nvPr>
            <p:ph type="ftr" sz="quarter" idx="2"/>
          </p:nvPr>
        </p:nvSpPr>
        <p:spPr bwMode="auto">
          <a:xfrm>
            <a:off x="0" y="9359900"/>
            <a:ext cx="2911475" cy="493713"/>
          </a:xfrm>
          <a:prstGeom prst="rect">
            <a:avLst/>
          </a:prstGeom>
          <a:noFill/>
          <a:ln w="9525">
            <a:noFill/>
            <a:miter lim="800000"/>
            <a:headEnd/>
            <a:tailEnd/>
          </a:ln>
          <a:effectLst/>
        </p:spPr>
        <p:txBody>
          <a:bodyPr vert="horz" wrap="square" lIns="90608" tIns="45304" rIns="90608" bIns="45304" numCol="1" anchor="b" anchorCtr="0" compatLnSpc="1">
            <a:prstTxWarp prst="textNoShape">
              <a:avLst/>
            </a:prstTxWarp>
          </a:bodyPr>
          <a:lstStyle>
            <a:lvl1pPr eaLnBrk="1" hangingPunct="1">
              <a:defRPr sz="1200" b="0">
                <a:solidFill>
                  <a:schemeClr val="tx1"/>
                </a:solidFill>
                <a:latin typeface="Arial" charset="0"/>
              </a:defRPr>
            </a:lvl1pPr>
          </a:lstStyle>
          <a:p>
            <a:pPr>
              <a:defRPr/>
            </a:pPr>
            <a:endParaRPr lang="en-GB"/>
          </a:p>
        </p:txBody>
      </p:sp>
      <p:sp>
        <p:nvSpPr>
          <p:cNvPr id="37893" name="Rectangle 5">
            <a:extLst>
              <a:ext uri="{FF2B5EF4-FFF2-40B4-BE49-F238E27FC236}">
                <a16:creationId xmlns:a16="http://schemas.microsoft.com/office/drawing/2014/main" id="{E4972FCC-C439-A948-8597-41AD331CA42B}"/>
              </a:ext>
            </a:extLst>
          </p:cNvPr>
          <p:cNvSpPr>
            <a:spLocks noGrp="1" noChangeArrowheads="1"/>
          </p:cNvSpPr>
          <p:nvPr>
            <p:ph type="sldNum" sz="quarter" idx="3"/>
          </p:nvPr>
        </p:nvSpPr>
        <p:spPr bwMode="auto">
          <a:xfrm>
            <a:off x="3805238" y="9359900"/>
            <a:ext cx="2911475" cy="493713"/>
          </a:xfrm>
          <a:prstGeom prst="rect">
            <a:avLst/>
          </a:prstGeom>
          <a:noFill/>
          <a:ln w="9525">
            <a:noFill/>
            <a:miter lim="800000"/>
            <a:headEnd/>
            <a:tailEnd/>
          </a:ln>
          <a:effectLst/>
        </p:spPr>
        <p:txBody>
          <a:bodyPr vert="horz" wrap="square" lIns="90608" tIns="45304" rIns="90608" bIns="45304" numCol="1" anchor="b" anchorCtr="0" compatLnSpc="1">
            <a:prstTxWarp prst="textNoShape">
              <a:avLst/>
            </a:prstTxWarp>
          </a:bodyPr>
          <a:lstStyle>
            <a:lvl1pPr algn="r" eaLnBrk="1" hangingPunct="1">
              <a:defRPr sz="1200" b="0">
                <a:solidFill>
                  <a:schemeClr val="tx1"/>
                </a:solidFill>
                <a:latin typeface="Arial" panose="020B0604020202020204" pitchFamily="34" charset="0"/>
              </a:defRPr>
            </a:lvl1pPr>
          </a:lstStyle>
          <a:p>
            <a:fld id="{C9A0638C-E742-4B43-84B5-5345A43E96C9}" type="slidenum">
              <a:rPr lang="en-GB" altLang="fr-FR"/>
              <a:pPr/>
              <a:t>‹N›</a:t>
            </a:fld>
            <a:endParaRPr lang="en-GB" altLang="fr-F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96F5815-D284-884C-952E-85723DB28E6B}"/>
              </a:ext>
            </a:extLst>
          </p:cNvPr>
          <p:cNvSpPr>
            <a:spLocks noGrp="1" noChangeArrowheads="1"/>
          </p:cNvSpPr>
          <p:nvPr>
            <p:ph type="hdr" sz="quarter"/>
          </p:nvPr>
        </p:nvSpPr>
        <p:spPr bwMode="auto">
          <a:xfrm>
            <a:off x="0" y="0"/>
            <a:ext cx="2911475" cy="493713"/>
          </a:xfrm>
          <a:prstGeom prst="rect">
            <a:avLst/>
          </a:prstGeom>
          <a:noFill/>
          <a:ln w="9525">
            <a:noFill/>
            <a:miter lim="800000"/>
            <a:headEnd/>
            <a:tailEnd/>
          </a:ln>
          <a:effectLst/>
        </p:spPr>
        <p:txBody>
          <a:bodyPr vert="horz" wrap="square" lIns="90608" tIns="45304" rIns="90608" bIns="45304" numCol="1" anchor="t" anchorCtr="0" compatLnSpc="1">
            <a:prstTxWarp prst="textNoShape">
              <a:avLst/>
            </a:prstTxWarp>
          </a:bodyPr>
          <a:lstStyle>
            <a:lvl1pPr eaLnBrk="1" hangingPunct="1">
              <a:defRPr sz="1200" b="0">
                <a:solidFill>
                  <a:schemeClr val="tx1"/>
                </a:solidFill>
                <a:latin typeface="Arial" charset="0"/>
              </a:defRPr>
            </a:lvl1pPr>
          </a:lstStyle>
          <a:p>
            <a:pPr>
              <a:defRPr/>
            </a:pPr>
            <a:endParaRPr lang="en-GB"/>
          </a:p>
        </p:txBody>
      </p:sp>
      <p:sp>
        <p:nvSpPr>
          <p:cNvPr id="36867" name="Rectangle 3">
            <a:extLst>
              <a:ext uri="{FF2B5EF4-FFF2-40B4-BE49-F238E27FC236}">
                <a16:creationId xmlns:a16="http://schemas.microsoft.com/office/drawing/2014/main" id="{965D5832-580A-CC44-A530-CC4EB6363EAC}"/>
              </a:ext>
            </a:extLst>
          </p:cNvPr>
          <p:cNvSpPr>
            <a:spLocks noGrp="1" noChangeArrowheads="1"/>
          </p:cNvSpPr>
          <p:nvPr>
            <p:ph type="dt" idx="1"/>
          </p:nvPr>
        </p:nvSpPr>
        <p:spPr bwMode="auto">
          <a:xfrm>
            <a:off x="3805238" y="0"/>
            <a:ext cx="2911475" cy="493713"/>
          </a:xfrm>
          <a:prstGeom prst="rect">
            <a:avLst/>
          </a:prstGeom>
          <a:noFill/>
          <a:ln w="9525">
            <a:noFill/>
            <a:miter lim="800000"/>
            <a:headEnd/>
            <a:tailEnd/>
          </a:ln>
          <a:effectLst/>
        </p:spPr>
        <p:txBody>
          <a:bodyPr vert="horz" wrap="square" lIns="90608" tIns="45304" rIns="90608" bIns="45304" numCol="1" anchor="t" anchorCtr="0" compatLnSpc="1">
            <a:prstTxWarp prst="textNoShape">
              <a:avLst/>
            </a:prstTxWarp>
          </a:bodyPr>
          <a:lstStyle>
            <a:lvl1pPr algn="r" eaLnBrk="1" hangingPunct="1">
              <a:defRPr sz="1200" b="0">
                <a:solidFill>
                  <a:schemeClr val="tx1"/>
                </a:solidFill>
                <a:latin typeface="Arial" charset="0"/>
              </a:defRPr>
            </a:lvl1pPr>
          </a:lstStyle>
          <a:p>
            <a:pPr>
              <a:defRPr/>
            </a:pPr>
            <a:endParaRPr lang="en-GB"/>
          </a:p>
        </p:txBody>
      </p:sp>
      <p:sp>
        <p:nvSpPr>
          <p:cNvPr id="50180" name="Rectangle 4">
            <a:extLst>
              <a:ext uri="{FF2B5EF4-FFF2-40B4-BE49-F238E27FC236}">
                <a16:creationId xmlns:a16="http://schemas.microsoft.com/office/drawing/2014/main" id="{018B1B17-E4E2-C647-BCB8-2C48694EBBB9}"/>
              </a:ext>
            </a:extLst>
          </p:cNvPr>
          <p:cNvSpPr>
            <a:spLocks noGrp="1" noRot="1" noChangeAspect="1" noChangeArrowheads="1" noTextEdit="1"/>
          </p:cNvSpPr>
          <p:nvPr>
            <p:ph type="sldImg" idx="2"/>
          </p:nvPr>
        </p:nvSpPr>
        <p:spPr bwMode="auto">
          <a:xfrm>
            <a:off x="896938" y="739775"/>
            <a:ext cx="4926012" cy="36957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a:extLst>
              <a:ext uri="{FF2B5EF4-FFF2-40B4-BE49-F238E27FC236}">
                <a16:creationId xmlns:a16="http://schemas.microsoft.com/office/drawing/2014/main" id="{D4958760-8B49-4B47-91E7-E84AEFA489A3}"/>
              </a:ext>
            </a:extLst>
          </p:cNvPr>
          <p:cNvSpPr>
            <a:spLocks noGrp="1" noChangeArrowheads="1"/>
          </p:cNvSpPr>
          <p:nvPr>
            <p:ph type="body" sz="quarter" idx="3"/>
          </p:nvPr>
        </p:nvSpPr>
        <p:spPr bwMode="auto">
          <a:xfrm>
            <a:off x="671513" y="4681538"/>
            <a:ext cx="5375275" cy="4433887"/>
          </a:xfrm>
          <a:prstGeom prst="rect">
            <a:avLst/>
          </a:prstGeom>
          <a:noFill/>
          <a:ln w="9525">
            <a:noFill/>
            <a:miter lim="800000"/>
            <a:headEnd/>
            <a:tailEnd/>
          </a:ln>
          <a:effectLst/>
        </p:spPr>
        <p:txBody>
          <a:bodyPr vert="horz" wrap="square" lIns="90608" tIns="45304" rIns="90608" bIns="4530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6870" name="Rectangle 6">
            <a:extLst>
              <a:ext uri="{FF2B5EF4-FFF2-40B4-BE49-F238E27FC236}">
                <a16:creationId xmlns:a16="http://schemas.microsoft.com/office/drawing/2014/main" id="{4CC071FA-2B13-4048-94EF-5B1724364825}"/>
              </a:ext>
            </a:extLst>
          </p:cNvPr>
          <p:cNvSpPr>
            <a:spLocks noGrp="1" noChangeArrowheads="1"/>
          </p:cNvSpPr>
          <p:nvPr>
            <p:ph type="ftr" sz="quarter" idx="4"/>
          </p:nvPr>
        </p:nvSpPr>
        <p:spPr bwMode="auto">
          <a:xfrm>
            <a:off x="0" y="9359900"/>
            <a:ext cx="2911475" cy="493713"/>
          </a:xfrm>
          <a:prstGeom prst="rect">
            <a:avLst/>
          </a:prstGeom>
          <a:noFill/>
          <a:ln w="9525">
            <a:noFill/>
            <a:miter lim="800000"/>
            <a:headEnd/>
            <a:tailEnd/>
          </a:ln>
          <a:effectLst/>
        </p:spPr>
        <p:txBody>
          <a:bodyPr vert="horz" wrap="square" lIns="90608" tIns="45304" rIns="90608" bIns="45304" numCol="1" anchor="b" anchorCtr="0" compatLnSpc="1">
            <a:prstTxWarp prst="textNoShape">
              <a:avLst/>
            </a:prstTxWarp>
          </a:bodyPr>
          <a:lstStyle>
            <a:lvl1pPr eaLnBrk="1" hangingPunct="1">
              <a:defRPr sz="1200" b="0">
                <a:solidFill>
                  <a:schemeClr val="tx1"/>
                </a:solidFill>
                <a:latin typeface="Arial" charset="0"/>
              </a:defRPr>
            </a:lvl1pPr>
          </a:lstStyle>
          <a:p>
            <a:pPr>
              <a:defRPr/>
            </a:pPr>
            <a:endParaRPr lang="en-GB"/>
          </a:p>
        </p:txBody>
      </p:sp>
      <p:sp>
        <p:nvSpPr>
          <p:cNvPr id="36871" name="Rectangle 7">
            <a:extLst>
              <a:ext uri="{FF2B5EF4-FFF2-40B4-BE49-F238E27FC236}">
                <a16:creationId xmlns:a16="http://schemas.microsoft.com/office/drawing/2014/main" id="{081073A4-71FE-EA40-917C-F05850DE3DCC}"/>
              </a:ext>
            </a:extLst>
          </p:cNvPr>
          <p:cNvSpPr>
            <a:spLocks noGrp="1" noChangeArrowheads="1"/>
          </p:cNvSpPr>
          <p:nvPr>
            <p:ph type="sldNum" sz="quarter" idx="5"/>
          </p:nvPr>
        </p:nvSpPr>
        <p:spPr bwMode="auto">
          <a:xfrm>
            <a:off x="3805238" y="9359900"/>
            <a:ext cx="2911475" cy="493713"/>
          </a:xfrm>
          <a:prstGeom prst="rect">
            <a:avLst/>
          </a:prstGeom>
          <a:noFill/>
          <a:ln w="9525">
            <a:noFill/>
            <a:miter lim="800000"/>
            <a:headEnd/>
            <a:tailEnd/>
          </a:ln>
          <a:effectLst/>
        </p:spPr>
        <p:txBody>
          <a:bodyPr vert="horz" wrap="square" lIns="90608" tIns="45304" rIns="90608" bIns="45304" numCol="1" anchor="b" anchorCtr="0" compatLnSpc="1">
            <a:prstTxWarp prst="textNoShape">
              <a:avLst/>
            </a:prstTxWarp>
          </a:bodyPr>
          <a:lstStyle>
            <a:lvl1pPr algn="r" eaLnBrk="1" hangingPunct="1">
              <a:defRPr sz="1200" b="0">
                <a:solidFill>
                  <a:schemeClr val="tx1"/>
                </a:solidFill>
                <a:latin typeface="Arial" panose="020B0604020202020204" pitchFamily="34" charset="0"/>
              </a:defRPr>
            </a:lvl1pPr>
          </a:lstStyle>
          <a:p>
            <a:fld id="{242A03AA-2BEE-C244-A148-E49E4B39434D}" type="slidenum">
              <a:rPr lang="en-GB" altLang="fr-FR"/>
              <a:pPr/>
              <a:t>‹N›</a:t>
            </a:fld>
            <a:endParaRPr lang="en-GB" altLang="fr-F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0806FAEA-1828-084C-AE96-DEA1152BA2C2}"/>
              </a:ext>
            </a:extLst>
          </p:cNvPr>
          <p:cNvSpPr>
            <a:spLocks noGrp="1" noRot="1" noChangeAspect="1" noTextEdit="1"/>
          </p:cNvSpPr>
          <p:nvPr>
            <p:ph type="sldImg"/>
          </p:nvPr>
        </p:nvSpPr>
        <p:spPr>
          <a:ln/>
        </p:spPr>
      </p:sp>
      <p:sp>
        <p:nvSpPr>
          <p:cNvPr id="53251" name="Notes Placeholder 2">
            <a:extLst>
              <a:ext uri="{FF2B5EF4-FFF2-40B4-BE49-F238E27FC236}">
                <a16:creationId xmlns:a16="http://schemas.microsoft.com/office/drawing/2014/main" id="{0EAD5995-5273-C24E-81BE-4490D63B6D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14</a:t>
            </a:fld>
            <a:endParaRPr lang="en-GB" altLang="en-US"/>
          </a:p>
        </p:txBody>
      </p:sp>
    </p:spTree>
    <p:extLst>
      <p:ext uri="{BB962C8B-B14F-4D97-AF65-F5344CB8AC3E}">
        <p14:creationId xmlns:p14="http://schemas.microsoft.com/office/powerpoint/2010/main" val="3812802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15</a:t>
            </a:fld>
            <a:endParaRPr lang="en-GB" altLang="en-US"/>
          </a:p>
        </p:txBody>
      </p:sp>
    </p:spTree>
    <p:extLst>
      <p:ext uri="{BB962C8B-B14F-4D97-AF65-F5344CB8AC3E}">
        <p14:creationId xmlns:p14="http://schemas.microsoft.com/office/powerpoint/2010/main" val="898362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16</a:t>
            </a:fld>
            <a:endParaRPr lang="en-GB" altLang="en-US"/>
          </a:p>
        </p:txBody>
      </p:sp>
    </p:spTree>
    <p:extLst>
      <p:ext uri="{BB962C8B-B14F-4D97-AF65-F5344CB8AC3E}">
        <p14:creationId xmlns:p14="http://schemas.microsoft.com/office/powerpoint/2010/main" val="3736523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17</a:t>
            </a:fld>
            <a:endParaRPr lang="en-GB" altLang="en-US"/>
          </a:p>
        </p:txBody>
      </p:sp>
    </p:spTree>
    <p:extLst>
      <p:ext uri="{BB962C8B-B14F-4D97-AF65-F5344CB8AC3E}">
        <p14:creationId xmlns:p14="http://schemas.microsoft.com/office/powerpoint/2010/main" val="3443477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18</a:t>
            </a:fld>
            <a:endParaRPr lang="en-GB" altLang="en-US"/>
          </a:p>
        </p:txBody>
      </p:sp>
    </p:spTree>
    <p:extLst>
      <p:ext uri="{BB962C8B-B14F-4D97-AF65-F5344CB8AC3E}">
        <p14:creationId xmlns:p14="http://schemas.microsoft.com/office/powerpoint/2010/main" val="23969738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19</a:t>
            </a:fld>
            <a:endParaRPr lang="en-GB" altLang="en-US"/>
          </a:p>
        </p:txBody>
      </p:sp>
    </p:spTree>
    <p:extLst>
      <p:ext uri="{BB962C8B-B14F-4D97-AF65-F5344CB8AC3E}">
        <p14:creationId xmlns:p14="http://schemas.microsoft.com/office/powerpoint/2010/main" val="174780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20</a:t>
            </a:fld>
            <a:endParaRPr lang="en-GB" altLang="en-US"/>
          </a:p>
        </p:txBody>
      </p:sp>
    </p:spTree>
    <p:extLst>
      <p:ext uri="{BB962C8B-B14F-4D97-AF65-F5344CB8AC3E}">
        <p14:creationId xmlns:p14="http://schemas.microsoft.com/office/powerpoint/2010/main" val="555873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21</a:t>
            </a:fld>
            <a:endParaRPr lang="en-GB" altLang="en-US"/>
          </a:p>
        </p:txBody>
      </p:sp>
    </p:spTree>
    <p:extLst>
      <p:ext uri="{BB962C8B-B14F-4D97-AF65-F5344CB8AC3E}">
        <p14:creationId xmlns:p14="http://schemas.microsoft.com/office/powerpoint/2010/main" val="30165003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22</a:t>
            </a:fld>
            <a:endParaRPr lang="en-GB" altLang="en-US"/>
          </a:p>
        </p:txBody>
      </p:sp>
    </p:spTree>
    <p:extLst>
      <p:ext uri="{BB962C8B-B14F-4D97-AF65-F5344CB8AC3E}">
        <p14:creationId xmlns:p14="http://schemas.microsoft.com/office/powerpoint/2010/main" val="4279068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23</a:t>
            </a:fld>
            <a:endParaRPr lang="en-GB" altLang="en-US"/>
          </a:p>
        </p:txBody>
      </p:sp>
    </p:spTree>
    <p:extLst>
      <p:ext uri="{BB962C8B-B14F-4D97-AF65-F5344CB8AC3E}">
        <p14:creationId xmlns:p14="http://schemas.microsoft.com/office/powerpoint/2010/main" val="108822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a:t>
            </a:fld>
            <a:endParaRPr lang="en-GB"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24</a:t>
            </a:fld>
            <a:endParaRPr lang="en-GB" altLang="en-US"/>
          </a:p>
        </p:txBody>
      </p:sp>
    </p:spTree>
    <p:extLst>
      <p:ext uri="{BB962C8B-B14F-4D97-AF65-F5344CB8AC3E}">
        <p14:creationId xmlns:p14="http://schemas.microsoft.com/office/powerpoint/2010/main" val="27590234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25</a:t>
            </a:fld>
            <a:endParaRPr lang="en-GB" altLang="en-US"/>
          </a:p>
        </p:txBody>
      </p:sp>
    </p:spTree>
    <p:extLst>
      <p:ext uri="{BB962C8B-B14F-4D97-AF65-F5344CB8AC3E}">
        <p14:creationId xmlns:p14="http://schemas.microsoft.com/office/powerpoint/2010/main" val="38843082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26</a:t>
            </a:fld>
            <a:endParaRPr lang="en-GB" altLang="en-US"/>
          </a:p>
        </p:txBody>
      </p:sp>
    </p:spTree>
    <p:extLst>
      <p:ext uri="{BB962C8B-B14F-4D97-AF65-F5344CB8AC3E}">
        <p14:creationId xmlns:p14="http://schemas.microsoft.com/office/powerpoint/2010/main" val="15459590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27</a:t>
            </a:fld>
            <a:endParaRPr lang="en-GB" altLang="en-US"/>
          </a:p>
        </p:txBody>
      </p:sp>
    </p:spTree>
    <p:extLst>
      <p:ext uri="{BB962C8B-B14F-4D97-AF65-F5344CB8AC3E}">
        <p14:creationId xmlns:p14="http://schemas.microsoft.com/office/powerpoint/2010/main" val="33362002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69342A53-6F65-B045-B51A-6D44E51F6A2B}"/>
              </a:ext>
            </a:extLst>
          </p:cNvPr>
          <p:cNvSpPr>
            <a:spLocks noGrp="1" noRot="1" noChangeAspect="1" noTextEdit="1"/>
          </p:cNvSpPr>
          <p:nvPr>
            <p:ph type="sldImg"/>
          </p:nvPr>
        </p:nvSpPr>
        <p:spPr>
          <a:ln/>
        </p:spPr>
      </p:sp>
      <p:sp>
        <p:nvSpPr>
          <p:cNvPr id="63491" name="Notes Placeholder 2">
            <a:extLst>
              <a:ext uri="{FF2B5EF4-FFF2-40B4-BE49-F238E27FC236}">
                <a16:creationId xmlns:a16="http://schemas.microsoft.com/office/drawing/2014/main" id="{62B6B424-791C-A348-BBE2-FF108BADCA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p:txBody>
      </p:sp>
      <p:sp>
        <p:nvSpPr>
          <p:cNvPr id="63492" name="Slide Number Placeholder 3">
            <a:extLst>
              <a:ext uri="{FF2B5EF4-FFF2-40B4-BE49-F238E27FC236}">
                <a16:creationId xmlns:a16="http://schemas.microsoft.com/office/drawing/2014/main" id="{7D4C1E36-D136-C046-9E48-4CF8E9F47E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35013" indent="-282575">
              <a:spcBef>
                <a:spcPct val="30000"/>
              </a:spcBef>
              <a:defRPr sz="1200">
                <a:solidFill>
                  <a:schemeClr val="tx1"/>
                </a:solidFill>
                <a:latin typeface="Arial" panose="020B0604020202020204" pitchFamily="34" charset="0"/>
              </a:defRPr>
            </a:lvl2pPr>
            <a:lvl3pPr marL="1131888" indent="-225425">
              <a:spcBef>
                <a:spcPct val="30000"/>
              </a:spcBef>
              <a:defRPr sz="1200">
                <a:solidFill>
                  <a:schemeClr val="tx1"/>
                </a:solidFill>
                <a:latin typeface="Arial" panose="020B0604020202020204" pitchFamily="34" charset="0"/>
              </a:defRPr>
            </a:lvl3pPr>
            <a:lvl4pPr marL="1584325" indent="-225425">
              <a:spcBef>
                <a:spcPct val="30000"/>
              </a:spcBef>
              <a:defRPr sz="1200">
                <a:solidFill>
                  <a:schemeClr val="tx1"/>
                </a:solidFill>
                <a:latin typeface="Arial" panose="020B0604020202020204" pitchFamily="34" charset="0"/>
              </a:defRPr>
            </a:lvl4pPr>
            <a:lvl5pPr marL="2038350" indent="-225425">
              <a:spcBef>
                <a:spcPct val="30000"/>
              </a:spcBef>
              <a:defRPr sz="1200">
                <a:solidFill>
                  <a:schemeClr val="tx1"/>
                </a:solidFill>
                <a:latin typeface="Arial" panose="020B0604020202020204" pitchFamily="34" charset="0"/>
              </a:defRPr>
            </a:lvl5pPr>
            <a:lvl6pPr marL="2495550" indent="-225425" eaLnBrk="0" fontAlgn="base" hangingPunct="0">
              <a:spcBef>
                <a:spcPct val="30000"/>
              </a:spcBef>
              <a:spcAft>
                <a:spcPct val="0"/>
              </a:spcAft>
              <a:defRPr sz="1200">
                <a:solidFill>
                  <a:schemeClr val="tx1"/>
                </a:solidFill>
                <a:latin typeface="Arial" panose="020B0604020202020204" pitchFamily="34" charset="0"/>
              </a:defRPr>
            </a:lvl6pPr>
            <a:lvl7pPr marL="2952750" indent="-225425" eaLnBrk="0" fontAlgn="base" hangingPunct="0">
              <a:spcBef>
                <a:spcPct val="30000"/>
              </a:spcBef>
              <a:spcAft>
                <a:spcPct val="0"/>
              </a:spcAft>
              <a:defRPr sz="1200">
                <a:solidFill>
                  <a:schemeClr val="tx1"/>
                </a:solidFill>
                <a:latin typeface="Arial" panose="020B0604020202020204" pitchFamily="34" charset="0"/>
              </a:defRPr>
            </a:lvl7pPr>
            <a:lvl8pPr marL="3409950" indent="-225425" eaLnBrk="0" fontAlgn="base" hangingPunct="0">
              <a:spcBef>
                <a:spcPct val="30000"/>
              </a:spcBef>
              <a:spcAft>
                <a:spcPct val="0"/>
              </a:spcAft>
              <a:defRPr sz="1200">
                <a:solidFill>
                  <a:schemeClr val="tx1"/>
                </a:solidFill>
                <a:latin typeface="Arial" panose="020B0604020202020204" pitchFamily="34" charset="0"/>
              </a:defRPr>
            </a:lvl8pPr>
            <a:lvl9pPr marL="3867150" indent="-22542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FC04AF-0FD7-1349-88B9-74A3DC31C475}" type="slidenum">
              <a:rPr lang="en-GB" altLang="en-US"/>
              <a:pPr>
                <a:spcBef>
                  <a:spcPct val="0"/>
                </a:spcBef>
              </a:pPr>
              <a:t>28</a:t>
            </a:fld>
            <a:endParaRPr lang="en-GB" altLang="en-US"/>
          </a:p>
        </p:txBody>
      </p:sp>
    </p:spTree>
    <p:extLst>
      <p:ext uri="{BB962C8B-B14F-4D97-AF65-F5344CB8AC3E}">
        <p14:creationId xmlns:p14="http://schemas.microsoft.com/office/powerpoint/2010/main" val="33518013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29</a:t>
            </a:fld>
            <a:endParaRPr lang="en-GB" altLang="en-US"/>
          </a:p>
        </p:txBody>
      </p:sp>
    </p:spTree>
    <p:extLst>
      <p:ext uri="{BB962C8B-B14F-4D97-AF65-F5344CB8AC3E}">
        <p14:creationId xmlns:p14="http://schemas.microsoft.com/office/powerpoint/2010/main" val="14322226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30</a:t>
            </a:fld>
            <a:endParaRPr lang="en-GB" altLang="en-US"/>
          </a:p>
        </p:txBody>
      </p:sp>
    </p:spTree>
    <p:extLst>
      <p:ext uri="{BB962C8B-B14F-4D97-AF65-F5344CB8AC3E}">
        <p14:creationId xmlns:p14="http://schemas.microsoft.com/office/powerpoint/2010/main" val="27039816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31</a:t>
            </a:fld>
            <a:endParaRPr lang="en-GB" altLang="en-US"/>
          </a:p>
        </p:txBody>
      </p:sp>
    </p:spTree>
    <p:extLst>
      <p:ext uri="{BB962C8B-B14F-4D97-AF65-F5344CB8AC3E}">
        <p14:creationId xmlns:p14="http://schemas.microsoft.com/office/powerpoint/2010/main" val="13431284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32</a:t>
            </a:fld>
            <a:endParaRPr lang="en-GB" altLang="en-US"/>
          </a:p>
        </p:txBody>
      </p:sp>
    </p:spTree>
    <p:extLst>
      <p:ext uri="{BB962C8B-B14F-4D97-AF65-F5344CB8AC3E}">
        <p14:creationId xmlns:p14="http://schemas.microsoft.com/office/powerpoint/2010/main" val="26112335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33</a:t>
            </a:fld>
            <a:endParaRPr lang="en-GB" altLang="en-US"/>
          </a:p>
        </p:txBody>
      </p:sp>
    </p:spTree>
    <p:extLst>
      <p:ext uri="{BB962C8B-B14F-4D97-AF65-F5344CB8AC3E}">
        <p14:creationId xmlns:p14="http://schemas.microsoft.com/office/powerpoint/2010/main" val="3010615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a:t>
            </a:fld>
            <a:endParaRPr lang="en-GB" altLang="en-US"/>
          </a:p>
        </p:txBody>
      </p:sp>
    </p:spTree>
    <p:extLst>
      <p:ext uri="{BB962C8B-B14F-4D97-AF65-F5344CB8AC3E}">
        <p14:creationId xmlns:p14="http://schemas.microsoft.com/office/powerpoint/2010/main" val="23572120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34</a:t>
            </a:fld>
            <a:endParaRPr lang="en-GB" altLang="en-US"/>
          </a:p>
        </p:txBody>
      </p:sp>
    </p:spTree>
    <p:extLst>
      <p:ext uri="{BB962C8B-B14F-4D97-AF65-F5344CB8AC3E}">
        <p14:creationId xmlns:p14="http://schemas.microsoft.com/office/powerpoint/2010/main" val="25350369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35</a:t>
            </a:fld>
            <a:endParaRPr lang="en-GB" altLang="en-US"/>
          </a:p>
        </p:txBody>
      </p:sp>
    </p:spTree>
    <p:extLst>
      <p:ext uri="{BB962C8B-B14F-4D97-AF65-F5344CB8AC3E}">
        <p14:creationId xmlns:p14="http://schemas.microsoft.com/office/powerpoint/2010/main" val="35149369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36</a:t>
            </a:fld>
            <a:endParaRPr lang="en-GB" altLang="en-US"/>
          </a:p>
        </p:txBody>
      </p:sp>
    </p:spTree>
    <p:extLst>
      <p:ext uri="{BB962C8B-B14F-4D97-AF65-F5344CB8AC3E}">
        <p14:creationId xmlns:p14="http://schemas.microsoft.com/office/powerpoint/2010/main" val="1137082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37</a:t>
            </a:fld>
            <a:endParaRPr lang="en-GB" altLang="en-US"/>
          </a:p>
        </p:txBody>
      </p:sp>
    </p:spTree>
    <p:extLst>
      <p:ext uri="{BB962C8B-B14F-4D97-AF65-F5344CB8AC3E}">
        <p14:creationId xmlns:p14="http://schemas.microsoft.com/office/powerpoint/2010/main" val="19749947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38</a:t>
            </a:fld>
            <a:endParaRPr lang="en-GB" altLang="en-US"/>
          </a:p>
        </p:txBody>
      </p:sp>
    </p:spTree>
    <p:extLst>
      <p:ext uri="{BB962C8B-B14F-4D97-AF65-F5344CB8AC3E}">
        <p14:creationId xmlns:p14="http://schemas.microsoft.com/office/powerpoint/2010/main" val="21851892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39</a:t>
            </a:fld>
            <a:endParaRPr lang="en-GB" altLang="en-US"/>
          </a:p>
        </p:txBody>
      </p:sp>
    </p:spTree>
    <p:extLst>
      <p:ext uri="{BB962C8B-B14F-4D97-AF65-F5344CB8AC3E}">
        <p14:creationId xmlns:p14="http://schemas.microsoft.com/office/powerpoint/2010/main" val="25565669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40</a:t>
            </a:fld>
            <a:endParaRPr lang="en-GB" altLang="en-US"/>
          </a:p>
        </p:txBody>
      </p:sp>
    </p:spTree>
    <p:extLst>
      <p:ext uri="{BB962C8B-B14F-4D97-AF65-F5344CB8AC3E}">
        <p14:creationId xmlns:p14="http://schemas.microsoft.com/office/powerpoint/2010/main" val="24365998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69342A53-6F65-B045-B51A-6D44E51F6A2B}"/>
              </a:ext>
            </a:extLst>
          </p:cNvPr>
          <p:cNvSpPr>
            <a:spLocks noGrp="1" noRot="1" noChangeAspect="1" noTextEdit="1"/>
          </p:cNvSpPr>
          <p:nvPr>
            <p:ph type="sldImg"/>
          </p:nvPr>
        </p:nvSpPr>
        <p:spPr>
          <a:ln/>
        </p:spPr>
      </p:sp>
      <p:sp>
        <p:nvSpPr>
          <p:cNvPr id="63491" name="Notes Placeholder 2">
            <a:extLst>
              <a:ext uri="{FF2B5EF4-FFF2-40B4-BE49-F238E27FC236}">
                <a16:creationId xmlns:a16="http://schemas.microsoft.com/office/drawing/2014/main" id="{62B6B424-791C-A348-BBE2-FF108BADCA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p:txBody>
      </p:sp>
      <p:sp>
        <p:nvSpPr>
          <p:cNvPr id="63492" name="Slide Number Placeholder 3">
            <a:extLst>
              <a:ext uri="{FF2B5EF4-FFF2-40B4-BE49-F238E27FC236}">
                <a16:creationId xmlns:a16="http://schemas.microsoft.com/office/drawing/2014/main" id="{7D4C1E36-D136-C046-9E48-4CF8E9F47E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35013" indent="-282575">
              <a:spcBef>
                <a:spcPct val="30000"/>
              </a:spcBef>
              <a:defRPr sz="1200">
                <a:solidFill>
                  <a:schemeClr val="tx1"/>
                </a:solidFill>
                <a:latin typeface="Arial" panose="020B0604020202020204" pitchFamily="34" charset="0"/>
              </a:defRPr>
            </a:lvl2pPr>
            <a:lvl3pPr marL="1131888" indent="-225425">
              <a:spcBef>
                <a:spcPct val="30000"/>
              </a:spcBef>
              <a:defRPr sz="1200">
                <a:solidFill>
                  <a:schemeClr val="tx1"/>
                </a:solidFill>
                <a:latin typeface="Arial" panose="020B0604020202020204" pitchFamily="34" charset="0"/>
              </a:defRPr>
            </a:lvl3pPr>
            <a:lvl4pPr marL="1584325" indent="-225425">
              <a:spcBef>
                <a:spcPct val="30000"/>
              </a:spcBef>
              <a:defRPr sz="1200">
                <a:solidFill>
                  <a:schemeClr val="tx1"/>
                </a:solidFill>
                <a:latin typeface="Arial" panose="020B0604020202020204" pitchFamily="34" charset="0"/>
              </a:defRPr>
            </a:lvl4pPr>
            <a:lvl5pPr marL="2038350" indent="-225425">
              <a:spcBef>
                <a:spcPct val="30000"/>
              </a:spcBef>
              <a:defRPr sz="1200">
                <a:solidFill>
                  <a:schemeClr val="tx1"/>
                </a:solidFill>
                <a:latin typeface="Arial" panose="020B0604020202020204" pitchFamily="34" charset="0"/>
              </a:defRPr>
            </a:lvl5pPr>
            <a:lvl6pPr marL="2495550" indent="-225425" eaLnBrk="0" fontAlgn="base" hangingPunct="0">
              <a:spcBef>
                <a:spcPct val="30000"/>
              </a:spcBef>
              <a:spcAft>
                <a:spcPct val="0"/>
              </a:spcAft>
              <a:defRPr sz="1200">
                <a:solidFill>
                  <a:schemeClr val="tx1"/>
                </a:solidFill>
                <a:latin typeface="Arial" panose="020B0604020202020204" pitchFamily="34" charset="0"/>
              </a:defRPr>
            </a:lvl6pPr>
            <a:lvl7pPr marL="2952750" indent="-225425" eaLnBrk="0" fontAlgn="base" hangingPunct="0">
              <a:spcBef>
                <a:spcPct val="30000"/>
              </a:spcBef>
              <a:spcAft>
                <a:spcPct val="0"/>
              </a:spcAft>
              <a:defRPr sz="1200">
                <a:solidFill>
                  <a:schemeClr val="tx1"/>
                </a:solidFill>
                <a:latin typeface="Arial" panose="020B0604020202020204" pitchFamily="34" charset="0"/>
              </a:defRPr>
            </a:lvl7pPr>
            <a:lvl8pPr marL="3409950" indent="-225425" eaLnBrk="0" fontAlgn="base" hangingPunct="0">
              <a:spcBef>
                <a:spcPct val="30000"/>
              </a:spcBef>
              <a:spcAft>
                <a:spcPct val="0"/>
              </a:spcAft>
              <a:defRPr sz="1200">
                <a:solidFill>
                  <a:schemeClr val="tx1"/>
                </a:solidFill>
                <a:latin typeface="Arial" panose="020B0604020202020204" pitchFamily="34" charset="0"/>
              </a:defRPr>
            </a:lvl8pPr>
            <a:lvl9pPr marL="3867150" indent="-22542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FC04AF-0FD7-1349-88B9-74A3DC31C475}" type="slidenum">
              <a:rPr lang="en-GB" altLang="en-US"/>
              <a:pPr>
                <a:spcBef>
                  <a:spcPct val="0"/>
                </a:spcBef>
              </a:pPr>
              <a:t>41</a:t>
            </a:fld>
            <a:endParaRPr lang="en-GB" altLang="en-US"/>
          </a:p>
        </p:txBody>
      </p:sp>
    </p:spTree>
    <p:extLst>
      <p:ext uri="{BB962C8B-B14F-4D97-AF65-F5344CB8AC3E}">
        <p14:creationId xmlns:p14="http://schemas.microsoft.com/office/powerpoint/2010/main" val="31023537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42</a:t>
            </a:fld>
            <a:endParaRPr lang="en-GB" altLang="en-US"/>
          </a:p>
        </p:txBody>
      </p:sp>
    </p:spTree>
    <p:extLst>
      <p:ext uri="{BB962C8B-B14F-4D97-AF65-F5344CB8AC3E}">
        <p14:creationId xmlns:p14="http://schemas.microsoft.com/office/powerpoint/2010/main" val="10887579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43</a:t>
            </a:fld>
            <a:endParaRPr lang="en-GB" altLang="en-US"/>
          </a:p>
        </p:txBody>
      </p:sp>
    </p:spTree>
    <p:extLst>
      <p:ext uri="{BB962C8B-B14F-4D97-AF65-F5344CB8AC3E}">
        <p14:creationId xmlns:p14="http://schemas.microsoft.com/office/powerpoint/2010/main" val="626669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a:t>
            </a:fld>
            <a:endParaRPr lang="en-GB" altLang="en-US"/>
          </a:p>
        </p:txBody>
      </p:sp>
    </p:spTree>
    <p:extLst>
      <p:ext uri="{BB962C8B-B14F-4D97-AF65-F5344CB8AC3E}">
        <p14:creationId xmlns:p14="http://schemas.microsoft.com/office/powerpoint/2010/main" val="15682514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44</a:t>
            </a:fld>
            <a:endParaRPr lang="en-GB" altLang="en-US"/>
          </a:p>
        </p:txBody>
      </p:sp>
    </p:spTree>
    <p:extLst>
      <p:ext uri="{BB962C8B-B14F-4D97-AF65-F5344CB8AC3E}">
        <p14:creationId xmlns:p14="http://schemas.microsoft.com/office/powerpoint/2010/main" val="31992348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45</a:t>
            </a:fld>
            <a:endParaRPr lang="en-GB" altLang="en-US"/>
          </a:p>
        </p:txBody>
      </p:sp>
    </p:spTree>
    <p:extLst>
      <p:ext uri="{BB962C8B-B14F-4D97-AF65-F5344CB8AC3E}">
        <p14:creationId xmlns:p14="http://schemas.microsoft.com/office/powerpoint/2010/main" val="4266312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46</a:t>
            </a:fld>
            <a:endParaRPr lang="en-GB" altLang="en-US"/>
          </a:p>
        </p:txBody>
      </p:sp>
    </p:spTree>
    <p:extLst>
      <p:ext uri="{BB962C8B-B14F-4D97-AF65-F5344CB8AC3E}">
        <p14:creationId xmlns:p14="http://schemas.microsoft.com/office/powerpoint/2010/main" val="1444801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5</a:t>
            </a:fld>
            <a:endParaRPr lang="en-GB" altLang="en-US"/>
          </a:p>
        </p:txBody>
      </p:sp>
    </p:spTree>
    <p:extLst>
      <p:ext uri="{BB962C8B-B14F-4D97-AF65-F5344CB8AC3E}">
        <p14:creationId xmlns:p14="http://schemas.microsoft.com/office/powerpoint/2010/main" val="4030834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6</a:t>
            </a:fld>
            <a:endParaRPr lang="en-GB" altLang="en-US"/>
          </a:p>
        </p:txBody>
      </p:sp>
    </p:spTree>
    <p:extLst>
      <p:ext uri="{BB962C8B-B14F-4D97-AF65-F5344CB8AC3E}">
        <p14:creationId xmlns:p14="http://schemas.microsoft.com/office/powerpoint/2010/main" val="863079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69342A53-6F65-B045-B51A-6D44E51F6A2B}"/>
              </a:ext>
            </a:extLst>
          </p:cNvPr>
          <p:cNvSpPr>
            <a:spLocks noGrp="1" noRot="1" noChangeAspect="1" noTextEdit="1"/>
          </p:cNvSpPr>
          <p:nvPr>
            <p:ph type="sldImg"/>
          </p:nvPr>
        </p:nvSpPr>
        <p:spPr>
          <a:ln/>
        </p:spPr>
      </p:sp>
      <p:sp>
        <p:nvSpPr>
          <p:cNvPr id="63491" name="Notes Placeholder 2">
            <a:extLst>
              <a:ext uri="{FF2B5EF4-FFF2-40B4-BE49-F238E27FC236}">
                <a16:creationId xmlns:a16="http://schemas.microsoft.com/office/drawing/2014/main" id="{62B6B424-791C-A348-BBE2-FF108BADCA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p:txBody>
      </p:sp>
      <p:sp>
        <p:nvSpPr>
          <p:cNvPr id="63492" name="Slide Number Placeholder 3">
            <a:extLst>
              <a:ext uri="{FF2B5EF4-FFF2-40B4-BE49-F238E27FC236}">
                <a16:creationId xmlns:a16="http://schemas.microsoft.com/office/drawing/2014/main" id="{7D4C1E36-D136-C046-9E48-4CF8E9F47E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35013" indent="-282575">
              <a:spcBef>
                <a:spcPct val="30000"/>
              </a:spcBef>
              <a:defRPr sz="1200">
                <a:solidFill>
                  <a:schemeClr val="tx1"/>
                </a:solidFill>
                <a:latin typeface="Arial" panose="020B0604020202020204" pitchFamily="34" charset="0"/>
              </a:defRPr>
            </a:lvl2pPr>
            <a:lvl3pPr marL="1131888" indent="-225425">
              <a:spcBef>
                <a:spcPct val="30000"/>
              </a:spcBef>
              <a:defRPr sz="1200">
                <a:solidFill>
                  <a:schemeClr val="tx1"/>
                </a:solidFill>
                <a:latin typeface="Arial" panose="020B0604020202020204" pitchFamily="34" charset="0"/>
              </a:defRPr>
            </a:lvl3pPr>
            <a:lvl4pPr marL="1584325" indent="-225425">
              <a:spcBef>
                <a:spcPct val="30000"/>
              </a:spcBef>
              <a:defRPr sz="1200">
                <a:solidFill>
                  <a:schemeClr val="tx1"/>
                </a:solidFill>
                <a:latin typeface="Arial" panose="020B0604020202020204" pitchFamily="34" charset="0"/>
              </a:defRPr>
            </a:lvl4pPr>
            <a:lvl5pPr marL="2038350" indent="-225425">
              <a:spcBef>
                <a:spcPct val="30000"/>
              </a:spcBef>
              <a:defRPr sz="1200">
                <a:solidFill>
                  <a:schemeClr val="tx1"/>
                </a:solidFill>
                <a:latin typeface="Arial" panose="020B0604020202020204" pitchFamily="34" charset="0"/>
              </a:defRPr>
            </a:lvl5pPr>
            <a:lvl6pPr marL="2495550" indent="-225425" eaLnBrk="0" fontAlgn="base" hangingPunct="0">
              <a:spcBef>
                <a:spcPct val="30000"/>
              </a:spcBef>
              <a:spcAft>
                <a:spcPct val="0"/>
              </a:spcAft>
              <a:defRPr sz="1200">
                <a:solidFill>
                  <a:schemeClr val="tx1"/>
                </a:solidFill>
                <a:latin typeface="Arial" panose="020B0604020202020204" pitchFamily="34" charset="0"/>
              </a:defRPr>
            </a:lvl6pPr>
            <a:lvl7pPr marL="2952750" indent="-225425" eaLnBrk="0" fontAlgn="base" hangingPunct="0">
              <a:spcBef>
                <a:spcPct val="30000"/>
              </a:spcBef>
              <a:spcAft>
                <a:spcPct val="0"/>
              </a:spcAft>
              <a:defRPr sz="1200">
                <a:solidFill>
                  <a:schemeClr val="tx1"/>
                </a:solidFill>
                <a:latin typeface="Arial" panose="020B0604020202020204" pitchFamily="34" charset="0"/>
              </a:defRPr>
            </a:lvl7pPr>
            <a:lvl8pPr marL="3409950" indent="-225425" eaLnBrk="0" fontAlgn="base" hangingPunct="0">
              <a:spcBef>
                <a:spcPct val="30000"/>
              </a:spcBef>
              <a:spcAft>
                <a:spcPct val="0"/>
              </a:spcAft>
              <a:defRPr sz="1200">
                <a:solidFill>
                  <a:schemeClr val="tx1"/>
                </a:solidFill>
                <a:latin typeface="Arial" panose="020B0604020202020204" pitchFamily="34" charset="0"/>
              </a:defRPr>
            </a:lvl8pPr>
            <a:lvl9pPr marL="3867150" indent="-22542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FC04AF-0FD7-1349-88B9-74A3DC31C475}" type="slidenum">
              <a:rPr lang="en-GB" altLang="en-US"/>
              <a:pPr>
                <a:spcBef>
                  <a:spcPct val="0"/>
                </a:spcBef>
              </a:pPr>
              <a:t>11</a:t>
            </a:fld>
            <a:endParaRPr lang="en-GB" altLang="en-US"/>
          </a:p>
        </p:txBody>
      </p:sp>
    </p:spTree>
    <p:extLst>
      <p:ext uri="{BB962C8B-B14F-4D97-AF65-F5344CB8AC3E}">
        <p14:creationId xmlns:p14="http://schemas.microsoft.com/office/powerpoint/2010/main" val="2287688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12</a:t>
            </a:fld>
            <a:endParaRPr lang="en-GB" altLang="en-US"/>
          </a:p>
        </p:txBody>
      </p:sp>
    </p:spTree>
    <p:extLst>
      <p:ext uri="{BB962C8B-B14F-4D97-AF65-F5344CB8AC3E}">
        <p14:creationId xmlns:p14="http://schemas.microsoft.com/office/powerpoint/2010/main" val="3956526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13</a:t>
            </a:fld>
            <a:endParaRPr lang="en-GB" altLang="en-US"/>
          </a:p>
        </p:txBody>
      </p:sp>
    </p:spTree>
    <p:extLst>
      <p:ext uri="{BB962C8B-B14F-4D97-AF65-F5344CB8AC3E}">
        <p14:creationId xmlns:p14="http://schemas.microsoft.com/office/powerpoint/2010/main" val="9375834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3425CC96-C3EB-4D4F-AE0D-5AF0E58B4412}"/>
              </a:ext>
            </a:extLst>
          </p:cNvPr>
          <p:cNvSpPr>
            <a:spLocks noChangeArrowheads="1"/>
          </p:cNvSpPr>
          <p:nvPr/>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7600" b="1">
                <a:solidFill>
                  <a:srgbClr val="FFD624"/>
                </a:solidFill>
                <a:latin typeface="Verdana" pitchFamily="34" charset="0"/>
              </a:defRPr>
            </a:lvl1pPr>
            <a:lvl2pPr marL="742950" indent="-285750" defTabSz="457200" eaLnBrk="0" hangingPunct="0">
              <a:defRPr sz="7600" b="1">
                <a:solidFill>
                  <a:srgbClr val="FFD624"/>
                </a:solidFill>
                <a:latin typeface="Verdana" pitchFamily="34" charset="0"/>
              </a:defRPr>
            </a:lvl2pPr>
            <a:lvl3pPr marL="1143000" indent="-228600" defTabSz="457200" eaLnBrk="0" hangingPunct="0">
              <a:defRPr sz="7600" b="1">
                <a:solidFill>
                  <a:srgbClr val="FFD624"/>
                </a:solidFill>
                <a:latin typeface="Verdana" pitchFamily="34" charset="0"/>
              </a:defRPr>
            </a:lvl3pPr>
            <a:lvl4pPr marL="1600200" indent="-228600" defTabSz="457200" eaLnBrk="0" hangingPunct="0">
              <a:defRPr sz="7600" b="1">
                <a:solidFill>
                  <a:srgbClr val="FFD624"/>
                </a:solidFill>
                <a:latin typeface="Verdana" pitchFamily="34" charset="0"/>
              </a:defRPr>
            </a:lvl4pPr>
            <a:lvl5pPr marL="2057400" indent="-228600" defTabSz="457200" eaLnBrk="0" hangingPunct="0">
              <a:defRPr sz="7600" b="1">
                <a:solidFill>
                  <a:srgbClr val="FFD624"/>
                </a:solidFill>
                <a:latin typeface="Verdana" pitchFamily="34" charset="0"/>
              </a:defRPr>
            </a:lvl5pPr>
            <a:lvl6pPr marL="2514600" indent="-228600" defTabSz="457200" eaLnBrk="0" fontAlgn="base" hangingPunct="0">
              <a:spcBef>
                <a:spcPct val="0"/>
              </a:spcBef>
              <a:spcAft>
                <a:spcPct val="0"/>
              </a:spcAft>
              <a:defRPr sz="7600" b="1">
                <a:solidFill>
                  <a:srgbClr val="FFD624"/>
                </a:solidFill>
                <a:latin typeface="Verdana" pitchFamily="34" charset="0"/>
              </a:defRPr>
            </a:lvl6pPr>
            <a:lvl7pPr marL="2971800" indent="-228600" defTabSz="457200" eaLnBrk="0" fontAlgn="base" hangingPunct="0">
              <a:spcBef>
                <a:spcPct val="0"/>
              </a:spcBef>
              <a:spcAft>
                <a:spcPct val="0"/>
              </a:spcAft>
              <a:defRPr sz="7600" b="1">
                <a:solidFill>
                  <a:srgbClr val="FFD624"/>
                </a:solidFill>
                <a:latin typeface="Verdana" pitchFamily="34" charset="0"/>
              </a:defRPr>
            </a:lvl7pPr>
            <a:lvl8pPr marL="3429000" indent="-228600" defTabSz="457200" eaLnBrk="0" fontAlgn="base" hangingPunct="0">
              <a:spcBef>
                <a:spcPct val="0"/>
              </a:spcBef>
              <a:spcAft>
                <a:spcPct val="0"/>
              </a:spcAft>
              <a:defRPr sz="7600" b="1">
                <a:solidFill>
                  <a:srgbClr val="FFD624"/>
                </a:solidFill>
                <a:latin typeface="Verdana" pitchFamily="34" charset="0"/>
              </a:defRPr>
            </a:lvl8pPr>
            <a:lvl9pPr marL="3886200" indent="-228600" defTabSz="457200" eaLnBrk="0" fontAlgn="base" hangingPunct="0">
              <a:spcBef>
                <a:spcPct val="0"/>
              </a:spcBef>
              <a:spcAft>
                <a:spcPct val="0"/>
              </a:spcAft>
              <a:defRPr sz="7600" b="1">
                <a:solidFill>
                  <a:srgbClr val="FFD624"/>
                </a:solidFill>
                <a:latin typeface="Verdana" pitchFamily="34" charset="0"/>
              </a:defRPr>
            </a:lvl9pPr>
          </a:lstStyle>
          <a:p>
            <a:pPr algn="ctr" eaLnBrk="1" hangingPunct="1">
              <a:defRPr/>
            </a:pPr>
            <a:endParaRPr lang="en-US" altLang="en-US" sz="1800" b="0">
              <a:solidFill>
                <a:srgbClr val="FFFFFF"/>
              </a:solidFill>
            </a:endParaRPr>
          </a:p>
        </p:txBody>
      </p:sp>
      <p:pic>
        <p:nvPicPr>
          <p:cNvPr id="5" name="Picture 6" descr="LOGO CE-EN-quadri.eps">
            <a:extLst>
              <a:ext uri="{FF2B5EF4-FFF2-40B4-BE49-F238E27FC236}">
                <a16:creationId xmlns:a16="http://schemas.microsoft.com/office/drawing/2014/main" id="{7F1D3F1E-F39F-B648-82B6-A966642EEA9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05250" y="309563"/>
            <a:ext cx="15843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16:creationId xmlns:a16="http://schemas.microsoft.com/office/drawing/2014/main" id="{8C709D95-FF1C-C34B-93E2-F3F5EF6E17FE}"/>
              </a:ext>
            </a:extLst>
          </p:cNvPr>
          <p:cNvSpPr/>
          <p:nvPr/>
        </p:nvSpPr>
        <p:spPr>
          <a:xfrm>
            <a:off x="4230688" y="6669088"/>
            <a:ext cx="684212"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b="0"/>
          </a:p>
        </p:txBody>
      </p:sp>
      <p:sp>
        <p:nvSpPr>
          <p:cNvPr id="2" name="Title 1"/>
          <p:cNvSpPr>
            <a:spLocks noGrp="1"/>
          </p:cNvSpPr>
          <p:nvPr>
            <p:ph type="title"/>
          </p:nvPr>
        </p:nvSpPr>
        <p:spPr>
          <a:xfrm>
            <a:off x="4139952" y="1641600"/>
            <a:ext cx="4536504" cy="2088232"/>
          </a:xfrm>
        </p:spPr>
        <p:txBody>
          <a:bodyPr/>
          <a:lstStyle>
            <a:lvl1pPr indent="0">
              <a:defRPr sz="4800">
                <a:solidFill>
                  <a:srgbClr val="FFD624"/>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67544" y="3933056"/>
            <a:ext cx="3744416" cy="1872208"/>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dirty="0"/>
              <a:t>Click to edit Master text styles</a:t>
            </a:r>
          </a:p>
        </p:txBody>
      </p:sp>
      <p:sp>
        <p:nvSpPr>
          <p:cNvPr id="7" name="Rectangle 4">
            <a:extLst>
              <a:ext uri="{FF2B5EF4-FFF2-40B4-BE49-F238E27FC236}">
                <a16:creationId xmlns:a16="http://schemas.microsoft.com/office/drawing/2014/main" id="{D49DA441-F420-EA46-9F72-813D0E5FBA5E}"/>
              </a:ext>
            </a:extLst>
          </p:cNvPr>
          <p:cNvSpPr>
            <a:spLocks noGrp="1" noChangeArrowheads="1"/>
          </p:cNvSpPr>
          <p:nvPr>
            <p:ph type="dt" sz="half" idx="10"/>
          </p:nvPr>
        </p:nvSpPr>
        <p:spPr/>
        <p:txBody>
          <a:bodyPr/>
          <a:lstStyle>
            <a:lvl1pPr>
              <a:defRPr>
                <a:solidFill>
                  <a:schemeClr val="bg1"/>
                </a:solidFill>
              </a:defRPr>
            </a:lvl1pPr>
          </a:lstStyle>
          <a:p>
            <a:pPr>
              <a:defRPr/>
            </a:pPr>
            <a:endParaRPr lang="en-GB"/>
          </a:p>
        </p:txBody>
      </p:sp>
      <p:sp>
        <p:nvSpPr>
          <p:cNvPr id="8" name="Rectangle 5">
            <a:extLst>
              <a:ext uri="{FF2B5EF4-FFF2-40B4-BE49-F238E27FC236}">
                <a16:creationId xmlns:a16="http://schemas.microsoft.com/office/drawing/2014/main" id="{5B4897F6-736A-4844-B5E3-D4EBA9314927}"/>
              </a:ext>
            </a:extLst>
          </p:cNvPr>
          <p:cNvSpPr>
            <a:spLocks noGrp="1" noChangeArrowheads="1"/>
          </p:cNvSpPr>
          <p:nvPr>
            <p:ph type="ftr" sz="quarter" idx="11"/>
          </p:nvPr>
        </p:nvSpPr>
        <p:spPr/>
        <p:txBody>
          <a:bodyPr/>
          <a:lstStyle>
            <a:lvl1pPr>
              <a:defRPr>
                <a:solidFill>
                  <a:schemeClr val="bg1"/>
                </a:solidFill>
              </a:defRPr>
            </a:lvl1pPr>
          </a:lstStyle>
          <a:p>
            <a:pPr>
              <a:defRPr/>
            </a:pPr>
            <a:endParaRPr/>
          </a:p>
        </p:txBody>
      </p:sp>
      <p:sp>
        <p:nvSpPr>
          <p:cNvPr id="9" name="Rectangle 6">
            <a:extLst>
              <a:ext uri="{FF2B5EF4-FFF2-40B4-BE49-F238E27FC236}">
                <a16:creationId xmlns:a16="http://schemas.microsoft.com/office/drawing/2014/main" id="{63121329-ECAF-BE40-B927-6A4EFA569FC5}"/>
              </a:ext>
            </a:extLst>
          </p:cNvPr>
          <p:cNvSpPr>
            <a:spLocks noGrp="1" noChangeArrowheads="1"/>
          </p:cNvSpPr>
          <p:nvPr>
            <p:ph type="sldNum" sz="quarter" idx="12"/>
          </p:nvPr>
        </p:nvSpPr>
        <p:spPr/>
        <p:txBody>
          <a:bodyPr/>
          <a:lstStyle>
            <a:lvl1pPr>
              <a:defRPr>
                <a:solidFill>
                  <a:schemeClr val="bg1"/>
                </a:solidFill>
              </a:defRPr>
            </a:lvl1pPr>
          </a:lstStyle>
          <a:p>
            <a:fld id="{22EC512B-5DF5-C243-8C2E-97F8837E77DE}" type="slidenum">
              <a:rPr lang="en-GB" altLang="fr-FR"/>
              <a:pPr/>
              <a:t>‹N›</a:t>
            </a:fld>
            <a:endParaRPr lang="en-GB" altLang="fr-FR"/>
          </a:p>
        </p:txBody>
      </p:sp>
    </p:spTree>
    <p:extLst>
      <p:ext uri="{BB962C8B-B14F-4D97-AF65-F5344CB8AC3E}">
        <p14:creationId xmlns:p14="http://schemas.microsoft.com/office/powerpoint/2010/main" val="2752718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5B78C5EE-6369-2F4A-85E5-872CDBBF205B}"/>
              </a:ext>
            </a:extLst>
          </p:cNvPr>
          <p:cNvSpPr>
            <a:spLocks noGrp="1" noChangeArrowheads="1"/>
          </p:cNvSpPr>
          <p:nvPr>
            <p:ph type="dt" sz="half" idx="10"/>
          </p:nvPr>
        </p:nvSpPr>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B3490194-EAEA-FD49-A293-AF6A1E262AAA}"/>
              </a:ext>
            </a:extLst>
          </p:cNvPr>
          <p:cNvSpPr>
            <a:spLocks noGrp="1" noChangeArrowheads="1"/>
          </p:cNvSpPr>
          <p:nvPr>
            <p:ph type="ftr" sz="quarter" idx="11"/>
          </p:nvPr>
        </p:nvSpPr>
        <p:spPr/>
        <p:txBody>
          <a:bodyPr/>
          <a:lstStyle>
            <a:lvl1pPr>
              <a:defRPr/>
            </a:lvl1pPr>
          </a:lstStyle>
          <a:p>
            <a:pPr>
              <a:defRPr/>
            </a:pPr>
            <a:endParaRPr/>
          </a:p>
        </p:txBody>
      </p:sp>
      <p:sp>
        <p:nvSpPr>
          <p:cNvPr id="6" name="Rectangle 6">
            <a:extLst>
              <a:ext uri="{FF2B5EF4-FFF2-40B4-BE49-F238E27FC236}">
                <a16:creationId xmlns:a16="http://schemas.microsoft.com/office/drawing/2014/main" id="{C27A6600-CB88-574C-8194-6BC45E5BF8D6}"/>
              </a:ext>
            </a:extLst>
          </p:cNvPr>
          <p:cNvSpPr>
            <a:spLocks noGrp="1" noChangeArrowheads="1"/>
          </p:cNvSpPr>
          <p:nvPr>
            <p:ph type="sldNum" sz="quarter" idx="12"/>
          </p:nvPr>
        </p:nvSpPr>
        <p:spPr/>
        <p:txBody>
          <a:bodyPr/>
          <a:lstStyle>
            <a:lvl1pPr>
              <a:defRPr/>
            </a:lvl1pPr>
          </a:lstStyle>
          <a:p>
            <a:fld id="{0CD3EC86-7FA5-0B4D-9566-7A0FA11D4585}" type="slidenum">
              <a:rPr lang="en-GB" altLang="fr-FR"/>
              <a:pPr/>
              <a:t>‹N›</a:t>
            </a:fld>
            <a:endParaRPr lang="en-GB" altLang="fr-FR"/>
          </a:p>
        </p:txBody>
      </p:sp>
    </p:spTree>
    <p:extLst>
      <p:ext uri="{BB962C8B-B14F-4D97-AF65-F5344CB8AC3E}">
        <p14:creationId xmlns:p14="http://schemas.microsoft.com/office/powerpoint/2010/main" val="81337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9358445F-68FC-7A46-AE02-538941158DAD}"/>
              </a:ext>
            </a:extLst>
          </p:cNvPr>
          <p:cNvSpPr>
            <a:spLocks noGrp="1" noChangeArrowheads="1"/>
          </p:cNvSpPr>
          <p:nvPr>
            <p:ph type="dt" sz="half" idx="10"/>
          </p:nvPr>
        </p:nvSpPr>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33A70BC0-5E4D-F749-A63F-D0A4C0CF279A}"/>
              </a:ext>
            </a:extLst>
          </p:cNvPr>
          <p:cNvSpPr>
            <a:spLocks noGrp="1" noChangeArrowheads="1"/>
          </p:cNvSpPr>
          <p:nvPr>
            <p:ph type="ftr" sz="quarter" idx="11"/>
          </p:nvPr>
        </p:nvSpPr>
        <p:spPr/>
        <p:txBody>
          <a:bodyPr/>
          <a:lstStyle>
            <a:lvl1pPr>
              <a:defRPr/>
            </a:lvl1pPr>
          </a:lstStyle>
          <a:p>
            <a:pPr>
              <a:defRPr/>
            </a:pPr>
            <a:endParaRPr/>
          </a:p>
        </p:txBody>
      </p:sp>
      <p:sp>
        <p:nvSpPr>
          <p:cNvPr id="6" name="Rectangle 6">
            <a:extLst>
              <a:ext uri="{FF2B5EF4-FFF2-40B4-BE49-F238E27FC236}">
                <a16:creationId xmlns:a16="http://schemas.microsoft.com/office/drawing/2014/main" id="{71499E66-D2AB-B942-93B9-555B6677B534}"/>
              </a:ext>
            </a:extLst>
          </p:cNvPr>
          <p:cNvSpPr>
            <a:spLocks noGrp="1" noChangeArrowheads="1"/>
          </p:cNvSpPr>
          <p:nvPr>
            <p:ph type="sldNum" sz="quarter" idx="12"/>
          </p:nvPr>
        </p:nvSpPr>
        <p:spPr/>
        <p:txBody>
          <a:bodyPr/>
          <a:lstStyle>
            <a:lvl1pPr>
              <a:defRPr/>
            </a:lvl1pPr>
          </a:lstStyle>
          <a:p>
            <a:fld id="{0B8B9843-11B1-544D-9504-E572F60620EC}" type="slidenum">
              <a:rPr lang="en-GB" altLang="fr-FR"/>
              <a:pPr/>
              <a:t>‹N›</a:t>
            </a:fld>
            <a:endParaRPr lang="en-GB" altLang="fr-FR"/>
          </a:p>
        </p:txBody>
      </p:sp>
    </p:spTree>
    <p:extLst>
      <p:ext uri="{BB962C8B-B14F-4D97-AF65-F5344CB8AC3E}">
        <p14:creationId xmlns:p14="http://schemas.microsoft.com/office/powerpoint/2010/main" val="416084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A9B3DC93-20A9-9D40-9844-EDFEF0EE0C17}"/>
              </a:ext>
            </a:extLst>
          </p:cNvPr>
          <p:cNvSpPr/>
          <p:nvPr/>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b="0"/>
          </a:p>
        </p:txBody>
      </p:sp>
      <p:pic>
        <p:nvPicPr>
          <p:cNvPr id="5" name="Picture 5" descr="LOGO CE-EN-NEG-quadri.ai">
            <a:extLst>
              <a:ext uri="{FF2B5EF4-FFF2-40B4-BE49-F238E27FC236}">
                <a16:creationId xmlns:a16="http://schemas.microsoft.com/office/drawing/2014/main" id="{666259C8-30D1-F44F-BD86-933842C25E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21125" y="3175"/>
            <a:ext cx="15113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16:creationId xmlns:a16="http://schemas.microsoft.com/office/drawing/2014/main" id="{7BEFC5A7-2A39-2044-A147-06FA56854481}"/>
              </a:ext>
            </a:extLst>
          </p:cNvPr>
          <p:cNvSpPr/>
          <p:nvPr/>
        </p:nvSpPr>
        <p:spPr>
          <a:xfrm>
            <a:off x="4262438" y="6669088"/>
            <a:ext cx="596900"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b="0" dirty="0"/>
          </a:p>
        </p:txBody>
      </p:sp>
      <p:sp>
        <p:nvSpPr>
          <p:cNvPr id="2" name="Title 1"/>
          <p:cNvSpPr>
            <a:spLocks noGrp="1"/>
          </p:cNvSpPr>
          <p:nvPr>
            <p:ph type="title"/>
          </p:nvPr>
        </p:nvSpPr>
        <p:spPr>
          <a:xfrm>
            <a:off x="468313" y="1556271"/>
            <a:ext cx="8229600" cy="936625"/>
          </a:xfrm>
        </p:spPr>
        <p:txBody>
          <a:bodyPr/>
          <a:lstStyle/>
          <a:p>
            <a:r>
              <a:rPr lang="en-US" dirty="0"/>
              <a:t>Click to edit Master title style</a:t>
            </a:r>
            <a:endParaRPr lang="en-GB" dirty="0"/>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dirty="0"/>
              <a:t>Click to edit Master text styles</a:t>
            </a:r>
          </a:p>
          <a:p>
            <a:pPr lvl="1"/>
            <a:r>
              <a:rPr lang="en-US" dirty="0"/>
              <a:t>Second level</a:t>
            </a:r>
          </a:p>
          <a:p>
            <a:pPr lvl="2"/>
            <a:r>
              <a:rPr lang="en-US" dirty="0"/>
              <a:t>Third level</a:t>
            </a:r>
          </a:p>
        </p:txBody>
      </p:sp>
      <p:sp>
        <p:nvSpPr>
          <p:cNvPr id="7" name="Rectangle 4">
            <a:extLst>
              <a:ext uri="{FF2B5EF4-FFF2-40B4-BE49-F238E27FC236}">
                <a16:creationId xmlns:a16="http://schemas.microsoft.com/office/drawing/2014/main" id="{F8CAD6EF-B8E2-8049-A4FE-F13580484018}"/>
              </a:ext>
            </a:extLst>
          </p:cNvPr>
          <p:cNvSpPr>
            <a:spLocks noGrp="1" noChangeArrowheads="1"/>
          </p:cNvSpPr>
          <p:nvPr>
            <p:ph type="dt" sz="half" idx="10"/>
          </p:nvPr>
        </p:nvSpPr>
        <p:spPr/>
        <p:txBody>
          <a:bodyPr/>
          <a:lstStyle>
            <a:lvl1pPr>
              <a:defRPr/>
            </a:lvl1pPr>
          </a:lstStyle>
          <a:p>
            <a:pPr>
              <a:defRPr/>
            </a:pPr>
            <a:endParaRPr lang="en-GB"/>
          </a:p>
        </p:txBody>
      </p:sp>
      <p:sp>
        <p:nvSpPr>
          <p:cNvPr id="8" name="Rectangle 5">
            <a:extLst>
              <a:ext uri="{FF2B5EF4-FFF2-40B4-BE49-F238E27FC236}">
                <a16:creationId xmlns:a16="http://schemas.microsoft.com/office/drawing/2014/main" id="{DFC3E402-6A86-DD4A-9568-8D16B3914021}"/>
              </a:ext>
            </a:extLst>
          </p:cNvPr>
          <p:cNvSpPr>
            <a:spLocks noGrp="1" noChangeArrowheads="1"/>
          </p:cNvSpPr>
          <p:nvPr>
            <p:ph type="ftr" sz="quarter" idx="11"/>
          </p:nvPr>
        </p:nvSpPr>
        <p:spPr>
          <a:xfrm>
            <a:off x="3124200" y="6237288"/>
            <a:ext cx="2895600" cy="484187"/>
          </a:xfrm>
        </p:spPr>
        <p:txBody>
          <a:bodyPr/>
          <a:lstStyle>
            <a:lvl1pPr>
              <a:defRPr/>
            </a:lvl1pPr>
          </a:lstStyle>
          <a:p>
            <a:pPr>
              <a:defRPr/>
            </a:pPr>
            <a:endParaRPr/>
          </a:p>
        </p:txBody>
      </p:sp>
      <p:sp>
        <p:nvSpPr>
          <p:cNvPr id="9" name="Rectangle 6">
            <a:extLst>
              <a:ext uri="{FF2B5EF4-FFF2-40B4-BE49-F238E27FC236}">
                <a16:creationId xmlns:a16="http://schemas.microsoft.com/office/drawing/2014/main" id="{3BDAB3CD-E9E1-CE48-A6BF-E33C70E123BF}"/>
              </a:ext>
            </a:extLst>
          </p:cNvPr>
          <p:cNvSpPr>
            <a:spLocks noGrp="1" noChangeArrowheads="1"/>
          </p:cNvSpPr>
          <p:nvPr>
            <p:ph type="sldNum" sz="quarter" idx="12"/>
          </p:nvPr>
        </p:nvSpPr>
        <p:spPr/>
        <p:txBody>
          <a:bodyPr/>
          <a:lstStyle>
            <a:lvl1pPr>
              <a:defRPr>
                <a:latin typeface="Arial" charset="0"/>
              </a:defRPr>
            </a:lvl1pPr>
          </a:lstStyle>
          <a:p>
            <a:pPr>
              <a:defRPr/>
            </a:pPr>
            <a:endParaRPr lang="en-GB"/>
          </a:p>
        </p:txBody>
      </p:sp>
    </p:spTree>
    <p:extLst>
      <p:ext uri="{BB962C8B-B14F-4D97-AF65-F5344CB8AC3E}">
        <p14:creationId xmlns:p14="http://schemas.microsoft.com/office/powerpoint/2010/main" val="1852388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5EBBB868-AF04-D94B-90A4-6BEB5055F52F}"/>
              </a:ext>
            </a:extLst>
          </p:cNvPr>
          <p:cNvSpPr>
            <a:spLocks noGrp="1" noChangeArrowheads="1"/>
          </p:cNvSpPr>
          <p:nvPr>
            <p:ph type="dt" sz="half" idx="10"/>
          </p:nvPr>
        </p:nvSpPr>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65426921-F0D9-1747-9710-18661E06AB89}"/>
              </a:ext>
            </a:extLst>
          </p:cNvPr>
          <p:cNvSpPr>
            <a:spLocks noGrp="1" noChangeArrowheads="1"/>
          </p:cNvSpPr>
          <p:nvPr>
            <p:ph type="ftr" sz="quarter" idx="11"/>
          </p:nvPr>
        </p:nvSpPr>
        <p:spPr/>
        <p:txBody>
          <a:bodyPr/>
          <a:lstStyle>
            <a:lvl1pPr>
              <a:defRPr/>
            </a:lvl1pPr>
          </a:lstStyle>
          <a:p>
            <a:pPr>
              <a:defRPr/>
            </a:pPr>
            <a:endParaRPr/>
          </a:p>
        </p:txBody>
      </p:sp>
      <p:sp>
        <p:nvSpPr>
          <p:cNvPr id="6" name="Rectangle 6">
            <a:extLst>
              <a:ext uri="{FF2B5EF4-FFF2-40B4-BE49-F238E27FC236}">
                <a16:creationId xmlns:a16="http://schemas.microsoft.com/office/drawing/2014/main" id="{5F79D8FB-3D02-594E-BF4C-9D7E8881DAF2}"/>
              </a:ext>
            </a:extLst>
          </p:cNvPr>
          <p:cNvSpPr>
            <a:spLocks noGrp="1" noChangeArrowheads="1"/>
          </p:cNvSpPr>
          <p:nvPr>
            <p:ph type="sldNum" sz="quarter" idx="12"/>
          </p:nvPr>
        </p:nvSpPr>
        <p:spPr/>
        <p:txBody>
          <a:bodyPr/>
          <a:lstStyle>
            <a:lvl1pPr>
              <a:defRPr/>
            </a:lvl1pPr>
          </a:lstStyle>
          <a:p>
            <a:fld id="{735C179E-A404-774A-A46F-6F8478D19275}" type="slidenum">
              <a:rPr lang="en-GB" altLang="fr-FR"/>
              <a:pPr/>
              <a:t>‹N›</a:t>
            </a:fld>
            <a:endParaRPr lang="en-GB" altLang="fr-FR"/>
          </a:p>
        </p:txBody>
      </p:sp>
    </p:spTree>
    <p:extLst>
      <p:ext uri="{BB962C8B-B14F-4D97-AF65-F5344CB8AC3E}">
        <p14:creationId xmlns:p14="http://schemas.microsoft.com/office/powerpoint/2010/main" val="2476236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C908490-0C4B-5E48-910F-EA6744F734E6}"/>
              </a:ext>
            </a:extLst>
          </p:cNvPr>
          <p:cNvSpPr>
            <a:spLocks noGrp="1" noChangeArrowheads="1"/>
          </p:cNvSpPr>
          <p:nvPr>
            <p:ph type="dt" sz="half" idx="10"/>
          </p:nvPr>
        </p:nvSpPr>
        <p:spPr/>
        <p:txBody>
          <a:bodyPr/>
          <a:lstStyle>
            <a:lvl1pPr>
              <a:defRPr/>
            </a:lvl1pPr>
          </a:lstStyle>
          <a:p>
            <a:pPr>
              <a:defRPr/>
            </a:pPr>
            <a:endParaRPr lang="en-GB"/>
          </a:p>
        </p:txBody>
      </p:sp>
      <p:sp>
        <p:nvSpPr>
          <p:cNvPr id="6" name="Footer Placeholder 5">
            <a:extLst>
              <a:ext uri="{FF2B5EF4-FFF2-40B4-BE49-F238E27FC236}">
                <a16:creationId xmlns:a16="http://schemas.microsoft.com/office/drawing/2014/main" id="{7E8296BB-A8FB-B24B-86BC-F3543CDA2E6A}"/>
              </a:ext>
            </a:extLst>
          </p:cNvPr>
          <p:cNvSpPr>
            <a:spLocks noGrp="1" noChangeArrowheads="1"/>
          </p:cNvSpPr>
          <p:nvPr>
            <p:ph type="ftr" sz="quarter" idx="11"/>
          </p:nvPr>
        </p:nvSpPr>
        <p:spPr/>
        <p:txBody>
          <a:bodyPr/>
          <a:lstStyle>
            <a:lvl1pPr>
              <a:defRPr/>
            </a:lvl1pPr>
          </a:lstStyle>
          <a:p>
            <a:pPr>
              <a:defRPr/>
            </a:pPr>
            <a:endParaRPr/>
          </a:p>
        </p:txBody>
      </p:sp>
      <p:sp>
        <p:nvSpPr>
          <p:cNvPr id="7" name="Slide Number Placeholder 6">
            <a:extLst>
              <a:ext uri="{FF2B5EF4-FFF2-40B4-BE49-F238E27FC236}">
                <a16:creationId xmlns:a16="http://schemas.microsoft.com/office/drawing/2014/main" id="{A0181482-8BF6-6F40-8287-1AF8FA117ABF}"/>
              </a:ext>
            </a:extLst>
          </p:cNvPr>
          <p:cNvSpPr>
            <a:spLocks noGrp="1" noChangeArrowheads="1"/>
          </p:cNvSpPr>
          <p:nvPr>
            <p:ph type="sldNum" sz="quarter" idx="12"/>
          </p:nvPr>
        </p:nvSpPr>
        <p:spPr/>
        <p:txBody>
          <a:bodyPr/>
          <a:lstStyle>
            <a:lvl1pPr>
              <a:defRPr/>
            </a:lvl1pPr>
          </a:lstStyle>
          <a:p>
            <a:fld id="{A9D89EBE-5F00-CA46-B450-875FBD374D13}" type="slidenum">
              <a:rPr lang="en-GB" altLang="fr-FR"/>
              <a:pPr/>
              <a:t>‹N›</a:t>
            </a:fld>
            <a:endParaRPr lang="en-GB" altLang="fr-FR"/>
          </a:p>
        </p:txBody>
      </p:sp>
    </p:spTree>
    <p:extLst>
      <p:ext uri="{BB962C8B-B14F-4D97-AF65-F5344CB8AC3E}">
        <p14:creationId xmlns:p14="http://schemas.microsoft.com/office/powerpoint/2010/main" val="14436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a:extLst>
              <a:ext uri="{FF2B5EF4-FFF2-40B4-BE49-F238E27FC236}">
                <a16:creationId xmlns:a16="http://schemas.microsoft.com/office/drawing/2014/main" id="{F9618C80-40E2-1246-AC1D-401CB3DBF1C5}"/>
              </a:ext>
            </a:extLst>
          </p:cNvPr>
          <p:cNvSpPr>
            <a:spLocks noGrp="1" noChangeArrowheads="1"/>
          </p:cNvSpPr>
          <p:nvPr>
            <p:ph type="dt" sz="half" idx="10"/>
          </p:nvPr>
        </p:nvSpPr>
        <p:spPr/>
        <p:txBody>
          <a:bodyPr/>
          <a:lstStyle>
            <a:lvl1pPr>
              <a:defRPr/>
            </a:lvl1pPr>
          </a:lstStyle>
          <a:p>
            <a:pPr>
              <a:defRPr/>
            </a:pPr>
            <a:endParaRPr lang="en-GB"/>
          </a:p>
        </p:txBody>
      </p:sp>
      <p:sp>
        <p:nvSpPr>
          <p:cNvPr id="8" name="Rectangle 5">
            <a:extLst>
              <a:ext uri="{FF2B5EF4-FFF2-40B4-BE49-F238E27FC236}">
                <a16:creationId xmlns:a16="http://schemas.microsoft.com/office/drawing/2014/main" id="{03F0ADFD-35FB-FE4D-8428-9E105B31D14D}"/>
              </a:ext>
            </a:extLst>
          </p:cNvPr>
          <p:cNvSpPr>
            <a:spLocks noGrp="1" noChangeArrowheads="1"/>
          </p:cNvSpPr>
          <p:nvPr>
            <p:ph type="ftr" sz="quarter" idx="11"/>
          </p:nvPr>
        </p:nvSpPr>
        <p:spPr/>
        <p:txBody>
          <a:bodyPr/>
          <a:lstStyle>
            <a:lvl1pPr>
              <a:defRPr/>
            </a:lvl1pPr>
          </a:lstStyle>
          <a:p>
            <a:pPr>
              <a:defRPr/>
            </a:pPr>
            <a:endParaRPr/>
          </a:p>
        </p:txBody>
      </p:sp>
      <p:sp>
        <p:nvSpPr>
          <p:cNvPr id="9" name="Rectangle 6">
            <a:extLst>
              <a:ext uri="{FF2B5EF4-FFF2-40B4-BE49-F238E27FC236}">
                <a16:creationId xmlns:a16="http://schemas.microsoft.com/office/drawing/2014/main" id="{02103F61-E64F-EA44-A21C-F712CA0DD00E}"/>
              </a:ext>
            </a:extLst>
          </p:cNvPr>
          <p:cNvSpPr>
            <a:spLocks noGrp="1" noChangeArrowheads="1"/>
          </p:cNvSpPr>
          <p:nvPr>
            <p:ph type="sldNum" sz="quarter" idx="12"/>
          </p:nvPr>
        </p:nvSpPr>
        <p:spPr/>
        <p:txBody>
          <a:bodyPr/>
          <a:lstStyle>
            <a:lvl1pPr>
              <a:defRPr/>
            </a:lvl1pPr>
          </a:lstStyle>
          <a:p>
            <a:fld id="{5E31CBC0-B5D7-9140-BD50-40748E8EB425}" type="slidenum">
              <a:rPr lang="en-GB" altLang="fr-FR"/>
              <a:pPr/>
              <a:t>‹N›</a:t>
            </a:fld>
            <a:endParaRPr lang="en-GB" altLang="fr-FR"/>
          </a:p>
        </p:txBody>
      </p:sp>
    </p:spTree>
    <p:extLst>
      <p:ext uri="{BB962C8B-B14F-4D97-AF65-F5344CB8AC3E}">
        <p14:creationId xmlns:p14="http://schemas.microsoft.com/office/powerpoint/2010/main" val="2094821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a:extLst>
              <a:ext uri="{FF2B5EF4-FFF2-40B4-BE49-F238E27FC236}">
                <a16:creationId xmlns:a16="http://schemas.microsoft.com/office/drawing/2014/main" id="{9AD7C705-8015-DD41-B46B-01A8DAE32F5F}"/>
              </a:ext>
            </a:extLst>
          </p:cNvPr>
          <p:cNvSpPr>
            <a:spLocks noGrp="1" noChangeArrowheads="1"/>
          </p:cNvSpPr>
          <p:nvPr>
            <p:ph type="dt" sz="half" idx="10"/>
          </p:nvPr>
        </p:nvSpPr>
        <p:spPr/>
        <p:txBody>
          <a:bodyPr/>
          <a:lstStyle>
            <a:lvl1pPr>
              <a:defRPr/>
            </a:lvl1pPr>
          </a:lstStyle>
          <a:p>
            <a:pPr>
              <a:defRPr/>
            </a:pPr>
            <a:endParaRPr lang="en-GB"/>
          </a:p>
        </p:txBody>
      </p:sp>
      <p:sp>
        <p:nvSpPr>
          <p:cNvPr id="4" name="Rectangle 5">
            <a:extLst>
              <a:ext uri="{FF2B5EF4-FFF2-40B4-BE49-F238E27FC236}">
                <a16:creationId xmlns:a16="http://schemas.microsoft.com/office/drawing/2014/main" id="{01193015-F106-6A4A-BA87-CD15C5D9BAAF}"/>
              </a:ext>
            </a:extLst>
          </p:cNvPr>
          <p:cNvSpPr>
            <a:spLocks noGrp="1" noChangeArrowheads="1"/>
          </p:cNvSpPr>
          <p:nvPr>
            <p:ph type="ftr" sz="quarter" idx="11"/>
          </p:nvPr>
        </p:nvSpPr>
        <p:spPr/>
        <p:txBody>
          <a:bodyPr/>
          <a:lstStyle>
            <a:lvl1pPr>
              <a:defRPr/>
            </a:lvl1pPr>
          </a:lstStyle>
          <a:p>
            <a:pPr>
              <a:defRPr/>
            </a:pPr>
            <a:endParaRPr/>
          </a:p>
        </p:txBody>
      </p:sp>
      <p:sp>
        <p:nvSpPr>
          <p:cNvPr id="5" name="Rectangle 6">
            <a:extLst>
              <a:ext uri="{FF2B5EF4-FFF2-40B4-BE49-F238E27FC236}">
                <a16:creationId xmlns:a16="http://schemas.microsoft.com/office/drawing/2014/main" id="{09C593A8-A1E8-6E44-9A26-E2BFCE0DDF5A}"/>
              </a:ext>
            </a:extLst>
          </p:cNvPr>
          <p:cNvSpPr>
            <a:spLocks noGrp="1" noChangeArrowheads="1"/>
          </p:cNvSpPr>
          <p:nvPr>
            <p:ph type="sldNum" sz="quarter" idx="12"/>
          </p:nvPr>
        </p:nvSpPr>
        <p:spPr/>
        <p:txBody>
          <a:bodyPr/>
          <a:lstStyle>
            <a:lvl1pPr>
              <a:defRPr/>
            </a:lvl1pPr>
          </a:lstStyle>
          <a:p>
            <a:fld id="{0C7B7AF3-83A0-9C4B-B207-2F17A8379816}" type="slidenum">
              <a:rPr lang="en-GB" altLang="fr-FR"/>
              <a:pPr/>
              <a:t>‹N›</a:t>
            </a:fld>
            <a:endParaRPr lang="en-GB" altLang="fr-FR"/>
          </a:p>
        </p:txBody>
      </p:sp>
    </p:spTree>
    <p:extLst>
      <p:ext uri="{BB962C8B-B14F-4D97-AF65-F5344CB8AC3E}">
        <p14:creationId xmlns:p14="http://schemas.microsoft.com/office/powerpoint/2010/main" val="380149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2E1C787-3C2C-9B46-9BB1-CF3DC2953162}"/>
              </a:ext>
            </a:extLst>
          </p:cNvPr>
          <p:cNvSpPr>
            <a:spLocks noGrp="1" noChangeArrowheads="1"/>
          </p:cNvSpPr>
          <p:nvPr>
            <p:ph type="dt" sz="half" idx="10"/>
          </p:nvPr>
        </p:nvSpPr>
        <p:spPr/>
        <p:txBody>
          <a:bodyPr/>
          <a:lstStyle>
            <a:lvl1pPr>
              <a:defRPr/>
            </a:lvl1pPr>
          </a:lstStyle>
          <a:p>
            <a:pPr>
              <a:defRPr/>
            </a:pPr>
            <a:endParaRPr lang="en-GB"/>
          </a:p>
        </p:txBody>
      </p:sp>
      <p:sp>
        <p:nvSpPr>
          <p:cNvPr id="3" name="Rectangle 5">
            <a:extLst>
              <a:ext uri="{FF2B5EF4-FFF2-40B4-BE49-F238E27FC236}">
                <a16:creationId xmlns:a16="http://schemas.microsoft.com/office/drawing/2014/main" id="{CFA78EC6-B527-124B-A514-490051B1CEBB}"/>
              </a:ext>
            </a:extLst>
          </p:cNvPr>
          <p:cNvSpPr>
            <a:spLocks noGrp="1" noChangeArrowheads="1"/>
          </p:cNvSpPr>
          <p:nvPr>
            <p:ph type="ftr" sz="quarter" idx="11"/>
          </p:nvPr>
        </p:nvSpPr>
        <p:spPr/>
        <p:txBody>
          <a:bodyPr/>
          <a:lstStyle>
            <a:lvl1pPr>
              <a:defRPr/>
            </a:lvl1pPr>
          </a:lstStyle>
          <a:p>
            <a:pPr>
              <a:defRPr/>
            </a:pPr>
            <a:endParaRPr/>
          </a:p>
        </p:txBody>
      </p:sp>
      <p:sp>
        <p:nvSpPr>
          <p:cNvPr id="4" name="Rectangle 6">
            <a:extLst>
              <a:ext uri="{FF2B5EF4-FFF2-40B4-BE49-F238E27FC236}">
                <a16:creationId xmlns:a16="http://schemas.microsoft.com/office/drawing/2014/main" id="{76827D4D-1C96-3B4B-AC7A-E0B093238FA1}"/>
              </a:ext>
            </a:extLst>
          </p:cNvPr>
          <p:cNvSpPr>
            <a:spLocks noGrp="1" noChangeArrowheads="1"/>
          </p:cNvSpPr>
          <p:nvPr>
            <p:ph type="sldNum" sz="quarter" idx="12"/>
          </p:nvPr>
        </p:nvSpPr>
        <p:spPr/>
        <p:txBody>
          <a:bodyPr/>
          <a:lstStyle>
            <a:lvl1pPr>
              <a:defRPr/>
            </a:lvl1pPr>
          </a:lstStyle>
          <a:p>
            <a:fld id="{7A22164F-C9AF-984A-A17C-04F5DA6C50DE}" type="slidenum">
              <a:rPr lang="en-GB" altLang="fr-FR"/>
              <a:pPr/>
              <a:t>‹N›</a:t>
            </a:fld>
            <a:endParaRPr lang="en-GB" altLang="fr-FR"/>
          </a:p>
        </p:txBody>
      </p:sp>
    </p:spTree>
    <p:extLst>
      <p:ext uri="{BB962C8B-B14F-4D97-AF65-F5344CB8AC3E}">
        <p14:creationId xmlns:p14="http://schemas.microsoft.com/office/powerpoint/2010/main" val="942544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2FE3E9B8-A48F-8941-93FA-4FC843404BB3}"/>
              </a:ext>
            </a:extLst>
          </p:cNvPr>
          <p:cNvSpPr>
            <a:spLocks noGrp="1" noChangeArrowheads="1"/>
          </p:cNvSpPr>
          <p:nvPr>
            <p:ph type="dt" sz="half" idx="10"/>
          </p:nvPr>
        </p:nvSpPr>
        <p:spPr/>
        <p:txBody>
          <a:bodyPr/>
          <a:lstStyle>
            <a:lvl1pPr>
              <a:defRPr/>
            </a:lvl1pPr>
          </a:lstStyle>
          <a:p>
            <a:pPr>
              <a:defRPr/>
            </a:pPr>
            <a:endParaRPr lang="en-GB"/>
          </a:p>
        </p:txBody>
      </p:sp>
      <p:sp>
        <p:nvSpPr>
          <p:cNvPr id="6" name="Footer Placeholder 5">
            <a:extLst>
              <a:ext uri="{FF2B5EF4-FFF2-40B4-BE49-F238E27FC236}">
                <a16:creationId xmlns:a16="http://schemas.microsoft.com/office/drawing/2014/main" id="{913C404E-184A-F645-AF37-94AB3AED4A66}"/>
              </a:ext>
            </a:extLst>
          </p:cNvPr>
          <p:cNvSpPr>
            <a:spLocks noGrp="1" noChangeArrowheads="1"/>
          </p:cNvSpPr>
          <p:nvPr>
            <p:ph type="ftr" sz="quarter" idx="11"/>
          </p:nvPr>
        </p:nvSpPr>
        <p:spPr/>
        <p:txBody>
          <a:bodyPr/>
          <a:lstStyle>
            <a:lvl1pPr>
              <a:defRPr/>
            </a:lvl1pPr>
          </a:lstStyle>
          <a:p>
            <a:pPr>
              <a:defRPr/>
            </a:pPr>
            <a:endParaRPr/>
          </a:p>
        </p:txBody>
      </p:sp>
      <p:sp>
        <p:nvSpPr>
          <p:cNvPr id="7" name="Slide Number Placeholder 6">
            <a:extLst>
              <a:ext uri="{FF2B5EF4-FFF2-40B4-BE49-F238E27FC236}">
                <a16:creationId xmlns:a16="http://schemas.microsoft.com/office/drawing/2014/main" id="{1CD345CC-79A5-6341-AB76-501065D4C697}"/>
              </a:ext>
            </a:extLst>
          </p:cNvPr>
          <p:cNvSpPr>
            <a:spLocks noGrp="1" noChangeArrowheads="1"/>
          </p:cNvSpPr>
          <p:nvPr>
            <p:ph type="sldNum" sz="quarter" idx="12"/>
          </p:nvPr>
        </p:nvSpPr>
        <p:spPr/>
        <p:txBody>
          <a:bodyPr/>
          <a:lstStyle>
            <a:lvl1pPr>
              <a:defRPr/>
            </a:lvl1pPr>
          </a:lstStyle>
          <a:p>
            <a:fld id="{91D0ECCC-3B20-754F-8B3F-CB7DCCA07FA6}" type="slidenum">
              <a:rPr lang="en-GB" altLang="fr-FR"/>
              <a:pPr/>
              <a:t>‹N›</a:t>
            </a:fld>
            <a:endParaRPr lang="en-GB" altLang="fr-FR"/>
          </a:p>
        </p:txBody>
      </p:sp>
    </p:spTree>
    <p:extLst>
      <p:ext uri="{BB962C8B-B14F-4D97-AF65-F5344CB8AC3E}">
        <p14:creationId xmlns:p14="http://schemas.microsoft.com/office/powerpoint/2010/main" val="1334241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22D04305-6168-B445-8C28-135B67415897}"/>
              </a:ext>
            </a:extLst>
          </p:cNvPr>
          <p:cNvSpPr>
            <a:spLocks noGrp="1" noChangeArrowheads="1"/>
          </p:cNvSpPr>
          <p:nvPr>
            <p:ph type="dt" sz="half" idx="10"/>
          </p:nvPr>
        </p:nvSpPr>
        <p:spPr/>
        <p:txBody>
          <a:bodyPr/>
          <a:lstStyle>
            <a:lvl1pPr>
              <a:defRPr/>
            </a:lvl1pPr>
          </a:lstStyle>
          <a:p>
            <a:pPr>
              <a:defRPr/>
            </a:pPr>
            <a:endParaRPr lang="en-GB"/>
          </a:p>
        </p:txBody>
      </p:sp>
      <p:sp>
        <p:nvSpPr>
          <p:cNvPr id="6" name="Footer Placeholder 5">
            <a:extLst>
              <a:ext uri="{FF2B5EF4-FFF2-40B4-BE49-F238E27FC236}">
                <a16:creationId xmlns:a16="http://schemas.microsoft.com/office/drawing/2014/main" id="{8FBA2648-26B0-6947-B893-D51BF1BA672B}"/>
              </a:ext>
            </a:extLst>
          </p:cNvPr>
          <p:cNvSpPr>
            <a:spLocks noGrp="1" noChangeArrowheads="1"/>
          </p:cNvSpPr>
          <p:nvPr>
            <p:ph type="ftr" sz="quarter" idx="11"/>
          </p:nvPr>
        </p:nvSpPr>
        <p:spPr/>
        <p:txBody>
          <a:bodyPr/>
          <a:lstStyle>
            <a:lvl1pPr>
              <a:defRPr/>
            </a:lvl1pPr>
          </a:lstStyle>
          <a:p>
            <a:pPr>
              <a:defRPr/>
            </a:pPr>
            <a:endParaRPr/>
          </a:p>
        </p:txBody>
      </p:sp>
      <p:sp>
        <p:nvSpPr>
          <p:cNvPr id="7" name="Slide Number Placeholder 6">
            <a:extLst>
              <a:ext uri="{FF2B5EF4-FFF2-40B4-BE49-F238E27FC236}">
                <a16:creationId xmlns:a16="http://schemas.microsoft.com/office/drawing/2014/main" id="{7BDB58C2-CD69-064D-9AFB-2BBE67DE8A2B}"/>
              </a:ext>
            </a:extLst>
          </p:cNvPr>
          <p:cNvSpPr>
            <a:spLocks noGrp="1" noChangeArrowheads="1"/>
          </p:cNvSpPr>
          <p:nvPr>
            <p:ph type="sldNum" sz="quarter" idx="12"/>
          </p:nvPr>
        </p:nvSpPr>
        <p:spPr/>
        <p:txBody>
          <a:bodyPr/>
          <a:lstStyle>
            <a:lvl1pPr>
              <a:defRPr/>
            </a:lvl1pPr>
          </a:lstStyle>
          <a:p>
            <a:fld id="{3DF69787-4142-B54D-90C3-D3E386BC3239}" type="slidenum">
              <a:rPr lang="en-GB" altLang="fr-FR"/>
              <a:pPr/>
              <a:t>‹N›</a:t>
            </a:fld>
            <a:endParaRPr lang="en-GB" altLang="fr-FR"/>
          </a:p>
        </p:txBody>
      </p:sp>
    </p:spTree>
    <p:extLst>
      <p:ext uri="{BB962C8B-B14F-4D97-AF65-F5344CB8AC3E}">
        <p14:creationId xmlns:p14="http://schemas.microsoft.com/office/powerpoint/2010/main" val="1577922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457CB78-8563-504C-B47F-15A8638A94EF}"/>
              </a:ext>
            </a:extLst>
          </p:cNvPr>
          <p:cNvSpPr>
            <a:spLocks noGrp="1" noChangeArrowheads="1"/>
          </p:cNvSpPr>
          <p:nvPr>
            <p:ph type="title"/>
          </p:nvPr>
        </p:nvSpPr>
        <p:spPr bwMode="auto">
          <a:xfrm>
            <a:off x="468313" y="11239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Lorem ipsum</a:t>
            </a:r>
          </a:p>
        </p:txBody>
      </p:sp>
      <p:sp>
        <p:nvSpPr>
          <p:cNvPr id="1027" name="Rectangle 3">
            <a:extLst>
              <a:ext uri="{FF2B5EF4-FFF2-40B4-BE49-F238E27FC236}">
                <a16:creationId xmlns:a16="http://schemas.microsoft.com/office/drawing/2014/main" id="{7F7EA93E-8DB5-6D4A-84C6-5EB5F93FBA89}"/>
              </a:ext>
            </a:extLst>
          </p:cNvPr>
          <p:cNvSpPr>
            <a:spLocks noGrp="1" noChangeArrowheads="1"/>
          </p:cNvSpPr>
          <p:nvPr>
            <p:ph type="body" idx="1"/>
          </p:nvPr>
        </p:nvSpPr>
        <p:spPr bwMode="auto">
          <a:xfrm>
            <a:off x="457200" y="2387600"/>
            <a:ext cx="8229600"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a:t>Et dolor fragum</a:t>
            </a:r>
            <a:endParaRPr lang="en-GB" altLang="en-US"/>
          </a:p>
          <a:p>
            <a:pPr lvl="1"/>
            <a:r>
              <a:rPr lang="en-GB" altLang="en-US"/>
              <a:t>Et dolor fragum</a:t>
            </a:r>
          </a:p>
          <a:p>
            <a:pPr lvl="2"/>
            <a:r>
              <a:rPr lang="en-GB" altLang="en-US"/>
              <a:t>- Et dolor fragum</a:t>
            </a:r>
          </a:p>
        </p:txBody>
      </p:sp>
      <p:sp>
        <p:nvSpPr>
          <p:cNvPr id="1028" name="Rectangle 4">
            <a:extLst>
              <a:ext uri="{FF2B5EF4-FFF2-40B4-BE49-F238E27FC236}">
                <a16:creationId xmlns:a16="http://schemas.microsoft.com/office/drawing/2014/main" id="{43AD5CCD-9545-994F-A524-447908028B4A}"/>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solidFill>
                  <a:schemeClr val="tx1"/>
                </a:solidFill>
                <a:latin typeface="+mj-lt"/>
              </a:defRPr>
            </a:lvl1pPr>
          </a:lstStyle>
          <a:p>
            <a:pPr>
              <a:defRPr/>
            </a:pPr>
            <a:endParaRPr lang="en-GB"/>
          </a:p>
        </p:txBody>
      </p:sp>
      <p:sp>
        <p:nvSpPr>
          <p:cNvPr id="1029" name="Rectangle 5">
            <a:extLst>
              <a:ext uri="{FF2B5EF4-FFF2-40B4-BE49-F238E27FC236}">
                <a16:creationId xmlns:a16="http://schemas.microsoft.com/office/drawing/2014/main" id="{089497B1-8BB7-8A4D-90D4-6A7C496FC5AB}"/>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lang="en-GB" sz="1400" b="0" kern="1200">
                <a:solidFill>
                  <a:schemeClr val="tx1"/>
                </a:solidFill>
                <a:latin typeface="+mj-lt"/>
                <a:ea typeface="+mn-ea"/>
                <a:cs typeface="+mn-cs"/>
              </a:defRPr>
            </a:lvl1pPr>
          </a:lstStyle>
          <a:p>
            <a:pPr>
              <a:defRPr/>
            </a:pPr>
            <a:endParaRPr lang="en-US"/>
          </a:p>
        </p:txBody>
      </p:sp>
      <p:sp>
        <p:nvSpPr>
          <p:cNvPr id="1030" name="Rectangle 6">
            <a:extLst>
              <a:ext uri="{FF2B5EF4-FFF2-40B4-BE49-F238E27FC236}">
                <a16:creationId xmlns:a16="http://schemas.microsoft.com/office/drawing/2014/main" id="{464DC1CF-9A08-4342-9234-37AC19C03E57}"/>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solidFill>
                  <a:schemeClr val="tx1"/>
                </a:solidFill>
                <a:latin typeface="Arial" panose="020B0604020202020204" pitchFamily="34" charset="0"/>
              </a:defRPr>
            </a:lvl1pPr>
          </a:lstStyle>
          <a:p>
            <a:fld id="{49B25F66-B0B5-6148-87A4-68AE777B168A}" type="slidenum">
              <a:rPr lang="en-GB" altLang="fr-FR"/>
              <a:pPr/>
              <a:t>‹N›</a:t>
            </a:fld>
            <a:endParaRPr lang="en-GB" altLang="fr-FR"/>
          </a:p>
        </p:txBody>
      </p:sp>
    </p:spTree>
  </p:cSld>
  <p:clrMap bg1="lt1" tx1="dk1" bg2="lt2" tx2="dk2" accent1="accent1" accent2="accent2" accent3="accent3" accent4="accent4" accent5="accent5" accent6="accent6" hlink="hlink" folHlink="folHlink"/>
  <p:sldLayoutIdLst>
    <p:sldLayoutId id="2147489213" r:id="rId1"/>
    <p:sldLayoutId id="2147489214" r:id="rId2"/>
    <p:sldLayoutId id="2147489215" r:id="rId3"/>
    <p:sldLayoutId id="2147489216" r:id="rId4"/>
    <p:sldLayoutId id="2147489217" r:id="rId5"/>
    <p:sldLayoutId id="2147489218" r:id="rId6"/>
    <p:sldLayoutId id="2147489219" r:id="rId7"/>
    <p:sldLayoutId id="2147489220" r:id="rId8"/>
    <p:sldLayoutId id="2147489221" r:id="rId9"/>
    <p:sldLayoutId id="2147489222" r:id="rId10"/>
    <p:sldLayoutId id="2147489223" r:id="rId11"/>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2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9B24C014-7A9D-0B4F-93B0-27E17E769985}"/>
              </a:ext>
            </a:extLst>
          </p:cNvPr>
          <p:cNvSpPr>
            <a:spLocks noGrp="1"/>
          </p:cNvSpPr>
          <p:nvPr>
            <p:ph type="title"/>
          </p:nvPr>
        </p:nvSpPr>
        <p:spPr>
          <a:xfrm>
            <a:off x="3779838" y="1628775"/>
            <a:ext cx="5256212" cy="3600450"/>
          </a:xfrm>
        </p:spPr>
        <p:txBody>
          <a:bodyPr/>
          <a:lstStyle/>
          <a:p>
            <a:br>
              <a:rPr lang="en-US" sz="3200" dirty="0"/>
            </a:br>
            <a:r>
              <a:rPr lang="en-US" sz="3200" dirty="0"/>
              <a:t>Infographic views and interactive cartography: tools to ensure greater access to official statistics</a:t>
            </a:r>
            <a:br>
              <a:rPr lang="it-IT" dirty="0"/>
            </a:br>
            <a:endParaRPr lang="en-GB" altLang="en-US" dirty="0"/>
          </a:p>
        </p:txBody>
      </p:sp>
      <p:sp>
        <p:nvSpPr>
          <p:cNvPr id="52227" name="Slide Number Placeholder 3">
            <a:extLst>
              <a:ext uri="{FF2B5EF4-FFF2-40B4-BE49-F238E27FC236}">
                <a16:creationId xmlns:a16="http://schemas.microsoft.com/office/drawing/2014/main" id="{73EDFBEB-4984-C943-A02A-CE047CF65F4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1400" i="0" dirty="0">
                <a:solidFill>
                  <a:schemeClr val="bg1"/>
                </a:solidFill>
                <a:latin typeface="Arial" panose="020B0604020202020204" pitchFamily="34" charset="0"/>
              </a:rPr>
              <a:t>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Some examples of data visualization </a:t>
            </a:r>
            <a:endParaRPr lang="it-IT" dirty="0"/>
          </a:p>
        </p:txBody>
      </p:sp>
      <p:sp>
        <p:nvSpPr>
          <p:cNvPr id="4" name="Segnaposto numero diapositiva 3"/>
          <p:cNvSpPr>
            <a:spLocks noGrp="1"/>
          </p:cNvSpPr>
          <p:nvPr>
            <p:ph type="sldNum" sz="quarter" idx="12"/>
          </p:nvPr>
        </p:nvSpPr>
        <p:spPr/>
        <p:txBody>
          <a:bodyPr/>
          <a:lstStyle/>
          <a:p>
            <a:pPr>
              <a:defRPr/>
            </a:pPr>
            <a:r>
              <a:rPr lang="en-GB" dirty="0"/>
              <a:t>10</a:t>
            </a:r>
          </a:p>
        </p:txBody>
      </p:sp>
      <p:pic>
        <p:nvPicPr>
          <p:cNvPr id="9" name="Segnaposto contenuto 3"/>
          <p:cNvPicPr>
            <a:picLocks noGrp="1" noChangeAspect="1"/>
          </p:cNvPicPr>
          <p:nvPr>
            <p:ph idx="1"/>
          </p:nvPr>
        </p:nvPicPr>
        <p:blipFill>
          <a:blip r:embed="rId2"/>
          <a:stretch>
            <a:fillRect/>
          </a:stretch>
        </p:blipFill>
        <p:spPr>
          <a:xfrm>
            <a:off x="2176964" y="2476250"/>
            <a:ext cx="6747278" cy="3329014"/>
          </a:xfrm>
          <a:prstGeom prst="rect">
            <a:avLst/>
          </a:prstGeom>
        </p:spPr>
      </p:pic>
      <p:sp>
        <p:nvSpPr>
          <p:cNvPr id="10" name="Rettangolo 9"/>
          <p:cNvSpPr/>
          <p:nvPr/>
        </p:nvSpPr>
        <p:spPr>
          <a:xfrm>
            <a:off x="2123728" y="6006480"/>
            <a:ext cx="6120680" cy="230832"/>
          </a:xfrm>
          <a:prstGeom prst="rect">
            <a:avLst/>
          </a:prstGeom>
        </p:spPr>
        <p:txBody>
          <a:bodyPr wrap="square">
            <a:spAutoFit/>
          </a:bodyPr>
          <a:lstStyle/>
          <a:p>
            <a:r>
              <a:rPr lang="it-IT" sz="900" dirty="0">
                <a:solidFill>
                  <a:schemeClr val="accent2">
                    <a:lumMod val="50000"/>
                  </a:schemeClr>
                </a:solidFill>
              </a:rPr>
              <a:t>https://ec.europa.eu/eurostat/cache/RCI/#?vis=nuts2.labourmarket&amp;lang=en</a:t>
            </a:r>
          </a:p>
        </p:txBody>
      </p:sp>
      <p:sp>
        <p:nvSpPr>
          <p:cNvPr id="11" name="Content Placeholder 2">
            <a:extLst>
              <a:ext uri="{FF2B5EF4-FFF2-40B4-BE49-F238E27FC236}">
                <a16:creationId xmlns:a16="http://schemas.microsoft.com/office/drawing/2014/main" id="{1F1BE916-157C-A048-A978-5B9EFF1E87EC}"/>
              </a:ext>
            </a:extLst>
          </p:cNvPr>
          <p:cNvSpPr txBox="1">
            <a:spLocks/>
          </p:cNvSpPr>
          <p:nvPr/>
        </p:nvSpPr>
        <p:spPr bwMode="auto">
          <a:xfrm>
            <a:off x="179512" y="3176972"/>
            <a:ext cx="2088232"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Font typeface="Arial" pitchFamily="34" charset="0"/>
              <a:buChar char="•"/>
              <a:defRPr sz="2400" i="0">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buNone/>
            </a:pPr>
            <a:r>
              <a:rPr lang="en-US" altLang="en-US" b="0" kern="0" dirty="0"/>
              <a:t>An example of an elaborate visualization</a:t>
            </a:r>
            <a:endParaRPr lang="en-GB" altLang="en-US" b="0" kern="0" dirty="0"/>
          </a:p>
        </p:txBody>
      </p:sp>
    </p:spTree>
    <p:extLst>
      <p:ext uri="{BB962C8B-B14F-4D97-AF65-F5344CB8AC3E}">
        <p14:creationId xmlns:p14="http://schemas.microsoft.com/office/powerpoint/2010/main" val="1914283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F6BD06D1-CF6E-3346-A697-49DC91AF8EC2}"/>
              </a:ext>
            </a:extLst>
          </p:cNvPr>
          <p:cNvSpPr>
            <a:spLocks noGrp="1"/>
          </p:cNvSpPr>
          <p:nvPr>
            <p:ph type="title"/>
          </p:nvPr>
        </p:nvSpPr>
        <p:spPr>
          <a:xfrm>
            <a:off x="395288" y="1628775"/>
            <a:ext cx="8497887" cy="3600450"/>
          </a:xfrm>
        </p:spPr>
        <p:txBody>
          <a:bodyPr/>
          <a:lstStyle/>
          <a:p>
            <a:r>
              <a:rPr lang="de-CH" altLang="en-US" dirty="0" err="1"/>
              <a:t>Infographics</a:t>
            </a:r>
            <a:endParaRPr lang="en-GB" altLang="en-US" dirty="0"/>
          </a:p>
        </p:txBody>
      </p:sp>
      <p:sp>
        <p:nvSpPr>
          <p:cNvPr id="62467" name="Slide Number Placeholder 1">
            <a:extLst>
              <a:ext uri="{FF2B5EF4-FFF2-40B4-BE49-F238E27FC236}">
                <a16:creationId xmlns:a16="http://schemas.microsoft.com/office/drawing/2014/main" id="{44743096-208F-D54D-9E53-AB9022CF619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9B496030-4F3A-AD4F-8E54-1AC677E6E37C}" type="slidenum">
              <a:rPr lang="en-GB" altLang="en-US" sz="1400" i="0">
                <a:solidFill>
                  <a:schemeClr val="bg1"/>
                </a:solidFill>
                <a:latin typeface="Arial" panose="020B0604020202020204" pitchFamily="34" charset="0"/>
              </a:rPr>
              <a:pPr>
                <a:spcBef>
                  <a:spcPct val="0"/>
                </a:spcBef>
                <a:buClrTx/>
                <a:buFontTx/>
                <a:buNone/>
              </a:pPr>
              <a:t>11</a:t>
            </a:fld>
            <a:endParaRPr lang="en-GB" altLang="en-US" sz="1400" i="0">
              <a:solidFill>
                <a:schemeClr val="bg1"/>
              </a:solidFill>
              <a:latin typeface="Arial" panose="020B0604020202020204" pitchFamily="34" charset="0"/>
            </a:endParaRPr>
          </a:p>
        </p:txBody>
      </p:sp>
    </p:spTree>
    <p:extLst>
      <p:ext uri="{BB962C8B-B14F-4D97-AF65-F5344CB8AC3E}">
        <p14:creationId xmlns:p14="http://schemas.microsoft.com/office/powerpoint/2010/main" val="323652707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76391"/>
            <a:ext cx="8229600" cy="936625"/>
          </a:xfrm>
        </p:spPr>
        <p:txBody>
          <a:bodyPr/>
          <a:lstStyle/>
          <a:p>
            <a:r>
              <a:rPr lang="nl-NL" dirty="0"/>
              <a:t>Infographics</a:t>
            </a:r>
            <a:endParaRPr lang="en-GB" altLang="en-US" sz="20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356658"/>
            <a:ext cx="8229600" cy="4321175"/>
          </a:xfrm>
        </p:spPr>
        <p:txBody>
          <a:bodyPr/>
          <a:lstStyle/>
          <a:p>
            <a:pPr marL="0" indent="0">
              <a:buNone/>
            </a:pPr>
            <a:r>
              <a:rPr lang="en-US" dirty="0"/>
              <a:t>It is a </a:t>
            </a:r>
            <a:r>
              <a:rPr lang="en-US" b="1" dirty="0"/>
              <a:t>hybrid tool</a:t>
            </a:r>
            <a:r>
              <a:rPr lang="en-US" dirty="0"/>
              <a:t>; it has a dual component: </a:t>
            </a:r>
          </a:p>
          <a:p>
            <a:r>
              <a:rPr lang="en-US" dirty="0"/>
              <a:t>an informative one (data, concepts and relationships between them) </a:t>
            </a:r>
          </a:p>
          <a:p>
            <a:r>
              <a:rPr lang="en-US" dirty="0"/>
              <a:t>a visual/graphic one: colors, shapes and layouts</a:t>
            </a:r>
          </a:p>
          <a:p>
            <a:pPr marL="0" indent="0">
              <a:buNone/>
            </a:pPr>
            <a:endParaRPr lang="en-US" dirty="0"/>
          </a:p>
          <a:p>
            <a:pPr marL="0" indent="0">
              <a:buNone/>
            </a:pPr>
            <a:r>
              <a:rPr lang="en-US" dirty="0"/>
              <a:t>Using the two components together provides a way to build a visual narrative that is not only engineering, but also creative</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12</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extLst>
      <p:ext uri="{BB962C8B-B14F-4D97-AF65-F5344CB8AC3E}">
        <p14:creationId xmlns:p14="http://schemas.microsoft.com/office/powerpoint/2010/main" val="244506205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3"/>
          <a:stretch>
            <a:fillRect/>
          </a:stretch>
        </p:blipFill>
        <p:spPr>
          <a:xfrm>
            <a:off x="5580112" y="2269601"/>
            <a:ext cx="3402455" cy="4364589"/>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76391"/>
            <a:ext cx="8229600" cy="936625"/>
          </a:xfrm>
        </p:spPr>
        <p:txBody>
          <a:bodyPr/>
          <a:lstStyle/>
          <a:p>
            <a:r>
              <a:rPr lang="nl-NL" dirty="0"/>
              <a:t>Infographics</a:t>
            </a:r>
            <a:endParaRPr lang="en-GB" altLang="en-US" sz="20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323528" y="2313016"/>
            <a:ext cx="4960112" cy="4321175"/>
          </a:xfrm>
        </p:spPr>
        <p:txBody>
          <a:bodyPr/>
          <a:lstStyle/>
          <a:p>
            <a:pPr marL="0" marR="62865" indent="0">
              <a:spcBef>
                <a:spcPts val="1200"/>
              </a:spcBef>
              <a:buNone/>
            </a:pPr>
            <a:r>
              <a:rPr lang="en-US" dirty="0"/>
              <a:t>Infographics as functional art: </a:t>
            </a:r>
            <a:r>
              <a:rPr lang="en-US" i="1" dirty="0"/>
              <a:t>It doesn't matter if you consider yourself an engineer or artists: if you create infographics and visualizations, the balance you will reach between these two dimensions will determine the validity of your work</a:t>
            </a:r>
            <a:endParaRPr lang="de-DE" altLang="en-US" i="1" dirty="0"/>
          </a:p>
          <a:p>
            <a:pPr marL="0" indent="0">
              <a:buFont typeface="Arial" pitchFamily="34" charset="0"/>
              <a:buNone/>
              <a:defRPr/>
            </a:pPr>
            <a:endParaRPr lang="de-DE" altLang="en-US" dirty="0"/>
          </a:p>
          <a:p>
            <a:pPr marL="0" indent="0">
              <a:buFont typeface="Arial" pitchFamily="34" charset="0"/>
              <a:buNone/>
              <a:defRPr/>
            </a:pPr>
            <a:r>
              <a:rPr lang="de-DE" altLang="en-US" sz="2000" dirty="0"/>
              <a:t>(Alberto </a:t>
            </a:r>
            <a:r>
              <a:rPr lang="de-DE" altLang="en-US" sz="2000" dirty="0" err="1"/>
              <a:t>Cairo</a:t>
            </a:r>
            <a:r>
              <a:rPr lang="de-DE" altLang="en-US" sz="2000" dirty="0"/>
              <a:t> - Data </a:t>
            </a:r>
            <a:r>
              <a:rPr lang="de-DE" altLang="en-US" sz="2000" dirty="0" err="1"/>
              <a:t>designer</a:t>
            </a:r>
            <a:r>
              <a:rPr lang="de-DE" altLang="en-US" sz="2000" dirty="0">
                <a:ea typeface="Verdana"/>
              </a:rPr>
              <a:t>)</a:t>
            </a:r>
            <a:endParaRPr lang="en-GB" altLang="en-US" sz="2000"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13</a:t>
            </a:fld>
            <a:endParaRPr lang="en-GB" altLang="en-US" sz="1400" i="0" dirty="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extLst>
      <p:ext uri="{BB962C8B-B14F-4D97-AF65-F5344CB8AC3E}">
        <p14:creationId xmlns:p14="http://schemas.microsoft.com/office/powerpoint/2010/main" val="15764704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492201"/>
            <a:ext cx="8229600" cy="4321175"/>
          </a:xfrm>
        </p:spPr>
        <p:txBody>
          <a:bodyPr/>
          <a:lstStyle/>
          <a:p>
            <a:pPr marL="0" indent="0">
              <a:buNone/>
            </a:pPr>
            <a:endParaRPr lang="en-US" dirty="0"/>
          </a:p>
          <a:p>
            <a:pPr marL="0" indent="0">
              <a:buNone/>
            </a:pPr>
            <a:r>
              <a:rPr lang="en-US" dirty="0"/>
              <a:t>There is no one infographic that is good for all purposes</a:t>
            </a:r>
          </a:p>
          <a:p>
            <a:pPr marL="0" indent="0">
              <a:buNone/>
            </a:pPr>
            <a:endParaRPr lang="en-US" dirty="0"/>
          </a:p>
          <a:p>
            <a:pPr marL="0" indent="0">
              <a:buNone/>
            </a:pPr>
            <a:r>
              <a:rPr lang="en-US" dirty="0"/>
              <a:t>The communication strategy to be used depends on the specific context in which it is to be transmitted and therefore on the audience concerned</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14</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2" name="Titolo 1"/>
          <p:cNvSpPr>
            <a:spLocks noGrp="1"/>
          </p:cNvSpPr>
          <p:nvPr>
            <p:ph type="title"/>
          </p:nvPr>
        </p:nvSpPr>
        <p:spPr>
          <a:xfrm>
            <a:off x="468313" y="1556271"/>
            <a:ext cx="8229600" cy="792609"/>
          </a:xfrm>
        </p:spPr>
        <p:txBody>
          <a:bodyPr/>
          <a:lstStyle/>
          <a:p>
            <a:r>
              <a:rPr lang="en-US" dirty="0"/>
              <a:t>What infographics to use?</a:t>
            </a:r>
            <a:endParaRPr lang="it-IT" dirty="0"/>
          </a:p>
        </p:txBody>
      </p:sp>
    </p:spTree>
    <p:extLst>
      <p:ext uri="{BB962C8B-B14F-4D97-AF65-F5344CB8AC3E}">
        <p14:creationId xmlns:p14="http://schemas.microsoft.com/office/powerpoint/2010/main" val="120087863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68313" y="2924249"/>
            <a:ext cx="8229600" cy="4321175"/>
          </a:xfrm>
        </p:spPr>
        <p:txBody>
          <a:bodyPr/>
          <a:lstStyle/>
          <a:p>
            <a:pPr marL="0" indent="0">
              <a:buNone/>
            </a:pPr>
            <a:r>
              <a:rPr lang="en-US" dirty="0"/>
              <a:t>The look of the infographic you choose to use will depend on the goal of your infographic, as well as the type of data you're displaying</a:t>
            </a:r>
          </a:p>
          <a:p>
            <a:pPr marL="0" indent="0">
              <a:buNone/>
            </a:pPr>
            <a:endParaRPr lang="en-US" dirty="0"/>
          </a:p>
          <a:p>
            <a:pPr marL="0" indent="0">
              <a:buNone/>
            </a:pPr>
            <a:r>
              <a:rPr lang="en-US" dirty="0"/>
              <a:t>The problem? There are really </a:t>
            </a:r>
            <a:r>
              <a:rPr lang="en-US" b="1" dirty="0"/>
              <a:t>MANY</a:t>
            </a:r>
            <a:r>
              <a:rPr lang="en-US" dirty="0"/>
              <a:t> different types of infographics. Enough to be confusing, especially if you're new to creating infographics</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15</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2" name="Titolo 1"/>
          <p:cNvSpPr>
            <a:spLocks noGrp="1"/>
          </p:cNvSpPr>
          <p:nvPr>
            <p:ph type="title"/>
          </p:nvPr>
        </p:nvSpPr>
        <p:spPr/>
        <p:txBody>
          <a:bodyPr/>
          <a:lstStyle/>
          <a:p>
            <a:r>
              <a:rPr lang="en-US" dirty="0"/>
              <a:t>What infographics to use?</a:t>
            </a:r>
            <a:endParaRPr lang="it-IT" dirty="0"/>
          </a:p>
        </p:txBody>
      </p:sp>
    </p:spTree>
    <p:extLst>
      <p:ext uri="{BB962C8B-B14F-4D97-AF65-F5344CB8AC3E}">
        <p14:creationId xmlns:p14="http://schemas.microsoft.com/office/powerpoint/2010/main" val="5205720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68313" y="2877132"/>
            <a:ext cx="8229600" cy="4321175"/>
          </a:xfrm>
        </p:spPr>
        <p:txBody>
          <a:bodyPr/>
          <a:lstStyle/>
          <a:p>
            <a:pPr marL="0" indent="0">
              <a:buNone/>
            </a:pPr>
            <a:r>
              <a:rPr lang="en-US" dirty="0"/>
              <a:t>A </a:t>
            </a:r>
            <a:r>
              <a:rPr lang="en-US" b="1" dirty="0"/>
              <a:t>statistical infographic focuses on your data</a:t>
            </a:r>
            <a:r>
              <a:rPr lang="en-US" dirty="0"/>
              <a:t>. The layout and graphic elements will help you tell the story behind your data</a:t>
            </a:r>
          </a:p>
          <a:p>
            <a:pPr marL="0" indent="0">
              <a:buNone/>
            </a:pPr>
            <a:endParaRPr lang="en-US" dirty="0"/>
          </a:p>
          <a:p>
            <a:pPr marL="0" indent="0">
              <a:buNone/>
            </a:pPr>
            <a:r>
              <a:rPr lang="en-US" dirty="0"/>
              <a:t>To tell your story, you should not underestimate the use of attractive graphics, icons, images and fonts</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16</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2" name="Titolo 1"/>
          <p:cNvSpPr>
            <a:spLocks noGrp="1"/>
          </p:cNvSpPr>
          <p:nvPr>
            <p:ph type="title"/>
          </p:nvPr>
        </p:nvSpPr>
        <p:spPr/>
        <p:txBody>
          <a:bodyPr/>
          <a:lstStyle/>
          <a:p>
            <a:r>
              <a:rPr lang="en-US" dirty="0"/>
              <a:t>What infographics to use?</a:t>
            </a:r>
            <a:endParaRPr lang="it-IT" dirty="0"/>
          </a:p>
        </p:txBody>
      </p:sp>
    </p:spTree>
    <p:extLst>
      <p:ext uri="{BB962C8B-B14F-4D97-AF65-F5344CB8AC3E}">
        <p14:creationId xmlns:p14="http://schemas.microsoft.com/office/powerpoint/2010/main" val="72618369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68313" y="2564904"/>
            <a:ext cx="8229600" cy="4321175"/>
          </a:xfrm>
        </p:spPr>
        <p:txBody>
          <a:bodyPr/>
          <a:lstStyle/>
          <a:p>
            <a:pPr marL="0" indent="0">
              <a:buNone/>
            </a:pPr>
            <a:r>
              <a:rPr lang="en-US" b="1" dirty="0"/>
              <a:t>Some advice</a:t>
            </a:r>
          </a:p>
          <a:p>
            <a:r>
              <a:rPr lang="en-US" dirty="0"/>
              <a:t>Research the story your data is based on and make sure it is reflected in your design</a:t>
            </a:r>
          </a:p>
          <a:p>
            <a:r>
              <a:rPr lang="en-US" dirty="0"/>
              <a:t>Vary the type of data visualization you use - such as charts, icons and text</a:t>
            </a:r>
          </a:p>
          <a:p>
            <a:r>
              <a:rPr lang="en-US" dirty="0"/>
              <a:t>Write a descriptive title to put your data in context</a:t>
            </a:r>
          </a:p>
          <a:p>
            <a:r>
              <a:rPr lang="en-US" dirty="0"/>
              <a:t>Emphasize key data by using contrasting colors or matching the number to an icon</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17</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2" name="Titolo 1"/>
          <p:cNvSpPr>
            <a:spLocks noGrp="1"/>
          </p:cNvSpPr>
          <p:nvPr>
            <p:ph type="title"/>
          </p:nvPr>
        </p:nvSpPr>
        <p:spPr/>
        <p:txBody>
          <a:bodyPr/>
          <a:lstStyle/>
          <a:p>
            <a:r>
              <a:rPr lang="en-US" dirty="0"/>
              <a:t>What infographics to use?</a:t>
            </a:r>
            <a:endParaRPr lang="it-IT" dirty="0"/>
          </a:p>
        </p:txBody>
      </p:sp>
    </p:spTree>
    <p:extLst>
      <p:ext uri="{BB962C8B-B14F-4D97-AF65-F5344CB8AC3E}">
        <p14:creationId xmlns:p14="http://schemas.microsoft.com/office/powerpoint/2010/main" val="19028746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18</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pic>
        <p:nvPicPr>
          <p:cNvPr id="7" name="Immagine 6"/>
          <p:cNvPicPr>
            <a:picLocks noChangeAspect="1"/>
          </p:cNvPicPr>
          <p:nvPr/>
        </p:nvPicPr>
        <p:blipFill rotWithShape="1">
          <a:blip r:embed="rId4"/>
          <a:srcRect l="43705" t="6780" r="43695" b="54556"/>
          <a:stretch/>
        </p:blipFill>
        <p:spPr>
          <a:xfrm>
            <a:off x="395536" y="1178063"/>
            <a:ext cx="3816424" cy="5440756"/>
          </a:xfrm>
          <a:prstGeom prst="rect">
            <a:avLst/>
          </a:prstGeom>
        </p:spPr>
      </p:pic>
      <p:pic>
        <p:nvPicPr>
          <p:cNvPr id="9" name="Immagine 8"/>
          <p:cNvPicPr>
            <a:picLocks noChangeAspect="1"/>
          </p:cNvPicPr>
          <p:nvPr/>
        </p:nvPicPr>
        <p:blipFill rotWithShape="1">
          <a:blip r:embed="rId5"/>
          <a:srcRect t="51417"/>
          <a:stretch/>
        </p:blipFill>
        <p:spPr>
          <a:xfrm>
            <a:off x="4355976" y="1902908"/>
            <a:ext cx="3432475" cy="4701987"/>
          </a:xfrm>
          <a:prstGeom prst="rect">
            <a:avLst/>
          </a:prstGeom>
        </p:spPr>
      </p:pic>
      <p:sp>
        <p:nvSpPr>
          <p:cNvPr id="13" name="Rettangolo 12"/>
          <p:cNvSpPr/>
          <p:nvPr/>
        </p:nvSpPr>
        <p:spPr>
          <a:xfrm>
            <a:off x="323528" y="6582544"/>
            <a:ext cx="6120680" cy="230832"/>
          </a:xfrm>
          <a:prstGeom prst="rect">
            <a:avLst/>
          </a:prstGeom>
        </p:spPr>
        <p:txBody>
          <a:bodyPr wrap="square">
            <a:spAutoFit/>
          </a:bodyPr>
          <a:lstStyle/>
          <a:p>
            <a:r>
              <a:rPr lang="it-IT" sz="900" dirty="0">
                <a:solidFill>
                  <a:schemeClr val="accent2">
                    <a:lumMod val="50000"/>
                  </a:schemeClr>
                </a:solidFill>
              </a:rPr>
              <a:t>la_bees_infograph_bee-health_201507_0.pdf</a:t>
            </a:r>
          </a:p>
        </p:txBody>
      </p:sp>
    </p:spTree>
    <p:extLst>
      <p:ext uri="{BB962C8B-B14F-4D97-AF65-F5344CB8AC3E}">
        <p14:creationId xmlns:p14="http://schemas.microsoft.com/office/powerpoint/2010/main" val="106735035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19</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pic>
        <p:nvPicPr>
          <p:cNvPr id="2" name="Immagine 1"/>
          <p:cNvPicPr>
            <a:picLocks noChangeAspect="1"/>
          </p:cNvPicPr>
          <p:nvPr/>
        </p:nvPicPr>
        <p:blipFill>
          <a:blip r:embed="rId4"/>
          <a:stretch>
            <a:fillRect/>
          </a:stretch>
        </p:blipFill>
        <p:spPr>
          <a:xfrm>
            <a:off x="1763688" y="1392883"/>
            <a:ext cx="5210719" cy="5210719"/>
          </a:xfrm>
          <a:prstGeom prst="rect">
            <a:avLst/>
          </a:prstGeom>
        </p:spPr>
      </p:pic>
      <p:sp>
        <p:nvSpPr>
          <p:cNvPr id="5" name="Rettangolo 4"/>
          <p:cNvSpPr/>
          <p:nvPr/>
        </p:nvSpPr>
        <p:spPr>
          <a:xfrm>
            <a:off x="107503" y="1340768"/>
            <a:ext cx="1584177" cy="2246769"/>
          </a:xfrm>
          <a:prstGeom prst="rect">
            <a:avLst/>
          </a:prstGeom>
        </p:spPr>
        <p:txBody>
          <a:bodyPr wrap="square">
            <a:spAutoFit/>
          </a:bodyPr>
          <a:lstStyle/>
          <a:p>
            <a:r>
              <a:rPr lang="en-US" sz="2000" dirty="0">
                <a:solidFill>
                  <a:schemeClr val="accent2">
                    <a:lumMod val="75000"/>
                  </a:schemeClr>
                </a:solidFill>
              </a:rPr>
              <a:t>The 16 principles of the European Statistics Code of Practice</a:t>
            </a:r>
            <a:endParaRPr lang="it-IT" sz="2000" dirty="0">
              <a:solidFill>
                <a:schemeClr val="accent2">
                  <a:lumMod val="75000"/>
                </a:schemeClr>
              </a:solidFill>
            </a:endParaRPr>
          </a:p>
        </p:txBody>
      </p:sp>
      <p:sp>
        <p:nvSpPr>
          <p:cNvPr id="6" name="Rettangolo 5"/>
          <p:cNvSpPr/>
          <p:nvPr/>
        </p:nvSpPr>
        <p:spPr>
          <a:xfrm>
            <a:off x="972604" y="6418936"/>
            <a:ext cx="4572000" cy="369332"/>
          </a:xfrm>
          <a:prstGeom prst="rect">
            <a:avLst/>
          </a:prstGeom>
        </p:spPr>
        <p:txBody>
          <a:bodyPr>
            <a:spAutoFit/>
          </a:bodyPr>
          <a:lstStyle/>
          <a:p>
            <a:pPr lvl="0"/>
            <a:r>
              <a:rPr lang="it-IT" sz="900" dirty="0">
                <a:solidFill>
                  <a:srgbClr val="333399">
                    <a:lumMod val="50000"/>
                  </a:srgbClr>
                </a:solidFill>
              </a:rPr>
              <a:t>https://ec.europa.eu/eurostat/web/quality/european-quality-standards/european-statistics-code-of-practice</a:t>
            </a:r>
          </a:p>
        </p:txBody>
      </p:sp>
    </p:spTree>
    <p:extLst>
      <p:ext uri="{BB962C8B-B14F-4D97-AF65-F5344CB8AC3E}">
        <p14:creationId xmlns:p14="http://schemas.microsoft.com/office/powerpoint/2010/main" val="181695069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76391"/>
            <a:ext cx="8229600" cy="936625"/>
          </a:xfrm>
        </p:spPr>
        <p:txBody>
          <a:bodyPr/>
          <a:lstStyle/>
          <a:p>
            <a:r>
              <a:rPr lang="en-GB" altLang="en-US" dirty="0"/>
              <a:t>Outline</a:t>
            </a:r>
            <a:endParaRPr lang="en-GB" altLang="en-US" sz="2000" i="1"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636912"/>
            <a:ext cx="8229600" cy="3824897"/>
          </a:xfrm>
        </p:spPr>
        <p:txBody>
          <a:bodyPr/>
          <a:lstStyle/>
          <a:p>
            <a:pPr>
              <a:lnSpc>
                <a:spcPct val="150000"/>
              </a:lnSpc>
              <a:defRPr/>
            </a:pPr>
            <a:r>
              <a:rPr lang="en-GB" altLang="en-US" dirty="0"/>
              <a:t>Introduction</a:t>
            </a:r>
          </a:p>
          <a:p>
            <a:pPr>
              <a:lnSpc>
                <a:spcPct val="150000"/>
              </a:lnSpc>
              <a:defRPr/>
            </a:pPr>
            <a:r>
              <a:rPr lang="en-US" dirty="0"/>
              <a:t>Data visualization</a:t>
            </a:r>
          </a:p>
          <a:p>
            <a:pPr>
              <a:lnSpc>
                <a:spcPct val="150000"/>
              </a:lnSpc>
              <a:defRPr/>
            </a:pPr>
            <a:r>
              <a:rPr lang="en-US" altLang="en-US" dirty="0"/>
              <a:t>Infographics</a:t>
            </a:r>
          </a:p>
          <a:p>
            <a:pPr>
              <a:lnSpc>
                <a:spcPct val="150000"/>
              </a:lnSpc>
              <a:defRPr/>
            </a:pPr>
            <a:r>
              <a:rPr lang="it-IT" altLang="en-US" dirty="0"/>
              <a:t>Interactive </a:t>
            </a:r>
            <a:r>
              <a:rPr lang="it-IT" altLang="en-US" dirty="0" err="1"/>
              <a:t>cartography</a:t>
            </a:r>
            <a:endParaRPr lang="it-IT" altLang="en-US" dirty="0"/>
          </a:p>
          <a:p>
            <a:pPr>
              <a:lnSpc>
                <a:spcPct val="150000"/>
              </a:lnSpc>
              <a:defRPr/>
            </a:pPr>
            <a:r>
              <a:rPr lang="it-IT" altLang="en-US" dirty="0" err="1"/>
              <a:t>Conclusions</a:t>
            </a:r>
            <a:r>
              <a:rPr lang="it-IT" altLang="en-US" dirty="0"/>
              <a:t> and </a:t>
            </a:r>
            <a:r>
              <a:rPr lang="it-IT" altLang="en-US" dirty="0" err="1"/>
              <a:t>Tips</a:t>
            </a:r>
            <a:endParaRPr lang="it-IT" altLang="en-US" dirty="0"/>
          </a:p>
          <a:p>
            <a:pPr>
              <a:lnSpc>
                <a:spcPct val="150000"/>
              </a:lnSpc>
              <a:defRPr/>
            </a:pPr>
            <a:endParaRPr lang="it-IT" altLang="en-US" dirty="0"/>
          </a:p>
          <a:p>
            <a:pPr>
              <a:lnSpc>
                <a:spcPct val="150000"/>
              </a:lnSpc>
              <a:defRPr/>
            </a:pPr>
            <a:endParaRPr lang="de-DE" altLang="en-US"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20</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13" name="Rettangolo 12"/>
          <p:cNvSpPr/>
          <p:nvPr/>
        </p:nvSpPr>
        <p:spPr>
          <a:xfrm>
            <a:off x="6300192" y="5805264"/>
            <a:ext cx="2736304" cy="367953"/>
          </a:xfrm>
          <a:prstGeom prst="rect">
            <a:avLst/>
          </a:prstGeom>
        </p:spPr>
        <p:txBody>
          <a:bodyPr wrap="square">
            <a:spAutoFit/>
          </a:bodyPr>
          <a:lstStyle/>
          <a:p>
            <a:r>
              <a:rPr lang="it-IT" sz="900" dirty="0">
                <a:solidFill>
                  <a:schemeClr val="accent2">
                    <a:lumMod val="50000"/>
                  </a:schemeClr>
                </a:solidFill>
              </a:rPr>
              <a:t>https://ec.europa.eu/eurostat/news/themes-in-the-spotlight/asylum2016</a:t>
            </a:r>
          </a:p>
        </p:txBody>
      </p:sp>
      <p:pic>
        <p:nvPicPr>
          <p:cNvPr id="2" name="Immagine 1"/>
          <p:cNvPicPr>
            <a:picLocks noChangeAspect="1"/>
          </p:cNvPicPr>
          <p:nvPr/>
        </p:nvPicPr>
        <p:blipFill rotWithShape="1">
          <a:blip r:embed="rId4"/>
          <a:srcRect l="36194" t="2325" r="22586" b="15838"/>
          <a:stretch/>
        </p:blipFill>
        <p:spPr>
          <a:xfrm>
            <a:off x="14344" y="1017736"/>
            <a:ext cx="6266206" cy="5865826"/>
          </a:xfrm>
          <a:prstGeom prst="rect">
            <a:avLst/>
          </a:prstGeom>
        </p:spPr>
      </p:pic>
      <p:sp>
        <p:nvSpPr>
          <p:cNvPr id="10" name="Rettangolo 9"/>
          <p:cNvSpPr/>
          <p:nvPr/>
        </p:nvSpPr>
        <p:spPr>
          <a:xfrm>
            <a:off x="6300192" y="2996952"/>
            <a:ext cx="2736304" cy="1200329"/>
          </a:xfrm>
          <a:prstGeom prst="rect">
            <a:avLst/>
          </a:prstGeom>
        </p:spPr>
        <p:txBody>
          <a:bodyPr wrap="square">
            <a:spAutoFit/>
          </a:bodyPr>
          <a:lstStyle/>
          <a:p>
            <a:r>
              <a:rPr lang="en-US" sz="1800" dirty="0">
                <a:solidFill>
                  <a:schemeClr val="accent2">
                    <a:lumMod val="75000"/>
                  </a:schemeClr>
                </a:solidFill>
              </a:rPr>
              <a:t>Asylum applicants in the EU: an interactive infographic</a:t>
            </a:r>
          </a:p>
        </p:txBody>
      </p:sp>
    </p:spTree>
    <p:extLst>
      <p:ext uri="{BB962C8B-B14F-4D97-AF65-F5344CB8AC3E}">
        <p14:creationId xmlns:p14="http://schemas.microsoft.com/office/powerpoint/2010/main" val="298698968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68313" y="2636912"/>
            <a:ext cx="8229600" cy="4321175"/>
          </a:xfrm>
        </p:spPr>
        <p:txBody>
          <a:bodyPr/>
          <a:lstStyle/>
          <a:p>
            <a:pPr marL="0" indent="0">
              <a:buNone/>
            </a:pPr>
            <a:r>
              <a:rPr lang="en-US" dirty="0"/>
              <a:t>If</a:t>
            </a:r>
            <a:r>
              <a:rPr lang="en-US" b="1" dirty="0"/>
              <a:t> </a:t>
            </a:r>
            <a:r>
              <a:rPr lang="en-US" dirty="0"/>
              <a:t>numbers and graphs persuade easily they can also deceive</a:t>
            </a:r>
          </a:p>
          <a:p>
            <a:pPr marL="0" indent="0">
              <a:buNone/>
            </a:pPr>
            <a:endParaRPr lang="en-US" dirty="0"/>
          </a:p>
          <a:p>
            <a:pPr marL="0" indent="0">
              <a:buNone/>
            </a:pPr>
            <a:r>
              <a:rPr lang="en-US" dirty="0"/>
              <a:t>In fact, what happens if this power of infographics and data visualizations is used to deceive us? </a:t>
            </a:r>
          </a:p>
          <a:p>
            <a:pPr marL="0" indent="0">
              <a:buNone/>
            </a:pPr>
            <a:endParaRPr lang="en-US" dirty="0"/>
          </a:p>
          <a:p>
            <a:pPr marL="0" indent="0">
              <a:buNone/>
            </a:pPr>
            <a:r>
              <a:rPr lang="en-US" dirty="0"/>
              <a:t>Let's talk about "</a:t>
            </a:r>
            <a:r>
              <a:rPr lang="en-US" b="1" dirty="0" err="1"/>
              <a:t>disinfographics</a:t>
            </a:r>
            <a:r>
              <a:rPr lang="en-US" dirty="0"/>
              <a:t>" - infographics that </a:t>
            </a:r>
            <a:r>
              <a:rPr lang="en-US" b="1" dirty="0"/>
              <a:t>misinform</a:t>
            </a:r>
            <a:r>
              <a:rPr lang="en-US" dirty="0"/>
              <a:t> - and how to defend ourselves from persuasive numbers and graphics</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21</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2" name="Titolo 1"/>
          <p:cNvSpPr>
            <a:spLocks noGrp="1"/>
          </p:cNvSpPr>
          <p:nvPr>
            <p:ph type="title"/>
          </p:nvPr>
        </p:nvSpPr>
        <p:spPr/>
        <p:txBody>
          <a:bodyPr/>
          <a:lstStyle/>
          <a:p>
            <a:r>
              <a:rPr lang="en-US" dirty="0"/>
              <a:t>Warning note</a:t>
            </a:r>
            <a:endParaRPr lang="it-IT" dirty="0"/>
          </a:p>
        </p:txBody>
      </p:sp>
    </p:spTree>
    <p:extLst>
      <p:ext uri="{BB962C8B-B14F-4D97-AF65-F5344CB8AC3E}">
        <p14:creationId xmlns:p14="http://schemas.microsoft.com/office/powerpoint/2010/main" val="209957232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780928"/>
            <a:ext cx="8229600" cy="4321175"/>
          </a:xfrm>
        </p:spPr>
        <p:txBody>
          <a:bodyPr/>
          <a:lstStyle/>
          <a:p>
            <a:pPr marL="0" indent="0">
              <a:buNone/>
            </a:pPr>
            <a:r>
              <a:rPr lang="en-US" dirty="0"/>
              <a:t>1. Visualization is the result of bad design</a:t>
            </a:r>
          </a:p>
          <a:p>
            <a:pPr marL="0" indent="0">
              <a:buNone/>
            </a:pPr>
            <a:r>
              <a:rPr lang="en-US" dirty="0"/>
              <a:t>2. The visualization shows us data of dubious or disputable origin </a:t>
            </a:r>
          </a:p>
          <a:p>
            <a:pPr marL="0" indent="0">
              <a:buNone/>
            </a:pPr>
            <a:r>
              <a:rPr lang="en-US" dirty="0"/>
              <a:t>3. The visualization contains insufficient data to support the thesis presented</a:t>
            </a:r>
          </a:p>
          <a:p>
            <a:pPr marL="0" indent="0">
              <a:buNone/>
            </a:pPr>
            <a:r>
              <a:rPr lang="en-US" dirty="0"/>
              <a:t>4. The visualization hides or downplays the uncertainty present in the data</a:t>
            </a:r>
          </a:p>
          <a:p>
            <a:pPr marL="0" indent="0">
              <a:buNone/>
            </a:pPr>
            <a:r>
              <a:rPr lang="en-US" dirty="0"/>
              <a:t>5. Visualization suggests misleading conclusions</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22</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2" name="Titolo 1"/>
          <p:cNvSpPr>
            <a:spLocks noGrp="1"/>
          </p:cNvSpPr>
          <p:nvPr>
            <p:ph type="title"/>
          </p:nvPr>
        </p:nvSpPr>
        <p:spPr>
          <a:xfrm>
            <a:off x="107504" y="1599008"/>
            <a:ext cx="8229600" cy="940186"/>
          </a:xfrm>
        </p:spPr>
        <p:txBody>
          <a:bodyPr/>
          <a:lstStyle/>
          <a:p>
            <a:r>
              <a:rPr lang="en-US" dirty="0"/>
              <a:t>   When does an infographic turn </a:t>
            </a:r>
            <a:br>
              <a:rPr lang="en-US" dirty="0"/>
            </a:br>
            <a:r>
              <a:rPr lang="en-US" dirty="0"/>
              <a:t> into a </a:t>
            </a:r>
            <a:r>
              <a:rPr lang="en-US" dirty="0" err="1"/>
              <a:t>disinfographic</a:t>
            </a:r>
            <a:r>
              <a:rPr lang="en-US" dirty="0"/>
              <a:t>?</a:t>
            </a:r>
          </a:p>
        </p:txBody>
      </p:sp>
    </p:spTree>
    <p:extLst>
      <p:ext uri="{BB962C8B-B14F-4D97-AF65-F5344CB8AC3E}">
        <p14:creationId xmlns:p14="http://schemas.microsoft.com/office/powerpoint/2010/main" val="424890457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23</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2" name="Titolo 1"/>
          <p:cNvSpPr>
            <a:spLocks noGrp="1"/>
          </p:cNvSpPr>
          <p:nvPr>
            <p:ph type="title"/>
          </p:nvPr>
        </p:nvSpPr>
        <p:spPr>
          <a:xfrm>
            <a:off x="107504" y="1599008"/>
            <a:ext cx="8229600" cy="940186"/>
          </a:xfrm>
        </p:spPr>
        <p:txBody>
          <a:bodyPr/>
          <a:lstStyle/>
          <a:p>
            <a:r>
              <a:rPr lang="en-US" dirty="0"/>
              <a:t>	</a:t>
            </a:r>
            <a:r>
              <a:rPr lang="en-US" dirty="0" err="1"/>
              <a:t>Disinfographic</a:t>
            </a:r>
            <a:r>
              <a:rPr lang="en-US" dirty="0"/>
              <a:t>: </a:t>
            </a:r>
            <a:br>
              <a:rPr lang="en-US" dirty="0"/>
            </a:br>
            <a:r>
              <a:rPr lang="en-US" dirty="0"/>
              <a:t>an example </a:t>
            </a:r>
            <a:br>
              <a:rPr lang="en-US" dirty="0"/>
            </a:br>
            <a:endParaRPr lang="en-US" dirty="0"/>
          </a:p>
        </p:txBody>
      </p:sp>
      <p:pic>
        <p:nvPicPr>
          <p:cNvPr id="5" name="Segnaposto contenuto 4"/>
          <p:cNvPicPr>
            <a:picLocks noGrp="1" noChangeAspect="1"/>
          </p:cNvPicPr>
          <p:nvPr>
            <p:ph idx="1"/>
          </p:nvPr>
        </p:nvPicPr>
        <p:blipFill>
          <a:blip r:embed="rId4"/>
          <a:stretch>
            <a:fillRect/>
          </a:stretch>
        </p:blipFill>
        <p:spPr>
          <a:xfrm>
            <a:off x="5364088" y="1060227"/>
            <a:ext cx="3644757" cy="5105078"/>
          </a:xfrm>
          <a:prstGeom prst="rect">
            <a:avLst/>
          </a:prstGeom>
        </p:spPr>
      </p:pic>
      <p:sp>
        <p:nvSpPr>
          <p:cNvPr id="6" name="CasellaDiTesto 5"/>
          <p:cNvSpPr txBox="1"/>
          <p:nvPr/>
        </p:nvSpPr>
        <p:spPr>
          <a:xfrm>
            <a:off x="611560" y="2780928"/>
            <a:ext cx="3456384" cy="2585323"/>
          </a:xfrm>
          <a:prstGeom prst="rect">
            <a:avLst/>
          </a:prstGeom>
          <a:noFill/>
        </p:spPr>
        <p:txBody>
          <a:bodyPr wrap="square" rtlCol="0">
            <a:spAutoFit/>
          </a:bodyPr>
          <a:lstStyle/>
          <a:p>
            <a:pPr>
              <a:lnSpc>
                <a:spcPct val="150000"/>
              </a:lnSpc>
              <a:spcBef>
                <a:spcPts val="0"/>
              </a:spcBef>
              <a:spcAft>
                <a:spcPts val="0"/>
              </a:spcAft>
            </a:pPr>
            <a:r>
              <a:rPr lang="en-US" sz="1800" kern="0" dirty="0">
                <a:solidFill>
                  <a:srgbClr val="0F5494"/>
                </a:solidFill>
                <a:latin typeface="Verdana"/>
                <a:ea typeface="+mj-ea"/>
                <a:cs typeface="+mj-cs"/>
              </a:rPr>
              <a:t>The visualization is the result of bad design:</a:t>
            </a:r>
          </a:p>
          <a:p>
            <a:pPr>
              <a:lnSpc>
                <a:spcPct val="150000"/>
              </a:lnSpc>
              <a:spcBef>
                <a:spcPts val="0"/>
              </a:spcBef>
              <a:spcAft>
                <a:spcPts val="0"/>
              </a:spcAft>
            </a:pPr>
            <a:r>
              <a:rPr lang="en-US" sz="1800" b="0" kern="0" dirty="0">
                <a:solidFill>
                  <a:srgbClr val="0F5494"/>
                </a:solidFill>
                <a:latin typeface="Verdana"/>
                <a:ea typeface="+mj-ea"/>
                <a:cs typeface="+mj-cs"/>
              </a:rPr>
              <a:t>You can't use a pie chart if you have to represent a multiple choice survey result!</a:t>
            </a:r>
          </a:p>
        </p:txBody>
      </p:sp>
    </p:spTree>
    <p:extLst>
      <p:ext uri="{BB962C8B-B14F-4D97-AF65-F5344CB8AC3E}">
        <p14:creationId xmlns:p14="http://schemas.microsoft.com/office/powerpoint/2010/main" val="17493960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egnaposto contenuto 6"/>
          <p:cNvPicPr>
            <a:picLocks noGrp="1" noChangeAspect="1"/>
          </p:cNvPicPr>
          <p:nvPr>
            <p:ph idx="1"/>
          </p:nvPr>
        </p:nvPicPr>
        <p:blipFill rotWithShape="1">
          <a:blip r:embed="rId3"/>
          <a:srcRect l="25464" r="26579"/>
          <a:stretch/>
        </p:blipFill>
        <p:spPr>
          <a:xfrm>
            <a:off x="4703561" y="1820825"/>
            <a:ext cx="4382144" cy="5142769"/>
          </a:xfrm>
          <a:prstGeom prst="rect">
            <a:avLst/>
          </a:prstGeom>
        </p:spPr>
      </p:pic>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24</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2" name="Titolo 1"/>
          <p:cNvSpPr>
            <a:spLocks noGrp="1"/>
          </p:cNvSpPr>
          <p:nvPr>
            <p:ph type="title"/>
          </p:nvPr>
        </p:nvSpPr>
        <p:spPr>
          <a:xfrm>
            <a:off x="107504" y="1412776"/>
            <a:ext cx="8229600" cy="940186"/>
          </a:xfrm>
        </p:spPr>
        <p:txBody>
          <a:bodyPr/>
          <a:lstStyle/>
          <a:p>
            <a:r>
              <a:rPr lang="en-US" dirty="0"/>
              <a:t>	</a:t>
            </a:r>
            <a:r>
              <a:rPr lang="en-US" dirty="0" err="1"/>
              <a:t>Disinfographic</a:t>
            </a:r>
            <a:r>
              <a:rPr lang="en-US" dirty="0"/>
              <a:t>: an example </a:t>
            </a:r>
            <a:br>
              <a:rPr lang="en-US" dirty="0"/>
            </a:br>
            <a:endParaRPr lang="en-US" dirty="0"/>
          </a:p>
        </p:txBody>
      </p:sp>
      <p:pic>
        <p:nvPicPr>
          <p:cNvPr id="9" name="Immagine 8"/>
          <p:cNvPicPr>
            <a:picLocks noChangeAspect="1"/>
          </p:cNvPicPr>
          <p:nvPr/>
        </p:nvPicPr>
        <p:blipFill rotWithShape="1">
          <a:blip r:embed="rId5"/>
          <a:srcRect l="26074" r="33417" b="52865"/>
          <a:stretch/>
        </p:blipFill>
        <p:spPr>
          <a:xfrm>
            <a:off x="107504" y="2529709"/>
            <a:ext cx="4835871" cy="3516996"/>
          </a:xfrm>
          <a:prstGeom prst="rect">
            <a:avLst/>
          </a:prstGeom>
        </p:spPr>
      </p:pic>
    </p:spTree>
    <p:extLst>
      <p:ext uri="{BB962C8B-B14F-4D97-AF65-F5344CB8AC3E}">
        <p14:creationId xmlns:p14="http://schemas.microsoft.com/office/powerpoint/2010/main" val="302133780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25</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2" name="Titolo 1"/>
          <p:cNvSpPr>
            <a:spLocks noGrp="1"/>
          </p:cNvSpPr>
          <p:nvPr>
            <p:ph type="title"/>
          </p:nvPr>
        </p:nvSpPr>
        <p:spPr>
          <a:xfrm>
            <a:off x="107504" y="1599008"/>
            <a:ext cx="8229600" cy="940186"/>
          </a:xfrm>
        </p:spPr>
        <p:txBody>
          <a:bodyPr/>
          <a:lstStyle/>
          <a:p>
            <a:r>
              <a:rPr lang="en-US" dirty="0"/>
              <a:t>	</a:t>
            </a:r>
            <a:r>
              <a:rPr lang="en-US" dirty="0" err="1"/>
              <a:t>Disinfographic</a:t>
            </a:r>
            <a:r>
              <a:rPr lang="en-US" dirty="0"/>
              <a:t>: an example </a:t>
            </a:r>
            <a:br>
              <a:rPr lang="en-US" dirty="0"/>
            </a:br>
            <a:endParaRPr lang="en-US" dirty="0"/>
          </a:p>
        </p:txBody>
      </p:sp>
      <p:pic>
        <p:nvPicPr>
          <p:cNvPr id="5" name="Segnaposto contenuto 4"/>
          <p:cNvPicPr>
            <a:picLocks noGrp="1" noChangeAspect="1"/>
          </p:cNvPicPr>
          <p:nvPr>
            <p:ph idx="1"/>
          </p:nvPr>
        </p:nvPicPr>
        <p:blipFill>
          <a:blip r:embed="rId4"/>
          <a:stretch>
            <a:fillRect/>
          </a:stretch>
        </p:blipFill>
        <p:spPr>
          <a:xfrm>
            <a:off x="1713864" y="2204863"/>
            <a:ext cx="5810464" cy="4426619"/>
          </a:xfrm>
          <a:prstGeom prst="rect">
            <a:avLst/>
          </a:prstGeom>
        </p:spPr>
      </p:pic>
    </p:spTree>
    <p:extLst>
      <p:ext uri="{BB962C8B-B14F-4D97-AF65-F5344CB8AC3E}">
        <p14:creationId xmlns:p14="http://schemas.microsoft.com/office/powerpoint/2010/main" val="120524704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p:cNvPicPr>
            <a:picLocks noChangeAspect="1"/>
          </p:cNvPicPr>
          <p:nvPr/>
        </p:nvPicPr>
        <p:blipFill>
          <a:blip r:embed="rId3"/>
          <a:stretch>
            <a:fillRect/>
          </a:stretch>
        </p:blipFill>
        <p:spPr>
          <a:xfrm>
            <a:off x="4559411" y="2944586"/>
            <a:ext cx="4584589" cy="2755631"/>
          </a:xfrm>
          <a:prstGeom prst="rect">
            <a:avLst/>
          </a:prstGeom>
        </p:spPr>
      </p:pic>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26</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2" name="Titolo 1"/>
          <p:cNvSpPr>
            <a:spLocks noGrp="1"/>
          </p:cNvSpPr>
          <p:nvPr>
            <p:ph type="title"/>
          </p:nvPr>
        </p:nvSpPr>
        <p:spPr>
          <a:xfrm>
            <a:off x="107504" y="1599008"/>
            <a:ext cx="8229600" cy="940186"/>
          </a:xfrm>
        </p:spPr>
        <p:txBody>
          <a:bodyPr/>
          <a:lstStyle/>
          <a:p>
            <a:r>
              <a:rPr lang="en-US" dirty="0"/>
              <a:t>	</a:t>
            </a:r>
            <a:r>
              <a:rPr lang="en-US" dirty="0" err="1"/>
              <a:t>Disinfographic</a:t>
            </a:r>
            <a:r>
              <a:rPr lang="en-US" dirty="0"/>
              <a:t>: an example </a:t>
            </a:r>
            <a:br>
              <a:rPr lang="en-US" dirty="0"/>
            </a:br>
            <a:endParaRPr lang="en-US" dirty="0"/>
          </a:p>
        </p:txBody>
      </p:sp>
      <p:pic>
        <p:nvPicPr>
          <p:cNvPr id="6" name="Segnaposto contenuto 5"/>
          <p:cNvPicPr>
            <a:picLocks noGrp="1" noChangeAspect="1"/>
          </p:cNvPicPr>
          <p:nvPr>
            <p:ph idx="1"/>
          </p:nvPr>
        </p:nvPicPr>
        <p:blipFill>
          <a:blip r:embed="rId5"/>
          <a:stretch>
            <a:fillRect/>
          </a:stretch>
        </p:blipFill>
        <p:spPr>
          <a:xfrm>
            <a:off x="323528" y="2539194"/>
            <a:ext cx="4179372" cy="3324187"/>
          </a:xfrm>
          <a:prstGeom prst="rect">
            <a:avLst/>
          </a:prstGeom>
        </p:spPr>
      </p:pic>
    </p:spTree>
    <p:extLst>
      <p:ext uri="{BB962C8B-B14F-4D97-AF65-F5344CB8AC3E}">
        <p14:creationId xmlns:p14="http://schemas.microsoft.com/office/powerpoint/2010/main" val="331280631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3"/>
          <a:stretch>
            <a:fillRect/>
          </a:stretch>
        </p:blipFill>
        <p:spPr>
          <a:xfrm>
            <a:off x="5652120" y="2240229"/>
            <a:ext cx="3108200" cy="3944416"/>
          </a:xfrm>
          <a:prstGeom prst="rect">
            <a:avLst/>
          </a:prstGeom>
        </p:spPr>
      </p:pic>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76391"/>
            <a:ext cx="8229600" cy="936625"/>
          </a:xfrm>
        </p:spPr>
        <p:txBody>
          <a:bodyPr/>
          <a:lstStyle/>
          <a:p>
            <a:r>
              <a:rPr lang="nl-NL" dirty="0"/>
              <a:t>Infographics &amp; Disinfographics</a:t>
            </a:r>
            <a:endParaRPr lang="en-GB" altLang="en-US" sz="20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397014" y="2420888"/>
            <a:ext cx="4701208" cy="4321175"/>
          </a:xfrm>
        </p:spPr>
        <p:txBody>
          <a:bodyPr/>
          <a:lstStyle/>
          <a:p>
            <a:pPr marL="0" marR="62865" indent="0">
              <a:spcBef>
                <a:spcPts val="1200"/>
              </a:spcBef>
              <a:buNone/>
            </a:pPr>
            <a:r>
              <a:rPr lang="en-US" i="1" dirty="0">
                <a:ea typeface="Verdana"/>
              </a:rPr>
              <a:t>Cosmetic decoration, which frequently distorts  the data, will never salvage an underlying lack of content.</a:t>
            </a:r>
          </a:p>
          <a:p>
            <a:pPr marL="0" marR="62865" indent="0">
              <a:spcBef>
                <a:spcPts val="1200"/>
              </a:spcBef>
              <a:buNone/>
            </a:pPr>
            <a:r>
              <a:rPr lang="en-US" i="1" dirty="0">
                <a:ea typeface="Verdana"/>
              </a:rPr>
              <a:t>If the numbers are boring, then you’ve  got the wrong numbers</a:t>
            </a:r>
            <a:endParaRPr lang="de-DE" altLang="en-US" i="1" dirty="0">
              <a:ea typeface="Verdana"/>
            </a:endParaRPr>
          </a:p>
          <a:p>
            <a:pPr marL="0" indent="0">
              <a:buFont typeface="Arial" pitchFamily="34" charset="0"/>
              <a:buNone/>
              <a:defRPr/>
            </a:pPr>
            <a:endParaRPr lang="de-DE" altLang="en-US" dirty="0">
              <a:ea typeface="Verdana"/>
            </a:endParaRPr>
          </a:p>
          <a:p>
            <a:pPr marL="0" indent="0">
              <a:buNone/>
              <a:defRPr/>
            </a:pPr>
            <a:r>
              <a:rPr lang="de-DE" altLang="en-US" sz="2000" dirty="0">
                <a:ea typeface="Verdana"/>
              </a:rPr>
              <a:t>(Edward R. </a:t>
            </a:r>
            <a:r>
              <a:rPr lang="de-DE" altLang="en-US" sz="2000" dirty="0" err="1">
                <a:ea typeface="Verdana"/>
              </a:rPr>
              <a:t>Tufte</a:t>
            </a:r>
            <a:r>
              <a:rPr lang="de-DE" altLang="en-US" sz="2000" dirty="0">
                <a:ea typeface="Verdana"/>
              </a:rPr>
              <a:t> – </a:t>
            </a:r>
            <a:r>
              <a:rPr lang="it-IT" sz="2000" dirty="0">
                <a:ea typeface="Verdana"/>
              </a:rPr>
              <a:t>American </a:t>
            </a:r>
            <a:r>
              <a:rPr lang="it-IT" sz="2000" dirty="0" err="1">
                <a:ea typeface="Verdana"/>
              </a:rPr>
              <a:t>statistician</a:t>
            </a:r>
            <a:r>
              <a:rPr lang="it-IT" sz="2000" dirty="0">
                <a:ea typeface="Verdana"/>
              </a:rPr>
              <a:t> and </a:t>
            </a:r>
            <a:r>
              <a:rPr lang="en-US" sz="2000" dirty="0">
                <a:ea typeface="Verdana"/>
              </a:rPr>
              <a:t>a pioneer in data visualization</a:t>
            </a:r>
            <a:r>
              <a:rPr lang="de-DE" altLang="en-US" sz="2000" dirty="0">
                <a:ea typeface="Verdana"/>
              </a:rPr>
              <a:t>)</a:t>
            </a:r>
            <a:endParaRPr lang="en-GB" altLang="en-US" sz="2000" dirty="0">
              <a:ea typeface="Verdana"/>
            </a:endParaRP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27</a:t>
            </a:fld>
            <a:endParaRPr lang="en-GB" altLang="en-US" sz="1400" i="0" dirty="0">
              <a:solidFill>
                <a:schemeClr val="tx1"/>
              </a:solidFill>
              <a:latin typeface="Arial" panose="020B0604020202020204" pitchFamily="34" charset="0"/>
            </a:endParaRPr>
          </a:p>
        </p:txBody>
      </p:sp>
    </p:spTree>
    <p:extLst>
      <p:ext uri="{BB962C8B-B14F-4D97-AF65-F5344CB8AC3E}">
        <p14:creationId xmlns:p14="http://schemas.microsoft.com/office/powerpoint/2010/main" val="28120417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F6BD06D1-CF6E-3346-A697-49DC91AF8EC2}"/>
              </a:ext>
            </a:extLst>
          </p:cNvPr>
          <p:cNvSpPr>
            <a:spLocks noGrp="1"/>
          </p:cNvSpPr>
          <p:nvPr>
            <p:ph type="title"/>
          </p:nvPr>
        </p:nvSpPr>
        <p:spPr>
          <a:xfrm>
            <a:off x="395288" y="1628775"/>
            <a:ext cx="8497887" cy="3600450"/>
          </a:xfrm>
        </p:spPr>
        <p:txBody>
          <a:bodyPr/>
          <a:lstStyle/>
          <a:p>
            <a:r>
              <a:rPr lang="en-US" dirty="0"/>
              <a:t>Interactive cartography</a:t>
            </a:r>
            <a:endParaRPr lang="en-GB" altLang="en-US" dirty="0"/>
          </a:p>
        </p:txBody>
      </p:sp>
      <p:sp>
        <p:nvSpPr>
          <p:cNvPr id="62467" name="Slide Number Placeholder 1">
            <a:extLst>
              <a:ext uri="{FF2B5EF4-FFF2-40B4-BE49-F238E27FC236}">
                <a16:creationId xmlns:a16="http://schemas.microsoft.com/office/drawing/2014/main" id="{44743096-208F-D54D-9E53-AB9022CF619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9B496030-4F3A-AD4F-8E54-1AC677E6E37C}" type="slidenum">
              <a:rPr lang="en-GB" altLang="en-US" sz="1400" i="0">
                <a:solidFill>
                  <a:schemeClr val="bg1"/>
                </a:solidFill>
                <a:latin typeface="Arial" panose="020B0604020202020204" pitchFamily="34" charset="0"/>
              </a:rPr>
              <a:pPr>
                <a:spcBef>
                  <a:spcPct val="0"/>
                </a:spcBef>
                <a:buClrTx/>
                <a:buFontTx/>
                <a:buNone/>
              </a:pPr>
              <a:t>28</a:t>
            </a:fld>
            <a:endParaRPr lang="en-GB" altLang="en-US" sz="1400" i="0">
              <a:solidFill>
                <a:schemeClr val="bg1"/>
              </a:solidFill>
              <a:latin typeface="Arial" panose="020B0604020202020204" pitchFamily="34" charset="0"/>
            </a:endParaRPr>
          </a:p>
        </p:txBody>
      </p:sp>
    </p:spTree>
    <p:extLst>
      <p:ext uri="{BB962C8B-B14F-4D97-AF65-F5344CB8AC3E}">
        <p14:creationId xmlns:p14="http://schemas.microsoft.com/office/powerpoint/2010/main" val="109979204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76391"/>
            <a:ext cx="8229600" cy="936625"/>
          </a:xfrm>
        </p:spPr>
        <p:txBody>
          <a:bodyPr/>
          <a:lstStyle/>
          <a:p>
            <a:r>
              <a:rPr lang="en-US" sz="2700" i="1" dirty="0"/>
              <a:t>What is interactive cartography?</a:t>
            </a:r>
            <a:endParaRPr lang="en-GB" altLang="en-US" sz="2700" i="1"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356658"/>
            <a:ext cx="8229600" cy="4321175"/>
          </a:xfrm>
        </p:spPr>
        <p:txBody>
          <a:bodyPr/>
          <a:lstStyle/>
          <a:p>
            <a:pPr marL="0" indent="0">
              <a:buNone/>
            </a:pPr>
            <a:endParaRPr lang="en-US" dirty="0"/>
          </a:p>
          <a:p>
            <a:pPr marL="0" indent="0">
              <a:buNone/>
            </a:pPr>
            <a:r>
              <a:rPr lang="en-US" dirty="0"/>
              <a:t>Interactive cartography involves the use of maps that allow you to zoom in and out, overview, identify specific features, query the underlying data either by topic or a specific indicator (e.g., socioeconomic status), generate reports and other formats to use or display selected information in the map</a:t>
            </a:r>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29</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extLst>
      <p:ext uri="{BB962C8B-B14F-4D97-AF65-F5344CB8AC3E}">
        <p14:creationId xmlns:p14="http://schemas.microsoft.com/office/powerpoint/2010/main" val="360007236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179512" y="2636912"/>
            <a:ext cx="3394720" cy="4321175"/>
          </a:xfrm>
        </p:spPr>
        <p:txBody>
          <a:bodyPr/>
          <a:lstStyle/>
          <a:p>
            <a:pPr marL="0" indent="0">
              <a:buNone/>
            </a:pPr>
            <a:r>
              <a:rPr lang="en-US" b="1" i="1" dirty="0"/>
              <a:t>Simplicity</a:t>
            </a:r>
            <a:r>
              <a:rPr lang="en-US" i="1" dirty="0"/>
              <a:t> is the ultimate form of sophistication</a:t>
            </a:r>
          </a:p>
          <a:p>
            <a:pPr marL="0" indent="0">
              <a:buNone/>
            </a:pPr>
            <a:br>
              <a:rPr lang="en-US" dirty="0"/>
            </a:br>
            <a:r>
              <a:rPr lang="en-US" dirty="0"/>
              <a:t>(Leonardo da Vinci)</a:t>
            </a:r>
            <a:endParaRPr lang="de-DE" altLang="en-US" i="1"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pic>
        <p:nvPicPr>
          <p:cNvPr id="4" name="Immagine 3"/>
          <p:cNvPicPr>
            <a:picLocks noChangeAspect="1"/>
          </p:cNvPicPr>
          <p:nvPr/>
        </p:nvPicPr>
        <p:blipFill>
          <a:blip r:embed="rId4"/>
          <a:stretch>
            <a:fillRect/>
          </a:stretch>
        </p:blipFill>
        <p:spPr>
          <a:xfrm>
            <a:off x="3574232" y="2166286"/>
            <a:ext cx="5438585" cy="4078939"/>
          </a:xfrm>
          <a:prstGeom prst="rect">
            <a:avLst/>
          </a:prstGeom>
        </p:spPr>
      </p:pic>
    </p:spTree>
    <p:extLst>
      <p:ext uri="{BB962C8B-B14F-4D97-AF65-F5344CB8AC3E}">
        <p14:creationId xmlns:p14="http://schemas.microsoft.com/office/powerpoint/2010/main" val="145861925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268760"/>
            <a:ext cx="8229600" cy="936625"/>
          </a:xfrm>
        </p:spPr>
        <p:txBody>
          <a:bodyPr/>
          <a:lstStyle/>
          <a:p>
            <a:r>
              <a:rPr lang="en-US" sz="2700" i="1" dirty="0"/>
              <a:t>Cartography</a:t>
            </a:r>
            <a:endParaRPr lang="en-GB" altLang="en-US" sz="2700" i="1"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276872"/>
            <a:ext cx="8229600" cy="4321175"/>
          </a:xfrm>
        </p:spPr>
        <p:txBody>
          <a:bodyPr/>
          <a:lstStyle/>
          <a:p>
            <a:r>
              <a:rPr lang="en-US" altLang="en-US" dirty="0"/>
              <a:t>The development of statistical mapping has also been encouraged by a growing demand for </a:t>
            </a:r>
            <a:r>
              <a:rPr lang="en-US" altLang="en-US" b="1" dirty="0"/>
              <a:t>spatial information</a:t>
            </a:r>
            <a:r>
              <a:rPr lang="en-US" altLang="en-US" dirty="0"/>
              <a:t> </a:t>
            </a:r>
          </a:p>
          <a:p>
            <a:r>
              <a:rPr lang="it-IT" dirty="0" err="1"/>
              <a:t>Finding</a:t>
            </a:r>
            <a:r>
              <a:rPr lang="it-IT" dirty="0"/>
              <a:t> new </a:t>
            </a:r>
            <a:r>
              <a:rPr lang="it-IT" dirty="0" err="1"/>
              <a:t>methods</a:t>
            </a:r>
            <a:r>
              <a:rPr lang="it-IT" dirty="0"/>
              <a:t> </a:t>
            </a:r>
            <a:r>
              <a:rPr lang="it-IT" dirty="0" err="1"/>
              <a:t>that</a:t>
            </a:r>
            <a:r>
              <a:rPr lang="it-IT" dirty="0"/>
              <a:t> </a:t>
            </a:r>
            <a:r>
              <a:rPr lang="it-IT" dirty="0" err="1"/>
              <a:t>allow</a:t>
            </a:r>
            <a:r>
              <a:rPr lang="it-IT" dirty="0"/>
              <a:t> the </a:t>
            </a:r>
            <a:r>
              <a:rPr lang="it-IT" dirty="0" err="1"/>
              <a:t>acquisition</a:t>
            </a:r>
            <a:r>
              <a:rPr lang="it-IT" dirty="0"/>
              <a:t> and </a:t>
            </a:r>
            <a:r>
              <a:rPr lang="it-IT" dirty="0" err="1"/>
              <a:t>publication</a:t>
            </a:r>
            <a:r>
              <a:rPr lang="it-IT" dirty="0"/>
              <a:t> of data </a:t>
            </a:r>
            <a:r>
              <a:rPr lang="it-IT" dirty="0" err="1"/>
              <a:t>at</a:t>
            </a:r>
            <a:r>
              <a:rPr lang="it-IT" dirty="0"/>
              <a:t> </a:t>
            </a:r>
            <a:r>
              <a:rPr lang="it-IT" dirty="0" err="1"/>
              <a:t>any</a:t>
            </a:r>
            <a:r>
              <a:rPr lang="it-IT" dirty="0"/>
              <a:t> </a:t>
            </a:r>
            <a:r>
              <a:rPr lang="it-IT" dirty="0" err="1"/>
              <a:t>spatial</a:t>
            </a:r>
            <a:r>
              <a:rPr lang="it-IT" dirty="0"/>
              <a:t> </a:t>
            </a:r>
            <a:r>
              <a:rPr lang="it-IT" dirty="0" err="1"/>
              <a:t>level</a:t>
            </a:r>
            <a:r>
              <a:rPr lang="it-IT" dirty="0"/>
              <a:t> </a:t>
            </a:r>
            <a:r>
              <a:rPr lang="it-IT" dirty="0" err="1"/>
              <a:t>has</a:t>
            </a:r>
            <a:r>
              <a:rPr lang="it-IT" dirty="0"/>
              <a:t> so </a:t>
            </a:r>
            <a:r>
              <a:rPr lang="it-IT" dirty="0" err="1"/>
              <a:t>become</a:t>
            </a:r>
            <a:r>
              <a:rPr lang="it-IT" dirty="0"/>
              <a:t> </a:t>
            </a:r>
            <a:r>
              <a:rPr lang="it-IT" dirty="0" err="1"/>
              <a:t>one</a:t>
            </a:r>
            <a:r>
              <a:rPr lang="it-IT" dirty="0"/>
              <a:t> of the </a:t>
            </a:r>
            <a:r>
              <a:rPr lang="it-IT" dirty="0" err="1"/>
              <a:t>goals</a:t>
            </a:r>
            <a:r>
              <a:rPr lang="it-IT" dirty="0"/>
              <a:t> of </a:t>
            </a:r>
            <a:r>
              <a:rPr lang="it-IT" dirty="0" err="1"/>
              <a:t>official</a:t>
            </a:r>
            <a:r>
              <a:rPr lang="it-IT" dirty="0"/>
              <a:t> </a:t>
            </a:r>
            <a:r>
              <a:rPr lang="it-IT" dirty="0" err="1"/>
              <a:t>statistics</a:t>
            </a:r>
            <a:endParaRPr lang="en-US" altLang="en-US" dirty="0"/>
          </a:p>
          <a:p>
            <a:r>
              <a:rPr lang="en-US" altLang="en-US" dirty="0"/>
              <a:t>A wider use of administrative sources by official statistics and their combination with geospatial information have led to major changes in this field</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30</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extLst>
      <p:ext uri="{BB962C8B-B14F-4D97-AF65-F5344CB8AC3E}">
        <p14:creationId xmlns:p14="http://schemas.microsoft.com/office/powerpoint/2010/main" val="171157356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40768"/>
            <a:ext cx="8229600" cy="936625"/>
          </a:xfrm>
        </p:spPr>
        <p:txBody>
          <a:bodyPr/>
          <a:lstStyle/>
          <a:p>
            <a:r>
              <a:rPr lang="en-US" sz="2800" dirty="0"/>
              <a:t>Warning note</a:t>
            </a:r>
            <a:endParaRPr lang="en-GB" altLang="en-US" sz="2700" i="1"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276872"/>
            <a:ext cx="8229600" cy="4321175"/>
          </a:xfrm>
        </p:spPr>
        <p:txBody>
          <a:bodyPr/>
          <a:lstStyle/>
          <a:p>
            <a:r>
              <a:rPr lang="it-IT" dirty="0" err="1"/>
              <a:t>Each</a:t>
            </a:r>
            <a:r>
              <a:rPr lang="it-IT" dirty="0"/>
              <a:t> </a:t>
            </a:r>
            <a:r>
              <a:rPr lang="it-IT" dirty="0" err="1"/>
              <a:t>thematic</a:t>
            </a:r>
            <a:r>
              <a:rPr lang="it-IT" dirty="0"/>
              <a:t> </a:t>
            </a:r>
            <a:r>
              <a:rPr lang="it-IT" dirty="0" err="1"/>
              <a:t>map</a:t>
            </a:r>
            <a:r>
              <a:rPr lang="it-IT" dirty="0"/>
              <a:t> </a:t>
            </a:r>
            <a:r>
              <a:rPr lang="it-IT" dirty="0" err="1"/>
              <a:t>also</a:t>
            </a:r>
            <a:r>
              <a:rPr lang="it-IT" dirty="0"/>
              <a:t> </a:t>
            </a:r>
            <a:r>
              <a:rPr lang="it-IT" dirty="0" err="1"/>
              <a:t>has</a:t>
            </a:r>
            <a:r>
              <a:rPr lang="it-IT" dirty="0"/>
              <a:t> a </a:t>
            </a:r>
            <a:r>
              <a:rPr lang="it-IT" dirty="0" err="1"/>
              <a:t>basic</a:t>
            </a:r>
            <a:r>
              <a:rPr lang="it-IT" dirty="0"/>
              <a:t> </a:t>
            </a:r>
            <a:r>
              <a:rPr lang="it-IT" dirty="0" err="1"/>
              <a:t>content</a:t>
            </a:r>
            <a:r>
              <a:rPr lang="it-IT" dirty="0"/>
              <a:t>, </a:t>
            </a:r>
            <a:r>
              <a:rPr lang="it-IT" dirty="0" err="1"/>
              <a:t>namely</a:t>
            </a:r>
            <a:r>
              <a:rPr lang="it-IT" dirty="0"/>
              <a:t> </a:t>
            </a:r>
            <a:r>
              <a:rPr lang="it-IT" dirty="0" err="1"/>
              <a:t>topographic</a:t>
            </a:r>
            <a:r>
              <a:rPr lang="it-IT" dirty="0"/>
              <a:t> </a:t>
            </a:r>
            <a:r>
              <a:rPr lang="it-IT" dirty="0" err="1"/>
              <a:t>elements</a:t>
            </a:r>
            <a:r>
              <a:rPr lang="it-IT" dirty="0"/>
              <a:t> (in the GIS </a:t>
            </a:r>
            <a:r>
              <a:rPr lang="it-IT" dirty="0" err="1"/>
              <a:t>context</a:t>
            </a:r>
            <a:r>
              <a:rPr lang="it-IT" dirty="0"/>
              <a:t> </a:t>
            </a:r>
            <a:r>
              <a:rPr lang="it-IT" dirty="0" err="1"/>
              <a:t>called</a:t>
            </a:r>
            <a:r>
              <a:rPr lang="it-IT" dirty="0"/>
              <a:t> </a:t>
            </a:r>
            <a:r>
              <a:rPr lang="it-IT" dirty="0" err="1"/>
              <a:t>spatial</a:t>
            </a:r>
            <a:r>
              <a:rPr lang="it-IT" dirty="0"/>
              <a:t> </a:t>
            </a:r>
            <a:r>
              <a:rPr lang="it-IT" dirty="0" err="1"/>
              <a:t>reference</a:t>
            </a:r>
            <a:r>
              <a:rPr lang="it-IT" dirty="0"/>
              <a:t> data) and </a:t>
            </a:r>
            <a:r>
              <a:rPr lang="it-IT" dirty="0" err="1"/>
              <a:t>these</a:t>
            </a:r>
            <a:r>
              <a:rPr lang="it-IT" dirty="0"/>
              <a:t> </a:t>
            </a:r>
            <a:r>
              <a:rPr lang="it-IT" dirty="0" err="1"/>
              <a:t>ones</a:t>
            </a:r>
            <a:r>
              <a:rPr lang="it-IT" dirty="0"/>
              <a:t> are </a:t>
            </a:r>
            <a:r>
              <a:rPr lang="it-IT" dirty="0" err="1"/>
              <a:t>necessary</a:t>
            </a:r>
            <a:r>
              <a:rPr lang="it-IT" dirty="0"/>
              <a:t> to </a:t>
            </a:r>
            <a:r>
              <a:rPr lang="it-IT" dirty="0" err="1"/>
              <a:t>correctly</a:t>
            </a:r>
            <a:r>
              <a:rPr lang="it-IT" dirty="0"/>
              <a:t> </a:t>
            </a:r>
            <a:r>
              <a:rPr lang="it-IT" dirty="0" err="1"/>
              <a:t>interpret</a:t>
            </a:r>
            <a:r>
              <a:rPr lang="it-IT" dirty="0"/>
              <a:t> the </a:t>
            </a:r>
            <a:r>
              <a:rPr lang="it-IT" dirty="0" err="1"/>
              <a:t>geographical</a:t>
            </a:r>
            <a:r>
              <a:rPr lang="it-IT" dirty="0"/>
              <a:t> </a:t>
            </a:r>
            <a:r>
              <a:rPr lang="it-IT" dirty="0" err="1"/>
              <a:t>relationships</a:t>
            </a:r>
            <a:r>
              <a:rPr lang="it-IT" dirty="0"/>
              <a:t> of the quantitative data </a:t>
            </a:r>
            <a:r>
              <a:rPr lang="it-IT" dirty="0" err="1"/>
              <a:t>presented</a:t>
            </a:r>
            <a:endParaRPr lang="it-IT" dirty="0"/>
          </a:p>
          <a:p>
            <a:r>
              <a:rPr lang="en-US" altLang="en-US" dirty="0"/>
              <a:t>The base map contains the boundaries </a:t>
            </a:r>
            <a:r>
              <a:rPr lang="it-IT" dirty="0"/>
              <a:t>of the </a:t>
            </a:r>
            <a:r>
              <a:rPr lang="it-IT" dirty="0" err="1"/>
              <a:t>presented</a:t>
            </a:r>
            <a:r>
              <a:rPr lang="it-IT" dirty="0"/>
              <a:t> area </a:t>
            </a:r>
            <a:endParaRPr lang="en-US" altLang="en-US" dirty="0"/>
          </a:p>
          <a:p>
            <a:r>
              <a:rPr lang="en-US" altLang="en-US" dirty="0"/>
              <a:t>The base map has to be prepared at the appropriate scale and using a correct map projection </a:t>
            </a:r>
          </a:p>
          <a:p>
            <a:endParaRPr lang="en-US" altLang="en-US" dirty="0"/>
          </a:p>
          <a:p>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31</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extLst>
      <p:ext uri="{BB962C8B-B14F-4D97-AF65-F5344CB8AC3E}">
        <p14:creationId xmlns:p14="http://schemas.microsoft.com/office/powerpoint/2010/main" val="35194492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251520" y="1376391"/>
            <a:ext cx="8229600" cy="936625"/>
          </a:xfrm>
        </p:spPr>
        <p:txBody>
          <a:bodyPr/>
          <a:lstStyle/>
          <a:p>
            <a:r>
              <a:rPr lang="en-US" altLang="en-US" sz="2700" i="1" dirty="0"/>
              <a:t>	When is it appropriate to use cartography?</a:t>
            </a:r>
            <a:endParaRPr lang="en-GB" altLang="en-US" sz="2700" i="1"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323528" y="2118655"/>
            <a:ext cx="8229600" cy="4321175"/>
          </a:xfrm>
        </p:spPr>
        <p:txBody>
          <a:bodyPr/>
          <a:lstStyle/>
          <a:p>
            <a:pPr marL="0" indent="0">
              <a:buNone/>
            </a:pPr>
            <a:endParaRPr lang="en-US" dirty="0"/>
          </a:p>
          <a:p>
            <a:pPr>
              <a:buFontTx/>
              <a:buNone/>
              <a:defRPr/>
            </a:pPr>
            <a:r>
              <a:rPr lang="en-US" altLang="en-US" dirty="0"/>
              <a:t>   Before creating/using maps for visualization the question to answer is: with another type of visualization, is it easier or faster to give the information at a glance?  </a:t>
            </a:r>
          </a:p>
          <a:p>
            <a:pPr>
              <a:buFontTx/>
              <a:buNone/>
              <a:defRPr/>
            </a:pPr>
            <a:endParaRPr lang="en-US" altLang="en-US" dirty="0"/>
          </a:p>
          <a:p>
            <a:pPr>
              <a:buFontTx/>
              <a:buNone/>
              <a:defRPr/>
            </a:pPr>
            <a:r>
              <a:rPr lang="en-US" altLang="en-US" dirty="0"/>
              <a:t>   If the answer is yes, perhaps maps are not the best visualization for you. If it's no, then keep in mind that maps offer added value because the data is placed in a real-life context</a:t>
            </a: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32</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extLst>
      <p:ext uri="{BB962C8B-B14F-4D97-AF65-F5344CB8AC3E}">
        <p14:creationId xmlns:p14="http://schemas.microsoft.com/office/powerpoint/2010/main" val="245381399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33</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 name="Rettangolo 4"/>
          <p:cNvSpPr/>
          <p:nvPr/>
        </p:nvSpPr>
        <p:spPr>
          <a:xfrm>
            <a:off x="107503" y="1340768"/>
            <a:ext cx="7416825" cy="1323439"/>
          </a:xfrm>
          <a:prstGeom prst="rect">
            <a:avLst/>
          </a:prstGeom>
        </p:spPr>
        <p:txBody>
          <a:bodyPr wrap="square">
            <a:spAutoFit/>
          </a:bodyPr>
          <a:lstStyle/>
          <a:p>
            <a:r>
              <a:rPr lang="it-IT" sz="2000" dirty="0" err="1">
                <a:solidFill>
                  <a:schemeClr val="accent2">
                    <a:lumMod val="75000"/>
                  </a:schemeClr>
                </a:solidFill>
              </a:rPr>
              <a:t>Eurostat</a:t>
            </a:r>
            <a:r>
              <a:rPr lang="it-IT" sz="2000" dirty="0">
                <a:solidFill>
                  <a:schemeClr val="accent2">
                    <a:lumMod val="75000"/>
                  </a:schemeClr>
                </a:solidFill>
              </a:rPr>
              <a:t> - Statistical Atlas</a:t>
            </a:r>
            <a:br>
              <a:rPr lang="it-IT" sz="2000" dirty="0">
                <a:solidFill>
                  <a:schemeClr val="accent2">
                    <a:lumMod val="75000"/>
                  </a:schemeClr>
                </a:solidFill>
              </a:rPr>
            </a:br>
            <a:r>
              <a:rPr lang="it-IT" sz="2000" dirty="0">
                <a:solidFill>
                  <a:schemeClr val="accent2">
                    <a:lumMod val="75000"/>
                  </a:schemeClr>
                </a:solidFill>
              </a:rPr>
              <a:t>Share of single-</a:t>
            </a:r>
            <a:r>
              <a:rPr lang="it-IT" sz="2000" dirty="0" err="1">
                <a:solidFill>
                  <a:schemeClr val="accent2">
                    <a:lumMod val="75000"/>
                  </a:schemeClr>
                </a:solidFill>
              </a:rPr>
              <a:t>person</a:t>
            </a:r>
            <a:r>
              <a:rPr lang="it-IT" sz="2000" dirty="0">
                <a:solidFill>
                  <a:schemeClr val="accent2">
                    <a:lumMod val="75000"/>
                  </a:schemeClr>
                </a:solidFill>
              </a:rPr>
              <a:t> </a:t>
            </a:r>
            <a:r>
              <a:rPr lang="it-IT" sz="2000" dirty="0" err="1">
                <a:solidFill>
                  <a:schemeClr val="accent2">
                    <a:lumMod val="75000"/>
                  </a:schemeClr>
                </a:solidFill>
              </a:rPr>
              <a:t>households</a:t>
            </a:r>
            <a:r>
              <a:rPr lang="it-IT" sz="2000" dirty="0">
                <a:solidFill>
                  <a:schemeClr val="accent2">
                    <a:lumMod val="75000"/>
                  </a:schemeClr>
                </a:solidFill>
              </a:rPr>
              <a:t> – </a:t>
            </a:r>
            <a:r>
              <a:rPr lang="it-IT" sz="2000" dirty="0" err="1">
                <a:solidFill>
                  <a:schemeClr val="accent2">
                    <a:lumMod val="75000"/>
                  </a:schemeClr>
                </a:solidFill>
              </a:rPr>
              <a:t>Census</a:t>
            </a:r>
            <a:r>
              <a:rPr lang="it-IT" sz="2000" dirty="0">
                <a:solidFill>
                  <a:schemeClr val="accent2">
                    <a:lumMod val="75000"/>
                  </a:schemeClr>
                </a:solidFill>
              </a:rPr>
              <a:t> 2021</a:t>
            </a:r>
          </a:p>
          <a:p>
            <a:endParaRPr lang="it-IT" sz="2000" dirty="0">
              <a:solidFill>
                <a:schemeClr val="accent2">
                  <a:lumMod val="75000"/>
                </a:schemeClr>
              </a:solidFill>
            </a:endParaRPr>
          </a:p>
          <a:p>
            <a:endParaRPr lang="it-IT" sz="2000" dirty="0">
              <a:solidFill>
                <a:schemeClr val="accent2">
                  <a:lumMod val="75000"/>
                </a:schemeClr>
              </a:solidFill>
            </a:endParaRPr>
          </a:p>
        </p:txBody>
      </p:sp>
      <p:sp>
        <p:nvSpPr>
          <p:cNvPr id="6" name="Rettangolo 5"/>
          <p:cNvSpPr/>
          <p:nvPr/>
        </p:nvSpPr>
        <p:spPr>
          <a:xfrm>
            <a:off x="114413" y="6453336"/>
            <a:ext cx="8572387" cy="230832"/>
          </a:xfrm>
          <a:prstGeom prst="rect">
            <a:avLst/>
          </a:prstGeom>
        </p:spPr>
        <p:txBody>
          <a:bodyPr wrap="square">
            <a:spAutoFit/>
          </a:bodyPr>
          <a:lstStyle/>
          <a:p>
            <a:pPr lvl="0"/>
            <a:r>
              <a:rPr lang="it-IT" sz="900" dirty="0">
                <a:solidFill>
                  <a:srgbClr val="333399">
                    <a:lumMod val="50000"/>
                  </a:srgbClr>
                </a:solidFill>
              </a:rPr>
              <a:t>https://ec.europa.eu/statistical-atlas/viewer/?config=census.json&amp;</a:t>
            </a:r>
          </a:p>
        </p:txBody>
      </p:sp>
      <p:pic>
        <p:nvPicPr>
          <p:cNvPr id="2" name="Immagine 1"/>
          <p:cNvPicPr>
            <a:picLocks noChangeAspect="1"/>
          </p:cNvPicPr>
          <p:nvPr/>
        </p:nvPicPr>
        <p:blipFill>
          <a:blip r:embed="rId4"/>
          <a:stretch>
            <a:fillRect/>
          </a:stretch>
        </p:blipFill>
        <p:spPr>
          <a:xfrm>
            <a:off x="39923" y="2060848"/>
            <a:ext cx="9085705" cy="4225799"/>
          </a:xfrm>
          <a:prstGeom prst="rect">
            <a:avLst/>
          </a:prstGeom>
        </p:spPr>
      </p:pic>
    </p:spTree>
    <p:extLst>
      <p:ext uri="{BB962C8B-B14F-4D97-AF65-F5344CB8AC3E}">
        <p14:creationId xmlns:p14="http://schemas.microsoft.com/office/powerpoint/2010/main" val="330602805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34</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 name="Rettangolo 4"/>
          <p:cNvSpPr/>
          <p:nvPr/>
        </p:nvSpPr>
        <p:spPr>
          <a:xfrm>
            <a:off x="107503" y="1340768"/>
            <a:ext cx="7056785" cy="1015663"/>
          </a:xfrm>
          <a:prstGeom prst="rect">
            <a:avLst/>
          </a:prstGeom>
        </p:spPr>
        <p:txBody>
          <a:bodyPr wrap="square">
            <a:spAutoFit/>
          </a:bodyPr>
          <a:lstStyle/>
          <a:p>
            <a:r>
              <a:rPr lang="it-IT" sz="2000" dirty="0" err="1">
                <a:solidFill>
                  <a:schemeClr val="accent2">
                    <a:lumMod val="75000"/>
                  </a:schemeClr>
                </a:solidFill>
              </a:rPr>
              <a:t>Eurostat</a:t>
            </a:r>
            <a:r>
              <a:rPr lang="it-IT" sz="2000" dirty="0">
                <a:solidFill>
                  <a:schemeClr val="accent2">
                    <a:lumMod val="75000"/>
                  </a:schemeClr>
                </a:solidFill>
              </a:rPr>
              <a:t> - Statistical Atlas</a:t>
            </a:r>
            <a:br>
              <a:rPr lang="it-IT" sz="2000" dirty="0">
                <a:solidFill>
                  <a:schemeClr val="accent2">
                    <a:lumMod val="75000"/>
                  </a:schemeClr>
                </a:solidFill>
              </a:rPr>
            </a:br>
            <a:r>
              <a:rPr lang="it-IT" sz="2000" dirty="0" err="1">
                <a:solidFill>
                  <a:schemeClr val="accent2">
                    <a:lumMod val="75000"/>
                  </a:schemeClr>
                </a:solidFill>
              </a:rPr>
              <a:t>Fatal</a:t>
            </a:r>
            <a:r>
              <a:rPr lang="it-IT" sz="2000" dirty="0">
                <a:solidFill>
                  <a:schemeClr val="accent2">
                    <a:lumMod val="75000"/>
                  </a:schemeClr>
                </a:solidFill>
              </a:rPr>
              <a:t> road </a:t>
            </a:r>
            <a:r>
              <a:rPr lang="it-IT" sz="2000" dirty="0" err="1">
                <a:solidFill>
                  <a:schemeClr val="accent2">
                    <a:lumMod val="75000"/>
                  </a:schemeClr>
                </a:solidFill>
              </a:rPr>
              <a:t>accidents</a:t>
            </a:r>
            <a:r>
              <a:rPr lang="it-IT" sz="2000" dirty="0">
                <a:solidFill>
                  <a:schemeClr val="accent2">
                    <a:lumMod val="75000"/>
                  </a:schemeClr>
                </a:solidFill>
              </a:rPr>
              <a:t> - </a:t>
            </a:r>
            <a:r>
              <a:rPr lang="it-IT" sz="2000" dirty="0" err="1">
                <a:solidFill>
                  <a:schemeClr val="accent2">
                    <a:lumMod val="75000"/>
                  </a:schemeClr>
                </a:solidFill>
              </a:rPr>
              <a:t>Regional</a:t>
            </a:r>
            <a:r>
              <a:rPr lang="it-IT" sz="2000" dirty="0">
                <a:solidFill>
                  <a:schemeClr val="accent2">
                    <a:lumMod val="75000"/>
                  </a:schemeClr>
                </a:solidFill>
              </a:rPr>
              <a:t> </a:t>
            </a:r>
            <a:r>
              <a:rPr lang="it-IT" sz="2000" dirty="0" err="1">
                <a:solidFill>
                  <a:schemeClr val="accent2">
                    <a:lumMod val="75000"/>
                  </a:schemeClr>
                </a:solidFill>
              </a:rPr>
              <a:t>yearbook</a:t>
            </a:r>
            <a:r>
              <a:rPr lang="it-IT" sz="2000" dirty="0">
                <a:solidFill>
                  <a:schemeClr val="accent2">
                    <a:lumMod val="75000"/>
                  </a:schemeClr>
                </a:solidFill>
              </a:rPr>
              <a:t> 2021</a:t>
            </a:r>
          </a:p>
          <a:p>
            <a:endParaRPr lang="it-IT" sz="2000" dirty="0">
              <a:solidFill>
                <a:schemeClr val="accent2">
                  <a:lumMod val="75000"/>
                </a:schemeClr>
              </a:solidFill>
            </a:endParaRPr>
          </a:p>
        </p:txBody>
      </p:sp>
      <p:pic>
        <p:nvPicPr>
          <p:cNvPr id="4" name="Immagine 3"/>
          <p:cNvPicPr>
            <a:picLocks noChangeAspect="1"/>
          </p:cNvPicPr>
          <p:nvPr/>
        </p:nvPicPr>
        <p:blipFill>
          <a:blip r:embed="rId4"/>
          <a:stretch>
            <a:fillRect/>
          </a:stretch>
        </p:blipFill>
        <p:spPr>
          <a:xfrm>
            <a:off x="145923" y="2130829"/>
            <a:ext cx="8904312" cy="4139113"/>
          </a:xfrm>
          <a:prstGeom prst="rect">
            <a:avLst/>
          </a:prstGeom>
        </p:spPr>
      </p:pic>
      <p:sp>
        <p:nvSpPr>
          <p:cNvPr id="6" name="Rettangolo 5"/>
          <p:cNvSpPr/>
          <p:nvPr/>
        </p:nvSpPr>
        <p:spPr>
          <a:xfrm>
            <a:off x="114413" y="6309320"/>
            <a:ext cx="8572387" cy="507831"/>
          </a:xfrm>
          <a:prstGeom prst="rect">
            <a:avLst/>
          </a:prstGeom>
        </p:spPr>
        <p:txBody>
          <a:bodyPr wrap="square">
            <a:spAutoFit/>
          </a:bodyPr>
          <a:lstStyle/>
          <a:p>
            <a:pPr lvl="0"/>
            <a:r>
              <a:rPr lang="it-IT" sz="900" dirty="0">
                <a:solidFill>
                  <a:srgbClr val="333399">
                    <a:lumMod val="50000"/>
                  </a:srgbClr>
                </a:solidFill>
              </a:rPr>
              <a:t>https://ec.europa.eu/statistical-atlas/viewer/?config=RYB-2021.json&amp;mids=BKGCNT,BKGCRL,C11M02,CNTOVL&amp;o=1,0.5,1,0.7&amp;ch=C01,ENV,C11&amp;center=50.00754,19.98211,3&amp;lcis=C11M02&amp;</a:t>
            </a:r>
          </a:p>
        </p:txBody>
      </p:sp>
    </p:spTree>
    <p:extLst>
      <p:ext uri="{BB962C8B-B14F-4D97-AF65-F5344CB8AC3E}">
        <p14:creationId xmlns:p14="http://schemas.microsoft.com/office/powerpoint/2010/main" val="81426458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35</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sp>
        <p:nvSpPr>
          <p:cNvPr id="5" name="Rettangolo 4"/>
          <p:cNvSpPr/>
          <p:nvPr/>
        </p:nvSpPr>
        <p:spPr>
          <a:xfrm>
            <a:off x="107503" y="1340768"/>
            <a:ext cx="6696745" cy="1323439"/>
          </a:xfrm>
          <a:prstGeom prst="rect">
            <a:avLst/>
          </a:prstGeom>
        </p:spPr>
        <p:txBody>
          <a:bodyPr wrap="square">
            <a:spAutoFit/>
          </a:bodyPr>
          <a:lstStyle/>
          <a:p>
            <a:r>
              <a:rPr lang="it-IT" sz="2000" dirty="0">
                <a:solidFill>
                  <a:schemeClr val="accent2">
                    <a:lumMod val="75000"/>
                  </a:schemeClr>
                </a:solidFill>
              </a:rPr>
              <a:t>WHO – </a:t>
            </a:r>
            <a:r>
              <a:rPr lang="it-IT" sz="2000" dirty="0" err="1">
                <a:solidFill>
                  <a:schemeClr val="accent2">
                    <a:lumMod val="75000"/>
                  </a:schemeClr>
                </a:solidFill>
              </a:rPr>
              <a:t>Covid</a:t>
            </a:r>
            <a:r>
              <a:rPr lang="it-IT" sz="2000" dirty="0">
                <a:solidFill>
                  <a:schemeClr val="accent2">
                    <a:lumMod val="75000"/>
                  </a:schemeClr>
                </a:solidFill>
              </a:rPr>
              <a:t> 19 Cumulative </a:t>
            </a:r>
            <a:r>
              <a:rPr lang="it-IT" sz="2000" dirty="0" err="1">
                <a:solidFill>
                  <a:schemeClr val="accent2">
                    <a:lumMod val="75000"/>
                  </a:schemeClr>
                </a:solidFill>
              </a:rPr>
              <a:t>incidence</a:t>
            </a:r>
            <a:r>
              <a:rPr lang="it-IT" sz="2000" dirty="0">
                <a:solidFill>
                  <a:schemeClr val="accent2">
                    <a:lumMod val="75000"/>
                  </a:schemeClr>
                </a:solidFill>
              </a:rPr>
              <a:t> per 100 000 (Europe)</a:t>
            </a:r>
          </a:p>
          <a:p>
            <a:endParaRPr lang="it-IT" sz="2000" dirty="0">
              <a:solidFill>
                <a:schemeClr val="accent2">
                  <a:lumMod val="75000"/>
                </a:schemeClr>
              </a:solidFill>
            </a:endParaRPr>
          </a:p>
          <a:p>
            <a:endParaRPr lang="it-IT" sz="2000" dirty="0">
              <a:solidFill>
                <a:schemeClr val="accent2">
                  <a:lumMod val="75000"/>
                </a:schemeClr>
              </a:solidFill>
            </a:endParaRPr>
          </a:p>
        </p:txBody>
      </p:sp>
      <p:sp>
        <p:nvSpPr>
          <p:cNvPr id="6" name="Rettangolo 5"/>
          <p:cNvSpPr/>
          <p:nvPr/>
        </p:nvSpPr>
        <p:spPr>
          <a:xfrm>
            <a:off x="114413" y="6453336"/>
            <a:ext cx="8572387" cy="230832"/>
          </a:xfrm>
          <a:prstGeom prst="rect">
            <a:avLst/>
          </a:prstGeom>
        </p:spPr>
        <p:txBody>
          <a:bodyPr wrap="square">
            <a:spAutoFit/>
          </a:bodyPr>
          <a:lstStyle/>
          <a:p>
            <a:pPr lvl="0"/>
            <a:r>
              <a:rPr lang="it-IT" sz="900" dirty="0">
                <a:solidFill>
                  <a:srgbClr val="333399">
                    <a:lumMod val="50000"/>
                  </a:srgbClr>
                </a:solidFill>
              </a:rPr>
              <a:t>https://who.maps.arcgis.com/apps/dashboards/9cc5ff7e69bb465bb917605e6c0db4f9</a:t>
            </a:r>
          </a:p>
        </p:txBody>
      </p:sp>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2" name="Immagine 1"/>
          <p:cNvPicPr>
            <a:picLocks noChangeAspect="1"/>
          </p:cNvPicPr>
          <p:nvPr/>
        </p:nvPicPr>
        <p:blipFill rotWithShape="1">
          <a:blip r:embed="rId4"/>
          <a:srcRect l="24877" t="11894"/>
          <a:stretch/>
        </p:blipFill>
        <p:spPr>
          <a:xfrm>
            <a:off x="323528" y="2071782"/>
            <a:ext cx="8064896" cy="4394320"/>
          </a:xfrm>
          <a:prstGeom prst="rect">
            <a:avLst/>
          </a:prstGeom>
        </p:spPr>
      </p:pic>
    </p:spTree>
    <p:extLst>
      <p:ext uri="{BB962C8B-B14F-4D97-AF65-F5344CB8AC3E}">
        <p14:creationId xmlns:p14="http://schemas.microsoft.com/office/powerpoint/2010/main" val="49560988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251520" y="1484263"/>
            <a:ext cx="8229600" cy="936625"/>
          </a:xfrm>
        </p:spPr>
        <p:txBody>
          <a:bodyPr/>
          <a:lstStyle/>
          <a:p>
            <a:r>
              <a:rPr lang="en-US" altLang="en-US" sz="2700" dirty="0"/>
              <a:t>Main tools to create interactive maps</a:t>
            </a:r>
            <a:endParaRPr lang="en-GB" altLang="en-US" sz="27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323528" y="2118655"/>
            <a:ext cx="8229600" cy="4321175"/>
          </a:xfrm>
        </p:spPr>
        <p:txBody>
          <a:bodyPr/>
          <a:lstStyle/>
          <a:p>
            <a:pPr marL="0" indent="0">
              <a:buNone/>
            </a:pPr>
            <a:endParaRPr lang="en-US" altLang="en-US" dirty="0"/>
          </a:p>
          <a:p>
            <a:pPr marL="0" indent="0">
              <a:buNone/>
            </a:pPr>
            <a:endParaRPr lang="en-US" altLang="en-US" dirty="0"/>
          </a:p>
          <a:p>
            <a:pPr marL="0" indent="0">
              <a:buNone/>
            </a:pPr>
            <a:r>
              <a:rPr lang="en-US" altLang="en-US" dirty="0"/>
              <a:t>The main categories of tools for making maps are divided into:</a:t>
            </a:r>
          </a:p>
          <a:p>
            <a:pPr marL="0" indent="0">
              <a:buNone/>
            </a:pPr>
            <a:endParaRPr lang="en-US" altLang="en-US" sz="1200" dirty="0"/>
          </a:p>
          <a:p>
            <a:r>
              <a:rPr lang="en-US" altLang="en-US" dirty="0"/>
              <a:t>those that do not require any programming</a:t>
            </a:r>
          </a:p>
          <a:p>
            <a:r>
              <a:rPr lang="en-US" altLang="en-US" dirty="0"/>
              <a:t>others only for developers </a:t>
            </a: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36</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310774865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251520" y="1484263"/>
            <a:ext cx="8229600" cy="936625"/>
          </a:xfrm>
        </p:spPr>
        <p:txBody>
          <a:bodyPr/>
          <a:lstStyle/>
          <a:p>
            <a:r>
              <a:rPr lang="en-US" altLang="en-US" sz="2700" dirty="0"/>
              <a:t>Main tools to create interactive maps</a:t>
            </a:r>
            <a:endParaRPr lang="en-GB" altLang="en-US" sz="27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323528" y="2708225"/>
            <a:ext cx="4176464" cy="4321175"/>
          </a:xfrm>
        </p:spPr>
        <p:txBody>
          <a:bodyPr/>
          <a:lstStyle/>
          <a:p>
            <a:pPr marL="0" indent="0">
              <a:buNone/>
            </a:pPr>
            <a:endParaRPr lang="en-US" altLang="en-US" dirty="0"/>
          </a:p>
          <a:p>
            <a:r>
              <a:rPr lang="en-US" altLang="en-US" dirty="0" err="1"/>
              <a:t>RawGraphs</a:t>
            </a:r>
            <a:endParaRPr lang="en-US" altLang="en-US" dirty="0"/>
          </a:p>
          <a:p>
            <a:r>
              <a:rPr lang="en-US" altLang="en-US" dirty="0" err="1"/>
              <a:t>ChartBlocks</a:t>
            </a:r>
            <a:endParaRPr lang="en-US" altLang="en-US" dirty="0"/>
          </a:p>
          <a:p>
            <a:r>
              <a:rPr lang="en-US" altLang="en-US" dirty="0"/>
              <a:t>Tableau</a:t>
            </a:r>
          </a:p>
          <a:p>
            <a:r>
              <a:rPr lang="en-US" altLang="en-US" dirty="0"/>
              <a:t>Power BI</a:t>
            </a:r>
          </a:p>
          <a:p>
            <a:r>
              <a:rPr lang="en-US" altLang="en-US" dirty="0" err="1"/>
              <a:t>QlikView</a:t>
            </a:r>
            <a:endParaRPr lang="en-US" altLang="en-US" dirty="0"/>
          </a:p>
          <a:p>
            <a:r>
              <a:rPr lang="en-US" altLang="en-US" dirty="0" err="1"/>
              <a:t>Datawrapper</a:t>
            </a:r>
            <a:endParaRPr lang="en-US" altLang="en-US" dirty="0"/>
          </a:p>
          <a:p>
            <a:r>
              <a:rPr lang="en-US" altLang="en-US" dirty="0" err="1"/>
              <a:t>Visme</a:t>
            </a:r>
            <a:endParaRPr lang="en-US"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37</a:t>
            </a:fld>
            <a:endParaRPr lang="en-GB" altLang="en-US" sz="1400" i="0">
              <a:solidFill>
                <a:schemeClr val="tx1"/>
              </a:solidFill>
              <a:latin typeface="Arial" panose="020B0604020202020204" pitchFamily="34" charset="0"/>
            </a:endParaRPr>
          </a:p>
        </p:txBody>
      </p:sp>
      <p:sp>
        <p:nvSpPr>
          <p:cNvPr id="7" name="Content Placeholder 2">
            <a:extLst>
              <a:ext uri="{FF2B5EF4-FFF2-40B4-BE49-F238E27FC236}">
                <a16:creationId xmlns:a16="http://schemas.microsoft.com/office/drawing/2014/main" id="{1F1BE916-157C-A048-A978-5B9EFF1E87EC}"/>
              </a:ext>
            </a:extLst>
          </p:cNvPr>
          <p:cNvSpPr txBox="1">
            <a:spLocks/>
          </p:cNvSpPr>
          <p:nvPr/>
        </p:nvSpPr>
        <p:spPr bwMode="auto">
          <a:xfrm>
            <a:off x="4886175" y="2708225"/>
            <a:ext cx="4176464"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Font typeface="Arial" pitchFamily="34" charset="0"/>
              <a:buChar char="•"/>
              <a:defRPr sz="2400" i="0">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buFont typeface="Arial" pitchFamily="34" charset="0"/>
              <a:buNone/>
            </a:pPr>
            <a:endParaRPr lang="en-US" altLang="en-US" b="0" kern="0" dirty="0"/>
          </a:p>
          <a:p>
            <a:r>
              <a:rPr lang="en-US" altLang="en-US" b="0" kern="0" dirty="0"/>
              <a:t>Grow</a:t>
            </a:r>
          </a:p>
          <a:p>
            <a:r>
              <a:rPr lang="en-US" altLang="en-US" b="0" kern="0" dirty="0" err="1"/>
              <a:t>iCharts</a:t>
            </a:r>
            <a:endParaRPr lang="en-US" altLang="en-US" b="0" kern="0" dirty="0"/>
          </a:p>
          <a:p>
            <a:r>
              <a:rPr lang="en-US" altLang="en-US" b="0" kern="0" dirty="0" err="1"/>
              <a:t>Infogram</a:t>
            </a:r>
            <a:endParaRPr lang="en-US" altLang="en-US" b="0" kern="0" dirty="0"/>
          </a:p>
          <a:p>
            <a:r>
              <a:rPr lang="en-US" altLang="en-US" b="0" kern="0" dirty="0"/>
              <a:t>Visual.ly</a:t>
            </a:r>
          </a:p>
          <a:p>
            <a:r>
              <a:rPr lang="en-US" altLang="en-US" b="0" kern="0" dirty="0" err="1"/>
              <a:t>InstantAtlas</a:t>
            </a:r>
            <a:endParaRPr lang="en-US" altLang="en-US" b="0" kern="0" dirty="0"/>
          </a:p>
          <a:p>
            <a:r>
              <a:rPr lang="en-US" altLang="en-US" b="0" kern="0" dirty="0" err="1"/>
              <a:t>Gephi</a:t>
            </a:r>
            <a:endParaRPr lang="en-US" altLang="en-US" b="0" kern="0" dirty="0"/>
          </a:p>
          <a:p>
            <a:r>
              <a:rPr lang="en-US" altLang="en-US" b="0" kern="0" dirty="0" err="1"/>
              <a:t>Wolfram|Alpha</a:t>
            </a:r>
            <a:endParaRPr lang="en-GB" altLang="en-US" b="0" kern="0" dirty="0"/>
          </a:p>
        </p:txBody>
      </p:sp>
      <p:sp>
        <p:nvSpPr>
          <p:cNvPr id="9" name="Title 1">
            <a:extLst>
              <a:ext uri="{FF2B5EF4-FFF2-40B4-BE49-F238E27FC236}">
                <a16:creationId xmlns:a16="http://schemas.microsoft.com/office/drawing/2014/main" id="{A655B80D-E68F-6948-BFCE-9F8FD9E0A8CF}"/>
              </a:ext>
            </a:extLst>
          </p:cNvPr>
          <p:cNvSpPr txBox="1">
            <a:spLocks/>
          </p:cNvSpPr>
          <p:nvPr/>
        </p:nvSpPr>
        <p:spPr bwMode="auto">
          <a:xfrm>
            <a:off x="-432048" y="2204343"/>
            <a:ext cx="961256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US" altLang="en-US" sz="2700" b="0" kern="0" dirty="0"/>
              <a:t>   </a:t>
            </a:r>
            <a:r>
              <a:rPr lang="en-US" altLang="en-US" sz="2400" b="0" kern="0" dirty="0"/>
              <a:t>Data Visualization tools that </a:t>
            </a:r>
            <a:r>
              <a:rPr lang="en-US" altLang="en-US" sz="2400" kern="0" dirty="0"/>
              <a:t>do not require </a:t>
            </a:r>
            <a:r>
              <a:rPr lang="en-US" altLang="en-US" sz="2400" b="0" kern="0" dirty="0"/>
              <a:t>programming</a:t>
            </a:r>
            <a:endParaRPr lang="en-GB" altLang="en-US" sz="2400" kern="0" dirty="0"/>
          </a:p>
        </p:txBody>
      </p:sp>
    </p:spTree>
    <p:extLst>
      <p:ext uri="{BB962C8B-B14F-4D97-AF65-F5344CB8AC3E}">
        <p14:creationId xmlns:p14="http://schemas.microsoft.com/office/powerpoint/2010/main" val="353600726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251520" y="1484263"/>
            <a:ext cx="8229600" cy="936625"/>
          </a:xfrm>
        </p:spPr>
        <p:txBody>
          <a:bodyPr/>
          <a:lstStyle/>
          <a:p>
            <a:r>
              <a:rPr lang="en-US" altLang="en-US" sz="2700" dirty="0"/>
              <a:t>Main tools to create interactive maps</a:t>
            </a:r>
            <a:endParaRPr lang="en-GB" altLang="en-US" sz="27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323528" y="2852241"/>
            <a:ext cx="4176464" cy="4321175"/>
          </a:xfrm>
        </p:spPr>
        <p:txBody>
          <a:bodyPr/>
          <a:lstStyle/>
          <a:p>
            <a:pPr marL="0" indent="0">
              <a:buNone/>
            </a:pPr>
            <a:endParaRPr lang="en-US" altLang="en-US" dirty="0"/>
          </a:p>
          <a:p>
            <a:r>
              <a:rPr lang="en-US" altLang="en-US" dirty="0" err="1"/>
              <a:t>ECharts</a:t>
            </a:r>
            <a:endParaRPr lang="en-US" altLang="en-US" dirty="0"/>
          </a:p>
          <a:p>
            <a:r>
              <a:rPr lang="en-US" altLang="en-US" dirty="0"/>
              <a:t>D3.js</a:t>
            </a:r>
          </a:p>
          <a:p>
            <a:r>
              <a:rPr lang="en-US" altLang="en-US" dirty="0"/>
              <a:t>Plot.ly</a:t>
            </a:r>
          </a:p>
          <a:p>
            <a:r>
              <a:rPr lang="en-US" altLang="en-US" dirty="0"/>
              <a:t>Chart.js</a:t>
            </a:r>
          </a:p>
          <a:p>
            <a:r>
              <a:rPr lang="en-US" altLang="en-US" dirty="0"/>
              <a:t>Google Charts</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38</a:t>
            </a:fld>
            <a:endParaRPr lang="en-GB" altLang="en-US" sz="1400" i="0">
              <a:solidFill>
                <a:schemeClr val="tx1"/>
              </a:solidFill>
              <a:latin typeface="Arial" panose="020B0604020202020204" pitchFamily="34" charset="0"/>
            </a:endParaRPr>
          </a:p>
        </p:txBody>
      </p:sp>
      <p:sp>
        <p:nvSpPr>
          <p:cNvPr id="7" name="Content Placeholder 2">
            <a:extLst>
              <a:ext uri="{FF2B5EF4-FFF2-40B4-BE49-F238E27FC236}">
                <a16:creationId xmlns:a16="http://schemas.microsoft.com/office/drawing/2014/main" id="{1F1BE916-157C-A048-A978-5B9EFF1E87EC}"/>
              </a:ext>
            </a:extLst>
          </p:cNvPr>
          <p:cNvSpPr txBox="1">
            <a:spLocks/>
          </p:cNvSpPr>
          <p:nvPr/>
        </p:nvSpPr>
        <p:spPr bwMode="auto">
          <a:xfrm>
            <a:off x="4886175" y="2852241"/>
            <a:ext cx="4176464"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Font typeface="Arial" pitchFamily="34" charset="0"/>
              <a:buChar char="•"/>
              <a:defRPr sz="2400" i="0">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buFont typeface="Arial" pitchFamily="34" charset="0"/>
              <a:buNone/>
            </a:pPr>
            <a:endParaRPr lang="en-US" altLang="en-US" b="0" kern="0" dirty="0"/>
          </a:p>
          <a:p>
            <a:r>
              <a:rPr lang="en-US" altLang="en-US" b="0" dirty="0"/>
              <a:t>Ember Charts</a:t>
            </a:r>
          </a:p>
          <a:p>
            <a:r>
              <a:rPr lang="en-US" altLang="en-US" b="0" dirty="0"/>
              <a:t>Chartist.js</a:t>
            </a:r>
          </a:p>
          <a:p>
            <a:r>
              <a:rPr lang="en-US" altLang="en-US" b="0" dirty="0" err="1"/>
              <a:t>Highcharts</a:t>
            </a:r>
            <a:endParaRPr lang="en-US" altLang="en-US" b="0" dirty="0"/>
          </a:p>
          <a:p>
            <a:r>
              <a:rPr lang="en-US" altLang="en-US" b="0" dirty="0" err="1"/>
              <a:t>FusionCharts</a:t>
            </a:r>
            <a:endParaRPr lang="en-US" altLang="en-US" b="0" dirty="0"/>
          </a:p>
          <a:p>
            <a:r>
              <a:rPr lang="en-US" altLang="en-US" b="0" dirty="0" err="1"/>
              <a:t>ZingChart</a:t>
            </a:r>
            <a:endParaRPr lang="en-US" altLang="en-US" b="0" dirty="0"/>
          </a:p>
        </p:txBody>
      </p:sp>
      <p:sp>
        <p:nvSpPr>
          <p:cNvPr id="9" name="Title 1">
            <a:extLst>
              <a:ext uri="{FF2B5EF4-FFF2-40B4-BE49-F238E27FC236}">
                <a16:creationId xmlns:a16="http://schemas.microsoft.com/office/drawing/2014/main" id="{A655B80D-E68F-6948-BFCE-9F8FD9E0A8CF}"/>
              </a:ext>
            </a:extLst>
          </p:cNvPr>
          <p:cNvSpPr txBox="1">
            <a:spLocks/>
          </p:cNvSpPr>
          <p:nvPr/>
        </p:nvSpPr>
        <p:spPr bwMode="auto">
          <a:xfrm>
            <a:off x="72008" y="2276351"/>
            <a:ext cx="9540552"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US" altLang="en-US" sz="2700" b="0" kern="0" dirty="0"/>
              <a:t>   </a:t>
            </a:r>
            <a:r>
              <a:rPr lang="en-US" altLang="en-US" sz="2400" b="0" kern="0" dirty="0"/>
              <a:t>Data Visualization tools that </a:t>
            </a:r>
            <a:r>
              <a:rPr lang="en-US" altLang="en-US" sz="2400" kern="0" dirty="0"/>
              <a:t>require</a:t>
            </a:r>
            <a:r>
              <a:rPr lang="en-US" altLang="en-US" sz="2400" b="0" kern="0" dirty="0"/>
              <a:t> programming </a:t>
            </a:r>
            <a:endParaRPr lang="en-GB" altLang="en-US" sz="2400" kern="0" dirty="0"/>
          </a:p>
        </p:txBody>
      </p:sp>
    </p:spTree>
    <p:extLst>
      <p:ext uri="{BB962C8B-B14F-4D97-AF65-F5344CB8AC3E}">
        <p14:creationId xmlns:p14="http://schemas.microsoft.com/office/powerpoint/2010/main" val="287850001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251520" y="1484263"/>
            <a:ext cx="8229600" cy="936625"/>
          </a:xfrm>
        </p:spPr>
        <p:txBody>
          <a:bodyPr/>
          <a:lstStyle/>
          <a:p>
            <a:r>
              <a:rPr lang="en-US" altLang="en-US" sz="2700" dirty="0"/>
              <a:t>Main tools to create interactive maps</a:t>
            </a:r>
            <a:endParaRPr lang="en-GB" altLang="en-US" sz="27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323528" y="2118655"/>
            <a:ext cx="8229600" cy="4321175"/>
          </a:xfrm>
        </p:spPr>
        <p:txBody>
          <a:bodyPr/>
          <a:lstStyle/>
          <a:p>
            <a:pPr marL="0" indent="0">
              <a:buNone/>
            </a:pPr>
            <a:endParaRPr lang="en-US" altLang="en-US" dirty="0"/>
          </a:p>
          <a:p>
            <a:pPr marL="0" indent="0">
              <a:buNone/>
            </a:pPr>
            <a:endParaRPr lang="en-US" altLang="en-US" dirty="0"/>
          </a:p>
          <a:p>
            <a:pPr marL="0" indent="0">
              <a:spcBef>
                <a:spcPts val="0"/>
              </a:spcBef>
              <a:buNone/>
            </a:pPr>
            <a:r>
              <a:rPr lang="en-US" altLang="en-US" dirty="0"/>
              <a:t>Some tools like Tableau are very powerful and it is possible to create a variety of charts with it, some others like </a:t>
            </a:r>
            <a:r>
              <a:rPr lang="en-US" altLang="en-US" dirty="0" err="1"/>
              <a:t>Infogram</a:t>
            </a:r>
            <a:r>
              <a:rPr lang="en-US" altLang="en-US" dirty="0"/>
              <a:t> are famous for creating infographics and some more focus on presenting interactive maps like </a:t>
            </a:r>
            <a:r>
              <a:rPr lang="en-US" altLang="en-US" dirty="0" err="1"/>
              <a:t>Gephi</a:t>
            </a: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39</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233213758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40768"/>
            <a:ext cx="8229600" cy="936625"/>
          </a:xfrm>
        </p:spPr>
        <p:txBody>
          <a:bodyPr/>
          <a:lstStyle/>
          <a:p>
            <a:r>
              <a:rPr lang="nl-NL" dirty="0"/>
              <a:t>Data visualization </a:t>
            </a:r>
            <a:endParaRPr lang="en-GB" altLang="en-US" sz="20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395536" y="2204864"/>
            <a:ext cx="4268232" cy="2664296"/>
          </a:xfrm>
        </p:spPr>
        <p:txBody>
          <a:bodyPr/>
          <a:lstStyle/>
          <a:p>
            <a:pPr marL="0" indent="0">
              <a:spcBef>
                <a:spcPts val="1000"/>
              </a:spcBef>
              <a:buNone/>
            </a:pPr>
            <a:r>
              <a:rPr lang="en-US" dirty="0"/>
              <a:t>Data visualization is a way to graphically represent information, highlighting patterns and trends in the data and helping the reader gain quick insights</a:t>
            </a:r>
          </a:p>
          <a:p>
            <a:pPr marL="0" indent="0">
              <a:spcBef>
                <a:spcPts val="1000"/>
              </a:spcBef>
              <a:buNone/>
            </a:pPr>
            <a:endParaRPr lang="en-US" i="1" dirty="0"/>
          </a:p>
          <a:p>
            <a:pPr marL="0" indent="0">
              <a:spcBef>
                <a:spcPts val="1000"/>
              </a:spcBef>
              <a:buNone/>
            </a:pPr>
            <a:endParaRPr lang="en-US" i="1" dirty="0"/>
          </a:p>
          <a:p>
            <a:pPr marL="0" indent="0">
              <a:buNone/>
            </a:pPr>
            <a:r>
              <a:rPr lang="en-US" i="1" dirty="0"/>
              <a:t> </a:t>
            </a:r>
            <a:endParaRPr lang="de-DE" altLang="en-US" i="1"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pic>
        <p:nvPicPr>
          <p:cNvPr id="2" name="Immagine 1"/>
          <p:cNvPicPr>
            <a:picLocks noChangeAspect="1"/>
          </p:cNvPicPr>
          <p:nvPr/>
        </p:nvPicPr>
        <p:blipFill>
          <a:blip r:embed="rId4"/>
          <a:stretch>
            <a:fillRect/>
          </a:stretch>
        </p:blipFill>
        <p:spPr>
          <a:xfrm>
            <a:off x="4788023" y="2276872"/>
            <a:ext cx="3898777" cy="2339267"/>
          </a:xfrm>
          <a:prstGeom prst="rect">
            <a:avLst/>
          </a:prstGeom>
        </p:spPr>
      </p:pic>
      <p:sp>
        <p:nvSpPr>
          <p:cNvPr id="4" name="CasellaDiTesto 3"/>
          <p:cNvSpPr txBox="1"/>
          <p:nvPr/>
        </p:nvSpPr>
        <p:spPr>
          <a:xfrm>
            <a:off x="395536" y="5013176"/>
            <a:ext cx="8424936" cy="1569660"/>
          </a:xfrm>
          <a:prstGeom prst="rect">
            <a:avLst/>
          </a:prstGeom>
          <a:noFill/>
        </p:spPr>
        <p:txBody>
          <a:bodyPr wrap="square" rtlCol="0">
            <a:spAutoFit/>
          </a:bodyPr>
          <a:lstStyle/>
          <a:p>
            <a:r>
              <a:rPr lang="en-US" sz="2400" b="0" dirty="0">
                <a:solidFill>
                  <a:srgbClr val="0F5494"/>
                </a:solidFill>
              </a:rPr>
              <a:t>Using visual elements such as charts, graphs, and </a:t>
            </a:r>
          </a:p>
          <a:p>
            <a:r>
              <a:rPr lang="en-US" sz="2400" b="0" dirty="0">
                <a:solidFill>
                  <a:srgbClr val="0F5494"/>
                </a:solidFill>
              </a:rPr>
              <a:t>maps, data visualization tools provide </a:t>
            </a:r>
          </a:p>
          <a:p>
            <a:r>
              <a:rPr lang="en-US" sz="2400" dirty="0">
                <a:solidFill>
                  <a:srgbClr val="0F5494"/>
                </a:solidFill>
              </a:rPr>
              <a:t>an accessible way </a:t>
            </a:r>
            <a:r>
              <a:rPr lang="en-US" sz="2400" b="0" dirty="0">
                <a:solidFill>
                  <a:srgbClr val="0F5494"/>
                </a:solidFill>
              </a:rPr>
              <a:t>to see and understand trends, </a:t>
            </a:r>
          </a:p>
          <a:p>
            <a:r>
              <a:rPr lang="en-US" sz="2400" b="0" dirty="0">
                <a:solidFill>
                  <a:srgbClr val="0F5494"/>
                </a:solidFill>
              </a:rPr>
              <a:t>outliers, and patterns in data</a:t>
            </a:r>
          </a:p>
        </p:txBody>
      </p:sp>
    </p:spTree>
    <p:extLst>
      <p:ext uri="{BB962C8B-B14F-4D97-AF65-F5344CB8AC3E}">
        <p14:creationId xmlns:p14="http://schemas.microsoft.com/office/powerpoint/2010/main" val="76596593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251520" y="1484263"/>
            <a:ext cx="8229600" cy="936625"/>
          </a:xfrm>
        </p:spPr>
        <p:txBody>
          <a:bodyPr/>
          <a:lstStyle/>
          <a:p>
            <a:r>
              <a:rPr lang="en-US" altLang="en-US" sz="2700" dirty="0"/>
              <a:t>Main tools to create interactive maps</a:t>
            </a:r>
            <a:endParaRPr lang="en-GB" altLang="en-US" sz="27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323528" y="2348185"/>
            <a:ext cx="8229600" cy="4321175"/>
          </a:xfrm>
        </p:spPr>
        <p:txBody>
          <a:bodyPr/>
          <a:lstStyle/>
          <a:p>
            <a:pPr marL="0" indent="0">
              <a:buNone/>
            </a:pPr>
            <a:r>
              <a:rPr lang="en-US" altLang="en-US" dirty="0"/>
              <a:t>Eurostat provides the web tool IMAGE for the production of Choropleth Maps. </a:t>
            </a:r>
          </a:p>
          <a:p>
            <a:r>
              <a:rPr lang="en-US" altLang="en-US" dirty="0"/>
              <a:t>It allows users to quickly produce professional statistical maps that adhere to Eurostat's style guide</a:t>
            </a:r>
          </a:p>
          <a:p>
            <a:r>
              <a:rPr lang="en-US" altLang="en-US" dirty="0"/>
              <a:t>It contains a limited number of predefined templates covering the extent of EU/EFTA/candidate Country maps, as well as a global template</a:t>
            </a:r>
          </a:p>
          <a:p>
            <a:endParaRPr lang="en-US" altLang="en-US" sz="1600" dirty="0"/>
          </a:p>
          <a:p>
            <a:pPr marL="0" indent="0">
              <a:buNone/>
            </a:pPr>
            <a:r>
              <a:rPr lang="en-US" altLang="en-US" sz="1600" dirty="0"/>
              <a:t>https://ec.europa.eu/eurostat/web/gisco/gisco-activities/map-generator</a:t>
            </a:r>
          </a:p>
          <a:p>
            <a:pPr marL="0" indent="0">
              <a:buNone/>
            </a:pPr>
            <a:endParaRPr lang="en-US" altLang="en-US" dirty="0"/>
          </a:p>
          <a:p>
            <a:pPr marL="0" indent="0">
              <a:buNone/>
            </a:pPr>
            <a:endParaRPr lang="en-US" altLang="en-US" dirty="0"/>
          </a:p>
          <a:p>
            <a:pPr marL="0" indent="0">
              <a:buNone/>
            </a:pPr>
            <a:endParaRPr lang="en-US"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40</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378517133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F6BD06D1-CF6E-3346-A697-49DC91AF8EC2}"/>
              </a:ext>
            </a:extLst>
          </p:cNvPr>
          <p:cNvSpPr>
            <a:spLocks noGrp="1"/>
          </p:cNvSpPr>
          <p:nvPr>
            <p:ph type="title"/>
          </p:nvPr>
        </p:nvSpPr>
        <p:spPr>
          <a:xfrm>
            <a:off x="395288" y="1628775"/>
            <a:ext cx="8497887" cy="3600450"/>
          </a:xfrm>
        </p:spPr>
        <p:txBody>
          <a:bodyPr/>
          <a:lstStyle/>
          <a:p>
            <a:r>
              <a:rPr lang="de-CH" altLang="en-US" dirty="0" err="1"/>
              <a:t>Conclusions</a:t>
            </a:r>
            <a:r>
              <a:rPr lang="de-CH" altLang="en-US" dirty="0"/>
              <a:t> </a:t>
            </a:r>
            <a:r>
              <a:rPr lang="de-CH" altLang="en-US" dirty="0" err="1"/>
              <a:t>and</a:t>
            </a:r>
            <a:r>
              <a:rPr lang="de-CH" altLang="en-US" dirty="0"/>
              <a:t> </a:t>
            </a:r>
            <a:r>
              <a:rPr lang="de-CH" altLang="en-US" dirty="0" err="1"/>
              <a:t>tips</a:t>
            </a:r>
            <a:endParaRPr lang="en-GB" altLang="en-US" dirty="0"/>
          </a:p>
        </p:txBody>
      </p:sp>
      <p:sp>
        <p:nvSpPr>
          <p:cNvPr id="62467" name="Slide Number Placeholder 1">
            <a:extLst>
              <a:ext uri="{FF2B5EF4-FFF2-40B4-BE49-F238E27FC236}">
                <a16:creationId xmlns:a16="http://schemas.microsoft.com/office/drawing/2014/main" id="{44743096-208F-D54D-9E53-AB9022CF619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9B496030-4F3A-AD4F-8E54-1AC677E6E37C}" type="slidenum">
              <a:rPr lang="en-GB" altLang="en-US" sz="1400" i="0">
                <a:solidFill>
                  <a:schemeClr val="bg1"/>
                </a:solidFill>
                <a:latin typeface="Arial" panose="020B0604020202020204" pitchFamily="34" charset="0"/>
              </a:rPr>
              <a:pPr>
                <a:spcBef>
                  <a:spcPct val="0"/>
                </a:spcBef>
                <a:buClrTx/>
                <a:buFontTx/>
                <a:buNone/>
              </a:pPr>
              <a:t>41</a:t>
            </a:fld>
            <a:endParaRPr lang="en-GB" altLang="en-US" sz="1400" i="0">
              <a:solidFill>
                <a:schemeClr val="bg1"/>
              </a:solidFill>
              <a:latin typeface="Arial" panose="020B0604020202020204" pitchFamily="34" charset="0"/>
            </a:endParaRPr>
          </a:p>
        </p:txBody>
      </p:sp>
    </p:spTree>
    <p:extLst>
      <p:ext uri="{BB962C8B-B14F-4D97-AF65-F5344CB8AC3E}">
        <p14:creationId xmlns:p14="http://schemas.microsoft.com/office/powerpoint/2010/main" val="220220879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76391"/>
            <a:ext cx="8229600" cy="936625"/>
          </a:xfrm>
        </p:spPr>
        <p:txBody>
          <a:bodyPr/>
          <a:lstStyle/>
          <a:p>
            <a:r>
              <a:rPr lang="en-US" altLang="en-US" sz="2700" dirty="0"/>
              <a:t>Conclusions</a:t>
            </a:r>
            <a:endParaRPr lang="en-GB" altLang="en-US" sz="2700" i="1"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356658"/>
            <a:ext cx="8229600" cy="4321175"/>
          </a:xfrm>
        </p:spPr>
        <p:txBody>
          <a:bodyPr/>
          <a:lstStyle/>
          <a:p>
            <a:pPr>
              <a:buFontTx/>
              <a:buNone/>
              <a:defRPr/>
            </a:pPr>
            <a:r>
              <a:rPr lang="en-GB" dirty="0"/>
              <a:t>   </a:t>
            </a:r>
          </a:p>
          <a:p>
            <a:pPr>
              <a:buNone/>
              <a:defRPr/>
            </a:pPr>
            <a:r>
              <a:rPr lang="en-GB" dirty="0"/>
              <a:t>	</a:t>
            </a:r>
            <a:r>
              <a:rPr lang="en-US" dirty="0"/>
              <a:t>With the ever-increasing amount of data in today's world, it is imperative today to build a </a:t>
            </a:r>
            <a:r>
              <a:rPr lang="en-US" b="1" dirty="0"/>
              <a:t>strategy</a:t>
            </a:r>
            <a:r>
              <a:rPr lang="en-US" dirty="0"/>
              <a:t> to make them easy and understandable at a glance </a:t>
            </a:r>
          </a:p>
          <a:p>
            <a:pPr>
              <a:buNone/>
              <a:defRPr/>
            </a:pPr>
            <a:endParaRPr lang="en-US" altLang="en-US" dirty="0"/>
          </a:p>
          <a:p>
            <a:pPr>
              <a:buNone/>
              <a:defRPr/>
            </a:pPr>
            <a:r>
              <a:rPr lang="en-US" altLang="en-US" dirty="0"/>
              <a:t>	The world is facing a deluge of data: </a:t>
            </a:r>
          </a:p>
          <a:p>
            <a:pPr>
              <a:buNone/>
              <a:defRPr/>
            </a:pPr>
            <a:r>
              <a:rPr lang="en-US" altLang="en-US" dirty="0"/>
              <a:t>	</a:t>
            </a:r>
            <a:r>
              <a:rPr lang="en-US" altLang="en-US" b="1" dirty="0"/>
              <a:t>a visualization well done can tell a story!</a:t>
            </a:r>
          </a:p>
          <a:p>
            <a:pPr>
              <a:buNone/>
              <a:defRPr/>
            </a:pPr>
            <a:endParaRPr lang="en-US" altLang="en-US" dirty="0"/>
          </a:p>
          <a:p>
            <a:pPr>
              <a:buFontTx/>
              <a:buNone/>
              <a:defRPr/>
            </a:pPr>
            <a:r>
              <a:rPr lang="en-GB" dirty="0"/>
              <a:t>	</a:t>
            </a: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42</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extLst>
      <p:ext uri="{BB962C8B-B14F-4D97-AF65-F5344CB8AC3E}">
        <p14:creationId xmlns:p14="http://schemas.microsoft.com/office/powerpoint/2010/main" val="338085791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76391"/>
            <a:ext cx="8229600" cy="936625"/>
          </a:xfrm>
        </p:spPr>
        <p:txBody>
          <a:bodyPr/>
          <a:lstStyle/>
          <a:p>
            <a:r>
              <a:rPr lang="en-GB" altLang="en-US" sz="2700" dirty="0"/>
              <a:t>What to do</a:t>
            </a:r>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708920"/>
            <a:ext cx="8229600" cy="4321175"/>
          </a:xfrm>
        </p:spPr>
        <p:txBody>
          <a:bodyPr/>
          <a:lstStyle/>
          <a:p>
            <a:r>
              <a:rPr lang="en-US" b="1" dirty="0"/>
              <a:t>To be clean: </a:t>
            </a:r>
            <a:r>
              <a:rPr lang="en-US" dirty="0"/>
              <a:t>accurate, complete, unaltered</a:t>
            </a:r>
          </a:p>
          <a:p>
            <a:r>
              <a:rPr lang="en-US" b="1" dirty="0"/>
              <a:t>To be clear: </a:t>
            </a:r>
            <a:r>
              <a:rPr lang="en-US" dirty="0"/>
              <a:t>easily visible, well-defined, more important than aesthetics</a:t>
            </a:r>
          </a:p>
          <a:p>
            <a:r>
              <a:rPr lang="en-US" b="1" dirty="0"/>
              <a:t>To be concise: </a:t>
            </a:r>
            <a:r>
              <a:rPr lang="en-US" dirty="0"/>
              <a:t>short, but complete</a:t>
            </a:r>
          </a:p>
          <a:p>
            <a:r>
              <a:rPr lang="en-US" b="1" dirty="0"/>
              <a:t>To be captivating: </a:t>
            </a:r>
            <a:r>
              <a:rPr lang="en-US" dirty="0"/>
              <a:t>to attract and maintain attention</a:t>
            </a:r>
          </a:p>
          <a:p>
            <a:r>
              <a:rPr lang="nl-NL" b="1" dirty="0"/>
              <a:t>To use intuitive colors </a:t>
            </a:r>
            <a:r>
              <a:rPr lang="nl-NL" dirty="0"/>
              <a:t>that make sense to the viewer so they process the information faster</a:t>
            </a:r>
          </a:p>
          <a:p>
            <a:endParaRPr lang="en-US" dirty="0"/>
          </a:p>
          <a:p>
            <a:endParaRPr lang="en-US" b="1"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43</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extLst>
      <p:ext uri="{BB962C8B-B14F-4D97-AF65-F5344CB8AC3E}">
        <p14:creationId xmlns:p14="http://schemas.microsoft.com/office/powerpoint/2010/main" val="104900345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76391"/>
            <a:ext cx="8229600" cy="936625"/>
          </a:xfrm>
        </p:spPr>
        <p:txBody>
          <a:bodyPr/>
          <a:lstStyle/>
          <a:p>
            <a:r>
              <a:rPr lang="nl-NL" dirty="0"/>
              <a:t>What to avoid</a:t>
            </a:r>
            <a:endParaRPr lang="en-GB" altLang="en-US" sz="20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780233"/>
            <a:ext cx="8229600" cy="4321175"/>
          </a:xfrm>
        </p:spPr>
        <p:txBody>
          <a:bodyPr/>
          <a:lstStyle/>
          <a:p>
            <a:r>
              <a:rPr lang="nl-NL" dirty="0"/>
              <a:t>To misrepresent data</a:t>
            </a:r>
          </a:p>
          <a:p>
            <a:r>
              <a:rPr lang="nl-NL" dirty="0"/>
              <a:t>To use visualizations that don’t deliver the message</a:t>
            </a:r>
          </a:p>
          <a:p>
            <a:r>
              <a:rPr lang="nl-NL" dirty="0"/>
              <a:t>Mixing pattern layouts</a:t>
            </a:r>
          </a:p>
          <a:p>
            <a:r>
              <a:rPr lang="nl-NL" dirty="0"/>
              <a:t>To use effects that may obscure the message of the visualization</a:t>
            </a:r>
          </a:p>
          <a:p>
            <a:pPr marL="0" indent="0">
              <a:buFont typeface="Arial" pitchFamily="34" charset="0"/>
              <a:buNone/>
              <a:defRPr/>
            </a:pPr>
            <a:endParaRPr lang="de-DE" altLang="en-US"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44</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extLst>
      <p:ext uri="{BB962C8B-B14F-4D97-AF65-F5344CB8AC3E}">
        <p14:creationId xmlns:p14="http://schemas.microsoft.com/office/powerpoint/2010/main" val="102818726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76391"/>
            <a:ext cx="8229600" cy="936625"/>
          </a:xfrm>
        </p:spPr>
        <p:txBody>
          <a:bodyPr/>
          <a:lstStyle/>
          <a:p>
            <a:r>
              <a:rPr lang="nl-NL" dirty="0"/>
              <a:t>What to avoid</a:t>
            </a:r>
            <a:endParaRPr lang="en-GB" altLang="en-US" sz="2000" i="1"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492201"/>
            <a:ext cx="8229600" cy="4321175"/>
          </a:xfrm>
        </p:spPr>
        <p:txBody>
          <a:bodyPr/>
          <a:lstStyle/>
          <a:p>
            <a:r>
              <a:rPr lang="nl-NL" dirty="0"/>
              <a:t>Too many colors because they can create a cacophony</a:t>
            </a:r>
          </a:p>
          <a:p>
            <a:r>
              <a:rPr lang="nl-NL" dirty="0"/>
              <a:t>Using a single color or too many shades of one color because this can cause the data to blend</a:t>
            </a:r>
          </a:p>
          <a:p>
            <a:r>
              <a:rPr lang="nl-NL" dirty="0"/>
              <a:t>Using uneven or inconsistent intervals between numbers, text or graphs</a:t>
            </a:r>
          </a:p>
          <a:p>
            <a:r>
              <a:rPr lang="nl-NL" dirty="0"/>
              <a:t>Too much text or a not well organized one</a:t>
            </a:r>
          </a:p>
          <a:p>
            <a:pPr marL="0" indent="0">
              <a:buFont typeface="Arial" pitchFamily="34" charset="0"/>
              <a:buNone/>
              <a:defRPr/>
            </a:pPr>
            <a:endParaRPr lang="de-DE" altLang="en-US"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45</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extLst>
      <p:ext uri="{BB962C8B-B14F-4D97-AF65-F5344CB8AC3E}">
        <p14:creationId xmlns:p14="http://schemas.microsoft.com/office/powerpoint/2010/main" val="181658338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132856"/>
            <a:ext cx="8229600" cy="4321175"/>
          </a:xfrm>
        </p:spPr>
        <p:txBody>
          <a:bodyPr/>
          <a:lstStyle/>
          <a:p>
            <a:pPr marL="0" indent="0">
              <a:buFont typeface="Arial" pitchFamily="34" charset="0"/>
              <a:buNone/>
              <a:defRPr/>
            </a:pPr>
            <a:r>
              <a:rPr lang="de-DE" altLang="en-US" sz="4000" b="1" i="1" dirty="0" err="1">
                <a:latin typeface="+mj-lt"/>
                <a:ea typeface="+mj-ea"/>
                <a:cs typeface="+mj-cs"/>
              </a:rPr>
              <a:t>Thanks</a:t>
            </a:r>
            <a:r>
              <a:rPr lang="de-DE" altLang="en-US" sz="4000" b="1" i="1" dirty="0">
                <a:latin typeface="+mj-lt"/>
                <a:ea typeface="+mj-ea"/>
                <a:cs typeface="+mj-cs"/>
              </a:rPr>
              <a:t> </a:t>
            </a:r>
            <a:r>
              <a:rPr lang="de-DE" altLang="en-US" sz="4000" b="1" i="1" dirty="0" err="1">
                <a:latin typeface="+mj-lt"/>
                <a:ea typeface="+mj-ea"/>
                <a:cs typeface="+mj-cs"/>
              </a:rPr>
              <a:t>for</a:t>
            </a:r>
            <a:r>
              <a:rPr lang="de-DE" altLang="en-US" sz="4000" b="1" i="1" dirty="0">
                <a:latin typeface="+mj-lt"/>
                <a:ea typeface="+mj-ea"/>
                <a:cs typeface="+mj-cs"/>
              </a:rPr>
              <a:t> </a:t>
            </a:r>
            <a:r>
              <a:rPr lang="de-DE" altLang="en-US" sz="4000" b="1" i="1" dirty="0" err="1">
                <a:latin typeface="+mj-lt"/>
                <a:ea typeface="+mj-ea"/>
                <a:cs typeface="+mj-cs"/>
              </a:rPr>
              <a:t>the</a:t>
            </a:r>
            <a:r>
              <a:rPr lang="de-DE" altLang="en-US" sz="4000" b="1" i="1" dirty="0">
                <a:latin typeface="+mj-lt"/>
                <a:ea typeface="+mj-ea"/>
                <a:cs typeface="+mj-cs"/>
              </a:rPr>
              <a:t> </a:t>
            </a:r>
            <a:r>
              <a:rPr lang="de-DE" altLang="en-US" sz="4000" b="1" i="1" dirty="0" err="1">
                <a:latin typeface="+mj-lt"/>
                <a:ea typeface="+mj-ea"/>
                <a:cs typeface="+mj-cs"/>
              </a:rPr>
              <a:t>attention</a:t>
            </a:r>
            <a:r>
              <a:rPr lang="de-DE" altLang="en-US" sz="4000" b="1" i="1" dirty="0">
                <a:latin typeface="+mj-lt"/>
                <a:ea typeface="+mj-ea"/>
                <a:cs typeface="+mj-cs"/>
              </a:rPr>
              <a:t>!</a:t>
            </a:r>
          </a:p>
          <a:p>
            <a:pPr marL="0" indent="0" algn="ctr">
              <a:buFont typeface="Arial" pitchFamily="34" charset="0"/>
              <a:buNone/>
              <a:defRPr/>
            </a:pPr>
            <a:r>
              <a:rPr lang="de-DE" altLang="en-US" b="1" dirty="0" err="1"/>
              <a:t>Any</a:t>
            </a:r>
            <a:r>
              <a:rPr lang="de-DE" altLang="en-US" b="1" dirty="0"/>
              <a:t> </a:t>
            </a:r>
            <a:r>
              <a:rPr lang="de-DE" altLang="en-US" b="1" dirty="0" err="1"/>
              <a:t>questions</a:t>
            </a:r>
            <a:r>
              <a:rPr lang="de-DE" altLang="en-US" b="1" dirty="0"/>
              <a:t>?</a:t>
            </a:r>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46</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pic>
        <p:nvPicPr>
          <p:cNvPr id="4" name="Immagine 3"/>
          <p:cNvPicPr>
            <a:picLocks noChangeAspect="1"/>
          </p:cNvPicPr>
          <p:nvPr/>
        </p:nvPicPr>
        <p:blipFill>
          <a:blip r:embed="rId4"/>
          <a:stretch>
            <a:fillRect/>
          </a:stretch>
        </p:blipFill>
        <p:spPr>
          <a:xfrm>
            <a:off x="1403648" y="3820199"/>
            <a:ext cx="6216352" cy="2849161"/>
          </a:xfrm>
          <a:prstGeom prst="rect">
            <a:avLst/>
          </a:prstGeom>
        </p:spPr>
      </p:pic>
    </p:spTree>
    <p:extLst>
      <p:ext uri="{BB962C8B-B14F-4D97-AF65-F5344CB8AC3E}">
        <p14:creationId xmlns:p14="http://schemas.microsoft.com/office/powerpoint/2010/main" val="15614551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3"/>
          <a:stretch>
            <a:fillRect/>
          </a:stretch>
        </p:blipFill>
        <p:spPr>
          <a:xfrm>
            <a:off x="5076056" y="4033220"/>
            <a:ext cx="3240360" cy="265239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76391"/>
            <a:ext cx="8229600" cy="936625"/>
          </a:xfrm>
        </p:spPr>
        <p:txBody>
          <a:bodyPr/>
          <a:lstStyle/>
          <a:p>
            <a:r>
              <a:rPr lang="nl-NL" dirty="0"/>
              <a:t>Data visualization </a:t>
            </a:r>
            <a:endParaRPr lang="en-GB" altLang="en-US" sz="20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395536" y="2276177"/>
            <a:ext cx="8229600" cy="4321175"/>
          </a:xfrm>
        </p:spPr>
        <p:txBody>
          <a:bodyPr/>
          <a:lstStyle/>
          <a:p>
            <a:pPr marL="0" indent="0">
              <a:buNone/>
            </a:pPr>
            <a:r>
              <a:rPr lang="nl-NL" dirty="0">
                <a:ea typeface="Verdana"/>
              </a:rPr>
              <a:t>As knowledge increases amongst mankind, and transactions multiply, it becomes more and more desirable to abbreviate and facilitate the modes of </a:t>
            </a:r>
            <a:r>
              <a:rPr lang="nl-NL" b="1" dirty="0">
                <a:ea typeface="Verdana"/>
              </a:rPr>
              <a:t>conveying information </a:t>
            </a:r>
            <a:r>
              <a:rPr lang="nl-NL" dirty="0">
                <a:ea typeface="Verdana"/>
              </a:rPr>
              <a:t>from one person to another, and from one individual to the many</a:t>
            </a:r>
          </a:p>
          <a:p>
            <a:pPr marL="0" indent="0">
              <a:buFont typeface="Arial" pitchFamily="34" charset="0"/>
              <a:buNone/>
              <a:defRPr/>
            </a:pPr>
            <a:endParaRPr lang="de-DE" altLang="en-US" dirty="0"/>
          </a:p>
          <a:p>
            <a:pPr>
              <a:buFontTx/>
              <a:buNone/>
              <a:defRPr/>
            </a:pPr>
            <a:r>
              <a:rPr lang="en-US" altLang="en-US" dirty="0"/>
              <a:t>Infographics, dashboards, </a:t>
            </a:r>
          </a:p>
          <a:p>
            <a:pPr>
              <a:buFontTx/>
              <a:buNone/>
              <a:defRPr/>
            </a:pPr>
            <a:r>
              <a:rPr lang="en-US" altLang="en-US" dirty="0"/>
              <a:t>cards, images and photos </a:t>
            </a:r>
          </a:p>
          <a:p>
            <a:pPr>
              <a:buFontTx/>
              <a:buNone/>
              <a:defRPr/>
            </a:pPr>
            <a:r>
              <a:rPr lang="en-US" altLang="en-US" dirty="0"/>
              <a:t>with data therefore become </a:t>
            </a:r>
          </a:p>
          <a:p>
            <a:pPr>
              <a:buFontTx/>
              <a:buNone/>
              <a:defRPr/>
            </a:pPr>
            <a:r>
              <a:rPr lang="en-US" altLang="en-US" dirty="0"/>
              <a:t>our </a:t>
            </a:r>
            <a:r>
              <a:rPr lang="en-US" altLang="en-US" b="1" dirty="0"/>
              <a:t>best allies</a:t>
            </a:r>
            <a:endParaRPr lang="en-GB" altLang="en-US" b="1"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xfrm>
            <a:off x="6553200" y="6209361"/>
            <a:ext cx="2133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5</a:t>
            </a:fld>
            <a:endParaRPr lang="en-GB" altLang="en-US" sz="1400" i="0" dirty="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extLst>
      <p:ext uri="{BB962C8B-B14F-4D97-AF65-F5344CB8AC3E}">
        <p14:creationId xmlns:p14="http://schemas.microsoft.com/office/powerpoint/2010/main" val="31460072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6" y="1376391"/>
            <a:ext cx="8229600" cy="936625"/>
          </a:xfrm>
        </p:spPr>
        <p:txBody>
          <a:bodyPr/>
          <a:lstStyle/>
          <a:p>
            <a:r>
              <a:rPr lang="nl-NL" dirty="0"/>
              <a:t>Data visualization</a:t>
            </a:r>
            <a:endParaRPr lang="en-GB" altLang="en-US" sz="20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17498" y="2348880"/>
            <a:ext cx="8178280" cy="4321175"/>
          </a:xfrm>
        </p:spPr>
        <p:txBody>
          <a:bodyPr/>
          <a:lstStyle/>
          <a:p>
            <a:pPr marL="0" marR="62865" indent="0">
              <a:spcBef>
                <a:spcPts val="1200"/>
              </a:spcBef>
              <a:buNone/>
            </a:pPr>
            <a:r>
              <a:rPr lang="en-US" b="1" dirty="0">
                <a:ea typeface="Verdana"/>
              </a:rPr>
              <a:t>The importance of images and visualization in data telling</a:t>
            </a:r>
          </a:p>
          <a:p>
            <a:pPr marL="0" marR="62865" indent="0">
              <a:spcBef>
                <a:spcPts val="1200"/>
              </a:spcBef>
              <a:buNone/>
            </a:pPr>
            <a:r>
              <a:rPr lang="en-US" dirty="0">
                <a:ea typeface="Verdana"/>
              </a:rPr>
              <a:t>The greater the density and complexity of the data about the phenomenon we want to know, the more we will need a visual mediation, between us and the data</a:t>
            </a:r>
          </a:p>
          <a:p>
            <a:pPr marL="0" marR="62865" indent="0">
              <a:spcBef>
                <a:spcPts val="1200"/>
              </a:spcBef>
              <a:buNone/>
            </a:pPr>
            <a:r>
              <a:rPr lang="en-US" dirty="0">
                <a:ea typeface="Verdana"/>
              </a:rPr>
              <a:t>In a world where time is an increasingly scarce commodity, being able to tap into knowledge in just a few seconds turns out to be extremely important! </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6</a:t>
            </a:fld>
            <a:endParaRPr lang="en-GB" altLang="en-US" sz="1400" i="0" dirty="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extLst>
      <p:ext uri="{BB962C8B-B14F-4D97-AF65-F5344CB8AC3E}">
        <p14:creationId xmlns:p14="http://schemas.microsoft.com/office/powerpoint/2010/main" val="30287577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Data </a:t>
            </a:r>
            <a:r>
              <a:rPr lang="it-IT" dirty="0" err="1"/>
              <a:t>visualization</a:t>
            </a:r>
            <a:r>
              <a:rPr lang="it-IT" dirty="0"/>
              <a:t> formats</a:t>
            </a:r>
          </a:p>
        </p:txBody>
      </p:sp>
      <p:sp>
        <p:nvSpPr>
          <p:cNvPr id="3" name="Segnaposto contenuto 2"/>
          <p:cNvSpPr>
            <a:spLocks noGrp="1"/>
          </p:cNvSpPr>
          <p:nvPr>
            <p:ph idx="1"/>
          </p:nvPr>
        </p:nvSpPr>
        <p:spPr>
          <a:xfrm>
            <a:off x="457200" y="2420888"/>
            <a:ext cx="4042792" cy="3633788"/>
          </a:xfrm>
        </p:spPr>
        <p:txBody>
          <a:bodyPr/>
          <a:lstStyle/>
          <a:p>
            <a:r>
              <a:rPr lang="en-US" dirty="0"/>
              <a:t>Area chart </a:t>
            </a:r>
            <a:endParaRPr lang="it-IT" dirty="0"/>
          </a:p>
          <a:p>
            <a:r>
              <a:rPr lang="en-US" dirty="0"/>
              <a:t>Bar chart </a:t>
            </a:r>
            <a:endParaRPr lang="it-IT" dirty="0"/>
          </a:p>
          <a:p>
            <a:r>
              <a:rPr lang="en-US" dirty="0"/>
              <a:t>Bubble diagram </a:t>
            </a:r>
            <a:endParaRPr lang="it-IT" dirty="0"/>
          </a:p>
          <a:p>
            <a:r>
              <a:rPr lang="en-US" dirty="0"/>
              <a:t>Horizontal bar chart </a:t>
            </a:r>
            <a:endParaRPr lang="it-IT" dirty="0"/>
          </a:p>
          <a:p>
            <a:r>
              <a:rPr lang="en-US" dirty="0"/>
              <a:t>Cartogram </a:t>
            </a:r>
            <a:endParaRPr lang="it-IT" dirty="0"/>
          </a:p>
          <a:p>
            <a:r>
              <a:rPr lang="en-US" dirty="0"/>
              <a:t>Pie chart </a:t>
            </a:r>
            <a:endParaRPr lang="it-IT" dirty="0"/>
          </a:p>
          <a:p>
            <a:r>
              <a:rPr lang="en-US" dirty="0"/>
              <a:t>Point distribution map </a:t>
            </a:r>
            <a:endParaRPr lang="it-IT" dirty="0"/>
          </a:p>
          <a:p>
            <a:r>
              <a:rPr lang="en-US" dirty="0"/>
              <a:t>Gantt chart </a:t>
            </a:r>
          </a:p>
          <a:p>
            <a:r>
              <a:rPr lang="en-US" dirty="0"/>
              <a:t>Histogram Matrix </a:t>
            </a:r>
            <a:endParaRPr lang="it-IT" dirty="0"/>
          </a:p>
          <a:p>
            <a:endParaRPr lang="it-IT" dirty="0"/>
          </a:p>
        </p:txBody>
      </p:sp>
      <p:sp>
        <p:nvSpPr>
          <p:cNvPr id="4" name="Segnaposto numero diapositiva 3"/>
          <p:cNvSpPr>
            <a:spLocks noGrp="1"/>
          </p:cNvSpPr>
          <p:nvPr>
            <p:ph type="sldNum" sz="quarter" idx="12"/>
          </p:nvPr>
        </p:nvSpPr>
        <p:spPr/>
        <p:txBody>
          <a:bodyPr/>
          <a:lstStyle/>
          <a:p>
            <a:pPr>
              <a:defRPr/>
            </a:pPr>
            <a:r>
              <a:rPr lang="en-GB" dirty="0"/>
              <a:t>7</a:t>
            </a:r>
          </a:p>
        </p:txBody>
      </p:sp>
      <p:sp>
        <p:nvSpPr>
          <p:cNvPr id="7" name="CasellaDiTesto 6"/>
          <p:cNvSpPr txBox="1"/>
          <p:nvPr/>
        </p:nvSpPr>
        <p:spPr>
          <a:xfrm>
            <a:off x="4499993" y="2420888"/>
            <a:ext cx="4197920" cy="4302716"/>
          </a:xfrm>
          <a:prstGeom prst="rect">
            <a:avLst/>
          </a:prstGeom>
          <a:noFill/>
        </p:spPr>
        <p:txBody>
          <a:bodyPr wrap="square" rtlCol="0">
            <a:spAutoFit/>
          </a:bodyPr>
          <a:lstStyle/>
          <a:p>
            <a:pPr marL="342900" indent="-342900">
              <a:spcBef>
                <a:spcPct val="20000"/>
              </a:spcBef>
              <a:buClr>
                <a:srgbClr val="0F5494"/>
              </a:buClr>
              <a:buFont typeface="Arial" pitchFamily="34" charset="0"/>
              <a:buChar char="•"/>
            </a:pPr>
            <a:r>
              <a:rPr lang="it-IT" sz="2400" b="0" dirty="0" err="1">
                <a:solidFill>
                  <a:srgbClr val="0F5494"/>
                </a:solidFill>
                <a:latin typeface="+mn-lt"/>
              </a:rPr>
              <a:t>Maps</a:t>
            </a:r>
            <a:endParaRPr lang="it-IT" sz="2400" b="0" dirty="0">
              <a:solidFill>
                <a:srgbClr val="0F5494"/>
              </a:solidFill>
              <a:latin typeface="+mn-lt"/>
            </a:endParaRPr>
          </a:p>
          <a:p>
            <a:pPr marL="342900" indent="-342900">
              <a:spcBef>
                <a:spcPct val="20000"/>
              </a:spcBef>
              <a:buClr>
                <a:srgbClr val="0F5494"/>
              </a:buClr>
              <a:buFont typeface="Arial" pitchFamily="34" charset="0"/>
              <a:buChar char="•"/>
            </a:pPr>
            <a:r>
              <a:rPr lang="en-US" sz="2400" b="0" dirty="0">
                <a:solidFill>
                  <a:srgbClr val="0F5494"/>
                </a:solidFill>
                <a:latin typeface="+mn-lt"/>
              </a:rPr>
              <a:t>Polar area </a:t>
            </a:r>
            <a:endParaRPr lang="it-IT" sz="2400" b="0" dirty="0">
              <a:solidFill>
                <a:srgbClr val="0F5494"/>
              </a:solidFill>
              <a:latin typeface="+mn-lt"/>
            </a:endParaRPr>
          </a:p>
          <a:p>
            <a:pPr marL="342900" indent="-342900">
              <a:spcBef>
                <a:spcPct val="20000"/>
              </a:spcBef>
              <a:buClr>
                <a:srgbClr val="0F5494"/>
              </a:buClr>
              <a:buFont typeface="Arial" pitchFamily="34" charset="0"/>
              <a:buChar char="•"/>
            </a:pPr>
            <a:r>
              <a:rPr lang="en-US" sz="2400" b="0" dirty="0">
                <a:solidFill>
                  <a:srgbClr val="0F5494"/>
                </a:solidFill>
                <a:latin typeface="+mn-lt"/>
              </a:rPr>
              <a:t>Radial shaft </a:t>
            </a:r>
            <a:endParaRPr lang="it-IT" sz="2400" b="0" dirty="0">
              <a:solidFill>
                <a:srgbClr val="0F5494"/>
              </a:solidFill>
              <a:latin typeface="+mn-lt"/>
            </a:endParaRPr>
          </a:p>
          <a:p>
            <a:pPr marL="342900" indent="-342900">
              <a:spcBef>
                <a:spcPct val="20000"/>
              </a:spcBef>
              <a:buClr>
                <a:srgbClr val="0F5494"/>
              </a:buClr>
              <a:buFont typeface="Arial" pitchFamily="34" charset="0"/>
              <a:buChar char="•"/>
            </a:pPr>
            <a:r>
              <a:rPr lang="en-US" sz="2400" b="0" dirty="0">
                <a:solidFill>
                  <a:srgbClr val="0F5494"/>
                </a:solidFill>
                <a:latin typeface="+mn-lt"/>
              </a:rPr>
              <a:t>Scatter plot (2D or 3D) </a:t>
            </a:r>
            <a:endParaRPr lang="it-IT" sz="2400" b="0" dirty="0">
              <a:solidFill>
                <a:srgbClr val="0F5494"/>
              </a:solidFill>
              <a:latin typeface="+mn-lt"/>
            </a:endParaRPr>
          </a:p>
          <a:p>
            <a:pPr marL="342900" indent="-342900">
              <a:spcBef>
                <a:spcPct val="20000"/>
              </a:spcBef>
              <a:buClr>
                <a:srgbClr val="0F5494"/>
              </a:buClr>
              <a:buFont typeface="Arial" pitchFamily="34" charset="0"/>
              <a:buChar char="•"/>
            </a:pPr>
            <a:r>
              <a:rPr lang="en-US" sz="2400" b="0" dirty="0">
                <a:solidFill>
                  <a:srgbClr val="0F5494"/>
                </a:solidFill>
                <a:latin typeface="+mn-lt"/>
              </a:rPr>
              <a:t>Time line </a:t>
            </a:r>
            <a:endParaRPr lang="it-IT" sz="2400" b="0" dirty="0">
              <a:solidFill>
                <a:srgbClr val="0F5494"/>
              </a:solidFill>
              <a:latin typeface="+mn-lt"/>
            </a:endParaRPr>
          </a:p>
          <a:p>
            <a:pPr marL="342900" indent="-342900">
              <a:spcBef>
                <a:spcPct val="20000"/>
              </a:spcBef>
              <a:buClr>
                <a:srgbClr val="0F5494"/>
              </a:buClr>
              <a:buFont typeface="Arial" pitchFamily="34" charset="0"/>
              <a:buChar char="•"/>
            </a:pPr>
            <a:r>
              <a:rPr lang="en-US" sz="2400" b="0" dirty="0">
                <a:solidFill>
                  <a:srgbClr val="0F5494"/>
                </a:solidFill>
                <a:latin typeface="+mn-lt"/>
              </a:rPr>
              <a:t>Tree diagram </a:t>
            </a:r>
            <a:endParaRPr lang="it-IT" sz="2400" b="0" dirty="0">
              <a:solidFill>
                <a:srgbClr val="0F5494"/>
              </a:solidFill>
              <a:latin typeface="+mn-lt"/>
            </a:endParaRPr>
          </a:p>
          <a:p>
            <a:pPr marL="342900" indent="-342900">
              <a:spcBef>
                <a:spcPct val="20000"/>
              </a:spcBef>
              <a:buClr>
                <a:srgbClr val="0F5494"/>
              </a:buClr>
              <a:buFont typeface="Arial" pitchFamily="34" charset="0"/>
              <a:buChar char="•"/>
            </a:pPr>
            <a:r>
              <a:rPr lang="en-US" sz="2400" b="0" dirty="0">
                <a:solidFill>
                  <a:srgbClr val="0F5494"/>
                </a:solidFill>
                <a:latin typeface="+mn-lt"/>
              </a:rPr>
              <a:t>Word cloud </a:t>
            </a:r>
          </a:p>
          <a:p>
            <a:pPr marL="342900" indent="-342900">
              <a:spcBef>
                <a:spcPct val="20000"/>
              </a:spcBef>
              <a:buClr>
                <a:srgbClr val="0F5494"/>
              </a:buClr>
              <a:buFont typeface="Arial" pitchFamily="34" charset="0"/>
              <a:buChar char="•"/>
            </a:pPr>
            <a:r>
              <a:rPr lang="en-US" sz="2400" b="0" dirty="0">
                <a:solidFill>
                  <a:srgbClr val="0F5494"/>
                </a:solidFill>
              </a:rPr>
              <a:t>any combination of them in a dashboard or an infographic</a:t>
            </a:r>
            <a:endParaRPr lang="it-IT" sz="2400" b="0" dirty="0">
              <a:solidFill>
                <a:srgbClr val="0F5494"/>
              </a:solidFill>
            </a:endParaRPr>
          </a:p>
        </p:txBody>
      </p:sp>
    </p:spTree>
    <p:extLst>
      <p:ext uri="{BB962C8B-B14F-4D97-AF65-F5344CB8AC3E}">
        <p14:creationId xmlns:p14="http://schemas.microsoft.com/office/powerpoint/2010/main" val="18824492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Some examples of data visualization </a:t>
            </a:r>
            <a:endParaRPr lang="it-IT" dirty="0"/>
          </a:p>
        </p:txBody>
      </p:sp>
      <p:sp>
        <p:nvSpPr>
          <p:cNvPr id="4" name="Segnaposto numero diapositiva 3"/>
          <p:cNvSpPr>
            <a:spLocks noGrp="1"/>
          </p:cNvSpPr>
          <p:nvPr>
            <p:ph type="sldNum" sz="quarter" idx="12"/>
          </p:nvPr>
        </p:nvSpPr>
        <p:spPr/>
        <p:txBody>
          <a:bodyPr/>
          <a:lstStyle/>
          <a:p>
            <a:pPr>
              <a:defRPr/>
            </a:pPr>
            <a:r>
              <a:rPr lang="en-GB" dirty="0"/>
              <a:t>7</a:t>
            </a:r>
          </a:p>
        </p:txBody>
      </p:sp>
      <p:pic>
        <p:nvPicPr>
          <p:cNvPr id="6" name="Immagine 5"/>
          <p:cNvPicPr>
            <a:picLocks noChangeAspect="1"/>
          </p:cNvPicPr>
          <p:nvPr/>
        </p:nvPicPr>
        <p:blipFill rotWithShape="1">
          <a:blip r:embed="rId2"/>
          <a:srcRect l="6604" t="18277" r="5653" b="4568"/>
          <a:stretch/>
        </p:blipFill>
        <p:spPr>
          <a:xfrm>
            <a:off x="97894" y="2276872"/>
            <a:ext cx="8641583" cy="4274332"/>
          </a:xfrm>
          <a:prstGeom prst="rect">
            <a:avLst/>
          </a:prstGeom>
        </p:spPr>
      </p:pic>
      <p:sp>
        <p:nvSpPr>
          <p:cNvPr id="3" name="CasellaDiTesto 2"/>
          <p:cNvSpPr txBox="1"/>
          <p:nvPr/>
        </p:nvSpPr>
        <p:spPr>
          <a:xfrm>
            <a:off x="8523023" y="6252517"/>
            <a:ext cx="284052" cy="307777"/>
          </a:xfrm>
          <a:prstGeom prst="rect">
            <a:avLst/>
          </a:prstGeom>
          <a:noFill/>
        </p:spPr>
        <p:txBody>
          <a:bodyPr wrap="none" rtlCol="0">
            <a:spAutoFit/>
          </a:bodyPr>
          <a:lstStyle/>
          <a:p>
            <a:r>
              <a:rPr lang="it-IT" sz="1400" b="0" dirty="0">
                <a:solidFill>
                  <a:srgbClr val="0F5494"/>
                </a:solidFill>
                <a:latin typeface="Arial" panose="020B0604020202020204" pitchFamily="34" charset="0"/>
                <a:cs typeface="Arial" panose="020B0604020202020204" pitchFamily="34" charset="0"/>
              </a:rPr>
              <a:t>8</a:t>
            </a:r>
          </a:p>
        </p:txBody>
      </p:sp>
    </p:spTree>
    <p:extLst>
      <p:ext uri="{BB962C8B-B14F-4D97-AF65-F5344CB8AC3E}">
        <p14:creationId xmlns:p14="http://schemas.microsoft.com/office/powerpoint/2010/main" val="1265020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Some examples of data visualization </a:t>
            </a:r>
            <a:endParaRPr lang="it-IT" dirty="0"/>
          </a:p>
        </p:txBody>
      </p:sp>
      <p:sp>
        <p:nvSpPr>
          <p:cNvPr id="4" name="Segnaposto numero diapositiva 3"/>
          <p:cNvSpPr>
            <a:spLocks noGrp="1"/>
          </p:cNvSpPr>
          <p:nvPr>
            <p:ph type="sldNum" sz="quarter" idx="12"/>
          </p:nvPr>
        </p:nvSpPr>
        <p:spPr/>
        <p:txBody>
          <a:bodyPr/>
          <a:lstStyle/>
          <a:p>
            <a:pPr>
              <a:defRPr/>
            </a:pPr>
            <a:r>
              <a:rPr lang="en-GB" dirty="0"/>
              <a:t>9</a:t>
            </a:r>
          </a:p>
        </p:txBody>
      </p:sp>
      <p:pic>
        <p:nvPicPr>
          <p:cNvPr id="5" name="Immagine 4"/>
          <p:cNvPicPr>
            <a:picLocks noChangeAspect="1"/>
          </p:cNvPicPr>
          <p:nvPr/>
        </p:nvPicPr>
        <p:blipFill>
          <a:blip r:embed="rId2"/>
          <a:stretch>
            <a:fillRect/>
          </a:stretch>
        </p:blipFill>
        <p:spPr>
          <a:xfrm>
            <a:off x="4067944" y="2375482"/>
            <a:ext cx="4032448" cy="3959130"/>
          </a:xfrm>
          <a:prstGeom prst="rect">
            <a:avLst/>
          </a:prstGeom>
        </p:spPr>
      </p:pic>
      <p:sp>
        <p:nvSpPr>
          <p:cNvPr id="7" name="Rettangolo 6"/>
          <p:cNvSpPr/>
          <p:nvPr/>
        </p:nvSpPr>
        <p:spPr>
          <a:xfrm>
            <a:off x="3995936" y="6367934"/>
            <a:ext cx="4464496" cy="230832"/>
          </a:xfrm>
          <a:prstGeom prst="rect">
            <a:avLst/>
          </a:prstGeom>
        </p:spPr>
        <p:txBody>
          <a:bodyPr wrap="square">
            <a:spAutoFit/>
          </a:bodyPr>
          <a:lstStyle/>
          <a:p>
            <a:pPr lvl="0"/>
            <a:r>
              <a:rPr lang="it-IT" sz="900" dirty="0">
                <a:solidFill>
                  <a:srgbClr val="333399">
                    <a:lumMod val="50000"/>
                  </a:srgbClr>
                </a:solidFill>
              </a:rPr>
              <a:t>https://ec.europa.eu/eurostat/cache/recovery-dashboard/</a:t>
            </a:r>
          </a:p>
        </p:txBody>
      </p:sp>
      <p:sp>
        <p:nvSpPr>
          <p:cNvPr id="8" name="Content Placeholder 2">
            <a:extLst>
              <a:ext uri="{FF2B5EF4-FFF2-40B4-BE49-F238E27FC236}">
                <a16:creationId xmlns:a16="http://schemas.microsoft.com/office/drawing/2014/main" id="{1F1BE916-157C-A048-A978-5B9EFF1E87EC}"/>
              </a:ext>
            </a:extLst>
          </p:cNvPr>
          <p:cNvSpPr>
            <a:spLocks noGrp="1"/>
          </p:cNvSpPr>
          <p:nvPr>
            <p:ph idx="1"/>
          </p:nvPr>
        </p:nvSpPr>
        <p:spPr>
          <a:xfrm>
            <a:off x="827584" y="3426164"/>
            <a:ext cx="2696097" cy="1630098"/>
          </a:xfrm>
        </p:spPr>
        <p:txBody>
          <a:bodyPr/>
          <a:lstStyle/>
          <a:p>
            <a:pPr marL="0" indent="0">
              <a:buNone/>
            </a:pPr>
            <a:r>
              <a:rPr lang="en-US" dirty="0"/>
              <a:t>An example of a basic visualization</a:t>
            </a:r>
            <a:endParaRPr lang="en-GB" altLang="en-US" dirty="0"/>
          </a:p>
        </p:txBody>
      </p:sp>
    </p:spTree>
    <p:extLst>
      <p:ext uri="{BB962C8B-B14F-4D97-AF65-F5344CB8AC3E}">
        <p14:creationId xmlns:p14="http://schemas.microsoft.com/office/powerpoint/2010/main" val="2060498721"/>
      </p:ext>
    </p:extLst>
  </p:cSld>
  <p:clrMapOvr>
    <a:masterClrMapping/>
  </p:clrMapOvr>
</p:sld>
</file>

<file path=ppt/theme/theme1.xml><?xml version="1.0" encoding="utf-8"?>
<a:theme xmlns:a="http://schemas.openxmlformats.org/drawingml/2006/main" name="EN template">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5044</TotalTime>
  <Words>1826</Words>
  <Application>Microsoft Macintosh PowerPoint</Application>
  <PresentationFormat>Presentazione su schermo (4:3)</PresentationFormat>
  <Paragraphs>302</Paragraphs>
  <Slides>46</Slides>
  <Notes>42</Notes>
  <HiddenSlides>0</HiddenSlides>
  <MMClips>0</MMClips>
  <ScaleCrop>false</ScaleCrop>
  <HeadingPairs>
    <vt:vector size="6" baseType="variant">
      <vt:variant>
        <vt:lpstr>Caratteri utilizzati</vt:lpstr>
      </vt:variant>
      <vt:variant>
        <vt:i4>2</vt:i4>
      </vt:variant>
      <vt:variant>
        <vt:lpstr>Tema</vt:lpstr>
      </vt:variant>
      <vt:variant>
        <vt:i4>1</vt:i4>
      </vt:variant>
      <vt:variant>
        <vt:lpstr>Titoli diapositive</vt:lpstr>
      </vt:variant>
      <vt:variant>
        <vt:i4>46</vt:i4>
      </vt:variant>
    </vt:vector>
  </HeadingPairs>
  <TitlesOfParts>
    <vt:vector size="49" baseType="lpstr">
      <vt:lpstr>Arial</vt:lpstr>
      <vt:lpstr>Verdana</vt:lpstr>
      <vt:lpstr>EN template</vt:lpstr>
      <vt:lpstr> Infographic views and interactive cartography: tools to ensure greater access to official statistics </vt:lpstr>
      <vt:lpstr>Outline</vt:lpstr>
      <vt:lpstr>Presentazione standard di PowerPoint</vt:lpstr>
      <vt:lpstr>Data visualization </vt:lpstr>
      <vt:lpstr>Data visualization </vt:lpstr>
      <vt:lpstr>Data visualization</vt:lpstr>
      <vt:lpstr>Data visualization formats</vt:lpstr>
      <vt:lpstr>Some examples of data visualization </vt:lpstr>
      <vt:lpstr>Some examples of data visualization </vt:lpstr>
      <vt:lpstr>Some examples of data visualization </vt:lpstr>
      <vt:lpstr>Infographics</vt:lpstr>
      <vt:lpstr>Infographics</vt:lpstr>
      <vt:lpstr>Infographics</vt:lpstr>
      <vt:lpstr>What infographics to use?</vt:lpstr>
      <vt:lpstr>What infographics to use?</vt:lpstr>
      <vt:lpstr>What infographics to use?</vt:lpstr>
      <vt:lpstr>What infographics to use?</vt:lpstr>
      <vt:lpstr>Presentazione standard di PowerPoint</vt:lpstr>
      <vt:lpstr>Presentazione standard di PowerPoint</vt:lpstr>
      <vt:lpstr>Presentazione standard di PowerPoint</vt:lpstr>
      <vt:lpstr>Warning note</vt:lpstr>
      <vt:lpstr>   When does an infographic turn   into a disinfographic?</vt:lpstr>
      <vt:lpstr> Disinfographic:  an example  </vt:lpstr>
      <vt:lpstr> Disinfographic: an example  </vt:lpstr>
      <vt:lpstr> Disinfographic: an example  </vt:lpstr>
      <vt:lpstr> Disinfographic: an example  </vt:lpstr>
      <vt:lpstr>Infographics &amp; Disinfographics</vt:lpstr>
      <vt:lpstr>Interactive cartography</vt:lpstr>
      <vt:lpstr>What is interactive cartography?</vt:lpstr>
      <vt:lpstr>Cartography</vt:lpstr>
      <vt:lpstr>Warning note</vt:lpstr>
      <vt:lpstr> When is it appropriate to use cartography?</vt:lpstr>
      <vt:lpstr>Presentazione standard di PowerPoint</vt:lpstr>
      <vt:lpstr>Presentazione standard di PowerPoint</vt:lpstr>
      <vt:lpstr>Presentazione standard di PowerPoint</vt:lpstr>
      <vt:lpstr>Main tools to create interactive maps</vt:lpstr>
      <vt:lpstr>Main tools to create interactive maps</vt:lpstr>
      <vt:lpstr>Main tools to create interactive maps</vt:lpstr>
      <vt:lpstr>Main tools to create interactive maps</vt:lpstr>
      <vt:lpstr>Main tools to create interactive maps</vt:lpstr>
      <vt:lpstr>Conclusions and tips</vt:lpstr>
      <vt:lpstr>Conclusions</vt:lpstr>
      <vt:lpstr>What to do</vt:lpstr>
      <vt:lpstr>What to avoid</vt:lpstr>
      <vt:lpstr>What to avoid</vt:lpstr>
      <vt:lpstr>Presentazione standard di PowerPoint</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Cristina.Sa@ec.europa.eu</dc:creator>
  <cp:lastModifiedBy>Caterina Giusti</cp:lastModifiedBy>
  <cp:revision>438</cp:revision>
  <cp:lastPrinted>2022-03-02T19:09:04Z</cp:lastPrinted>
  <dcterms:created xsi:type="dcterms:W3CDTF">2012-10-17T15:25:32Z</dcterms:created>
  <dcterms:modified xsi:type="dcterms:W3CDTF">2022-03-02T19:09:29Z</dcterms:modified>
</cp:coreProperties>
</file>