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handoutMasterIdLst>
    <p:handoutMasterId r:id="rId38"/>
  </p:handoutMasterIdLst>
  <p:sldIdLst>
    <p:sldId id="263" r:id="rId2"/>
    <p:sldId id="338" r:id="rId3"/>
    <p:sldId id="339" r:id="rId4"/>
    <p:sldId id="340" r:id="rId5"/>
    <p:sldId id="342" r:id="rId6"/>
    <p:sldId id="341" r:id="rId7"/>
    <p:sldId id="343" r:id="rId8"/>
    <p:sldId id="267" r:id="rId9"/>
    <p:sldId id="264" r:id="rId10"/>
    <p:sldId id="275" r:id="rId11"/>
    <p:sldId id="280" r:id="rId12"/>
    <p:sldId id="281" r:id="rId13"/>
    <p:sldId id="282" r:id="rId14"/>
    <p:sldId id="314" r:id="rId15"/>
    <p:sldId id="315" r:id="rId16"/>
    <p:sldId id="316" r:id="rId17"/>
    <p:sldId id="318" r:id="rId18"/>
    <p:sldId id="319" r:id="rId19"/>
    <p:sldId id="320" r:id="rId20"/>
    <p:sldId id="322" r:id="rId21"/>
    <p:sldId id="323" r:id="rId22"/>
    <p:sldId id="325" r:id="rId23"/>
    <p:sldId id="326" r:id="rId24"/>
    <p:sldId id="327" r:id="rId25"/>
    <p:sldId id="328" r:id="rId26"/>
    <p:sldId id="329" r:id="rId27"/>
    <p:sldId id="331" r:id="rId28"/>
    <p:sldId id="330" r:id="rId29"/>
    <p:sldId id="332" r:id="rId30"/>
    <p:sldId id="335" r:id="rId31"/>
    <p:sldId id="333" r:id="rId32"/>
    <p:sldId id="334" r:id="rId33"/>
    <p:sldId id="266" r:id="rId34"/>
    <p:sldId id="336" r:id="rId35"/>
    <p:sldId id="337" r:id="rId36"/>
  </p:sldIdLst>
  <p:sldSz cx="9144000" cy="6858000" type="screen4x3"/>
  <p:notesSz cx="6797675" cy="9926638"/>
  <p:defaultTextStyle>
    <a:defPPr>
      <a:defRPr lang="en-GB"/>
    </a:defPPr>
    <a:lvl1pPr algn="l" rtl="0" fontAlgn="base">
      <a:spcBef>
        <a:spcPct val="0"/>
      </a:spcBef>
      <a:spcAft>
        <a:spcPct val="0"/>
      </a:spcAft>
      <a:defRPr sz="7600" b="1" kern="1200">
        <a:solidFill>
          <a:srgbClr val="FFD624"/>
        </a:solidFill>
        <a:latin typeface="Verdana" pitchFamily="34" charset="0"/>
        <a:ea typeface="+mn-ea"/>
        <a:cs typeface="+mn-cs"/>
      </a:defRPr>
    </a:lvl1pPr>
    <a:lvl2pPr marL="457200" algn="l" rtl="0" fontAlgn="base">
      <a:spcBef>
        <a:spcPct val="0"/>
      </a:spcBef>
      <a:spcAft>
        <a:spcPct val="0"/>
      </a:spcAft>
      <a:defRPr sz="7600" b="1" kern="1200">
        <a:solidFill>
          <a:srgbClr val="FFD624"/>
        </a:solidFill>
        <a:latin typeface="Verdana" pitchFamily="34" charset="0"/>
        <a:ea typeface="+mn-ea"/>
        <a:cs typeface="+mn-cs"/>
      </a:defRPr>
    </a:lvl2pPr>
    <a:lvl3pPr marL="914400" algn="l" rtl="0" fontAlgn="base">
      <a:spcBef>
        <a:spcPct val="0"/>
      </a:spcBef>
      <a:spcAft>
        <a:spcPct val="0"/>
      </a:spcAft>
      <a:defRPr sz="7600" b="1" kern="1200">
        <a:solidFill>
          <a:srgbClr val="FFD624"/>
        </a:solidFill>
        <a:latin typeface="Verdana" pitchFamily="34" charset="0"/>
        <a:ea typeface="+mn-ea"/>
        <a:cs typeface="+mn-cs"/>
      </a:defRPr>
    </a:lvl3pPr>
    <a:lvl4pPr marL="1371600" algn="l" rtl="0" fontAlgn="base">
      <a:spcBef>
        <a:spcPct val="0"/>
      </a:spcBef>
      <a:spcAft>
        <a:spcPct val="0"/>
      </a:spcAft>
      <a:defRPr sz="7600" b="1" kern="1200">
        <a:solidFill>
          <a:srgbClr val="FFD624"/>
        </a:solidFill>
        <a:latin typeface="Verdana" pitchFamily="34" charset="0"/>
        <a:ea typeface="+mn-ea"/>
        <a:cs typeface="+mn-cs"/>
      </a:defRPr>
    </a:lvl4pPr>
    <a:lvl5pPr marL="1828800" algn="l" rtl="0" fontAlgn="base">
      <a:spcBef>
        <a:spcPct val="0"/>
      </a:spcBef>
      <a:spcAft>
        <a:spcPct val="0"/>
      </a:spcAft>
      <a:defRPr sz="7600" b="1" kern="1200">
        <a:solidFill>
          <a:srgbClr val="FFD624"/>
        </a:solidFill>
        <a:latin typeface="Verdana" pitchFamily="34" charset="0"/>
        <a:ea typeface="+mn-ea"/>
        <a:cs typeface="+mn-cs"/>
      </a:defRPr>
    </a:lvl5pPr>
    <a:lvl6pPr marL="2286000" algn="l" defTabSz="914400" rtl="0" eaLnBrk="1" latinLnBrk="0" hangingPunct="1">
      <a:defRPr sz="7600" b="1" kern="1200">
        <a:solidFill>
          <a:srgbClr val="FFD624"/>
        </a:solidFill>
        <a:latin typeface="Verdana" pitchFamily="34" charset="0"/>
        <a:ea typeface="+mn-ea"/>
        <a:cs typeface="+mn-cs"/>
      </a:defRPr>
    </a:lvl6pPr>
    <a:lvl7pPr marL="2743200" algn="l" defTabSz="914400" rtl="0" eaLnBrk="1" latinLnBrk="0" hangingPunct="1">
      <a:defRPr sz="7600" b="1" kern="1200">
        <a:solidFill>
          <a:srgbClr val="FFD624"/>
        </a:solidFill>
        <a:latin typeface="Verdana" pitchFamily="34" charset="0"/>
        <a:ea typeface="+mn-ea"/>
        <a:cs typeface="+mn-cs"/>
      </a:defRPr>
    </a:lvl7pPr>
    <a:lvl8pPr marL="3200400" algn="l" defTabSz="914400" rtl="0" eaLnBrk="1" latinLnBrk="0" hangingPunct="1">
      <a:defRPr sz="7600" b="1" kern="1200">
        <a:solidFill>
          <a:srgbClr val="FFD624"/>
        </a:solidFill>
        <a:latin typeface="Verdana" pitchFamily="34" charset="0"/>
        <a:ea typeface="+mn-ea"/>
        <a:cs typeface="+mn-cs"/>
      </a:defRPr>
    </a:lvl8pPr>
    <a:lvl9pPr marL="3657600" algn="l" defTabSz="914400" rtl="0" eaLnBrk="1" latinLnBrk="0" hangingPunct="1">
      <a:defRPr sz="7600" b="1" kern="1200">
        <a:solidFill>
          <a:srgbClr val="FFD624"/>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6">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5494"/>
    <a:srgbClr val="3166CF"/>
    <a:srgbClr val="2D5EC1"/>
    <a:srgbClr val="FFD624"/>
    <a:srgbClr val="3E6FD2"/>
    <a:srgbClr val="BDDEFF"/>
    <a:srgbClr val="99CCFF"/>
    <a:srgbClr val="808080"/>
    <a:srgbClr val="009F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4"/>
    <p:restoredTop sz="87042" autoAdjust="0"/>
  </p:normalViewPr>
  <p:slideViewPr>
    <p:cSldViewPr>
      <p:cViewPr varScale="1">
        <p:scale>
          <a:sx n="102" d="100"/>
          <a:sy n="102" d="100"/>
        </p:scale>
        <p:origin x="1632" y="1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74" d="100"/>
          <a:sy n="74" d="100"/>
        </p:scale>
        <p:origin x="-2172" y="-90"/>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F88DF2-9208-43D6-8982-187DE381D15A}" type="doc">
      <dgm:prSet loTypeId="urn:microsoft.com/office/officeart/2005/8/layout/arrow6" loCatId="relationship" qsTypeId="urn:microsoft.com/office/officeart/2005/8/quickstyle/simple1" qsCatId="simple" csTypeId="urn:microsoft.com/office/officeart/2005/8/colors/accent0_3" csCatId="mainScheme" phldr="1"/>
      <dgm:spPr/>
      <dgm:t>
        <a:bodyPr/>
        <a:lstStyle/>
        <a:p>
          <a:endParaRPr lang="it-IT"/>
        </a:p>
      </dgm:t>
    </dgm:pt>
    <dgm:pt modelId="{DCCF2A36-1FFE-4771-B440-124158BA88FA}">
      <dgm:prSet phldrT="[Testo]"/>
      <dgm:spPr/>
      <dgm:t>
        <a:bodyPr/>
        <a:lstStyle/>
        <a:p>
          <a:r>
            <a:rPr lang="it-IT" b="1" dirty="0"/>
            <a:t>From information </a:t>
          </a:r>
          <a:r>
            <a:rPr lang="it-IT" b="1" dirty="0" err="1"/>
            <a:t>needs</a:t>
          </a:r>
          <a:r>
            <a:rPr lang="it-IT" b="1" dirty="0"/>
            <a:t> to data</a:t>
          </a:r>
        </a:p>
      </dgm:t>
    </dgm:pt>
    <dgm:pt modelId="{7C05F95F-EBE7-41D3-927F-1A79683EEE54}" type="parTrans" cxnId="{DE743EB8-2360-4375-A883-19ADB16155E6}">
      <dgm:prSet/>
      <dgm:spPr/>
      <dgm:t>
        <a:bodyPr/>
        <a:lstStyle/>
        <a:p>
          <a:endParaRPr lang="it-IT"/>
        </a:p>
      </dgm:t>
    </dgm:pt>
    <dgm:pt modelId="{67BD82F3-300C-497B-B899-DB104D6DAD93}" type="sibTrans" cxnId="{DE743EB8-2360-4375-A883-19ADB16155E6}">
      <dgm:prSet/>
      <dgm:spPr/>
      <dgm:t>
        <a:bodyPr/>
        <a:lstStyle/>
        <a:p>
          <a:endParaRPr lang="it-IT"/>
        </a:p>
      </dgm:t>
    </dgm:pt>
    <dgm:pt modelId="{CADE9284-25EA-45C6-9871-F74FFF8FF534}">
      <dgm:prSet phldrT="[Testo]"/>
      <dgm:spPr/>
      <dgm:t>
        <a:bodyPr/>
        <a:lstStyle/>
        <a:p>
          <a:r>
            <a:rPr lang="it-IT" b="1" dirty="0">
              <a:solidFill>
                <a:srgbClr val="FFC000"/>
              </a:solidFill>
            </a:rPr>
            <a:t>From data (sources) to information </a:t>
          </a:r>
          <a:r>
            <a:rPr lang="it-IT" b="1" dirty="0" err="1">
              <a:solidFill>
                <a:srgbClr val="FFC000"/>
              </a:solidFill>
            </a:rPr>
            <a:t>needs</a:t>
          </a:r>
          <a:endParaRPr lang="it-IT" b="1" dirty="0">
            <a:solidFill>
              <a:srgbClr val="FFC000"/>
            </a:solidFill>
          </a:endParaRPr>
        </a:p>
      </dgm:t>
    </dgm:pt>
    <dgm:pt modelId="{CEF744FC-1FF4-4D21-81B5-AB722B221B54}" type="parTrans" cxnId="{EB214036-9737-4FF1-B435-9FE4F8C47DA6}">
      <dgm:prSet/>
      <dgm:spPr/>
      <dgm:t>
        <a:bodyPr/>
        <a:lstStyle/>
        <a:p>
          <a:endParaRPr lang="it-IT"/>
        </a:p>
      </dgm:t>
    </dgm:pt>
    <dgm:pt modelId="{62267A47-17D5-45B9-A104-A714BFE41108}" type="sibTrans" cxnId="{EB214036-9737-4FF1-B435-9FE4F8C47DA6}">
      <dgm:prSet/>
      <dgm:spPr/>
      <dgm:t>
        <a:bodyPr/>
        <a:lstStyle/>
        <a:p>
          <a:endParaRPr lang="it-IT"/>
        </a:p>
      </dgm:t>
    </dgm:pt>
    <dgm:pt modelId="{4FC41D05-D131-4BB1-B071-2100C3327610}" type="pres">
      <dgm:prSet presAssocID="{DEF88DF2-9208-43D6-8982-187DE381D15A}" presName="compositeShape" presStyleCnt="0">
        <dgm:presLayoutVars>
          <dgm:chMax val="2"/>
          <dgm:dir/>
          <dgm:resizeHandles val="exact"/>
        </dgm:presLayoutVars>
      </dgm:prSet>
      <dgm:spPr/>
    </dgm:pt>
    <dgm:pt modelId="{E1F83560-427D-4231-8D0A-F18ED7E43F21}" type="pres">
      <dgm:prSet presAssocID="{DEF88DF2-9208-43D6-8982-187DE381D15A}" presName="ribbon" presStyleLbl="node1" presStyleIdx="0" presStyleCnt="1" custLinFactNeighborX="-14388" custLinFactNeighborY="-4226"/>
      <dgm:spPr/>
    </dgm:pt>
    <dgm:pt modelId="{5A144D66-9C30-4CEB-996B-E61B48D38BD0}" type="pres">
      <dgm:prSet presAssocID="{DEF88DF2-9208-43D6-8982-187DE381D15A}" presName="leftArrowText" presStyleLbl="node1" presStyleIdx="0" presStyleCnt="1">
        <dgm:presLayoutVars>
          <dgm:chMax val="0"/>
          <dgm:bulletEnabled val="1"/>
        </dgm:presLayoutVars>
      </dgm:prSet>
      <dgm:spPr/>
    </dgm:pt>
    <dgm:pt modelId="{0258CBC9-D805-4E2F-97B2-9D162BF11F9D}" type="pres">
      <dgm:prSet presAssocID="{DEF88DF2-9208-43D6-8982-187DE381D15A}" presName="rightArrowText" presStyleLbl="node1" presStyleIdx="0" presStyleCnt="1">
        <dgm:presLayoutVars>
          <dgm:chMax val="0"/>
          <dgm:bulletEnabled val="1"/>
        </dgm:presLayoutVars>
      </dgm:prSet>
      <dgm:spPr/>
    </dgm:pt>
  </dgm:ptLst>
  <dgm:cxnLst>
    <dgm:cxn modelId="{CF8FBB21-6D6B-4009-9C06-B7E0247FE1D7}" type="presOf" srcId="{DCCF2A36-1FFE-4771-B440-124158BA88FA}" destId="{5A144D66-9C30-4CEB-996B-E61B48D38BD0}" srcOrd="0" destOrd="0" presId="urn:microsoft.com/office/officeart/2005/8/layout/arrow6"/>
    <dgm:cxn modelId="{EB214036-9737-4FF1-B435-9FE4F8C47DA6}" srcId="{DEF88DF2-9208-43D6-8982-187DE381D15A}" destId="{CADE9284-25EA-45C6-9871-F74FFF8FF534}" srcOrd="1" destOrd="0" parTransId="{CEF744FC-1FF4-4D21-81B5-AB722B221B54}" sibTransId="{62267A47-17D5-45B9-A104-A714BFE41108}"/>
    <dgm:cxn modelId="{6749D592-F112-4E4D-BB0F-89970AC2471F}" type="presOf" srcId="{DEF88DF2-9208-43D6-8982-187DE381D15A}" destId="{4FC41D05-D131-4BB1-B071-2100C3327610}" srcOrd="0" destOrd="0" presId="urn:microsoft.com/office/officeart/2005/8/layout/arrow6"/>
    <dgm:cxn modelId="{DE743EB8-2360-4375-A883-19ADB16155E6}" srcId="{DEF88DF2-9208-43D6-8982-187DE381D15A}" destId="{DCCF2A36-1FFE-4771-B440-124158BA88FA}" srcOrd="0" destOrd="0" parTransId="{7C05F95F-EBE7-41D3-927F-1A79683EEE54}" sibTransId="{67BD82F3-300C-497B-B899-DB104D6DAD93}"/>
    <dgm:cxn modelId="{51C89FE7-23A7-4E96-AC05-2F9635A0FEFC}" type="presOf" srcId="{CADE9284-25EA-45C6-9871-F74FFF8FF534}" destId="{0258CBC9-D805-4E2F-97B2-9D162BF11F9D}" srcOrd="0" destOrd="0" presId="urn:microsoft.com/office/officeart/2005/8/layout/arrow6"/>
    <dgm:cxn modelId="{8030607D-9D1D-443D-B89A-F7DF057CE168}" type="presParOf" srcId="{4FC41D05-D131-4BB1-B071-2100C3327610}" destId="{E1F83560-427D-4231-8D0A-F18ED7E43F21}" srcOrd="0" destOrd="0" presId="urn:microsoft.com/office/officeart/2005/8/layout/arrow6"/>
    <dgm:cxn modelId="{14F6DF06-EF4F-4D7F-89E3-958B403326B6}" type="presParOf" srcId="{4FC41D05-D131-4BB1-B071-2100C3327610}" destId="{5A144D66-9C30-4CEB-996B-E61B48D38BD0}" srcOrd="1" destOrd="0" presId="urn:microsoft.com/office/officeart/2005/8/layout/arrow6"/>
    <dgm:cxn modelId="{F07F0447-38C4-4C67-916C-654540244546}" type="presParOf" srcId="{4FC41D05-D131-4BB1-B071-2100C3327610}" destId="{0258CBC9-D805-4E2F-97B2-9D162BF11F9D}" srcOrd="2" destOrd="0" presId="urn:microsoft.com/office/officeart/2005/8/layout/arrow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F83560-427D-4231-8D0A-F18ED7E43F21}">
      <dsp:nvSpPr>
        <dsp:cNvPr id="0" name=""/>
        <dsp:cNvSpPr/>
      </dsp:nvSpPr>
      <dsp:spPr>
        <a:xfrm>
          <a:off x="0" y="505697"/>
          <a:ext cx="6357938" cy="2543175"/>
        </a:xfrm>
        <a:prstGeom prst="leftRightRibbon">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144D66-9C30-4CEB-996B-E61B48D38BD0}">
      <dsp:nvSpPr>
        <dsp:cNvPr id="0" name=""/>
        <dsp:cNvSpPr/>
      </dsp:nvSpPr>
      <dsp:spPr>
        <a:xfrm>
          <a:off x="762952" y="1058227"/>
          <a:ext cx="2098119" cy="1246155"/>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7564" rIns="0" bIns="72390" numCol="1" spcCol="1270" anchor="ctr" anchorCtr="0">
          <a:noAutofit/>
        </a:bodyPr>
        <a:lstStyle/>
        <a:p>
          <a:pPr marL="0" lvl="0" indent="0" algn="ctr" defTabSz="844550">
            <a:lnSpc>
              <a:spcPct val="90000"/>
            </a:lnSpc>
            <a:spcBef>
              <a:spcPct val="0"/>
            </a:spcBef>
            <a:spcAft>
              <a:spcPct val="35000"/>
            </a:spcAft>
            <a:buNone/>
          </a:pPr>
          <a:r>
            <a:rPr lang="it-IT" sz="1900" b="1" kern="1200" dirty="0"/>
            <a:t>From information </a:t>
          </a:r>
          <a:r>
            <a:rPr lang="it-IT" sz="1900" b="1" kern="1200" dirty="0" err="1"/>
            <a:t>needs</a:t>
          </a:r>
          <a:r>
            <a:rPr lang="it-IT" sz="1900" b="1" kern="1200" dirty="0"/>
            <a:t> to data</a:t>
          </a:r>
        </a:p>
      </dsp:txBody>
      <dsp:txXfrm>
        <a:off x="762952" y="1058227"/>
        <a:ext cx="2098119" cy="1246155"/>
      </dsp:txXfrm>
    </dsp:sp>
    <dsp:sp modelId="{0258CBC9-D805-4E2F-97B2-9D162BF11F9D}">
      <dsp:nvSpPr>
        <dsp:cNvPr id="0" name=""/>
        <dsp:cNvSpPr/>
      </dsp:nvSpPr>
      <dsp:spPr>
        <a:xfrm>
          <a:off x="3178969" y="1465135"/>
          <a:ext cx="2479595" cy="1246155"/>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7564" rIns="0" bIns="72390" numCol="1" spcCol="1270" anchor="ctr" anchorCtr="0">
          <a:noAutofit/>
        </a:bodyPr>
        <a:lstStyle/>
        <a:p>
          <a:pPr marL="0" lvl="0" indent="0" algn="ctr" defTabSz="844550">
            <a:lnSpc>
              <a:spcPct val="90000"/>
            </a:lnSpc>
            <a:spcBef>
              <a:spcPct val="0"/>
            </a:spcBef>
            <a:spcAft>
              <a:spcPct val="35000"/>
            </a:spcAft>
            <a:buNone/>
          </a:pPr>
          <a:r>
            <a:rPr lang="it-IT" sz="1900" b="1" kern="1200" dirty="0">
              <a:solidFill>
                <a:srgbClr val="FFC000"/>
              </a:solidFill>
            </a:rPr>
            <a:t>From data (sources) to information </a:t>
          </a:r>
          <a:r>
            <a:rPr lang="it-IT" sz="1900" b="1" kern="1200" dirty="0" err="1">
              <a:solidFill>
                <a:srgbClr val="FFC000"/>
              </a:solidFill>
            </a:rPr>
            <a:t>needs</a:t>
          </a:r>
          <a:endParaRPr lang="it-IT" sz="1900" b="1" kern="1200" dirty="0">
            <a:solidFill>
              <a:srgbClr val="FFC000"/>
            </a:solidFill>
          </a:endParaRPr>
        </a:p>
      </dsp:txBody>
      <dsp:txXfrm>
        <a:off x="3178969" y="1465135"/>
        <a:ext cx="2479595" cy="1246155"/>
      </dsp:txXfrm>
    </dsp:sp>
  </dsp:spTree>
</dsp:drawing>
</file>

<file path=ppt/diagrams/layout1.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7891"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solidFill>
                  <a:schemeClr val="tx1"/>
                </a:solidFill>
                <a:latin typeface="Arial" charset="0"/>
              </a:defRPr>
            </a:lvl1pPr>
          </a:lstStyle>
          <a:p>
            <a:pPr>
              <a:defRPr/>
            </a:pPr>
            <a:endParaRPr lang="en-GB"/>
          </a:p>
        </p:txBody>
      </p:sp>
      <p:sp>
        <p:nvSpPr>
          <p:cNvPr id="37892"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7893"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solidFill>
                  <a:schemeClr val="tx1"/>
                </a:solidFill>
                <a:latin typeface="Arial" charset="0"/>
              </a:defRPr>
            </a:lvl1pPr>
          </a:lstStyle>
          <a:p>
            <a:pPr>
              <a:defRPr/>
            </a:pPr>
            <a:fld id="{5EC7A9CE-B5D3-4830-AA57-DD8049CE9F26}" type="slidenum">
              <a:rPr lang="en-GB"/>
              <a:pPr>
                <a:defRPr/>
              </a:pPr>
              <a:t>‹N›</a:t>
            </a:fld>
            <a:endParaRPr lang="en-GB"/>
          </a:p>
        </p:txBody>
      </p:sp>
    </p:spTree>
    <p:extLst>
      <p:ext uri="{BB962C8B-B14F-4D97-AF65-F5344CB8AC3E}">
        <p14:creationId xmlns:p14="http://schemas.microsoft.com/office/powerpoint/2010/main" val="35367662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6867"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solidFill>
                  <a:schemeClr val="tx1"/>
                </a:solidFill>
                <a:latin typeface="Arial" charset="0"/>
              </a:defRPr>
            </a:lvl1pPr>
          </a:lstStyle>
          <a:p>
            <a:pPr>
              <a:defRPr/>
            </a:pPr>
            <a:endParaRPr lang="en-GB"/>
          </a:p>
        </p:txBody>
      </p:sp>
      <p:sp>
        <p:nvSpPr>
          <p:cNvPr id="8196" name="Rectangle 4"/>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36870"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6871"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solidFill>
                  <a:schemeClr val="tx1"/>
                </a:solidFill>
                <a:latin typeface="Arial" charset="0"/>
              </a:defRPr>
            </a:lvl1pPr>
          </a:lstStyle>
          <a:p>
            <a:pPr>
              <a:defRPr/>
            </a:pPr>
            <a:fld id="{36441B25-C4D1-47DB-817D-B9C4FC5392FB}" type="slidenum">
              <a:rPr lang="en-GB"/>
              <a:pPr>
                <a:defRPr/>
              </a:pPr>
              <a:t>‹N›</a:t>
            </a:fld>
            <a:endParaRPr lang="en-GB"/>
          </a:p>
        </p:txBody>
      </p:sp>
    </p:spTree>
    <p:extLst>
      <p:ext uri="{BB962C8B-B14F-4D97-AF65-F5344CB8AC3E}">
        <p14:creationId xmlns:p14="http://schemas.microsoft.com/office/powerpoint/2010/main" val="312992382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pPr>
              <a:defRPr/>
            </a:pPr>
            <a:fld id="{36441B25-C4D1-47DB-817D-B9C4FC5392FB}" type="slidenum">
              <a:rPr lang="en-GB" smtClean="0"/>
              <a:pPr>
                <a:defRPr/>
              </a:pPr>
              <a:t>9</a:t>
            </a:fld>
            <a:endParaRPr lang="en-GB"/>
          </a:p>
        </p:txBody>
      </p:sp>
    </p:spTree>
    <p:extLst>
      <p:ext uri="{BB962C8B-B14F-4D97-AF65-F5344CB8AC3E}">
        <p14:creationId xmlns:p14="http://schemas.microsoft.com/office/powerpoint/2010/main" val="39801532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i="1" kern="1200" dirty="0">
                <a:solidFill>
                  <a:srgbClr val="0F5494"/>
                </a:solidFill>
                <a:latin typeface="Arial" charset="0"/>
                <a:ea typeface="+mn-ea"/>
                <a:cs typeface="+mn-cs"/>
              </a:rPr>
              <a:t>Given that new methodologies and contemporary technologies are being implemented by countries in the pursuit of reduced costs, improved quality and timely dissemination of census results, the census knowledge base facilitates the international exchange and sharing of knowledge and information on various aspects of census taking. </a:t>
            </a:r>
          </a:p>
          <a:p>
            <a:endParaRPr lang="it-IT" dirty="0"/>
          </a:p>
        </p:txBody>
      </p:sp>
      <p:sp>
        <p:nvSpPr>
          <p:cNvPr id="4" name="Segnaposto numero diapositiva 3"/>
          <p:cNvSpPr>
            <a:spLocks noGrp="1"/>
          </p:cNvSpPr>
          <p:nvPr>
            <p:ph type="sldNum" sz="quarter" idx="10"/>
          </p:nvPr>
        </p:nvSpPr>
        <p:spPr/>
        <p:txBody>
          <a:bodyPr/>
          <a:lstStyle/>
          <a:p>
            <a:pPr>
              <a:defRPr/>
            </a:pPr>
            <a:fld id="{36441B25-C4D1-47DB-817D-B9C4FC5392FB}" type="slidenum">
              <a:rPr lang="en-GB" smtClean="0"/>
              <a:pPr>
                <a:defRPr/>
              </a:pPr>
              <a:t>18</a:t>
            </a:fld>
            <a:endParaRPr lang="en-GB"/>
          </a:p>
        </p:txBody>
      </p:sp>
    </p:spTree>
    <p:extLst>
      <p:ext uri="{BB962C8B-B14F-4D97-AF65-F5344CB8AC3E}">
        <p14:creationId xmlns:p14="http://schemas.microsoft.com/office/powerpoint/2010/main" val="31095621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i="1" kern="1200" dirty="0">
                <a:solidFill>
                  <a:srgbClr val="0F5494"/>
                </a:solidFill>
                <a:latin typeface="Arial" charset="0"/>
                <a:ea typeface="+mn-ea"/>
                <a:cs typeface="+mn-cs"/>
              </a:rPr>
              <a:t>Given that new methodologies and contemporary technologies are being implemented by countries in the pursuit of reduced costs, improved quality and timely dissemination of census results, the census knowledge base facilitates the international exchange and sharing of knowledge and information on various aspects of census taking. </a:t>
            </a:r>
          </a:p>
          <a:p>
            <a:endParaRPr lang="it-IT" dirty="0"/>
          </a:p>
        </p:txBody>
      </p:sp>
      <p:sp>
        <p:nvSpPr>
          <p:cNvPr id="4" name="Segnaposto numero diapositiva 3"/>
          <p:cNvSpPr>
            <a:spLocks noGrp="1"/>
          </p:cNvSpPr>
          <p:nvPr>
            <p:ph type="sldNum" sz="quarter" idx="10"/>
          </p:nvPr>
        </p:nvSpPr>
        <p:spPr/>
        <p:txBody>
          <a:bodyPr/>
          <a:lstStyle/>
          <a:p>
            <a:pPr>
              <a:defRPr/>
            </a:pPr>
            <a:fld id="{36441B25-C4D1-47DB-817D-B9C4FC5392FB}" type="slidenum">
              <a:rPr lang="en-GB" smtClean="0"/>
              <a:pPr>
                <a:defRPr/>
              </a:pPr>
              <a:t>19</a:t>
            </a:fld>
            <a:endParaRPr lang="en-GB"/>
          </a:p>
        </p:txBody>
      </p:sp>
    </p:spTree>
    <p:extLst>
      <p:ext uri="{BB962C8B-B14F-4D97-AF65-F5344CB8AC3E}">
        <p14:creationId xmlns:p14="http://schemas.microsoft.com/office/powerpoint/2010/main" val="32693891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i="1" kern="1200" dirty="0">
                <a:solidFill>
                  <a:srgbClr val="0F5494"/>
                </a:solidFill>
                <a:latin typeface="Arial" charset="0"/>
                <a:ea typeface="+mn-ea"/>
                <a:cs typeface="+mn-cs"/>
              </a:rPr>
              <a:t>Given that new methodologies and contemporary technologies are being implemented by countries in the pursuit of reduced costs, improved quality and timely dissemination of census results, the census knowledge base facilitates the international exchange and sharing of knowledge and information on various aspects of census taking. </a:t>
            </a:r>
          </a:p>
          <a:p>
            <a:endParaRPr lang="it-IT" dirty="0"/>
          </a:p>
        </p:txBody>
      </p:sp>
      <p:sp>
        <p:nvSpPr>
          <p:cNvPr id="4" name="Segnaposto numero diapositiva 3"/>
          <p:cNvSpPr>
            <a:spLocks noGrp="1"/>
          </p:cNvSpPr>
          <p:nvPr>
            <p:ph type="sldNum" sz="quarter" idx="10"/>
          </p:nvPr>
        </p:nvSpPr>
        <p:spPr/>
        <p:txBody>
          <a:bodyPr/>
          <a:lstStyle/>
          <a:p>
            <a:pPr>
              <a:defRPr/>
            </a:pPr>
            <a:fld id="{36441B25-C4D1-47DB-817D-B9C4FC5392FB}" type="slidenum">
              <a:rPr lang="en-GB" smtClean="0"/>
              <a:pPr>
                <a:defRPr/>
              </a:pPr>
              <a:t>20</a:t>
            </a:fld>
            <a:endParaRPr lang="en-GB"/>
          </a:p>
        </p:txBody>
      </p:sp>
    </p:spTree>
    <p:extLst>
      <p:ext uri="{BB962C8B-B14F-4D97-AF65-F5344CB8AC3E}">
        <p14:creationId xmlns:p14="http://schemas.microsoft.com/office/powerpoint/2010/main" val="21019002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i="1" kern="1200" dirty="0">
                <a:solidFill>
                  <a:srgbClr val="0F5494"/>
                </a:solidFill>
                <a:latin typeface="Arial" charset="0"/>
                <a:ea typeface="+mn-ea"/>
                <a:cs typeface="+mn-cs"/>
              </a:rPr>
              <a:t>Given that new methodologies and contemporary technologies are being implemented by countries in the pursuit of reduced costs, improved quality and timely dissemination of census results, the census knowledge base facilitates the international exchange and sharing of knowledge and information on various aspects of census taking. </a:t>
            </a:r>
          </a:p>
          <a:p>
            <a:endParaRPr lang="it-IT" dirty="0"/>
          </a:p>
        </p:txBody>
      </p:sp>
      <p:sp>
        <p:nvSpPr>
          <p:cNvPr id="4" name="Segnaposto numero diapositiva 3"/>
          <p:cNvSpPr>
            <a:spLocks noGrp="1"/>
          </p:cNvSpPr>
          <p:nvPr>
            <p:ph type="sldNum" sz="quarter" idx="10"/>
          </p:nvPr>
        </p:nvSpPr>
        <p:spPr/>
        <p:txBody>
          <a:bodyPr/>
          <a:lstStyle/>
          <a:p>
            <a:pPr>
              <a:defRPr/>
            </a:pPr>
            <a:fld id="{36441B25-C4D1-47DB-817D-B9C4FC5392FB}" type="slidenum">
              <a:rPr lang="en-GB" smtClean="0"/>
              <a:pPr>
                <a:defRPr/>
              </a:pPr>
              <a:t>21</a:t>
            </a:fld>
            <a:endParaRPr lang="en-GB"/>
          </a:p>
        </p:txBody>
      </p:sp>
    </p:spTree>
    <p:extLst>
      <p:ext uri="{BB962C8B-B14F-4D97-AF65-F5344CB8AC3E}">
        <p14:creationId xmlns:p14="http://schemas.microsoft.com/office/powerpoint/2010/main" val="26123216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pPr>
              <a:defRPr/>
            </a:pPr>
            <a:fld id="{36441B25-C4D1-47DB-817D-B9C4FC5392FB}" type="slidenum">
              <a:rPr lang="en-GB" smtClean="0"/>
              <a:pPr>
                <a:defRPr/>
              </a:pPr>
              <a:t>22</a:t>
            </a:fld>
            <a:endParaRPr lang="en-GB"/>
          </a:p>
        </p:txBody>
      </p:sp>
    </p:spTree>
    <p:extLst>
      <p:ext uri="{BB962C8B-B14F-4D97-AF65-F5344CB8AC3E}">
        <p14:creationId xmlns:p14="http://schemas.microsoft.com/office/powerpoint/2010/main" val="5427801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pPr>
              <a:defRPr/>
            </a:pPr>
            <a:fld id="{36441B25-C4D1-47DB-817D-B9C4FC5392FB}" type="slidenum">
              <a:rPr lang="en-GB" smtClean="0"/>
              <a:pPr>
                <a:defRPr/>
              </a:pPr>
              <a:t>23</a:t>
            </a:fld>
            <a:endParaRPr lang="en-GB"/>
          </a:p>
        </p:txBody>
      </p:sp>
    </p:spTree>
    <p:extLst>
      <p:ext uri="{BB962C8B-B14F-4D97-AF65-F5344CB8AC3E}">
        <p14:creationId xmlns:p14="http://schemas.microsoft.com/office/powerpoint/2010/main" val="18696684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pPr>
              <a:defRPr/>
            </a:pPr>
            <a:fld id="{36441B25-C4D1-47DB-817D-B9C4FC5392FB}" type="slidenum">
              <a:rPr lang="en-GB" smtClean="0"/>
              <a:pPr>
                <a:defRPr/>
              </a:pPr>
              <a:t>24</a:t>
            </a:fld>
            <a:endParaRPr lang="en-GB"/>
          </a:p>
        </p:txBody>
      </p:sp>
    </p:spTree>
    <p:extLst>
      <p:ext uri="{BB962C8B-B14F-4D97-AF65-F5344CB8AC3E}">
        <p14:creationId xmlns:p14="http://schemas.microsoft.com/office/powerpoint/2010/main" val="21920380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pPr>
              <a:defRPr/>
            </a:pPr>
            <a:fld id="{36441B25-C4D1-47DB-817D-B9C4FC5392FB}" type="slidenum">
              <a:rPr lang="en-GB" smtClean="0"/>
              <a:pPr>
                <a:defRPr/>
              </a:pPr>
              <a:t>25</a:t>
            </a:fld>
            <a:endParaRPr lang="en-GB"/>
          </a:p>
        </p:txBody>
      </p:sp>
    </p:spTree>
    <p:extLst>
      <p:ext uri="{BB962C8B-B14F-4D97-AF65-F5344CB8AC3E}">
        <p14:creationId xmlns:p14="http://schemas.microsoft.com/office/powerpoint/2010/main" val="28097976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pPr>
              <a:defRPr/>
            </a:pPr>
            <a:fld id="{36441B25-C4D1-47DB-817D-B9C4FC5392FB}" type="slidenum">
              <a:rPr lang="en-GB" smtClean="0"/>
              <a:pPr>
                <a:defRPr/>
              </a:pPr>
              <a:t>26</a:t>
            </a:fld>
            <a:endParaRPr lang="en-GB"/>
          </a:p>
        </p:txBody>
      </p:sp>
    </p:spTree>
    <p:extLst>
      <p:ext uri="{BB962C8B-B14F-4D97-AF65-F5344CB8AC3E}">
        <p14:creationId xmlns:p14="http://schemas.microsoft.com/office/powerpoint/2010/main" val="3801833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pPr>
              <a:defRPr/>
            </a:pPr>
            <a:fld id="{36441B25-C4D1-47DB-817D-B9C4FC5392FB}" type="slidenum">
              <a:rPr lang="en-GB" smtClean="0"/>
              <a:pPr>
                <a:defRPr/>
              </a:pPr>
              <a:t>27</a:t>
            </a:fld>
            <a:endParaRPr lang="en-GB"/>
          </a:p>
        </p:txBody>
      </p:sp>
    </p:spTree>
    <p:extLst>
      <p:ext uri="{BB962C8B-B14F-4D97-AF65-F5344CB8AC3E}">
        <p14:creationId xmlns:p14="http://schemas.microsoft.com/office/powerpoint/2010/main" val="5337781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pPr>
              <a:defRPr/>
            </a:pPr>
            <a:fld id="{36441B25-C4D1-47DB-817D-B9C4FC5392FB}" type="slidenum">
              <a:rPr lang="en-GB" smtClean="0"/>
              <a:pPr>
                <a:defRPr/>
              </a:pPr>
              <a:t>10</a:t>
            </a:fld>
            <a:endParaRPr lang="en-GB"/>
          </a:p>
        </p:txBody>
      </p:sp>
    </p:spTree>
    <p:extLst>
      <p:ext uri="{BB962C8B-B14F-4D97-AF65-F5344CB8AC3E}">
        <p14:creationId xmlns:p14="http://schemas.microsoft.com/office/powerpoint/2010/main" val="10439886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pPr>
              <a:defRPr/>
            </a:pPr>
            <a:fld id="{36441B25-C4D1-47DB-817D-B9C4FC5392FB}" type="slidenum">
              <a:rPr lang="en-GB" smtClean="0"/>
              <a:pPr>
                <a:defRPr/>
              </a:pPr>
              <a:t>28</a:t>
            </a:fld>
            <a:endParaRPr lang="en-GB"/>
          </a:p>
        </p:txBody>
      </p:sp>
    </p:spTree>
    <p:extLst>
      <p:ext uri="{BB962C8B-B14F-4D97-AF65-F5344CB8AC3E}">
        <p14:creationId xmlns:p14="http://schemas.microsoft.com/office/powerpoint/2010/main" val="32305428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pPr>
              <a:defRPr/>
            </a:pPr>
            <a:fld id="{36441B25-C4D1-47DB-817D-B9C4FC5392FB}" type="slidenum">
              <a:rPr lang="en-GB" smtClean="0"/>
              <a:pPr>
                <a:defRPr/>
              </a:pPr>
              <a:t>29</a:t>
            </a:fld>
            <a:endParaRPr lang="en-GB"/>
          </a:p>
        </p:txBody>
      </p:sp>
    </p:spTree>
    <p:extLst>
      <p:ext uri="{BB962C8B-B14F-4D97-AF65-F5344CB8AC3E}">
        <p14:creationId xmlns:p14="http://schemas.microsoft.com/office/powerpoint/2010/main" val="23315104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pPr>
              <a:defRPr/>
            </a:pPr>
            <a:fld id="{36441B25-C4D1-47DB-817D-B9C4FC5392FB}" type="slidenum">
              <a:rPr lang="en-GB" smtClean="0"/>
              <a:pPr>
                <a:defRPr/>
              </a:pPr>
              <a:t>30</a:t>
            </a:fld>
            <a:endParaRPr lang="en-GB"/>
          </a:p>
        </p:txBody>
      </p:sp>
    </p:spTree>
    <p:extLst>
      <p:ext uri="{BB962C8B-B14F-4D97-AF65-F5344CB8AC3E}">
        <p14:creationId xmlns:p14="http://schemas.microsoft.com/office/powerpoint/2010/main" val="47119194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pPr>
              <a:defRPr/>
            </a:pPr>
            <a:fld id="{36441B25-C4D1-47DB-817D-B9C4FC5392FB}" type="slidenum">
              <a:rPr lang="en-GB" smtClean="0"/>
              <a:pPr>
                <a:defRPr/>
              </a:pPr>
              <a:t>31</a:t>
            </a:fld>
            <a:endParaRPr lang="en-GB"/>
          </a:p>
        </p:txBody>
      </p:sp>
    </p:spTree>
    <p:extLst>
      <p:ext uri="{BB962C8B-B14F-4D97-AF65-F5344CB8AC3E}">
        <p14:creationId xmlns:p14="http://schemas.microsoft.com/office/powerpoint/2010/main" val="6135910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pPr>
              <a:defRPr/>
            </a:pPr>
            <a:fld id="{36441B25-C4D1-47DB-817D-B9C4FC5392FB}" type="slidenum">
              <a:rPr lang="en-GB" smtClean="0"/>
              <a:pPr>
                <a:defRPr/>
              </a:pPr>
              <a:t>32</a:t>
            </a:fld>
            <a:endParaRPr lang="en-GB"/>
          </a:p>
        </p:txBody>
      </p:sp>
    </p:spTree>
    <p:extLst>
      <p:ext uri="{BB962C8B-B14F-4D97-AF65-F5344CB8AC3E}">
        <p14:creationId xmlns:p14="http://schemas.microsoft.com/office/powerpoint/2010/main" val="18643889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pPr>
              <a:defRPr/>
            </a:pPr>
            <a:fld id="{36441B25-C4D1-47DB-817D-B9C4FC5392FB}" type="slidenum">
              <a:rPr lang="en-GB" smtClean="0"/>
              <a:pPr>
                <a:defRPr/>
              </a:pPr>
              <a:t>11</a:t>
            </a:fld>
            <a:endParaRPr lang="en-GB"/>
          </a:p>
        </p:txBody>
      </p:sp>
    </p:spTree>
    <p:extLst>
      <p:ext uri="{BB962C8B-B14F-4D97-AF65-F5344CB8AC3E}">
        <p14:creationId xmlns:p14="http://schemas.microsoft.com/office/powerpoint/2010/main" val="18557538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i="1" kern="1200" dirty="0">
                <a:solidFill>
                  <a:srgbClr val="0F5494"/>
                </a:solidFill>
                <a:latin typeface="Arial" charset="0"/>
                <a:ea typeface="+mn-ea"/>
                <a:cs typeface="+mn-cs"/>
              </a:rPr>
              <a:t>Given that new methodologies and contemporary technologies are being implemented by countries in the pursuit of reduced costs, improved quality and timely dissemination of census results, the census knowledge base facilitates the international exchange and sharing of knowledge and information on various aspects of census taking. </a:t>
            </a:r>
          </a:p>
          <a:p>
            <a:endParaRPr lang="it-IT" dirty="0"/>
          </a:p>
        </p:txBody>
      </p:sp>
      <p:sp>
        <p:nvSpPr>
          <p:cNvPr id="4" name="Segnaposto numero diapositiva 3"/>
          <p:cNvSpPr>
            <a:spLocks noGrp="1"/>
          </p:cNvSpPr>
          <p:nvPr>
            <p:ph type="sldNum" sz="quarter" idx="10"/>
          </p:nvPr>
        </p:nvSpPr>
        <p:spPr/>
        <p:txBody>
          <a:bodyPr/>
          <a:lstStyle/>
          <a:p>
            <a:pPr>
              <a:defRPr/>
            </a:pPr>
            <a:fld id="{36441B25-C4D1-47DB-817D-B9C4FC5392FB}" type="slidenum">
              <a:rPr lang="en-GB" smtClean="0"/>
              <a:pPr>
                <a:defRPr/>
              </a:pPr>
              <a:t>12</a:t>
            </a:fld>
            <a:endParaRPr lang="en-GB"/>
          </a:p>
        </p:txBody>
      </p:sp>
    </p:spTree>
    <p:extLst>
      <p:ext uri="{BB962C8B-B14F-4D97-AF65-F5344CB8AC3E}">
        <p14:creationId xmlns:p14="http://schemas.microsoft.com/office/powerpoint/2010/main" val="11142700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i="1" kern="1200" dirty="0">
                <a:solidFill>
                  <a:srgbClr val="0F5494"/>
                </a:solidFill>
                <a:latin typeface="Arial" charset="0"/>
                <a:ea typeface="+mn-ea"/>
                <a:cs typeface="+mn-cs"/>
              </a:rPr>
              <a:t>Given that new methodologies and contemporary technologies are being implemented by countries in the pursuit of reduced costs, improved quality and timely dissemination of census results, the census knowledge base facilitates the international exchange and sharing of knowledge and information on various aspects of census taking. </a:t>
            </a:r>
          </a:p>
          <a:p>
            <a:endParaRPr lang="it-IT" dirty="0"/>
          </a:p>
        </p:txBody>
      </p:sp>
      <p:sp>
        <p:nvSpPr>
          <p:cNvPr id="4" name="Segnaposto numero diapositiva 3"/>
          <p:cNvSpPr>
            <a:spLocks noGrp="1"/>
          </p:cNvSpPr>
          <p:nvPr>
            <p:ph type="sldNum" sz="quarter" idx="10"/>
          </p:nvPr>
        </p:nvSpPr>
        <p:spPr/>
        <p:txBody>
          <a:bodyPr/>
          <a:lstStyle/>
          <a:p>
            <a:pPr>
              <a:defRPr/>
            </a:pPr>
            <a:fld id="{36441B25-C4D1-47DB-817D-B9C4FC5392FB}" type="slidenum">
              <a:rPr lang="en-GB" smtClean="0"/>
              <a:pPr>
                <a:defRPr/>
              </a:pPr>
              <a:t>13</a:t>
            </a:fld>
            <a:endParaRPr lang="en-GB"/>
          </a:p>
        </p:txBody>
      </p:sp>
    </p:spTree>
    <p:extLst>
      <p:ext uri="{BB962C8B-B14F-4D97-AF65-F5344CB8AC3E}">
        <p14:creationId xmlns:p14="http://schemas.microsoft.com/office/powerpoint/2010/main" val="34359108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i="1" kern="1200" dirty="0">
                <a:solidFill>
                  <a:srgbClr val="0F5494"/>
                </a:solidFill>
                <a:latin typeface="Arial" charset="0"/>
                <a:ea typeface="+mn-ea"/>
                <a:cs typeface="+mn-cs"/>
              </a:rPr>
              <a:t>Given that new methodologies and contemporary technologies are being implemented by countries in the pursuit of reduced costs, improved quality and timely dissemination of census results, the census knowledge base facilitates the international exchange and sharing of knowledge and information on various aspects of census taking. </a:t>
            </a:r>
          </a:p>
          <a:p>
            <a:endParaRPr lang="it-IT" dirty="0"/>
          </a:p>
        </p:txBody>
      </p:sp>
      <p:sp>
        <p:nvSpPr>
          <p:cNvPr id="4" name="Segnaposto numero diapositiva 3"/>
          <p:cNvSpPr>
            <a:spLocks noGrp="1"/>
          </p:cNvSpPr>
          <p:nvPr>
            <p:ph type="sldNum" sz="quarter" idx="10"/>
          </p:nvPr>
        </p:nvSpPr>
        <p:spPr/>
        <p:txBody>
          <a:bodyPr/>
          <a:lstStyle/>
          <a:p>
            <a:pPr>
              <a:defRPr/>
            </a:pPr>
            <a:fld id="{36441B25-C4D1-47DB-817D-B9C4FC5392FB}" type="slidenum">
              <a:rPr lang="en-GB" smtClean="0"/>
              <a:pPr>
                <a:defRPr/>
              </a:pPr>
              <a:t>14</a:t>
            </a:fld>
            <a:endParaRPr lang="en-GB"/>
          </a:p>
        </p:txBody>
      </p:sp>
    </p:spTree>
    <p:extLst>
      <p:ext uri="{BB962C8B-B14F-4D97-AF65-F5344CB8AC3E}">
        <p14:creationId xmlns:p14="http://schemas.microsoft.com/office/powerpoint/2010/main" val="33145822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i="1" kern="1200" dirty="0">
                <a:solidFill>
                  <a:srgbClr val="0F5494"/>
                </a:solidFill>
                <a:latin typeface="Arial" charset="0"/>
                <a:ea typeface="+mn-ea"/>
                <a:cs typeface="+mn-cs"/>
              </a:rPr>
              <a:t>Given that new methodologies and contemporary technologies are being implemented by countries in the pursuit of reduced costs, improved quality and timely dissemination of census results, the census knowledge base facilitates the international exchange and sharing of knowledge and information on various aspects of census taking. </a:t>
            </a:r>
          </a:p>
          <a:p>
            <a:endParaRPr lang="it-IT" dirty="0"/>
          </a:p>
        </p:txBody>
      </p:sp>
      <p:sp>
        <p:nvSpPr>
          <p:cNvPr id="4" name="Segnaposto numero diapositiva 3"/>
          <p:cNvSpPr>
            <a:spLocks noGrp="1"/>
          </p:cNvSpPr>
          <p:nvPr>
            <p:ph type="sldNum" sz="quarter" idx="10"/>
          </p:nvPr>
        </p:nvSpPr>
        <p:spPr/>
        <p:txBody>
          <a:bodyPr/>
          <a:lstStyle/>
          <a:p>
            <a:pPr>
              <a:defRPr/>
            </a:pPr>
            <a:fld id="{36441B25-C4D1-47DB-817D-B9C4FC5392FB}" type="slidenum">
              <a:rPr lang="en-GB" smtClean="0"/>
              <a:pPr>
                <a:defRPr/>
              </a:pPr>
              <a:t>15</a:t>
            </a:fld>
            <a:endParaRPr lang="en-GB"/>
          </a:p>
        </p:txBody>
      </p:sp>
    </p:spTree>
    <p:extLst>
      <p:ext uri="{BB962C8B-B14F-4D97-AF65-F5344CB8AC3E}">
        <p14:creationId xmlns:p14="http://schemas.microsoft.com/office/powerpoint/2010/main" val="19190440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i="1" kern="1200" dirty="0">
                <a:solidFill>
                  <a:srgbClr val="0F5494"/>
                </a:solidFill>
                <a:latin typeface="Arial" charset="0"/>
                <a:ea typeface="+mn-ea"/>
                <a:cs typeface="+mn-cs"/>
              </a:rPr>
              <a:t>Given that new methodologies and contemporary technologies are being implemented by countries in the pursuit of reduced costs, improved quality and timely dissemination of census results, the census knowledge base facilitates the international exchange and sharing of knowledge and information on various aspects of census taking. </a:t>
            </a:r>
          </a:p>
          <a:p>
            <a:endParaRPr lang="it-IT" dirty="0"/>
          </a:p>
        </p:txBody>
      </p:sp>
      <p:sp>
        <p:nvSpPr>
          <p:cNvPr id="4" name="Segnaposto numero diapositiva 3"/>
          <p:cNvSpPr>
            <a:spLocks noGrp="1"/>
          </p:cNvSpPr>
          <p:nvPr>
            <p:ph type="sldNum" sz="quarter" idx="10"/>
          </p:nvPr>
        </p:nvSpPr>
        <p:spPr/>
        <p:txBody>
          <a:bodyPr/>
          <a:lstStyle/>
          <a:p>
            <a:pPr>
              <a:defRPr/>
            </a:pPr>
            <a:fld id="{36441B25-C4D1-47DB-817D-B9C4FC5392FB}" type="slidenum">
              <a:rPr lang="en-GB" smtClean="0"/>
              <a:pPr>
                <a:defRPr/>
              </a:pPr>
              <a:t>16</a:t>
            </a:fld>
            <a:endParaRPr lang="en-GB"/>
          </a:p>
        </p:txBody>
      </p:sp>
    </p:spTree>
    <p:extLst>
      <p:ext uri="{BB962C8B-B14F-4D97-AF65-F5344CB8AC3E}">
        <p14:creationId xmlns:p14="http://schemas.microsoft.com/office/powerpoint/2010/main" val="13805294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i="1" kern="1200" dirty="0">
                <a:solidFill>
                  <a:srgbClr val="0F5494"/>
                </a:solidFill>
                <a:latin typeface="Arial" charset="0"/>
                <a:ea typeface="+mn-ea"/>
                <a:cs typeface="+mn-cs"/>
              </a:rPr>
              <a:t>Given that new methodologies and contemporary technologies are being implemented by countries in the pursuit of reduced costs, improved quality and timely dissemination of census results, the census knowledge base facilitates the international exchange and sharing of knowledge and information on various aspects of census taking. </a:t>
            </a:r>
          </a:p>
          <a:p>
            <a:endParaRPr lang="it-IT" dirty="0"/>
          </a:p>
        </p:txBody>
      </p:sp>
      <p:sp>
        <p:nvSpPr>
          <p:cNvPr id="4" name="Segnaposto numero diapositiva 3"/>
          <p:cNvSpPr>
            <a:spLocks noGrp="1"/>
          </p:cNvSpPr>
          <p:nvPr>
            <p:ph type="sldNum" sz="quarter" idx="10"/>
          </p:nvPr>
        </p:nvSpPr>
        <p:spPr/>
        <p:txBody>
          <a:bodyPr/>
          <a:lstStyle/>
          <a:p>
            <a:pPr>
              <a:defRPr/>
            </a:pPr>
            <a:fld id="{36441B25-C4D1-47DB-817D-B9C4FC5392FB}" type="slidenum">
              <a:rPr lang="en-GB" smtClean="0"/>
              <a:pPr>
                <a:defRPr/>
              </a:pPr>
              <a:t>17</a:t>
            </a:fld>
            <a:endParaRPr lang="en-GB"/>
          </a:p>
        </p:txBody>
      </p:sp>
    </p:spTree>
    <p:extLst>
      <p:ext uri="{BB962C8B-B14F-4D97-AF65-F5344CB8AC3E}">
        <p14:creationId xmlns:p14="http://schemas.microsoft.com/office/powerpoint/2010/main" val="44517558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1125538"/>
            <a:ext cx="9144000" cy="5732462"/>
          </a:xfrm>
          <a:prstGeom prst="rect">
            <a:avLst/>
          </a:prstGeom>
          <a:solidFill>
            <a:srgbClr val="0F5494"/>
          </a:solidFill>
          <a:ln w="73025"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b="0">
              <a:solidFill>
                <a:schemeClr val="lt1"/>
              </a:solidFill>
              <a:latin typeface="+mn-lt"/>
            </a:endParaRPr>
          </a:p>
        </p:txBody>
      </p:sp>
      <p:pic>
        <p:nvPicPr>
          <p:cNvPr id="5" name="Picture 6" descr="LOGO CE-EN-quadri.eps"/>
          <p:cNvPicPr>
            <a:picLocks noChangeAspect="1"/>
          </p:cNvPicPr>
          <p:nvPr userDrawn="1"/>
        </p:nvPicPr>
        <p:blipFill>
          <a:blip r:embed="rId2" cstate="print"/>
          <a:srcRect/>
          <a:stretch>
            <a:fillRect/>
          </a:stretch>
        </p:blipFill>
        <p:spPr bwMode="auto">
          <a:xfrm>
            <a:off x="3906000" y="309600"/>
            <a:ext cx="1584325" cy="1100138"/>
          </a:xfrm>
          <a:prstGeom prst="rect">
            <a:avLst/>
          </a:prstGeom>
          <a:noFill/>
          <a:ln w="9525">
            <a:noFill/>
            <a:miter lim="800000"/>
            <a:headEnd/>
            <a:tailEnd/>
          </a:ln>
        </p:spPr>
      </p:pic>
      <p:sp>
        <p:nvSpPr>
          <p:cNvPr id="6" name="Rectangle 5"/>
          <p:cNvSpPr/>
          <p:nvPr userDrawn="1"/>
        </p:nvSpPr>
        <p:spPr>
          <a:xfrm>
            <a:off x="4230000" y="6669360"/>
            <a:ext cx="684213"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sp>
        <p:nvSpPr>
          <p:cNvPr id="2" name="Title 1"/>
          <p:cNvSpPr>
            <a:spLocks noGrp="1"/>
          </p:cNvSpPr>
          <p:nvPr>
            <p:ph type="title" hasCustomPrompt="1"/>
          </p:nvPr>
        </p:nvSpPr>
        <p:spPr>
          <a:xfrm>
            <a:off x="4139952" y="1700808"/>
            <a:ext cx="4536504" cy="2016224"/>
          </a:xfrm>
        </p:spPr>
        <p:txBody>
          <a:bodyPr/>
          <a:lstStyle>
            <a:lvl1pPr indent="0">
              <a:defRPr sz="4800">
                <a:solidFill>
                  <a:srgbClr val="FFD624"/>
                </a:solidFill>
              </a:defRPr>
            </a:lvl1pPr>
          </a:lstStyle>
          <a:p>
            <a:r>
              <a:rPr lang="en-GB" dirty="0"/>
              <a:t>Title</a:t>
            </a:r>
          </a:p>
        </p:txBody>
      </p:sp>
      <p:sp>
        <p:nvSpPr>
          <p:cNvPr id="3" name="Content Placeholder 2"/>
          <p:cNvSpPr>
            <a:spLocks noGrp="1"/>
          </p:cNvSpPr>
          <p:nvPr>
            <p:ph idx="1" hasCustomPrompt="1"/>
          </p:nvPr>
        </p:nvSpPr>
        <p:spPr>
          <a:xfrm>
            <a:off x="467544" y="3933056"/>
            <a:ext cx="3744416" cy="1872208"/>
          </a:xfrm>
        </p:spPr>
        <p:txBody>
          <a:bodyPr/>
          <a:lstStyle>
            <a:lvl1pPr marL="0" indent="0">
              <a:buNone/>
              <a:defRPr sz="3000" b="1" i="0">
                <a:solidFill>
                  <a:schemeClr val="bg1"/>
                </a:solidFill>
              </a:defRPr>
            </a:lvl1pPr>
            <a:lvl3pPr marL="228600" indent="-228600" algn="l">
              <a:defRPr sz="3000" b="1">
                <a:solidFill>
                  <a:schemeClr val="bg1"/>
                </a:solidFill>
              </a:defRPr>
            </a:lvl3pPr>
          </a:lstStyle>
          <a:p>
            <a:pPr lvl="0"/>
            <a:r>
              <a:rPr lang="en-US" dirty="0"/>
              <a:t>Subtitle</a:t>
            </a:r>
          </a:p>
        </p:txBody>
      </p:sp>
      <p:sp>
        <p:nvSpPr>
          <p:cNvPr id="7" name="Rectangle 4"/>
          <p:cNvSpPr>
            <a:spLocks noGrp="1" noChangeArrowheads="1"/>
          </p:cNvSpPr>
          <p:nvPr>
            <p:ph type="dt" sz="half" idx="10"/>
          </p:nvPr>
        </p:nvSpPr>
        <p:spPr/>
        <p:txBody>
          <a:bodyPr/>
          <a:lstStyle>
            <a:lvl1pPr>
              <a:defRPr dirty="0">
                <a:solidFill>
                  <a:schemeClr val="bg1"/>
                </a:solidFill>
              </a:defRPr>
            </a:lvl1pPr>
          </a:lstStyle>
          <a:p>
            <a:pPr>
              <a:defRPr/>
            </a:pPr>
            <a:endParaRPr lang="en-GB" dirty="0"/>
          </a:p>
        </p:txBody>
      </p:sp>
      <p:sp>
        <p:nvSpPr>
          <p:cNvPr id="8" name="Rectangle 5"/>
          <p:cNvSpPr>
            <a:spLocks noGrp="1" noChangeArrowheads="1"/>
          </p:cNvSpPr>
          <p:nvPr>
            <p:ph type="ftr" sz="quarter" idx="11"/>
          </p:nvPr>
        </p:nvSpPr>
        <p:spPr/>
        <p:txBody>
          <a:bodyPr/>
          <a:lstStyle>
            <a:lvl1pPr>
              <a:defRPr dirty="0">
                <a:solidFill>
                  <a:schemeClr val="bg1"/>
                </a:solidFill>
              </a:defRPr>
            </a:lvl1pPr>
          </a:lstStyle>
          <a:p>
            <a:pPr>
              <a:defRPr/>
            </a:pPr>
            <a:endParaRPr lang="en-GB" dirty="0"/>
          </a:p>
        </p:txBody>
      </p:sp>
      <p:sp>
        <p:nvSpPr>
          <p:cNvPr id="9" name="Rectangle 6"/>
          <p:cNvSpPr>
            <a:spLocks noGrp="1" noChangeArrowheads="1"/>
          </p:cNvSpPr>
          <p:nvPr>
            <p:ph type="sldNum" sz="quarter" idx="12"/>
          </p:nvPr>
        </p:nvSpPr>
        <p:spPr/>
        <p:txBody>
          <a:bodyPr/>
          <a:lstStyle>
            <a:lvl1pPr>
              <a:defRPr smtClean="0">
                <a:solidFill>
                  <a:schemeClr val="bg1"/>
                </a:solidFill>
              </a:defRPr>
            </a:lvl1pPr>
          </a:lstStyle>
          <a:p>
            <a:pPr>
              <a:defRPr/>
            </a:pPr>
            <a:fld id="{2BB59E6E-B967-488E-B209-8B7FA0D7AF99}" type="slidenum">
              <a:rPr lang="en-GB"/>
              <a:pPr>
                <a:defRPr/>
              </a:pPr>
              <a:t>‹N›</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6DE98375-5C84-4176-84A5-B6A3E0825F02}" type="slidenum">
              <a:rPr lang="en-GB"/>
              <a:pPr>
                <a:defRPr/>
              </a:pPr>
              <a:t>‹N›</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8925" y="1123950"/>
            <a:ext cx="2058988" cy="48974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1123950"/>
            <a:ext cx="6029325" cy="48974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D77C7773-6390-40B5-8F3A-46FD9E5B7090}" type="slidenum">
              <a:rPr lang="en-GB"/>
              <a:pPr>
                <a:defRPr/>
              </a:pPr>
              <a:t>‹N›</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4" name="Picture 17"/>
          <p:cNvPicPr>
            <a:picLocks noChangeAspect="1" noChangeArrowheads="1"/>
          </p:cNvPicPr>
          <p:nvPr userDrawn="1"/>
        </p:nvPicPr>
        <p:blipFill>
          <a:blip r:embed="rId2" cstate="print"/>
          <a:srcRect/>
          <a:stretch>
            <a:fillRect/>
          </a:stretch>
        </p:blipFill>
        <p:spPr bwMode="auto">
          <a:xfrm>
            <a:off x="6577013" y="6145213"/>
            <a:ext cx="2243137" cy="596900"/>
          </a:xfrm>
          <a:prstGeom prst="rect">
            <a:avLst/>
          </a:prstGeom>
          <a:noFill/>
          <a:ln w="9525">
            <a:noFill/>
            <a:miter lim="800000"/>
            <a:headEnd/>
            <a:tailEnd/>
          </a:ln>
        </p:spPr>
      </p:pic>
      <p:sp>
        <p:nvSpPr>
          <p:cNvPr id="2" name="Title 1"/>
          <p:cNvSpPr>
            <a:spLocks noGrp="1"/>
          </p:cNvSpPr>
          <p:nvPr>
            <p:ph type="title"/>
          </p:nvPr>
        </p:nvSpPr>
        <p:spPr>
          <a:xfrm>
            <a:off x="468313" y="980728"/>
            <a:ext cx="8229600" cy="936625"/>
          </a:xfrm>
        </p:spPr>
        <p:txBody>
          <a:bodyPr/>
          <a:lstStyle/>
          <a:p>
            <a:r>
              <a:rPr lang="en-US" dirty="0"/>
              <a:t>Click to edit Master title style</a:t>
            </a:r>
            <a:endParaRPr lang="en-GB" dirty="0"/>
          </a:p>
        </p:txBody>
      </p:sp>
      <p:sp>
        <p:nvSpPr>
          <p:cNvPr id="5" name="Rectangle 4"/>
          <p:cNvSpPr>
            <a:spLocks noGrp="1" noChangeArrowheads="1"/>
          </p:cNvSpPr>
          <p:nvPr>
            <p:ph type="dt" sz="half" idx="10"/>
          </p:nvPr>
        </p:nvSpPr>
        <p:spPr>
          <a:xfrm>
            <a:off x="6577013" y="116632"/>
            <a:ext cx="2133600" cy="476250"/>
          </a:xfrm>
        </p:spPr>
        <p:txBody>
          <a:bodyPr/>
          <a:lstStyle>
            <a:lvl1pPr>
              <a:defRPr sz="1200"/>
            </a:lvl1pPr>
          </a:lstStyle>
          <a:p>
            <a:pPr>
              <a:defRPr/>
            </a:pPr>
            <a:endParaRPr lang="en-GB" dirty="0"/>
          </a:p>
        </p:txBody>
      </p:sp>
      <p:sp>
        <p:nvSpPr>
          <p:cNvPr id="6" name="Rectangle 5"/>
          <p:cNvSpPr>
            <a:spLocks noGrp="1" noChangeArrowheads="1"/>
          </p:cNvSpPr>
          <p:nvPr>
            <p:ph type="ftr" sz="quarter" idx="11"/>
          </p:nvPr>
        </p:nvSpPr>
        <p:spPr>
          <a:xfrm>
            <a:off x="3124200" y="6337126"/>
            <a:ext cx="2895600" cy="476250"/>
          </a:xfrm>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xfrm>
            <a:off x="467544" y="6297439"/>
            <a:ext cx="2133600" cy="476250"/>
          </a:xfrm>
        </p:spPr>
        <p:txBody>
          <a:bodyPr/>
          <a:lstStyle>
            <a:lvl1pPr algn="l">
              <a:defRPr/>
            </a:lvl1pPr>
          </a:lstStyle>
          <a:p>
            <a:pPr>
              <a:defRPr/>
            </a:pPr>
            <a:fld id="{37EC8A20-BA03-4FF7-8742-03D8AD4CA4F4}" type="slidenum">
              <a:rPr lang="en-GB" smtClean="0"/>
              <a:pPr>
                <a:defRPr/>
              </a:pPr>
              <a:t>‹N›</a:t>
            </a:fld>
            <a:endParaRPr lang="en-GB" dirty="0"/>
          </a:p>
        </p:txBody>
      </p:sp>
      <p:sp>
        <p:nvSpPr>
          <p:cNvPr id="9" name="Content Placeholder 2"/>
          <p:cNvSpPr>
            <a:spLocks noGrp="1"/>
          </p:cNvSpPr>
          <p:nvPr>
            <p:ph idx="1"/>
          </p:nvPr>
        </p:nvSpPr>
        <p:spPr>
          <a:xfrm>
            <a:off x="457200" y="2276872"/>
            <a:ext cx="8229600" cy="3633788"/>
          </a:xfrm>
        </p:spPr>
        <p:txBody>
          <a:bodyPr/>
          <a:lstStyle>
            <a:lvl1pPr marL="342900" indent="-342900">
              <a:buClr>
                <a:srgbClr val="0F5494"/>
              </a:buClr>
              <a:buFont typeface="Arial" pitchFamily="34" charset="0"/>
              <a:buChar char="•"/>
              <a:defRPr/>
            </a:lvl1pPr>
            <a:lvl2pPr>
              <a:buClr>
                <a:srgbClr val="0F5494"/>
              </a:buClr>
              <a:defRPr/>
            </a:lvl2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F5E88F9B-71EE-4D5C-B44E-012EF44E925A}" type="slidenum">
              <a:rPr lang="en-GB"/>
              <a:pPr>
                <a:defRPr/>
              </a:pPr>
              <a:t>‹N›</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396CDD1B-50E0-44E8-82B7-F85F69F6D40C}" type="slidenum">
              <a:rPr lang="en-GB"/>
              <a:pPr>
                <a:defRPr/>
              </a:pPr>
              <a:t>‹N›</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30E8177A-0CE3-43B6-B11B-ED2E8AEAD8D3}" type="slidenum">
              <a:rPr lang="en-GB"/>
              <a:pPr>
                <a:defRPr/>
              </a:pPr>
              <a:t>‹N›</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BD855DDF-6655-40F2-8D9E-CA15739A7ECF}" type="slidenum">
              <a:rPr lang="en-GB"/>
              <a:pPr>
                <a:defRPr/>
              </a:pPr>
              <a:t>‹N›</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1DEBFC62-E3CF-4012-8A8B-ABF1C18EA022}" type="slidenum">
              <a:rPr lang="en-GB"/>
              <a:pPr>
                <a:defRPr/>
              </a:pPr>
              <a:t>‹N›</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88800BF-55FD-4017-8F82-94A8DE4F5750}" type="slidenum">
              <a:rPr lang="en-GB"/>
              <a:pPr>
                <a:defRPr/>
              </a:pPr>
              <a:t>‹N›</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84747253-C9BC-4251-8AE3-8910CE9253F2}" type="slidenum">
              <a:rPr lang="en-GB"/>
              <a:pPr>
                <a:defRPr/>
              </a:pPr>
              <a:t>‹N›</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8313" y="1123950"/>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t>Lorem ipsum</a:t>
            </a:r>
          </a:p>
        </p:txBody>
      </p:sp>
      <p:sp>
        <p:nvSpPr>
          <p:cNvPr id="1027" name="Rectangle 3"/>
          <p:cNvSpPr>
            <a:spLocks noGrp="1" noChangeArrowheads="1"/>
          </p:cNvSpPr>
          <p:nvPr>
            <p:ph type="body" idx="1"/>
          </p:nvPr>
        </p:nvSpPr>
        <p:spPr bwMode="auto">
          <a:xfrm>
            <a:off x="457200" y="2387600"/>
            <a:ext cx="8229600" cy="36337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dirty="0"/>
              <a:t>Et dolor fragum</a:t>
            </a:r>
            <a:endParaRPr lang="en-GB" dirty="0"/>
          </a:p>
          <a:p>
            <a:pPr lvl="1"/>
            <a:r>
              <a:rPr lang="en-GB" dirty="0"/>
              <a:t>Et </a:t>
            </a:r>
            <a:r>
              <a:rPr lang="en-GB" dirty="0" err="1"/>
              <a:t>dolor</a:t>
            </a:r>
            <a:r>
              <a:rPr lang="en-GB" dirty="0"/>
              <a:t> </a:t>
            </a:r>
            <a:r>
              <a:rPr lang="en-GB" dirty="0" err="1"/>
              <a:t>fragum</a:t>
            </a:r>
            <a:endParaRPr lang="en-GB" dirty="0"/>
          </a:p>
          <a:p>
            <a:pPr lvl="2"/>
            <a:r>
              <a:rPr lang="en-GB" dirty="0"/>
              <a:t>- Et </a:t>
            </a:r>
            <a:r>
              <a:rPr lang="en-GB" dirty="0" err="1"/>
              <a:t>dolor</a:t>
            </a:r>
            <a:r>
              <a:rPr lang="en-GB" dirty="0"/>
              <a:t> </a:t>
            </a:r>
            <a:r>
              <a:rPr lang="en-GB" dirty="0" err="1"/>
              <a:t>fragum</a:t>
            </a:r>
            <a:endParaRPr lang="en-GB" dirty="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solidFill>
                  <a:schemeClr val="tx1"/>
                </a:solidFill>
                <a:latin typeface="+mj-lt"/>
              </a:defRPr>
            </a:lvl1pPr>
          </a:lstStyle>
          <a:p>
            <a:pPr>
              <a:defRPr/>
            </a:pPr>
            <a:endParaRPr lang="en-GB"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lang="en-GB" sz="1400" b="0" kern="1200" dirty="0">
                <a:solidFill>
                  <a:schemeClr val="tx1"/>
                </a:solidFill>
                <a:latin typeface="+mj-lt"/>
                <a:ea typeface="+mn-ea"/>
                <a:cs typeface="+mn-cs"/>
              </a:defRPr>
            </a:lvl1pPr>
          </a:lstStyle>
          <a:p>
            <a:pPr>
              <a:defRPr/>
            </a:pPr>
            <a:endParaRPr lang="en-US"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solidFill>
                  <a:schemeClr val="tx1"/>
                </a:solidFill>
                <a:latin typeface="Arial" charset="0"/>
              </a:defRPr>
            </a:lvl1pPr>
          </a:lstStyle>
          <a:p>
            <a:pPr>
              <a:defRPr/>
            </a:pPr>
            <a:fld id="{9C8D21B7-B314-438C-91E9-7FF9087DC078}" type="slidenum">
              <a:rPr lang="en-GB"/>
              <a:pPr>
                <a:defRPr/>
              </a:pPr>
              <a:t>‹N›</a:t>
            </a:fld>
            <a:endParaRPr lang="en-GB" dirty="0"/>
          </a:p>
        </p:txBody>
      </p:sp>
    </p:spTree>
  </p:cSld>
  <p:clrMap bg1="lt1" tx1="dk1" bg2="lt2" tx2="dk2" accent1="accent1" accent2="accent2" accent3="accent3" accent4="accent4" accent5="accent5" accent6="accent6" hlink="hlink" folHlink="folHlink"/>
  <p:sldLayoutIdLst>
    <p:sldLayoutId id="2147483753" r:id="rId1"/>
    <p:sldLayoutId id="2147483752"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hf sldNum="0"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sv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9.svg"/></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8.png"/><Relationship Id="rId7" Type="http://schemas.openxmlformats.org/officeDocument/2006/relationships/image" Target="../media/image14.png"/><Relationship Id="rId12" Type="http://schemas.openxmlformats.org/officeDocument/2006/relationships/image" Target="../media/image19.sv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1.svg"/><Relationship Id="rId11" Type="http://schemas.openxmlformats.org/officeDocument/2006/relationships/image" Target="../media/image18.png"/><Relationship Id="rId5" Type="http://schemas.openxmlformats.org/officeDocument/2006/relationships/image" Target="../media/image10.png"/><Relationship Id="rId10" Type="http://schemas.openxmlformats.org/officeDocument/2006/relationships/image" Target="../media/image17.svg"/><Relationship Id="rId4" Type="http://schemas.openxmlformats.org/officeDocument/2006/relationships/image" Target="../media/image9.svg"/><Relationship Id="rId9" Type="http://schemas.openxmlformats.org/officeDocument/2006/relationships/image" Target="../media/image16.png"/></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21.svg"/></Relationships>
</file>

<file path=ppt/slides/_rels/slide22.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6.sv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6.svg"/></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6.svg"/></Relationships>
</file>

<file path=ppt/slides/_rels/slide27.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8.sv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www.economist.com/international/2020/01/20/americas-census-looks-out-of-thdate-in-the-age-of-big-data" TargetMode="External"/><Relationship Id="rId2" Type="http://schemas.openxmlformats.org/officeDocument/2006/relationships/hyperlink" Target="https://www.theguardian.com/politics/2017/jan/19/crisis-of-statistics-big-data-democracy"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a:t>The challenges of smart data in Official Statistics</a:t>
            </a:r>
          </a:p>
        </p:txBody>
      </p:sp>
      <p:sp>
        <p:nvSpPr>
          <p:cNvPr id="3" name="Content Placeholder 2"/>
          <p:cNvSpPr>
            <a:spLocks noGrp="1"/>
          </p:cNvSpPr>
          <p:nvPr>
            <p:ph idx="1"/>
          </p:nvPr>
        </p:nvSpPr>
        <p:spPr>
          <a:xfrm>
            <a:off x="467544" y="3933056"/>
            <a:ext cx="3744416" cy="792088"/>
          </a:xfrm>
        </p:spPr>
        <p:txBody>
          <a:bodyPr/>
          <a:lstStyle/>
          <a:p>
            <a:r>
              <a:rPr lang="en-GB" sz="1800" dirty="0"/>
              <a:t>Past, present and future </a:t>
            </a:r>
          </a:p>
          <a:p>
            <a:r>
              <a:rPr lang="en-GB" sz="1800" dirty="0"/>
              <a:t>of data sources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1">
              <a:lnSpc>
                <a:spcPct val="200000"/>
              </a:lnSpc>
              <a:buFont typeface="Courier New" panose="02070309020205020404" pitchFamily="49" charset="0"/>
              <a:buChar char="o"/>
            </a:pPr>
            <a:r>
              <a:rPr lang="it-IT" sz="1400" b="0" dirty="0"/>
              <a:t>Definition and </a:t>
            </a:r>
            <a:r>
              <a:rPr lang="it-IT" sz="1400" b="0" dirty="0" err="1"/>
              <a:t>objectives</a:t>
            </a:r>
            <a:r>
              <a:rPr lang="it-IT" sz="1400" b="0" dirty="0"/>
              <a:t> of </a:t>
            </a:r>
            <a:r>
              <a:rPr lang="it-IT" sz="1400" b="0" dirty="0" err="1"/>
              <a:t>Population</a:t>
            </a:r>
            <a:r>
              <a:rPr lang="it-IT" sz="1400" b="0" dirty="0"/>
              <a:t> and </a:t>
            </a:r>
            <a:r>
              <a:rPr lang="it-IT" sz="1400" b="0" dirty="0" err="1"/>
              <a:t>Housing</a:t>
            </a:r>
            <a:r>
              <a:rPr lang="it-IT" sz="1400" b="0" dirty="0"/>
              <a:t> </a:t>
            </a:r>
            <a:r>
              <a:rPr lang="it-IT" sz="1400" b="0" dirty="0" err="1"/>
              <a:t>Census</a:t>
            </a:r>
            <a:r>
              <a:rPr lang="it-IT" sz="1400" b="0" dirty="0"/>
              <a:t> (PHC)</a:t>
            </a:r>
          </a:p>
          <a:p>
            <a:pPr marL="457200" lvl="1" indent="0">
              <a:lnSpc>
                <a:spcPct val="200000"/>
              </a:lnSpc>
              <a:buNone/>
            </a:pPr>
            <a:endParaRPr lang="it-IT" sz="1400" b="0" dirty="0"/>
          </a:p>
          <a:p>
            <a:pPr lvl="1">
              <a:lnSpc>
                <a:spcPct val="200000"/>
              </a:lnSpc>
              <a:buFont typeface="Courier New" panose="02070309020205020404" pitchFamily="49" charset="0"/>
              <a:buChar char="o"/>
            </a:pPr>
            <a:r>
              <a:rPr lang="it-IT" sz="1400" b="0" dirty="0"/>
              <a:t>The decade 2010 - 2020: </a:t>
            </a:r>
            <a:r>
              <a:rPr lang="it-IT" sz="1400" b="0" dirty="0" err="1"/>
              <a:t>period</a:t>
            </a:r>
            <a:r>
              <a:rPr lang="it-IT" sz="1400" b="0" dirty="0"/>
              <a:t> of </a:t>
            </a:r>
            <a:r>
              <a:rPr lang="it-IT" sz="1400" b="0" dirty="0" err="1"/>
              <a:t>innovation</a:t>
            </a:r>
            <a:r>
              <a:rPr lang="it-IT" sz="1400" b="0" dirty="0"/>
              <a:t> and </a:t>
            </a:r>
            <a:r>
              <a:rPr lang="it-IT" sz="1400" b="0" dirty="0" err="1"/>
              <a:t>experiment</a:t>
            </a:r>
            <a:endParaRPr lang="it-IT" sz="1400" b="0" dirty="0"/>
          </a:p>
          <a:p>
            <a:pPr marL="457200" lvl="1" indent="0">
              <a:lnSpc>
                <a:spcPct val="200000"/>
              </a:lnSpc>
              <a:buNone/>
            </a:pPr>
            <a:r>
              <a:rPr lang="it-IT" sz="1400" b="0" dirty="0"/>
              <a:t> </a:t>
            </a:r>
          </a:p>
          <a:p>
            <a:pPr lvl="1">
              <a:lnSpc>
                <a:spcPct val="200000"/>
              </a:lnSpc>
              <a:buFont typeface="Courier New" panose="02070309020205020404" pitchFamily="49" charset="0"/>
              <a:buChar char="o"/>
            </a:pPr>
            <a:r>
              <a:rPr lang="it-IT" sz="1400" b="0" dirty="0"/>
              <a:t>The impact of Covid19</a:t>
            </a:r>
          </a:p>
          <a:p>
            <a:pPr lvl="1">
              <a:lnSpc>
                <a:spcPct val="200000"/>
              </a:lnSpc>
              <a:buFont typeface="Courier New" panose="02070309020205020404" pitchFamily="49" charset="0"/>
              <a:buChar char="o"/>
            </a:pPr>
            <a:endParaRPr lang="it-IT" sz="1400" b="0" dirty="0"/>
          </a:p>
          <a:p>
            <a:pPr lvl="1">
              <a:lnSpc>
                <a:spcPct val="200000"/>
              </a:lnSpc>
              <a:buFont typeface="Courier New" panose="02070309020205020404" pitchFamily="49" charset="0"/>
              <a:buChar char="o"/>
            </a:pPr>
            <a:r>
              <a:rPr lang="it-IT" sz="1400" b="0" dirty="0"/>
              <a:t>The </a:t>
            </a:r>
            <a:r>
              <a:rPr lang="it-IT" sz="1400" b="0" dirty="0" err="1"/>
              <a:t>challenges</a:t>
            </a:r>
            <a:r>
              <a:rPr lang="it-IT" sz="1400" b="0" dirty="0"/>
              <a:t> for the future</a:t>
            </a:r>
          </a:p>
        </p:txBody>
      </p:sp>
      <p:sp>
        <p:nvSpPr>
          <p:cNvPr id="2" name="Title 1"/>
          <p:cNvSpPr>
            <a:spLocks noGrp="1"/>
          </p:cNvSpPr>
          <p:nvPr>
            <p:ph type="title"/>
          </p:nvPr>
        </p:nvSpPr>
        <p:spPr/>
        <p:txBody>
          <a:bodyPr/>
          <a:lstStyle/>
          <a:p>
            <a:r>
              <a:rPr lang="it-IT" dirty="0" err="1"/>
              <a:t>Population</a:t>
            </a:r>
            <a:r>
              <a:rPr lang="it-IT" dirty="0"/>
              <a:t> and </a:t>
            </a:r>
            <a:r>
              <a:rPr lang="it-IT" dirty="0" err="1"/>
              <a:t>Housing</a:t>
            </a:r>
            <a:r>
              <a:rPr lang="it-IT" dirty="0"/>
              <a:t> </a:t>
            </a:r>
            <a:r>
              <a:rPr lang="it-IT" dirty="0" err="1"/>
              <a:t>Census</a:t>
            </a:r>
            <a:r>
              <a:rPr lang="it-IT" dirty="0"/>
              <a:t>: the big </a:t>
            </a:r>
            <a:r>
              <a:rPr lang="it-IT" dirty="0" err="1"/>
              <a:t>change</a:t>
            </a:r>
            <a:r>
              <a:rPr lang="it-IT" dirty="0"/>
              <a:t> and the future </a:t>
            </a:r>
            <a:endParaRPr lang="en-GB" dirty="0"/>
          </a:p>
        </p:txBody>
      </p:sp>
      <p:sp>
        <p:nvSpPr>
          <p:cNvPr id="4" name="Parentesi quadra chiusa 3"/>
          <p:cNvSpPr/>
          <p:nvPr/>
        </p:nvSpPr>
        <p:spPr bwMode="auto">
          <a:xfrm>
            <a:off x="4860032" y="3140968"/>
            <a:ext cx="936104" cy="2592288"/>
          </a:xfrm>
          <a:prstGeom prst="rightBracke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it-IT" sz="7600" b="1" i="0" u="none" strike="noStrike" cap="none" normalizeH="0" baseline="0">
              <a:ln>
                <a:noFill/>
              </a:ln>
              <a:solidFill>
                <a:srgbClr val="FFD624"/>
              </a:solidFill>
              <a:effectLst/>
              <a:latin typeface="Verdana" pitchFamily="34" charset="0"/>
            </a:endParaRPr>
          </a:p>
        </p:txBody>
      </p:sp>
      <p:cxnSp>
        <p:nvCxnSpPr>
          <p:cNvPr id="5" name="Connettore diritto 4">
            <a:extLst>
              <a:ext uri="{FF2B5EF4-FFF2-40B4-BE49-F238E27FC236}">
                <a16:creationId xmlns:a16="http://schemas.microsoft.com/office/drawing/2014/main" id="{51159880-F02F-407F-9DCB-B9DD76587A26}"/>
              </a:ext>
            </a:extLst>
          </p:cNvPr>
          <p:cNvCxnSpPr/>
          <p:nvPr/>
        </p:nvCxnSpPr>
        <p:spPr bwMode="auto">
          <a:xfrm>
            <a:off x="827584" y="1917353"/>
            <a:ext cx="7344816" cy="0"/>
          </a:xfrm>
          <a:prstGeom prst="line">
            <a:avLst/>
          </a:prstGeom>
          <a:ln>
            <a:headEnd type="none" w="med" len="med"/>
            <a:tailEnd type="none" w="med" len="med"/>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9225280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sz="1400" dirty="0">
                <a:solidFill>
                  <a:srgbClr val="FF0000"/>
                </a:solidFill>
              </a:rPr>
              <a:t>Definition</a:t>
            </a:r>
          </a:p>
          <a:p>
            <a:r>
              <a:rPr lang="en-US" sz="1400" dirty="0"/>
              <a:t>A population and housing census (short “census”) counts the </a:t>
            </a:r>
            <a:r>
              <a:rPr lang="en-US" sz="1400" u="sng" dirty="0"/>
              <a:t>entire population </a:t>
            </a:r>
            <a:r>
              <a:rPr lang="en-US" sz="1400" dirty="0"/>
              <a:t>and </a:t>
            </a:r>
            <a:r>
              <a:rPr lang="en-US" sz="1400" u="sng" dirty="0"/>
              <a:t>housing stock </a:t>
            </a:r>
            <a:r>
              <a:rPr lang="en-US" sz="1400" dirty="0"/>
              <a:t>of a </a:t>
            </a:r>
            <a:r>
              <a:rPr lang="en-US" sz="1400" u="sng" dirty="0"/>
              <a:t>given country </a:t>
            </a:r>
            <a:r>
              <a:rPr lang="en-US" sz="1400" dirty="0"/>
              <a:t>and </a:t>
            </a:r>
            <a:r>
              <a:rPr lang="en-US" sz="1400" u="sng" dirty="0"/>
              <a:t>collects information on its main characteristics</a:t>
            </a:r>
            <a:r>
              <a:rPr lang="en-US" sz="1400" dirty="0"/>
              <a:t> (geographic, demographic, social and economic, plus household and family characteristics).</a:t>
            </a:r>
          </a:p>
          <a:p>
            <a:endParaRPr lang="en-US" sz="1400" dirty="0"/>
          </a:p>
          <a:p>
            <a:pPr marL="0" indent="0">
              <a:buNone/>
            </a:pPr>
            <a:r>
              <a:rPr lang="en-US" sz="1400" dirty="0">
                <a:solidFill>
                  <a:srgbClr val="FF0000"/>
                </a:solidFill>
              </a:rPr>
              <a:t>Objective</a:t>
            </a:r>
          </a:p>
          <a:p>
            <a:r>
              <a:rPr lang="en-US" sz="1400" u="sng" dirty="0"/>
              <a:t>Census data are a rich source of statistical information</a:t>
            </a:r>
            <a:r>
              <a:rPr lang="en-US" sz="1400" dirty="0"/>
              <a:t>, ranging from the </a:t>
            </a:r>
            <a:r>
              <a:rPr lang="en-US" sz="1400" u="sng" dirty="0"/>
              <a:t>lowest geographical divisions</a:t>
            </a:r>
            <a:r>
              <a:rPr lang="en-US" sz="1400" dirty="0"/>
              <a:t>, covering small areas, to the national and international levels.</a:t>
            </a:r>
          </a:p>
          <a:p>
            <a:pPr marL="0" indent="0">
              <a:buNone/>
            </a:pPr>
            <a:endParaRPr lang="en-US" sz="1400" dirty="0"/>
          </a:p>
          <a:p>
            <a:r>
              <a:rPr lang="en-US" sz="1400" dirty="0"/>
              <a:t>The data collected by census help a nation, region or community make major decisions for the future. For example, the results of a census are used to distribute and allocate government funds for education, health services and delineating electoral districts. Census data can also be used for academic research or business marketing. </a:t>
            </a:r>
          </a:p>
        </p:txBody>
      </p:sp>
      <p:sp>
        <p:nvSpPr>
          <p:cNvPr id="2" name="Title 1"/>
          <p:cNvSpPr>
            <a:spLocks noGrp="1"/>
          </p:cNvSpPr>
          <p:nvPr>
            <p:ph type="title"/>
          </p:nvPr>
        </p:nvSpPr>
        <p:spPr/>
        <p:txBody>
          <a:bodyPr/>
          <a:lstStyle/>
          <a:p>
            <a:r>
              <a:rPr lang="it-IT" dirty="0"/>
              <a:t>PHC: </a:t>
            </a:r>
            <a:r>
              <a:rPr lang="it-IT" dirty="0" err="1"/>
              <a:t>definition</a:t>
            </a:r>
            <a:r>
              <a:rPr lang="it-IT" dirty="0"/>
              <a:t> and </a:t>
            </a:r>
            <a:r>
              <a:rPr lang="it-IT" dirty="0" err="1"/>
              <a:t>objectives</a:t>
            </a:r>
            <a:endParaRPr lang="en-GB" dirty="0"/>
          </a:p>
        </p:txBody>
      </p:sp>
      <p:sp>
        <p:nvSpPr>
          <p:cNvPr id="4" name="Parentesi quadra chiusa 3"/>
          <p:cNvSpPr/>
          <p:nvPr/>
        </p:nvSpPr>
        <p:spPr bwMode="auto">
          <a:xfrm>
            <a:off x="4860032" y="3140968"/>
            <a:ext cx="936104" cy="2592288"/>
          </a:xfrm>
          <a:prstGeom prst="rightBracke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it-IT" sz="7600" b="1" i="0" u="none" strike="noStrike" cap="none" normalizeH="0" baseline="0">
              <a:ln>
                <a:noFill/>
              </a:ln>
              <a:solidFill>
                <a:srgbClr val="FFD624"/>
              </a:solidFill>
              <a:effectLst/>
              <a:latin typeface="Verdana" pitchFamily="34" charset="0"/>
            </a:endParaRPr>
          </a:p>
        </p:txBody>
      </p:sp>
      <p:cxnSp>
        <p:nvCxnSpPr>
          <p:cNvPr id="5" name="Connettore diritto 4">
            <a:extLst>
              <a:ext uri="{FF2B5EF4-FFF2-40B4-BE49-F238E27FC236}">
                <a16:creationId xmlns:a16="http://schemas.microsoft.com/office/drawing/2014/main" id="{58CC3864-9CC0-4A06-A4D6-BB4868321A50}"/>
              </a:ext>
            </a:extLst>
          </p:cNvPr>
          <p:cNvCxnSpPr/>
          <p:nvPr/>
        </p:nvCxnSpPr>
        <p:spPr bwMode="auto">
          <a:xfrm>
            <a:off x="827584" y="1917353"/>
            <a:ext cx="7344816" cy="0"/>
          </a:xfrm>
          <a:prstGeom prst="line">
            <a:avLst/>
          </a:prstGeom>
          <a:ln>
            <a:headEnd type="none" w="med" len="med"/>
            <a:tailEnd type="none" w="med" len="med"/>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37434656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PHC: the decade 2010-2020</a:t>
            </a:r>
            <a:endParaRPr lang="en-GB" dirty="0"/>
          </a:p>
        </p:txBody>
      </p:sp>
      <p:sp>
        <p:nvSpPr>
          <p:cNvPr id="4" name="Parentesi quadra chiusa 3"/>
          <p:cNvSpPr/>
          <p:nvPr/>
        </p:nvSpPr>
        <p:spPr bwMode="auto">
          <a:xfrm>
            <a:off x="4860032" y="3140968"/>
            <a:ext cx="936104" cy="2592288"/>
          </a:xfrm>
          <a:prstGeom prst="rightBracke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it-IT" sz="7600" b="1" i="0" u="none" strike="noStrike" cap="none" normalizeH="0" baseline="0">
              <a:ln>
                <a:noFill/>
              </a:ln>
              <a:solidFill>
                <a:srgbClr val="FFD624"/>
              </a:solidFill>
              <a:effectLst/>
              <a:latin typeface="Verdana" pitchFamily="34" charset="0"/>
            </a:endParaRPr>
          </a:p>
        </p:txBody>
      </p:sp>
      <p:pic>
        <p:nvPicPr>
          <p:cNvPr id="6" name="Immagine 5"/>
          <p:cNvPicPr>
            <a:picLocks noChangeAspect="1"/>
          </p:cNvPicPr>
          <p:nvPr/>
        </p:nvPicPr>
        <p:blipFill>
          <a:blip r:embed="rId3"/>
          <a:stretch>
            <a:fillRect/>
          </a:stretch>
        </p:blipFill>
        <p:spPr>
          <a:xfrm>
            <a:off x="230234" y="2348880"/>
            <a:ext cx="3117630" cy="538708"/>
          </a:xfrm>
          <a:prstGeom prst="rect">
            <a:avLst/>
          </a:prstGeom>
        </p:spPr>
      </p:pic>
      <p:cxnSp>
        <p:nvCxnSpPr>
          <p:cNvPr id="7" name="Connettore 1 6"/>
          <p:cNvCxnSpPr/>
          <p:nvPr/>
        </p:nvCxnSpPr>
        <p:spPr>
          <a:xfrm>
            <a:off x="897582" y="2955931"/>
            <a:ext cx="7924900" cy="0"/>
          </a:xfrm>
          <a:prstGeom prst="line">
            <a:avLst/>
          </a:prstGeom>
        </p:spPr>
        <p:style>
          <a:lnRef idx="2">
            <a:schemeClr val="accent1"/>
          </a:lnRef>
          <a:fillRef idx="0">
            <a:schemeClr val="accent1"/>
          </a:fillRef>
          <a:effectRef idx="1">
            <a:schemeClr val="accent1"/>
          </a:effectRef>
          <a:fontRef idx="minor">
            <a:schemeClr val="tx1"/>
          </a:fontRef>
        </p:style>
      </p:cxnSp>
      <p:sp>
        <p:nvSpPr>
          <p:cNvPr id="8" name="CasellaDiTesto 7"/>
          <p:cNvSpPr txBox="1"/>
          <p:nvPr/>
        </p:nvSpPr>
        <p:spPr>
          <a:xfrm>
            <a:off x="35496" y="3140968"/>
            <a:ext cx="4480661" cy="3065455"/>
          </a:xfrm>
          <a:prstGeom prst="rect">
            <a:avLst/>
          </a:prstGeom>
          <a:noFill/>
        </p:spPr>
        <p:txBody>
          <a:bodyPr wrap="square" rtlCol="0">
            <a:spAutoFit/>
          </a:bodyPr>
          <a:lstStyle/>
          <a:p>
            <a:pPr marL="342900" indent="-342900" eaLnBrk="0" hangingPunct="0">
              <a:spcBef>
                <a:spcPct val="20000"/>
              </a:spcBef>
              <a:buClr>
                <a:srgbClr val="0F5494"/>
              </a:buClr>
              <a:buFont typeface="Arial" pitchFamily="34" charset="0"/>
              <a:buChar char="•"/>
            </a:pPr>
            <a:r>
              <a:rPr lang="en-US" sz="1400" b="0" i="1" dirty="0">
                <a:solidFill>
                  <a:srgbClr val="0F5494"/>
                </a:solidFill>
                <a:latin typeface="+mn-lt"/>
              </a:rPr>
              <a:t>It contains current information on national, regional and international activities related to the </a:t>
            </a:r>
            <a:r>
              <a:rPr lang="en-US" sz="1400" b="0" i="1" dirty="0" err="1">
                <a:solidFill>
                  <a:srgbClr val="0F5494"/>
                </a:solidFill>
                <a:latin typeface="+mn-lt"/>
              </a:rPr>
              <a:t>Programme</a:t>
            </a:r>
            <a:r>
              <a:rPr lang="en-US" sz="1400" b="0" i="1" dirty="0">
                <a:solidFill>
                  <a:srgbClr val="0F5494"/>
                </a:solidFill>
                <a:latin typeface="+mn-lt"/>
              </a:rPr>
              <a:t>. </a:t>
            </a:r>
          </a:p>
          <a:p>
            <a:pPr marL="342900" indent="-342900" eaLnBrk="0" hangingPunct="0">
              <a:spcBef>
                <a:spcPct val="20000"/>
              </a:spcBef>
              <a:buClr>
                <a:srgbClr val="0F5494"/>
              </a:buClr>
              <a:buFont typeface="Arial" pitchFamily="34" charset="0"/>
              <a:buChar char="•"/>
            </a:pPr>
            <a:endParaRPr lang="en-US" sz="1400" b="0" i="1" dirty="0">
              <a:solidFill>
                <a:srgbClr val="0F5494"/>
              </a:solidFill>
              <a:latin typeface="+mn-lt"/>
            </a:endParaRPr>
          </a:p>
          <a:p>
            <a:pPr marL="342900" indent="-342900" eaLnBrk="0" hangingPunct="0">
              <a:spcBef>
                <a:spcPct val="20000"/>
              </a:spcBef>
              <a:buClr>
                <a:srgbClr val="0F5494"/>
              </a:buClr>
              <a:buFont typeface="Arial" pitchFamily="34" charset="0"/>
              <a:buChar char="•"/>
            </a:pPr>
            <a:r>
              <a:rPr lang="en-US" sz="1400" b="0" i="1" dirty="0">
                <a:solidFill>
                  <a:srgbClr val="0F5494"/>
                </a:solidFill>
                <a:latin typeface="+mn-lt"/>
              </a:rPr>
              <a:t>It presents international standards, methods and guidelines intended to assist national statistical offices and other producers of official statistics in planning and carrying out successful population and housing censuses.</a:t>
            </a:r>
          </a:p>
          <a:p>
            <a:pPr marL="342900" indent="-342900" eaLnBrk="0" hangingPunct="0">
              <a:spcBef>
                <a:spcPct val="20000"/>
              </a:spcBef>
              <a:buClr>
                <a:srgbClr val="0F5494"/>
              </a:buClr>
              <a:buFont typeface="Arial" pitchFamily="34" charset="0"/>
              <a:buChar char="•"/>
            </a:pPr>
            <a:endParaRPr lang="en-US" sz="1400" b="0" i="1" dirty="0">
              <a:solidFill>
                <a:srgbClr val="0F5494"/>
              </a:solidFill>
              <a:latin typeface="+mn-lt"/>
            </a:endParaRPr>
          </a:p>
          <a:p>
            <a:pPr marL="342900" indent="-342900" eaLnBrk="0" hangingPunct="0">
              <a:spcBef>
                <a:spcPct val="20000"/>
              </a:spcBef>
              <a:buClr>
                <a:srgbClr val="0F5494"/>
              </a:buClr>
              <a:buFont typeface="Arial" pitchFamily="34" charset="0"/>
              <a:buChar char="•"/>
            </a:pPr>
            <a:r>
              <a:rPr lang="en-US" sz="1400" b="0" i="1" dirty="0">
                <a:solidFill>
                  <a:srgbClr val="0F5494"/>
                </a:solidFill>
                <a:latin typeface="+mn-lt"/>
              </a:rPr>
              <a:t>It is a repository of methodological reports and documents from countries. </a:t>
            </a:r>
          </a:p>
        </p:txBody>
      </p:sp>
      <p:pic>
        <p:nvPicPr>
          <p:cNvPr id="11" name="Immagine 10"/>
          <p:cNvPicPr>
            <a:picLocks noChangeAspect="1"/>
          </p:cNvPicPr>
          <p:nvPr/>
        </p:nvPicPr>
        <p:blipFill>
          <a:blip r:embed="rId4"/>
          <a:stretch>
            <a:fillRect/>
          </a:stretch>
        </p:blipFill>
        <p:spPr>
          <a:xfrm>
            <a:off x="6650832" y="2361592"/>
            <a:ext cx="2164112" cy="513283"/>
          </a:xfrm>
          <a:prstGeom prst="rect">
            <a:avLst/>
          </a:prstGeom>
        </p:spPr>
      </p:pic>
      <p:pic>
        <p:nvPicPr>
          <p:cNvPr id="12" name="Immagine 11"/>
          <p:cNvPicPr>
            <a:picLocks noChangeAspect="1"/>
          </p:cNvPicPr>
          <p:nvPr/>
        </p:nvPicPr>
        <p:blipFill>
          <a:blip r:embed="rId5"/>
          <a:stretch>
            <a:fillRect/>
          </a:stretch>
        </p:blipFill>
        <p:spPr>
          <a:xfrm>
            <a:off x="5891642" y="2276872"/>
            <a:ext cx="759190" cy="629966"/>
          </a:xfrm>
          <a:prstGeom prst="rect">
            <a:avLst/>
          </a:prstGeom>
        </p:spPr>
      </p:pic>
      <p:sp>
        <p:nvSpPr>
          <p:cNvPr id="13" name="CasellaDiTesto 12"/>
          <p:cNvSpPr txBox="1"/>
          <p:nvPr/>
        </p:nvSpPr>
        <p:spPr>
          <a:xfrm>
            <a:off x="4860032" y="3068960"/>
            <a:ext cx="4264638" cy="3194721"/>
          </a:xfrm>
          <a:prstGeom prst="rect">
            <a:avLst/>
          </a:prstGeom>
          <a:noFill/>
        </p:spPr>
        <p:txBody>
          <a:bodyPr wrap="square" rtlCol="0">
            <a:spAutoFit/>
          </a:bodyPr>
          <a:lstStyle/>
          <a:p>
            <a:pPr marL="342900" indent="-342900" eaLnBrk="0" hangingPunct="0">
              <a:spcBef>
                <a:spcPct val="20000"/>
              </a:spcBef>
              <a:buClr>
                <a:srgbClr val="0F5494"/>
              </a:buClr>
              <a:buFont typeface="Arial" pitchFamily="34" charset="0"/>
              <a:buChar char="•"/>
            </a:pPr>
            <a:r>
              <a:rPr lang="en-US" sz="1400" b="0" i="1" dirty="0">
                <a:solidFill>
                  <a:srgbClr val="0F5494"/>
                </a:solidFill>
                <a:latin typeface="+mn-lt"/>
              </a:rPr>
              <a:t>It provides information on population and housing censuses in the European member states, which are the backbone of population and social statistics.</a:t>
            </a:r>
          </a:p>
          <a:p>
            <a:pPr marL="342900" indent="-342900" eaLnBrk="0" hangingPunct="0">
              <a:spcBef>
                <a:spcPct val="20000"/>
              </a:spcBef>
              <a:buClr>
                <a:srgbClr val="0F5494"/>
              </a:buClr>
              <a:buFont typeface="Arial" pitchFamily="34" charset="0"/>
              <a:buChar char="•"/>
            </a:pPr>
            <a:endParaRPr lang="en-US" sz="1400" b="0" i="1" dirty="0">
              <a:solidFill>
                <a:srgbClr val="0F5494"/>
              </a:solidFill>
              <a:latin typeface="+mn-lt"/>
            </a:endParaRPr>
          </a:p>
          <a:p>
            <a:pPr marL="342900" indent="-342900" eaLnBrk="0" hangingPunct="0">
              <a:spcBef>
                <a:spcPct val="20000"/>
              </a:spcBef>
              <a:buClr>
                <a:srgbClr val="0F5494"/>
              </a:buClr>
              <a:buFont typeface="Arial" pitchFamily="34" charset="0"/>
              <a:buChar char="•"/>
            </a:pPr>
            <a:r>
              <a:rPr lang="en-US" sz="1400" b="0" i="1" dirty="0">
                <a:solidFill>
                  <a:srgbClr val="0F5494"/>
                </a:solidFill>
                <a:latin typeface="+mn-lt"/>
              </a:rPr>
              <a:t>It presents the updated European legislation.</a:t>
            </a:r>
          </a:p>
          <a:p>
            <a:pPr marL="342900" indent="-342900" eaLnBrk="0" hangingPunct="0">
              <a:spcBef>
                <a:spcPct val="20000"/>
              </a:spcBef>
              <a:buClr>
                <a:srgbClr val="0F5494"/>
              </a:buClr>
              <a:buFont typeface="Arial" pitchFamily="34" charset="0"/>
              <a:buChar char="•"/>
            </a:pPr>
            <a:endParaRPr lang="en-US" sz="1400" b="0" i="1" dirty="0">
              <a:solidFill>
                <a:srgbClr val="0F5494"/>
              </a:solidFill>
              <a:latin typeface="+mn-lt"/>
            </a:endParaRPr>
          </a:p>
          <a:p>
            <a:pPr marL="342900" indent="-342900" eaLnBrk="0" hangingPunct="0">
              <a:spcBef>
                <a:spcPct val="20000"/>
              </a:spcBef>
              <a:buClr>
                <a:srgbClr val="0F5494"/>
              </a:buClr>
              <a:buFont typeface="Arial" pitchFamily="34" charset="0"/>
              <a:buChar char="•"/>
            </a:pPr>
            <a:r>
              <a:rPr lang="en-US" sz="1400" b="0" i="1" dirty="0">
                <a:solidFill>
                  <a:srgbClr val="0F5494"/>
                </a:solidFill>
                <a:latin typeface="+mn-lt"/>
              </a:rPr>
              <a:t>It contains the major innovation from 2011 to 2021 round</a:t>
            </a:r>
          </a:p>
          <a:p>
            <a:pPr marL="800100" lvl="1" indent="-342900" eaLnBrk="0" hangingPunct="0">
              <a:spcBef>
                <a:spcPct val="20000"/>
              </a:spcBef>
              <a:buClr>
                <a:srgbClr val="0F5494"/>
              </a:buClr>
              <a:buFont typeface="Arial" pitchFamily="34" charset="0"/>
              <a:buChar char="•"/>
            </a:pPr>
            <a:r>
              <a:rPr lang="en-US" sz="1400" b="0" i="1" dirty="0">
                <a:solidFill>
                  <a:srgbClr val="0F5494"/>
                </a:solidFill>
                <a:latin typeface="+mn-lt"/>
              </a:rPr>
              <a:t>The level of dissemination</a:t>
            </a:r>
          </a:p>
          <a:p>
            <a:pPr marL="800100" lvl="1" indent="-342900" eaLnBrk="0" hangingPunct="0">
              <a:spcBef>
                <a:spcPct val="20000"/>
              </a:spcBef>
              <a:buClr>
                <a:srgbClr val="0F5494"/>
              </a:buClr>
              <a:buFont typeface="Arial" pitchFamily="34" charset="0"/>
              <a:buChar char="•"/>
            </a:pPr>
            <a:r>
              <a:rPr lang="en-US" sz="1400" b="0" i="1" dirty="0">
                <a:solidFill>
                  <a:srgbClr val="0F5494"/>
                </a:solidFill>
                <a:latin typeface="+mn-lt"/>
              </a:rPr>
              <a:t>The way of dissemination </a:t>
            </a:r>
          </a:p>
          <a:p>
            <a:pPr marL="800100" lvl="1" indent="-342900" eaLnBrk="0" hangingPunct="0">
              <a:spcBef>
                <a:spcPct val="20000"/>
              </a:spcBef>
              <a:buClr>
                <a:srgbClr val="0F5494"/>
              </a:buClr>
              <a:buFont typeface="Arial" pitchFamily="34" charset="0"/>
              <a:buChar char="•"/>
            </a:pPr>
            <a:r>
              <a:rPr lang="en-US" sz="1400" b="0" i="1" dirty="0">
                <a:solidFill>
                  <a:srgbClr val="0F5494"/>
                </a:solidFill>
                <a:latin typeface="+mn-lt"/>
              </a:rPr>
              <a:t>The availability of data</a:t>
            </a:r>
          </a:p>
        </p:txBody>
      </p:sp>
      <p:sp>
        <p:nvSpPr>
          <p:cNvPr id="14" name="CasellaDiTesto 13"/>
          <p:cNvSpPr txBox="1"/>
          <p:nvPr/>
        </p:nvSpPr>
        <p:spPr>
          <a:xfrm>
            <a:off x="1763688" y="1988840"/>
            <a:ext cx="5688632" cy="338554"/>
          </a:xfrm>
          <a:prstGeom prst="rect">
            <a:avLst/>
          </a:prstGeom>
          <a:noFill/>
        </p:spPr>
        <p:txBody>
          <a:bodyPr wrap="square" rtlCol="0">
            <a:spAutoFit/>
          </a:bodyPr>
          <a:lstStyle/>
          <a:p>
            <a:pPr algn="ctr"/>
            <a:r>
              <a:rPr lang="it-IT" sz="1600" b="0" dirty="0">
                <a:solidFill>
                  <a:srgbClr val="FF0000"/>
                </a:solidFill>
                <a:latin typeface="Calibri" panose="020F0502020204030204" pitchFamily="34" charset="0"/>
                <a:cs typeface="Calibri" panose="020F0502020204030204" pitchFamily="34" charset="0"/>
              </a:rPr>
              <a:t>On line information </a:t>
            </a:r>
            <a:r>
              <a:rPr lang="it-IT" sz="1600" b="0" dirty="0" err="1">
                <a:solidFill>
                  <a:srgbClr val="FF0000"/>
                </a:solidFill>
                <a:latin typeface="Calibri" panose="020F0502020204030204" pitchFamily="34" charset="0"/>
                <a:cs typeface="Calibri" panose="020F0502020204030204" pitchFamily="34" charset="0"/>
              </a:rPr>
              <a:t>official</a:t>
            </a:r>
            <a:r>
              <a:rPr lang="it-IT" sz="1600" b="0" dirty="0">
                <a:solidFill>
                  <a:srgbClr val="FF0000"/>
                </a:solidFill>
                <a:latin typeface="Calibri" panose="020F0502020204030204" pitchFamily="34" charset="0"/>
                <a:cs typeface="Calibri" panose="020F0502020204030204" pitchFamily="34" charset="0"/>
              </a:rPr>
              <a:t> </a:t>
            </a:r>
            <a:r>
              <a:rPr lang="it-IT" sz="1600" b="0" dirty="0" err="1">
                <a:solidFill>
                  <a:srgbClr val="FF0000"/>
                </a:solidFill>
                <a:latin typeface="Calibri" panose="020F0502020204030204" pitchFamily="34" charset="0"/>
                <a:cs typeface="Calibri" panose="020F0502020204030204" pitchFamily="34" charset="0"/>
              </a:rPr>
              <a:t>sources</a:t>
            </a:r>
            <a:endParaRPr lang="it-IT" sz="1600" b="0" dirty="0">
              <a:solidFill>
                <a:srgbClr val="FF0000"/>
              </a:solidFill>
              <a:latin typeface="Calibri" panose="020F0502020204030204" pitchFamily="34" charset="0"/>
              <a:cs typeface="Calibri" panose="020F0502020204030204" pitchFamily="34" charset="0"/>
            </a:endParaRPr>
          </a:p>
        </p:txBody>
      </p:sp>
      <p:cxnSp>
        <p:nvCxnSpPr>
          <p:cNvPr id="18" name="Connettore 1 17"/>
          <p:cNvCxnSpPr/>
          <p:nvPr/>
        </p:nvCxnSpPr>
        <p:spPr bwMode="auto">
          <a:xfrm>
            <a:off x="4716016" y="3140968"/>
            <a:ext cx="0" cy="3384376"/>
          </a:xfrm>
          <a:prstGeom prst="line">
            <a:avLst/>
          </a:prstGeom>
          <a:ln>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 name="Connettore diritto 14">
            <a:extLst>
              <a:ext uri="{FF2B5EF4-FFF2-40B4-BE49-F238E27FC236}">
                <a16:creationId xmlns:a16="http://schemas.microsoft.com/office/drawing/2014/main" id="{776A6115-9CF3-43A1-B98B-906B5B0755E0}"/>
              </a:ext>
            </a:extLst>
          </p:cNvPr>
          <p:cNvCxnSpPr/>
          <p:nvPr/>
        </p:nvCxnSpPr>
        <p:spPr bwMode="auto">
          <a:xfrm>
            <a:off x="827584" y="1917353"/>
            <a:ext cx="7344816" cy="0"/>
          </a:xfrm>
          <a:prstGeom prst="line">
            <a:avLst/>
          </a:prstGeom>
          <a:ln>
            <a:headEnd type="none" w="med" len="med"/>
            <a:tailEnd type="none" w="med" len="med"/>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6469082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PHC: the decade 2010-2020</a:t>
            </a:r>
            <a:endParaRPr lang="en-GB" dirty="0"/>
          </a:p>
        </p:txBody>
      </p:sp>
      <p:sp>
        <p:nvSpPr>
          <p:cNvPr id="14" name="CasellaDiTesto 13"/>
          <p:cNvSpPr txBox="1"/>
          <p:nvPr/>
        </p:nvSpPr>
        <p:spPr>
          <a:xfrm>
            <a:off x="1763688" y="1988840"/>
            <a:ext cx="5688632" cy="369332"/>
          </a:xfrm>
          <a:prstGeom prst="rect">
            <a:avLst/>
          </a:prstGeom>
          <a:noFill/>
        </p:spPr>
        <p:txBody>
          <a:bodyPr wrap="square" rtlCol="0">
            <a:spAutoFit/>
          </a:bodyPr>
          <a:lstStyle/>
          <a:p>
            <a:pPr algn="ctr"/>
            <a:r>
              <a:rPr lang="it-IT" sz="1800" dirty="0" err="1">
                <a:solidFill>
                  <a:srgbClr val="FF0000"/>
                </a:solidFill>
                <a:latin typeface="Calibri" panose="020F0502020204030204" pitchFamily="34" charset="0"/>
                <a:cs typeface="Calibri" panose="020F0502020204030204" pitchFamily="34" charset="0"/>
              </a:rPr>
              <a:t>Main</a:t>
            </a:r>
            <a:r>
              <a:rPr lang="it-IT" sz="1800" dirty="0">
                <a:solidFill>
                  <a:srgbClr val="FF0000"/>
                </a:solidFill>
                <a:latin typeface="Calibri" panose="020F0502020204030204" pitchFamily="34" charset="0"/>
                <a:cs typeface="Calibri" panose="020F0502020204030204" pitchFamily="34" charset="0"/>
              </a:rPr>
              <a:t> </a:t>
            </a:r>
            <a:r>
              <a:rPr lang="it-IT" sz="1800" dirty="0" err="1">
                <a:solidFill>
                  <a:srgbClr val="FF0000"/>
                </a:solidFill>
                <a:latin typeface="Calibri" panose="020F0502020204030204" pitchFamily="34" charset="0"/>
                <a:cs typeface="Calibri" panose="020F0502020204030204" pitchFamily="34" charset="0"/>
              </a:rPr>
              <a:t>strategies</a:t>
            </a:r>
            <a:endParaRPr lang="it-IT" sz="1800" dirty="0">
              <a:solidFill>
                <a:srgbClr val="FF0000"/>
              </a:solidFill>
              <a:latin typeface="Calibri" panose="020F0502020204030204" pitchFamily="34" charset="0"/>
              <a:cs typeface="Calibri" panose="020F0502020204030204" pitchFamily="34" charset="0"/>
            </a:endParaRPr>
          </a:p>
        </p:txBody>
      </p:sp>
      <p:grpSp>
        <p:nvGrpSpPr>
          <p:cNvPr id="9" name="Gruppo 8">
            <a:extLst>
              <a:ext uri="{FF2B5EF4-FFF2-40B4-BE49-F238E27FC236}">
                <a16:creationId xmlns:a16="http://schemas.microsoft.com/office/drawing/2014/main" id="{DBBAAF95-BD81-4EC3-8ECA-1451C5468BD5}"/>
              </a:ext>
            </a:extLst>
          </p:cNvPr>
          <p:cNvGrpSpPr/>
          <p:nvPr/>
        </p:nvGrpSpPr>
        <p:grpSpPr>
          <a:xfrm>
            <a:off x="0" y="2563157"/>
            <a:ext cx="4644516" cy="3385542"/>
            <a:chOff x="4572000" y="2810427"/>
            <a:chExt cx="4644516" cy="3385542"/>
          </a:xfrm>
        </p:grpSpPr>
        <p:sp>
          <p:nvSpPr>
            <p:cNvPr id="3" name="Rettangolo 2"/>
            <p:cNvSpPr/>
            <p:nvPr/>
          </p:nvSpPr>
          <p:spPr>
            <a:xfrm>
              <a:off x="4572000" y="2810427"/>
              <a:ext cx="4644516" cy="3385542"/>
            </a:xfrm>
            <a:prstGeom prst="rect">
              <a:avLst/>
            </a:prstGeom>
            <a:ln>
              <a:noFill/>
              <a:prstDash val="dash"/>
            </a:ln>
          </p:spPr>
          <p:txBody>
            <a:bodyPr wrap="square">
              <a:spAutoFit/>
            </a:bodyPr>
            <a:lstStyle/>
            <a:p>
              <a:pPr marL="0" indent="0">
                <a:buNone/>
              </a:pPr>
              <a:endParaRPr lang="en-US" sz="1400" dirty="0">
                <a:solidFill>
                  <a:schemeClr val="tx1"/>
                </a:solidFill>
              </a:endParaRPr>
            </a:p>
            <a:p>
              <a:pPr marL="0" indent="0">
                <a:buNone/>
              </a:pPr>
              <a:endParaRPr lang="en-US" sz="1400" dirty="0">
                <a:solidFill>
                  <a:schemeClr val="tx1"/>
                </a:solidFill>
              </a:endParaRPr>
            </a:p>
            <a:p>
              <a:pPr marL="0" indent="0">
                <a:buNone/>
              </a:pPr>
              <a:endParaRPr lang="en-US" sz="1400" dirty="0">
                <a:solidFill>
                  <a:schemeClr val="tx1"/>
                </a:solidFill>
              </a:endParaRPr>
            </a:p>
            <a:p>
              <a:pPr marL="0" indent="0">
                <a:buNone/>
              </a:pPr>
              <a:r>
                <a:rPr lang="en-US" sz="1400" dirty="0">
                  <a:solidFill>
                    <a:schemeClr val="tx1"/>
                  </a:solidFill>
                </a:rPr>
                <a:t>Since the 2000 census round, the number of countries using traditional census methods has decreased</a:t>
              </a:r>
            </a:p>
            <a:p>
              <a:endParaRPr lang="en-US" sz="1400" dirty="0">
                <a:solidFill>
                  <a:schemeClr val="tx1"/>
                </a:solidFill>
              </a:endParaRPr>
            </a:p>
            <a:p>
              <a:r>
                <a:rPr lang="en-US" sz="1400" dirty="0">
                  <a:solidFill>
                    <a:srgbClr val="C00000"/>
                  </a:solidFill>
                </a:rPr>
                <a:t>Year 2000: 27 traditional census </a:t>
              </a:r>
            </a:p>
            <a:p>
              <a:r>
                <a:rPr lang="en-US" sz="1400" dirty="0">
                  <a:solidFill>
                    <a:srgbClr val="C00000"/>
                  </a:solidFill>
                </a:rPr>
                <a:t>	      9 use register in the statistical 	      process</a:t>
              </a:r>
            </a:p>
            <a:p>
              <a:endParaRPr lang="en-US" sz="1800" dirty="0">
                <a:solidFill>
                  <a:srgbClr val="C00000"/>
                </a:solidFill>
              </a:endParaRPr>
            </a:p>
            <a:p>
              <a:r>
                <a:rPr lang="en-US" sz="1400" dirty="0">
                  <a:solidFill>
                    <a:schemeClr val="tx1"/>
                  </a:solidFill>
                </a:rPr>
                <a:t>Year 2010:   1 rolling census</a:t>
              </a:r>
            </a:p>
            <a:p>
              <a:r>
                <a:rPr lang="en-US" sz="1400" dirty="0">
                  <a:solidFill>
                    <a:schemeClr val="tx1"/>
                  </a:solidFill>
                </a:rPr>
                <a:t>	      6 register based or mixed mode</a:t>
              </a:r>
            </a:p>
            <a:p>
              <a:r>
                <a:rPr lang="en-US" sz="1400" dirty="0">
                  <a:solidFill>
                    <a:schemeClr val="tx1"/>
                  </a:solidFill>
                </a:rPr>
                <a:t>	    18 use register in the statistical 	    process</a:t>
              </a:r>
            </a:p>
          </p:txBody>
        </p:sp>
        <p:pic>
          <p:nvPicPr>
            <p:cNvPr id="5" name="Elemento grafico 4" descr="Punto esclamativo con riempimento a tinta unita">
              <a:extLst>
                <a:ext uri="{FF2B5EF4-FFF2-40B4-BE49-F238E27FC236}">
                  <a16:creationId xmlns:a16="http://schemas.microsoft.com/office/drawing/2014/main" id="{86DC31BF-3130-4603-92A2-2268E764111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646574" y="2891455"/>
              <a:ext cx="493204" cy="493204"/>
            </a:xfrm>
            <a:prstGeom prst="rect">
              <a:avLst/>
            </a:prstGeom>
          </p:spPr>
        </p:pic>
        <p:sp>
          <p:nvSpPr>
            <p:cNvPr id="7" name="Rettangolo 6">
              <a:extLst>
                <a:ext uri="{FF2B5EF4-FFF2-40B4-BE49-F238E27FC236}">
                  <a16:creationId xmlns:a16="http://schemas.microsoft.com/office/drawing/2014/main" id="{C163DA15-5679-40FA-B3E1-9D597B7DD7C8}"/>
                </a:ext>
              </a:extLst>
            </p:cNvPr>
            <p:cNvSpPr/>
            <p:nvPr/>
          </p:nvSpPr>
          <p:spPr>
            <a:xfrm>
              <a:off x="6444207" y="2831934"/>
              <a:ext cx="1726401" cy="597066"/>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it-IT" sz="1800" b="0" dirty="0" err="1"/>
                <a:t>Before</a:t>
              </a:r>
              <a:r>
                <a:rPr lang="it-IT" sz="1800" b="0" dirty="0"/>
                <a:t> 2010</a:t>
              </a:r>
            </a:p>
          </p:txBody>
        </p:sp>
      </p:grpSp>
      <p:grpSp>
        <p:nvGrpSpPr>
          <p:cNvPr id="8" name="Gruppo 7">
            <a:extLst>
              <a:ext uri="{FF2B5EF4-FFF2-40B4-BE49-F238E27FC236}">
                <a16:creationId xmlns:a16="http://schemas.microsoft.com/office/drawing/2014/main" id="{B7B23331-3D08-4EF6-9DAE-029408C83D89}"/>
              </a:ext>
            </a:extLst>
          </p:cNvPr>
          <p:cNvGrpSpPr/>
          <p:nvPr/>
        </p:nvGrpSpPr>
        <p:grpSpPr>
          <a:xfrm>
            <a:off x="4719090" y="2553923"/>
            <a:ext cx="4536504" cy="3188565"/>
            <a:chOff x="72783" y="2792481"/>
            <a:chExt cx="4536504" cy="3188565"/>
          </a:xfrm>
        </p:grpSpPr>
        <p:sp>
          <p:nvSpPr>
            <p:cNvPr id="15" name="CasellaDiTesto 14"/>
            <p:cNvSpPr txBox="1"/>
            <p:nvPr/>
          </p:nvSpPr>
          <p:spPr>
            <a:xfrm>
              <a:off x="72783" y="2792481"/>
              <a:ext cx="4536504" cy="3188565"/>
            </a:xfrm>
            <a:prstGeom prst="rect">
              <a:avLst/>
            </a:prstGeom>
            <a:noFill/>
          </p:spPr>
          <p:txBody>
            <a:bodyPr wrap="square" rtlCol="0">
              <a:spAutoFit/>
            </a:bodyPr>
            <a:lstStyle>
              <a:defPPr>
                <a:defRPr lang="en-GB"/>
              </a:defPPr>
              <a:lvl1pPr marL="342900" indent="-342900" eaLnBrk="0" hangingPunct="0">
                <a:spcBef>
                  <a:spcPct val="20000"/>
                </a:spcBef>
                <a:buClr>
                  <a:srgbClr val="0F5494"/>
                </a:buClr>
                <a:buFont typeface="Arial" pitchFamily="34" charset="0"/>
                <a:buChar char="•"/>
                <a:defRPr sz="1400" b="0" i="1">
                  <a:solidFill>
                    <a:srgbClr val="0F5494"/>
                  </a:solidFill>
                  <a:latin typeface="+mn-lt"/>
                </a:defRPr>
              </a:lvl1pPr>
            </a:lstStyle>
            <a:p>
              <a:pPr>
                <a:buFont typeface="+mj-lt"/>
                <a:buAutoNum type="arabicPeriod"/>
              </a:pPr>
              <a:endParaRPr lang="it-IT" b="1" dirty="0">
                <a:solidFill>
                  <a:schemeClr val="tx1"/>
                </a:solidFill>
                <a:latin typeface="Verdana" pitchFamily="34" charset="0"/>
              </a:endParaRPr>
            </a:p>
            <a:p>
              <a:pPr>
                <a:buFont typeface="+mj-lt"/>
                <a:buAutoNum type="arabicPeriod"/>
              </a:pPr>
              <a:endParaRPr lang="it-IT" b="1" dirty="0">
                <a:solidFill>
                  <a:schemeClr val="tx1"/>
                </a:solidFill>
                <a:latin typeface="Verdana" pitchFamily="34" charset="0"/>
              </a:endParaRPr>
            </a:p>
            <a:p>
              <a:pPr>
                <a:buFont typeface="+mj-lt"/>
                <a:buAutoNum type="arabicPeriod"/>
              </a:pPr>
              <a:endParaRPr lang="it-IT" b="1" dirty="0">
                <a:solidFill>
                  <a:schemeClr val="tx1"/>
                </a:solidFill>
                <a:latin typeface="Verdana" pitchFamily="34" charset="0"/>
              </a:endParaRPr>
            </a:p>
            <a:p>
              <a:pPr>
                <a:buFont typeface="+mj-lt"/>
                <a:buAutoNum type="arabicPeriod"/>
              </a:pPr>
              <a:r>
                <a:rPr lang="it-IT" b="1" dirty="0" err="1">
                  <a:solidFill>
                    <a:schemeClr val="tx1"/>
                  </a:solidFill>
                  <a:latin typeface="Verdana" pitchFamily="34" charset="0"/>
                </a:rPr>
                <a:t>Traditional</a:t>
              </a:r>
              <a:r>
                <a:rPr lang="it-IT" b="1" dirty="0">
                  <a:solidFill>
                    <a:schemeClr val="tx1"/>
                  </a:solidFill>
                  <a:latin typeface="Verdana" pitchFamily="34" charset="0"/>
                </a:rPr>
                <a:t> Census </a:t>
              </a:r>
            </a:p>
            <a:p>
              <a:pPr>
                <a:buFont typeface="+mj-lt"/>
                <a:buAutoNum type="arabicPeriod"/>
              </a:pPr>
              <a:endParaRPr lang="it-IT" sz="1100" b="1" dirty="0">
                <a:solidFill>
                  <a:schemeClr val="tx1"/>
                </a:solidFill>
                <a:latin typeface="Verdana" pitchFamily="34" charset="0"/>
              </a:endParaRPr>
            </a:p>
            <a:p>
              <a:pPr>
                <a:buFont typeface="+mj-lt"/>
                <a:buAutoNum type="arabicPeriod"/>
              </a:pPr>
              <a:r>
                <a:rPr lang="it-IT" b="1" dirty="0" err="1">
                  <a:solidFill>
                    <a:schemeClr val="tx1"/>
                  </a:solidFill>
                  <a:latin typeface="Verdana" pitchFamily="34" charset="0"/>
                </a:rPr>
                <a:t>Traditional</a:t>
              </a:r>
              <a:r>
                <a:rPr lang="it-IT" b="1" dirty="0">
                  <a:solidFill>
                    <a:schemeClr val="tx1"/>
                  </a:solidFill>
                  <a:latin typeface="Verdana" pitchFamily="34" charset="0"/>
                </a:rPr>
                <a:t> Census with </a:t>
              </a:r>
              <a:r>
                <a:rPr lang="it-IT" b="1" dirty="0" err="1">
                  <a:solidFill>
                    <a:schemeClr val="tx1"/>
                  </a:solidFill>
                  <a:latin typeface="Verdana" pitchFamily="34" charset="0"/>
                </a:rPr>
                <a:t>early</a:t>
              </a:r>
              <a:r>
                <a:rPr lang="it-IT" b="1" dirty="0">
                  <a:solidFill>
                    <a:schemeClr val="tx1"/>
                  </a:solidFill>
                  <a:latin typeface="Verdana" pitchFamily="34" charset="0"/>
                </a:rPr>
                <a:t> update</a:t>
              </a:r>
            </a:p>
            <a:p>
              <a:pPr>
                <a:buFont typeface="+mj-lt"/>
                <a:buAutoNum type="arabicPeriod"/>
              </a:pPr>
              <a:endParaRPr lang="it-IT" sz="1100" b="1" dirty="0">
                <a:solidFill>
                  <a:schemeClr val="tx1"/>
                </a:solidFill>
                <a:latin typeface="Verdana" pitchFamily="34" charset="0"/>
              </a:endParaRPr>
            </a:p>
            <a:p>
              <a:pPr>
                <a:buFont typeface="+mj-lt"/>
                <a:buAutoNum type="arabicPeriod"/>
              </a:pPr>
              <a:r>
                <a:rPr lang="it-IT" b="1" dirty="0" err="1">
                  <a:solidFill>
                    <a:schemeClr val="tx1"/>
                  </a:solidFill>
                  <a:latin typeface="Verdana" pitchFamily="34" charset="0"/>
                </a:rPr>
                <a:t>Register-based</a:t>
              </a:r>
              <a:r>
                <a:rPr lang="it-IT" b="1" dirty="0">
                  <a:solidFill>
                    <a:schemeClr val="tx1"/>
                  </a:solidFill>
                  <a:latin typeface="Verdana" pitchFamily="34" charset="0"/>
                </a:rPr>
                <a:t> </a:t>
              </a:r>
              <a:r>
                <a:rPr lang="it-IT" b="1" dirty="0" err="1">
                  <a:solidFill>
                    <a:schemeClr val="tx1"/>
                  </a:solidFill>
                  <a:latin typeface="Verdana" pitchFamily="34" charset="0"/>
                </a:rPr>
                <a:t>census</a:t>
              </a:r>
              <a:endParaRPr lang="it-IT" b="1" dirty="0">
                <a:solidFill>
                  <a:schemeClr val="tx1"/>
                </a:solidFill>
                <a:latin typeface="Verdana" pitchFamily="34" charset="0"/>
              </a:endParaRPr>
            </a:p>
            <a:p>
              <a:pPr>
                <a:buFont typeface="+mj-lt"/>
                <a:buAutoNum type="arabicPeriod"/>
              </a:pPr>
              <a:endParaRPr lang="it-IT" sz="1100" b="1" dirty="0">
                <a:solidFill>
                  <a:schemeClr val="tx1"/>
                </a:solidFill>
                <a:latin typeface="Verdana" pitchFamily="34" charset="0"/>
              </a:endParaRPr>
            </a:p>
            <a:p>
              <a:pPr>
                <a:buFont typeface="+mj-lt"/>
                <a:buAutoNum type="arabicPeriod"/>
              </a:pPr>
              <a:r>
                <a:rPr lang="it-IT" b="1" dirty="0" err="1">
                  <a:solidFill>
                    <a:schemeClr val="tx1"/>
                  </a:solidFill>
                  <a:latin typeface="Verdana" pitchFamily="34" charset="0"/>
                </a:rPr>
                <a:t>Rolling</a:t>
              </a:r>
              <a:r>
                <a:rPr lang="it-IT" b="1" dirty="0">
                  <a:solidFill>
                    <a:schemeClr val="tx1"/>
                  </a:solidFill>
                  <a:latin typeface="Verdana" pitchFamily="34" charset="0"/>
                </a:rPr>
                <a:t> </a:t>
              </a:r>
              <a:r>
                <a:rPr lang="it-IT" b="1" dirty="0" err="1">
                  <a:solidFill>
                    <a:schemeClr val="tx1"/>
                  </a:solidFill>
                  <a:latin typeface="Verdana" pitchFamily="34" charset="0"/>
                </a:rPr>
                <a:t>census</a:t>
              </a:r>
              <a:endParaRPr lang="it-IT" b="1" dirty="0">
                <a:solidFill>
                  <a:schemeClr val="tx1"/>
                </a:solidFill>
                <a:latin typeface="Verdana" pitchFamily="34" charset="0"/>
              </a:endParaRPr>
            </a:p>
            <a:p>
              <a:pPr>
                <a:buFont typeface="+mj-lt"/>
                <a:buAutoNum type="arabicPeriod"/>
              </a:pPr>
              <a:endParaRPr lang="it-IT" sz="1100" b="1" dirty="0">
                <a:solidFill>
                  <a:schemeClr val="tx1"/>
                </a:solidFill>
                <a:latin typeface="Verdana" pitchFamily="34" charset="0"/>
              </a:endParaRPr>
            </a:p>
            <a:p>
              <a:pPr>
                <a:buFont typeface="+mj-lt"/>
                <a:buAutoNum type="arabicPeriod"/>
              </a:pPr>
              <a:r>
                <a:rPr lang="it-IT" b="1" dirty="0" err="1">
                  <a:solidFill>
                    <a:schemeClr val="tx1"/>
                  </a:solidFill>
                  <a:latin typeface="Verdana" pitchFamily="34" charset="0"/>
                </a:rPr>
                <a:t>Other</a:t>
              </a:r>
              <a:r>
                <a:rPr lang="it-IT" b="1" dirty="0">
                  <a:solidFill>
                    <a:schemeClr val="tx1"/>
                  </a:solidFill>
                  <a:latin typeface="Verdana" pitchFamily="34" charset="0"/>
                </a:rPr>
                <a:t> </a:t>
              </a:r>
              <a:r>
                <a:rPr lang="it-IT" b="1" dirty="0" err="1">
                  <a:solidFill>
                    <a:schemeClr val="tx1"/>
                  </a:solidFill>
                  <a:latin typeface="Verdana" pitchFamily="34" charset="0"/>
                </a:rPr>
                <a:t>methods</a:t>
              </a:r>
              <a:endParaRPr lang="it-IT" sz="1600" b="1" dirty="0">
                <a:solidFill>
                  <a:schemeClr val="tx1"/>
                </a:solidFill>
                <a:latin typeface="Verdana" pitchFamily="34" charset="0"/>
              </a:endParaRPr>
            </a:p>
            <a:p>
              <a:pPr>
                <a:buFont typeface="+mj-lt"/>
                <a:buAutoNum type="arabicPeriod"/>
              </a:pPr>
              <a:endParaRPr lang="it-IT" b="1" dirty="0">
                <a:solidFill>
                  <a:schemeClr val="tx1"/>
                </a:solidFill>
                <a:latin typeface="Verdana" pitchFamily="34" charset="0"/>
              </a:endParaRPr>
            </a:p>
          </p:txBody>
        </p:sp>
        <p:sp>
          <p:nvSpPr>
            <p:cNvPr id="10" name="Rettangolo 9">
              <a:extLst>
                <a:ext uri="{FF2B5EF4-FFF2-40B4-BE49-F238E27FC236}">
                  <a16:creationId xmlns:a16="http://schemas.microsoft.com/office/drawing/2014/main" id="{29ED62CC-02C2-484E-A59D-2EE1F3D3210A}"/>
                </a:ext>
              </a:extLst>
            </p:cNvPr>
            <p:cNvSpPr/>
            <p:nvPr/>
          </p:nvSpPr>
          <p:spPr>
            <a:xfrm>
              <a:off x="1619672" y="2810427"/>
              <a:ext cx="1872208" cy="597066"/>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it-IT" sz="1800" b="0" dirty="0"/>
                <a:t>2010 - 2020</a:t>
              </a:r>
            </a:p>
          </p:txBody>
        </p:sp>
      </p:grpSp>
      <p:pic>
        <p:nvPicPr>
          <p:cNvPr id="13" name="Elemento grafico 12" descr="Punto esclamativo con riempimento a tinta unita">
            <a:extLst>
              <a:ext uri="{FF2B5EF4-FFF2-40B4-BE49-F238E27FC236}">
                <a16:creationId xmlns:a16="http://schemas.microsoft.com/office/drawing/2014/main" id="{353D1167-37C8-4E01-9B07-3E5946AF90C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81695" y="2623800"/>
            <a:ext cx="493204" cy="493204"/>
          </a:xfrm>
          <a:prstGeom prst="rect">
            <a:avLst/>
          </a:prstGeom>
        </p:spPr>
      </p:pic>
      <p:cxnSp>
        <p:nvCxnSpPr>
          <p:cNvPr id="12" name="Connettore diritto 11">
            <a:extLst>
              <a:ext uri="{FF2B5EF4-FFF2-40B4-BE49-F238E27FC236}">
                <a16:creationId xmlns:a16="http://schemas.microsoft.com/office/drawing/2014/main" id="{84179B48-E609-4622-AF8A-5FC97E52547C}"/>
              </a:ext>
            </a:extLst>
          </p:cNvPr>
          <p:cNvCxnSpPr/>
          <p:nvPr/>
        </p:nvCxnSpPr>
        <p:spPr bwMode="auto">
          <a:xfrm>
            <a:off x="4716016" y="2708920"/>
            <a:ext cx="0" cy="3179333"/>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6" name="Connettore diritto 15">
            <a:extLst>
              <a:ext uri="{FF2B5EF4-FFF2-40B4-BE49-F238E27FC236}">
                <a16:creationId xmlns:a16="http://schemas.microsoft.com/office/drawing/2014/main" id="{9DA23544-1FF1-47FE-A2D2-C312C8EA3946}"/>
              </a:ext>
            </a:extLst>
          </p:cNvPr>
          <p:cNvCxnSpPr/>
          <p:nvPr/>
        </p:nvCxnSpPr>
        <p:spPr bwMode="auto">
          <a:xfrm>
            <a:off x="827584" y="1917353"/>
            <a:ext cx="7344816" cy="0"/>
          </a:xfrm>
          <a:prstGeom prst="line">
            <a:avLst/>
          </a:prstGeom>
          <a:ln>
            <a:headEnd type="none" w="med" len="med"/>
            <a:tailEnd type="none" w="med" len="med"/>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5047577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PHC: the decade 2010-2020</a:t>
            </a:r>
            <a:endParaRPr lang="en-GB" dirty="0"/>
          </a:p>
        </p:txBody>
      </p:sp>
      <p:sp>
        <p:nvSpPr>
          <p:cNvPr id="14" name="CasellaDiTesto 13"/>
          <p:cNvSpPr txBox="1"/>
          <p:nvPr/>
        </p:nvSpPr>
        <p:spPr>
          <a:xfrm>
            <a:off x="1259632" y="2020458"/>
            <a:ext cx="5688632" cy="369332"/>
          </a:xfrm>
          <a:prstGeom prst="rect">
            <a:avLst/>
          </a:prstGeom>
          <a:noFill/>
        </p:spPr>
        <p:txBody>
          <a:bodyPr wrap="square" rtlCol="0">
            <a:spAutoFit/>
          </a:bodyPr>
          <a:lstStyle/>
          <a:p>
            <a:pPr algn="ctr"/>
            <a:r>
              <a:rPr lang="it-IT" sz="1800" dirty="0" err="1">
                <a:solidFill>
                  <a:srgbClr val="FF0000"/>
                </a:solidFill>
                <a:latin typeface="Calibri" panose="020F0502020204030204" pitchFamily="34" charset="0"/>
                <a:cs typeface="Calibri" panose="020F0502020204030204" pitchFamily="34" charset="0"/>
              </a:rPr>
              <a:t>Main</a:t>
            </a:r>
            <a:r>
              <a:rPr lang="it-IT" sz="1800" dirty="0">
                <a:solidFill>
                  <a:srgbClr val="FF0000"/>
                </a:solidFill>
                <a:latin typeface="Calibri" panose="020F0502020204030204" pitchFamily="34" charset="0"/>
                <a:cs typeface="Calibri" panose="020F0502020204030204" pitchFamily="34" charset="0"/>
              </a:rPr>
              <a:t> </a:t>
            </a:r>
            <a:r>
              <a:rPr lang="it-IT" sz="1800" dirty="0" err="1">
                <a:solidFill>
                  <a:srgbClr val="FF0000"/>
                </a:solidFill>
                <a:latin typeface="Calibri" panose="020F0502020204030204" pitchFamily="34" charset="0"/>
                <a:cs typeface="Calibri" panose="020F0502020204030204" pitchFamily="34" charset="0"/>
              </a:rPr>
              <a:t>strategies</a:t>
            </a:r>
            <a:endParaRPr lang="it-IT" sz="1800" dirty="0">
              <a:solidFill>
                <a:srgbClr val="FF0000"/>
              </a:solidFill>
              <a:latin typeface="Calibri" panose="020F0502020204030204" pitchFamily="34" charset="0"/>
              <a:cs typeface="Calibri" panose="020F0502020204030204" pitchFamily="34" charset="0"/>
            </a:endParaRPr>
          </a:p>
        </p:txBody>
      </p:sp>
      <p:sp>
        <p:nvSpPr>
          <p:cNvPr id="15" name="CasellaDiTesto 14"/>
          <p:cNvSpPr txBox="1"/>
          <p:nvPr/>
        </p:nvSpPr>
        <p:spPr>
          <a:xfrm>
            <a:off x="575940" y="2492896"/>
            <a:ext cx="8014345" cy="3151632"/>
          </a:xfrm>
          <a:prstGeom prst="rect">
            <a:avLst/>
          </a:prstGeom>
          <a:noFill/>
        </p:spPr>
        <p:txBody>
          <a:bodyPr wrap="square" rtlCol="0">
            <a:spAutoFit/>
          </a:bodyPr>
          <a:lstStyle>
            <a:defPPr>
              <a:defRPr lang="en-GB"/>
            </a:defPPr>
            <a:lvl1pPr marL="342900" indent="-342900" eaLnBrk="0" hangingPunct="0">
              <a:spcBef>
                <a:spcPct val="20000"/>
              </a:spcBef>
              <a:buClr>
                <a:srgbClr val="0F5494"/>
              </a:buClr>
              <a:buFont typeface="Arial" pitchFamily="34" charset="0"/>
              <a:buChar char="•"/>
              <a:defRPr sz="1400" b="0" i="1">
                <a:solidFill>
                  <a:srgbClr val="0F5494"/>
                </a:solidFill>
                <a:latin typeface="+mn-lt"/>
              </a:defRPr>
            </a:lvl1pPr>
          </a:lstStyle>
          <a:p>
            <a:pPr>
              <a:buFont typeface="+mj-lt"/>
              <a:buAutoNum type="arabicPeriod"/>
            </a:pPr>
            <a:r>
              <a:rPr lang="it-IT" b="1" dirty="0" err="1">
                <a:solidFill>
                  <a:srgbClr val="FF0000"/>
                </a:solidFill>
              </a:rPr>
              <a:t>Traditional</a:t>
            </a:r>
            <a:r>
              <a:rPr lang="it-IT" b="1" dirty="0">
                <a:solidFill>
                  <a:srgbClr val="FF0000"/>
                </a:solidFill>
              </a:rPr>
              <a:t> </a:t>
            </a:r>
            <a:r>
              <a:rPr lang="it-IT" b="1" dirty="0" err="1">
                <a:solidFill>
                  <a:srgbClr val="FF0000"/>
                </a:solidFill>
              </a:rPr>
              <a:t>Census</a:t>
            </a:r>
            <a:r>
              <a:rPr lang="it-IT" dirty="0"/>
              <a:t>. </a:t>
            </a:r>
            <a:r>
              <a:rPr lang="en-US" b="1" dirty="0"/>
              <a:t>All</a:t>
            </a:r>
            <a:r>
              <a:rPr lang="en-US" dirty="0"/>
              <a:t> individuals are enumerated </a:t>
            </a:r>
            <a:r>
              <a:rPr lang="en-US" b="1" dirty="0"/>
              <a:t>directly</a:t>
            </a:r>
            <a:r>
              <a:rPr lang="en-US" dirty="0"/>
              <a:t> and their characteristics are registered through the completion of census forms. </a:t>
            </a:r>
          </a:p>
          <a:p>
            <a:pPr marL="0" indent="0">
              <a:buNone/>
            </a:pPr>
            <a:r>
              <a:rPr lang="en-US" b="1" dirty="0"/>
              <a:t>     All European countries in 2000 wave</a:t>
            </a:r>
          </a:p>
          <a:p>
            <a:pPr marL="0" indent="0">
              <a:buNone/>
            </a:pPr>
            <a:endParaRPr lang="en-US" dirty="0"/>
          </a:p>
          <a:p>
            <a:pPr marL="0" indent="0">
              <a:buNone/>
            </a:pPr>
            <a:r>
              <a:rPr lang="en-US" dirty="0">
                <a:solidFill>
                  <a:schemeClr val="tx2"/>
                </a:solidFill>
              </a:rPr>
              <a:t>! Pressure to make greater use of information available elsewhere, lower public cooperation and participation, changing user demand and the need to control or reduce costs -&gt; need to change some aspects of the statistical process!</a:t>
            </a:r>
          </a:p>
          <a:p>
            <a:pPr marL="0" indent="0">
              <a:buNone/>
            </a:pPr>
            <a:endParaRPr lang="it-IT" dirty="0">
              <a:solidFill>
                <a:schemeClr val="tx2"/>
              </a:solidFill>
            </a:endParaRPr>
          </a:p>
          <a:p>
            <a:pPr>
              <a:buFont typeface="+mj-lt"/>
              <a:buAutoNum type="arabicPeriod" startAt="2"/>
            </a:pPr>
            <a:r>
              <a:rPr lang="it-IT" b="1" dirty="0" err="1">
                <a:solidFill>
                  <a:srgbClr val="FF0000"/>
                </a:solidFill>
              </a:rPr>
              <a:t>Traditional</a:t>
            </a:r>
            <a:r>
              <a:rPr lang="it-IT" b="1" dirty="0">
                <a:solidFill>
                  <a:srgbClr val="FF0000"/>
                </a:solidFill>
              </a:rPr>
              <a:t> Census with </a:t>
            </a:r>
            <a:r>
              <a:rPr lang="it-IT" b="1" dirty="0" err="1">
                <a:solidFill>
                  <a:srgbClr val="FF0000"/>
                </a:solidFill>
              </a:rPr>
              <a:t>early</a:t>
            </a:r>
            <a:r>
              <a:rPr lang="it-IT" b="1" dirty="0">
                <a:solidFill>
                  <a:srgbClr val="FF0000"/>
                </a:solidFill>
              </a:rPr>
              <a:t> update</a:t>
            </a:r>
            <a:r>
              <a:rPr lang="it-IT" dirty="0"/>
              <a:t>. </a:t>
            </a:r>
            <a:r>
              <a:rPr lang="it-IT" dirty="0" err="1"/>
              <a:t>Two</a:t>
            </a:r>
            <a:r>
              <a:rPr lang="it-IT" dirty="0"/>
              <a:t> </a:t>
            </a:r>
            <a:r>
              <a:rPr lang="it-IT" dirty="0" err="1"/>
              <a:t>forms</a:t>
            </a:r>
            <a:r>
              <a:rPr lang="it-IT" dirty="0"/>
              <a:t>: long and short (Canada and USA </a:t>
            </a:r>
            <a:r>
              <a:rPr lang="it-IT" dirty="0" err="1"/>
              <a:t>since</a:t>
            </a:r>
            <a:r>
              <a:rPr lang="it-IT" dirty="0"/>
              <a:t> 2000). Use of some </a:t>
            </a:r>
            <a:r>
              <a:rPr lang="it-IT" dirty="0" err="1"/>
              <a:t>sampling</a:t>
            </a:r>
            <a:r>
              <a:rPr lang="it-IT" dirty="0"/>
              <a:t> </a:t>
            </a:r>
            <a:r>
              <a:rPr lang="it-IT" dirty="0" err="1"/>
              <a:t>strategies</a:t>
            </a:r>
            <a:r>
              <a:rPr lang="it-IT" dirty="0"/>
              <a:t> to release information (</a:t>
            </a:r>
            <a:r>
              <a:rPr lang="it-IT" dirty="0" err="1"/>
              <a:t>Italy</a:t>
            </a:r>
            <a:r>
              <a:rPr lang="it-IT" dirty="0"/>
              <a:t>, 2011). Use of some </a:t>
            </a:r>
            <a:r>
              <a:rPr lang="it-IT" dirty="0" err="1"/>
              <a:t>administrative</a:t>
            </a:r>
            <a:r>
              <a:rPr lang="it-IT" dirty="0"/>
              <a:t> information for </a:t>
            </a:r>
            <a:r>
              <a:rPr lang="it-IT" dirty="0" err="1"/>
              <a:t>statistical</a:t>
            </a:r>
            <a:r>
              <a:rPr lang="it-IT" dirty="0"/>
              <a:t> </a:t>
            </a:r>
            <a:r>
              <a:rPr lang="it-IT" dirty="0" err="1"/>
              <a:t>purposes</a:t>
            </a:r>
            <a:r>
              <a:rPr lang="it-IT" dirty="0"/>
              <a:t>, i.e. for </a:t>
            </a:r>
            <a:r>
              <a:rPr lang="it-IT" dirty="0" err="1"/>
              <a:t>gathering</a:t>
            </a:r>
            <a:r>
              <a:rPr lang="it-IT" dirty="0"/>
              <a:t> elusive </a:t>
            </a:r>
            <a:r>
              <a:rPr lang="it-IT" dirty="0" err="1"/>
              <a:t>population</a:t>
            </a:r>
            <a:r>
              <a:rPr lang="it-IT" dirty="0"/>
              <a:t> (</a:t>
            </a:r>
            <a:r>
              <a:rPr lang="it-IT" dirty="0" err="1"/>
              <a:t>migrants</a:t>
            </a:r>
            <a:r>
              <a:rPr lang="it-IT" dirty="0"/>
              <a:t>)</a:t>
            </a:r>
          </a:p>
          <a:p>
            <a:pPr marL="0" indent="0">
              <a:buNone/>
            </a:pPr>
            <a:endParaRPr lang="it-IT" dirty="0"/>
          </a:p>
        </p:txBody>
      </p:sp>
      <p:cxnSp>
        <p:nvCxnSpPr>
          <p:cNvPr id="5" name="Connettore diritto 4">
            <a:extLst>
              <a:ext uri="{FF2B5EF4-FFF2-40B4-BE49-F238E27FC236}">
                <a16:creationId xmlns:a16="http://schemas.microsoft.com/office/drawing/2014/main" id="{75EF3700-6466-48DD-A933-A10079A9F482}"/>
              </a:ext>
            </a:extLst>
          </p:cNvPr>
          <p:cNvCxnSpPr/>
          <p:nvPr/>
        </p:nvCxnSpPr>
        <p:spPr bwMode="auto">
          <a:xfrm>
            <a:off x="827584" y="1917353"/>
            <a:ext cx="7344816" cy="0"/>
          </a:xfrm>
          <a:prstGeom prst="line">
            <a:avLst/>
          </a:prstGeom>
          <a:ln>
            <a:headEnd type="none" w="med" len="med"/>
            <a:tailEnd type="none" w="med" len="med"/>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9495341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PHC: the decade 2010-2020</a:t>
            </a:r>
            <a:endParaRPr lang="en-GB" dirty="0"/>
          </a:p>
        </p:txBody>
      </p:sp>
      <p:sp>
        <p:nvSpPr>
          <p:cNvPr id="14" name="CasellaDiTesto 13"/>
          <p:cNvSpPr txBox="1"/>
          <p:nvPr/>
        </p:nvSpPr>
        <p:spPr>
          <a:xfrm>
            <a:off x="1763688" y="1988840"/>
            <a:ext cx="5688632" cy="338554"/>
          </a:xfrm>
          <a:prstGeom prst="rect">
            <a:avLst/>
          </a:prstGeom>
          <a:noFill/>
        </p:spPr>
        <p:txBody>
          <a:bodyPr wrap="square" rtlCol="0">
            <a:spAutoFit/>
          </a:bodyPr>
          <a:lstStyle>
            <a:defPPr>
              <a:defRPr lang="en-GB"/>
            </a:defPPr>
            <a:lvl1pPr algn="ctr">
              <a:defRPr sz="1800">
                <a:solidFill>
                  <a:srgbClr val="FF0000"/>
                </a:solidFill>
                <a:latin typeface="Calibri" panose="020F0502020204030204" pitchFamily="34" charset="0"/>
                <a:cs typeface="Calibri" panose="020F0502020204030204" pitchFamily="34" charset="0"/>
              </a:defRPr>
            </a:lvl1pPr>
          </a:lstStyle>
          <a:p>
            <a:r>
              <a:rPr lang="it-IT" dirty="0" err="1"/>
              <a:t>Main</a:t>
            </a:r>
            <a:r>
              <a:rPr lang="it-IT" dirty="0"/>
              <a:t> </a:t>
            </a:r>
            <a:r>
              <a:rPr lang="it-IT" dirty="0" err="1"/>
              <a:t>strategies</a:t>
            </a:r>
            <a:endParaRPr lang="it-IT" dirty="0"/>
          </a:p>
        </p:txBody>
      </p:sp>
      <p:sp>
        <p:nvSpPr>
          <p:cNvPr id="15" name="CasellaDiTesto 14"/>
          <p:cNvSpPr txBox="1"/>
          <p:nvPr/>
        </p:nvSpPr>
        <p:spPr>
          <a:xfrm>
            <a:off x="575940" y="2420888"/>
            <a:ext cx="8014345" cy="3841052"/>
          </a:xfrm>
          <a:prstGeom prst="rect">
            <a:avLst/>
          </a:prstGeom>
          <a:noFill/>
        </p:spPr>
        <p:txBody>
          <a:bodyPr wrap="square" rtlCol="0">
            <a:spAutoFit/>
          </a:bodyPr>
          <a:lstStyle>
            <a:defPPr>
              <a:defRPr lang="en-GB"/>
            </a:defPPr>
            <a:lvl1pPr marL="342900" indent="-342900" eaLnBrk="0" hangingPunct="0">
              <a:spcBef>
                <a:spcPct val="20000"/>
              </a:spcBef>
              <a:buClr>
                <a:srgbClr val="0F5494"/>
              </a:buClr>
              <a:buFont typeface="Arial" pitchFamily="34" charset="0"/>
              <a:buChar char="•"/>
              <a:defRPr sz="1400" b="0" i="1">
                <a:solidFill>
                  <a:srgbClr val="0F5494"/>
                </a:solidFill>
                <a:latin typeface="+mn-lt"/>
              </a:defRPr>
            </a:lvl1pPr>
          </a:lstStyle>
          <a:p>
            <a:pPr>
              <a:buFont typeface="+mj-lt"/>
              <a:buAutoNum type="arabicPeriod" startAt="3"/>
            </a:pPr>
            <a:r>
              <a:rPr lang="it-IT" b="1" dirty="0" err="1">
                <a:solidFill>
                  <a:srgbClr val="FF0000"/>
                </a:solidFill>
              </a:rPr>
              <a:t>Register-based</a:t>
            </a:r>
            <a:r>
              <a:rPr lang="it-IT" b="1" dirty="0">
                <a:solidFill>
                  <a:srgbClr val="FF0000"/>
                </a:solidFill>
              </a:rPr>
              <a:t> </a:t>
            </a:r>
            <a:r>
              <a:rPr lang="it-IT" b="1" dirty="0" err="1">
                <a:solidFill>
                  <a:srgbClr val="FF0000"/>
                </a:solidFill>
              </a:rPr>
              <a:t>census</a:t>
            </a:r>
            <a:r>
              <a:rPr lang="it-IT" b="1" dirty="0">
                <a:solidFill>
                  <a:srgbClr val="FF0000"/>
                </a:solidFill>
              </a:rPr>
              <a:t>. </a:t>
            </a:r>
            <a:r>
              <a:rPr lang="it-IT" dirty="0"/>
              <a:t>No </a:t>
            </a:r>
            <a:r>
              <a:rPr lang="it-IT" dirty="0" err="1"/>
              <a:t>field</a:t>
            </a:r>
            <a:r>
              <a:rPr lang="it-IT" dirty="0"/>
              <a:t> </a:t>
            </a:r>
            <a:r>
              <a:rPr lang="it-IT" dirty="0" err="1"/>
              <a:t>enumeration</a:t>
            </a:r>
            <a:r>
              <a:rPr lang="it-IT" dirty="0"/>
              <a:t>. </a:t>
            </a:r>
            <a:r>
              <a:rPr lang="it-IT" dirty="0" err="1"/>
              <a:t>Well</a:t>
            </a:r>
            <a:r>
              <a:rPr lang="it-IT" dirty="0"/>
              <a:t> </a:t>
            </a:r>
            <a:r>
              <a:rPr lang="it-IT" dirty="0" err="1"/>
              <a:t>established</a:t>
            </a:r>
            <a:r>
              <a:rPr lang="it-IT" dirty="0"/>
              <a:t> </a:t>
            </a:r>
            <a:r>
              <a:rPr lang="it-IT" dirty="0" err="1"/>
              <a:t>adm</a:t>
            </a:r>
            <a:r>
              <a:rPr lang="it-IT" dirty="0"/>
              <a:t> </a:t>
            </a:r>
            <a:r>
              <a:rPr lang="it-IT" dirty="0" err="1"/>
              <a:t>register</a:t>
            </a:r>
            <a:r>
              <a:rPr lang="it-IT" dirty="0"/>
              <a:t> (</a:t>
            </a:r>
            <a:r>
              <a:rPr lang="it-IT" dirty="0" err="1"/>
              <a:t>Denmark</a:t>
            </a:r>
            <a:r>
              <a:rPr lang="it-IT" dirty="0"/>
              <a:t> and </a:t>
            </a:r>
            <a:r>
              <a:rPr lang="it-IT" dirty="0" err="1"/>
              <a:t>Finland</a:t>
            </a:r>
            <a:r>
              <a:rPr lang="it-IT" dirty="0"/>
              <a:t>). No </a:t>
            </a:r>
            <a:r>
              <a:rPr lang="it-IT" dirty="0" err="1"/>
              <a:t>burden</a:t>
            </a:r>
            <a:r>
              <a:rPr lang="it-IT" dirty="0"/>
              <a:t> and </a:t>
            </a:r>
            <a:r>
              <a:rPr lang="it-IT" dirty="0" err="1"/>
              <a:t>less</a:t>
            </a:r>
            <a:r>
              <a:rPr lang="it-IT" dirty="0"/>
              <a:t> </a:t>
            </a:r>
            <a:r>
              <a:rPr lang="it-IT" dirty="0" err="1"/>
              <a:t>costly</a:t>
            </a:r>
            <a:r>
              <a:rPr lang="it-IT" dirty="0"/>
              <a:t> </a:t>
            </a:r>
            <a:r>
              <a:rPr lang="it-IT" dirty="0" err="1"/>
              <a:t>than</a:t>
            </a:r>
            <a:r>
              <a:rPr lang="it-IT" dirty="0"/>
              <a:t> 2. and 3. </a:t>
            </a:r>
            <a:r>
              <a:rPr lang="en-US" u="sng" dirty="0"/>
              <a:t>The population characteristics considered are limited to those available in the registers</a:t>
            </a:r>
            <a:r>
              <a:rPr lang="en-US" dirty="0"/>
              <a:t>. This demands </a:t>
            </a:r>
            <a:r>
              <a:rPr lang="en-US" u="sng" dirty="0"/>
              <a:t>close cooperation </a:t>
            </a:r>
            <a:r>
              <a:rPr lang="en-US" dirty="0"/>
              <a:t>between the statistical agency, register authorities and the public administration, and strict legislative oversight. </a:t>
            </a:r>
          </a:p>
          <a:p>
            <a:pPr marL="0" indent="0">
              <a:buNone/>
            </a:pPr>
            <a:endParaRPr lang="en-US" dirty="0"/>
          </a:p>
          <a:p>
            <a:pPr marL="971131" lvl="2" indent="-342900">
              <a:buFont typeface="Arial" panose="020B0604020202020204" pitchFamily="34" charset="0"/>
              <a:buChar char="•"/>
            </a:pPr>
            <a:r>
              <a:rPr lang="en-US" sz="1400" b="0" i="1" dirty="0">
                <a:solidFill>
                  <a:schemeClr val="tx2"/>
                </a:solidFill>
                <a:latin typeface="+mn-lt"/>
              </a:rPr>
              <a:t>Combination of register data with complete enumeration (2011, Czech Republic, Estonia, Italy, Latvia, Lithuania and Spain). </a:t>
            </a:r>
          </a:p>
          <a:p>
            <a:pPr marL="971131" lvl="2" indent="-342900">
              <a:buFont typeface="Arial" panose="020B0604020202020204" pitchFamily="34" charset="0"/>
              <a:buChar char="•"/>
            </a:pPr>
            <a:r>
              <a:rPr lang="en-US" sz="1400" b="0" i="1" dirty="0">
                <a:solidFill>
                  <a:schemeClr val="tx2"/>
                </a:solidFill>
                <a:latin typeface="+mn-lt"/>
              </a:rPr>
              <a:t>Combination of register data with existing surveys : “virtual census” (Netherlands and Slovenia in 2011). </a:t>
            </a:r>
          </a:p>
          <a:p>
            <a:pPr marL="971131" lvl="2" indent="-342900">
              <a:buFont typeface="Arial" panose="020B0604020202020204" pitchFamily="34" charset="0"/>
              <a:buChar char="•"/>
            </a:pPr>
            <a:r>
              <a:rPr lang="en-US" sz="1400" b="0" i="1" dirty="0">
                <a:solidFill>
                  <a:schemeClr val="tx2"/>
                </a:solidFill>
                <a:latin typeface="+mn-lt"/>
              </a:rPr>
              <a:t>Register data and ad hoc surveys. Sample surveys conducted ad hoc for the census, either to evaluate the accuracy and completeness of the registers or to include new variables (like in a long form) (Israel 2008, Italy 2018-2021).</a:t>
            </a:r>
          </a:p>
          <a:p>
            <a:pPr marL="971131" lvl="2" indent="-342900">
              <a:buFont typeface="Arial" panose="020B0604020202020204" pitchFamily="34" charset="0"/>
              <a:buChar char="•"/>
            </a:pPr>
            <a:r>
              <a:rPr lang="en-US" sz="1400" b="0" i="1" dirty="0">
                <a:solidFill>
                  <a:schemeClr val="tx2"/>
                </a:solidFill>
                <a:latin typeface="+mn-lt"/>
              </a:rPr>
              <a:t>Traditional enumeration with yearly updates of characteristics on a sample basis (USA, 2010)</a:t>
            </a:r>
            <a:endParaRPr lang="it-IT" sz="1400" b="0" i="1" dirty="0">
              <a:solidFill>
                <a:schemeClr val="tx2"/>
              </a:solidFill>
              <a:latin typeface="+mn-lt"/>
            </a:endParaRPr>
          </a:p>
          <a:p>
            <a:pPr marL="0" indent="0">
              <a:buNone/>
            </a:pPr>
            <a:endParaRPr lang="it-IT" dirty="0"/>
          </a:p>
        </p:txBody>
      </p:sp>
      <p:cxnSp>
        <p:nvCxnSpPr>
          <p:cNvPr id="5" name="Connettore diritto 4">
            <a:extLst>
              <a:ext uri="{FF2B5EF4-FFF2-40B4-BE49-F238E27FC236}">
                <a16:creationId xmlns:a16="http://schemas.microsoft.com/office/drawing/2014/main" id="{8CB3775B-821E-4758-9110-D1B41923E5E7}"/>
              </a:ext>
            </a:extLst>
          </p:cNvPr>
          <p:cNvCxnSpPr/>
          <p:nvPr/>
        </p:nvCxnSpPr>
        <p:spPr bwMode="auto">
          <a:xfrm>
            <a:off x="827584" y="1917353"/>
            <a:ext cx="7344816" cy="0"/>
          </a:xfrm>
          <a:prstGeom prst="line">
            <a:avLst/>
          </a:prstGeom>
          <a:ln>
            <a:headEnd type="none" w="med" len="med"/>
            <a:tailEnd type="none" w="med" len="med"/>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4654991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PHC: the decade 2010-2020</a:t>
            </a:r>
            <a:endParaRPr lang="en-GB" dirty="0"/>
          </a:p>
        </p:txBody>
      </p:sp>
      <p:sp>
        <p:nvSpPr>
          <p:cNvPr id="14" name="CasellaDiTesto 13"/>
          <p:cNvSpPr txBox="1"/>
          <p:nvPr/>
        </p:nvSpPr>
        <p:spPr>
          <a:xfrm>
            <a:off x="1763688" y="1988840"/>
            <a:ext cx="5688632" cy="338554"/>
          </a:xfrm>
          <a:prstGeom prst="rect">
            <a:avLst/>
          </a:prstGeom>
          <a:noFill/>
        </p:spPr>
        <p:txBody>
          <a:bodyPr wrap="square" rtlCol="0">
            <a:spAutoFit/>
          </a:bodyPr>
          <a:lstStyle>
            <a:defPPr>
              <a:defRPr lang="en-GB"/>
            </a:defPPr>
            <a:lvl1pPr algn="ctr">
              <a:defRPr sz="1800">
                <a:solidFill>
                  <a:srgbClr val="FF0000"/>
                </a:solidFill>
                <a:latin typeface="Calibri" panose="020F0502020204030204" pitchFamily="34" charset="0"/>
                <a:cs typeface="Calibri" panose="020F0502020204030204" pitchFamily="34" charset="0"/>
              </a:defRPr>
            </a:lvl1pPr>
          </a:lstStyle>
          <a:p>
            <a:r>
              <a:rPr lang="it-IT" dirty="0" err="1"/>
              <a:t>Main</a:t>
            </a:r>
            <a:r>
              <a:rPr lang="it-IT" dirty="0"/>
              <a:t> </a:t>
            </a:r>
            <a:r>
              <a:rPr lang="it-IT" dirty="0" err="1"/>
              <a:t>strategies</a:t>
            </a:r>
            <a:endParaRPr lang="it-IT" dirty="0"/>
          </a:p>
        </p:txBody>
      </p:sp>
      <p:sp>
        <p:nvSpPr>
          <p:cNvPr id="6" name="CasellaDiTesto 5"/>
          <p:cNvSpPr txBox="1"/>
          <p:nvPr/>
        </p:nvSpPr>
        <p:spPr>
          <a:xfrm>
            <a:off x="611560" y="2432236"/>
            <a:ext cx="7396540" cy="4271939"/>
          </a:xfrm>
          <a:prstGeom prst="rect">
            <a:avLst/>
          </a:prstGeom>
          <a:noFill/>
        </p:spPr>
        <p:txBody>
          <a:bodyPr wrap="square" rtlCol="0">
            <a:spAutoFit/>
          </a:bodyPr>
          <a:lstStyle>
            <a:defPPr>
              <a:defRPr lang="en-GB"/>
            </a:defPPr>
            <a:lvl1pPr marL="342900" indent="-342900" eaLnBrk="0" hangingPunct="0">
              <a:spcBef>
                <a:spcPct val="20000"/>
              </a:spcBef>
              <a:buClr>
                <a:srgbClr val="0F5494"/>
              </a:buClr>
              <a:buFont typeface="+mj-lt"/>
              <a:buAutoNum type="arabicPeriod" startAt="3"/>
              <a:defRPr sz="1400" b="0" i="1">
                <a:solidFill>
                  <a:srgbClr val="FF0000"/>
                </a:solidFill>
                <a:latin typeface="+mn-lt"/>
              </a:defRPr>
            </a:lvl1pPr>
            <a:lvl3pPr marL="971131" lvl="2" indent="-342900">
              <a:buFont typeface="Arial" panose="020B0604020202020204" pitchFamily="34" charset="0"/>
              <a:buChar char="•"/>
              <a:defRPr sz="1400" b="0" i="1">
                <a:solidFill>
                  <a:schemeClr val="tx2"/>
                </a:solidFill>
                <a:latin typeface="+mn-lt"/>
              </a:defRPr>
            </a:lvl3pPr>
          </a:lstStyle>
          <a:p>
            <a:pPr>
              <a:buFont typeface="+mj-lt"/>
              <a:buAutoNum type="arabicPeriod" startAt="4"/>
            </a:pPr>
            <a:r>
              <a:rPr lang="it-IT" b="1" dirty="0" err="1"/>
              <a:t>Rolling</a:t>
            </a:r>
            <a:r>
              <a:rPr lang="it-IT" b="1" dirty="0"/>
              <a:t> </a:t>
            </a:r>
            <a:r>
              <a:rPr lang="it-IT" b="1" dirty="0" err="1"/>
              <a:t>census</a:t>
            </a:r>
            <a:r>
              <a:rPr lang="it-IT" b="1" dirty="0"/>
              <a:t>. </a:t>
            </a:r>
            <a:r>
              <a:rPr lang="it-IT" dirty="0" err="1">
                <a:solidFill>
                  <a:srgbClr val="0F5494"/>
                </a:solidFill>
              </a:rPr>
              <a:t>It</a:t>
            </a:r>
            <a:r>
              <a:rPr lang="it-IT" dirty="0">
                <a:solidFill>
                  <a:srgbClr val="0F5494"/>
                </a:solidFill>
              </a:rPr>
              <a:t> </a:t>
            </a:r>
            <a:r>
              <a:rPr lang="it-IT" dirty="0" err="1">
                <a:solidFill>
                  <a:srgbClr val="0F5494"/>
                </a:solidFill>
              </a:rPr>
              <a:t>is</a:t>
            </a:r>
            <a:r>
              <a:rPr lang="it-IT" dirty="0">
                <a:solidFill>
                  <a:srgbClr val="0F5494"/>
                </a:solidFill>
              </a:rPr>
              <a:t> </a:t>
            </a:r>
            <a:r>
              <a:rPr lang="it-IT" dirty="0" err="1">
                <a:solidFill>
                  <a:srgbClr val="0F5494"/>
                </a:solidFill>
              </a:rPr>
              <a:t>based</a:t>
            </a:r>
            <a:r>
              <a:rPr lang="it-IT" dirty="0">
                <a:solidFill>
                  <a:srgbClr val="0F5494"/>
                </a:solidFill>
              </a:rPr>
              <a:t> on a </a:t>
            </a:r>
            <a:r>
              <a:rPr lang="en-US" dirty="0">
                <a:solidFill>
                  <a:srgbClr val="0F5494"/>
                </a:solidFill>
              </a:rPr>
              <a:t>moving average over five consecutive years.  </a:t>
            </a:r>
          </a:p>
          <a:p>
            <a:pPr marL="0" indent="0">
              <a:buNone/>
            </a:pPr>
            <a:endParaRPr lang="en-US" dirty="0">
              <a:solidFill>
                <a:srgbClr val="0F5494"/>
              </a:solidFill>
            </a:endParaRPr>
          </a:p>
          <a:p>
            <a:pPr marL="285750" indent="-285750">
              <a:buFont typeface="Arial" panose="020B0604020202020204" pitchFamily="34" charset="0"/>
              <a:buChar char="•"/>
            </a:pPr>
            <a:r>
              <a:rPr lang="en-US" dirty="0">
                <a:solidFill>
                  <a:srgbClr val="0F5494"/>
                </a:solidFill>
              </a:rPr>
              <a:t>Small municipalities (fewer than 10,000 inhabitants) are divided into five groups, and a full census is conducted each year in one of the groups. In all large municipalities, a sample survey covering 8% of dwellings is conducted each year. </a:t>
            </a:r>
          </a:p>
          <a:p>
            <a:pPr marL="285750" indent="-285750">
              <a:buFont typeface="Arial" panose="020B0604020202020204" pitchFamily="34" charset="0"/>
              <a:buChar char="•"/>
            </a:pPr>
            <a:r>
              <a:rPr lang="en-US" dirty="0">
                <a:solidFill>
                  <a:srgbClr val="0F5494"/>
                </a:solidFill>
              </a:rPr>
              <a:t>After five consecutive years, the entire population in small municipalities and about 40% of the population in large municipalities has been surveyed. In all, about 70% of the population is covered in the course of the five-year cycle. This is enough to guarantee robust information at the municipality and </a:t>
            </a:r>
            <a:r>
              <a:rPr lang="en-US" dirty="0" err="1">
                <a:solidFill>
                  <a:srgbClr val="0F5494"/>
                </a:solidFill>
              </a:rPr>
              <a:t>neighbourhood</a:t>
            </a:r>
            <a:r>
              <a:rPr lang="en-US" dirty="0">
                <a:solidFill>
                  <a:srgbClr val="0F5494"/>
                </a:solidFill>
              </a:rPr>
              <a:t> levels. </a:t>
            </a:r>
          </a:p>
          <a:p>
            <a:pPr marL="285750" indent="-285750">
              <a:buFont typeface="Arial" panose="020B0604020202020204" pitchFamily="34" charset="0"/>
              <a:buChar char="•"/>
            </a:pPr>
            <a:endParaRPr lang="en-US" dirty="0">
              <a:solidFill>
                <a:srgbClr val="0F5494"/>
              </a:solidFill>
            </a:endParaRPr>
          </a:p>
          <a:p>
            <a:pPr marL="0" indent="0">
              <a:buNone/>
            </a:pPr>
            <a:r>
              <a:rPr lang="en-US" dirty="0">
                <a:solidFill>
                  <a:srgbClr val="0F5494"/>
                </a:solidFill>
              </a:rPr>
              <a:t>-&gt; This method was developed mainly </a:t>
            </a:r>
            <a:r>
              <a:rPr lang="en-US" u="sng" dirty="0">
                <a:solidFill>
                  <a:srgbClr val="0F5494"/>
                </a:solidFill>
              </a:rPr>
              <a:t>to improve the frequency </a:t>
            </a:r>
            <a:r>
              <a:rPr lang="en-US" dirty="0">
                <a:solidFill>
                  <a:srgbClr val="0F5494"/>
                </a:solidFill>
              </a:rPr>
              <a:t>of the data releases, and </a:t>
            </a:r>
            <a:r>
              <a:rPr lang="en-US" u="sng" dirty="0">
                <a:solidFill>
                  <a:srgbClr val="0F5494"/>
                </a:solidFill>
              </a:rPr>
              <a:t>to spread over time the financial and human burden </a:t>
            </a:r>
            <a:r>
              <a:rPr lang="en-US" dirty="0">
                <a:solidFill>
                  <a:srgbClr val="0F5494"/>
                </a:solidFill>
              </a:rPr>
              <a:t>associated with the census. </a:t>
            </a:r>
          </a:p>
          <a:p>
            <a:pPr marL="0" indent="0">
              <a:buNone/>
            </a:pPr>
            <a:endParaRPr lang="en-US" dirty="0">
              <a:solidFill>
                <a:srgbClr val="0F5494"/>
              </a:solidFill>
            </a:endParaRPr>
          </a:p>
          <a:p>
            <a:pPr marL="0" indent="0">
              <a:buNone/>
            </a:pPr>
            <a:r>
              <a:rPr lang="en-US" u="sng" dirty="0">
                <a:solidFill>
                  <a:srgbClr val="0F5494"/>
                </a:solidFill>
              </a:rPr>
              <a:t>It is unique to France. </a:t>
            </a:r>
          </a:p>
        </p:txBody>
      </p:sp>
      <p:cxnSp>
        <p:nvCxnSpPr>
          <p:cNvPr id="5" name="Connettore diritto 4">
            <a:extLst>
              <a:ext uri="{FF2B5EF4-FFF2-40B4-BE49-F238E27FC236}">
                <a16:creationId xmlns:a16="http://schemas.microsoft.com/office/drawing/2014/main" id="{5AFF4CA8-1BD6-44E3-9A1A-59E09759680C}"/>
              </a:ext>
            </a:extLst>
          </p:cNvPr>
          <p:cNvCxnSpPr/>
          <p:nvPr/>
        </p:nvCxnSpPr>
        <p:spPr bwMode="auto">
          <a:xfrm>
            <a:off x="827584" y="1917353"/>
            <a:ext cx="7344816" cy="0"/>
          </a:xfrm>
          <a:prstGeom prst="line">
            <a:avLst/>
          </a:prstGeom>
          <a:ln>
            <a:headEnd type="none" w="med" len="med"/>
            <a:tailEnd type="none" w="med" len="med"/>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6548539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PHC: the decade 2010-2020</a:t>
            </a:r>
            <a:endParaRPr lang="en-GB" dirty="0"/>
          </a:p>
        </p:txBody>
      </p:sp>
      <p:sp>
        <p:nvSpPr>
          <p:cNvPr id="14" name="CasellaDiTesto 13"/>
          <p:cNvSpPr txBox="1"/>
          <p:nvPr/>
        </p:nvSpPr>
        <p:spPr>
          <a:xfrm>
            <a:off x="1763688" y="1988840"/>
            <a:ext cx="5688632" cy="338554"/>
          </a:xfrm>
          <a:prstGeom prst="rect">
            <a:avLst/>
          </a:prstGeom>
          <a:noFill/>
        </p:spPr>
        <p:txBody>
          <a:bodyPr wrap="square" rtlCol="0">
            <a:spAutoFit/>
          </a:bodyPr>
          <a:lstStyle>
            <a:defPPr>
              <a:defRPr lang="en-GB"/>
            </a:defPPr>
            <a:lvl1pPr algn="ctr">
              <a:defRPr sz="1800">
                <a:solidFill>
                  <a:srgbClr val="FF0000"/>
                </a:solidFill>
                <a:latin typeface="Calibri" panose="020F0502020204030204" pitchFamily="34" charset="0"/>
                <a:cs typeface="Calibri" panose="020F0502020204030204" pitchFamily="34" charset="0"/>
              </a:defRPr>
            </a:lvl1pPr>
          </a:lstStyle>
          <a:p>
            <a:r>
              <a:rPr lang="it-IT" dirty="0" err="1"/>
              <a:t>Main</a:t>
            </a:r>
            <a:r>
              <a:rPr lang="it-IT" dirty="0"/>
              <a:t> </a:t>
            </a:r>
            <a:r>
              <a:rPr lang="it-IT" dirty="0" err="1"/>
              <a:t>strategies</a:t>
            </a:r>
            <a:endParaRPr lang="it-IT" dirty="0"/>
          </a:p>
        </p:txBody>
      </p:sp>
      <p:sp>
        <p:nvSpPr>
          <p:cNvPr id="6" name="CasellaDiTesto 5"/>
          <p:cNvSpPr txBox="1"/>
          <p:nvPr/>
        </p:nvSpPr>
        <p:spPr>
          <a:xfrm>
            <a:off x="611560" y="2432236"/>
            <a:ext cx="7396540" cy="1865126"/>
          </a:xfrm>
          <a:prstGeom prst="rect">
            <a:avLst/>
          </a:prstGeom>
          <a:noFill/>
        </p:spPr>
        <p:txBody>
          <a:bodyPr wrap="square" rtlCol="0">
            <a:spAutoFit/>
          </a:bodyPr>
          <a:lstStyle>
            <a:defPPr>
              <a:defRPr lang="en-GB"/>
            </a:defPPr>
            <a:lvl1pPr marL="342900" indent="-342900" eaLnBrk="0" hangingPunct="0">
              <a:spcBef>
                <a:spcPct val="20000"/>
              </a:spcBef>
              <a:buClr>
                <a:srgbClr val="0F5494"/>
              </a:buClr>
              <a:buFont typeface="+mj-lt"/>
              <a:buAutoNum type="arabicPeriod" startAt="3"/>
              <a:defRPr sz="1400" b="0" i="1">
                <a:solidFill>
                  <a:srgbClr val="FF0000"/>
                </a:solidFill>
                <a:latin typeface="+mn-lt"/>
              </a:defRPr>
            </a:lvl1pPr>
            <a:lvl3pPr marL="971131" lvl="2" indent="-342900">
              <a:buFont typeface="Arial" panose="020B0604020202020204" pitchFamily="34" charset="0"/>
              <a:buChar char="•"/>
              <a:defRPr sz="1400" b="0" i="1">
                <a:solidFill>
                  <a:schemeClr val="tx2"/>
                </a:solidFill>
                <a:latin typeface="+mn-lt"/>
              </a:defRPr>
            </a:lvl3pPr>
          </a:lstStyle>
          <a:p>
            <a:pPr>
              <a:spcAft>
                <a:spcPts val="600"/>
              </a:spcAft>
            </a:pPr>
            <a:r>
              <a:rPr lang="it-IT" b="1" dirty="0" err="1"/>
              <a:t>Other</a:t>
            </a:r>
            <a:r>
              <a:rPr lang="it-IT" b="1" dirty="0"/>
              <a:t> </a:t>
            </a:r>
            <a:r>
              <a:rPr lang="it-IT" b="1" dirty="0" err="1"/>
              <a:t>methods</a:t>
            </a:r>
            <a:r>
              <a:rPr lang="it-IT" b="1" dirty="0"/>
              <a:t>. </a:t>
            </a:r>
            <a:r>
              <a:rPr lang="it-IT" dirty="0">
                <a:solidFill>
                  <a:srgbClr val="0F5494"/>
                </a:solidFill>
              </a:rPr>
              <a:t>Integration of </a:t>
            </a:r>
            <a:r>
              <a:rPr lang="it-IT" dirty="0" err="1">
                <a:solidFill>
                  <a:srgbClr val="0F5494"/>
                </a:solidFill>
              </a:rPr>
              <a:t>Permanent</a:t>
            </a:r>
            <a:r>
              <a:rPr lang="it-IT" dirty="0">
                <a:solidFill>
                  <a:srgbClr val="0F5494"/>
                </a:solidFill>
              </a:rPr>
              <a:t> Census and Social Surveys. </a:t>
            </a:r>
            <a:r>
              <a:rPr lang="it-IT" b="1" dirty="0">
                <a:solidFill>
                  <a:srgbClr val="0F5494"/>
                </a:solidFill>
              </a:rPr>
              <a:t>The </a:t>
            </a:r>
            <a:r>
              <a:rPr lang="it-IT" b="1" dirty="0" err="1">
                <a:solidFill>
                  <a:srgbClr val="0F5494"/>
                </a:solidFill>
              </a:rPr>
              <a:t>Italian</a:t>
            </a:r>
            <a:r>
              <a:rPr lang="it-IT" b="1" dirty="0">
                <a:solidFill>
                  <a:srgbClr val="0F5494"/>
                </a:solidFill>
              </a:rPr>
              <a:t> project</a:t>
            </a:r>
          </a:p>
          <a:p>
            <a:pPr marL="0" indent="0">
              <a:spcAft>
                <a:spcPts val="600"/>
              </a:spcAft>
              <a:buNone/>
            </a:pPr>
            <a:r>
              <a:rPr lang="it-IT" dirty="0">
                <a:solidFill>
                  <a:srgbClr val="0F5494"/>
                </a:solidFill>
              </a:rPr>
              <a:t> </a:t>
            </a:r>
          </a:p>
          <a:p>
            <a:pPr marL="0" indent="0" algn="ctr">
              <a:spcAft>
                <a:spcPts val="600"/>
              </a:spcAft>
              <a:buNone/>
            </a:pPr>
            <a:r>
              <a:rPr lang="it-IT" sz="1400" i="0" dirty="0">
                <a:solidFill>
                  <a:schemeClr val="tx1"/>
                </a:solidFill>
              </a:rPr>
              <a:t>The </a:t>
            </a:r>
            <a:r>
              <a:rPr lang="en-US" sz="1400" i="0" dirty="0">
                <a:solidFill>
                  <a:schemeClr val="tx1"/>
                </a:solidFill>
              </a:rPr>
              <a:t>strategy consists of two phases</a:t>
            </a:r>
          </a:p>
          <a:p>
            <a:pPr marL="0" indent="0" algn="ctr">
              <a:spcAft>
                <a:spcPts val="600"/>
              </a:spcAft>
              <a:buNone/>
            </a:pPr>
            <a:endParaRPr lang="en-US" sz="1400" i="0" dirty="0">
              <a:solidFill>
                <a:schemeClr val="tx1"/>
              </a:solidFill>
            </a:endParaRPr>
          </a:p>
          <a:p>
            <a:pPr marL="0" indent="0">
              <a:spcAft>
                <a:spcPts val="600"/>
              </a:spcAft>
              <a:buClr>
                <a:srgbClr val="C00000"/>
              </a:buClr>
              <a:buNone/>
            </a:pPr>
            <a:endParaRPr lang="en-US" i="0" dirty="0">
              <a:solidFill>
                <a:schemeClr val="tx1"/>
              </a:solidFill>
            </a:endParaRPr>
          </a:p>
        </p:txBody>
      </p:sp>
      <p:pic>
        <p:nvPicPr>
          <p:cNvPr id="5" name="Elemento grafico 4" descr="Badge 1 con riempimento a tinta unita">
            <a:extLst>
              <a:ext uri="{FF2B5EF4-FFF2-40B4-BE49-F238E27FC236}">
                <a16:creationId xmlns:a16="http://schemas.microsoft.com/office/drawing/2014/main" id="{6AE4742E-DAA2-4677-A671-9CEAFFFD7EE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291172" y="3578053"/>
            <a:ext cx="601216" cy="601216"/>
          </a:xfrm>
          <a:prstGeom prst="rect">
            <a:avLst/>
          </a:prstGeom>
        </p:spPr>
      </p:pic>
      <p:sp>
        <p:nvSpPr>
          <p:cNvPr id="10" name="CasellaDiTesto 9">
            <a:extLst>
              <a:ext uri="{FF2B5EF4-FFF2-40B4-BE49-F238E27FC236}">
                <a16:creationId xmlns:a16="http://schemas.microsoft.com/office/drawing/2014/main" id="{9E71FAF9-9EF5-4381-AAA0-7AAF46554576}"/>
              </a:ext>
            </a:extLst>
          </p:cNvPr>
          <p:cNvSpPr txBox="1"/>
          <p:nvPr/>
        </p:nvSpPr>
        <p:spPr>
          <a:xfrm>
            <a:off x="611560" y="4149080"/>
            <a:ext cx="3960440" cy="2354491"/>
          </a:xfrm>
          <a:prstGeom prst="rect">
            <a:avLst/>
          </a:prstGeom>
          <a:noFill/>
        </p:spPr>
        <p:txBody>
          <a:bodyPr wrap="square">
            <a:spAutoFit/>
          </a:bodyPr>
          <a:lstStyle/>
          <a:p>
            <a:pPr marL="0" indent="0" algn="ctr">
              <a:spcAft>
                <a:spcPts val="600"/>
              </a:spcAft>
              <a:buClr>
                <a:srgbClr val="C00000"/>
              </a:buClr>
              <a:buNone/>
            </a:pPr>
            <a:r>
              <a:rPr lang="en-US" sz="1400" i="0" dirty="0">
                <a:solidFill>
                  <a:srgbClr val="C00000"/>
                </a:solidFill>
              </a:rPr>
              <a:t>The Population Census</a:t>
            </a:r>
          </a:p>
          <a:p>
            <a:pPr marL="0" indent="0" algn="ctr">
              <a:spcAft>
                <a:spcPts val="600"/>
              </a:spcAft>
              <a:buClr>
                <a:srgbClr val="C00000"/>
              </a:buClr>
              <a:buNone/>
            </a:pPr>
            <a:r>
              <a:rPr lang="en-US" sz="1400" i="0" dirty="0">
                <a:solidFill>
                  <a:srgbClr val="C00000"/>
                </a:solidFill>
              </a:rPr>
              <a:t>Master Sample </a:t>
            </a:r>
          </a:p>
          <a:p>
            <a:pPr marL="0" indent="0">
              <a:spcBef>
                <a:spcPts val="600"/>
              </a:spcBef>
              <a:spcAft>
                <a:spcPts val="600"/>
              </a:spcAft>
              <a:buNone/>
            </a:pPr>
            <a:r>
              <a:rPr lang="en-US" sz="1400" b="0" dirty="0">
                <a:solidFill>
                  <a:schemeClr val="tx1"/>
                </a:solidFill>
              </a:rPr>
              <a:t>Yearly in Autumn (starting from 2018), with the aim of:</a:t>
            </a:r>
          </a:p>
          <a:p>
            <a:pPr marL="285750" indent="-285750">
              <a:spcBef>
                <a:spcPts val="600"/>
              </a:spcBef>
              <a:spcAft>
                <a:spcPts val="600"/>
              </a:spcAft>
              <a:buFont typeface="Arial" panose="020B0604020202020204" pitchFamily="34" charset="0"/>
              <a:buChar char="•"/>
            </a:pPr>
            <a:r>
              <a:rPr lang="en-US" sz="1400" dirty="0">
                <a:solidFill>
                  <a:schemeClr val="tx1"/>
                </a:solidFill>
              </a:rPr>
              <a:t>correcting</a:t>
            </a:r>
            <a:r>
              <a:rPr lang="en-US" sz="1400" b="0" dirty="0">
                <a:solidFill>
                  <a:schemeClr val="tx1"/>
                </a:solidFill>
              </a:rPr>
              <a:t> the Register of individuals for under and over coverage</a:t>
            </a:r>
          </a:p>
          <a:p>
            <a:pPr marL="285750" indent="-285750">
              <a:spcBef>
                <a:spcPts val="600"/>
              </a:spcBef>
              <a:spcAft>
                <a:spcPts val="600"/>
              </a:spcAft>
              <a:buFont typeface="Arial" panose="020B0604020202020204" pitchFamily="34" charset="0"/>
              <a:buChar char="•"/>
            </a:pPr>
            <a:r>
              <a:rPr lang="en-US" sz="1400" dirty="0">
                <a:solidFill>
                  <a:schemeClr val="tx1"/>
                </a:solidFill>
              </a:rPr>
              <a:t>collecting</a:t>
            </a:r>
            <a:r>
              <a:rPr lang="en-US" sz="1400" b="0" dirty="0">
                <a:solidFill>
                  <a:schemeClr val="tx1"/>
                </a:solidFill>
              </a:rPr>
              <a:t> information for not replaceable variables</a:t>
            </a:r>
          </a:p>
        </p:txBody>
      </p:sp>
      <p:sp>
        <p:nvSpPr>
          <p:cNvPr id="13" name="CasellaDiTesto 12">
            <a:extLst>
              <a:ext uri="{FF2B5EF4-FFF2-40B4-BE49-F238E27FC236}">
                <a16:creationId xmlns:a16="http://schemas.microsoft.com/office/drawing/2014/main" id="{9B56C6B1-4DC8-43AE-BDE9-CC162F3D1CE8}"/>
              </a:ext>
            </a:extLst>
          </p:cNvPr>
          <p:cNvSpPr txBox="1"/>
          <p:nvPr/>
        </p:nvSpPr>
        <p:spPr>
          <a:xfrm>
            <a:off x="4730359" y="4147158"/>
            <a:ext cx="3960440" cy="1846659"/>
          </a:xfrm>
          <a:prstGeom prst="rect">
            <a:avLst/>
          </a:prstGeom>
          <a:noFill/>
        </p:spPr>
        <p:txBody>
          <a:bodyPr wrap="square">
            <a:spAutoFit/>
          </a:bodyPr>
          <a:lstStyle/>
          <a:p>
            <a:pPr marL="0" indent="0" algn="ctr">
              <a:spcAft>
                <a:spcPts val="600"/>
              </a:spcAft>
              <a:buClr>
                <a:srgbClr val="C00000"/>
              </a:buClr>
              <a:buNone/>
            </a:pPr>
            <a:r>
              <a:rPr lang="en-US" sz="1400" i="0" dirty="0">
                <a:solidFill>
                  <a:srgbClr val="C00000"/>
                </a:solidFill>
              </a:rPr>
              <a:t>The Social Surveys</a:t>
            </a:r>
          </a:p>
          <a:p>
            <a:pPr marL="0" indent="0">
              <a:spcBef>
                <a:spcPts val="600"/>
              </a:spcBef>
              <a:spcAft>
                <a:spcPts val="600"/>
              </a:spcAft>
              <a:buNone/>
            </a:pPr>
            <a:endParaRPr lang="en-US" sz="1400" b="0" dirty="0">
              <a:solidFill>
                <a:schemeClr val="tx1"/>
              </a:solidFill>
            </a:endParaRPr>
          </a:p>
          <a:p>
            <a:pPr marL="0" indent="0">
              <a:spcBef>
                <a:spcPts val="600"/>
              </a:spcBef>
              <a:spcAft>
                <a:spcPts val="600"/>
              </a:spcAft>
              <a:buNone/>
            </a:pPr>
            <a:r>
              <a:rPr lang="en-US" sz="1400" b="0" dirty="0">
                <a:solidFill>
                  <a:schemeClr val="tx1"/>
                </a:solidFill>
              </a:rPr>
              <a:t>Through the year after the first phase </a:t>
            </a:r>
          </a:p>
          <a:p>
            <a:pPr marL="0" indent="0">
              <a:spcBef>
                <a:spcPts val="600"/>
              </a:spcBef>
              <a:spcAft>
                <a:spcPts val="600"/>
              </a:spcAft>
              <a:buNone/>
            </a:pPr>
            <a:r>
              <a:rPr lang="en-US" sz="1400" b="0" dirty="0">
                <a:solidFill>
                  <a:schemeClr val="tx1"/>
                </a:solidFill>
              </a:rPr>
              <a:t>Sample households are selected as </a:t>
            </a:r>
            <a:r>
              <a:rPr lang="en-US" sz="1400" dirty="0">
                <a:solidFill>
                  <a:schemeClr val="tx1"/>
                </a:solidFill>
              </a:rPr>
              <a:t>a sub-sample </a:t>
            </a:r>
            <a:r>
              <a:rPr lang="en-US" sz="1400" b="0" dirty="0">
                <a:solidFill>
                  <a:schemeClr val="tx1"/>
                </a:solidFill>
              </a:rPr>
              <a:t>of those already involved in master sample</a:t>
            </a:r>
          </a:p>
        </p:txBody>
      </p:sp>
      <p:pic>
        <p:nvPicPr>
          <p:cNvPr id="15" name="Elemento grafico 14" descr="Badge con riempimento a tinta unita">
            <a:extLst>
              <a:ext uri="{FF2B5EF4-FFF2-40B4-BE49-F238E27FC236}">
                <a16:creationId xmlns:a16="http://schemas.microsoft.com/office/drawing/2014/main" id="{CFFB4301-30D8-4953-B0D5-EBCE95DBA1B2}"/>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037355" y="3578053"/>
            <a:ext cx="601216" cy="601216"/>
          </a:xfrm>
          <a:prstGeom prst="rect">
            <a:avLst/>
          </a:prstGeom>
        </p:spPr>
      </p:pic>
      <p:cxnSp>
        <p:nvCxnSpPr>
          <p:cNvPr id="17" name="Connettore diritto 16">
            <a:extLst>
              <a:ext uri="{FF2B5EF4-FFF2-40B4-BE49-F238E27FC236}">
                <a16:creationId xmlns:a16="http://schemas.microsoft.com/office/drawing/2014/main" id="{10390F34-2DA4-4260-80F8-BD26106056EF}"/>
              </a:ext>
            </a:extLst>
          </p:cNvPr>
          <p:cNvCxnSpPr/>
          <p:nvPr/>
        </p:nvCxnSpPr>
        <p:spPr bwMode="auto">
          <a:xfrm>
            <a:off x="4572000" y="4077072"/>
            <a:ext cx="0" cy="2592288"/>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8" name="Connettore diritto 17">
            <a:extLst>
              <a:ext uri="{FF2B5EF4-FFF2-40B4-BE49-F238E27FC236}">
                <a16:creationId xmlns:a16="http://schemas.microsoft.com/office/drawing/2014/main" id="{E73818BE-4D22-48E7-883D-C90F261F44DC}"/>
              </a:ext>
            </a:extLst>
          </p:cNvPr>
          <p:cNvCxnSpPr/>
          <p:nvPr/>
        </p:nvCxnSpPr>
        <p:spPr bwMode="auto">
          <a:xfrm>
            <a:off x="827584" y="1917353"/>
            <a:ext cx="7344816" cy="0"/>
          </a:xfrm>
          <a:prstGeom prst="line">
            <a:avLst/>
          </a:prstGeom>
          <a:ln>
            <a:headEnd type="none" w="med" len="med"/>
            <a:tailEnd type="none" w="med" len="med"/>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25066695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PHC: the decade 2010-2020</a:t>
            </a:r>
            <a:endParaRPr lang="en-GB" dirty="0"/>
          </a:p>
        </p:txBody>
      </p:sp>
      <p:cxnSp>
        <p:nvCxnSpPr>
          <p:cNvPr id="18" name="Connettore diritto 17">
            <a:extLst>
              <a:ext uri="{FF2B5EF4-FFF2-40B4-BE49-F238E27FC236}">
                <a16:creationId xmlns:a16="http://schemas.microsoft.com/office/drawing/2014/main" id="{E73818BE-4D22-48E7-883D-C90F261F44DC}"/>
              </a:ext>
            </a:extLst>
          </p:cNvPr>
          <p:cNvCxnSpPr/>
          <p:nvPr/>
        </p:nvCxnSpPr>
        <p:spPr bwMode="auto">
          <a:xfrm>
            <a:off x="827584" y="1917353"/>
            <a:ext cx="7344816" cy="0"/>
          </a:xfrm>
          <a:prstGeom prst="line">
            <a:avLst/>
          </a:prstGeom>
          <a:ln>
            <a:headEnd type="none" w="med" len="med"/>
            <a:tailEnd type="none" w="med" len="med"/>
          </a:ln>
        </p:spPr>
        <p:style>
          <a:lnRef idx="1">
            <a:schemeClr val="accent2"/>
          </a:lnRef>
          <a:fillRef idx="0">
            <a:schemeClr val="accent2"/>
          </a:fillRef>
          <a:effectRef idx="0">
            <a:schemeClr val="accent2"/>
          </a:effectRef>
          <a:fontRef idx="minor">
            <a:schemeClr val="tx1"/>
          </a:fontRef>
        </p:style>
      </p:cxnSp>
      <p:pic>
        <p:nvPicPr>
          <p:cNvPr id="11" name="Picture 2">
            <a:extLst>
              <a:ext uri="{FF2B5EF4-FFF2-40B4-BE49-F238E27FC236}">
                <a16:creationId xmlns:a16="http://schemas.microsoft.com/office/drawing/2014/main" id="{2788DF83-74EE-4138-90B1-444A617EC38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4151" t="15308" r="16415" b="19330"/>
          <a:stretch/>
        </p:blipFill>
        <p:spPr bwMode="auto">
          <a:xfrm>
            <a:off x="493505" y="2564904"/>
            <a:ext cx="5703269" cy="30197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12" name="Tabella 11">
            <a:extLst>
              <a:ext uri="{FF2B5EF4-FFF2-40B4-BE49-F238E27FC236}">
                <a16:creationId xmlns:a16="http://schemas.microsoft.com/office/drawing/2014/main" id="{BD6DBA55-DFB0-4F87-A0A0-C22FEEB21CEB}"/>
              </a:ext>
            </a:extLst>
          </p:cNvPr>
          <p:cNvGraphicFramePr>
            <a:graphicFrameLocks noGrp="1"/>
          </p:cNvGraphicFramePr>
          <p:nvPr>
            <p:extLst>
              <p:ext uri="{D42A27DB-BD31-4B8C-83A1-F6EECF244321}">
                <p14:modId xmlns:p14="http://schemas.microsoft.com/office/powerpoint/2010/main" val="2052214161"/>
              </p:ext>
            </p:extLst>
          </p:nvPr>
        </p:nvGraphicFramePr>
        <p:xfrm>
          <a:off x="6374376" y="3367873"/>
          <a:ext cx="2408337" cy="1991464"/>
        </p:xfrm>
        <a:graphic>
          <a:graphicData uri="http://schemas.openxmlformats.org/drawingml/2006/table">
            <a:tbl>
              <a:tblPr firstRow="1" bandRow="1">
                <a:tableStyleId>{5C22544A-7EE6-4342-B048-85BDC9FD1C3A}</a:tableStyleId>
              </a:tblPr>
              <a:tblGrid>
                <a:gridCol w="1172397">
                  <a:extLst>
                    <a:ext uri="{9D8B030D-6E8A-4147-A177-3AD203B41FA5}">
                      <a16:colId xmlns:a16="http://schemas.microsoft.com/office/drawing/2014/main" val="20000"/>
                    </a:ext>
                  </a:extLst>
                </a:gridCol>
                <a:gridCol w="1235940">
                  <a:extLst>
                    <a:ext uri="{9D8B030D-6E8A-4147-A177-3AD203B41FA5}">
                      <a16:colId xmlns:a16="http://schemas.microsoft.com/office/drawing/2014/main" val="20001"/>
                    </a:ext>
                  </a:extLst>
                </a:gridCol>
              </a:tblGrid>
              <a:tr h="485707">
                <a:tc>
                  <a:txBody>
                    <a:bodyPr/>
                    <a:lstStyle/>
                    <a:p>
                      <a:r>
                        <a:rPr lang="it-IT" sz="1200" dirty="0" err="1">
                          <a:solidFill>
                            <a:schemeClr val="tx1"/>
                          </a:solidFill>
                        </a:rPr>
                        <a:t>Survey</a:t>
                      </a:r>
                      <a:endParaRPr lang="it-IT" sz="1200" dirty="0">
                        <a:solidFill>
                          <a:schemeClr val="tx1"/>
                        </a:solidFill>
                      </a:endParaRPr>
                    </a:p>
                  </a:txBody>
                  <a:tcPr marT="45744" marB="45744"/>
                </a:tc>
                <a:tc>
                  <a:txBody>
                    <a:bodyPr/>
                    <a:lstStyle/>
                    <a:p>
                      <a:r>
                        <a:rPr lang="it-IT" sz="1200" dirty="0" err="1">
                          <a:solidFill>
                            <a:schemeClr val="tx1"/>
                          </a:solidFill>
                        </a:rPr>
                        <a:t>Sampled</a:t>
                      </a:r>
                      <a:r>
                        <a:rPr lang="it-IT" sz="1200" baseline="0" dirty="0">
                          <a:solidFill>
                            <a:schemeClr val="tx1"/>
                          </a:solidFill>
                        </a:rPr>
                        <a:t> </a:t>
                      </a:r>
                      <a:r>
                        <a:rPr lang="it-IT" sz="1200" baseline="0" dirty="0" err="1">
                          <a:solidFill>
                            <a:schemeClr val="tx1"/>
                          </a:solidFill>
                        </a:rPr>
                        <a:t>households</a:t>
                      </a:r>
                      <a:endParaRPr lang="it-IT" sz="1200" dirty="0">
                        <a:solidFill>
                          <a:schemeClr val="tx1"/>
                        </a:solidFill>
                      </a:endParaRPr>
                    </a:p>
                  </a:txBody>
                  <a:tcPr marT="45744" marB="45744"/>
                </a:tc>
                <a:extLst>
                  <a:ext uri="{0D108BD9-81ED-4DB2-BD59-A6C34878D82A}">
                    <a16:rowId xmlns:a16="http://schemas.microsoft.com/office/drawing/2014/main" val="10000"/>
                  </a:ext>
                </a:extLst>
              </a:tr>
              <a:tr h="281401">
                <a:tc>
                  <a:txBody>
                    <a:bodyPr/>
                    <a:lstStyle/>
                    <a:p>
                      <a:r>
                        <a:rPr lang="it-IT" sz="1200" b="0" dirty="0" err="1"/>
                        <a:t>Daily</a:t>
                      </a:r>
                      <a:r>
                        <a:rPr lang="it-IT" sz="1200" b="0" baseline="0" dirty="0"/>
                        <a:t> Life</a:t>
                      </a:r>
                      <a:endParaRPr lang="it-IT" sz="1200" b="0" dirty="0"/>
                    </a:p>
                  </a:txBody>
                  <a:tcPr marT="45744" marB="45744"/>
                </a:tc>
                <a:tc>
                  <a:txBody>
                    <a:bodyPr/>
                    <a:lstStyle/>
                    <a:p>
                      <a:r>
                        <a:rPr lang="it-IT" sz="1200" b="0" dirty="0"/>
                        <a:t>  25.000</a:t>
                      </a:r>
                    </a:p>
                  </a:txBody>
                  <a:tcPr marT="45744" marB="45744"/>
                </a:tc>
                <a:extLst>
                  <a:ext uri="{0D108BD9-81ED-4DB2-BD59-A6C34878D82A}">
                    <a16:rowId xmlns:a16="http://schemas.microsoft.com/office/drawing/2014/main" val="10001"/>
                  </a:ext>
                </a:extLst>
              </a:tr>
              <a:tr h="281401">
                <a:tc>
                  <a:txBody>
                    <a:bodyPr/>
                    <a:lstStyle/>
                    <a:p>
                      <a:r>
                        <a:rPr lang="it-IT" sz="1200" b="0" dirty="0"/>
                        <a:t>EU-SILC</a:t>
                      </a:r>
                    </a:p>
                  </a:txBody>
                  <a:tcPr marT="45744" marB="45744"/>
                </a:tc>
                <a:tc>
                  <a:txBody>
                    <a:bodyPr/>
                    <a:lstStyle/>
                    <a:p>
                      <a:r>
                        <a:rPr lang="it-IT" sz="1200" b="0" dirty="0"/>
                        <a:t>  30.000</a:t>
                      </a:r>
                    </a:p>
                  </a:txBody>
                  <a:tcPr marT="45744" marB="45744"/>
                </a:tc>
                <a:extLst>
                  <a:ext uri="{0D108BD9-81ED-4DB2-BD59-A6C34878D82A}">
                    <a16:rowId xmlns:a16="http://schemas.microsoft.com/office/drawing/2014/main" val="10002"/>
                  </a:ext>
                </a:extLst>
              </a:tr>
              <a:tr h="408082">
                <a:tc>
                  <a:txBody>
                    <a:bodyPr/>
                    <a:lstStyle/>
                    <a:p>
                      <a:r>
                        <a:rPr lang="it-IT" sz="1200" b="0" dirty="0" err="1"/>
                        <a:t>Hous</a:t>
                      </a:r>
                      <a:r>
                        <a:rPr lang="it-IT" sz="1200" b="0" baseline="0" dirty="0"/>
                        <a:t>. </a:t>
                      </a:r>
                      <a:r>
                        <a:rPr lang="it-IT" sz="1200" b="0" baseline="0" dirty="0" err="1"/>
                        <a:t>Consum</a:t>
                      </a:r>
                      <a:endParaRPr lang="it-IT" sz="1200" b="0" dirty="0"/>
                    </a:p>
                  </a:txBody>
                  <a:tcPr marT="45744" marB="45744"/>
                </a:tc>
                <a:tc>
                  <a:txBody>
                    <a:bodyPr/>
                    <a:lstStyle/>
                    <a:p>
                      <a:r>
                        <a:rPr lang="it-IT" sz="1200" b="0" dirty="0"/>
                        <a:t>  20.000</a:t>
                      </a:r>
                    </a:p>
                  </a:txBody>
                  <a:tcPr marT="45744" marB="45744"/>
                </a:tc>
                <a:extLst>
                  <a:ext uri="{0D108BD9-81ED-4DB2-BD59-A6C34878D82A}">
                    <a16:rowId xmlns:a16="http://schemas.microsoft.com/office/drawing/2014/main" val="10003"/>
                  </a:ext>
                </a:extLst>
              </a:tr>
              <a:tr h="485707">
                <a:tc>
                  <a:txBody>
                    <a:bodyPr/>
                    <a:lstStyle/>
                    <a:p>
                      <a:r>
                        <a:rPr lang="it-IT" sz="1200" b="0" dirty="0"/>
                        <a:t>LFS</a:t>
                      </a:r>
                    </a:p>
                  </a:txBody>
                  <a:tcPr marT="45744" marB="45744"/>
                </a:tc>
                <a:tc>
                  <a:txBody>
                    <a:bodyPr/>
                    <a:lstStyle/>
                    <a:p>
                      <a:r>
                        <a:rPr lang="it-IT" sz="1200" b="0" dirty="0"/>
                        <a:t>250.000</a:t>
                      </a:r>
                    </a:p>
                  </a:txBody>
                  <a:tcPr marT="45744" marB="45744"/>
                </a:tc>
                <a:extLst>
                  <a:ext uri="{0D108BD9-81ED-4DB2-BD59-A6C34878D82A}">
                    <a16:rowId xmlns:a16="http://schemas.microsoft.com/office/drawing/2014/main" val="10004"/>
                  </a:ext>
                </a:extLst>
              </a:tr>
            </a:tbl>
          </a:graphicData>
        </a:graphic>
      </p:graphicFrame>
      <p:sp>
        <p:nvSpPr>
          <p:cNvPr id="16" name="CasellaDiTesto 15">
            <a:extLst>
              <a:ext uri="{FF2B5EF4-FFF2-40B4-BE49-F238E27FC236}">
                <a16:creationId xmlns:a16="http://schemas.microsoft.com/office/drawing/2014/main" id="{83F2132A-CB65-4191-8092-B17574224746}"/>
              </a:ext>
            </a:extLst>
          </p:cNvPr>
          <p:cNvSpPr txBox="1"/>
          <p:nvPr/>
        </p:nvSpPr>
        <p:spPr>
          <a:xfrm>
            <a:off x="2575206" y="3872081"/>
            <a:ext cx="1008112" cy="276999"/>
          </a:xfrm>
          <a:prstGeom prst="rect">
            <a:avLst/>
          </a:prstGeom>
          <a:solidFill>
            <a:schemeClr val="accent5">
              <a:lumMod val="50000"/>
            </a:schemeClr>
          </a:solidFill>
        </p:spPr>
        <p:txBody>
          <a:bodyPr wrap="square" rtlCol="0">
            <a:spAutoFit/>
          </a:bodyPr>
          <a:lstStyle/>
          <a:p>
            <a:r>
              <a:rPr lang="it-IT" sz="1200" dirty="0" err="1">
                <a:solidFill>
                  <a:schemeClr val="bg1"/>
                </a:solidFill>
              </a:rPr>
              <a:t>Daily</a:t>
            </a:r>
            <a:r>
              <a:rPr lang="it-IT" sz="1200" dirty="0">
                <a:solidFill>
                  <a:schemeClr val="bg1"/>
                </a:solidFill>
              </a:rPr>
              <a:t> Life</a:t>
            </a:r>
          </a:p>
        </p:txBody>
      </p:sp>
      <p:sp>
        <p:nvSpPr>
          <p:cNvPr id="19" name="CasellaDiTesto 18">
            <a:extLst>
              <a:ext uri="{FF2B5EF4-FFF2-40B4-BE49-F238E27FC236}">
                <a16:creationId xmlns:a16="http://schemas.microsoft.com/office/drawing/2014/main" id="{30C6E0A4-F185-44A2-A515-9B6AAFDB4949}"/>
              </a:ext>
            </a:extLst>
          </p:cNvPr>
          <p:cNvSpPr txBox="1"/>
          <p:nvPr/>
        </p:nvSpPr>
        <p:spPr>
          <a:xfrm>
            <a:off x="2195736" y="4232121"/>
            <a:ext cx="2351362" cy="276999"/>
          </a:xfrm>
          <a:prstGeom prst="rect">
            <a:avLst/>
          </a:prstGeom>
          <a:solidFill>
            <a:schemeClr val="accent6">
              <a:lumMod val="50000"/>
            </a:schemeClr>
          </a:solidFill>
        </p:spPr>
        <p:txBody>
          <a:bodyPr wrap="square" rtlCol="0">
            <a:spAutoFit/>
          </a:bodyPr>
          <a:lstStyle/>
          <a:p>
            <a:r>
              <a:rPr lang="it-IT" sz="1200" dirty="0" err="1">
                <a:solidFill>
                  <a:schemeClr val="bg1"/>
                </a:solidFill>
              </a:rPr>
              <a:t>Household</a:t>
            </a:r>
            <a:r>
              <a:rPr lang="it-IT" sz="1200" dirty="0">
                <a:solidFill>
                  <a:schemeClr val="bg1"/>
                </a:solidFill>
              </a:rPr>
              <a:t> </a:t>
            </a:r>
            <a:r>
              <a:rPr lang="it-IT" sz="1200" dirty="0" err="1">
                <a:solidFill>
                  <a:schemeClr val="bg1"/>
                </a:solidFill>
              </a:rPr>
              <a:t>Consumption</a:t>
            </a:r>
            <a:endParaRPr lang="it-IT" sz="1200" dirty="0">
              <a:solidFill>
                <a:schemeClr val="bg1"/>
              </a:solidFill>
            </a:endParaRPr>
          </a:p>
        </p:txBody>
      </p:sp>
      <p:sp>
        <p:nvSpPr>
          <p:cNvPr id="20" name="CasellaDiTesto 19">
            <a:extLst>
              <a:ext uri="{FF2B5EF4-FFF2-40B4-BE49-F238E27FC236}">
                <a16:creationId xmlns:a16="http://schemas.microsoft.com/office/drawing/2014/main" id="{3F156AA8-E93D-4D8F-A12D-770E1CE2126F}"/>
              </a:ext>
            </a:extLst>
          </p:cNvPr>
          <p:cNvSpPr txBox="1"/>
          <p:nvPr/>
        </p:nvSpPr>
        <p:spPr>
          <a:xfrm>
            <a:off x="2195736" y="4576218"/>
            <a:ext cx="2083009" cy="276999"/>
          </a:xfrm>
          <a:prstGeom prst="rect">
            <a:avLst/>
          </a:prstGeom>
          <a:solidFill>
            <a:srgbClr val="0070C0"/>
          </a:solidFill>
        </p:spPr>
        <p:txBody>
          <a:bodyPr wrap="square" rtlCol="0">
            <a:spAutoFit/>
          </a:bodyPr>
          <a:lstStyle/>
          <a:p>
            <a:r>
              <a:rPr lang="it-IT" sz="1200" dirty="0" err="1">
                <a:solidFill>
                  <a:schemeClr val="bg1"/>
                </a:solidFill>
              </a:rPr>
              <a:t>Labour</a:t>
            </a:r>
            <a:r>
              <a:rPr lang="it-IT" sz="1200" dirty="0">
                <a:solidFill>
                  <a:schemeClr val="bg1"/>
                </a:solidFill>
              </a:rPr>
              <a:t> Force </a:t>
            </a:r>
            <a:r>
              <a:rPr lang="it-IT" sz="1200" dirty="0" err="1">
                <a:solidFill>
                  <a:schemeClr val="bg1"/>
                </a:solidFill>
              </a:rPr>
              <a:t>Survey</a:t>
            </a:r>
            <a:endParaRPr lang="it-IT" sz="1200" dirty="0">
              <a:solidFill>
                <a:schemeClr val="bg1"/>
              </a:solidFill>
            </a:endParaRPr>
          </a:p>
        </p:txBody>
      </p:sp>
      <p:sp>
        <p:nvSpPr>
          <p:cNvPr id="21" name="CasellaDiTesto 20">
            <a:extLst>
              <a:ext uri="{FF2B5EF4-FFF2-40B4-BE49-F238E27FC236}">
                <a16:creationId xmlns:a16="http://schemas.microsoft.com/office/drawing/2014/main" id="{6D9DEFBD-CCBB-4B0E-91A5-A63FA06F7945}"/>
              </a:ext>
            </a:extLst>
          </p:cNvPr>
          <p:cNvSpPr txBox="1"/>
          <p:nvPr/>
        </p:nvSpPr>
        <p:spPr>
          <a:xfrm>
            <a:off x="3065514" y="3527984"/>
            <a:ext cx="1008112" cy="276999"/>
          </a:xfrm>
          <a:prstGeom prst="rect">
            <a:avLst/>
          </a:prstGeom>
          <a:solidFill>
            <a:srgbClr val="002060"/>
          </a:solidFill>
        </p:spPr>
        <p:txBody>
          <a:bodyPr wrap="square" rtlCol="0">
            <a:spAutoFit/>
          </a:bodyPr>
          <a:lstStyle/>
          <a:p>
            <a:r>
              <a:rPr lang="it-IT" sz="1200" dirty="0">
                <a:solidFill>
                  <a:schemeClr val="bg1"/>
                </a:solidFill>
              </a:rPr>
              <a:t>EU SILC</a:t>
            </a:r>
          </a:p>
        </p:txBody>
      </p:sp>
      <p:sp>
        <p:nvSpPr>
          <p:cNvPr id="22" name="CasellaDiTesto 21">
            <a:extLst>
              <a:ext uri="{FF2B5EF4-FFF2-40B4-BE49-F238E27FC236}">
                <a16:creationId xmlns:a16="http://schemas.microsoft.com/office/drawing/2014/main" id="{A11EC9A0-43AC-418E-903B-85F00C2E3674}"/>
              </a:ext>
            </a:extLst>
          </p:cNvPr>
          <p:cNvSpPr txBox="1"/>
          <p:nvPr/>
        </p:nvSpPr>
        <p:spPr>
          <a:xfrm>
            <a:off x="724572" y="2786017"/>
            <a:ext cx="1312014" cy="307777"/>
          </a:xfrm>
          <a:prstGeom prst="rect">
            <a:avLst/>
          </a:prstGeom>
          <a:solidFill>
            <a:schemeClr val="bg1"/>
          </a:solidFill>
        </p:spPr>
        <p:txBody>
          <a:bodyPr wrap="square" rtlCol="0">
            <a:spAutoFit/>
          </a:bodyPr>
          <a:lstStyle/>
          <a:p>
            <a:pPr algn="ctr"/>
            <a:r>
              <a:rPr lang="it-IT" sz="1400" dirty="0" err="1"/>
              <a:t>Census</a:t>
            </a:r>
            <a:endParaRPr lang="it-IT" sz="1400" dirty="0"/>
          </a:p>
        </p:txBody>
      </p:sp>
      <p:sp>
        <p:nvSpPr>
          <p:cNvPr id="23" name="CasellaDiTesto 22">
            <a:extLst>
              <a:ext uri="{FF2B5EF4-FFF2-40B4-BE49-F238E27FC236}">
                <a16:creationId xmlns:a16="http://schemas.microsoft.com/office/drawing/2014/main" id="{16CBE602-EF49-46C2-998C-6D73FDB2B731}"/>
              </a:ext>
            </a:extLst>
          </p:cNvPr>
          <p:cNvSpPr txBox="1"/>
          <p:nvPr/>
        </p:nvSpPr>
        <p:spPr>
          <a:xfrm>
            <a:off x="4305299" y="2786017"/>
            <a:ext cx="1312014" cy="307777"/>
          </a:xfrm>
          <a:prstGeom prst="rect">
            <a:avLst/>
          </a:prstGeom>
          <a:solidFill>
            <a:schemeClr val="bg1"/>
          </a:solidFill>
        </p:spPr>
        <p:txBody>
          <a:bodyPr wrap="square" rtlCol="0">
            <a:spAutoFit/>
          </a:bodyPr>
          <a:lstStyle/>
          <a:p>
            <a:pPr algn="ctr"/>
            <a:r>
              <a:rPr lang="it-IT" sz="1400" dirty="0" err="1"/>
              <a:t>Census</a:t>
            </a:r>
            <a:endParaRPr lang="it-IT" sz="1400" dirty="0"/>
          </a:p>
        </p:txBody>
      </p:sp>
      <p:sp>
        <p:nvSpPr>
          <p:cNvPr id="24" name="CasellaDiTesto 23">
            <a:extLst>
              <a:ext uri="{FF2B5EF4-FFF2-40B4-BE49-F238E27FC236}">
                <a16:creationId xmlns:a16="http://schemas.microsoft.com/office/drawing/2014/main" id="{2859EF62-1D2E-436B-97DD-16C5DA4F4B02}"/>
              </a:ext>
            </a:extLst>
          </p:cNvPr>
          <p:cNvSpPr txBox="1"/>
          <p:nvPr/>
        </p:nvSpPr>
        <p:spPr>
          <a:xfrm>
            <a:off x="4547098" y="5239806"/>
            <a:ext cx="984250" cy="430887"/>
          </a:xfrm>
          <a:prstGeom prst="rect">
            <a:avLst/>
          </a:prstGeom>
          <a:solidFill>
            <a:schemeClr val="bg1"/>
          </a:solidFill>
        </p:spPr>
        <p:txBody>
          <a:bodyPr wrap="square" rtlCol="0">
            <a:spAutoFit/>
          </a:bodyPr>
          <a:lstStyle/>
          <a:p>
            <a:pPr algn="ctr"/>
            <a:r>
              <a:rPr lang="it-IT" sz="1100" dirty="0" err="1">
                <a:solidFill>
                  <a:srgbClr val="AE1023"/>
                </a:solidFill>
              </a:rPr>
              <a:t>Oct</a:t>
            </a:r>
            <a:r>
              <a:rPr lang="it-IT" sz="1100" dirty="0">
                <a:solidFill>
                  <a:srgbClr val="AE1023"/>
                </a:solidFill>
              </a:rPr>
              <a:t> </a:t>
            </a:r>
            <a:r>
              <a:rPr lang="it-IT" sz="1100" i="1" dirty="0">
                <a:solidFill>
                  <a:srgbClr val="AE1023"/>
                </a:solidFill>
              </a:rPr>
              <a:t>(</a:t>
            </a:r>
            <a:r>
              <a:rPr lang="it-IT" sz="1100" i="1" dirty="0" err="1">
                <a:solidFill>
                  <a:srgbClr val="AE1023"/>
                </a:solidFill>
              </a:rPr>
              <a:t>year</a:t>
            </a:r>
            <a:r>
              <a:rPr lang="it-IT" sz="1100" i="1" dirty="0">
                <a:solidFill>
                  <a:srgbClr val="AE1023"/>
                </a:solidFill>
              </a:rPr>
              <a:t> t+1)</a:t>
            </a:r>
          </a:p>
        </p:txBody>
      </p:sp>
      <p:sp>
        <p:nvSpPr>
          <p:cNvPr id="25" name="CasellaDiTesto 24">
            <a:extLst>
              <a:ext uri="{FF2B5EF4-FFF2-40B4-BE49-F238E27FC236}">
                <a16:creationId xmlns:a16="http://schemas.microsoft.com/office/drawing/2014/main" id="{D9A6E2EC-1F96-4DB4-A484-5087BF0ACA18}"/>
              </a:ext>
            </a:extLst>
          </p:cNvPr>
          <p:cNvSpPr txBox="1"/>
          <p:nvPr/>
        </p:nvSpPr>
        <p:spPr>
          <a:xfrm>
            <a:off x="779749" y="5228532"/>
            <a:ext cx="1106821" cy="261610"/>
          </a:xfrm>
          <a:prstGeom prst="rect">
            <a:avLst/>
          </a:prstGeom>
          <a:solidFill>
            <a:schemeClr val="bg1"/>
          </a:solidFill>
        </p:spPr>
        <p:txBody>
          <a:bodyPr wrap="square" rtlCol="0">
            <a:spAutoFit/>
          </a:bodyPr>
          <a:lstStyle/>
          <a:p>
            <a:pPr algn="ctr"/>
            <a:r>
              <a:rPr lang="it-IT" sz="1100" dirty="0" err="1">
                <a:solidFill>
                  <a:srgbClr val="AE1023"/>
                </a:solidFill>
              </a:rPr>
              <a:t>Oct</a:t>
            </a:r>
            <a:r>
              <a:rPr lang="it-IT" sz="1100" dirty="0">
                <a:solidFill>
                  <a:srgbClr val="AE1023"/>
                </a:solidFill>
              </a:rPr>
              <a:t> </a:t>
            </a:r>
            <a:r>
              <a:rPr lang="it-IT" sz="1100" i="1" dirty="0">
                <a:solidFill>
                  <a:srgbClr val="AE1023"/>
                </a:solidFill>
              </a:rPr>
              <a:t>(</a:t>
            </a:r>
            <a:r>
              <a:rPr lang="it-IT" sz="1100" i="1" dirty="0" err="1">
                <a:solidFill>
                  <a:srgbClr val="AE1023"/>
                </a:solidFill>
              </a:rPr>
              <a:t>year</a:t>
            </a:r>
            <a:r>
              <a:rPr lang="it-IT" sz="1100" i="1" dirty="0">
                <a:solidFill>
                  <a:srgbClr val="AE1023"/>
                </a:solidFill>
              </a:rPr>
              <a:t> t)</a:t>
            </a:r>
          </a:p>
        </p:txBody>
      </p:sp>
      <p:sp>
        <p:nvSpPr>
          <p:cNvPr id="26" name="CasellaDiTesto 25">
            <a:extLst>
              <a:ext uri="{FF2B5EF4-FFF2-40B4-BE49-F238E27FC236}">
                <a16:creationId xmlns:a16="http://schemas.microsoft.com/office/drawing/2014/main" id="{0A76E3C6-9088-4C78-8E27-056432CE5CAC}"/>
              </a:ext>
            </a:extLst>
          </p:cNvPr>
          <p:cNvSpPr txBox="1"/>
          <p:nvPr/>
        </p:nvSpPr>
        <p:spPr>
          <a:xfrm>
            <a:off x="2050242" y="5228532"/>
            <a:ext cx="2554180" cy="430887"/>
          </a:xfrm>
          <a:prstGeom prst="rect">
            <a:avLst/>
          </a:prstGeom>
          <a:solidFill>
            <a:schemeClr val="bg1"/>
          </a:solidFill>
        </p:spPr>
        <p:txBody>
          <a:bodyPr wrap="square" rtlCol="0">
            <a:spAutoFit/>
          </a:bodyPr>
          <a:lstStyle/>
          <a:p>
            <a:r>
              <a:rPr lang="it-IT" sz="1100" dirty="0" err="1">
                <a:solidFill>
                  <a:srgbClr val="AE1023"/>
                </a:solidFill>
              </a:rPr>
              <a:t>Jan</a:t>
            </a:r>
            <a:r>
              <a:rPr lang="it-IT" sz="1100" dirty="0">
                <a:solidFill>
                  <a:srgbClr val="AE1023"/>
                </a:solidFill>
              </a:rPr>
              <a:t>   </a:t>
            </a:r>
            <a:r>
              <a:rPr lang="it-IT" sz="1100" dirty="0" err="1">
                <a:solidFill>
                  <a:srgbClr val="AE1023"/>
                </a:solidFill>
              </a:rPr>
              <a:t>Feb</a:t>
            </a:r>
            <a:r>
              <a:rPr lang="it-IT" sz="1100" dirty="0">
                <a:solidFill>
                  <a:srgbClr val="AE1023"/>
                </a:solidFill>
              </a:rPr>
              <a:t>  Mar </a:t>
            </a:r>
            <a:r>
              <a:rPr lang="it-IT" sz="1100" dirty="0" err="1">
                <a:solidFill>
                  <a:srgbClr val="AE1023"/>
                </a:solidFill>
              </a:rPr>
              <a:t>Apr</a:t>
            </a:r>
            <a:r>
              <a:rPr lang="it-IT" sz="1100" dirty="0">
                <a:solidFill>
                  <a:srgbClr val="AE1023"/>
                </a:solidFill>
              </a:rPr>
              <a:t> </a:t>
            </a:r>
            <a:r>
              <a:rPr lang="it-IT" sz="1100" dirty="0" err="1">
                <a:solidFill>
                  <a:srgbClr val="AE1023"/>
                </a:solidFill>
              </a:rPr>
              <a:t>May</a:t>
            </a:r>
            <a:r>
              <a:rPr lang="it-IT" sz="1100" dirty="0">
                <a:solidFill>
                  <a:srgbClr val="AE1023"/>
                </a:solidFill>
              </a:rPr>
              <a:t>  </a:t>
            </a:r>
            <a:r>
              <a:rPr lang="it-IT" sz="1100" dirty="0" err="1">
                <a:solidFill>
                  <a:srgbClr val="AE1023"/>
                </a:solidFill>
              </a:rPr>
              <a:t>Jun</a:t>
            </a:r>
            <a:r>
              <a:rPr lang="it-IT" sz="1100" dirty="0">
                <a:solidFill>
                  <a:srgbClr val="AE1023"/>
                </a:solidFill>
              </a:rPr>
              <a:t> </a:t>
            </a:r>
            <a:r>
              <a:rPr lang="it-IT" sz="1100" dirty="0" err="1">
                <a:solidFill>
                  <a:srgbClr val="AE1023"/>
                </a:solidFill>
              </a:rPr>
              <a:t>Jul</a:t>
            </a:r>
            <a:r>
              <a:rPr lang="it-IT" sz="1100" dirty="0">
                <a:solidFill>
                  <a:srgbClr val="AE1023"/>
                </a:solidFill>
              </a:rPr>
              <a:t>  </a:t>
            </a:r>
            <a:r>
              <a:rPr lang="it-IT" sz="1100" dirty="0" err="1">
                <a:solidFill>
                  <a:srgbClr val="AE1023"/>
                </a:solidFill>
              </a:rPr>
              <a:t>Aug</a:t>
            </a:r>
            <a:r>
              <a:rPr lang="it-IT" sz="1100" dirty="0">
                <a:solidFill>
                  <a:srgbClr val="AE1023"/>
                </a:solidFill>
              </a:rPr>
              <a:t>  </a:t>
            </a:r>
            <a:r>
              <a:rPr lang="it-IT" sz="1100" dirty="0" err="1">
                <a:solidFill>
                  <a:srgbClr val="AE1023"/>
                </a:solidFill>
              </a:rPr>
              <a:t>Sep</a:t>
            </a:r>
            <a:endParaRPr lang="it-IT" sz="1100" i="1" dirty="0">
              <a:solidFill>
                <a:srgbClr val="AE1023"/>
              </a:solidFill>
            </a:endParaRPr>
          </a:p>
        </p:txBody>
      </p:sp>
      <p:sp>
        <p:nvSpPr>
          <p:cNvPr id="27" name="CasellaDiTesto 26">
            <a:extLst>
              <a:ext uri="{FF2B5EF4-FFF2-40B4-BE49-F238E27FC236}">
                <a16:creationId xmlns:a16="http://schemas.microsoft.com/office/drawing/2014/main" id="{82BAA631-34A8-42DF-A30C-ECF2F5BD3FC5}"/>
              </a:ext>
            </a:extLst>
          </p:cNvPr>
          <p:cNvSpPr txBox="1"/>
          <p:nvPr/>
        </p:nvSpPr>
        <p:spPr>
          <a:xfrm>
            <a:off x="5447450" y="5236224"/>
            <a:ext cx="827261" cy="261610"/>
          </a:xfrm>
          <a:prstGeom prst="rect">
            <a:avLst/>
          </a:prstGeom>
          <a:solidFill>
            <a:schemeClr val="bg1"/>
          </a:solidFill>
        </p:spPr>
        <p:txBody>
          <a:bodyPr wrap="square" rtlCol="0">
            <a:spAutoFit/>
          </a:bodyPr>
          <a:lstStyle/>
          <a:p>
            <a:r>
              <a:rPr lang="it-IT" sz="1100" dirty="0" err="1">
                <a:solidFill>
                  <a:srgbClr val="AE1023"/>
                </a:solidFill>
              </a:rPr>
              <a:t>Nov</a:t>
            </a:r>
            <a:r>
              <a:rPr lang="it-IT" sz="1100" dirty="0">
                <a:solidFill>
                  <a:srgbClr val="AE1023"/>
                </a:solidFill>
              </a:rPr>
              <a:t> </a:t>
            </a:r>
            <a:r>
              <a:rPr lang="it-IT" sz="1100" dirty="0" err="1">
                <a:solidFill>
                  <a:srgbClr val="AE1023"/>
                </a:solidFill>
              </a:rPr>
              <a:t>Dec</a:t>
            </a:r>
            <a:r>
              <a:rPr lang="it-IT" sz="1100" dirty="0">
                <a:solidFill>
                  <a:srgbClr val="AE1023"/>
                </a:solidFill>
              </a:rPr>
              <a:t> </a:t>
            </a:r>
            <a:endParaRPr lang="it-IT" sz="1100" i="1" dirty="0">
              <a:solidFill>
                <a:srgbClr val="AE1023"/>
              </a:solidFill>
            </a:endParaRPr>
          </a:p>
        </p:txBody>
      </p:sp>
      <p:sp>
        <p:nvSpPr>
          <p:cNvPr id="28" name="CasellaDiTesto 27">
            <a:extLst>
              <a:ext uri="{FF2B5EF4-FFF2-40B4-BE49-F238E27FC236}">
                <a16:creationId xmlns:a16="http://schemas.microsoft.com/office/drawing/2014/main" id="{093D8BF2-C33A-4AED-A79C-ECCAED2E1280}"/>
              </a:ext>
            </a:extLst>
          </p:cNvPr>
          <p:cNvSpPr txBox="1"/>
          <p:nvPr/>
        </p:nvSpPr>
        <p:spPr>
          <a:xfrm>
            <a:off x="724572" y="1930477"/>
            <a:ext cx="7447828" cy="523220"/>
          </a:xfrm>
          <a:prstGeom prst="rect">
            <a:avLst/>
          </a:prstGeom>
          <a:noFill/>
        </p:spPr>
        <p:txBody>
          <a:bodyPr wrap="square">
            <a:spAutoFit/>
          </a:bodyPr>
          <a:lstStyle/>
          <a:p>
            <a:pPr>
              <a:spcAft>
                <a:spcPts val="600"/>
              </a:spcAft>
            </a:pPr>
            <a:r>
              <a:rPr lang="it-IT" sz="1400" b="1" dirty="0" err="1">
                <a:solidFill>
                  <a:srgbClr val="FF0000"/>
                </a:solidFill>
              </a:rPr>
              <a:t>Other</a:t>
            </a:r>
            <a:r>
              <a:rPr lang="it-IT" sz="1400" b="1" dirty="0">
                <a:solidFill>
                  <a:srgbClr val="FF0000"/>
                </a:solidFill>
              </a:rPr>
              <a:t> </a:t>
            </a:r>
            <a:r>
              <a:rPr lang="it-IT" sz="1400" b="1" dirty="0" err="1">
                <a:solidFill>
                  <a:srgbClr val="FF0000"/>
                </a:solidFill>
              </a:rPr>
              <a:t>methods</a:t>
            </a:r>
            <a:r>
              <a:rPr lang="it-IT" sz="1400" b="1" dirty="0">
                <a:solidFill>
                  <a:srgbClr val="FF0000"/>
                </a:solidFill>
              </a:rPr>
              <a:t>. </a:t>
            </a:r>
            <a:r>
              <a:rPr lang="it-IT" sz="1400" dirty="0">
                <a:solidFill>
                  <a:srgbClr val="0F5494"/>
                </a:solidFill>
              </a:rPr>
              <a:t>Integration of </a:t>
            </a:r>
            <a:r>
              <a:rPr lang="it-IT" sz="1400" dirty="0" err="1">
                <a:solidFill>
                  <a:srgbClr val="0F5494"/>
                </a:solidFill>
              </a:rPr>
              <a:t>Permanent</a:t>
            </a:r>
            <a:r>
              <a:rPr lang="it-IT" sz="1400" dirty="0">
                <a:solidFill>
                  <a:srgbClr val="0F5494"/>
                </a:solidFill>
              </a:rPr>
              <a:t> Census and Social Surveys. </a:t>
            </a:r>
            <a:r>
              <a:rPr lang="it-IT" sz="1400" b="1" dirty="0">
                <a:solidFill>
                  <a:srgbClr val="0F5494"/>
                </a:solidFill>
              </a:rPr>
              <a:t>The </a:t>
            </a:r>
            <a:r>
              <a:rPr lang="it-IT" sz="1400" b="1" dirty="0" err="1">
                <a:solidFill>
                  <a:srgbClr val="0F5494"/>
                </a:solidFill>
              </a:rPr>
              <a:t>Italian</a:t>
            </a:r>
            <a:r>
              <a:rPr lang="it-IT" sz="1400" b="1" dirty="0">
                <a:solidFill>
                  <a:srgbClr val="0F5494"/>
                </a:solidFill>
              </a:rPr>
              <a:t> project</a:t>
            </a:r>
          </a:p>
        </p:txBody>
      </p:sp>
    </p:spTree>
    <p:extLst>
      <p:ext uri="{BB962C8B-B14F-4D97-AF65-F5344CB8AC3E}">
        <p14:creationId xmlns:p14="http://schemas.microsoft.com/office/powerpoint/2010/main" val="556977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PHC: the impact of Covid19</a:t>
            </a:r>
            <a:endParaRPr lang="en-GB" dirty="0"/>
          </a:p>
        </p:txBody>
      </p:sp>
      <p:cxnSp>
        <p:nvCxnSpPr>
          <p:cNvPr id="18" name="Connettore diritto 17">
            <a:extLst>
              <a:ext uri="{FF2B5EF4-FFF2-40B4-BE49-F238E27FC236}">
                <a16:creationId xmlns:a16="http://schemas.microsoft.com/office/drawing/2014/main" id="{E73818BE-4D22-48E7-883D-C90F261F44DC}"/>
              </a:ext>
            </a:extLst>
          </p:cNvPr>
          <p:cNvCxnSpPr/>
          <p:nvPr/>
        </p:nvCxnSpPr>
        <p:spPr bwMode="auto">
          <a:xfrm>
            <a:off x="827584" y="1917353"/>
            <a:ext cx="7344816" cy="0"/>
          </a:xfrm>
          <a:prstGeom prst="line">
            <a:avLst/>
          </a:prstGeom>
          <a:ln>
            <a:headEnd type="none" w="med" len="med"/>
            <a:tailEnd type="none" w="med" len="med"/>
          </a:ln>
        </p:spPr>
        <p:style>
          <a:lnRef idx="1">
            <a:schemeClr val="accent2"/>
          </a:lnRef>
          <a:fillRef idx="0">
            <a:schemeClr val="accent2"/>
          </a:fillRef>
          <a:effectRef idx="0">
            <a:schemeClr val="accent2"/>
          </a:effectRef>
          <a:fontRef idx="minor">
            <a:schemeClr val="tx1"/>
          </a:fontRef>
        </p:style>
      </p:cxnSp>
      <p:sp>
        <p:nvSpPr>
          <p:cNvPr id="30" name="CasellaDiTesto 29">
            <a:extLst>
              <a:ext uri="{FF2B5EF4-FFF2-40B4-BE49-F238E27FC236}">
                <a16:creationId xmlns:a16="http://schemas.microsoft.com/office/drawing/2014/main" id="{3DA29993-9D2A-4EA0-A518-D88FF3558B72}"/>
              </a:ext>
            </a:extLst>
          </p:cNvPr>
          <p:cNvSpPr txBox="1"/>
          <p:nvPr/>
        </p:nvSpPr>
        <p:spPr>
          <a:xfrm>
            <a:off x="510534" y="2062779"/>
            <a:ext cx="7704856" cy="1107996"/>
          </a:xfrm>
          <a:prstGeom prst="rect">
            <a:avLst/>
          </a:prstGeom>
          <a:noFill/>
        </p:spPr>
        <p:txBody>
          <a:bodyPr wrap="square">
            <a:spAutoFit/>
          </a:bodyPr>
          <a:lstStyle/>
          <a:p>
            <a:pPr marL="0" indent="0">
              <a:spcAft>
                <a:spcPts val="600"/>
              </a:spcAft>
              <a:buClr>
                <a:srgbClr val="C00000"/>
              </a:buClr>
              <a:buNone/>
            </a:pPr>
            <a:r>
              <a:rPr lang="en-US" sz="1400" b="0" dirty="0">
                <a:solidFill>
                  <a:schemeClr val="tx1"/>
                </a:solidFill>
              </a:rPr>
              <a:t>The </a:t>
            </a:r>
            <a:r>
              <a:rPr lang="en-US" sz="1400" b="0" dirty="0" err="1">
                <a:solidFill>
                  <a:schemeClr val="tx1"/>
                </a:solidFill>
              </a:rPr>
              <a:t>pandemia</a:t>
            </a:r>
            <a:r>
              <a:rPr lang="en-US" sz="1400" b="0" dirty="0">
                <a:solidFill>
                  <a:schemeClr val="tx1"/>
                </a:solidFill>
              </a:rPr>
              <a:t> of Covid19 had an impact also on statistical production process.</a:t>
            </a:r>
          </a:p>
          <a:p>
            <a:pPr marL="0" indent="0">
              <a:spcAft>
                <a:spcPts val="600"/>
              </a:spcAft>
              <a:buClr>
                <a:srgbClr val="C00000"/>
              </a:buClr>
              <a:buNone/>
            </a:pPr>
            <a:r>
              <a:rPr lang="en-US" sz="1400" dirty="0">
                <a:solidFill>
                  <a:schemeClr val="tx1"/>
                </a:solidFill>
              </a:rPr>
              <a:t>From 2019 to 2021 many NSIs (69) planned to realize Population census.</a:t>
            </a:r>
          </a:p>
          <a:p>
            <a:pPr marL="0" indent="0">
              <a:spcAft>
                <a:spcPts val="600"/>
              </a:spcAft>
              <a:buClr>
                <a:srgbClr val="C00000"/>
              </a:buClr>
              <a:buNone/>
            </a:pPr>
            <a:r>
              <a:rPr lang="en-US" sz="1400" dirty="0">
                <a:solidFill>
                  <a:schemeClr val="tx1"/>
                </a:solidFill>
              </a:rPr>
              <a:t>And a lot of them (55) decided to stop and/or postpone the census operations</a:t>
            </a:r>
          </a:p>
        </p:txBody>
      </p:sp>
      <p:pic>
        <p:nvPicPr>
          <p:cNvPr id="31" name="Immagine 30">
            <a:extLst>
              <a:ext uri="{FF2B5EF4-FFF2-40B4-BE49-F238E27FC236}">
                <a16:creationId xmlns:a16="http://schemas.microsoft.com/office/drawing/2014/main" id="{3E183C4C-9CE3-4D31-BBD0-94FF384A04AD}"/>
              </a:ext>
            </a:extLst>
          </p:cNvPr>
          <p:cNvPicPr>
            <a:picLocks noChangeAspect="1"/>
          </p:cNvPicPr>
          <p:nvPr/>
        </p:nvPicPr>
        <p:blipFill>
          <a:blip r:embed="rId3"/>
          <a:stretch>
            <a:fillRect/>
          </a:stretch>
        </p:blipFill>
        <p:spPr>
          <a:xfrm>
            <a:off x="539551" y="3212976"/>
            <a:ext cx="7992889" cy="2595128"/>
          </a:xfrm>
          <a:prstGeom prst="rect">
            <a:avLst/>
          </a:prstGeom>
        </p:spPr>
      </p:pic>
      <p:sp>
        <p:nvSpPr>
          <p:cNvPr id="32" name="CasellaDiTesto 31">
            <a:extLst>
              <a:ext uri="{FF2B5EF4-FFF2-40B4-BE49-F238E27FC236}">
                <a16:creationId xmlns:a16="http://schemas.microsoft.com/office/drawing/2014/main" id="{6C01014D-1C52-43EE-A766-CB209BCBEC93}"/>
              </a:ext>
            </a:extLst>
          </p:cNvPr>
          <p:cNvSpPr txBox="1"/>
          <p:nvPr/>
        </p:nvSpPr>
        <p:spPr>
          <a:xfrm>
            <a:off x="500394" y="5877272"/>
            <a:ext cx="7847386" cy="261610"/>
          </a:xfrm>
          <a:prstGeom prst="rect">
            <a:avLst/>
          </a:prstGeom>
          <a:noFill/>
        </p:spPr>
        <p:txBody>
          <a:bodyPr wrap="square">
            <a:spAutoFit/>
          </a:bodyPr>
          <a:lstStyle/>
          <a:p>
            <a:r>
              <a:rPr lang="it-IT" sz="1100" i="1" dirty="0">
                <a:solidFill>
                  <a:schemeClr val="accent6">
                    <a:lumMod val="75000"/>
                  </a:schemeClr>
                </a:solidFill>
              </a:rPr>
              <a:t>https://unstats.un.org/unsd/demographic-social/census/COVID-19/</a:t>
            </a:r>
          </a:p>
        </p:txBody>
      </p:sp>
    </p:spTree>
    <p:extLst>
      <p:ext uri="{BB962C8B-B14F-4D97-AF65-F5344CB8AC3E}">
        <p14:creationId xmlns:p14="http://schemas.microsoft.com/office/powerpoint/2010/main" val="1599778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Challenges of </a:t>
            </a:r>
            <a:r>
              <a:rPr lang="it-IT" dirty="0" err="1"/>
              <a:t>Statistics</a:t>
            </a:r>
            <a:endParaRPr lang="en-GB" dirty="0"/>
          </a:p>
        </p:txBody>
      </p:sp>
      <p:sp>
        <p:nvSpPr>
          <p:cNvPr id="3" name="Content Placeholder 2"/>
          <p:cNvSpPr>
            <a:spLocks noGrp="1"/>
          </p:cNvSpPr>
          <p:nvPr>
            <p:ph idx="1"/>
          </p:nvPr>
        </p:nvSpPr>
        <p:spPr/>
        <p:txBody>
          <a:bodyPr/>
          <a:lstStyle/>
          <a:p>
            <a:pPr algn="l">
              <a:spcBef>
                <a:spcPts val="1200"/>
              </a:spcBef>
            </a:pPr>
            <a:r>
              <a:rPr lang="en-US" sz="2000" b="0" i="0" u="none" strike="noStrike" baseline="0" dirty="0"/>
              <a:t>Data to change: data produced using innovative methods</a:t>
            </a:r>
          </a:p>
          <a:p>
            <a:pPr marL="809625" algn="l">
              <a:spcBef>
                <a:spcPts val="1200"/>
              </a:spcBef>
              <a:buFont typeface="Wingdings" panose="05000000000000000000" pitchFamily="2" charset="2"/>
              <a:buChar char="Ø"/>
            </a:pPr>
            <a:r>
              <a:rPr lang="en-US" sz="2000" b="0" i="0" u="none" strike="noStrike" baseline="0" dirty="0"/>
              <a:t>Increasingly daily dependence on technologies, social media and electronic transactions produces data in the most varied areas of natural and social sciences</a:t>
            </a:r>
          </a:p>
          <a:p>
            <a:pPr marL="809625" algn="l">
              <a:spcBef>
                <a:spcPts val="1200"/>
              </a:spcBef>
              <a:buFont typeface="Wingdings" panose="05000000000000000000" pitchFamily="2" charset="2"/>
              <a:buChar char="Ø"/>
            </a:pPr>
            <a:r>
              <a:rPr lang="en-US" sz="2000" b="0" i="0" u="none" strike="noStrike" baseline="0" dirty="0"/>
              <a:t>They are labelled “big” for dimensions and complexity (text, diagnostic, satellite images, signals,…)</a:t>
            </a:r>
          </a:p>
          <a:p>
            <a:pPr marL="809625" algn="l">
              <a:spcBef>
                <a:spcPts val="1200"/>
              </a:spcBef>
              <a:buFont typeface="Wingdings" panose="05000000000000000000" pitchFamily="2" charset="2"/>
              <a:buChar char="Ø"/>
            </a:pPr>
            <a:r>
              <a:rPr lang="en-US" sz="2000" b="0" i="0" u="none" strike="noStrike" baseline="0" dirty="0"/>
              <a:t>Paradigms of their analysis to bring benefits to the society and to everyone’s life are not clear</a:t>
            </a:r>
          </a:p>
        </p:txBody>
      </p:sp>
      <p:cxnSp>
        <p:nvCxnSpPr>
          <p:cNvPr id="5" name="Connettore diritto 4">
            <a:extLst>
              <a:ext uri="{FF2B5EF4-FFF2-40B4-BE49-F238E27FC236}">
                <a16:creationId xmlns:a16="http://schemas.microsoft.com/office/drawing/2014/main" id="{56882BF5-84AA-4B01-BF22-98348342BDA1}"/>
              </a:ext>
            </a:extLst>
          </p:cNvPr>
          <p:cNvCxnSpPr/>
          <p:nvPr/>
        </p:nvCxnSpPr>
        <p:spPr bwMode="auto">
          <a:xfrm>
            <a:off x="827584" y="1917353"/>
            <a:ext cx="7344816" cy="0"/>
          </a:xfrm>
          <a:prstGeom prst="line">
            <a:avLst/>
          </a:prstGeom>
          <a:ln>
            <a:headEnd type="none" w="med" len="med"/>
            <a:tailEnd type="none" w="med" len="med"/>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7182811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PHC: the impact of Covid19 and the future challenges</a:t>
            </a:r>
            <a:endParaRPr lang="en-GB" dirty="0"/>
          </a:p>
        </p:txBody>
      </p:sp>
      <p:cxnSp>
        <p:nvCxnSpPr>
          <p:cNvPr id="18" name="Connettore diritto 17">
            <a:extLst>
              <a:ext uri="{FF2B5EF4-FFF2-40B4-BE49-F238E27FC236}">
                <a16:creationId xmlns:a16="http://schemas.microsoft.com/office/drawing/2014/main" id="{E73818BE-4D22-48E7-883D-C90F261F44DC}"/>
              </a:ext>
            </a:extLst>
          </p:cNvPr>
          <p:cNvCxnSpPr/>
          <p:nvPr/>
        </p:nvCxnSpPr>
        <p:spPr bwMode="auto">
          <a:xfrm>
            <a:off x="827584" y="1917353"/>
            <a:ext cx="7344816" cy="0"/>
          </a:xfrm>
          <a:prstGeom prst="line">
            <a:avLst/>
          </a:prstGeom>
          <a:ln>
            <a:headEnd type="none" w="med" len="med"/>
            <a:tailEnd type="none" w="med" len="med"/>
          </a:ln>
        </p:spPr>
        <p:style>
          <a:lnRef idx="1">
            <a:schemeClr val="accent2"/>
          </a:lnRef>
          <a:fillRef idx="0">
            <a:schemeClr val="accent2"/>
          </a:fillRef>
          <a:effectRef idx="0">
            <a:schemeClr val="accent2"/>
          </a:effectRef>
          <a:fontRef idx="minor">
            <a:schemeClr val="tx1"/>
          </a:fontRef>
        </p:style>
      </p:cxnSp>
      <p:pic>
        <p:nvPicPr>
          <p:cNvPr id="6" name="Elemento grafico 5" descr="Badge 1 con riempimento a tinta unita">
            <a:extLst>
              <a:ext uri="{FF2B5EF4-FFF2-40B4-BE49-F238E27FC236}">
                <a16:creationId xmlns:a16="http://schemas.microsoft.com/office/drawing/2014/main" id="{B34F2199-1325-4B95-A23C-C7D51FC5B3A0}"/>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443761" y="2553370"/>
            <a:ext cx="576000" cy="576000"/>
          </a:xfrm>
          <a:prstGeom prst="rect">
            <a:avLst/>
          </a:prstGeom>
        </p:spPr>
      </p:pic>
      <p:sp>
        <p:nvSpPr>
          <p:cNvPr id="7" name="CasellaDiTesto 6">
            <a:extLst>
              <a:ext uri="{FF2B5EF4-FFF2-40B4-BE49-F238E27FC236}">
                <a16:creationId xmlns:a16="http://schemas.microsoft.com/office/drawing/2014/main" id="{CCEC6642-F6D9-4B6A-86B8-55DEBB6DDAE0}"/>
              </a:ext>
            </a:extLst>
          </p:cNvPr>
          <p:cNvSpPr txBox="1"/>
          <p:nvPr/>
        </p:nvSpPr>
        <p:spPr>
          <a:xfrm>
            <a:off x="1308043" y="2348880"/>
            <a:ext cx="3263957" cy="4062651"/>
          </a:xfrm>
          <a:prstGeom prst="rect">
            <a:avLst/>
          </a:prstGeom>
          <a:noFill/>
        </p:spPr>
        <p:txBody>
          <a:bodyPr wrap="square">
            <a:spAutoFit/>
          </a:bodyPr>
          <a:lstStyle/>
          <a:p>
            <a:pPr marL="0" indent="0">
              <a:spcBef>
                <a:spcPts val="600"/>
              </a:spcBef>
              <a:spcAft>
                <a:spcPts val="600"/>
              </a:spcAft>
              <a:buNone/>
            </a:pPr>
            <a:r>
              <a:rPr lang="en-US" sz="1400" b="0" dirty="0">
                <a:solidFill>
                  <a:schemeClr val="tx1"/>
                </a:solidFill>
              </a:rPr>
              <a:t>Difficult to realize </a:t>
            </a:r>
            <a:r>
              <a:rPr lang="en-US" sz="1400" b="0" u="sng" dirty="0">
                <a:solidFill>
                  <a:schemeClr val="tx1"/>
                </a:solidFill>
              </a:rPr>
              <a:t>face to face </a:t>
            </a:r>
            <a:r>
              <a:rPr lang="en-US" sz="1400" b="0" dirty="0">
                <a:solidFill>
                  <a:schemeClr val="tx1"/>
                </a:solidFill>
              </a:rPr>
              <a:t>interviews </a:t>
            </a:r>
          </a:p>
          <a:p>
            <a:pPr marL="0" indent="0">
              <a:spcBef>
                <a:spcPts val="600"/>
              </a:spcBef>
              <a:spcAft>
                <a:spcPts val="600"/>
              </a:spcAft>
              <a:buNone/>
            </a:pPr>
            <a:endParaRPr lang="en-US" sz="1400" b="0" dirty="0">
              <a:solidFill>
                <a:schemeClr val="tx1"/>
              </a:solidFill>
            </a:endParaRPr>
          </a:p>
          <a:p>
            <a:pPr marL="0" indent="0">
              <a:spcBef>
                <a:spcPts val="600"/>
              </a:spcBef>
              <a:spcAft>
                <a:spcPts val="600"/>
              </a:spcAft>
              <a:buNone/>
            </a:pPr>
            <a:r>
              <a:rPr lang="en-US" sz="1400" b="0" dirty="0">
                <a:solidFill>
                  <a:schemeClr val="tx1"/>
                </a:solidFill>
              </a:rPr>
              <a:t>Difficult to recruit personnel </a:t>
            </a:r>
          </a:p>
          <a:p>
            <a:pPr marL="0" indent="0">
              <a:spcBef>
                <a:spcPts val="600"/>
              </a:spcBef>
              <a:spcAft>
                <a:spcPts val="600"/>
              </a:spcAft>
              <a:buNone/>
            </a:pPr>
            <a:endParaRPr lang="en-US" sz="1400" b="0" dirty="0">
              <a:solidFill>
                <a:schemeClr val="tx1"/>
              </a:solidFill>
            </a:endParaRPr>
          </a:p>
          <a:p>
            <a:pPr marL="0" indent="0">
              <a:spcBef>
                <a:spcPts val="600"/>
              </a:spcBef>
              <a:spcAft>
                <a:spcPts val="600"/>
              </a:spcAft>
              <a:buNone/>
            </a:pPr>
            <a:r>
              <a:rPr lang="en-US" sz="1400" b="0" dirty="0">
                <a:solidFill>
                  <a:schemeClr val="tx1"/>
                </a:solidFill>
              </a:rPr>
              <a:t>Funding limitations and constraints </a:t>
            </a:r>
          </a:p>
          <a:p>
            <a:pPr marL="0" indent="0">
              <a:spcBef>
                <a:spcPts val="600"/>
              </a:spcBef>
              <a:spcAft>
                <a:spcPts val="600"/>
              </a:spcAft>
              <a:buNone/>
            </a:pPr>
            <a:endParaRPr lang="en-US" sz="1400" b="0" dirty="0">
              <a:solidFill>
                <a:schemeClr val="tx1"/>
              </a:solidFill>
            </a:endParaRPr>
          </a:p>
          <a:p>
            <a:pPr marL="0" indent="0">
              <a:spcBef>
                <a:spcPts val="600"/>
              </a:spcBef>
              <a:spcAft>
                <a:spcPts val="600"/>
              </a:spcAft>
              <a:buNone/>
            </a:pPr>
            <a:r>
              <a:rPr lang="en-US" sz="1400" b="0" dirty="0">
                <a:solidFill>
                  <a:schemeClr val="tx1"/>
                </a:solidFill>
              </a:rPr>
              <a:t>Mobility constrictions</a:t>
            </a:r>
          </a:p>
          <a:p>
            <a:pPr marL="0" indent="0">
              <a:spcBef>
                <a:spcPts val="600"/>
              </a:spcBef>
              <a:spcAft>
                <a:spcPts val="600"/>
              </a:spcAft>
              <a:buNone/>
            </a:pPr>
            <a:endParaRPr lang="en-US" sz="1400" b="0" dirty="0">
              <a:solidFill>
                <a:schemeClr val="tx1"/>
              </a:solidFill>
            </a:endParaRPr>
          </a:p>
          <a:p>
            <a:pPr marL="0" indent="0">
              <a:spcBef>
                <a:spcPts val="600"/>
              </a:spcBef>
              <a:spcAft>
                <a:spcPts val="600"/>
              </a:spcAft>
              <a:buNone/>
            </a:pPr>
            <a:endParaRPr lang="en-US" sz="1000" b="0" dirty="0">
              <a:solidFill>
                <a:schemeClr val="tx1"/>
              </a:solidFill>
            </a:endParaRPr>
          </a:p>
          <a:p>
            <a:pPr marL="0" indent="0">
              <a:spcBef>
                <a:spcPts val="600"/>
              </a:spcBef>
              <a:spcAft>
                <a:spcPts val="600"/>
              </a:spcAft>
              <a:buNone/>
            </a:pPr>
            <a:r>
              <a:rPr lang="en-US" sz="1400" b="0" dirty="0">
                <a:solidFill>
                  <a:schemeClr val="tx1"/>
                </a:solidFill>
              </a:rPr>
              <a:t>Closure of establishment</a:t>
            </a:r>
          </a:p>
        </p:txBody>
      </p:sp>
      <p:pic>
        <p:nvPicPr>
          <p:cNvPr id="9" name="Elemento grafico 8" descr="Badge con riempimento a tinta unita">
            <a:extLst>
              <a:ext uri="{FF2B5EF4-FFF2-40B4-BE49-F238E27FC236}">
                <a16:creationId xmlns:a16="http://schemas.microsoft.com/office/drawing/2014/main" id="{EDB73F07-F44E-4961-B915-A8BB0294AACB}"/>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427984" y="3369650"/>
            <a:ext cx="576000" cy="576000"/>
          </a:xfrm>
          <a:prstGeom prst="rect">
            <a:avLst/>
          </a:prstGeom>
        </p:spPr>
      </p:pic>
      <p:sp>
        <p:nvSpPr>
          <p:cNvPr id="12" name="CasellaDiTesto 11">
            <a:extLst>
              <a:ext uri="{FF2B5EF4-FFF2-40B4-BE49-F238E27FC236}">
                <a16:creationId xmlns:a16="http://schemas.microsoft.com/office/drawing/2014/main" id="{F463AEAB-1DA1-40B5-868B-DFCF62BE652C}"/>
              </a:ext>
            </a:extLst>
          </p:cNvPr>
          <p:cNvSpPr txBox="1"/>
          <p:nvPr/>
        </p:nvSpPr>
        <p:spPr>
          <a:xfrm>
            <a:off x="1043608" y="2030529"/>
            <a:ext cx="3456384" cy="307777"/>
          </a:xfrm>
          <a:prstGeom prst="rect">
            <a:avLst/>
          </a:prstGeom>
          <a:noFill/>
        </p:spPr>
        <p:txBody>
          <a:bodyPr wrap="square">
            <a:spAutoFit/>
          </a:bodyPr>
          <a:lstStyle/>
          <a:p>
            <a:pPr marL="0" indent="0" algn="ctr">
              <a:spcAft>
                <a:spcPts val="600"/>
              </a:spcAft>
              <a:buClr>
                <a:srgbClr val="C00000"/>
              </a:buClr>
              <a:buNone/>
            </a:pPr>
            <a:r>
              <a:rPr lang="en-US" sz="1400" i="0" dirty="0">
                <a:solidFill>
                  <a:srgbClr val="C00000"/>
                </a:solidFill>
              </a:rPr>
              <a:t>Reasons</a:t>
            </a:r>
          </a:p>
        </p:txBody>
      </p:sp>
      <p:sp>
        <p:nvSpPr>
          <p:cNvPr id="13" name="CasellaDiTesto 12">
            <a:extLst>
              <a:ext uri="{FF2B5EF4-FFF2-40B4-BE49-F238E27FC236}">
                <a16:creationId xmlns:a16="http://schemas.microsoft.com/office/drawing/2014/main" id="{E4048DB5-FD3F-4738-AB77-55881C68D1F1}"/>
              </a:ext>
            </a:extLst>
          </p:cNvPr>
          <p:cNvSpPr txBox="1"/>
          <p:nvPr/>
        </p:nvSpPr>
        <p:spPr>
          <a:xfrm>
            <a:off x="4744369" y="2055891"/>
            <a:ext cx="3456384" cy="307777"/>
          </a:xfrm>
          <a:prstGeom prst="rect">
            <a:avLst/>
          </a:prstGeom>
          <a:noFill/>
        </p:spPr>
        <p:txBody>
          <a:bodyPr wrap="square">
            <a:spAutoFit/>
          </a:bodyPr>
          <a:lstStyle/>
          <a:p>
            <a:pPr marL="0" indent="0" algn="ctr">
              <a:spcAft>
                <a:spcPts val="600"/>
              </a:spcAft>
              <a:buClr>
                <a:srgbClr val="C00000"/>
              </a:buClr>
              <a:buNone/>
            </a:pPr>
            <a:r>
              <a:rPr lang="en-US" sz="1400" i="0" dirty="0">
                <a:solidFill>
                  <a:srgbClr val="C00000"/>
                </a:solidFill>
              </a:rPr>
              <a:t>Challenges</a:t>
            </a:r>
          </a:p>
        </p:txBody>
      </p:sp>
      <p:sp>
        <p:nvSpPr>
          <p:cNvPr id="14" name="CasellaDiTesto 13">
            <a:extLst>
              <a:ext uri="{FF2B5EF4-FFF2-40B4-BE49-F238E27FC236}">
                <a16:creationId xmlns:a16="http://schemas.microsoft.com/office/drawing/2014/main" id="{EFCD32DC-CD12-4E78-B177-275119B39552}"/>
              </a:ext>
            </a:extLst>
          </p:cNvPr>
          <p:cNvSpPr txBox="1"/>
          <p:nvPr/>
        </p:nvSpPr>
        <p:spPr>
          <a:xfrm>
            <a:off x="5285551" y="2364844"/>
            <a:ext cx="3456384" cy="3985706"/>
          </a:xfrm>
          <a:prstGeom prst="rect">
            <a:avLst/>
          </a:prstGeom>
          <a:noFill/>
        </p:spPr>
        <p:txBody>
          <a:bodyPr wrap="square">
            <a:spAutoFit/>
          </a:bodyPr>
          <a:lstStyle/>
          <a:p>
            <a:pPr marL="0" indent="0">
              <a:spcBef>
                <a:spcPts val="600"/>
              </a:spcBef>
              <a:spcAft>
                <a:spcPts val="600"/>
              </a:spcAft>
              <a:buNone/>
            </a:pPr>
            <a:r>
              <a:rPr lang="en-US" sz="1400" b="0" dirty="0">
                <a:solidFill>
                  <a:schemeClr val="tx1"/>
                </a:solidFill>
              </a:rPr>
              <a:t>To maintain high response rate using </a:t>
            </a:r>
            <a:r>
              <a:rPr lang="en-US" sz="1400" b="0" u="sng" dirty="0">
                <a:solidFill>
                  <a:schemeClr val="tx1"/>
                </a:solidFill>
              </a:rPr>
              <a:t>mixed data collection methods</a:t>
            </a:r>
          </a:p>
          <a:p>
            <a:pPr marL="0" indent="0">
              <a:spcBef>
                <a:spcPts val="600"/>
              </a:spcBef>
              <a:spcAft>
                <a:spcPts val="600"/>
              </a:spcAft>
              <a:buNone/>
            </a:pPr>
            <a:endParaRPr lang="en-US" sz="1400" b="0" dirty="0">
              <a:solidFill>
                <a:schemeClr val="tx1"/>
              </a:solidFill>
            </a:endParaRPr>
          </a:p>
          <a:p>
            <a:pPr marL="0" indent="0">
              <a:spcBef>
                <a:spcPts val="600"/>
              </a:spcBef>
              <a:spcAft>
                <a:spcPts val="600"/>
              </a:spcAft>
              <a:buNone/>
            </a:pPr>
            <a:r>
              <a:rPr lang="en-US" sz="1400" b="0" dirty="0">
                <a:solidFill>
                  <a:schemeClr val="tx1"/>
                </a:solidFill>
              </a:rPr>
              <a:t>To </a:t>
            </a:r>
            <a:r>
              <a:rPr lang="en-US" sz="1400" b="0" u="sng" dirty="0">
                <a:solidFill>
                  <a:schemeClr val="tx1"/>
                </a:solidFill>
              </a:rPr>
              <a:t>change the system of recruitment and payment of census personnel</a:t>
            </a:r>
          </a:p>
          <a:p>
            <a:pPr marL="0" indent="0">
              <a:spcBef>
                <a:spcPts val="600"/>
              </a:spcBef>
              <a:spcAft>
                <a:spcPts val="600"/>
              </a:spcAft>
              <a:buNone/>
            </a:pPr>
            <a:r>
              <a:rPr lang="en-US" sz="1400" b="0" dirty="0">
                <a:solidFill>
                  <a:schemeClr val="tx1"/>
                </a:solidFill>
              </a:rPr>
              <a:t>To </a:t>
            </a:r>
            <a:r>
              <a:rPr lang="en-US" sz="1400" b="0" u="sng" dirty="0">
                <a:solidFill>
                  <a:schemeClr val="tx1"/>
                </a:solidFill>
              </a:rPr>
              <a:t>save costs </a:t>
            </a:r>
            <a:r>
              <a:rPr lang="en-US" sz="1400" b="0" dirty="0">
                <a:solidFill>
                  <a:schemeClr val="tx1"/>
                </a:solidFill>
              </a:rPr>
              <a:t>(i.e. decreasing the sample for sub set of population)</a:t>
            </a:r>
          </a:p>
          <a:p>
            <a:pPr marL="0" indent="0">
              <a:spcBef>
                <a:spcPts val="600"/>
              </a:spcBef>
              <a:spcAft>
                <a:spcPts val="600"/>
              </a:spcAft>
              <a:buNone/>
            </a:pPr>
            <a:endParaRPr lang="en-US" sz="1400" b="0" dirty="0">
              <a:solidFill>
                <a:schemeClr val="tx1"/>
              </a:solidFill>
            </a:endParaRPr>
          </a:p>
          <a:p>
            <a:pPr marL="0" indent="0">
              <a:spcBef>
                <a:spcPts val="600"/>
              </a:spcBef>
              <a:spcAft>
                <a:spcPts val="600"/>
              </a:spcAft>
              <a:buNone/>
            </a:pPr>
            <a:r>
              <a:rPr lang="en-US" sz="1400" b="0" dirty="0">
                <a:solidFill>
                  <a:schemeClr val="tx1"/>
                </a:solidFill>
              </a:rPr>
              <a:t>To </a:t>
            </a:r>
            <a:r>
              <a:rPr lang="en-US" sz="1400" b="0" u="sng" dirty="0">
                <a:solidFill>
                  <a:schemeClr val="tx1"/>
                </a:solidFill>
              </a:rPr>
              <a:t>increase the use of web </a:t>
            </a:r>
            <a:r>
              <a:rPr lang="en-US" sz="1400" b="0" dirty="0">
                <a:solidFill>
                  <a:schemeClr val="tx1"/>
                </a:solidFill>
              </a:rPr>
              <a:t>communication and web </a:t>
            </a:r>
            <a:r>
              <a:rPr lang="en-US" sz="1400" b="0" dirty="0" err="1">
                <a:solidFill>
                  <a:schemeClr val="tx1"/>
                </a:solidFill>
              </a:rPr>
              <a:t>interviewes</a:t>
            </a:r>
            <a:r>
              <a:rPr lang="en-US" sz="1400" b="0" dirty="0">
                <a:solidFill>
                  <a:schemeClr val="tx1"/>
                </a:solidFill>
              </a:rPr>
              <a:t> (web platform)</a:t>
            </a:r>
          </a:p>
          <a:p>
            <a:pPr marL="0" indent="0">
              <a:spcBef>
                <a:spcPts val="600"/>
              </a:spcBef>
              <a:spcAft>
                <a:spcPts val="600"/>
              </a:spcAft>
              <a:buNone/>
            </a:pPr>
            <a:endParaRPr lang="en-US" sz="100" b="0" dirty="0">
              <a:solidFill>
                <a:schemeClr val="tx1"/>
              </a:solidFill>
            </a:endParaRPr>
          </a:p>
          <a:p>
            <a:pPr marL="0" indent="0">
              <a:spcBef>
                <a:spcPts val="600"/>
              </a:spcBef>
              <a:spcAft>
                <a:spcPts val="600"/>
              </a:spcAft>
              <a:buNone/>
            </a:pPr>
            <a:r>
              <a:rPr lang="en-US" sz="1400" b="0" dirty="0">
                <a:solidFill>
                  <a:schemeClr val="tx1"/>
                </a:solidFill>
              </a:rPr>
              <a:t>To </a:t>
            </a:r>
            <a:r>
              <a:rPr lang="en-US" sz="1400" b="0" u="sng" dirty="0">
                <a:solidFill>
                  <a:schemeClr val="tx1"/>
                </a:solidFill>
              </a:rPr>
              <a:t>increase the virtual meeting</a:t>
            </a:r>
          </a:p>
        </p:txBody>
      </p:sp>
      <p:cxnSp>
        <p:nvCxnSpPr>
          <p:cNvPr id="15" name="Connettore diritto 14">
            <a:extLst>
              <a:ext uri="{FF2B5EF4-FFF2-40B4-BE49-F238E27FC236}">
                <a16:creationId xmlns:a16="http://schemas.microsoft.com/office/drawing/2014/main" id="{3A613C2C-B311-4FC7-87FE-5BB1E7AB8375}"/>
              </a:ext>
            </a:extLst>
          </p:cNvPr>
          <p:cNvCxnSpPr>
            <a:cxnSpLocks/>
          </p:cNvCxnSpPr>
          <p:nvPr/>
        </p:nvCxnSpPr>
        <p:spPr bwMode="auto">
          <a:xfrm>
            <a:off x="1907704" y="3284984"/>
            <a:ext cx="5688632" cy="0"/>
          </a:xfrm>
          <a:prstGeom prst="line">
            <a:avLst/>
          </a:prstGeom>
          <a:ln>
            <a:prstDash val="dash"/>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9" name="Connettore diritto 18">
            <a:extLst>
              <a:ext uri="{FF2B5EF4-FFF2-40B4-BE49-F238E27FC236}">
                <a16:creationId xmlns:a16="http://schemas.microsoft.com/office/drawing/2014/main" id="{EC69709B-F4EC-496C-9EC4-F87156448D67}"/>
              </a:ext>
            </a:extLst>
          </p:cNvPr>
          <p:cNvCxnSpPr>
            <a:cxnSpLocks/>
          </p:cNvCxnSpPr>
          <p:nvPr/>
        </p:nvCxnSpPr>
        <p:spPr bwMode="auto">
          <a:xfrm>
            <a:off x="1900053" y="4077072"/>
            <a:ext cx="5688632" cy="0"/>
          </a:xfrm>
          <a:prstGeom prst="line">
            <a:avLst/>
          </a:prstGeom>
          <a:ln>
            <a:prstDash val="dash"/>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0" name="Connettore diritto 19">
            <a:extLst>
              <a:ext uri="{FF2B5EF4-FFF2-40B4-BE49-F238E27FC236}">
                <a16:creationId xmlns:a16="http://schemas.microsoft.com/office/drawing/2014/main" id="{6D202998-ECC2-4154-B915-7F533F0D5F9D}"/>
              </a:ext>
            </a:extLst>
          </p:cNvPr>
          <p:cNvCxnSpPr>
            <a:cxnSpLocks/>
          </p:cNvCxnSpPr>
          <p:nvPr/>
        </p:nvCxnSpPr>
        <p:spPr bwMode="auto">
          <a:xfrm>
            <a:off x="1907704" y="4869160"/>
            <a:ext cx="5688632" cy="0"/>
          </a:xfrm>
          <a:prstGeom prst="line">
            <a:avLst/>
          </a:prstGeom>
          <a:ln>
            <a:prstDash val="dash"/>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1" name="Connettore diritto 20">
            <a:extLst>
              <a:ext uri="{FF2B5EF4-FFF2-40B4-BE49-F238E27FC236}">
                <a16:creationId xmlns:a16="http://schemas.microsoft.com/office/drawing/2014/main" id="{A840FD8D-6D28-4E95-8946-1FE762FC29F9}"/>
              </a:ext>
            </a:extLst>
          </p:cNvPr>
          <p:cNvCxnSpPr>
            <a:cxnSpLocks/>
          </p:cNvCxnSpPr>
          <p:nvPr/>
        </p:nvCxnSpPr>
        <p:spPr bwMode="auto">
          <a:xfrm>
            <a:off x="1907704" y="5949280"/>
            <a:ext cx="5688632" cy="0"/>
          </a:xfrm>
          <a:prstGeom prst="line">
            <a:avLst/>
          </a:prstGeom>
          <a:ln>
            <a:prstDash val="dash"/>
            <a:headEnd type="none" w="med" len="med"/>
            <a:tailEnd type="none" w="med" len="med"/>
          </a:ln>
        </p:spPr>
        <p:style>
          <a:lnRef idx="1">
            <a:schemeClr val="dk1"/>
          </a:lnRef>
          <a:fillRef idx="0">
            <a:schemeClr val="dk1"/>
          </a:fillRef>
          <a:effectRef idx="0">
            <a:schemeClr val="dk1"/>
          </a:effectRef>
          <a:fontRef idx="minor">
            <a:schemeClr val="tx1"/>
          </a:fontRef>
        </p:style>
      </p:cxnSp>
      <p:pic>
        <p:nvPicPr>
          <p:cNvPr id="16" name="Elemento grafico 15" descr="Badge 3 con riempimento a tinta unita">
            <a:extLst>
              <a:ext uri="{FF2B5EF4-FFF2-40B4-BE49-F238E27FC236}">
                <a16:creationId xmlns:a16="http://schemas.microsoft.com/office/drawing/2014/main" id="{B3D72BB3-E12F-4AD9-BF1F-7E280F38A829}"/>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427984" y="4221089"/>
            <a:ext cx="576000" cy="576000"/>
          </a:xfrm>
          <a:prstGeom prst="rect">
            <a:avLst/>
          </a:prstGeom>
        </p:spPr>
      </p:pic>
      <p:pic>
        <p:nvPicPr>
          <p:cNvPr id="23" name="Elemento grafico 22" descr="Badge 4 con riempimento a tinta unita">
            <a:extLst>
              <a:ext uri="{FF2B5EF4-FFF2-40B4-BE49-F238E27FC236}">
                <a16:creationId xmlns:a16="http://schemas.microsoft.com/office/drawing/2014/main" id="{251DB2DB-2B63-4715-B19A-C1BDBC844659}"/>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4427984" y="5122391"/>
            <a:ext cx="576000" cy="576000"/>
          </a:xfrm>
          <a:prstGeom prst="rect">
            <a:avLst/>
          </a:prstGeom>
        </p:spPr>
      </p:pic>
      <p:pic>
        <p:nvPicPr>
          <p:cNvPr id="25" name="Elemento grafico 24" descr="Badge 5 con riempimento a tinta unita">
            <a:extLst>
              <a:ext uri="{FF2B5EF4-FFF2-40B4-BE49-F238E27FC236}">
                <a16:creationId xmlns:a16="http://schemas.microsoft.com/office/drawing/2014/main" id="{FA9C5C37-7367-4A0F-8605-89D6098EC7E9}"/>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4427984" y="6025233"/>
            <a:ext cx="576000" cy="576000"/>
          </a:xfrm>
          <a:prstGeom prst="rect">
            <a:avLst/>
          </a:prstGeom>
        </p:spPr>
      </p:pic>
    </p:spTree>
    <p:extLst>
      <p:ext uri="{BB962C8B-B14F-4D97-AF65-F5344CB8AC3E}">
        <p14:creationId xmlns:p14="http://schemas.microsoft.com/office/powerpoint/2010/main" val="20359219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PHC: …and </a:t>
            </a:r>
            <a:r>
              <a:rPr lang="it-IT" dirty="0" err="1"/>
              <a:t>other</a:t>
            </a:r>
            <a:r>
              <a:rPr lang="it-IT" dirty="0"/>
              <a:t> challenges</a:t>
            </a:r>
            <a:endParaRPr lang="en-GB" dirty="0"/>
          </a:p>
        </p:txBody>
      </p:sp>
      <p:cxnSp>
        <p:nvCxnSpPr>
          <p:cNvPr id="18" name="Connettore diritto 17">
            <a:extLst>
              <a:ext uri="{FF2B5EF4-FFF2-40B4-BE49-F238E27FC236}">
                <a16:creationId xmlns:a16="http://schemas.microsoft.com/office/drawing/2014/main" id="{E73818BE-4D22-48E7-883D-C90F261F44DC}"/>
              </a:ext>
            </a:extLst>
          </p:cNvPr>
          <p:cNvCxnSpPr/>
          <p:nvPr/>
        </p:nvCxnSpPr>
        <p:spPr bwMode="auto">
          <a:xfrm>
            <a:off x="827584" y="1917353"/>
            <a:ext cx="7344816" cy="0"/>
          </a:xfrm>
          <a:prstGeom prst="line">
            <a:avLst/>
          </a:prstGeom>
          <a:ln>
            <a:headEnd type="none" w="med" len="med"/>
            <a:tailEnd type="none" w="med" len="med"/>
          </a:ln>
        </p:spPr>
        <p:style>
          <a:lnRef idx="1">
            <a:schemeClr val="accent2"/>
          </a:lnRef>
          <a:fillRef idx="0">
            <a:schemeClr val="accent2"/>
          </a:fillRef>
          <a:effectRef idx="0">
            <a:schemeClr val="accent2"/>
          </a:effectRef>
          <a:fontRef idx="minor">
            <a:schemeClr val="tx1"/>
          </a:fontRef>
        </p:style>
      </p:cxnSp>
      <p:sp>
        <p:nvSpPr>
          <p:cNvPr id="7" name="CasellaDiTesto 6">
            <a:extLst>
              <a:ext uri="{FF2B5EF4-FFF2-40B4-BE49-F238E27FC236}">
                <a16:creationId xmlns:a16="http://schemas.microsoft.com/office/drawing/2014/main" id="{CCEC6642-F6D9-4B6A-86B8-55DEBB6DDAE0}"/>
              </a:ext>
            </a:extLst>
          </p:cNvPr>
          <p:cNvSpPr txBox="1"/>
          <p:nvPr/>
        </p:nvSpPr>
        <p:spPr>
          <a:xfrm>
            <a:off x="1308043" y="2348880"/>
            <a:ext cx="3263957" cy="1107996"/>
          </a:xfrm>
          <a:prstGeom prst="rect">
            <a:avLst/>
          </a:prstGeom>
          <a:noFill/>
        </p:spPr>
        <p:txBody>
          <a:bodyPr wrap="square">
            <a:spAutoFit/>
          </a:bodyPr>
          <a:lstStyle/>
          <a:p>
            <a:pPr marL="0" indent="0">
              <a:spcBef>
                <a:spcPts val="600"/>
              </a:spcBef>
              <a:spcAft>
                <a:spcPts val="600"/>
              </a:spcAft>
              <a:buNone/>
            </a:pPr>
            <a:r>
              <a:rPr lang="en-US" sz="1400" b="0" dirty="0">
                <a:solidFill>
                  <a:schemeClr val="tx1"/>
                </a:solidFill>
              </a:rPr>
              <a:t>Increasing response burden  -&gt; reduction of response rate (also web response rate)</a:t>
            </a:r>
          </a:p>
          <a:p>
            <a:pPr marL="0" indent="0">
              <a:spcBef>
                <a:spcPts val="600"/>
              </a:spcBef>
              <a:spcAft>
                <a:spcPts val="600"/>
              </a:spcAft>
              <a:buNone/>
            </a:pPr>
            <a:endParaRPr lang="en-US" sz="1400" b="0" dirty="0">
              <a:solidFill>
                <a:schemeClr val="tx1"/>
              </a:solidFill>
            </a:endParaRPr>
          </a:p>
        </p:txBody>
      </p:sp>
      <p:sp>
        <p:nvSpPr>
          <p:cNvPr id="12" name="CasellaDiTesto 11">
            <a:extLst>
              <a:ext uri="{FF2B5EF4-FFF2-40B4-BE49-F238E27FC236}">
                <a16:creationId xmlns:a16="http://schemas.microsoft.com/office/drawing/2014/main" id="{F463AEAB-1DA1-40B5-868B-DFCF62BE652C}"/>
              </a:ext>
            </a:extLst>
          </p:cNvPr>
          <p:cNvSpPr txBox="1"/>
          <p:nvPr/>
        </p:nvSpPr>
        <p:spPr>
          <a:xfrm>
            <a:off x="1043608" y="2030529"/>
            <a:ext cx="3456384" cy="307777"/>
          </a:xfrm>
          <a:prstGeom prst="rect">
            <a:avLst/>
          </a:prstGeom>
          <a:noFill/>
        </p:spPr>
        <p:txBody>
          <a:bodyPr wrap="square">
            <a:spAutoFit/>
          </a:bodyPr>
          <a:lstStyle/>
          <a:p>
            <a:pPr marL="0" indent="0" algn="ctr">
              <a:spcAft>
                <a:spcPts val="600"/>
              </a:spcAft>
              <a:buClr>
                <a:srgbClr val="C00000"/>
              </a:buClr>
              <a:buNone/>
            </a:pPr>
            <a:r>
              <a:rPr lang="en-US" sz="1400" i="0" dirty="0">
                <a:solidFill>
                  <a:srgbClr val="C00000"/>
                </a:solidFill>
              </a:rPr>
              <a:t>Reasons</a:t>
            </a:r>
          </a:p>
        </p:txBody>
      </p:sp>
      <p:sp>
        <p:nvSpPr>
          <p:cNvPr id="13" name="CasellaDiTesto 12">
            <a:extLst>
              <a:ext uri="{FF2B5EF4-FFF2-40B4-BE49-F238E27FC236}">
                <a16:creationId xmlns:a16="http://schemas.microsoft.com/office/drawing/2014/main" id="{E4048DB5-FD3F-4738-AB77-55881C68D1F1}"/>
              </a:ext>
            </a:extLst>
          </p:cNvPr>
          <p:cNvSpPr txBox="1"/>
          <p:nvPr/>
        </p:nvSpPr>
        <p:spPr>
          <a:xfrm>
            <a:off x="4744369" y="2055891"/>
            <a:ext cx="3456384" cy="307777"/>
          </a:xfrm>
          <a:prstGeom prst="rect">
            <a:avLst/>
          </a:prstGeom>
          <a:noFill/>
        </p:spPr>
        <p:txBody>
          <a:bodyPr wrap="square">
            <a:spAutoFit/>
          </a:bodyPr>
          <a:lstStyle/>
          <a:p>
            <a:pPr marL="0" indent="0" algn="ctr">
              <a:spcAft>
                <a:spcPts val="600"/>
              </a:spcAft>
              <a:buClr>
                <a:srgbClr val="C00000"/>
              </a:buClr>
              <a:buNone/>
            </a:pPr>
            <a:r>
              <a:rPr lang="en-US" sz="1400" i="0" dirty="0">
                <a:solidFill>
                  <a:srgbClr val="C00000"/>
                </a:solidFill>
              </a:rPr>
              <a:t>Challenges</a:t>
            </a:r>
          </a:p>
        </p:txBody>
      </p:sp>
      <p:sp>
        <p:nvSpPr>
          <p:cNvPr id="14" name="CasellaDiTesto 13">
            <a:extLst>
              <a:ext uri="{FF2B5EF4-FFF2-40B4-BE49-F238E27FC236}">
                <a16:creationId xmlns:a16="http://schemas.microsoft.com/office/drawing/2014/main" id="{EFCD32DC-CD12-4E78-B177-275119B39552}"/>
              </a:ext>
            </a:extLst>
          </p:cNvPr>
          <p:cNvSpPr txBox="1"/>
          <p:nvPr/>
        </p:nvSpPr>
        <p:spPr>
          <a:xfrm>
            <a:off x="5285551" y="2364844"/>
            <a:ext cx="3456384" cy="3511282"/>
          </a:xfrm>
          <a:prstGeom prst="rect">
            <a:avLst/>
          </a:prstGeom>
          <a:noFill/>
        </p:spPr>
        <p:txBody>
          <a:bodyPr wrap="square">
            <a:spAutoFit/>
          </a:bodyPr>
          <a:lstStyle/>
          <a:p>
            <a:pPr marL="0" indent="0">
              <a:spcBef>
                <a:spcPts val="600"/>
              </a:spcBef>
              <a:spcAft>
                <a:spcPts val="600"/>
              </a:spcAft>
              <a:buNone/>
            </a:pPr>
            <a:r>
              <a:rPr lang="en-US" sz="1400" b="0" dirty="0">
                <a:solidFill>
                  <a:schemeClr val="tx1"/>
                </a:solidFill>
              </a:rPr>
              <a:t>To improve mixed mode and mixed data sources</a:t>
            </a:r>
          </a:p>
          <a:p>
            <a:pPr marL="0" indent="0">
              <a:spcBef>
                <a:spcPts val="600"/>
              </a:spcBef>
              <a:spcAft>
                <a:spcPts val="600"/>
              </a:spcAft>
              <a:buNone/>
            </a:pPr>
            <a:endParaRPr lang="en-US" sz="1400" b="0" dirty="0">
              <a:solidFill>
                <a:schemeClr val="tx1"/>
              </a:solidFill>
            </a:endParaRPr>
          </a:p>
          <a:p>
            <a:pPr marL="342900" indent="-342900">
              <a:lnSpc>
                <a:spcPct val="150000"/>
              </a:lnSpc>
              <a:buFont typeface="+mj-lt"/>
              <a:buAutoNum type="alphaLcPeriod"/>
            </a:pPr>
            <a:endParaRPr lang="it-IT" sz="1400" b="0" dirty="0">
              <a:solidFill>
                <a:schemeClr val="tx1"/>
              </a:solidFill>
            </a:endParaRPr>
          </a:p>
          <a:p>
            <a:pPr marL="342900" indent="-342900">
              <a:lnSpc>
                <a:spcPct val="150000"/>
              </a:lnSpc>
              <a:buFont typeface="+mj-lt"/>
              <a:buAutoNum type="alphaLcPeriod"/>
            </a:pPr>
            <a:r>
              <a:rPr lang="it-IT" sz="1400" b="0" dirty="0">
                <a:solidFill>
                  <a:schemeClr val="tx1"/>
                </a:solidFill>
              </a:rPr>
              <a:t>to </a:t>
            </a:r>
            <a:r>
              <a:rPr lang="it-IT" sz="1400" b="0" dirty="0" err="1">
                <a:solidFill>
                  <a:schemeClr val="tx1"/>
                </a:solidFill>
              </a:rPr>
              <a:t>respect</a:t>
            </a:r>
            <a:r>
              <a:rPr lang="it-IT" sz="1400" b="0" dirty="0">
                <a:solidFill>
                  <a:schemeClr val="tx1"/>
                </a:solidFill>
              </a:rPr>
              <a:t> the deadline for the </a:t>
            </a:r>
            <a:r>
              <a:rPr lang="it-IT" sz="1400" b="0" dirty="0" err="1">
                <a:solidFill>
                  <a:schemeClr val="tx1"/>
                </a:solidFill>
              </a:rPr>
              <a:t>expected</a:t>
            </a:r>
            <a:r>
              <a:rPr lang="it-IT" sz="1400" b="0" dirty="0">
                <a:solidFill>
                  <a:schemeClr val="tx1"/>
                </a:solidFill>
              </a:rPr>
              <a:t> </a:t>
            </a:r>
            <a:r>
              <a:rPr lang="it-IT" sz="1400" b="0" dirty="0" err="1">
                <a:solidFill>
                  <a:schemeClr val="tx1"/>
                </a:solidFill>
              </a:rPr>
              <a:t>contribution</a:t>
            </a:r>
            <a:r>
              <a:rPr lang="it-IT" sz="1400" b="0" dirty="0">
                <a:solidFill>
                  <a:schemeClr val="tx1"/>
                </a:solidFill>
              </a:rPr>
              <a:t>;</a:t>
            </a:r>
          </a:p>
          <a:p>
            <a:pPr marL="342900" indent="-342900">
              <a:lnSpc>
                <a:spcPct val="150000"/>
              </a:lnSpc>
              <a:buFont typeface="+mj-lt"/>
              <a:buAutoNum type="alphaLcPeriod"/>
            </a:pPr>
            <a:r>
              <a:rPr lang="it-IT" sz="1400" b="0" dirty="0">
                <a:solidFill>
                  <a:schemeClr val="tx1"/>
                </a:solidFill>
              </a:rPr>
              <a:t>to </a:t>
            </a:r>
            <a:r>
              <a:rPr lang="it-IT" sz="1400" b="0" dirty="0" err="1">
                <a:solidFill>
                  <a:schemeClr val="tx1"/>
                </a:solidFill>
              </a:rPr>
              <a:t>reinforce</a:t>
            </a:r>
            <a:r>
              <a:rPr lang="it-IT" sz="1400" b="0" dirty="0">
                <a:solidFill>
                  <a:schemeClr val="tx1"/>
                </a:solidFill>
              </a:rPr>
              <a:t> the </a:t>
            </a:r>
            <a:r>
              <a:rPr lang="it-IT" sz="1400" b="0" dirty="0" err="1">
                <a:solidFill>
                  <a:schemeClr val="tx1"/>
                </a:solidFill>
              </a:rPr>
              <a:t>statistical</a:t>
            </a:r>
            <a:r>
              <a:rPr lang="it-IT" sz="1400" b="0" dirty="0">
                <a:solidFill>
                  <a:schemeClr val="tx1"/>
                </a:solidFill>
              </a:rPr>
              <a:t> </a:t>
            </a:r>
            <a:r>
              <a:rPr lang="it-IT" sz="1400" b="0" dirty="0" err="1">
                <a:solidFill>
                  <a:schemeClr val="tx1"/>
                </a:solidFill>
              </a:rPr>
              <a:t>competencies</a:t>
            </a:r>
            <a:r>
              <a:rPr lang="it-IT" sz="1400" b="0" dirty="0">
                <a:solidFill>
                  <a:schemeClr val="tx1"/>
                </a:solidFill>
              </a:rPr>
              <a:t> inside the public </a:t>
            </a:r>
            <a:r>
              <a:rPr lang="it-IT" sz="1400" b="0" dirty="0" err="1">
                <a:solidFill>
                  <a:schemeClr val="tx1"/>
                </a:solidFill>
              </a:rPr>
              <a:t>istitutions</a:t>
            </a:r>
            <a:r>
              <a:rPr lang="it-IT" sz="1400" b="0" dirty="0">
                <a:solidFill>
                  <a:schemeClr val="tx1"/>
                </a:solidFill>
              </a:rPr>
              <a:t>;</a:t>
            </a:r>
          </a:p>
          <a:p>
            <a:pPr marL="342900" indent="-342900">
              <a:lnSpc>
                <a:spcPct val="150000"/>
              </a:lnSpc>
              <a:buFont typeface="+mj-lt"/>
              <a:buAutoNum type="alphaLcPeriod"/>
            </a:pPr>
            <a:r>
              <a:rPr lang="it-IT" sz="1400" b="0" dirty="0">
                <a:solidFill>
                  <a:schemeClr val="tx1"/>
                </a:solidFill>
              </a:rPr>
              <a:t>to </a:t>
            </a:r>
            <a:r>
              <a:rPr lang="it-IT" sz="1400" b="0" dirty="0" err="1">
                <a:solidFill>
                  <a:schemeClr val="tx1"/>
                </a:solidFill>
              </a:rPr>
              <a:t>contrast</a:t>
            </a:r>
            <a:r>
              <a:rPr lang="it-IT" sz="1400" b="0" dirty="0">
                <a:solidFill>
                  <a:schemeClr val="tx1"/>
                </a:solidFill>
              </a:rPr>
              <a:t> the «routine </a:t>
            </a:r>
            <a:r>
              <a:rPr lang="it-IT" sz="1400" b="0" dirty="0" err="1">
                <a:solidFill>
                  <a:schemeClr val="tx1"/>
                </a:solidFill>
              </a:rPr>
              <a:t>effects</a:t>
            </a:r>
            <a:r>
              <a:rPr lang="it-IT" sz="1400" b="0" dirty="0">
                <a:solidFill>
                  <a:schemeClr val="tx1"/>
                </a:solidFill>
              </a:rPr>
              <a:t>» due to a </a:t>
            </a:r>
            <a:r>
              <a:rPr lang="it-IT" sz="1400" b="0" dirty="0" err="1">
                <a:solidFill>
                  <a:schemeClr val="tx1"/>
                </a:solidFill>
              </a:rPr>
              <a:t>frequent</a:t>
            </a:r>
            <a:r>
              <a:rPr lang="it-IT" sz="1400" b="0" dirty="0">
                <a:solidFill>
                  <a:schemeClr val="tx1"/>
                </a:solidFill>
              </a:rPr>
              <a:t> </a:t>
            </a:r>
            <a:r>
              <a:rPr lang="it-IT" sz="1400" b="0" dirty="0" err="1">
                <a:solidFill>
                  <a:schemeClr val="tx1"/>
                </a:solidFill>
              </a:rPr>
              <a:t>operation</a:t>
            </a:r>
            <a:endParaRPr lang="it-IT" sz="1400" b="0" dirty="0">
              <a:solidFill>
                <a:schemeClr val="tx1"/>
              </a:solidFill>
            </a:endParaRPr>
          </a:p>
        </p:txBody>
      </p:sp>
      <p:cxnSp>
        <p:nvCxnSpPr>
          <p:cNvPr id="15" name="Connettore diritto 14">
            <a:extLst>
              <a:ext uri="{FF2B5EF4-FFF2-40B4-BE49-F238E27FC236}">
                <a16:creationId xmlns:a16="http://schemas.microsoft.com/office/drawing/2014/main" id="{3A613C2C-B311-4FC7-87FE-5BB1E7AB8375}"/>
              </a:ext>
            </a:extLst>
          </p:cNvPr>
          <p:cNvCxnSpPr>
            <a:cxnSpLocks/>
          </p:cNvCxnSpPr>
          <p:nvPr/>
        </p:nvCxnSpPr>
        <p:spPr bwMode="auto">
          <a:xfrm>
            <a:off x="1907704" y="3284984"/>
            <a:ext cx="5688632" cy="0"/>
          </a:xfrm>
          <a:prstGeom prst="line">
            <a:avLst/>
          </a:prstGeom>
          <a:ln>
            <a:prstDash val="dash"/>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1" name="Connettore diritto 20">
            <a:extLst>
              <a:ext uri="{FF2B5EF4-FFF2-40B4-BE49-F238E27FC236}">
                <a16:creationId xmlns:a16="http://schemas.microsoft.com/office/drawing/2014/main" id="{A840FD8D-6D28-4E95-8946-1FE762FC29F9}"/>
              </a:ext>
            </a:extLst>
          </p:cNvPr>
          <p:cNvCxnSpPr>
            <a:cxnSpLocks/>
          </p:cNvCxnSpPr>
          <p:nvPr/>
        </p:nvCxnSpPr>
        <p:spPr bwMode="auto">
          <a:xfrm>
            <a:off x="1308043" y="6093296"/>
            <a:ext cx="5688632" cy="0"/>
          </a:xfrm>
          <a:prstGeom prst="line">
            <a:avLst/>
          </a:prstGeom>
          <a:ln>
            <a:prstDash val="dash"/>
            <a:headEnd type="none" w="med" len="med"/>
            <a:tailEnd type="none" w="med" len="med"/>
          </a:ln>
        </p:spPr>
        <p:style>
          <a:lnRef idx="1">
            <a:schemeClr val="dk1"/>
          </a:lnRef>
          <a:fillRef idx="0">
            <a:schemeClr val="dk1"/>
          </a:fillRef>
          <a:effectRef idx="0">
            <a:schemeClr val="dk1"/>
          </a:effectRef>
          <a:fontRef idx="minor">
            <a:schemeClr val="tx1"/>
          </a:fontRef>
        </p:style>
      </p:cxnSp>
      <p:pic>
        <p:nvPicPr>
          <p:cNvPr id="4" name="Elemento grafico 3" descr="Badge 6 con riempimento a tinta unita">
            <a:extLst>
              <a:ext uri="{FF2B5EF4-FFF2-40B4-BE49-F238E27FC236}">
                <a16:creationId xmlns:a16="http://schemas.microsoft.com/office/drawing/2014/main" id="{C513C544-1DED-44A4-BFD3-B9EEADE5879D}"/>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427984" y="2409400"/>
            <a:ext cx="576000" cy="576000"/>
          </a:xfrm>
          <a:prstGeom prst="rect">
            <a:avLst/>
          </a:prstGeom>
        </p:spPr>
      </p:pic>
      <p:sp>
        <p:nvSpPr>
          <p:cNvPr id="22" name="CasellaDiTesto 21">
            <a:extLst>
              <a:ext uri="{FF2B5EF4-FFF2-40B4-BE49-F238E27FC236}">
                <a16:creationId xmlns:a16="http://schemas.microsoft.com/office/drawing/2014/main" id="{B1853F36-6CFC-4734-B428-60DDB8098D71}"/>
              </a:ext>
            </a:extLst>
          </p:cNvPr>
          <p:cNvSpPr txBox="1"/>
          <p:nvPr/>
        </p:nvSpPr>
        <p:spPr>
          <a:xfrm>
            <a:off x="1308043" y="4205125"/>
            <a:ext cx="3263957" cy="307777"/>
          </a:xfrm>
          <a:prstGeom prst="rect">
            <a:avLst/>
          </a:prstGeom>
          <a:noFill/>
        </p:spPr>
        <p:txBody>
          <a:bodyPr wrap="square">
            <a:spAutoFit/>
          </a:bodyPr>
          <a:lstStyle/>
          <a:p>
            <a:pPr marL="0" indent="0">
              <a:spcBef>
                <a:spcPts val="600"/>
              </a:spcBef>
              <a:spcAft>
                <a:spcPts val="600"/>
              </a:spcAft>
              <a:buNone/>
            </a:pPr>
            <a:r>
              <a:rPr lang="en-US" sz="1400" b="0" dirty="0">
                <a:solidFill>
                  <a:schemeClr val="tx1"/>
                </a:solidFill>
              </a:rPr>
              <a:t>Increasing institutions burden</a:t>
            </a:r>
          </a:p>
        </p:txBody>
      </p:sp>
      <p:pic>
        <p:nvPicPr>
          <p:cNvPr id="10" name="Elemento grafico 9" descr="Badge 7 con riempimento a tinta unita">
            <a:extLst>
              <a:ext uri="{FF2B5EF4-FFF2-40B4-BE49-F238E27FC236}">
                <a16:creationId xmlns:a16="http://schemas.microsoft.com/office/drawing/2014/main" id="{57E056B8-E8F5-46C5-88E3-5C9DD3798CF8}"/>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464020" y="4005064"/>
            <a:ext cx="576000" cy="576000"/>
          </a:xfrm>
          <a:prstGeom prst="rect">
            <a:avLst/>
          </a:prstGeom>
        </p:spPr>
      </p:pic>
    </p:spTree>
    <p:extLst>
      <p:ext uri="{BB962C8B-B14F-4D97-AF65-F5344CB8AC3E}">
        <p14:creationId xmlns:p14="http://schemas.microsoft.com/office/powerpoint/2010/main" val="3541975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956" y="2146941"/>
            <a:ext cx="7344444" cy="4018363"/>
          </a:xfrm>
        </p:spPr>
        <p:txBody>
          <a:bodyPr/>
          <a:lstStyle/>
          <a:p>
            <a:pPr marL="0" indent="0">
              <a:lnSpc>
                <a:spcPct val="150000"/>
              </a:lnSpc>
              <a:buNone/>
            </a:pPr>
            <a:r>
              <a:rPr lang="it-IT" sz="1800" i="0" dirty="0">
                <a:solidFill>
                  <a:schemeClr val="accent6">
                    <a:lumMod val="75000"/>
                  </a:schemeClr>
                </a:solidFill>
              </a:rPr>
              <a:t>Definition</a:t>
            </a:r>
          </a:p>
          <a:p>
            <a:pPr>
              <a:lnSpc>
                <a:spcPct val="150000"/>
              </a:lnSpc>
            </a:pPr>
            <a:endParaRPr lang="en-US" sz="800" dirty="0">
              <a:solidFill>
                <a:schemeClr val="tx1"/>
              </a:solidFill>
            </a:endParaRPr>
          </a:p>
          <a:p>
            <a:pPr>
              <a:lnSpc>
                <a:spcPct val="150000"/>
              </a:lnSpc>
              <a:buBlip>
                <a:blip r:embed="rId3"/>
              </a:buBlip>
            </a:pPr>
            <a:r>
              <a:rPr lang="en-US" sz="1800" dirty="0">
                <a:solidFill>
                  <a:schemeClr val="tx1"/>
                </a:solidFill>
              </a:rPr>
              <a:t> </a:t>
            </a:r>
            <a:r>
              <a:rPr lang="it-IT" sz="1800" i="0" dirty="0">
                <a:solidFill>
                  <a:schemeClr val="accent6">
                    <a:lumMod val="75000"/>
                  </a:schemeClr>
                </a:solidFill>
              </a:rPr>
              <a:t> </a:t>
            </a:r>
            <a:r>
              <a:rPr lang="en-US" sz="1800" dirty="0">
                <a:solidFill>
                  <a:schemeClr val="tx1"/>
                </a:solidFill>
              </a:rPr>
              <a:t>A survey usually begins with </a:t>
            </a:r>
            <a:r>
              <a:rPr lang="en-US" sz="1800" b="1" dirty="0">
                <a:solidFill>
                  <a:schemeClr val="tx1"/>
                </a:solidFill>
              </a:rPr>
              <a:t>the need for information where no data – or insufficient data – exist</a:t>
            </a:r>
          </a:p>
          <a:p>
            <a:pPr marL="0" indent="0">
              <a:lnSpc>
                <a:spcPct val="150000"/>
              </a:lnSpc>
              <a:buNone/>
            </a:pPr>
            <a:endParaRPr lang="en-US" sz="1100" b="1" dirty="0">
              <a:solidFill>
                <a:schemeClr val="tx1"/>
              </a:solidFill>
            </a:endParaRPr>
          </a:p>
          <a:p>
            <a:pPr>
              <a:lnSpc>
                <a:spcPct val="150000"/>
              </a:lnSpc>
              <a:buBlip>
                <a:blip r:embed="rId3"/>
              </a:buBlip>
            </a:pPr>
            <a:r>
              <a:rPr lang="en-US" sz="1800" dirty="0">
                <a:solidFill>
                  <a:schemeClr val="tx1"/>
                </a:solidFill>
              </a:rPr>
              <a:t>A survey is </a:t>
            </a:r>
            <a:r>
              <a:rPr lang="en-US" sz="1800" b="1" dirty="0">
                <a:solidFill>
                  <a:schemeClr val="tx1"/>
                </a:solidFill>
              </a:rPr>
              <a:t>any activity that collects information </a:t>
            </a:r>
            <a:r>
              <a:rPr lang="en-US" sz="1800" dirty="0">
                <a:solidFill>
                  <a:schemeClr val="tx1"/>
                </a:solidFill>
              </a:rPr>
              <a:t>in an </a:t>
            </a:r>
            <a:r>
              <a:rPr lang="en-US" sz="1800" b="1" dirty="0">
                <a:solidFill>
                  <a:schemeClr val="tx1"/>
                </a:solidFill>
              </a:rPr>
              <a:t>organized manner </a:t>
            </a:r>
            <a:r>
              <a:rPr lang="en-US" sz="1800" dirty="0">
                <a:solidFill>
                  <a:schemeClr val="tx1"/>
                </a:solidFill>
              </a:rPr>
              <a:t>about characteristics of interest from some or all units of a population using </a:t>
            </a:r>
            <a:r>
              <a:rPr lang="en-US" sz="1800" b="1" dirty="0">
                <a:solidFill>
                  <a:schemeClr val="tx1"/>
                </a:solidFill>
              </a:rPr>
              <a:t>well-defined concepts, methods and procedures</a:t>
            </a:r>
            <a:r>
              <a:rPr lang="en-US" sz="1800" dirty="0">
                <a:solidFill>
                  <a:schemeClr val="tx1"/>
                </a:solidFill>
              </a:rPr>
              <a:t>, and compiles such information into a </a:t>
            </a:r>
            <a:r>
              <a:rPr lang="en-US" sz="1800" b="1" dirty="0">
                <a:solidFill>
                  <a:schemeClr val="tx1"/>
                </a:solidFill>
              </a:rPr>
              <a:t>useful summary form</a:t>
            </a:r>
            <a:r>
              <a:rPr lang="en-US" sz="1800" dirty="0">
                <a:solidFill>
                  <a:schemeClr val="tx1"/>
                </a:solidFill>
              </a:rPr>
              <a:t> </a:t>
            </a:r>
          </a:p>
          <a:p>
            <a:pPr marL="0" indent="0">
              <a:lnSpc>
                <a:spcPct val="150000"/>
              </a:lnSpc>
              <a:buNone/>
            </a:pPr>
            <a:endParaRPr lang="en-US" sz="1800" b="1" dirty="0">
              <a:solidFill>
                <a:schemeClr val="tx1"/>
              </a:solidFill>
            </a:endParaRPr>
          </a:p>
          <a:p>
            <a:pPr>
              <a:lnSpc>
                <a:spcPct val="150000"/>
              </a:lnSpc>
              <a:buBlip>
                <a:blip r:embed="rId3"/>
              </a:buBlip>
            </a:pPr>
            <a:endParaRPr lang="en-US" sz="1800" b="1" dirty="0">
              <a:solidFill>
                <a:schemeClr val="tx1"/>
              </a:solidFill>
            </a:endParaRPr>
          </a:p>
          <a:p>
            <a:pPr marL="0" indent="0">
              <a:buNone/>
            </a:pPr>
            <a:endParaRPr lang="it-IT" sz="1800" i="0" dirty="0">
              <a:solidFill>
                <a:schemeClr val="accent6">
                  <a:lumMod val="75000"/>
                </a:schemeClr>
              </a:solidFill>
            </a:endParaRPr>
          </a:p>
        </p:txBody>
      </p:sp>
      <p:sp>
        <p:nvSpPr>
          <p:cNvPr id="2" name="Title 1"/>
          <p:cNvSpPr>
            <a:spLocks noGrp="1"/>
          </p:cNvSpPr>
          <p:nvPr>
            <p:ph type="title"/>
          </p:nvPr>
        </p:nvSpPr>
        <p:spPr/>
        <p:txBody>
          <a:bodyPr/>
          <a:lstStyle/>
          <a:p>
            <a:r>
              <a:rPr lang="it-IT" dirty="0"/>
              <a:t>Social and </a:t>
            </a:r>
            <a:r>
              <a:rPr lang="it-IT" dirty="0" err="1"/>
              <a:t>economic</a:t>
            </a:r>
            <a:r>
              <a:rPr lang="it-IT" dirty="0"/>
              <a:t> surveys</a:t>
            </a:r>
            <a:endParaRPr lang="en-GB" dirty="0"/>
          </a:p>
        </p:txBody>
      </p:sp>
      <p:cxnSp>
        <p:nvCxnSpPr>
          <p:cNvPr id="9" name="Connettore diritto 8">
            <a:extLst>
              <a:ext uri="{FF2B5EF4-FFF2-40B4-BE49-F238E27FC236}">
                <a16:creationId xmlns:a16="http://schemas.microsoft.com/office/drawing/2014/main" id="{E6FE4967-5BF8-4E3D-9D88-5D664192C3C0}"/>
              </a:ext>
            </a:extLst>
          </p:cNvPr>
          <p:cNvCxnSpPr/>
          <p:nvPr/>
        </p:nvCxnSpPr>
        <p:spPr bwMode="auto">
          <a:xfrm>
            <a:off x="827584" y="1917353"/>
            <a:ext cx="7344816" cy="0"/>
          </a:xfrm>
          <a:prstGeom prst="line">
            <a:avLst/>
          </a:prstGeom>
          <a:ln>
            <a:headEnd type="none" w="med" len="med"/>
            <a:tailEnd type="none" w="med" len="med"/>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37532871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Social and </a:t>
            </a:r>
            <a:r>
              <a:rPr lang="it-IT" dirty="0" err="1"/>
              <a:t>economic</a:t>
            </a:r>
            <a:r>
              <a:rPr lang="it-IT" dirty="0"/>
              <a:t> surveys: key points</a:t>
            </a:r>
            <a:endParaRPr lang="en-GB" dirty="0"/>
          </a:p>
        </p:txBody>
      </p:sp>
      <p:cxnSp>
        <p:nvCxnSpPr>
          <p:cNvPr id="9" name="Connettore diritto 8">
            <a:extLst>
              <a:ext uri="{FF2B5EF4-FFF2-40B4-BE49-F238E27FC236}">
                <a16:creationId xmlns:a16="http://schemas.microsoft.com/office/drawing/2014/main" id="{E6FE4967-5BF8-4E3D-9D88-5D664192C3C0}"/>
              </a:ext>
            </a:extLst>
          </p:cNvPr>
          <p:cNvCxnSpPr/>
          <p:nvPr/>
        </p:nvCxnSpPr>
        <p:spPr bwMode="auto">
          <a:xfrm>
            <a:off x="827584" y="1917353"/>
            <a:ext cx="7344816" cy="0"/>
          </a:xfrm>
          <a:prstGeom prst="line">
            <a:avLst/>
          </a:prstGeom>
          <a:ln>
            <a:headEnd type="none" w="med" len="med"/>
            <a:tailEnd type="none" w="med" len="med"/>
          </a:ln>
        </p:spPr>
        <p:style>
          <a:lnRef idx="1">
            <a:schemeClr val="accent2"/>
          </a:lnRef>
          <a:fillRef idx="0">
            <a:schemeClr val="accent2"/>
          </a:fillRef>
          <a:effectRef idx="0">
            <a:schemeClr val="accent2"/>
          </a:effectRef>
          <a:fontRef idx="minor">
            <a:schemeClr val="tx1"/>
          </a:fontRef>
        </p:style>
      </p:cxnSp>
      <p:sp>
        <p:nvSpPr>
          <p:cNvPr id="7" name="CasellaDiTesto 6">
            <a:extLst>
              <a:ext uri="{FF2B5EF4-FFF2-40B4-BE49-F238E27FC236}">
                <a16:creationId xmlns:a16="http://schemas.microsoft.com/office/drawing/2014/main" id="{3B0BAC05-BF85-484A-BAB1-A3F186A9B0B5}"/>
              </a:ext>
            </a:extLst>
          </p:cNvPr>
          <p:cNvSpPr txBox="1"/>
          <p:nvPr/>
        </p:nvSpPr>
        <p:spPr>
          <a:xfrm>
            <a:off x="1331640" y="2525444"/>
            <a:ext cx="7200800" cy="369332"/>
          </a:xfrm>
          <a:prstGeom prst="rect">
            <a:avLst/>
          </a:prstGeom>
          <a:noFill/>
        </p:spPr>
        <p:txBody>
          <a:bodyPr wrap="square" rtlCol="0">
            <a:spAutoFit/>
          </a:bodyPr>
          <a:lstStyle/>
          <a:p>
            <a:r>
              <a:rPr lang="it-IT" sz="1800" b="0" dirty="0" err="1">
                <a:solidFill>
                  <a:srgbClr val="0F5494"/>
                </a:solidFill>
              </a:rPr>
              <a:t>Improving</a:t>
            </a:r>
            <a:r>
              <a:rPr lang="it-IT" sz="1800" b="0" dirty="0">
                <a:solidFill>
                  <a:srgbClr val="0F5494"/>
                </a:solidFill>
              </a:rPr>
              <a:t> the </a:t>
            </a:r>
            <a:r>
              <a:rPr lang="it-IT" sz="1800" dirty="0" err="1">
                <a:solidFill>
                  <a:srgbClr val="0F5494"/>
                </a:solidFill>
              </a:rPr>
              <a:t>integration</a:t>
            </a:r>
            <a:r>
              <a:rPr lang="it-IT" sz="1800" b="0" dirty="0">
                <a:solidFill>
                  <a:srgbClr val="0F5494"/>
                </a:solidFill>
              </a:rPr>
              <a:t> of social and </a:t>
            </a:r>
            <a:r>
              <a:rPr lang="it-IT" sz="1800" b="0" dirty="0" err="1">
                <a:solidFill>
                  <a:srgbClr val="0F5494"/>
                </a:solidFill>
              </a:rPr>
              <a:t>economic</a:t>
            </a:r>
            <a:r>
              <a:rPr lang="it-IT" sz="1800" b="0" dirty="0">
                <a:solidFill>
                  <a:srgbClr val="0F5494"/>
                </a:solidFill>
              </a:rPr>
              <a:t> surveys </a:t>
            </a:r>
          </a:p>
        </p:txBody>
      </p:sp>
      <p:pic>
        <p:nvPicPr>
          <p:cNvPr id="13" name="Elemento grafico 12" descr="Punto esclamativo contorno">
            <a:extLst>
              <a:ext uri="{FF2B5EF4-FFF2-40B4-BE49-F238E27FC236}">
                <a16:creationId xmlns:a16="http://schemas.microsoft.com/office/drawing/2014/main" id="{254154F2-8E66-4D6F-A732-66945A4CF30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99431" y="2392288"/>
            <a:ext cx="914400" cy="914400"/>
          </a:xfrm>
          <a:prstGeom prst="rect">
            <a:avLst/>
          </a:prstGeom>
        </p:spPr>
      </p:pic>
      <p:sp>
        <p:nvSpPr>
          <p:cNvPr id="14" name="CasellaDiTesto 13">
            <a:extLst>
              <a:ext uri="{FF2B5EF4-FFF2-40B4-BE49-F238E27FC236}">
                <a16:creationId xmlns:a16="http://schemas.microsoft.com/office/drawing/2014/main" id="{307FF114-C0A0-42DB-A93E-F19642A14889}"/>
              </a:ext>
            </a:extLst>
          </p:cNvPr>
          <p:cNvSpPr txBox="1"/>
          <p:nvPr/>
        </p:nvSpPr>
        <p:spPr>
          <a:xfrm>
            <a:off x="1320924" y="3513420"/>
            <a:ext cx="7200800" cy="369332"/>
          </a:xfrm>
          <a:prstGeom prst="rect">
            <a:avLst/>
          </a:prstGeom>
          <a:noFill/>
        </p:spPr>
        <p:txBody>
          <a:bodyPr wrap="square" rtlCol="0">
            <a:spAutoFit/>
          </a:bodyPr>
          <a:lstStyle/>
          <a:p>
            <a:r>
              <a:rPr lang="it-IT" sz="1800" b="0" dirty="0" err="1">
                <a:solidFill>
                  <a:srgbClr val="0F5494"/>
                </a:solidFill>
              </a:rPr>
              <a:t>Addressing</a:t>
            </a:r>
            <a:r>
              <a:rPr lang="it-IT" sz="1800" b="0" dirty="0">
                <a:solidFill>
                  <a:srgbClr val="0F5494"/>
                </a:solidFill>
              </a:rPr>
              <a:t> </a:t>
            </a:r>
            <a:r>
              <a:rPr lang="it-IT" sz="1800" dirty="0">
                <a:solidFill>
                  <a:srgbClr val="0F5494"/>
                </a:solidFill>
              </a:rPr>
              <a:t>non </a:t>
            </a:r>
            <a:r>
              <a:rPr lang="it-IT" sz="1800" dirty="0" err="1">
                <a:solidFill>
                  <a:srgbClr val="0F5494"/>
                </a:solidFill>
              </a:rPr>
              <a:t>response</a:t>
            </a:r>
            <a:endParaRPr lang="it-IT" sz="1800" dirty="0">
              <a:solidFill>
                <a:srgbClr val="0F5494"/>
              </a:solidFill>
            </a:endParaRPr>
          </a:p>
        </p:txBody>
      </p:sp>
      <p:pic>
        <p:nvPicPr>
          <p:cNvPr id="15" name="Elemento grafico 14" descr="Punto esclamativo contorno">
            <a:extLst>
              <a:ext uri="{FF2B5EF4-FFF2-40B4-BE49-F238E27FC236}">
                <a16:creationId xmlns:a16="http://schemas.microsoft.com/office/drawing/2014/main" id="{CA11DA0C-61DB-446B-8143-335430B4098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22276" y="3306688"/>
            <a:ext cx="914400" cy="914400"/>
          </a:xfrm>
          <a:prstGeom prst="rect">
            <a:avLst/>
          </a:prstGeom>
        </p:spPr>
      </p:pic>
      <p:sp>
        <p:nvSpPr>
          <p:cNvPr id="18" name="CasellaDiTesto 17">
            <a:extLst>
              <a:ext uri="{FF2B5EF4-FFF2-40B4-BE49-F238E27FC236}">
                <a16:creationId xmlns:a16="http://schemas.microsoft.com/office/drawing/2014/main" id="{B094FFE1-F30C-47F0-A44C-20DA02CD9D00}"/>
              </a:ext>
            </a:extLst>
          </p:cNvPr>
          <p:cNvSpPr txBox="1"/>
          <p:nvPr/>
        </p:nvSpPr>
        <p:spPr>
          <a:xfrm>
            <a:off x="1343497" y="4674840"/>
            <a:ext cx="7200800" cy="369332"/>
          </a:xfrm>
          <a:prstGeom prst="rect">
            <a:avLst/>
          </a:prstGeom>
          <a:noFill/>
        </p:spPr>
        <p:txBody>
          <a:bodyPr wrap="square" rtlCol="0">
            <a:spAutoFit/>
          </a:bodyPr>
          <a:lstStyle/>
          <a:p>
            <a:r>
              <a:rPr lang="it-IT" sz="1800" b="0" dirty="0" err="1">
                <a:solidFill>
                  <a:srgbClr val="0F5494"/>
                </a:solidFill>
              </a:rPr>
              <a:t>Improving</a:t>
            </a:r>
            <a:r>
              <a:rPr lang="it-IT" sz="1800" b="0" dirty="0">
                <a:solidFill>
                  <a:srgbClr val="0F5494"/>
                </a:solidFill>
              </a:rPr>
              <a:t> </a:t>
            </a:r>
            <a:r>
              <a:rPr lang="it-IT" sz="1800" b="0" dirty="0" err="1">
                <a:solidFill>
                  <a:srgbClr val="0F5494"/>
                </a:solidFill>
              </a:rPr>
              <a:t>focused</a:t>
            </a:r>
            <a:r>
              <a:rPr lang="it-IT" sz="1800" b="0" dirty="0">
                <a:solidFill>
                  <a:srgbClr val="0F5494"/>
                </a:solidFill>
              </a:rPr>
              <a:t> </a:t>
            </a:r>
            <a:r>
              <a:rPr lang="it-IT" sz="1800" dirty="0">
                <a:solidFill>
                  <a:srgbClr val="0F5494"/>
                </a:solidFill>
              </a:rPr>
              <a:t>mixed mode surveys</a:t>
            </a:r>
          </a:p>
        </p:txBody>
      </p:sp>
      <p:pic>
        <p:nvPicPr>
          <p:cNvPr id="19" name="Elemento grafico 18" descr="Punto esclamativo contorno">
            <a:extLst>
              <a:ext uri="{FF2B5EF4-FFF2-40B4-BE49-F238E27FC236}">
                <a16:creationId xmlns:a16="http://schemas.microsoft.com/office/drawing/2014/main" id="{B715E938-5B90-467A-8954-E90397B8A58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22276" y="4458816"/>
            <a:ext cx="914400" cy="914400"/>
          </a:xfrm>
          <a:prstGeom prst="rect">
            <a:avLst/>
          </a:prstGeom>
        </p:spPr>
      </p:pic>
      <p:sp>
        <p:nvSpPr>
          <p:cNvPr id="20" name="CasellaDiTesto 19">
            <a:extLst>
              <a:ext uri="{FF2B5EF4-FFF2-40B4-BE49-F238E27FC236}">
                <a16:creationId xmlns:a16="http://schemas.microsoft.com/office/drawing/2014/main" id="{00E96440-A9C8-41A0-8C00-21161A9957D0}"/>
              </a:ext>
            </a:extLst>
          </p:cNvPr>
          <p:cNvSpPr txBox="1"/>
          <p:nvPr/>
        </p:nvSpPr>
        <p:spPr>
          <a:xfrm>
            <a:off x="1343497" y="5529644"/>
            <a:ext cx="7200800" cy="369332"/>
          </a:xfrm>
          <a:prstGeom prst="rect">
            <a:avLst/>
          </a:prstGeom>
          <a:noFill/>
        </p:spPr>
        <p:txBody>
          <a:bodyPr wrap="square" rtlCol="0">
            <a:spAutoFit/>
          </a:bodyPr>
          <a:lstStyle/>
          <a:p>
            <a:r>
              <a:rPr lang="it-IT" sz="1800" b="0" dirty="0" err="1">
                <a:solidFill>
                  <a:srgbClr val="0F5494"/>
                </a:solidFill>
              </a:rPr>
              <a:t>Collecting</a:t>
            </a:r>
            <a:r>
              <a:rPr lang="it-IT" sz="1800" b="0" dirty="0">
                <a:solidFill>
                  <a:srgbClr val="0F5494"/>
                </a:solidFill>
              </a:rPr>
              <a:t> and </a:t>
            </a:r>
            <a:r>
              <a:rPr lang="it-IT" sz="1800" b="0" dirty="0" err="1">
                <a:solidFill>
                  <a:srgbClr val="0F5494"/>
                </a:solidFill>
              </a:rPr>
              <a:t>analysing</a:t>
            </a:r>
            <a:r>
              <a:rPr lang="it-IT" sz="1800" b="0" dirty="0">
                <a:solidFill>
                  <a:srgbClr val="0F5494"/>
                </a:solidFill>
              </a:rPr>
              <a:t> </a:t>
            </a:r>
            <a:r>
              <a:rPr lang="it-IT" sz="1800" dirty="0" err="1">
                <a:solidFill>
                  <a:srgbClr val="0F5494"/>
                </a:solidFill>
              </a:rPr>
              <a:t>paradata</a:t>
            </a:r>
            <a:endParaRPr lang="it-IT" sz="1800" dirty="0">
              <a:solidFill>
                <a:srgbClr val="0F5494"/>
              </a:solidFill>
            </a:endParaRPr>
          </a:p>
        </p:txBody>
      </p:sp>
      <p:pic>
        <p:nvPicPr>
          <p:cNvPr id="21" name="Elemento grafico 20" descr="Punto esclamativo contorno">
            <a:extLst>
              <a:ext uri="{FF2B5EF4-FFF2-40B4-BE49-F238E27FC236}">
                <a16:creationId xmlns:a16="http://schemas.microsoft.com/office/drawing/2014/main" id="{FC774220-CE80-46AF-93F5-AF85FDAAD3B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22276" y="5394920"/>
            <a:ext cx="914400" cy="914400"/>
          </a:xfrm>
          <a:prstGeom prst="rect">
            <a:avLst/>
          </a:prstGeom>
        </p:spPr>
      </p:pic>
    </p:spTree>
    <p:extLst>
      <p:ext uri="{BB962C8B-B14F-4D97-AF65-F5344CB8AC3E}">
        <p14:creationId xmlns:p14="http://schemas.microsoft.com/office/powerpoint/2010/main" val="4717867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34879" y="3191955"/>
            <a:ext cx="3863033" cy="2347289"/>
          </a:xfrm>
        </p:spPr>
        <p:txBody>
          <a:bodyPr/>
          <a:lstStyle/>
          <a:p>
            <a:r>
              <a:rPr lang="it-IT" sz="1800" i="0" dirty="0">
                <a:solidFill>
                  <a:schemeClr val="tx1"/>
                </a:solidFill>
              </a:rPr>
              <a:t>Too </a:t>
            </a:r>
            <a:r>
              <a:rPr lang="it-IT" sz="1800" i="0" dirty="0" err="1">
                <a:solidFill>
                  <a:schemeClr val="tx1"/>
                </a:solidFill>
              </a:rPr>
              <a:t>much</a:t>
            </a:r>
            <a:r>
              <a:rPr lang="it-IT" sz="1800" i="0" dirty="0">
                <a:solidFill>
                  <a:schemeClr val="tx1"/>
                </a:solidFill>
              </a:rPr>
              <a:t> </a:t>
            </a:r>
            <a:r>
              <a:rPr lang="it-IT" sz="1800" i="0" u="sng" dirty="0" err="1">
                <a:solidFill>
                  <a:schemeClr val="tx1"/>
                </a:solidFill>
              </a:rPr>
              <a:t>costly</a:t>
            </a:r>
            <a:endParaRPr lang="it-IT" sz="1800" i="0" u="sng" dirty="0">
              <a:solidFill>
                <a:schemeClr val="tx1"/>
              </a:solidFill>
            </a:endParaRPr>
          </a:p>
          <a:p>
            <a:pPr marL="0" indent="0">
              <a:buNone/>
            </a:pPr>
            <a:endParaRPr lang="it-IT" sz="1800" i="0" dirty="0">
              <a:solidFill>
                <a:schemeClr val="tx1"/>
              </a:solidFill>
            </a:endParaRPr>
          </a:p>
          <a:p>
            <a:r>
              <a:rPr lang="it-IT" sz="1800" i="0" dirty="0" err="1">
                <a:solidFill>
                  <a:schemeClr val="tx1"/>
                </a:solidFill>
              </a:rPr>
              <a:t>Excessive</a:t>
            </a:r>
            <a:r>
              <a:rPr lang="it-IT" sz="1800" i="0" dirty="0">
                <a:solidFill>
                  <a:schemeClr val="tx1"/>
                </a:solidFill>
              </a:rPr>
              <a:t> </a:t>
            </a:r>
            <a:r>
              <a:rPr lang="it-IT" sz="1800" i="0" u="sng" dirty="0" err="1">
                <a:solidFill>
                  <a:schemeClr val="tx1"/>
                </a:solidFill>
              </a:rPr>
              <a:t>response</a:t>
            </a:r>
            <a:r>
              <a:rPr lang="it-IT" sz="1800" i="0" u="sng" dirty="0">
                <a:solidFill>
                  <a:schemeClr val="tx1"/>
                </a:solidFill>
              </a:rPr>
              <a:t> burden</a:t>
            </a:r>
          </a:p>
          <a:p>
            <a:endParaRPr lang="it-IT" sz="1800" i="0" dirty="0">
              <a:solidFill>
                <a:schemeClr val="tx1"/>
              </a:solidFill>
            </a:endParaRPr>
          </a:p>
          <a:p>
            <a:r>
              <a:rPr lang="it-IT" sz="1800" i="0" u="sng" dirty="0" err="1">
                <a:solidFill>
                  <a:schemeClr val="tx1"/>
                </a:solidFill>
              </a:rPr>
              <a:t>Decreasing</a:t>
            </a:r>
            <a:r>
              <a:rPr lang="it-IT" sz="1800" i="0" u="sng" dirty="0">
                <a:solidFill>
                  <a:schemeClr val="tx1"/>
                </a:solidFill>
              </a:rPr>
              <a:t> of the </a:t>
            </a:r>
            <a:r>
              <a:rPr lang="it-IT" sz="1800" i="0" u="sng" dirty="0" err="1">
                <a:solidFill>
                  <a:schemeClr val="tx1"/>
                </a:solidFill>
              </a:rPr>
              <a:t>response</a:t>
            </a:r>
            <a:r>
              <a:rPr lang="it-IT" sz="1800" i="0" u="sng" dirty="0">
                <a:solidFill>
                  <a:schemeClr val="tx1"/>
                </a:solidFill>
              </a:rPr>
              <a:t> rate </a:t>
            </a:r>
            <a:r>
              <a:rPr lang="it-IT" sz="1800" i="0" dirty="0">
                <a:solidFill>
                  <a:schemeClr val="tx1"/>
                </a:solidFill>
              </a:rPr>
              <a:t>over time</a:t>
            </a:r>
          </a:p>
        </p:txBody>
      </p:sp>
      <p:sp>
        <p:nvSpPr>
          <p:cNvPr id="2" name="Title 1"/>
          <p:cNvSpPr>
            <a:spLocks noGrp="1"/>
          </p:cNvSpPr>
          <p:nvPr>
            <p:ph type="title"/>
          </p:nvPr>
        </p:nvSpPr>
        <p:spPr/>
        <p:txBody>
          <a:bodyPr/>
          <a:lstStyle/>
          <a:p>
            <a:r>
              <a:rPr lang="it-IT" dirty="0"/>
              <a:t>Social and </a:t>
            </a:r>
            <a:r>
              <a:rPr lang="it-IT" dirty="0" err="1"/>
              <a:t>economic</a:t>
            </a:r>
            <a:r>
              <a:rPr lang="it-IT" dirty="0"/>
              <a:t> surveys</a:t>
            </a:r>
            <a:endParaRPr lang="en-GB" dirty="0"/>
          </a:p>
        </p:txBody>
      </p:sp>
      <p:cxnSp>
        <p:nvCxnSpPr>
          <p:cNvPr id="9" name="Connettore diritto 8">
            <a:extLst>
              <a:ext uri="{FF2B5EF4-FFF2-40B4-BE49-F238E27FC236}">
                <a16:creationId xmlns:a16="http://schemas.microsoft.com/office/drawing/2014/main" id="{E6FE4967-5BF8-4E3D-9D88-5D664192C3C0}"/>
              </a:ext>
            </a:extLst>
          </p:cNvPr>
          <p:cNvCxnSpPr/>
          <p:nvPr/>
        </p:nvCxnSpPr>
        <p:spPr bwMode="auto">
          <a:xfrm>
            <a:off x="827584" y="1917353"/>
            <a:ext cx="7344816" cy="0"/>
          </a:xfrm>
          <a:prstGeom prst="line">
            <a:avLst/>
          </a:prstGeom>
          <a:ln>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10" name="Connettore diritto 9">
            <a:extLst>
              <a:ext uri="{FF2B5EF4-FFF2-40B4-BE49-F238E27FC236}">
                <a16:creationId xmlns:a16="http://schemas.microsoft.com/office/drawing/2014/main" id="{D88F1DA5-A7B9-41EC-9C42-FA9C930A1948}"/>
              </a:ext>
            </a:extLst>
          </p:cNvPr>
          <p:cNvCxnSpPr/>
          <p:nvPr/>
        </p:nvCxnSpPr>
        <p:spPr bwMode="auto">
          <a:xfrm>
            <a:off x="4572000" y="3068960"/>
            <a:ext cx="0" cy="2592288"/>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12" name="CasellaDiTesto 11">
            <a:extLst>
              <a:ext uri="{FF2B5EF4-FFF2-40B4-BE49-F238E27FC236}">
                <a16:creationId xmlns:a16="http://schemas.microsoft.com/office/drawing/2014/main" id="{CDD2F3B4-38FE-4766-8EEA-5C0E0A76DC1A}"/>
              </a:ext>
            </a:extLst>
          </p:cNvPr>
          <p:cNvSpPr txBox="1"/>
          <p:nvPr/>
        </p:nvSpPr>
        <p:spPr>
          <a:xfrm>
            <a:off x="400968" y="3191955"/>
            <a:ext cx="3883000" cy="282932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eaLnBrk="0" hangingPunct="0">
              <a:spcBef>
                <a:spcPct val="20000"/>
              </a:spcBef>
              <a:buClr>
                <a:srgbClr val="0F5494"/>
              </a:buClr>
              <a:buFont typeface="Arial" pitchFamily="34" charset="0"/>
              <a:buChar char="•"/>
              <a:defRPr sz="1800" i="0">
                <a:solidFill>
                  <a:schemeClr val="tx1"/>
                </a:solidFill>
                <a:latin typeface="+mn-lt"/>
              </a:defRPr>
            </a:lvl1pPr>
            <a:lvl2pPr marL="742950" indent="-285750" eaLnBrk="0" hangingPunct="0">
              <a:spcBef>
                <a:spcPct val="20000"/>
              </a:spcBef>
              <a:buClr>
                <a:srgbClr val="0F5494"/>
              </a:buClr>
              <a:buChar char="•"/>
              <a:defRPr sz="2000">
                <a:solidFill>
                  <a:srgbClr val="0F5494"/>
                </a:solidFill>
                <a:latin typeface="+mn-lt"/>
              </a:defRPr>
            </a:lvl2pPr>
            <a:lvl3pPr marL="1143000" indent="-228600" eaLnBrk="0" hangingPunct="0">
              <a:spcBef>
                <a:spcPct val="20000"/>
              </a:spcBef>
              <a:defRPr sz="1400">
                <a:solidFill>
                  <a:srgbClr val="0F5494"/>
                </a:solidFill>
                <a:latin typeface="+mn-lt"/>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fontAlgn="base">
              <a:spcBef>
                <a:spcPct val="20000"/>
              </a:spcBef>
              <a:spcAft>
                <a:spcPct val="0"/>
              </a:spcAft>
              <a:buChar char="»"/>
              <a:defRPr sz="2000">
                <a:solidFill>
                  <a:schemeClr val="tx1"/>
                </a:solidFill>
                <a:latin typeface="Arial" charset="0"/>
              </a:defRPr>
            </a:lvl6pPr>
            <a:lvl7pPr marL="2971800" indent="-228600" fontAlgn="base">
              <a:spcBef>
                <a:spcPct val="20000"/>
              </a:spcBef>
              <a:spcAft>
                <a:spcPct val="0"/>
              </a:spcAft>
              <a:buChar char="»"/>
              <a:defRPr sz="2000">
                <a:solidFill>
                  <a:schemeClr val="tx1"/>
                </a:solidFill>
                <a:latin typeface="Arial" charset="0"/>
              </a:defRPr>
            </a:lvl7pPr>
            <a:lvl8pPr marL="3429000" indent="-228600" fontAlgn="base">
              <a:spcBef>
                <a:spcPct val="20000"/>
              </a:spcBef>
              <a:spcAft>
                <a:spcPct val="0"/>
              </a:spcAft>
              <a:buChar char="»"/>
              <a:defRPr sz="2000">
                <a:solidFill>
                  <a:schemeClr val="tx1"/>
                </a:solidFill>
                <a:latin typeface="Arial" charset="0"/>
              </a:defRPr>
            </a:lvl8pPr>
            <a:lvl9pPr marL="3886200" indent="-228600" fontAlgn="base">
              <a:spcBef>
                <a:spcPct val="20000"/>
              </a:spcBef>
              <a:spcAft>
                <a:spcPct val="0"/>
              </a:spcAft>
              <a:buChar char="»"/>
              <a:defRPr sz="2000">
                <a:solidFill>
                  <a:schemeClr val="tx1"/>
                </a:solidFill>
                <a:latin typeface="Arial" charset="0"/>
              </a:defRPr>
            </a:lvl9pPr>
          </a:lstStyle>
          <a:p>
            <a:r>
              <a:rPr lang="it-IT" b="0" u="sng" dirty="0"/>
              <a:t>Good planning </a:t>
            </a:r>
            <a:r>
              <a:rPr lang="it-IT" b="0" dirty="0"/>
              <a:t>of</a:t>
            </a:r>
          </a:p>
          <a:p>
            <a:pPr marL="0" indent="0">
              <a:buNone/>
            </a:pPr>
            <a:r>
              <a:rPr lang="it-IT" b="0" dirty="0" err="1"/>
              <a:t>objectives</a:t>
            </a:r>
            <a:r>
              <a:rPr lang="it-IT" b="0" dirty="0"/>
              <a:t>, </a:t>
            </a:r>
            <a:r>
              <a:rPr lang="it-IT" b="0" dirty="0" err="1"/>
              <a:t>questionnaire</a:t>
            </a:r>
            <a:r>
              <a:rPr lang="it-IT" b="0" dirty="0"/>
              <a:t>,     survey frame, sampling </a:t>
            </a:r>
            <a:r>
              <a:rPr lang="it-IT" b="0" dirty="0" err="1"/>
              <a:t>methods</a:t>
            </a:r>
            <a:endParaRPr lang="it-IT" b="0" dirty="0"/>
          </a:p>
          <a:p>
            <a:pPr marL="0" indent="0">
              <a:buNone/>
            </a:pPr>
            <a:endParaRPr lang="it-IT" b="0" dirty="0"/>
          </a:p>
          <a:p>
            <a:r>
              <a:rPr lang="it-IT" b="0" u="sng" dirty="0"/>
              <a:t>Good </a:t>
            </a:r>
            <a:r>
              <a:rPr lang="it-IT" b="0" u="sng" dirty="0" err="1"/>
              <a:t>estimation</a:t>
            </a:r>
            <a:r>
              <a:rPr lang="it-IT" b="0" u="sng" dirty="0"/>
              <a:t> </a:t>
            </a:r>
            <a:r>
              <a:rPr lang="it-IT" b="0" u="sng" dirty="0" err="1"/>
              <a:t>methods</a:t>
            </a:r>
            <a:endParaRPr lang="it-IT" b="0" u="sng" dirty="0"/>
          </a:p>
          <a:p>
            <a:pPr marL="0" indent="0">
              <a:buNone/>
            </a:pPr>
            <a:endParaRPr lang="it-IT" b="0" dirty="0"/>
          </a:p>
          <a:p>
            <a:r>
              <a:rPr lang="it-IT" b="0" u="sng" dirty="0"/>
              <a:t>Good data </a:t>
            </a:r>
            <a:r>
              <a:rPr lang="it-IT" b="0" u="sng" dirty="0" err="1"/>
              <a:t>quality</a:t>
            </a:r>
            <a:endParaRPr lang="it-IT" b="0" u="sng" dirty="0"/>
          </a:p>
        </p:txBody>
      </p:sp>
      <p:sp>
        <p:nvSpPr>
          <p:cNvPr id="5" name="CasellaDiTesto 4">
            <a:extLst>
              <a:ext uri="{FF2B5EF4-FFF2-40B4-BE49-F238E27FC236}">
                <a16:creationId xmlns:a16="http://schemas.microsoft.com/office/drawing/2014/main" id="{27252591-733A-49DC-8F9A-30419D384BC2}"/>
              </a:ext>
            </a:extLst>
          </p:cNvPr>
          <p:cNvSpPr txBox="1"/>
          <p:nvPr/>
        </p:nvSpPr>
        <p:spPr>
          <a:xfrm>
            <a:off x="184945" y="2124602"/>
            <a:ext cx="4315047" cy="1016366"/>
          </a:xfrm>
          <a:prstGeom prst="rect">
            <a:avLst/>
          </a:prstGeom>
          <a:solidFill>
            <a:schemeClr val="accent6">
              <a:lumMod val="75000"/>
            </a:schemeClr>
          </a:solidFill>
        </p:spPr>
        <p:txBody>
          <a:bodyPr wrap="square" rtlCol="0">
            <a:spAutoFit/>
          </a:bodyPr>
          <a:lstStyle/>
          <a:p>
            <a:endParaRPr lang="it-IT" sz="2400" b="0" dirty="0" err="1">
              <a:solidFill>
                <a:srgbClr val="0F5494"/>
              </a:solidFill>
            </a:endParaRPr>
          </a:p>
        </p:txBody>
      </p:sp>
      <p:sp>
        <p:nvSpPr>
          <p:cNvPr id="4" name="CasellaDiTesto 3">
            <a:extLst>
              <a:ext uri="{FF2B5EF4-FFF2-40B4-BE49-F238E27FC236}">
                <a16:creationId xmlns:a16="http://schemas.microsoft.com/office/drawing/2014/main" id="{3AE1E9AD-F799-47B3-9950-FC50541F5DCC}"/>
              </a:ext>
            </a:extLst>
          </p:cNvPr>
          <p:cNvSpPr txBox="1"/>
          <p:nvPr/>
        </p:nvSpPr>
        <p:spPr>
          <a:xfrm>
            <a:off x="1403648" y="2400603"/>
            <a:ext cx="2448272" cy="400110"/>
          </a:xfrm>
          <a:prstGeom prst="rect">
            <a:avLst/>
          </a:prstGeom>
          <a:noFill/>
        </p:spPr>
        <p:txBody>
          <a:bodyPr wrap="square" rtlCol="0">
            <a:spAutoFit/>
          </a:bodyPr>
          <a:lstStyle/>
          <a:p>
            <a:r>
              <a:rPr lang="it-IT" sz="2000" dirty="0" err="1">
                <a:solidFill>
                  <a:schemeClr val="bg1"/>
                </a:solidFill>
              </a:rPr>
              <a:t>Advantages</a:t>
            </a:r>
            <a:endParaRPr lang="it-IT" sz="2000" dirty="0">
              <a:solidFill>
                <a:schemeClr val="bg1"/>
              </a:solidFill>
            </a:endParaRPr>
          </a:p>
        </p:txBody>
      </p:sp>
      <p:sp>
        <p:nvSpPr>
          <p:cNvPr id="11" name="CasellaDiTesto 10">
            <a:extLst>
              <a:ext uri="{FF2B5EF4-FFF2-40B4-BE49-F238E27FC236}">
                <a16:creationId xmlns:a16="http://schemas.microsoft.com/office/drawing/2014/main" id="{AAC1ED0A-A295-4623-B75E-420585B9A9D5}"/>
              </a:ext>
            </a:extLst>
          </p:cNvPr>
          <p:cNvSpPr txBox="1"/>
          <p:nvPr/>
        </p:nvSpPr>
        <p:spPr>
          <a:xfrm>
            <a:off x="4644008" y="2124602"/>
            <a:ext cx="4315047" cy="1016366"/>
          </a:xfrm>
          <a:prstGeom prst="rect">
            <a:avLst/>
          </a:prstGeom>
          <a:solidFill>
            <a:schemeClr val="accent6">
              <a:lumMod val="75000"/>
            </a:schemeClr>
          </a:solidFill>
        </p:spPr>
        <p:txBody>
          <a:bodyPr wrap="square" rtlCol="0">
            <a:spAutoFit/>
          </a:bodyPr>
          <a:lstStyle/>
          <a:p>
            <a:endParaRPr lang="it-IT" sz="2400" b="0" dirty="0" err="1">
              <a:solidFill>
                <a:srgbClr val="0F5494"/>
              </a:solidFill>
            </a:endParaRPr>
          </a:p>
        </p:txBody>
      </p:sp>
      <p:sp>
        <p:nvSpPr>
          <p:cNvPr id="13" name="CasellaDiTesto 12">
            <a:extLst>
              <a:ext uri="{FF2B5EF4-FFF2-40B4-BE49-F238E27FC236}">
                <a16:creationId xmlns:a16="http://schemas.microsoft.com/office/drawing/2014/main" id="{8BF575D1-AC4A-4D99-B7B4-7050D6E7B6A5}"/>
              </a:ext>
            </a:extLst>
          </p:cNvPr>
          <p:cNvSpPr txBox="1"/>
          <p:nvPr/>
        </p:nvSpPr>
        <p:spPr>
          <a:xfrm>
            <a:off x="5862711" y="2400603"/>
            <a:ext cx="2448272" cy="400110"/>
          </a:xfrm>
          <a:prstGeom prst="rect">
            <a:avLst/>
          </a:prstGeom>
          <a:noFill/>
        </p:spPr>
        <p:txBody>
          <a:bodyPr wrap="square" rtlCol="0">
            <a:spAutoFit/>
          </a:bodyPr>
          <a:lstStyle/>
          <a:p>
            <a:r>
              <a:rPr lang="it-IT" sz="2000" dirty="0" err="1">
                <a:solidFill>
                  <a:schemeClr val="bg1"/>
                </a:solidFill>
              </a:rPr>
              <a:t>Disadvantages</a:t>
            </a:r>
            <a:endParaRPr lang="it-IT" sz="2000" dirty="0">
              <a:solidFill>
                <a:schemeClr val="bg1"/>
              </a:solidFill>
            </a:endParaRPr>
          </a:p>
        </p:txBody>
      </p:sp>
    </p:spTree>
    <p:extLst>
      <p:ext uri="{BB962C8B-B14F-4D97-AF65-F5344CB8AC3E}">
        <p14:creationId xmlns:p14="http://schemas.microsoft.com/office/powerpoint/2010/main" val="26238621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Social and </a:t>
            </a:r>
            <a:r>
              <a:rPr lang="it-IT" dirty="0" err="1"/>
              <a:t>economic</a:t>
            </a:r>
            <a:r>
              <a:rPr lang="it-IT" dirty="0"/>
              <a:t> surveys: key points</a:t>
            </a:r>
            <a:endParaRPr lang="en-GB" dirty="0"/>
          </a:p>
        </p:txBody>
      </p:sp>
      <p:cxnSp>
        <p:nvCxnSpPr>
          <p:cNvPr id="9" name="Connettore diritto 8">
            <a:extLst>
              <a:ext uri="{FF2B5EF4-FFF2-40B4-BE49-F238E27FC236}">
                <a16:creationId xmlns:a16="http://schemas.microsoft.com/office/drawing/2014/main" id="{E6FE4967-5BF8-4E3D-9D88-5D664192C3C0}"/>
              </a:ext>
            </a:extLst>
          </p:cNvPr>
          <p:cNvCxnSpPr/>
          <p:nvPr/>
        </p:nvCxnSpPr>
        <p:spPr bwMode="auto">
          <a:xfrm>
            <a:off x="827584" y="1917353"/>
            <a:ext cx="7344816" cy="0"/>
          </a:xfrm>
          <a:prstGeom prst="line">
            <a:avLst/>
          </a:prstGeom>
          <a:ln>
            <a:headEnd type="none" w="med" len="med"/>
            <a:tailEnd type="none" w="med" len="med"/>
          </a:ln>
        </p:spPr>
        <p:style>
          <a:lnRef idx="1">
            <a:schemeClr val="accent2"/>
          </a:lnRef>
          <a:fillRef idx="0">
            <a:schemeClr val="accent2"/>
          </a:fillRef>
          <a:effectRef idx="0">
            <a:schemeClr val="accent2"/>
          </a:effectRef>
          <a:fontRef idx="minor">
            <a:schemeClr val="tx1"/>
          </a:fontRef>
        </p:style>
      </p:cxnSp>
      <p:sp>
        <p:nvSpPr>
          <p:cNvPr id="7" name="CasellaDiTesto 6">
            <a:extLst>
              <a:ext uri="{FF2B5EF4-FFF2-40B4-BE49-F238E27FC236}">
                <a16:creationId xmlns:a16="http://schemas.microsoft.com/office/drawing/2014/main" id="{3B0BAC05-BF85-484A-BAB1-A3F186A9B0B5}"/>
              </a:ext>
            </a:extLst>
          </p:cNvPr>
          <p:cNvSpPr txBox="1"/>
          <p:nvPr/>
        </p:nvSpPr>
        <p:spPr>
          <a:xfrm>
            <a:off x="1092046" y="2055012"/>
            <a:ext cx="3695971" cy="584775"/>
          </a:xfrm>
          <a:prstGeom prst="rect">
            <a:avLst/>
          </a:prstGeom>
          <a:solidFill>
            <a:schemeClr val="accent6">
              <a:lumMod val="75000"/>
            </a:schemeClr>
          </a:solidFill>
          <a:ln>
            <a:solidFill>
              <a:schemeClr val="bg1"/>
            </a:solidFill>
          </a:ln>
        </p:spPr>
        <p:txBody>
          <a:bodyPr wrap="square" rtlCol="0">
            <a:spAutoFit/>
          </a:bodyPr>
          <a:lstStyle/>
          <a:p>
            <a:pPr algn="ctr"/>
            <a:r>
              <a:rPr lang="it-IT" sz="1600" dirty="0" err="1">
                <a:solidFill>
                  <a:schemeClr val="bg1"/>
                </a:solidFill>
              </a:rPr>
              <a:t>Improving</a:t>
            </a:r>
            <a:r>
              <a:rPr lang="it-IT" sz="1600" dirty="0">
                <a:solidFill>
                  <a:schemeClr val="bg1"/>
                </a:solidFill>
              </a:rPr>
              <a:t> the </a:t>
            </a:r>
            <a:r>
              <a:rPr lang="it-IT" sz="1600" dirty="0" err="1">
                <a:solidFill>
                  <a:schemeClr val="bg1"/>
                </a:solidFill>
              </a:rPr>
              <a:t>integration</a:t>
            </a:r>
            <a:r>
              <a:rPr lang="it-IT" sz="1600" dirty="0">
                <a:solidFill>
                  <a:schemeClr val="bg1"/>
                </a:solidFill>
              </a:rPr>
              <a:t> of social and </a:t>
            </a:r>
            <a:r>
              <a:rPr lang="it-IT" sz="1600" dirty="0" err="1">
                <a:solidFill>
                  <a:schemeClr val="bg1"/>
                </a:solidFill>
              </a:rPr>
              <a:t>economic</a:t>
            </a:r>
            <a:r>
              <a:rPr lang="it-IT" sz="1600" dirty="0">
                <a:solidFill>
                  <a:schemeClr val="bg1"/>
                </a:solidFill>
              </a:rPr>
              <a:t> surveys </a:t>
            </a:r>
          </a:p>
        </p:txBody>
      </p:sp>
      <p:pic>
        <p:nvPicPr>
          <p:cNvPr id="13" name="Elemento grafico 12" descr="Punto esclamativo contorno">
            <a:extLst>
              <a:ext uri="{FF2B5EF4-FFF2-40B4-BE49-F238E27FC236}">
                <a16:creationId xmlns:a16="http://schemas.microsoft.com/office/drawing/2014/main" id="{254154F2-8E66-4D6F-A732-66945A4CF30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99431" y="1938536"/>
            <a:ext cx="914400" cy="914400"/>
          </a:xfrm>
          <a:prstGeom prst="rect">
            <a:avLst/>
          </a:prstGeom>
        </p:spPr>
      </p:pic>
      <p:sp>
        <p:nvSpPr>
          <p:cNvPr id="22" name="CasellaDiTesto 21">
            <a:extLst>
              <a:ext uri="{FF2B5EF4-FFF2-40B4-BE49-F238E27FC236}">
                <a16:creationId xmlns:a16="http://schemas.microsoft.com/office/drawing/2014/main" id="{1C658C05-81BD-4B46-96BD-C9154B4F27D2}"/>
              </a:ext>
            </a:extLst>
          </p:cNvPr>
          <p:cNvSpPr txBox="1"/>
          <p:nvPr/>
        </p:nvSpPr>
        <p:spPr>
          <a:xfrm>
            <a:off x="1007840" y="2986092"/>
            <a:ext cx="4068216" cy="1631216"/>
          </a:xfrm>
          <a:prstGeom prst="rect">
            <a:avLst/>
          </a:prstGeom>
          <a:noFill/>
        </p:spPr>
        <p:txBody>
          <a:bodyPr wrap="square" rtlCol="0">
            <a:spAutoFit/>
          </a:bodyPr>
          <a:lstStyle>
            <a:defPPr>
              <a:defRPr lang="en-GB"/>
            </a:defPPr>
            <a:lvl1pPr>
              <a:defRPr sz="1800" b="0">
                <a:solidFill>
                  <a:srgbClr val="0F5494"/>
                </a:solidFill>
              </a:defRPr>
            </a:lvl1pPr>
          </a:lstStyle>
          <a:p>
            <a:r>
              <a:rPr lang="en-US" sz="1600" i="1" u="sng" dirty="0"/>
              <a:t>Objectives</a:t>
            </a:r>
          </a:p>
          <a:p>
            <a:r>
              <a:rPr lang="en-US" sz="1600" dirty="0"/>
              <a:t>* to increase the cost effectiveness and relevance of survey data production </a:t>
            </a:r>
          </a:p>
          <a:p>
            <a:r>
              <a:rPr lang="en-US" sz="1600" dirty="0"/>
              <a:t>* to achieve levels of accuracy and granularity</a:t>
            </a:r>
            <a:endParaRPr lang="it-IT" sz="1600" dirty="0"/>
          </a:p>
        </p:txBody>
      </p:sp>
      <p:sp>
        <p:nvSpPr>
          <p:cNvPr id="23" name="CasellaDiTesto 22">
            <a:extLst>
              <a:ext uri="{FF2B5EF4-FFF2-40B4-BE49-F238E27FC236}">
                <a16:creationId xmlns:a16="http://schemas.microsoft.com/office/drawing/2014/main" id="{7CE6910D-16AF-40A2-98F8-6E3BE7B6EF32}"/>
              </a:ext>
            </a:extLst>
          </p:cNvPr>
          <p:cNvSpPr txBox="1"/>
          <p:nvPr/>
        </p:nvSpPr>
        <p:spPr>
          <a:xfrm>
            <a:off x="5220072" y="4739660"/>
            <a:ext cx="4019425" cy="1569660"/>
          </a:xfrm>
          <a:prstGeom prst="rect">
            <a:avLst/>
          </a:prstGeom>
          <a:noFill/>
        </p:spPr>
        <p:txBody>
          <a:bodyPr wrap="square" rtlCol="0">
            <a:spAutoFit/>
          </a:bodyPr>
          <a:lstStyle>
            <a:defPPr>
              <a:defRPr lang="en-GB"/>
            </a:defPPr>
            <a:lvl1pPr>
              <a:defRPr sz="1800" b="0">
                <a:solidFill>
                  <a:srgbClr val="0F5494"/>
                </a:solidFill>
              </a:defRPr>
            </a:lvl1pPr>
          </a:lstStyle>
          <a:p>
            <a:r>
              <a:rPr lang="en-US" sz="1600" i="1" u="sng" dirty="0"/>
              <a:t>(Some) Strategies</a:t>
            </a:r>
          </a:p>
          <a:p>
            <a:pPr marL="285750" indent="-285750">
              <a:buFont typeface="Arial" panose="020B0604020202020204" pitchFamily="34" charset="0"/>
              <a:buChar char="•"/>
            </a:pPr>
            <a:r>
              <a:rPr lang="en-US" sz="1600" dirty="0"/>
              <a:t>to integrate survey data using a direct record linkage </a:t>
            </a:r>
          </a:p>
          <a:p>
            <a:pPr marL="285750" indent="-285750">
              <a:buFont typeface="Arial" panose="020B0604020202020204" pitchFamily="34" charset="0"/>
              <a:buChar char="•"/>
            </a:pPr>
            <a:r>
              <a:rPr lang="en-US" sz="1600" dirty="0"/>
              <a:t>to improve coverage using different survey (about related topic)</a:t>
            </a:r>
          </a:p>
        </p:txBody>
      </p:sp>
      <p:cxnSp>
        <p:nvCxnSpPr>
          <p:cNvPr id="24" name="Connettore diritto 23">
            <a:extLst>
              <a:ext uri="{FF2B5EF4-FFF2-40B4-BE49-F238E27FC236}">
                <a16:creationId xmlns:a16="http://schemas.microsoft.com/office/drawing/2014/main" id="{F132F2DB-9041-4FB3-8AF0-2380CF52EFCD}"/>
              </a:ext>
            </a:extLst>
          </p:cNvPr>
          <p:cNvCxnSpPr>
            <a:cxnSpLocks/>
          </p:cNvCxnSpPr>
          <p:nvPr/>
        </p:nvCxnSpPr>
        <p:spPr bwMode="auto">
          <a:xfrm>
            <a:off x="5004048" y="2132856"/>
            <a:ext cx="0" cy="4176464"/>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25" name="CasellaDiTesto 24">
            <a:extLst>
              <a:ext uri="{FF2B5EF4-FFF2-40B4-BE49-F238E27FC236}">
                <a16:creationId xmlns:a16="http://schemas.microsoft.com/office/drawing/2014/main" id="{6C084A24-6F8E-4B22-85B7-5D8B50E9D56E}"/>
              </a:ext>
            </a:extLst>
          </p:cNvPr>
          <p:cNvSpPr txBox="1"/>
          <p:nvPr/>
        </p:nvSpPr>
        <p:spPr>
          <a:xfrm>
            <a:off x="5186756" y="2204864"/>
            <a:ext cx="3597468" cy="338554"/>
          </a:xfrm>
          <a:prstGeom prst="rect">
            <a:avLst/>
          </a:prstGeom>
          <a:solidFill>
            <a:schemeClr val="accent6">
              <a:lumMod val="75000"/>
            </a:schemeClr>
          </a:solidFill>
          <a:ln>
            <a:solidFill>
              <a:schemeClr val="bg1"/>
            </a:solidFill>
          </a:ln>
        </p:spPr>
        <p:txBody>
          <a:bodyPr wrap="square" rtlCol="0">
            <a:spAutoFit/>
          </a:bodyPr>
          <a:lstStyle>
            <a:defPPr>
              <a:defRPr lang="en-GB"/>
            </a:defPPr>
            <a:lvl1pPr>
              <a:defRPr sz="1600">
                <a:solidFill>
                  <a:schemeClr val="bg1"/>
                </a:solidFill>
              </a:defRPr>
            </a:lvl1pPr>
          </a:lstStyle>
          <a:p>
            <a:pPr algn="ctr"/>
            <a:r>
              <a:rPr lang="it-IT" dirty="0" err="1"/>
              <a:t>Addressing</a:t>
            </a:r>
            <a:r>
              <a:rPr lang="it-IT" dirty="0"/>
              <a:t> non </a:t>
            </a:r>
            <a:r>
              <a:rPr lang="it-IT" dirty="0" err="1"/>
              <a:t>response</a:t>
            </a:r>
            <a:endParaRPr lang="it-IT" dirty="0"/>
          </a:p>
        </p:txBody>
      </p:sp>
      <p:sp>
        <p:nvSpPr>
          <p:cNvPr id="26" name="CasellaDiTesto 25">
            <a:extLst>
              <a:ext uri="{FF2B5EF4-FFF2-40B4-BE49-F238E27FC236}">
                <a16:creationId xmlns:a16="http://schemas.microsoft.com/office/drawing/2014/main" id="{9DC444E7-3CE9-4C98-B474-D4EA4E3E8FE1}"/>
              </a:ext>
            </a:extLst>
          </p:cNvPr>
          <p:cNvSpPr txBox="1"/>
          <p:nvPr/>
        </p:nvSpPr>
        <p:spPr>
          <a:xfrm>
            <a:off x="5220072" y="2984027"/>
            <a:ext cx="3206525" cy="1569660"/>
          </a:xfrm>
          <a:prstGeom prst="rect">
            <a:avLst/>
          </a:prstGeom>
          <a:noFill/>
        </p:spPr>
        <p:txBody>
          <a:bodyPr wrap="square" rtlCol="0">
            <a:spAutoFit/>
          </a:bodyPr>
          <a:lstStyle>
            <a:defPPr>
              <a:defRPr lang="en-GB"/>
            </a:defPPr>
            <a:lvl1pPr>
              <a:defRPr sz="1800" b="0">
                <a:solidFill>
                  <a:srgbClr val="0F5494"/>
                </a:solidFill>
              </a:defRPr>
            </a:lvl1pPr>
          </a:lstStyle>
          <a:p>
            <a:r>
              <a:rPr lang="en-US" sz="1600" i="1" u="sng" dirty="0"/>
              <a:t>Objectives</a:t>
            </a:r>
          </a:p>
          <a:p>
            <a:pPr marL="285750" indent="-285750">
              <a:buFont typeface="Arial" panose="020B0604020202020204" pitchFamily="34" charset="0"/>
              <a:buChar char="•"/>
            </a:pPr>
            <a:r>
              <a:rPr lang="en-US" sz="1600" dirty="0"/>
              <a:t>to increase the response rate </a:t>
            </a:r>
          </a:p>
          <a:p>
            <a:pPr marL="285750" indent="-285750">
              <a:buFont typeface="Arial" panose="020B0604020202020204" pitchFamily="34" charset="0"/>
              <a:buChar char="•"/>
            </a:pPr>
            <a:r>
              <a:rPr lang="en-US" sz="1600" dirty="0"/>
              <a:t>to reduce the impact of low response rate on estimation </a:t>
            </a:r>
            <a:endParaRPr lang="it-IT" sz="1600" dirty="0"/>
          </a:p>
        </p:txBody>
      </p:sp>
      <p:sp>
        <p:nvSpPr>
          <p:cNvPr id="27" name="CasellaDiTesto 26">
            <a:extLst>
              <a:ext uri="{FF2B5EF4-FFF2-40B4-BE49-F238E27FC236}">
                <a16:creationId xmlns:a16="http://schemas.microsoft.com/office/drawing/2014/main" id="{EF4A487D-6E2D-4142-B879-E3647A266AE2}"/>
              </a:ext>
            </a:extLst>
          </p:cNvPr>
          <p:cNvSpPr txBox="1"/>
          <p:nvPr/>
        </p:nvSpPr>
        <p:spPr>
          <a:xfrm>
            <a:off x="1056631" y="4725144"/>
            <a:ext cx="3953929" cy="1323439"/>
          </a:xfrm>
          <a:prstGeom prst="rect">
            <a:avLst/>
          </a:prstGeom>
          <a:noFill/>
        </p:spPr>
        <p:txBody>
          <a:bodyPr wrap="square" rtlCol="0">
            <a:spAutoFit/>
          </a:bodyPr>
          <a:lstStyle>
            <a:defPPr>
              <a:defRPr lang="en-GB"/>
            </a:defPPr>
            <a:lvl1pPr>
              <a:defRPr sz="1800" b="0">
                <a:solidFill>
                  <a:srgbClr val="0F5494"/>
                </a:solidFill>
              </a:defRPr>
            </a:lvl1pPr>
          </a:lstStyle>
          <a:p>
            <a:r>
              <a:rPr lang="en-US" sz="1600" i="1" u="sng" dirty="0"/>
              <a:t>(Some) Strategies</a:t>
            </a:r>
          </a:p>
          <a:p>
            <a:pPr marL="285750" indent="-285750">
              <a:buFont typeface="Arial" panose="020B0604020202020204" pitchFamily="34" charset="0"/>
              <a:buChar char="•"/>
            </a:pPr>
            <a:r>
              <a:rPr lang="en-US" sz="1600" dirty="0"/>
              <a:t>to improve the role of respondents </a:t>
            </a:r>
          </a:p>
          <a:p>
            <a:pPr marL="285750" indent="-285750">
              <a:buFont typeface="Arial" panose="020B0604020202020204" pitchFamily="34" charset="0"/>
              <a:buChar char="•"/>
            </a:pPr>
            <a:r>
              <a:rPr lang="en-US" sz="1600" dirty="0"/>
              <a:t>to investigate the reasons of burden</a:t>
            </a:r>
          </a:p>
        </p:txBody>
      </p:sp>
      <p:pic>
        <p:nvPicPr>
          <p:cNvPr id="28" name="Elemento grafico 27" descr="Punto esclamativo contorno">
            <a:extLst>
              <a:ext uri="{FF2B5EF4-FFF2-40B4-BE49-F238E27FC236}">
                <a16:creationId xmlns:a16="http://schemas.microsoft.com/office/drawing/2014/main" id="{0A04CF04-5A33-4B24-B5ED-73B4CC54E0E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413914" y="1938536"/>
            <a:ext cx="914400" cy="914400"/>
          </a:xfrm>
          <a:prstGeom prst="rect">
            <a:avLst/>
          </a:prstGeom>
        </p:spPr>
      </p:pic>
    </p:spTree>
    <p:extLst>
      <p:ext uri="{BB962C8B-B14F-4D97-AF65-F5344CB8AC3E}">
        <p14:creationId xmlns:p14="http://schemas.microsoft.com/office/powerpoint/2010/main" val="17794844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Social and </a:t>
            </a:r>
            <a:r>
              <a:rPr lang="it-IT" dirty="0" err="1"/>
              <a:t>economic</a:t>
            </a:r>
            <a:r>
              <a:rPr lang="it-IT" dirty="0"/>
              <a:t> surveys: key points</a:t>
            </a:r>
            <a:endParaRPr lang="en-GB" dirty="0"/>
          </a:p>
        </p:txBody>
      </p:sp>
      <p:cxnSp>
        <p:nvCxnSpPr>
          <p:cNvPr id="9" name="Connettore diritto 8">
            <a:extLst>
              <a:ext uri="{FF2B5EF4-FFF2-40B4-BE49-F238E27FC236}">
                <a16:creationId xmlns:a16="http://schemas.microsoft.com/office/drawing/2014/main" id="{E6FE4967-5BF8-4E3D-9D88-5D664192C3C0}"/>
              </a:ext>
            </a:extLst>
          </p:cNvPr>
          <p:cNvCxnSpPr/>
          <p:nvPr/>
        </p:nvCxnSpPr>
        <p:spPr bwMode="auto">
          <a:xfrm>
            <a:off x="827584" y="1917353"/>
            <a:ext cx="7344816" cy="0"/>
          </a:xfrm>
          <a:prstGeom prst="line">
            <a:avLst/>
          </a:prstGeom>
          <a:ln>
            <a:headEnd type="none" w="med" len="med"/>
            <a:tailEnd type="none" w="med" len="med"/>
          </a:ln>
        </p:spPr>
        <p:style>
          <a:lnRef idx="1">
            <a:schemeClr val="accent2"/>
          </a:lnRef>
          <a:fillRef idx="0">
            <a:schemeClr val="accent2"/>
          </a:fillRef>
          <a:effectRef idx="0">
            <a:schemeClr val="accent2"/>
          </a:effectRef>
          <a:fontRef idx="minor">
            <a:schemeClr val="tx1"/>
          </a:fontRef>
        </p:style>
      </p:cxnSp>
      <p:sp>
        <p:nvSpPr>
          <p:cNvPr id="7" name="CasellaDiTesto 6">
            <a:extLst>
              <a:ext uri="{FF2B5EF4-FFF2-40B4-BE49-F238E27FC236}">
                <a16:creationId xmlns:a16="http://schemas.microsoft.com/office/drawing/2014/main" id="{3B0BAC05-BF85-484A-BAB1-A3F186A9B0B5}"/>
              </a:ext>
            </a:extLst>
          </p:cNvPr>
          <p:cNvSpPr txBox="1"/>
          <p:nvPr/>
        </p:nvSpPr>
        <p:spPr>
          <a:xfrm>
            <a:off x="1092046" y="2055012"/>
            <a:ext cx="3695971" cy="584775"/>
          </a:xfrm>
          <a:prstGeom prst="rect">
            <a:avLst/>
          </a:prstGeom>
          <a:solidFill>
            <a:schemeClr val="accent6">
              <a:lumMod val="75000"/>
            </a:schemeClr>
          </a:solidFill>
          <a:ln>
            <a:solidFill>
              <a:schemeClr val="bg1"/>
            </a:solidFill>
          </a:ln>
        </p:spPr>
        <p:txBody>
          <a:bodyPr wrap="square" rtlCol="0">
            <a:spAutoFit/>
          </a:bodyPr>
          <a:lstStyle/>
          <a:p>
            <a:pPr algn="ctr"/>
            <a:r>
              <a:rPr lang="it-IT" sz="1600" dirty="0" err="1">
                <a:solidFill>
                  <a:schemeClr val="bg1"/>
                </a:solidFill>
              </a:rPr>
              <a:t>Improving</a:t>
            </a:r>
            <a:r>
              <a:rPr lang="it-IT" sz="1600" dirty="0">
                <a:solidFill>
                  <a:schemeClr val="bg1"/>
                </a:solidFill>
              </a:rPr>
              <a:t> mixed mode surveys</a:t>
            </a:r>
          </a:p>
        </p:txBody>
      </p:sp>
      <p:pic>
        <p:nvPicPr>
          <p:cNvPr id="13" name="Elemento grafico 12" descr="Punto esclamativo contorno">
            <a:extLst>
              <a:ext uri="{FF2B5EF4-FFF2-40B4-BE49-F238E27FC236}">
                <a16:creationId xmlns:a16="http://schemas.microsoft.com/office/drawing/2014/main" id="{254154F2-8E66-4D6F-A732-66945A4CF30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99431" y="1938536"/>
            <a:ext cx="914400" cy="914400"/>
          </a:xfrm>
          <a:prstGeom prst="rect">
            <a:avLst/>
          </a:prstGeom>
        </p:spPr>
      </p:pic>
      <p:sp>
        <p:nvSpPr>
          <p:cNvPr id="22" name="CasellaDiTesto 21">
            <a:extLst>
              <a:ext uri="{FF2B5EF4-FFF2-40B4-BE49-F238E27FC236}">
                <a16:creationId xmlns:a16="http://schemas.microsoft.com/office/drawing/2014/main" id="{1C658C05-81BD-4B46-96BD-C9154B4F27D2}"/>
              </a:ext>
            </a:extLst>
          </p:cNvPr>
          <p:cNvSpPr txBox="1"/>
          <p:nvPr/>
        </p:nvSpPr>
        <p:spPr>
          <a:xfrm>
            <a:off x="1007840" y="2986092"/>
            <a:ext cx="4068216" cy="830997"/>
          </a:xfrm>
          <a:prstGeom prst="rect">
            <a:avLst/>
          </a:prstGeom>
          <a:noFill/>
        </p:spPr>
        <p:txBody>
          <a:bodyPr wrap="square" rtlCol="0">
            <a:spAutoFit/>
          </a:bodyPr>
          <a:lstStyle>
            <a:defPPr>
              <a:defRPr lang="en-GB"/>
            </a:defPPr>
            <a:lvl1pPr>
              <a:defRPr sz="1800" b="0">
                <a:solidFill>
                  <a:srgbClr val="0F5494"/>
                </a:solidFill>
              </a:defRPr>
            </a:lvl1pPr>
          </a:lstStyle>
          <a:p>
            <a:r>
              <a:rPr lang="en-US" sz="1600" i="1" u="sng" dirty="0"/>
              <a:t>Objectives</a:t>
            </a:r>
          </a:p>
          <a:p>
            <a:pPr marL="285750" indent="-285750">
              <a:buFont typeface="Arial" panose="020B0604020202020204" pitchFamily="34" charset="0"/>
              <a:buChar char="•"/>
            </a:pPr>
            <a:r>
              <a:rPr lang="en-US" sz="1600" dirty="0"/>
              <a:t>to increase the sample efficiency</a:t>
            </a:r>
          </a:p>
          <a:p>
            <a:pPr marL="285750" indent="-285750">
              <a:buFont typeface="Arial" panose="020B0604020202020204" pitchFamily="34" charset="0"/>
              <a:buChar char="•"/>
            </a:pPr>
            <a:r>
              <a:rPr lang="en-US" sz="1600" dirty="0"/>
              <a:t>to increase the response rate</a:t>
            </a:r>
          </a:p>
        </p:txBody>
      </p:sp>
      <p:sp>
        <p:nvSpPr>
          <p:cNvPr id="23" name="CasellaDiTesto 22">
            <a:extLst>
              <a:ext uri="{FF2B5EF4-FFF2-40B4-BE49-F238E27FC236}">
                <a16:creationId xmlns:a16="http://schemas.microsoft.com/office/drawing/2014/main" id="{7CE6910D-16AF-40A2-98F8-6E3BE7B6EF32}"/>
              </a:ext>
            </a:extLst>
          </p:cNvPr>
          <p:cNvSpPr txBox="1"/>
          <p:nvPr/>
        </p:nvSpPr>
        <p:spPr>
          <a:xfrm>
            <a:off x="5220072" y="4739660"/>
            <a:ext cx="4019425" cy="1323439"/>
          </a:xfrm>
          <a:prstGeom prst="rect">
            <a:avLst/>
          </a:prstGeom>
          <a:noFill/>
        </p:spPr>
        <p:txBody>
          <a:bodyPr wrap="square" rtlCol="0">
            <a:spAutoFit/>
          </a:bodyPr>
          <a:lstStyle>
            <a:defPPr>
              <a:defRPr lang="en-GB"/>
            </a:defPPr>
            <a:lvl1pPr>
              <a:defRPr sz="1800" b="0">
                <a:solidFill>
                  <a:srgbClr val="0F5494"/>
                </a:solidFill>
              </a:defRPr>
            </a:lvl1pPr>
          </a:lstStyle>
          <a:p>
            <a:r>
              <a:rPr lang="en-US" sz="1600" i="1" u="sng" dirty="0"/>
              <a:t>(Some) Strategies</a:t>
            </a:r>
          </a:p>
          <a:p>
            <a:pPr marL="285750" indent="-285750">
              <a:buFont typeface="Arial" panose="020B0604020202020204" pitchFamily="34" charset="0"/>
              <a:buChar char="•"/>
            </a:pPr>
            <a:r>
              <a:rPr lang="en-US" sz="1600" dirty="0"/>
              <a:t>to calculate </a:t>
            </a:r>
            <a:r>
              <a:rPr lang="en-US" sz="1600" dirty="0" err="1"/>
              <a:t>paradata</a:t>
            </a:r>
            <a:r>
              <a:rPr lang="en-US" sz="1600" dirty="0"/>
              <a:t> directly </a:t>
            </a:r>
            <a:r>
              <a:rPr lang="en-US" sz="1600" dirty="0" err="1"/>
              <a:t>fron</a:t>
            </a:r>
            <a:r>
              <a:rPr lang="en-US" sz="1600" dirty="0"/>
              <a:t> data collection system (in the questionnaire some specific part for the enumerator)</a:t>
            </a:r>
          </a:p>
        </p:txBody>
      </p:sp>
      <p:cxnSp>
        <p:nvCxnSpPr>
          <p:cNvPr id="24" name="Connettore diritto 23">
            <a:extLst>
              <a:ext uri="{FF2B5EF4-FFF2-40B4-BE49-F238E27FC236}">
                <a16:creationId xmlns:a16="http://schemas.microsoft.com/office/drawing/2014/main" id="{F132F2DB-9041-4FB3-8AF0-2380CF52EFCD}"/>
              </a:ext>
            </a:extLst>
          </p:cNvPr>
          <p:cNvCxnSpPr>
            <a:cxnSpLocks/>
          </p:cNvCxnSpPr>
          <p:nvPr/>
        </p:nvCxnSpPr>
        <p:spPr bwMode="auto">
          <a:xfrm>
            <a:off x="5004048" y="2132856"/>
            <a:ext cx="0" cy="4176464"/>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25" name="CasellaDiTesto 24">
            <a:extLst>
              <a:ext uri="{FF2B5EF4-FFF2-40B4-BE49-F238E27FC236}">
                <a16:creationId xmlns:a16="http://schemas.microsoft.com/office/drawing/2014/main" id="{6C084A24-6F8E-4B22-85B7-5D8B50E9D56E}"/>
              </a:ext>
            </a:extLst>
          </p:cNvPr>
          <p:cNvSpPr txBox="1"/>
          <p:nvPr/>
        </p:nvSpPr>
        <p:spPr>
          <a:xfrm>
            <a:off x="5186756" y="2204864"/>
            <a:ext cx="3597468" cy="338554"/>
          </a:xfrm>
          <a:prstGeom prst="rect">
            <a:avLst/>
          </a:prstGeom>
          <a:solidFill>
            <a:schemeClr val="accent6">
              <a:lumMod val="75000"/>
            </a:schemeClr>
          </a:solidFill>
          <a:ln>
            <a:solidFill>
              <a:schemeClr val="bg1"/>
            </a:solidFill>
          </a:ln>
        </p:spPr>
        <p:txBody>
          <a:bodyPr wrap="square" rtlCol="0">
            <a:spAutoFit/>
          </a:bodyPr>
          <a:lstStyle>
            <a:defPPr>
              <a:defRPr lang="en-GB"/>
            </a:defPPr>
            <a:lvl1pPr>
              <a:defRPr sz="1600">
                <a:solidFill>
                  <a:schemeClr val="bg1"/>
                </a:solidFill>
              </a:defRPr>
            </a:lvl1pPr>
          </a:lstStyle>
          <a:p>
            <a:pPr algn="ctr"/>
            <a:r>
              <a:rPr lang="it-IT" dirty="0" err="1"/>
              <a:t>Collecting</a:t>
            </a:r>
            <a:r>
              <a:rPr lang="it-IT" dirty="0"/>
              <a:t> </a:t>
            </a:r>
            <a:r>
              <a:rPr lang="it-IT" dirty="0" err="1"/>
              <a:t>paradta</a:t>
            </a:r>
            <a:endParaRPr lang="it-IT" dirty="0"/>
          </a:p>
        </p:txBody>
      </p:sp>
      <p:sp>
        <p:nvSpPr>
          <p:cNvPr id="26" name="CasellaDiTesto 25">
            <a:extLst>
              <a:ext uri="{FF2B5EF4-FFF2-40B4-BE49-F238E27FC236}">
                <a16:creationId xmlns:a16="http://schemas.microsoft.com/office/drawing/2014/main" id="{9DC444E7-3CE9-4C98-B474-D4EA4E3E8FE1}"/>
              </a:ext>
            </a:extLst>
          </p:cNvPr>
          <p:cNvSpPr txBox="1"/>
          <p:nvPr/>
        </p:nvSpPr>
        <p:spPr>
          <a:xfrm>
            <a:off x="5220072" y="2984027"/>
            <a:ext cx="3206525" cy="1077218"/>
          </a:xfrm>
          <a:prstGeom prst="rect">
            <a:avLst/>
          </a:prstGeom>
          <a:noFill/>
        </p:spPr>
        <p:txBody>
          <a:bodyPr wrap="square" rtlCol="0">
            <a:spAutoFit/>
          </a:bodyPr>
          <a:lstStyle>
            <a:defPPr>
              <a:defRPr lang="en-GB"/>
            </a:defPPr>
            <a:lvl1pPr>
              <a:defRPr sz="1800" b="0">
                <a:solidFill>
                  <a:srgbClr val="0F5494"/>
                </a:solidFill>
              </a:defRPr>
            </a:lvl1pPr>
          </a:lstStyle>
          <a:p>
            <a:r>
              <a:rPr lang="en-US" sz="1600" i="1" u="sng" dirty="0"/>
              <a:t>Objectives</a:t>
            </a:r>
          </a:p>
          <a:p>
            <a:pPr marL="285750" indent="-285750">
              <a:buFont typeface="Arial" panose="020B0604020202020204" pitchFamily="34" charset="0"/>
              <a:buChar char="•"/>
            </a:pPr>
            <a:r>
              <a:rPr lang="en-US" sz="1600" dirty="0"/>
              <a:t>to improve survey quality control (i.e. compliance of enumerators)</a:t>
            </a:r>
            <a:endParaRPr lang="it-IT" sz="1600" dirty="0"/>
          </a:p>
        </p:txBody>
      </p:sp>
      <p:sp>
        <p:nvSpPr>
          <p:cNvPr id="27" name="CasellaDiTesto 26">
            <a:extLst>
              <a:ext uri="{FF2B5EF4-FFF2-40B4-BE49-F238E27FC236}">
                <a16:creationId xmlns:a16="http://schemas.microsoft.com/office/drawing/2014/main" id="{EF4A487D-6E2D-4142-B879-E3647A266AE2}"/>
              </a:ext>
            </a:extLst>
          </p:cNvPr>
          <p:cNvSpPr txBox="1"/>
          <p:nvPr/>
        </p:nvSpPr>
        <p:spPr>
          <a:xfrm>
            <a:off x="1056631" y="4725144"/>
            <a:ext cx="3953929" cy="1569660"/>
          </a:xfrm>
          <a:prstGeom prst="rect">
            <a:avLst/>
          </a:prstGeom>
          <a:noFill/>
        </p:spPr>
        <p:txBody>
          <a:bodyPr wrap="square" rtlCol="0">
            <a:spAutoFit/>
          </a:bodyPr>
          <a:lstStyle>
            <a:defPPr>
              <a:defRPr lang="en-GB"/>
            </a:defPPr>
            <a:lvl1pPr>
              <a:defRPr sz="1800" b="0">
                <a:solidFill>
                  <a:srgbClr val="0F5494"/>
                </a:solidFill>
              </a:defRPr>
            </a:lvl1pPr>
          </a:lstStyle>
          <a:p>
            <a:r>
              <a:rPr lang="en-US" sz="1600" i="1" u="sng" dirty="0"/>
              <a:t>(Some) Strategies</a:t>
            </a:r>
          </a:p>
          <a:p>
            <a:pPr marL="285750" indent="-285750">
              <a:buFont typeface="Arial" panose="020B0604020202020204" pitchFamily="34" charset="0"/>
              <a:buChar char="•"/>
            </a:pPr>
            <a:r>
              <a:rPr lang="en-US" sz="1600" dirty="0"/>
              <a:t>to evaluate the use of mixed mode in some sub phase of statistical process</a:t>
            </a:r>
          </a:p>
          <a:p>
            <a:pPr marL="285750" indent="-285750">
              <a:buFont typeface="Arial" panose="020B0604020202020204" pitchFamily="34" charset="0"/>
              <a:buChar char="•"/>
            </a:pPr>
            <a:r>
              <a:rPr lang="en-US" sz="1600" dirty="0"/>
              <a:t>to improve the analysis of the different mode</a:t>
            </a:r>
          </a:p>
        </p:txBody>
      </p:sp>
      <p:pic>
        <p:nvPicPr>
          <p:cNvPr id="28" name="Elemento grafico 27" descr="Punto esclamativo contorno">
            <a:extLst>
              <a:ext uri="{FF2B5EF4-FFF2-40B4-BE49-F238E27FC236}">
                <a16:creationId xmlns:a16="http://schemas.microsoft.com/office/drawing/2014/main" id="{0A04CF04-5A33-4B24-B5ED-73B4CC54E0E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413914" y="1938536"/>
            <a:ext cx="914400" cy="914400"/>
          </a:xfrm>
          <a:prstGeom prst="rect">
            <a:avLst/>
          </a:prstGeom>
        </p:spPr>
      </p:pic>
    </p:spTree>
    <p:extLst>
      <p:ext uri="{BB962C8B-B14F-4D97-AF65-F5344CB8AC3E}">
        <p14:creationId xmlns:p14="http://schemas.microsoft.com/office/powerpoint/2010/main" val="24298141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956" y="1916832"/>
            <a:ext cx="7344444" cy="4018363"/>
          </a:xfrm>
        </p:spPr>
        <p:txBody>
          <a:bodyPr/>
          <a:lstStyle/>
          <a:p>
            <a:pPr marL="0" indent="0">
              <a:lnSpc>
                <a:spcPct val="150000"/>
              </a:lnSpc>
              <a:buNone/>
            </a:pPr>
            <a:r>
              <a:rPr lang="it-IT" sz="1800" i="0" dirty="0">
                <a:solidFill>
                  <a:schemeClr val="accent6">
                    <a:lumMod val="75000"/>
                  </a:schemeClr>
                </a:solidFill>
              </a:rPr>
              <a:t>Definition</a:t>
            </a:r>
          </a:p>
          <a:p>
            <a:pPr>
              <a:lnSpc>
                <a:spcPct val="150000"/>
              </a:lnSpc>
            </a:pPr>
            <a:endParaRPr lang="en-US" sz="800" dirty="0">
              <a:solidFill>
                <a:schemeClr val="tx1"/>
              </a:solidFill>
            </a:endParaRPr>
          </a:p>
          <a:p>
            <a:pPr>
              <a:lnSpc>
                <a:spcPct val="150000"/>
              </a:lnSpc>
              <a:buBlip>
                <a:blip r:embed="rId3"/>
              </a:buBlip>
            </a:pPr>
            <a:r>
              <a:rPr lang="en-US" sz="1800" b="1" dirty="0">
                <a:solidFill>
                  <a:schemeClr val="tx1"/>
                </a:solidFill>
              </a:rPr>
              <a:t>Adm source. </a:t>
            </a:r>
            <a:r>
              <a:rPr lang="en-US" sz="1800" dirty="0">
                <a:solidFill>
                  <a:schemeClr val="tx1"/>
                </a:solidFill>
              </a:rPr>
              <a:t>A data holding containing information collected and maintained for the purpose of implementing one or more administrative regulations. In a wider sense, any data source containing information that is not primarily collected for statistical purposes.  </a:t>
            </a:r>
          </a:p>
          <a:p>
            <a:pPr>
              <a:lnSpc>
                <a:spcPct val="150000"/>
              </a:lnSpc>
              <a:buBlip>
                <a:blip r:embed="rId3"/>
              </a:buBlip>
            </a:pPr>
            <a:r>
              <a:rPr lang="en-US" sz="1800" b="1" dirty="0">
                <a:solidFill>
                  <a:schemeClr val="tx1"/>
                </a:solidFill>
              </a:rPr>
              <a:t>Adm data. </a:t>
            </a:r>
            <a:r>
              <a:rPr lang="en-US" sz="1800" dirty="0">
                <a:solidFill>
                  <a:schemeClr val="tx1"/>
                </a:solidFill>
              </a:rPr>
              <a:t>The data derived from an administrative source, before any processing or validation by the National Statistical Institutes (NSIs)</a:t>
            </a:r>
          </a:p>
          <a:p>
            <a:pPr marL="0" indent="0">
              <a:buNone/>
            </a:pPr>
            <a:endParaRPr lang="it-IT" sz="1800" i="0" dirty="0">
              <a:solidFill>
                <a:schemeClr val="accent6">
                  <a:lumMod val="75000"/>
                </a:schemeClr>
              </a:solidFill>
            </a:endParaRPr>
          </a:p>
        </p:txBody>
      </p:sp>
      <p:sp>
        <p:nvSpPr>
          <p:cNvPr id="2" name="Title 1"/>
          <p:cNvSpPr>
            <a:spLocks noGrp="1"/>
          </p:cNvSpPr>
          <p:nvPr>
            <p:ph type="title"/>
          </p:nvPr>
        </p:nvSpPr>
        <p:spPr/>
        <p:txBody>
          <a:bodyPr/>
          <a:lstStyle/>
          <a:p>
            <a:r>
              <a:rPr lang="it-IT" dirty="0" err="1"/>
              <a:t>Administrative</a:t>
            </a:r>
            <a:r>
              <a:rPr lang="it-IT" dirty="0"/>
              <a:t> sources</a:t>
            </a:r>
            <a:endParaRPr lang="en-GB" dirty="0"/>
          </a:p>
        </p:txBody>
      </p:sp>
      <p:cxnSp>
        <p:nvCxnSpPr>
          <p:cNvPr id="9" name="Connettore diritto 8">
            <a:extLst>
              <a:ext uri="{FF2B5EF4-FFF2-40B4-BE49-F238E27FC236}">
                <a16:creationId xmlns:a16="http://schemas.microsoft.com/office/drawing/2014/main" id="{E6FE4967-5BF8-4E3D-9D88-5D664192C3C0}"/>
              </a:ext>
            </a:extLst>
          </p:cNvPr>
          <p:cNvCxnSpPr/>
          <p:nvPr/>
        </p:nvCxnSpPr>
        <p:spPr bwMode="auto">
          <a:xfrm>
            <a:off x="827584" y="1917353"/>
            <a:ext cx="7344816" cy="0"/>
          </a:xfrm>
          <a:prstGeom prst="line">
            <a:avLst/>
          </a:prstGeom>
          <a:ln>
            <a:headEnd type="none" w="med" len="med"/>
            <a:tailEnd type="none" w="med" len="med"/>
          </a:ln>
        </p:spPr>
        <p:style>
          <a:lnRef idx="1">
            <a:schemeClr val="accent2"/>
          </a:lnRef>
          <a:fillRef idx="0">
            <a:schemeClr val="accent2"/>
          </a:fillRef>
          <a:effectRef idx="0">
            <a:schemeClr val="accent2"/>
          </a:effectRef>
          <a:fontRef idx="minor">
            <a:schemeClr val="tx1"/>
          </a:fontRef>
        </p:style>
      </p:cxnSp>
      <p:sp>
        <p:nvSpPr>
          <p:cNvPr id="6" name="CasellaDiTesto 5">
            <a:extLst>
              <a:ext uri="{FF2B5EF4-FFF2-40B4-BE49-F238E27FC236}">
                <a16:creationId xmlns:a16="http://schemas.microsoft.com/office/drawing/2014/main" id="{9F85CA58-0CE4-48E8-998E-59450691DD02}"/>
              </a:ext>
            </a:extLst>
          </p:cNvPr>
          <p:cNvSpPr txBox="1"/>
          <p:nvPr/>
        </p:nvSpPr>
        <p:spPr>
          <a:xfrm>
            <a:off x="827584" y="6046241"/>
            <a:ext cx="5760640" cy="695127"/>
          </a:xfrm>
          <a:prstGeom prst="rect">
            <a:avLst/>
          </a:prstGeom>
          <a:noFill/>
        </p:spPr>
        <p:txBody>
          <a:bodyPr wrap="square">
            <a:spAutoFit/>
          </a:bodyPr>
          <a:lstStyle/>
          <a:p>
            <a:pPr>
              <a:lnSpc>
                <a:spcPct val="150000"/>
              </a:lnSpc>
            </a:pPr>
            <a:r>
              <a:rPr lang="en-US" sz="1400" dirty="0">
                <a:solidFill>
                  <a:schemeClr val="tx1"/>
                </a:solidFill>
              </a:rPr>
              <a:t>Source: </a:t>
            </a:r>
            <a:r>
              <a:rPr lang="en-US" sz="1400" dirty="0" err="1">
                <a:solidFill>
                  <a:schemeClr val="tx1"/>
                </a:solidFill>
              </a:rPr>
              <a:t>ESSnet</a:t>
            </a:r>
            <a:r>
              <a:rPr lang="en-US" sz="1400" dirty="0">
                <a:solidFill>
                  <a:schemeClr val="tx1"/>
                </a:solidFill>
              </a:rPr>
              <a:t> (European Statistical System net) Admin Data, WP1 (2013)</a:t>
            </a:r>
            <a:endParaRPr lang="en-US" sz="1400" b="1" dirty="0">
              <a:solidFill>
                <a:schemeClr val="tx1"/>
              </a:solidFill>
            </a:endParaRPr>
          </a:p>
        </p:txBody>
      </p:sp>
    </p:spTree>
    <p:extLst>
      <p:ext uri="{BB962C8B-B14F-4D97-AF65-F5344CB8AC3E}">
        <p14:creationId xmlns:p14="http://schemas.microsoft.com/office/powerpoint/2010/main" val="41658213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34879" y="3191955"/>
            <a:ext cx="3863033" cy="2829329"/>
          </a:xfrm>
          <a:noFill/>
          <a:ln w="9525">
            <a:noFill/>
            <a:miter lim="800000"/>
            <a:headEnd/>
            <a:tailEnd/>
          </a:ln>
        </p:spPr>
        <p:txBody>
          <a:bodyPr vert="horz" wrap="square" lIns="91440" tIns="45720" rIns="91440" bIns="45720" numCol="1" anchor="t" anchorCtr="0" compatLnSpc="1">
            <a:prstTxWarp prst="textNoShape">
              <a:avLst/>
            </a:prstTxWarp>
          </a:bodyPr>
          <a:lstStyle/>
          <a:p>
            <a:r>
              <a:rPr lang="it-IT" sz="1800" i="0" kern="1200" dirty="0">
                <a:solidFill>
                  <a:schemeClr val="tx1"/>
                </a:solidFill>
              </a:rPr>
              <a:t>Target </a:t>
            </a:r>
            <a:r>
              <a:rPr lang="it-IT" sz="1800" i="0" kern="1200" dirty="0" err="1">
                <a:solidFill>
                  <a:schemeClr val="tx1"/>
                </a:solidFill>
              </a:rPr>
              <a:t>population</a:t>
            </a:r>
            <a:r>
              <a:rPr lang="it-IT" sz="1800" i="0" kern="1200" dirty="0">
                <a:solidFill>
                  <a:schemeClr val="tx1"/>
                </a:solidFill>
              </a:rPr>
              <a:t> </a:t>
            </a:r>
            <a:r>
              <a:rPr lang="it-IT" sz="1800" i="0" kern="1200" dirty="0" err="1">
                <a:solidFill>
                  <a:schemeClr val="tx1"/>
                </a:solidFill>
              </a:rPr>
              <a:t>is</a:t>
            </a:r>
            <a:r>
              <a:rPr lang="it-IT" sz="1800" i="0" kern="1200" dirty="0">
                <a:solidFill>
                  <a:schemeClr val="tx1"/>
                </a:solidFill>
              </a:rPr>
              <a:t> </a:t>
            </a:r>
            <a:r>
              <a:rPr lang="it-IT" sz="1800" i="0" kern="1200" dirty="0" err="1">
                <a:solidFill>
                  <a:schemeClr val="tx1"/>
                </a:solidFill>
              </a:rPr>
              <a:t>different</a:t>
            </a:r>
            <a:r>
              <a:rPr lang="it-IT" sz="1800" i="0" kern="1200" dirty="0">
                <a:solidFill>
                  <a:schemeClr val="tx1"/>
                </a:solidFill>
              </a:rPr>
              <a:t> from </a:t>
            </a:r>
            <a:r>
              <a:rPr lang="it-IT" sz="1800" i="0" kern="1200" dirty="0" err="1">
                <a:solidFill>
                  <a:schemeClr val="tx1"/>
                </a:solidFill>
              </a:rPr>
              <a:t>administrative</a:t>
            </a:r>
            <a:r>
              <a:rPr lang="it-IT" sz="1800" i="0" kern="1200" dirty="0">
                <a:solidFill>
                  <a:schemeClr val="tx1"/>
                </a:solidFill>
              </a:rPr>
              <a:t> </a:t>
            </a:r>
            <a:r>
              <a:rPr lang="it-IT" sz="1800" i="0" kern="1200" dirty="0" err="1">
                <a:solidFill>
                  <a:schemeClr val="tx1"/>
                </a:solidFill>
              </a:rPr>
              <a:t>population</a:t>
            </a:r>
            <a:endParaRPr lang="it-IT" sz="1800" i="0" kern="1200" dirty="0">
              <a:solidFill>
                <a:schemeClr val="tx1"/>
              </a:solidFill>
            </a:endParaRPr>
          </a:p>
          <a:p>
            <a:pPr marL="0" indent="0">
              <a:buNone/>
            </a:pPr>
            <a:endParaRPr lang="it-IT" sz="1800" i="0" kern="1200" dirty="0">
              <a:solidFill>
                <a:schemeClr val="tx1"/>
              </a:solidFill>
            </a:endParaRPr>
          </a:p>
          <a:p>
            <a:r>
              <a:rPr lang="it-IT" sz="1800" i="0" kern="1200" dirty="0" err="1">
                <a:solidFill>
                  <a:schemeClr val="tx1"/>
                </a:solidFill>
              </a:rPr>
              <a:t>Difficulties</a:t>
            </a:r>
            <a:r>
              <a:rPr lang="it-IT" sz="1800" i="0" kern="1200" dirty="0">
                <a:solidFill>
                  <a:schemeClr val="tx1"/>
                </a:solidFill>
              </a:rPr>
              <a:t> in the access to data</a:t>
            </a:r>
          </a:p>
          <a:p>
            <a:pPr marL="0" indent="0">
              <a:buNone/>
            </a:pPr>
            <a:endParaRPr lang="it-IT" sz="1800" i="0" kern="1200" dirty="0">
              <a:solidFill>
                <a:schemeClr val="tx1"/>
              </a:solidFill>
            </a:endParaRPr>
          </a:p>
          <a:p>
            <a:r>
              <a:rPr lang="it-IT" sz="1800" i="0" kern="1200" dirty="0" err="1">
                <a:solidFill>
                  <a:schemeClr val="tx1"/>
                </a:solidFill>
              </a:rPr>
              <a:t>Need</a:t>
            </a:r>
            <a:r>
              <a:rPr lang="it-IT" sz="1800" i="0" kern="1200" dirty="0">
                <a:solidFill>
                  <a:schemeClr val="tx1"/>
                </a:solidFill>
              </a:rPr>
              <a:t> of </a:t>
            </a:r>
            <a:r>
              <a:rPr lang="it-IT" sz="1800" i="0" kern="1200" dirty="0" err="1">
                <a:solidFill>
                  <a:schemeClr val="tx1"/>
                </a:solidFill>
              </a:rPr>
              <a:t>evaluation</a:t>
            </a:r>
            <a:r>
              <a:rPr lang="it-IT" sz="1800" i="0" kern="1200" dirty="0">
                <a:solidFill>
                  <a:schemeClr val="tx1"/>
                </a:solidFill>
              </a:rPr>
              <a:t> of data </a:t>
            </a:r>
            <a:r>
              <a:rPr lang="it-IT" sz="1800" i="0" kern="1200" dirty="0" err="1">
                <a:solidFill>
                  <a:schemeClr val="tx1"/>
                </a:solidFill>
              </a:rPr>
              <a:t>quality</a:t>
            </a:r>
            <a:r>
              <a:rPr lang="it-IT" sz="1800" i="0" kern="1200" dirty="0">
                <a:solidFill>
                  <a:schemeClr val="tx1"/>
                </a:solidFill>
              </a:rPr>
              <a:t> (sample </a:t>
            </a:r>
            <a:r>
              <a:rPr lang="it-IT" sz="1800" i="0" kern="1200" dirty="0" err="1">
                <a:solidFill>
                  <a:schemeClr val="tx1"/>
                </a:solidFill>
              </a:rPr>
              <a:t>criteria</a:t>
            </a:r>
            <a:r>
              <a:rPr lang="it-IT" sz="1800" i="0" kern="1200" dirty="0">
                <a:solidFill>
                  <a:schemeClr val="tx1"/>
                </a:solidFill>
              </a:rPr>
              <a:t>?)</a:t>
            </a:r>
          </a:p>
        </p:txBody>
      </p:sp>
      <p:sp>
        <p:nvSpPr>
          <p:cNvPr id="2" name="Title 1"/>
          <p:cNvSpPr>
            <a:spLocks noGrp="1"/>
          </p:cNvSpPr>
          <p:nvPr>
            <p:ph type="title"/>
          </p:nvPr>
        </p:nvSpPr>
        <p:spPr/>
        <p:txBody>
          <a:bodyPr/>
          <a:lstStyle/>
          <a:p>
            <a:r>
              <a:rPr lang="it-IT" dirty="0" err="1"/>
              <a:t>Administrative</a:t>
            </a:r>
            <a:r>
              <a:rPr lang="it-IT" dirty="0"/>
              <a:t> sources: the </a:t>
            </a:r>
            <a:r>
              <a:rPr lang="it-IT" dirty="0" err="1"/>
              <a:t>emerging</a:t>
            </a:r>
            <a:r>
              <a:rPr lang="it-IT" dirty="0"/>
              <a:t> </a:t>
            </a:r>
            <a:r>
              <a:rPr lang="it-IT" dirty="0" err="1"/>
              <a:t>need</a:t>
            </a:r>
            <a:r>
              <a:rPr lang="it-IT" dirty="0"/>
              <a:t> of data </a:t>
            </a:r>
            <a:r>
              <a:rPr lang="it-IT" dirty="0" err="1"/>
              <a:t>integration</a:t>
            </a:r>
            <a:endParaRPr lang="en-GB" dirty="0"/>
          </a:p>
        </p:txBody>
      </p:sp>
      <p:cxnSp>
        <p:nvCxnSpPr>
          <p:cNvPr id="9" name="Connettore diritto 8">
            <a:extLst>
              <a:ext uri="{FF2B5EF4-FFF2-40B4-BE49-F238E27FC236}">
                <a16:creationId xmlns:a16="http://schemas.microsoft.com/office/drawing/2014/main" id="{E6FE4967-5BF8-4E3D-9D88-5D664192C3C0}"/>
              </a:ext>
            </a:extLst>
          </p:cNvPr>
          <p:cNvCxnSpPr/>
          <p:nvPr/>
        </p:nvCxnSpPr>
        <p:spPr bwMode="auto">
          <a:xfrm>
            <a:off x="827584" y="1917353"/>
            <a:ext cx="7344816" cy="0"/>
          </a:xfrm>
          <a:prstGeom prst="line">
            <a:avLst/>
          </a:prstGeom>
          <a:ln>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10" name="Connettore diritto 9">
            <a:extLst>
              <a:ext uri="{FF2B5EF4-FFF2-40B4-BE49-F238E27FC236}">
                <a16:creationId xmlns:a16="http://schemas.microsoft.com/office/drawing/2014/main" id="{D88F1DA5-A7B9-41EC-9C42-FA9C930A1948}"/>
              </a:ext>
            </a:extLst>
          </p:cNvPr>
          <p:cNvCxnSpPr/>
          <p:nvPr/>
        </p:nvCxnSpPr>
        <p:spPr bwMode="auto">
          <a:xfrm>
            <a:off x="4572000" y="3068960"/>
            <a:ext cx="0" cy="2592288"/>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12" name="CasellaDiTesto 11">
            <a:extLst>
              <a:ext uri="{FF2B5EF4-FFF2-40B4-BE49-F238E27FC236}">
                <a16:creationId xmlns:a16="http://schemas.microsoft.com/office/drawing/2014/main" id="{CDD2F3B4-38FE-4766-8EEA-5C0E0A76DC1A}"/>
              </a:ext>
            </a:extLst>
          </p:cNvPr>
          <p:cNvSpPr txBox="1"/>
          <p:nvPr/>
        </p:nvSpPr>
        <p:spPr>
          <a:xfrm>
            <a:off x="400968" y="3191955"/>
            <a:ext cx="3883000" cy="282932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eaLnBrk="0" hangingPunct="0">
              <a:spcBef>
                <a:spcPct val="20000"/>
              </a:spcBef>
              <a:buClr>
                <a:srgbClr val="0F5494"/>
              </a:buClr>
              <a:buFont typeface="Arial" pitchFamily="34" charset="0"/>
              <a:buChar char="•"/>
              <a:defRPr sz="1800" i="0">
                <a:solidFill>
                  <a:schemeClr val="tx1"/>
                </a:solidFill>
                <a:latin typeface="+mn-lt"/>
              </a:defRPr>
            </a:lvl1pPr>
            <a:lvl2pPr marL="742950" indent="-285750" eaLnBrk="0" hangingPunct="0">
              <a:spcBef>
                <a:spcPct val="20000"/>
              </a:spcBef>
              <a:buClr>
                <a:srgbClr val="0F5494"/>
              </a:buClr>
              <a:buChar char="•"/>
              <a:defRPr sz="2000">
                <a:solidFill>
                  <a:srgbClr val="0F5494"/>
                </a:solidFill>
                <a:latin typeface="+mn-lt"/>
              </a:defRPr>
            </a:lvl2pPr>
            <a:lvl3pPr marL="1143000" indent="-228600" eaLnBrk="0" hangingPunct="0">
              <a:spcBef>
                <a:spcPct val="20000"/>
              </a:spcBef>
              <a:defRPr sz="1400">
                <a:solidFill>
                  <a:srgbClr val="0F5494"/>
                </a:solidFill>
                <a:latin typeface="+mn-lt"/>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fontAlgn="base">
              <a:spcBef>
                <a:spcPct val="20000"/>
              </a:spcBef>
              <a:spcAft>
                <a:spcPct val="0"/>
              </a:spcAft>
              <a:buChar char="»"/>
              <a:defRPr sz="2000">
                <a:solidFill>
                  <a:schemeClr val="tx1"/>
                </a:solidFill>
                <a:latin typeface="Arial" charset="0"/>
              </a:defRPr>
            </a:lvl6pPr>
            <a:lvl7pPr marL="2971800" indent="-228600" fontAlgn="base">
              <a:spcBef>
                <a:spcPct val="20000"/>
              </a:spcBef>
              <a:spcAft>
                <a:spcPct val="0"/>
              </a:spcAft>
              <a:buChar char="»"/>
              <a:defRPr sz="2000">
                <a:solidFill>
                  <a:schemeClr val="tx1"/>
                </a:solidFill>
                <a:latin typeface="Arial" charset="0"/>
              </a:defRPr>
            </a:lvl7pPr>
            <a:lvl8pPr marL="3429000" indent="-228600" fontAlgn="base">
              <a:spcBef>
                <a:spcPct val="20000"/>
              </a:spcBef>
              <a:spcAft>
                <a:spcPct val="0"/>
              </a:spcAft>
              <a:buChar char="»"/>
              <a:defRPr sz="2000">
                <a:solidFill>
                  <a:schemeClr val="tx1"/>
                </a:solidFill>
                <a:latin typeface="Arial" charset="0"/>
              </a:defRPr>
            </a:lvl8pPr>
            <a:lvl9pPr marL="3886200" indent="-228600" fontAlgn="base">
              <a:spcBef>
                <a:spcPct val="20000"/>
              </a:spcBef>
              <a:spcAft>
                <a:spcPct val="0"/>
              </a:spcAft>
              <a:buChar char="»"/>
              <a:defRPr sz="2000">
                <a:solidFill>
                  <a:schemeClr val="tx1"/>
                </a:solidFill>
                <a:latin typeface="Arial" charset="0"/>
              </a:defRPr>
            </a:lvl9pPr>
          </a:lstStyle>
          <a:p>
            <a:r>
              <a:rPr lang="it-IT" b="0" dirty="0"/>
              <a:t>Save money</a:t>
            </a:r>
          </a:p>
          <a:p>
            <a:pPr marL="0" indent="0">
              <a:buNone/>
            </a:pPr>
            <a:endParaRPr lang="it-IT" b="0" dirty="0"/>
          </a:p>
          <a:p>
            <a:r>
              <a:rPr lang="it-IT" b="0" dirty="0" err="1"/>
              <a:t>Reduction</a:t>
            </a:r>
            <a:r>
              <a:rPr lang="it-IT" b="0" dirty="0"/>
              <a:t> of </a:t>
            </a:r>
            <a:r>
              <a:rPr lang="it-IT" b="0" dirty="0" err="1"/>
              <a:t>respone</a:t>
            </a:r>
            <a:r>
              <a:rPr lang="it-IT" b="0" dirty="0"/>
              <a:t> burden</a:t>
            </a:r>
          </a:p>
          <a:p>
            <a:pPr marL="0" indent="0">
              <a:buNone/>
            </a:pPr>
            <a:r>
              <a:rPr lang="it-IT" b="0" dirty="0"/>
              <a:t> </a:t>
            </a:r>
          </a:p>
          <a:p>
            <a:r>
              <a:rPr lang="it-IT" b="0" dirty="0" err="1"/>
              <a:t>Availability</a:t>
            </a:r>
            <a:r>
              <a:rPr lang="it-IT" b="0" dirty="0"/>
              <a:t> of more </a:t>
            </a:r>
            <a:r>
              <a:rPr lang="it-IT" b="0" dirty="0" err="1"/>
              <a:t>detailed</a:t>
            </a:r>
            <a:r>
              <a:rPr lang="it-IT" b="0" dirty="0"/>
              <a:t> data (</a:t>
            </a:r>
            <a:r>
              <a:rPr lang="it-IT" b="0" dirty="0" err="1"/>
              <a:t>granularity</a:t>
            </a:r>
            <a:r>
              <a:rPr lang="it-IT" b="0" dirty="0"/>
              <a:t>)</a:t>
            </a:r>
          </a:p>
        </p:txBody>
      </p:sp>
      <p:sp>
        <p:nvSpPr>
          <p:cNvPr id="5" name="CasellaDiTesto 4">
            <a:extLst>
              <a:ext uri="{FF2B5EF4-FFF2-40B4-BE49-F238E27FC236}">
                <a16:creationId xmlns:a16="http://schemas.microsoft.com/office/drawing/2014/main" id="{27252591-733A-49DC-8F9A-30419D384BC2}"/>
              </a:ext>
            </a:extLst>
          </p:cNvPr>
          <p:cNvSpPr txBox="1"/>
          <p:nvPr/>
        </p:nvSpPr>
        <p:spPr>
          <a:xfrm>
            <a:off x="184945" y="2124602"/>
            <a:ext cx="4315047" cy="1016366"/>
          </a:xfrm>
          <a:prstGeom prst="rect">
            <a:avLst/>
          </a:prstGeom>
          <a:solidFill>
            <a:schemeClr val="accent6">
              <a:lumMod val="75000"/>
            </a:schemeClr>
          </a:solidFill>
        </p:spPr>
        <p:txBody>
          <a:bodyPr wrap="square" rtlCol="0">
            <a:spAutoFit/>
          </a:bodyPr>
          <a:lstStyle/>
          <a:p>
            <a:endParaRPr lang="it-IT" sz="2400" b="0" dirty="0" err="1">
              <a:solidFill>
                <a:srgbClr val="0F5494"/>
              </a:solidFill>
            </a:endParaRPr>
          </a:p>
        </p:txBody>
      </p:sp>
      <p:sp>
        <p:nvSpPr>
          <p:cNvPr id="4" name="CasellaDiTesto 3">
            <a:extLst>
              <a:ext uri="{FF2B5EF4-FFF2-40B4-BE49-F238E27FC236}">
                <a16:creationId xmlns:a16="http://schemas.microsoft.com/office/drawing/2014/main" id="{3AE1E9AD-F799-47B3-9950-FC50541F5DCC}"/>
              </a:ext>
            </a:extLst>
          </p:cNvPr>
          <p:cNvSpPr txBox="1"/>
          <p:nvPr/>
        </p:nvSpPr>
        <p:spPr>
          <a:xfrm>
            <a:off x="1403648" y="2400603"/>
            <a:ext cx="2448272" cy="400110"/>
          </a:xfrm>
          <a:prstGeom prst="rect">
            <a:avLst/>
          </a:prstGeom>
          <a:noFill/>
        </p:spPr>
        <p:txBody>
          <a:bodyPr wrap="square" rtlCol="0">
            <a:spAutoFit/>
          </a:bodyPr>
          <a:lstStyle/>
          <a:p>
            <a:r>
              <a:rPr lang="it-IT" sz="2000" dirty="0" err="1">
                <a:solidFill>
                  <a:schemeClr val="bg1"/>
                </a:solidFill>
              </a:rPr>
              <a:t>Advantages</a:t>
            </a:r>
            <a:endParaRPr lang="it-IT" sz="2000" dirty="0">
              <a:solidFill>
                <a:schemeClr val="bg1"/>
              </a:solidFill>
            </a:endParaRPr>
          </a:p>
        </p:txBody>
      </p:sp>
      <p:sp>
        <p:nvSpPr>
          <p:cNvPr id="11" name="CasellaDiTesto 10">
            <a:extLst>
              <a:ext uri="{FF2B5EF4-FFF2-40B4-BE49-F238E27FC236}">
                <a16:creationId xmlns:a16="http://schemas.microsoft.com/office/drawing/2014/main" id="{AAC1ED0A-A295-4623-B75E-420585B9A9D5}"/>
              </a:ext>
            </a:extLst>
          </p:cNvPr>
          <p:cNvSpPr txBox="1"/>
          <p:nvPr/>
        </p:nvSpPr>
        <p:spPr>
          <a:xfrm>
            <a:off x="4644008" y="2124602"/>
            <a:ext cx="4315047" cy="1016366"/>
          </a:xfrm>
          <a:prstGeom prst="rect">
            <a:avLst/>
          </a:prstGeom>
          <a:solidFill>
            <a:schemeClr val="accent6">
              <a:lumMod val="75000"/>
            </a:schemeClr>
          </a:solidFill>
        </p:spPr>
        <p:txBody>
          <a:bodyPr wrap="square" rtlCol="0">
            <a:spAutoFit/>
          </a:bodyPr>
          <a:lstStyle/>
          <a:p>
            <a:endParaRPr lang="it-IT" sz="2400" b="0" dirty="0" err="1">
              <a:solidFill>
                <a:srgbClr val="0F5494"/>
              </a:solidFill>
            </a:endParaRPr>
          </a:p>
        </p:txBody>
      </p:sp>
      <p:sp>
        <p:nvSpPr>
          <p:cNvPr id="13" name="CasellaDiTesto 12">
            <a:extLst>
              <a:ext uri="{FF2B5EF4-FFF2-40B4-BE49-F238E27FC236}">
                <a16:creationId xmlns:a16="http://schemas.microsoft.com/office/drawing/2014/main" id="{8BF575D1-AC4A-4D99-B7B4-7050D6E7B6A5}"/>
              </a:ext>
            </a:extLst>
          </p:cNvPr>
          <p:cNvSpPr txBox="1"/>
          <p:nvPr/>
        </p:nvSpPr>
        <p:spPr>
          <a:xfrm>
            <a:off x="5862711" y="2400603"/>
            <a:ext cx="2448272" cy="400110"/>
          </a:xfrm>
          <a:prstGeom prst="rect">
            <a:avLst/>
          </a:prstGeom>
          <a:noFill/>
        </p:spPr>
        <p:txBody>
          <a:bodyPr wrap="square" rtlCol="0">
            <a:spAutoFit/>
          </a:bodyPr>
          <a:lstStyle/>
          <a:p>
            <a:r>
              <a:rPr lang="it-IT" sz="2000" dirty="0" err="1">
                <a:solidFill>
                  <a:schemeClr val="bg1"/>
                </a:solidFill>
              </a:rPr>
              <a:t>Disadvantages</a:t>
            </a:r>
            <a:endParaRPr lang="it-IT" sz="2000" dirty="0">
              <a:solidFill>
                <a:schemeClr val="bg1"/>
              </a:solidFill>
            </a:endParaRPr>
          </a:p>
        </p:txBody>
      </p:sp>
      <p:sp>
        <p:nvSpPr>
          <p:cNvPr id="14" name="CasellaDiTesto 13">
            <a:extLst>
              <a:ext uri="{FF2B5EF4-FFF2-40B4-BE49-F238E27FC236}">
                <a16:creationId xmlns:a16="http://schemas.microsoft.com/office/drawing/2014/main" id="{1D75DECA-D1F9-413D-8B71-186254139D0D}"/>
              </a:ext>
            </a:extLst>
          </p:cNvPr>
          <p:cNvSpPr txBox="1"/>
          <p:nvPr/>
        </p:nvSpPr>
        <p:spPr>
          <a:xfrm>
            <a:off x="1731036" y="6072271"/>
            <a:ext cx="5577268" cy="338554"/>
          </a:xfrm>
          <a:prstGeom prst="rect">
            <a:avLst/>
          </a:prstGeom>
          <a:solidFill>
            <a:schemeClr val="accent6">
              <a:lumMod val="75000"/>
            </a:schemeClr>
          </a:solidFill>
        </p:spPr>
        <p:txBody>
          <a:bodyPr wrap="square">
            <a:spAutoFit/>
          </a:bodyPr>
          <a:lstStyle/>
          <a:p>
            <a:pPr marL="0" indent="0">
              <a:buNone/>
            </a:pPr>
            <a:r>
              <a:rPr lang="it-IT" sz="1600" b="1" u="sng" cap="small" dirty="0"/>
              <a:t>Ue </a:t>
            </a:r>
            <a:r>
              <a:rPr lang="it-IT" sz="1600" b="1" u="sng" cap="small" dirty="0" err="1"/>
              <a:t>reccomandation</a:t>
            </a:r>
            <a:r>
              <a:rPr lang="it-IT" sz="1600" b="1" u="sng" cap="small" dirty="0"/>
              <a:t> of </a:t>
            </a:r>
            <a:r>
              <a:rPr lang="it-IT" sz="1600" b="1" u="sng" cap="small" dirty="0" err="1"/>
              <a:t>using</a:t>
            </a:r>
            <a:r>
              <a:rPr lang="it-IT" sz="1600" b="1" u="sng" cap="small" dirty="0"/>
              <a:t> </a:t>
            </a:r>
            <a:r>
              <a:rPr lang="it-IT" sz="1600" b="1" u="sng" cap="small" dirty="0" err="1"/>
              <a:t>administrative</a:t>
            </a:r>
            <a:r>
              <a:rPr lang="it-IT" sz="1600" b="1" u="sng" cap="small" dirty="0"/>
              <a:t> data</a:t>
            </a:r>
          </a:p>
        </p:txBody>
      </p:sp>
    </p:spTree>
    <p:extLst>
      <p:ext uri="{BB962C8B-B14F-4D97-AF65-F5344CB8AC3E}">
        <p14:creationId xmlns:p14="http://schemas.microsoft.com/office/powerpoint/2010/main" val="36035095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err="1"/>
              <a:t>Administrative</a:t>
            </a:r>
            <a:r>
              <a:rPr lang="it-IT" dirty="0"/>
              <a:t> sources: the challenges</a:t>
            </a:r>
            <a:endParaRPr lang="en-GB" dirty="0"/>
          </a:p>
        </p:txBody>
      </p:sp>
      <p:cxnSp>
        <p:nvCxnSpPr>
          <p:cNvPr id="9" name="Connettore diritto 8">
            <a:extLst>
              <a:ext uri="{FF2B5EF4-FFF2-40B4-BE49-F238E27FC236}">
                <a16:creationId xmlns:a16="http://schemas.microsoft.com/office/drawing/2014/main" id="{E6FE4967-5BF8-4E3D-9D88-5D664192C3C0}"/>
              </a:ext>
            </a:extLst>
          </p:cNvPr>
          <p:cNvCxnSpPr/>
          <p:nvPr/>
        </p:nvCxnSpPr>
        <p:spPr bwMode="auto">
          <a:xfrm>
            <a:off x="827584" y="1917353"/>
            <a:ext cx="7344816" cy="0"/>
          </a:xfrm>
          <a:prstGeom prst="line">
            <a:avLst/>
          </a:prstGeom>
          <a:ln>
            <a:headEnd type="none" w="med" len="med"/>
            <a:tailEnd type="none" w="med" len="med"/>
          </a:ln>
        </p:spPr>
        <p:style>
          <a:lnRef idx="1">
            <a:schemeClr val="accent2"/>
          </a:lnRef>
          <a:fillRef idx="0">
            <a:schemeClr val="accent2"/>
          </a:fillRef>
          <a:effectRef idx="0">
            <a:schemeClr val="accent2"/>
          </a:effectRef>
          <a:fontRef idx="minor">
            <a:schemeClr val="tx1"/>
          </a:fontRef>
        </p:style>
      </p:cxnSp>
      <p:sp>
        <p:nvSpPr>
          <p:cNvPr id="15" name="CasellaDiTesto 14">
            <a:extLst>
              <a:ext uri="{FF2B5EF4-FFF2-40B4-BE49-F238E27FC236}">
                <a16:creationId xmlns:a16="http://schemas.microsoft.com/office/drawing/2014/main" id="{B81F81BF-F0C0-4906-90D7-7521471C5B2E}"/>
              </a:ext>
            </a:extLst>
          </p:cNvPr>
          <p:cNvSpPr txBox="1"/>
          <p:nvPr/>
        </p:nvSpPr>
        <p:spPr>
          <a:xfrm>
            <a:off x="683568" y="2413337"/>
            <a:ext cx="7632847" cy="2031325"/>
          </a:xfrm>
          <a:prstGeom prst="rect">
            <a:avLst/>
          </a:prstGeom>
          <a:noFill/>
        </p:spPr>
        <p:txBody>
          <a:bodyPr wrap="square">
            <a:spAutoFit/>
          </a:bodyPr>
          <a:lstStyle/>
          <a:p>
            <a:pPr marL="285750" indent="-285750">
              <a:buFont typeface="Arial" panose="020B0604020202020204" pitchFamily="34" charset="0"/>
              <a:buChar char="•"/>
            </a:pPr>
            <a:r>
              <a:rPr lang="en-US" sz="1800" b="0" dirty="0">
                <a:solidFill>
                  <a:schemeClr val="accent6">
                    <a:lumMod val="75000"/>
                  </a:schemeClr>
                </a:solidFill>
                <a:effectLst/>
                <a:latin typeface="+mj-lt"/>
                <a:ea typeface="等线" panose="02010600030101010101" pitchFamily="2" charset="-122"/>
              </a:rPr>
              <a:t>Adopting </a:t>
            </a:r>
            <a:r>
              <a:rPr lang="en-US" sz="1800" b="0" u="sng" dirty="0">
                <a:solidFill>
                  <a:schemeClr val="accent6">
                    <a:lumMod val="75000"/>
                  </a:schemeClr>
                </a:solidFill>
                <a:latin typeface="+mj-lt"/>
                <a:ea typeface="等线" panose="02010600030101010101" pitchFamily="2" charset="-122"/>
              </a:rPr>
              <a:t>common definitions and standards including </a:t>
            </a:r>
            <a:r>
              <a:rPr lang="en-US" sz="1800" b="0" u="sng" dirty="0" err="1">
                <a:solidFill>
                  <a:schemeClr val="accent6">
                    <a:lumMod val="75000"/>
                  </a:schemeClr>
                </a:solidFill>
                <a:latin typeface="+mj-lt"/>
                <a:ea typeface="等线" panose="02010600030101010101" pitchFamily="2" charset="-122"/>
              </a:rPr>
              <a:t>adm</a:t>
            </a:r>
            <a:r>
              <a:rPr lang="en-US" sz="1800" b="0" u="sng" dirty="0">
                <a:solidFill>
                  <a:schemeClr val="accent6">
                    <a:lumMod val="75000"/>
                  </a:schemeClr>
                </a:solidFill>
                <a:latin typeface="+mj-lt"/>
                <a:ea typeface="等线" panose="02010600030101010101" pitchFamily="2" charset="-122"/>
              </a:rPr>
              <a:t> data</a:t>
            </a:r>
          </a:p>
          <a:p>
            <a:pPr marL="285750" indent="-285750">
              <a:buFont typeface="Arial" panose="020B0604020202020204" pitchFamily="34" charset="0"/>
              <a:buChar char="•"/>
            </a:pPr>
            <a:endParaRPr lang="en-US" sz="1800" b="0" dirty="0">
              <a:solidFill>
                <a:schemeClr val="accent6">
                  <a:lumMod val="75000"/>
                </a:schemeClr>
              </a:solidFill>
              <a:latin typeface="+mj-lt"/>
              <a:ea typeface="等线" panose="02010600030101010101" pitchFamily="2" charset="-122"/>
            </a:endParaRPr>
          </a:p>
          <a:p>
            <a:pPr marL="285750" indent="-285750">
              <a:buFont typeface="Arial" panose="020B0604020202020204" pitchFamily="34" charset="0"/>
              <a:buChar char="•"/>
            </a:pPr>
            <a:r>
              <a:rPr lang="en-US" sz="1800" b="0" dirty="0">
                <a:solidFill>
                  <a:schemeClr val="accent6">
                    <a:lumMod val="75000"/>
                  </a:schemeClr>
                </a:solidFill>
                <a:latin typeface="+mj-lt"/>
                <a:ea typeface="等线" panose="02010600030101010101" pitchFamily="2" charset="-122"/>
              </a:rPr>
              <a:t>Adapting the statistical production process respect to </a:t>
            </a:r>
            <a:r>
              <a:rPr lang="en-US" sz="1800" b="0" u="sng" dirty="0">
                <a:solidFill>
                  <a:schemeClr val="accent6">
                    <a:lumMod val="75000"/>
                  </a:schemeClr>
                </a:solidFill>
                <a:latin typeface="+mj-lt"/>
                <a:ea typeface="等线" panose="02010600030101010101" pitchFamily="2" charset="-122"/>
              </a:rPr>
              <a:t>data integration and data harmonization steps</a:t>
            </a:r>
          </a:p>
          <a:p>
            <a:pPr marL="285750" indent="-285750">
              <a:buFont typeface="Arial" panose="020B0604020202020204" pitchFamily="34" charset="0"/>
              <a:buChar char="•"/>
            </a:pPr>
            <a:endParaRPr lang="en-US" sz="1800" b="0" dirty="0">
              <a:solidFill>
                <a:schemeClr val="accent6">
                  <a:lumMod val="75000"/>
                </a:schemeClr>
              </a:solidFill>
              <a:effectLst/>
              <a:latin typeface="+mj-lt"/>
              <a:ea typeface="等线" panose="02010600030101010101" pitchFamily="2" charset="-122"/>
            </a:endParaRPr>
          </a:p>
          <a:p>
            <a:pPr marL="285750" indent="-285750">
              <a:buFont typeface="Arial" panose="020B0604020202020204" pitchFamily="34" charset="0"/>
              <a:buChar char="•"/>
            </a:pPr>
            <a:r>
              <a:rPr lang="en-US" sz="1800" b="0" dirty="0">
                <a:solidFill>
                  <a:schemeClr val="accent6">
                    <a:lumMod val="75000"/>
                  </a:schemeClr>
                </a:solidFill>
                <a:latin typeface="+mj-lt"/>
                <a:ea typeface="等线" panose="02010600030101010101" pitchFamily="2" charset="-122"/>
              </a:rPr>
              <a:t>Specifying a </a:t>
            </a:r>
            <a:r>
              <a:rPr lang="en-US" sz="1800" b="0" u="sng" dirty="0">
                <a:solidFill>
                  <a:schemeClr val="accent6">
                    <a:lumMod val="75000"/>
                  </a:schemeClr>
                </a:solidFill>
                <a:latin typeface="+mj-lt"/>
                <a:ea typeface="等线" panose="02010600030101010101" pitchFamily="2" charset="-122"/>
              </a:rPr>
              <a:t>possible new type of error</a:t>
            </a:r>
            <a:endParaRPr lang="it-IT" sz="1800" b="0" u="sng" dirty="0">
              <a:solidFill>
                <a:schemeClr val="accent6">
                  <a:lumMod val="75000"/>
                </a:schemeClr>
              </a:solidFill>
              <a:latin typeface="+mj-lt"/>
            </a:endParaRPr>
          </a:p>
        </p:txBody>
      </p:sp>
    </p:spTree>
    <p:extLst>
      <p:ext uri="{BB962C8B-B14F-4D97-AF65-F5344CB8AC3E}">
        <p14:creationId xmlns:p14="http://schemas.microsoft.com/office/powerpoint/2010/main" val="19125619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err="1"/>
              <a:t>Evolution</a:t>
            </a:r>
            <a:r>
              <a:rPr lang="it-IT" dirty="0"/>
              <a:t> of Statistical </a:t>
            </a:r>
            <a:r>
              <a:rPr lang="it-IT" dirty="0" err="1"/>
              <a:t>literacy</a:t>
            </a:r>
            <a:endParaRPr lang="en-GB" dirty="0"/>
          </a:p>
        </p:txBody>
      </p:sp>
      <p:sp>
        <p:nvSpPr>
          <p:cNvPr id="3" name="Content Placeholder 2"/>
          <p:cNvSpPr>
            <a:spLocks noGrp="1"/>
          </p:cNvSpPr>
          <p:nvPr>
            <p:ph idx="1"/>
          </p:nvPr>
        </p:nvSpPr>
        <p:spPr>
          <a:xfrm>
            <a:off x="457200" y="2276872"/>
            <a:ext cx="8229600" cy="4104456"/>
          </a:xfrm>
        </p:spPr>
        <p:txBody>
          <a:bodyPr/>
          <a:lstStyle/>
          <a:p>
            <a:pPr algn="l">
              <a:spcBef>
                <a:spcPts val="1200"/>
              </a:spcBef>
            </a:pPr>
            <a:r>
              <a:rPr lang="en-US" sz="2000" b="0" i="0" u="none" strike="noStrike" baseline="0" dirty="0"/>
              <a:t>Data are the “diamond mine” of current age</a:t>
            </a:r>
          </a:p>
          <a:p>
            <a:pPr algn="l">
              <a:spcBef>
                <a:spcPts val="1200"/>
              </a:spcBef>
            </a:pPr>
            <a:r>
              <a:rPr lang="en-US" sz="2000" b="0" i="0" u="none" strike="noStrike" baseline="0" dirty="0"/>
              <a:t>“Data” is the plural of “datum”, that means provided by an agent (the producer) at a certain point in time and space and with a medium</a:t>
            </a:r>
          </a:p>
          <a:p>
            <a:pPr algn="l">
              <a:spcBef>
                <a:spcPts val="1200"/>
              </a:spcBef>
            </a:pPr>
            <a:r>
              <a:rPr lang="en-US" sz="2000" b="0" i="0" u="none" strike="noStrike" baseline="0" dirty="0"/>
              <a:t>Every “datum” is a representation of reality, even when it is numeric, contextual to the event, immediately available</a:t>
            </a:r>
          </a:p>
          <a:p>
            <a:pPr algn="l">
              <a:spcBef>
                <a:spcPts val="1200"/>
              </a:spcBef>
            </a:pPr>
            <a:r>
              <a:rPr lang="en-US" sz="2000" b="0" i="0" u="none" strike="noStrike" baseline="0" dirty="0"/>
              <a:t>Data awareness and metadata (ontologies in OS)</a:t>
            </a:r>
          </a:p>
          <a:p>
            <a:pPr algn="l">
              <a:spcBef>
                <a:spcPts val="1200"/>
              </a:spcBef>
            </a:pPr>
            <a:r>
              <a:rPr lang="en-US" sz="2000" b="0" i="0" u="none" strike="noStrike" baseline="0" dirty="0"/>
              <a:t>Data reproducibility</a:t>
            </a:r>
          </a:p>
          <a:p>
            <a:pPr algn="l">
              <a:spcBef>
                <a:spcPts val="1200"/>
              </a:spcBef>
            </a:pPr>
            <a:r>
              <a:rPr lang="en-US" sz="2000" b="0" i="0" u="none" strike="noStrike" baseline="0" dirty="0"/>
              <a:t>Technological evolution and cultural evolution</a:t>
            </a:r>
          </a:p>
        </p:txBody>
      </p:sp>
      <p:cxnSp>
        <p:nvCxnSpPr>
          <p:cNvPr id="5" name="Connettore diritto 4">
            <a:extLst>
              <a:ext uri="{FF2B5EF4-FFF2-40B4-BE49-F238E27FC236}">
                <a16:creationId xmlns:a16="http://schemas.microsoft.com/office/drawing/2014/main" id="{56882BF5-84AA-4B01-BF22-98348342BDA1}"/>
              </a:ext>
            </a:extLst>
          </p:cNvPr>
          <p:cNvCxnSpPr/>
          <p:nvPr/>
        </p:nvCxnSpPr>
        <p:spPr bwMode="auto">
          <a:xfrm>
            <a:off x="827584" y="1917353"/>
            <a:ext cx="7344816" cy="0"/>
          </a:xfrm>
          <a:prstGeom prst="line">
            <a:avLst/>
          </a:prstGeom>
          <a:ln>
            <a:headEnd type="none" w="med" len="med"/>
            <a:tailEnd type="none" w="med" len="med"/>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37102256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6134" y="2420889"/>
            <a:ext cx="3456012" cy="3600400"/>
          </a:xfrm>
        </p:spPr>
        <p:txBody>
          <a:bodyPr/>
          <a:lstStyle/>
          <a:p>
            <a:pPr marL="0" indent="0">
              <a:buNone/>
            </a:pPr>
            <a:r>
              <a:rPr lang="en-US" sz="1800" i="1" dirty="0">
                <a:solidFill>
                  <a:schemeClr val="accent6">
                    <a:lumMod val="50000"/>
                  </a:schemeClr>
                </a:solidFill>
              </a:rPr>
              <a:t>“Big data is like teenage sex: </a:t>
            </a:r>
          </a:p>
          <a:p>
            <a:pPr marL="0" indent="0">
              <a:buNone/>
            </a:pPr>
            <a:r>
              <a:rPr lang="en-US" sz="1800" i="1" dirty="0">
                <a:solidFill>
                  <a:schemeClr val="accent6">
                    <a:lumMod val="50000"/>
                  </a:schemeClr>
                </a:solidFill>
              </a:rPr>
              <a:t>everyone talks about it, </a:t>
            </a:r>
          </a:p>
          <a:p>
            <a:pPr marL="0" indent="0">
              <a:buNone/>
            </a:pPr>
            <a:r>
              <a:rPr lang="en-US" sz="1800" i="1" dirty="0">
                <a:solidFill>
                  <a:schemeClr val="accent6">
                    <a:lumMod val="50000"/>
                  </a:schemeClr>
                </a:solidFill>
              </a:rPr>
              <a:t>nobody really knows how to do it, </a:t>
            </a:r>
          </a:p>
          <a:p>
            <a:pPr marL="0" indent="0">
              <a:buNone/>
            </a:pPr>
            <a:r>
              <a:rPr lang="en-US" sz="1800" i="1" dirty="0">
                <a:solidFill>
                  <a:schemeClr val="accent6">
                    <a:lumMod val="50000"/>
                  </a:schemeClr>
                </a:solidFill>
              </a:rPr>
              <a:t>everyone thinks everyone else is doing it, </a:t>
            </a:r>
          </a:p>
          <a:p>
            <a:pPr marL="0" indent="0">
              <a:buNone/>
            </a:pPr>
            <a:r>
              <a:rPr lang="en-US" sz="1800" i="1" dirty="0">
                <a:solidFill>
                  <a:schemeClr val="accent6">
                    <a:lumMod val="50000"/>
                  </a:schemeClr>
                </a:solidFill>
              </a:rPr>
              <a:t>so everyone claims they are doing it”</a:t>
            </a:r>
          </a:p>
          <a:p>
            <a:pPr marL="0" indent="0">
              <a:buNone/>
            </a:pPr>
            <a:endParaRPr lang="en-US" sz="1800" i="1" dirty="0">
              <a:solidFill>
                <a:schemeClr val="accent6">
                  <a:lumMod val="50000"/>
                </a:schemeClr>
              </a:solidFill>
            </a:endParaRPr>
          </a:p>
          <a:p>
            <a:pPr marL="0" indent="0">
              <a:buNone/>
            </a:pPr>
            <a:r>
              <a:rPr lang="en-US" sz="1100" dirty="0">
                <a:solidFill>
                  <a:schemeClr val="accent6">
                    <a:lumMod val="50000"/>
                  </a:schemeClr>
                </a:solidFill>
              </a:rPr>
              <a:t>[Dan </a:t>
            </a:r>
            <a:r>
              <a:rPr lang="en-US" sz="1100" dirty="0" err="1">
                <a:solidFill>
                  <a:schemeClr val="accent6">
                    <a:lumMod val="50000"/>
                  </a:schemeClr>
                </a:solidFill>
              </a:rPr>
              <a:t>Ariely</a:t>
            </a:r>
            <a:r>
              <a:rPr lang="en-US" sz="1100" dirty="0">
                <a:solidFill>
                  <a:schemeClr val="accent6">
                    <a:lumMod val="50000"/>
                  </a:schemeClr>
                </a:solidFill>
              </a:rPr>
              <a:t>, </a:t>
            </a:r>
            <a:r>
              <a:rPr lang="en-US" sz="1100" b="1" dirty="0">
                <a:solidFill>
                  <a:schemeClr val="accent6">
                    <a:lumMod val="50000"/>
                  </a:schemeClr>
                </a:solidFill>
              </a:rPr>
              <a:t>2003</a:t>
            </a:r>
            <a:r>
              <a:rPr lang="en-US" sz="1100" dirty="0">
                <a:solidFill>
                  <a:schemeClr val="accent6">
                    <a:lumMod val="50000"/>
                  </a:schemeClr>
                </a:solidFill>
              </a:rPr>
              <a:t>| Prof. of </a:t>
            </a:r>
            <a:r>
              <a:rPr lang="en-US" sz="1100" dirty="0" err="1">
                <a:solidFill>
                  <a:schemeClr val="accent6">
                    <a:lumMod val="50000"/>
                  </a:schemeClr>
                </a:solidFill>
              </a:rPr>
              <a:t>Physichology</a:t>
            </a:r>
            <a:r>
              <a:rPr lang="en-US" sz="1100" dirty="0">
                <a:solidFill>
                  <a:schemeClr val="accent6">
                    <a:lumMod val="50000"/>
                  </a:schemeClr>
                </a:solidFill>
              </a:rPr>
              <a:t> and </a:t>
            </a:r>
            <a:r>
              <a:rPr lang="en-US" sz="1100" dirty="0" err="1">
                <a:solidFill>
                  <a:schemeClr val="accent6">
                    <a:lumMod val="50000"/>
                  </a:schemeClr>
                </a:solidFill>
              </a:rPr>
              <a:t>Behavioural</a:t>
            </a:r>
            <a:r>
              <a:rPr lang="en-US" sz="1100" dirty="0">
                <a:solidFill>
                  <a:schemeClr val="accent6">
                    <a:lumMod val="50000"/>
                  </a:schemeClr>
                </a:solidFill>
              </a:rPr>
              <a:t> Economics at Duke University]</a:t>
            </a:r>
            <a:endParaRPr lang="it-IT" sz="1100" dirty="0">
              <a:solidFill>
                <a:schemeClr val="accent6">
                  <a:lumMod val="50000"/>
                </a:schemeClr>
              </a:solidFill>
            </a:endParaRPr>
          </a:p>
        </p:txBody>
      </p:sp>
      <p:sp>
        <p:nvSpPr>
          <p:cNvPr id="2" name="Title 1"/>
          <p:cNvSpPr>
            <a:spLocks noGrp="1"/>
          </p:cNvSpPr>
          <p:nvPr>
            <p:ph type="title"/>
          </p:nvPr>
        </p:nvSpPr>
        <p:spPr/>
        <p:txBody>
          <a:bodyPr/>
          <a:lstStyle/>
          <a:p>
            <a:r>
              <a:rPr lang="it-IT" dirty="0"/>
              <a:t>Big data (and social data): the </a:t>
            </a:r>
            <a:r>
              <a:rPr lang="it-IT" dirty="0" err="1"/>
              <a:t>real</a:t>
            </a:r>
            <a:r>
              <a:rPr lang="it-IT" dirty="0"/>
              <a:t> challenges</a:t>
            </a:r>
            <a:endParaRPr lang="en-GB" dirty="0"/>
          </a:p>
        </p:txBody>
      </p:sp>
      <p:cxnSp>
        <p:nvCxnSpPr>
          <p:cNvPr id="9" name="Connettore diritto 8">
            <a:extLst>
              <a:ext uri="{FF2B5EF4-FFF2-40B4-BE49-F238E27FC236}">
                <a16:creationId xmlns:a16="http://schemas.microsoft.com/office/drawing/2014/main" id="{E6FE4967-5BF8-4E3D-9D88-5D664192C3C0}"/>
              </a:ext>
            </a:extLst>
          </p:cNvPr>
          <p:cNvCxnSpPr/>
          <p:nvPr/>
        </p:nvCxnSpPr>
        <p:spPr bwMode="auto">
          <a:xfrm>
            <a:off x="827584" y="1917353"/>
            <a:ext cx="7344816" cy="0"/>
          </a:xfrm>
          <a:prstGeom prst="line">
            <a:avLst/>
          </a:prstGeom>
          <a:ln>
            <a:headEnd type="none" w="med" len="med"/>
            <a:tailEnd type="none" w="med" len="med"/>
          </a:ln>
        </p:spPr>
        <p:style>
          <a:lnRef idx="1">
            <a:schemeClr val="accent2"/>
          </a:lnRef>
          <a:fillRef idx="0">
            <a:schemeClr val="accent2"/>
          </a:fillRef>
          <a:effectRef idx="0">
            <a:schemeClr val="accent2"/>
          </a:effectRef>
          <a:fontRef idx="minor">
            <a:schemeClr val="tx1"/>
          </a:fontRef>
        </p:style>
      </p:cxnSp>
      <p:sp>
        <p:nvSpPr>
          <p:cNvPr id="7" name="CasellaDiTesto 6">
            <a:extLst>
              <a:ext uri="{FF2B5EF4-FFF2-40B4-BE49-F238E27FC236}">
                <a16:creationId xmlns:a16="http://schemas.microsoft.com/office/drawing/2014/main" id="{E0422A1D-4818-4D49-8E9E-F23B425902B5}"/>
              </a:ext>
            </a:extLst>
          </p:cNvPr>
          <p:cNvSpPr txBox="1"/>
          <p:nvPr/>
        </p:nvSpPr>
        <p:spPr>
          <a:xfrm>
            <a:off x="3707904" y="2060854"/>
            <a:ext cx="1656184" cy="338554"/>
          </a:xfrm>
          <a:prstGeom prst="rect">
            <a:avLst/>
          </a:prstGeom>
          <a:noFill/>
        </p:spPr>
        <p:txBody>
          <a:bodyPr wrap="square">
            <a:spAutoFit/>
          </a:bodyPr>
          <a:lstStyle/>
          <a:p>
            <a:pPr marL="0" indent="0" algn="ctr">
              <a:buNone/>
            </a:pPr>
            <a:r>
              <a:rPr lang="it-IT" sz="1600" i="0" dirty="0">
                <a:solidFill>
                  <a:schemeClr val="accent6">
                    <a:lumMod val="75000"/>
                  </a:schemeClr>
                </a:solidFill>
              </a:rPr>
              <a:t>Definition</a:t>
            </a:r>
          </a:p>
        </p:txBody>
      </p:sp>
      <p:cxnSp>
        <p:nvCxnSpPr>
          <p:cNvPr id="8" name="Connettore diritto 7">
            <a:extLst>
              <a:ext uri="{FF2B5EF4-FFF2-40B4-BE49-F238E27FC236}">
                <a16:creationId xmlns:a16="http://schemas.microsoft.com/office/drawing/2014/main" id="{9D977BE5-4058-48E5-B6AF-919962B07633}"/>
              </a:ext>
            </a:extLst>
          </p:cNvPr>
          <p:cNvCxnSpPr/>
          <p:nvPr/>
        </p:nvCxnSpPr>
        <p:spPr bwMode="auto">
          <a:xfrm>
            <a:off x="4541520" y="2564904"/>
            <a:ext cx="0" cy="2592288"/>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10" name="CasellaDiTesto 9">
            <a:extLst>
              <a:ext uri="{FF2B5EF4-FFF2-40B4-BE49-F238E27FC236}">
                <a16:creationId xmlns:a16="http://schemas.microsoft.com/office/drawing/2014/main" id="{EE62FAC0-4FB9-4E82-B2D7-B5D793471AAA}"/>
              </a:ext>
            </a:extLst>
          </p:cNvPr>
          <p:cNvSpPr txBox="1"/>
          <p:nvPr/>
        </p:nvSpPr>
        <p:spPr>
          <a:xfrm>
            <a:off x="4788583" y="2434472"/>
            <a:ext cx="3383817" cy="301075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eaLnBrk="0" hangingPunct="0">
              <a:spcBef>
                <a:spcPct val="20000"/>
              </a:spcBef>
              <a:buClr>
                <a:srgbClr val="0F5494"/>
              </a:buClr>
              <a:buFont typeface="Arial" pitchFamily="34" charset="0"/>
              <a:buNone/>
              <a:defRPr sz="1800" i="1">
                <a:solidFill>
                  <a:schemeClr val="accent6">
                    <a:lumMod val="50000"/>
                  </a:schemeClr>
                </a:solidFill>
                <a:latin typeface="+mn-lt"/>
              </a:defRPr>
            </a:lvl1pPr>
            <a:lvl2pPr marL="742950" indent="-285750" eaLnBrk="0" hangingPunct="0">
              <a:spcBef>
                <a:spcPct val="20000"/>
              </a:spcBef>
              <a:buClr>
                <a:srgbClr val="0F5494"/>
              </a:buClr>
              <a:buChar char="•"/>
              <a:defRPr sz="2000">
                <a:solidFill>
                  <a:srgbClr val="0F5494"/>
                </a:solidFill>
                <a:latin typeface="+mn-lt"/>
              </a:defRPr>
            </a:lvl2pPr>
            <a:lvl3pPr marL="1143000" indent="-228600" eaLnBrk="0" hangingPunct="0">
              <a:spcBef>
                <a:spcPct val="20000"/>
              </a:spcBef>
              <a:defRPr sz="1400">
                <a:solidFill>
                  <a:srgbClr val="0F5494"/>
                </a:solidFill>
                <a:latin typeface="+mn-lt"/>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fontAlgn="base">
              <a:spcBef>
                <a:spcPct val="20000"/>
              </a:spcBef>
              <a:spcAft>
                <a:spcPct val="0"/>
              </a:spcAft>
              <a:buChar char="»"/>
              <a:defRPr sz="2000">
                <a:solidFill>
                  <a:schemeClr val="tx1"/>
                </a:solidFill>
                <a:latin typeface="Arial" charset="0"/>
              </a:defRPr>
            </a:lvl6pPr>
            <a:lvl7pPr marL="2971800" indent="-228600" fontAlgn="base">
              <a:spcBef>
                <a:spcPct val="20000"/>
              </a:spcBef>
              <a:spcAft>
                <a:spcPct val="0"/>
              </a:spcAft>
              <a:buChar char="»"/>
              <a:defRPr sz="2000">
                <a:solidFill>
                  <a:schemeClr val="tx1"/>
                </a:solidFill>
                <a:latin typeface="Arial" charset="0"/>
              </a:defRPr>
            </a:lvl7pPr>
            <a:lvl8pPr marL="3429000" indent="-228600" fontAlgn="base">
              <a:spcBef>
                <a:spcPct val="20000"/>
              </a:spcBef>
              <a:spcAft>
                <a:spcPct val="0"/>
              </a:spcAft>
              <a:buChar char="»"/>
              <a:defRPr sz="2000">
                <a:solidFill>
                  <a:schemeClr val="tx1"/>
                </a:solidFill>
                <a:latin typeface="Arial" charset="0"/>
              </a:defRPr>
            </a:lvl8pPr>
            <a:lvl9pPr marL="3886200" indent="-228600" fontAlgn="base">
              <a:spcBef>
                <a:spcPct val="20000"/>
              </a:spcBef>
              <a:spcAft>
                <a:spcPct val="0"/>
              </a:spcAft>
              <a:buChar char="»"/>
              <a:defRPr sz="2000">
                <a:solidFill>
                  <a:schemeClr val="tx1"/>
                </a:solidFill>
                <a:latin typeface="Arial" charset="0"/>
              </a:defRPr>
            </a:lvl9pPr>
          </a:lstStyle>
          <a:p>
            <a:r>
              <a:rPr lang="en-US" b="0" dirty="0"/>
              <a:t>“Big Data sources can generally be described as: </a:t>
            </a:r>
          </a:p>
          <a:p>
            <a:r>
              <a:rPr lang="en-US" b="0" dirty="0"/>
              <a:t>high volume, velocity and variety of data that demand cost-effective, innovative forms of processing for enhanced insight and decision making</a:t>
            </a:r>
          </a:p>
          <a:p>
            <a:endParaRPr lang="en-US" b="0" dirty="0"/>
          </a:p>
          <a:p>
            <a:endParaRPr lang="en-US" sz="500" b="0" dirty="0"/>
          </a:p>
          <a:p>
            <a:r>
              <a:rPr lang="en-US" sz="1100" b="0" dirty="0">
                <a:solidFill>
                  <a:schemeClr val="accent6">
                    <a:lumMod val="50000"/>
                  </a:schemeClr>
                </a:solidFill>
              </a:rPr>
              <a:t>[</a:t>
            </a:r>
            <a:r>
              <a:rPr lang="en-US" sz="1100" b="0" dirty="0" err="1">
                <a:solidFill>
                  <a:schemeClr val="accent6">
                    <a:lumMod val="50000"/>
                  </a:schemeClr>
                </a:solidFill>
              </a:rPr>
              <a:t>Daas</a:t>
            </a:r>
            <a:r>
              <a:rPr lang="en-US" sz="1100" b="0" dirty="0">
                <a:solidFill>
                  <a:schemeClr val="accent6">
                    <a:lumMod val="50000"/>
                  </a:schemeClr>
                </a:solidFill>
              </a:rPr>
              <a:t>, Puts, </a:t>
            </a:r>
            <a:r>
              <a:rPr lang="en-US" sz="1100" b="0" dirty="0" err="1">
                <a:solidFill>
                  <a:schemeClr val="accent6">
                    <a:lumMod val="50000"/>
                  </a:schemeClr>
                </a:solidFill>
              </a:rPr>
              <a:t>Buelens</a:t>
            </a:r>
            <a:r>
              <a:rPr lang="en-US" sz="1100" b="0" dirty="0">
                <a:solidFill>
                  <a:schemeClr val="accent6">
                    <a:lumMod val="50000"/>
                  </a:schemeClr>
                </a:solidFill>
              </a:rPr>
              <a:t>, </a:t>
            </a:r>
            <a:r>
              <a:rPr lang="en-US" sz="1100" b="0" dirty="0"/>
              <a:t>van den </a:t>
            </a:r>
            <a:r>
              <a:rPr lang="en-US" sz="1100" b="0" dirty="0" err="1"/>
              <a:t>Hurk</a:t>
            </a:r>
            <a:r>
              <a:rPr lang="en-US" sz="1100" b="0" dirty="0"/>
              <a:t>, </a:t>
            </a:r>
            <a:r>
              <a:rPr lang="en-US" sz="1100" dirty="0"/>
              <a:t>2015 </a:t>
            </a:r>
            <a:r>
              <a:rPr lang="en-US" sz="1100" b="0" dirty="0"/>
              <a:t>|</a:t>
            </a:r>
            <a:r>
              <a:rPr lang="en-US" sz="1100" dirty="0"/>
              <a:t> </a:t>
            </a:r>
            <a:r>
              <a:rPr lang="en-US" sz="1100" b="0" dirty="0"/>
              <a:t>JOS, Vol. 31, no. 2</a:t>
            </a:r>
            <a:r>
              <a:rPr lang="en-US" sz="1100" b="0" dirty="0">
                <a:solidFill>
                  <a:schemeClr val="accent6">
                    <a:lumMod val="50000"/>
                  </a:schemeClr>
                </a:solidFill>
              </a:rPr>
              <a:t>]</a:t>
            </a:r>
            <a:endParaRPr lang="it-IT" sz="1100" b="0" dirty="0">
              <a:solidFill>
                <a:schemeClr val="accent6">
                  <a:lumMod val="50000"/>
                </a:schemeClr>
              </a:solidFill>
            </a:endParaRPr>
          </a:p>
          <a:p>
            <a:endParaRPr lang="it-IT" b="0" dirty="0"/>
          </a:p>
        </p:txBody>
      </p:sp>
    </p:spTree>
    <p:extLst>
      <p:ext uri="{BB962C8B-B14F-4D97-AF65-F5344CB8AC3E}">
        <p14:creationId xmlns:p14="http://schemas.microsoft.com/office/powerpoint/2010/main" val="6629721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34879" y="3191955"/>
            <a:ext cx="3863033" cy="3261381"/>
          </a:xfrm>
          <a:noFill/>
          <a:ln w="9525">
            <a:noFill/>
            <a:miter lim="800000"/>
            <a:headEnd/>
            <a:tailEnd/>
          </a:ln>
        </p:spPr>
        <p:txBody>
          <a:bodyPr vert="horz" wrap="square" lIns="91440" tIns="45720" rIns="91440" bIns="45720" numCol="1" anchor="t" anchorCtr="0" compatLnSpc="1">
            <a:prstTxWarp prst="textNoShape">
              <a:avLst/>
            </a:prstTxWarp>
          </a:bodyPr>
          <a:lstStyle/>
          <a:p>
            <a:r>
              <a:rPr lang="it-IT" sz="1800" i="0" kern="1200" dirty="0">
                <a:solidFill>
                  <a:schemeClr val="tx1"/>
                </a:solidFill>
              </a:rPr>
              <a:t>Target </a:t>
            </a:r>
            <a:r>
              <a:rPr lang="it-IT" sz="1800" i="0" kern="1200" dirty="0" err="1">
                <a:solidFill>
                  <a:schemeClr val="tx1"/>
                </a:solidFill>
              </a:rPr>
              <a:t>population</a:t>
            </a:r>
            <a:r>
              <a:rPr lang="it-IT" sz="1800" i="0" kern="1200" dirty="0">
                <a:solidFill>
                  <a:schemeClr val="tx1"/>
                </a:solidFill>
              </a:rPr>
              <a:t> </a:t>
            </a:r>
            <a:r>
              <a:rPr lang="it-IT" sz="1800" i="0" kern="1200" dirty="0" err="1">
                <a:solidFill>
                  <a:schemeClr val="tx1"/>
                </a:solidFill>
              </a:rPr>
              <a:t>is</a:t>
            </a:r>
            <a:r>
              <a:rPr lang="it-IT" sz="1800" i="0" kern="1200" dirty="0">
                <a:solidFill>
                  <a:schemeClr val="tx1"/>
                </a:solidFill>
              </a:rPr>
              <a:t> </a:t>
            </a:r>
            <a:r>
              <a:rPr lang="it-IT" sz="1800" i="0" kern="1200" dirty="0" err="1">
                <a:solidFill>
                  <a:schemeClr val="tx1"/>
                </a:solidFill>
              </a:rPr>
              <a:t>different</a:t>
            </a:r>
            <a:r>
              <a:rPr lang="it-IT" sz="1800" i="0" kern="1200" dirty="0">
                <a:solidFill>
                  <a:schemeClr val="tx1"/>
                </a:solidFill>
              </a:rPr>
              <a:t> from big data </a:t>
            </a:r>
            <a:r>
              <a:rPr lang="it-IT" sz="1800" i="0" kern="1200" dirty="0" err="1">
                <a:solidFill>
                  <a:schemeClr val="tx1"/>
                </a:solidFill>
              </a:rPr>
              <a:t>population</a:t>
            </a:r>
            <a:endParaRPr lang="it-IT" sz="1800" i="0" kern="1200" dirty="0">
              <a:solidFill>
                <a:schemeClr val="tx1"/>
              </a:solidFill>
            </a:endParaRPr>
          </a:p>
          <a:p>
            <a:endParaRPr lang="it-IT" sz="1800" i="0" kern="1200" dirty="0">
              <a:solidFill>
                <a:schemeClr val="tx1"/>
              </a:solidFill>
            </a:endParaRPr>
          </a:p>
          <a:p>
            <a:r>
              <a:rPr lang="it-IT" sz="1800" i="0" kern="1200" dirty="0">
                <a:solidFill>
                  <a:schemeClr val="tx1"/>
                </a:solidFill>
              </a:rPr>
              <a:t>Definition and </a:t>
            </a:r>
            <a:r>
              <a:rPr lang="it-IT" sz="1800" i="0" kern="1200" dirty="0" err="1">
                <a:solidFill>
                  <a:schemeClr val="tx1"/>
                </a:solidFill>
              </a:rPr>
              <a:t>classification</a:t>
            </a:r>
            <a:r>
              <a:rPr lang="it-IT" sz="1800" i="0" kern="1200" dirty="0">
                <a:solidFill>
                  <a:schemeClr val="tx1"/>
                </a:solidFill>
              </a:rPr>
              <a:t> are </a:t>
            </a:r>
            <a:r>
              <a:rPr lang="it-IT" sz="1800" i="0" kern="1200" dirty="0" err="1">
                <a:solidFill>
                  <a:schemeClr val="tx1"/>
                </a:solidFill>
              </a:rPr>
              <a:t>not</a:t>
            </a:r>
            <a:r>
              <a:rPr lang="it-IT" sz="1800" i="0" kern="1200" dirty="0">
                <a:solidFill>
                  <a:schemeClr val="tx1"/>
                </a:solidFill>
              </a:rPr>
              <a:t> the </a:t>
            </a:r>
            <a:r>
              <a:rPr lang="it-IT" sz="1800" i="0" kern="1200" dirty="0" err="1">
                <a:solidFill>
                  <a:schemeClr val="tx1"/>
                </a:solidFill>
              </a:rPr>
              <a:t>same</a:t>
            </a:r>
            <a:r>
              <a:rPr lang="it-IT" sz="1800" i="0" kern="1200" dirty="0">
                <a:solidFill>
                  <a:schemeClr val="tx1"/>
                </a:solidFill>
              </a:rPr>
              <a:t> of OS </a:t>
            </a:r>
          </a:p>
          <a:p>
            <a:endParaRPr lang="it-IT" sz="1800" i="0" kern="1200" dirty="0">
              <a:solidFill>
                <a:schemeClr val="tx1"/>
              </a:solidFill>
            </a:endParaRPr>
          </a:p>
          <a:p>
            <a:r>
              <a:rPr lang="it-IT" sz="1800" i="0" kern="1200" dirty="0" err="1">
                <a:solidFill>
                  <a:schemeClr val="tx1"/>
                </a:solidFill>
              </a:rPr>
              <a:t>Difficulties</a:t>
            </a:r>
            <a:r>
              <a:rPr lang="it-IT" sz="1800" i="0" kern="1200" dirty="0">
                <a:solidFill>
                  <a:schemeClr val="tx1"/>
                </a:solidFill>
              </a:rPr>
              <a:t> in the access to data</a:t>
            </a:r>
          </a:p>
          <a:p>
            <a:endParaRPr lang="it-IT" sz="1800" i="0" kern="1200" dirty="0">
              <a:solidFill>
                <a:schemeClr val="tx1"/>
              </a:solidFill>
            </a:endParaRPr>
          </a:p>
          <a:p>
            <a:r>
              <a:rPr lang="it-IT" sz="1800" i="0" kern="1200" dirty="0" err="1">
                <a:solidFill>
                  <a:schemeClr val="tx1"/>
                </a:solidFill>
              </a:rPr>
              <a:t>Need</a:t>
            </a:r>
            <a:r>
              <a:rPr lang="it-IT" sz="1800" i="0" kern="1200" dirty="0">
                <a:solidFill>
                  <a:schemeClr val="tx1"/>
                </a:solidFill>
              </a:rPr>
              <a:t> of </a:t>
            </a:r>
            <a:r>
              <a:rPr lang="it-IT" sz="1800" i="0" kern="1200" dirty="0" err="1">
                <a:solidFill>
                  <a:schemeClr val="tx1"/>
                </a:solidFill>
              </a:rPr>
              <a:t>evaluation</a:t>
            </a:r>
            <a:r>
              <a:rPr lang="it-IT" sz="1800" i="0" kern="1200" dirty="0">
                <a:solidFill>
                  <a:schemeClr val="tx1"/>
                </a:solidFill>
              </a:rPr>
              <a:t> of data </a:t>
            </a:r>
            <a:r>
              <a:rPr lang="it-IT" sz="1800" i="0" kern="1200" dirty="0" err="1">
                <a:solidFill>
                  <a:schemeClr val="tx1"/>
                </a:solidFill>
              </a:rPr>
              <a:t>quality</a:t>
            </a:r>
            <a:endParaRPr lang="it-IT" sz="1800" i="0" kern="1200" dirty="0">
              <a:solidFill>
                <a:schemeClr val="tx1"/>
              </a:solidFill>
            </a:endParaRPr>
          </a:p>
        </p:txBody>
      </p:sp>
      <p:sp>
        <p:nvSpPr>
          <p:cNvPr id="2" name="Title 1"/>
          <p:cNvSpPr>
            <a:spLocks noGrp="1"/>
          </p:cNvSpPr>
          <p:nvPr>
            <p:ph type="title"/>
          </p:nvPr>
        </p:nvSpPr>
        <p:spPr/>
        <p:txBody>
          <a:bodyPr/>
          <a:lstStyle/>
          <a:p>
            <a:r>
              <a:rPr lang="en-GB" dirty="0"/>
              <a:t>Big data: the real challenge</a:t>
            </a:r>
          </a:p>
        </p:txBody>
      </p:sp>
      <p:cxnSp>
        <p:nvCxnSpPr>
          <p:cNvPr id="9" name="Connettore diritto 8">
            <a:extLst>
              <a:ext uri="{FF2B5EF4-FFF2-40B4-BE49-F238E27FC236}">
                <a16:creationId xmlns:a16="http://schemas.microsoft.com/office/drawing/2014/main" id="{E6FE4967-5BF8-4E3D-9D88-5D664192C3C0}"/>
              </a:ext>
            </a:extLst>
          </p:cNvPr>
          <p:cNvCxnSpPr/>
          <p:nvPr/>
        </p:nvCxnSpPr>
        <p:spPr bwMode="auto">
          <a:xfrm>
            <a:off x="827584" y="1917353"/>
            <a:ext cx="7344816" cy="0"/>
          </a:xfrm>
          <a:prstGeom prst="line">
            <a:avLst/>
          </a:prstGeom>
          <a:ln>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10" name="Connettore diritto 9">
            <a:extLst>
              <a:ext uri="{FF2B5EF4-FFF2-40B4-BE49-F238E27FC236}">
                <a16:creationId xmlns:a16="http://schemas.microsoft.com/office/drawing/2014/main" id="{D88F1DA5-A7B9-41EC-9C42-FA9C930A1948}"/>
              </a:ext>
            </a:extLst>
          </p:cNvPr>
          <p:cNvCxnSpPr/>
          <p:nvPr/>
        </p:nvCxnSpPr>
        <p:spPr bwMode="auto">
          <a:xfrm>
            <a:off x="4572000" y="3573016"/>
            <a:ext cx="0" cy="2592288"/>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12" name="CasellaDiTesto 11">
            <a:extLst>
              <a:ext uri="{FF2B5EF4-FFF2-40B4-BE49-F238E27FC236}">
                <a16:creationId xmlns:a16="http://schemas.microsoft.com/office/drawing/2014/main" id="{CDD2F3B4-38FE-4766-8EEA-5C0E0A76DC1A}"/>
              </a:ext>
            </a:extLst>
          </p:cNvPr>
          <p:cNvSpPr txBox="1"/>
          <p:nvPr/>
        </p:nvSpPr>
        <p:spPr>
          <a:xfrm>
            <a:off x="400968" y="3191955"/>
            <a:ext cx="3883000" cy="35494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eaLnBrk="0" hangingPunct="0">
              <a:spcBef>
                <a:spcPct val="20000"/>
              </a:spcBef>
              <a:buClr>
                <a:srgbClr val="0F5494"/>
              </a:buClr>
              <a:buFont typeface="Arial" pitchFamily="34" charset="0"/>
              <a:buChar char="•"/>
              <a:defRPr sz="1800" i="0">
                <a:solidFill>
                  <a:schemeClr val="tx1"/>
                </a:solidFill>
                <a:latin typeface="+mn-lt"/>
              </a:defRPr>
            </a:lvl1pPr>
            <a:lvl2pPr marL="742950" indent="-285750" eaLnBrk="0" hangingPunct="0">
              <a:spcBef>
                <a:spcPct val="20000"/>
              </a:spcBef>
              <a:buClr>
                <a:srgbClr val="0F5494"/>
              </a:buClr>
              <a:buChar char="•"/>
              <a:defRPr sz="2000">
                <a:solidFill>
                  <a:srgbClr val="0F5494"/>
                </a:solidFill>
                <a:latin typeface="+mn-lt"/>
              </a:defRPr>
            </a:lvl2pPr>
            <a:lvl3pPr marL="1143000" indent="-228600" eaLnBrk="0" hangingPunct="0">
              <a:spcBef>
                <a:spcPct val="20000"/>
              </a:spcBef>
              <a:defRPr sz="1400">
                <a:solidFill>
                  <a:srgbClr val="0F5494"/>
                </a:solidFill>
                <a:latin typeface="+mn-lt"/>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fontAlgn="base">
              <a:spcBef>
                <a:spcPct val="20000"/>
              </a:spcBef>
              <a:spcAft>
                <a:spcPct val="0"/>
              </a:spcAft>
              <a:buChar char="»"/>
              <a:defRPr sz="2000">
                <a:solidFill>
                  <a:schemeClr val="tx1"/>
                </a:solidFill>
                <a:latin typeface="Arial" charset="0"/>
              </a:defRPr>
            </a:lvl6pPr>
            <a:lvl7pPr marL="2971800" indent="-228600" fontAlgn="base">
              <a:spcBef>
                <a:spcPct val="20000"/>
              </a:spcBef>
              <a:spcAft>
                <a:spcPct val="0"/>
              </a:spcAft>
              <a:buChar char="»"/>
              <a:defRPr sz="2000">
                <a:solidFill>
                  <a:schemeClr val="tx1"/>
                </a:solidFill>
                <a:latin typeface="Arial" charset="0"/>
              </a:defRPr>
            </a:lvl7pPr>
            <a:lvl8pPr marL="3429000" indent="-228600" fontAlgn="base">
              <a:spcBef>
                <a:spcPct val="20000"/>
              </a:spcBef>
              <a:spcAft>
                <a:spcPct val="0"/>
              </a:spcAft>
              <a:buChar char="»"/>
              <a:defRPr sz="2000">
                <a:solidFill>
                  <a:schemeClr val="tx1"/>
                </a:solidFill>
                <a:latin typeface="Arial" charset="0"/>
              </a:defRPr>
            </a:lvl8pPr>
            <a:lvl9pPr marL="3886200" indent="-228600" fontAlgn="base">
              <a:spcBef>
                <a:spcPct val="20000"/>
              </a:spcBef>
              <a:spcAft>
                <a:spcPct val="0"/>
              </a:spcAft>
              <a:buChar char="»"/>
              <a:defRPr sz="2000">
                <a:solidFill>
                  <a:schemeClr val="tx1"/>
                </a:solidFill>
                <a:latin typeface="Arial" charset="0"/>
              </a:defRPr>
            </a:lvl9pPr>
          </a:lstStyle>
          <a:p>
            <a:r>
              <a:rPr lang="it-IT" b="0" dirty="0" err="1"/>
              <a:t>Registration</a:t>
            </a:r>
            <a:r>
              <a:rPr lang="it-IT" b="0" dirty="0"/>
              <a:t> of events and </a:t>
            </a:r>
            <a:r>
              <a:rPr lang="it-IT" b="0" dirty="0" err="1"/>
              <a:t>behaviuors</a:t>
            </a:r>
            <a:r>
              <a:rPr lang="it-IT" b="0" dirty="0"/>
              <a:t> </a:t>
            </a:r>
          </a:p>
          <a:p>
            <a:pPr marL="0" indent="0">
              <a:buNone/>
            </a:pPr>
            <a:endParaRPr lang="it-IT" b="0" dirty="0"/>
          </a:p>
          <a:p>
            <a:r>
              <a:rPr lang="it-IT" b="0" dirty="0" err="1"/>
              <a:t>Increase</a:t>
            </a:r>
            <a:r>
              <a:rPr lang="it-IT" b="0" dirty="0"/>
              <a:t> of the </a:t>
            </a:r>
            <a:r>
              <a:rPr lang="it-IT" b="0" dirty="0" err="1"/>
              <a:t>available</a:t>
            </a:r>
            <a:r>
              <a:rPr lang="it-IT" b="0" dirty="0"/>
              <a:t> information in a </a:t>
            </a:r>
            <a:r>
              <a:rPr lang="it-IT" b="0" dirty="0" err="1"/>
              <a:t>timeliness</a:t>
            </a:r>
            <a:r>
              <a:rPr lang="it-IT" b="0" dirty="0"/>
              <a:t> and cheap way</a:t>
            </a:r>
          </a:p>
          <a:p>
            <a:pPr marL="0" indent="0">
              <a:buNone/>
            </a:pPr>
            <a:endParaRPr lang="it-IT" b="0" dirty="0"/>
          </a:p>
          <a:p>
            <a:r>
              <a:rPr lang="it-IT" b="0" dirty="0" err="1"/>
              <a:t>Reduction</a:t>
            </a:r>
            <a:r>
              <a:rPr lang="it-IT" b="0" dirty="0"/>
              <a:t> of </a:t>
            </a:r>
            <a:r>
              <a:rPr lang="it-IT" b="0" dirty="0" err="1"/>
              <a:t>respone</a:t>
            </a:r>
            <a:r>
              <a:rPr lang="it-IT" b="0" dirty="0"/>
              <a:t> burden</a:t>
            </a:r>
          </a:p>
          <a:p>
            <a:pPr marL="0" indent="0">
              <a:buNone/>
            </a:pPr>
            <a:r>
              <a:rPr lang="it-IT" b="0" dirty="0"/>
              <a:t> </a:t>
            </a:r>
          </a:p>
          <a:p>
            <a:r>
              <a:rPr lang="it-IT" b="0" dirty="0" err="1"/>
              <a:t>Availability</a:t>
            </a:r>
            <a:r>
              <a:rPr lang="it-IT" b="0" dirty="0"/>
              <a:t> of more </a:t>
            </a:r>
            <a:r>
              <a:rPr lang="it-IT" b="0" dirty="0" err="1"/>
              <a:t>detailed</a:t>
            </a:r>
            <a:r>
              <a:rPr lang="it-IT" b="0" dirty="0"/>
              <a:t> data (</a:t>
            </a:r>
            <a:r>
              <a:rPr lang="it-IT" b="0" dirty="0" err="1"/>
              <a:t>granulaty</a:t>
            </a:r>
            <a:r>
              <a:rPr lang="it-IT" b="0" dirty="0"/>
              <a:t>)</a:t>
            </a:r>
          </a:p>
        </p:txBody>
      </p:sp>
      <p:sp>
        <p:nvSpPr>
          <p:cNvPr id="5" name="CasellaDiTesto 4">
            <a:extLst>
              <a:ext uri="{FF2B5EF4-FFF2-40B4-BE49-F238E27FC236}">
                <a16:creationId xmlns:a16="http://schemas.microsoft.com/office/drawing/2014/main" id="{27252591-733A-49DC-8F9A-30419D384BC2}"/>
              </a:ext>
            </a:extLst>
          </p:cNvPr>
          <p:cNvSpPr txBox="1"/>
          <p:nvPr/>
        </p:nvSpPr>
        <p:spPr>
          <a:xfrm>
            <a:off x="184945" y="2124602"/>
            <a:ext cx="4315047" cy="1016366"/>
          </a:xfrm>
          <a:prstGeom prst="rect">
            <a:avLst/>
          </a:prstGeom>
          <a:solidFill>
            <a:schemeClr val="accent6">
              <a:lumMod val="75000"/>
            </a:schemeClr>
          </a:solidFill>
        </p:spPr>
        <p:txBody>
          <a:bodyPr wrap="square" rtlCol="0">
            <a:spAutoFit/>
          </a:bodyPr>
          <a:lstStyle/>
          <a:p>
            <a:endParaRPr lang="it-IT" sz="2400" b="0" dirty="0" err="1">
              <a:solidFill>
                <a:srgbClr val="0F5494"/>
              </a:solidFill>
            </a:endParaRPr>
          </a:p>
        </p:txBody>
      </p:sp>
      <p:sp>
        <p:nvSpPr>
          <p:cNvPr id="4" name="CasellaDiTesto 3">
            <a:extLst>
              <a:ext uri="{FF2B5EF4-FFF2-40B4-BE49-F238E27FC236}">
                <a16:creationId xmlns:a16="http://schemas.microsoft.com/office/drawing/2014/main" id="{3AE1E9AD-F799-47B3-9950-FC50541F5DCC}"/>
              </a:ext>
            </a:extLst>
          </p:cNvPr>
          <p:cNvSpPr txBox="1"/>
          <p:nvPr/>
        </p:nvSpPr>
        <p:spPr>
          <a:xfrm>
            <a:off x="1403648" y="2400603"/>
            <a:ext cx="2448272" cy="400110"/>
          </a:xfrm>
          <a:prstGeom prst="rect">
            <a:avLst/>
          </a:prstGeom>
          <a:noFill/>
        </p:spPr>
        <p:txBody>
          <a:bodyPr wrap="square" rtlCol="0">
            <a:spAutoFit/>
          </a:bodyPr>
          <a:lstStyle/>
          <a:p>
            <a:r>
              <a:rPr lang="it-IT" sz="2000" dirty="0" err="1">
                <a:solidFill>
                  <a:schemeClr val="bg1"/>
                </a:solidFill>
              </a:rPr>
              <a:t>Advantages</a:t>
            </a:r>
            <a:endParaRPr lang="it-IT" sz="2000" dirty="0">
              <a:solidFill>
                <a:schemeClr val="bg1"/>
              </a:solidFill>
            </a:endParaRPr>
          </a:p>
        </p:txBody>
      </p:sp>
      <p:sp>
        <p:nvSpPr>
          <p:cNvPr id="11" name="CasellaDiTesto 10">
            <a:extLst>
              <a:ext uri="{FF2B5EF4-FFF2-40B4-BE49-F238E27FC236}">
                <a16:creationId xmlns:a16="http://schemas.microsoft.com/office/drawing/2014/main" id="{AAC1ED0A-A295-4623-B75E-420585B9A9D5}"/>
              </a:ext>
            </a:extLst>
          </p:cNvPr>
          <p:cNvSpPr txBox="1"/>
          <p:nvPr/>
        </p:nvSpPr>
        <p:spPr>
          <a:xfrm>
            <a:off x="4644008" y="2124602"/>
            <a:ext cx="4315047" cy="1016366"/>
          </a:xfrm>
          <a:prstGeom prst="rect">
            <a:avLst/>
          </a:prstGeom>
          <a:solidFill>
            <a:schemeClr val="accent6">
              <a:lumMod val="75000"/>
            </a:schemeClr>
          </a:solidFill>
        </p:spPr>
        <p:txBody>
          <a:bodyPr wrap="square" rtlCol="0">
            <a:spAutoFit/>
          </a:bodyPr>
          <a:lstStyle/>
          <a:p>
            <a:endParaRPr lang="it-IT" sz="2400" b="0" dirty="0" err="1">
              <a:solidFill>
                <a:srgbClr val="0F5494"/>
              </a:solidFill>
            </a:endParaRPr>
          </a:p>
        </p:txBody>
      </p:sp>
      <p:sp>
        <p:nvSpPr>
          <p:cNvPr id="13" name="CasellaDiTesto 12">
            <a:extLst>
              <a:ext uri="{FF2B5EF4-FFF2-40B4-BE49-F238E27FC236}">
                <a16:creationId xmlns:a16="http://schemas.microsoft.com/office/drawing/2014/main" id="{8BF575D1-AC4A-4D99-B7B4-7050D6E7B6A5}"/>
              </a:ext>
            </a:extLst>
          </p:cNvPr>
          <p:cNvSpPr txBox="1"/>
          <p:nvPr/>
        </p:nvSpPr>
        <p:spPr>
          <a:xfrm>
            <a:off x="5862711" y="2400603"/>
            <a:ext cx="2448272" cy="400110"/>
          </a:xfrm>
          <a:prstGeom prst="rect">
            <a:avLst/>
          </a:prstGeom>
          <a:noFill/>
        </p:spPr>
        <p:txBody>
          <a:bodyPr wrap="square" rtlCol="0">
            <a:spAutoFit/>
          </a:bodyPr>
          <a:lstStyle/>
          <a:p>
            <a:r>
              <a:rPr lang="it-IT" sz="2000" dirty="0" err="1">
                <a:solidFill>
                  <a:schemeClr val="bg1"/>
                </a:solidFill>
              </a:rPr>
              <a:t>Disadvantages</a:t>
            </a:r>
            <a:endParaRPr lang="it-IT" sz="2000" dirty="0">
              <a:solidFill>
                <a:schemeClr val="bg1"/>
              </a:solidFill>
            </a:endParaRPr>
          </a:p>
        </p:txBody>
      </p:sp>
    </p:spTree>
    <p:extLst>
      <p:ext uri="{BB962C8B-B14F-4D97-AF65-F5344CB8AC3E}">
        <p14:creationId xmlns:p14="http://schemas.microsoft.com/office/powerpoint/2010/main" val="9681234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Big data: the </a:t>
            </a:r>
            <a:r>
              <a:rPr lang="it-IT" dirty="0" err="1"/>
              <a:t>real</a:t>
            </a:r>
            <a:r>
              <a:rPr lang="it-IT" dirty="0"/>
              <a:t> challenges</a:t>
            </a:r>
            <a:endParaRPr lang="en-GB" dirty="0"/>
          </a:p>
        </p:txBody>
      </p:sp>
      <p:cxnSp>
        <p:nvCxnSpPr>
          <p:cNvPr id="9" name="Connettore diritto 8">
            <a:extLst>
              <a:ext uri="{FF2B5EF4-FFF2-40B4-BE49-F238E27FC236}">
                <a16:creationId xmlns:a16="http://schemas.microsoft.com/office/drawing/2014/main" id="{E6FE4967-5BF8-4E3D-9D88-5D664192C3C0}"/>
              </a:ext>
            </a:extLst>
          </p:cNvPr>
          <p:cNvCxnSpPr/>
          <p:nvPr/>
        </p:nvCxnSpPr>
        <p:spPr bwMode="auto">
          <a:xfrm>
            <a:off x="827584" y="1917353"/>
            <a:ext cx="7344816" cy="0"/>
          </a:xfrm>
          <a:prstGeom prst="line">
            <a:avLst/>
          </a:prstGeom>
          <a:ln>
            <a:headEnd type="none" w="med" len="med"/>
            <a:tailEnd type="none" w="med" len="med"/>
          </a:ln>
        </p:spPr>
        <p:style>
          <a:lnRef idx="1">
            <a:schemeClr val="accent2"/>
          </a:lnRef>
          <a:fillRef idx="0">
            <a:schemeClr val="accent2"/>
          </a:fillRef>
          <a:effectRef idx="0">
            <a:schemeClr val="accent2"/>
          </a:effectRef>
          <a:fontRef idx="minor">
            <a:schemeClr val="tx1"/>
          </a:fontRef>
        </p:style>
      </p:cxnSp>
      <p:sp>
        <p:nvSpPr>
          <p:cNvPr id="5" name="CasellaDiTesto 4">
            <a:extLst>
              <a:ext uri="{FF2B5EF4-FFF2-40B4-BE49-F238E27FC236}">
                <a16:creationId xmlns:a16="http://schemas.microsoft.com/office/drawing/2014/main" id="{1221DC7E-2BD5-41C8-A9DE-C94F66098464}"/>
              </a:ext>
            </a:extLst>
          </p:cNvPr>
          <p:cNvSpPr txBox="1"/>
          <p:nvPr/>
        </p:nvSpPr>
        <p:spPr>
          <a:xfrm>
            <a:off x="1094382" y="5603635"/>
            <a:ext cx="5205810" cy="338554"/>
          </a:xfrm>
          <a:prstGeom prst="rect">
            <a:avLst/>
          </a:prstGeom>
          <a:solidFill>
            <a:schemeClr val="accent6">
              <a:lumMod val="75000"/>
            </a:schemeClr>
          </a:solidFill>
        </p:spPr>
        <p:txBody>
          <a:bodyPr wrap="square">
            <a:spAutoFit/>
          </a:bodyPr>
          <a:lstStyle/>
          <a:p>
            <a:pPr marL="0" indent="0">
              <a:buNone/>
            </a:pPr>
            <a:r>
              <a:rPr lang="it-IT" sz="1600" b="1" cap="small" dirty="0"/>
              <a:t>(</a:t>
            </a:r>
            <a:r>
              <a:rPr lang="it-IT" sz="1600" b="1" cap="small" dirty="0" err="1"/>
              <a:t>how</a:t>
            </a:r>
            <a:r>
              <a:rPr lang="it-IT" sz="1600" b="1" cap="small" dirty="0"/>
              <a:t>) to </a:t>
            </a:r>
            <a:r>
              <a:rPr lang="it-IT" sz="1600" b="1" cap="small" dirty="0" err="1"/>
              <a:t>add</a:t>
            </a:r>
            <a:r>
              <a:rPr lang="it-IT" sz="1600" b="1" cap="small" dirty="0"/>
              <a:t> </a:t>
            </a:r>
            <a:r>
              <a:rPr lang="it-IT" sz="1600" b="1" cap="small" dirty="0" err="1"/>
              <a:t>statistical</a:t>
            </a:r>
            <a:r>
              <a:rPr lang="it-IT" sz="1600" b="1" cap="small" dirty="0"/>
              <a:t> </a:t>
            </a:r>
            <a:r>
              <a:rPr lang="it-IT" sz="1600" b="1" cap="small" dirty="0" err="1"/>
              <a:t>value</a:t>
            </a:r>
            <a:r>
              <a:rPr lang="it-IT" sz="1600" b="1" cap="small" dirty="0"/>
              <a:t> to big data?</a:t>
            </a:r>
          </a:p>
        </p:txBody>
      </p:sp>
      <p:graphicFrame>
        <p:nvGraphicFramePr>
          <p:cNvPr id="6" name="Diagramma 5">
            <a:extLst>
              <a:ext uri="{FF2B5EF4-FFF2-40B4-BE49-F238E27FC236}">
                <a16:creationId xmlns:a16="http://schemas.microsoft.com/office/drawing/2014/main" id="{7A764EBC-0B18-45F5-814F-91DAD89BAA85}"/>
              </a:ext>
            </a:extLst>
          </p:cNvPr>
          <p:cNvGraphicFramePr/>
          <p:nvPr>
            <p:extLst>
              <p:ext uri="{D42A27DB-BD31-4B8C-83A1-F6EECF244321}">
                <p14:modId xmlns:p14="http://schemas.microsoft.com/office/powerpoint/2010/main" val="2323850570"/>
              </p:ext>
            </p:extLst>
          </p:nvPr>
        </p:nvGraphicFramePr>
        <p:xfrm>
          <a:off x="1691680" y="2429166"/>
          <a:ext cx="6357938" cy="376951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Segnaposto contenuto 2">
            <a:extLst>
              <a:ext uri="{FF2B5EF4-FFF2-40B4-BE49-F238E27FC236}">
                <a16:creationId xmlns:a16="http://schemas.microsoft.com/office/drawing/2014/main" id="{58A74A54-02EE-457E-A5B7-40420996D3FF}"/>
              </a:ext>
            </a:extLst>
          </p:cNvPr>
          <p:cNvSpPr>
            <a:spLocks noGrp="1"/>
          </p:cNvSpPr>
          <p:nvPr/>
        </p:nvSpPr>
        <p:spPr>
          <a:xfrm>
            <a:off x="1619672" y="2190349"/>
            <a:ext cx="6172200" cy="442913"/>
          </a:xfrm>
          <a:prstGeom prst="rect">
            <a:avLst/>
          </a:prstGeom>
        </p:spPr>
        <p:txBody>
          <a:bodyPr vert="horz" lIns="91396" tIns="45699" rIns="91396" bIns="45699" rtlCol="0">
            <a:normAutofit fontScale="85000" lnSpcReduction="20000"/>
          </a:bodyPr>
          <a:lstStyle>
            <a:lvl1pPr marL="342745" indent="-342745" algn="l" defTabSz="456981" rtl="0" eaLnBrk="1" latinLnBrk="0" hangingPunct="1">
              <a:spcBef>
                <a:spcPct val="20000"/>
              </a:spcBef>
              <a:buFont typeface="Arial"/>
              <a:buChar char="•"/>
              <a:defRPr sz="3200" kern="1200">
                <a:solidFill>
                  <a:schemeClr val="tx1"/>
                </a:solidFill>
                <a:latin typeface="+mn-lt"/>
                <a:ea typeface="+mn-ea"/>
                <a:cs typeface="+mn-cs"/>
              </a:defRPr>
            </a:lvl1pPr>
            <a:lvl2pPr marL="742613" indent="-285618" algn="l" defTabSz="456981" rtl="0" eaLnBrk="1" latinLnBrk="0" hangingPunct="1">
              <a:spcBef>
                <a:spcPct val="20000"/>
              </a:spcBef>
              <a:buFont typeface="Arial"/>
              <a:buChar char="–"/>
              <a:defRPr sz="2800" kern="1200">
                <a:solidFill>
                  <a:schemeClr val="tx1"/>
                </a:solidFill>
                <a:latin typeface="+mn-lt"/>
                <a:ea typeface="+mn-ea"/>
                <a:cs typeface="+mn-cs"/>
              </a:defRPr>
            </a:lvl2pPr>
            <a:lvl3pPr marL="1142472" indent="-228497" algn="l" defTabSz="456981" rtl="0" eaLnBrk="1" latinLnBrk="0" hangingPunct="1">
              <a:spcBef>
                <a:spcPct val="20000"/>
              </a:spcBef>
              <a:buFont typeface="Arial"/>
              <a:buChar char="•"/>
              <a:defRPr sz="2400" kern="1200">
                <a:solidFill>
                  <a:schemeClr val="tx1"/>
                </a:solidFill>
                <a:latin typeface="+mn-lt"/>
                <a:ea typeface="+mn-ea"/>
                <a:cs typeface="+mn-cs"/>
              </a:defRPr>
            </a:lvl3pPr>
            <a:lvl4pPr marL="1599467" indent="-228497" algn="l" defTabSz="456981" rtl="0" eaLnBrk="1" latinLnBrk="0" hangingPunct="1">
              <a:spcBef>
                <a:spcPct val="20000"/>
              </a:spcBef>
              <a:buFont typeface="Arial"/>
              <a:buChar char="–"/>
              <a:defRPr sz="2000" kern="1200">
                <a:solidFill>
                  <a:schemeClr val="tx1"/>
                </a:solidFill>
                <a:latin typeface="+mn-lt"/>
                <a:ea typeface="+mn-ea"/>
                <a:cs typeface="+mn-cs"/>
              </a:defRPr>
            </a:lvl4pPr>
            <a:lvl5pPr marL="2056455" indent="-228497" algn="l" defTabSz="456981" rtl="0" eaLnBrk="1" latinLnBrk="0" hangingPunct="1">
              <a:spcBef>
                <a:spcPct val="20000"/>
              </a:spcBef>
              <a:buFont typeface="Arial"/>
              <a:buChar char="»"/>
              <a:defRPr sz="2000" kern="1200">
                <a:solidFill>
                  <a:schemeClr val="tx1"/>
                </a:solidFill>
                <a:latin typeface="+mn-lt"/>
                <a:ea typeface="+mn-ea"/>
                <a:cs typeface="+mn-cs"/>
              </a:defRPr>
            </a:lvl5pPr>
            <a:lvl6pPr marL="2513455" indent="-228497" algn="l" defTabSz="456981" rtl="0" eaLnBrk="1" latinLnBrk="0" hangingPunct="1">
              <a:spcBef>
                <a:spcPct val="20000"/>
              </a:spcBef>
              <a:buFont typeface="Arial"/>
              <a:buChar char="•"/>
              <a:defRPr sz="2000" kern="1200">
                <a:solidFill>
                  <a:schemeClr val="tx1"/>
                </a:solidFill>
                <a:latin typeface="+mn-lt"/>
                <a:ea typeface="+mn-ea"/>
                <a:cs typeface="+mn-cs"/>
              </a:defRPr>
            </a:lvl6pPr>
            <a:lvl7pPr marL="2970436" indent="-228497" algn="l" defTabSz="456981" rtl="0" eaLnBrk="1" latinLnBrk="0" hangingPunct="1">
              <a:spcBef>
                <a:spcPct val="20000"/>
              </a:spcBef>
              <a:buFont typeface="Arial"/>
              <a:buChar char="•"/>
              <a:defRPr sz="2000" kern="1200">
                <a:solidFill>
                  <a:schemeClr val="tx1"/>
                </a:solidFill>
                <a:latin typeface="+mn-lt"/>
                <a:ea typeface="+mn-ea"/>
                <a:cs typeface="+mn-cs"/>
              </a:defRPr>
            </a:lvl7pPr>
            <a:lvl8pPr marL="3427431" indent="-228497" algn="l" defTabSz="456981" rtl="0" eaLnBrk="1" latinLnBrk="0" hangingPunct="1">
              <a:spcBef>
                <a:spcPct val="20000"/>
              </a:spcBef>
              <a:buFont typeface="Arial"/>
              <a:buChar char="•"/>
              <a:defRPr sz="2000" kern="1200">
                <a:solidFill>
                  <a:schemeClr val="tx1"/>
                </a:solidFill>
                <a:latin typeface="+mn-lt"/>
                <a:ea typeface="+mn-ea"/>
                <a:cs typeface="+mn-cs"/>
              </a:defRPr>
            </a:lvl8pPr>
            <a:lvl9pPr marL="3884419" indent="-228497" algn="l" defTabSz="456981"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it-IT" b="1" dirty="0" err="1">
                <a:solidFill>
                  <a:schemeClr val="tx2">
                    <a:lumMod val="75000"/>
                  </a:schemeClr>
                </a:solidFill>
              </a:rPr>
              <a:t>Change</a:t>
            </a:r>
            <a:r>
              <a:rPr lang="it-IT" b="1" dirty="0">
                <a:solidFill>
                  <a:schemeClr val="tx2">
                    <a:lumMod val="75000"/>
                  </a:schemeClr>
                </a:solidFill>
              </a:rPr>
              <a:t> of </a:t>
            </a:r>
            <a:r>
              <a:rPr lang="it-IT" b="1" dirty="0" err="1">
                <a:solidFill>
                  <a:schemeClr val="tx2">
                    <a:lumMod val="75000"/>
                  </a:schemeClr>
                </a:solidFill>
              </a:rPr>
              <a:t>paradigm</a:t>
            </a:r>
            <a:endParaRPr lang="it-IT" b="1" dirty="0">
              <a:solidFill>
                <a:schemeClr val="tx2">
                  <a:lumMod val="75000"/>
                </a:schemeClr>
              </a:solidFill>
            </a:endParaRPr>
          </a:p>
        </p:txBody>
      </p:sp>
    </p:spTree>
    <p:extLst>
      <p:ext uri="{BB962C8B-B14F-4D97-AF65-F5344CB8AC3E}">
        <p14:creationId xmlns:p14="http://schemas.microsoft.com/office/powerpoint/2010/main" val="27883094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Elemento grafico 7" descr="Binari del treno con riempimento a tinta unita">
            <a:extLst>
              <a:ext uri="{FF2B5EF4-FFF2-40B4-BE49-F238E27FC236}">
                <a16:creationId xmlns:a16="http://schemas.microsoft.com/office/drawing/2014/main" id="{26F3CAFA-39A2-464B-8B69-387CF54609B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123728" y="1556792"/>
            <a:ext cx="4752528" cy="4752528"/>
          </a:xfrm>
          <a:prstGeom prst="rect">
            <a:avLst/>
          </a:prstGeom>
        </p:spPr>
      </p:pic>
      <p:sp>
        <p:nvSpPr>
          <p:cNvPr id="2" name="Title 1"/>
          <p:cNvSpPr>
            <a:spLocks noGrp="1"/>
          </p:cNvSpPr>
          <p:nvPr>
            <p:ph type="title"/>
          </p:nvPr>
        </p:nvSpPr>
        <p:spPr/>
        <p:txBody>
          <a:bodyPr/>
          <a:lstStyle/>
          <a:p>
            <a:r>
              <a:rPr lang="it-IT" dirty="0" err="1"/>
              <a:t>Trusted</a:t>
            </a:r>
            <a:r>
              <a:rPr lang="it-IT" dirty="0"/>
              <a:t> smart </a:t>
            </a:r>
            <a:r>
              <a:rPr lang="it-IT" dirty="0" err="1"/>
              <a:t>statistics</a:t>
            </a:r>
            <a:endParaRPr lang="en-GB" dirty="0"/>
          </a:p>
        </p:txBody>
      </p:sp>
      <p:cxnSp>
        <p:nvCxnSpPr>
          <p:cNvPr id="6" name="Connettore diritto 5">
            <a:extLst>
              <a:ext uri="{FF2B5EF4-FFF2-40B4-BE49-F238E27FC236}">
                <a16:creationId xmlns:a16="http://schemas.microsoft.com/office/drawing/2014/main" id="{B9279AF1-EE8C-4CAB-98D3-79E7D91964D3}"/>
              </a:ext>
            </a:extLst>
          </p:cNvPr>
          <p:cNvCxnSpPr/>
          <p:nvPr/>
        </p:nvCxnSpPr>
        <p:spPr bwMode="auto">
          <a:xfrm>
            <a:off x="827584" y="1917353"/>
            <a:ext cx="7344816" cy="0"/>
          </a:xfrm>
          <a:prstGeom prst="line">
            <a:avLst/>
          </a:prstGeom>
          <a:ln>
            <a:headEnd type="none" w="med" len="med"/>
            <a:tailEnd type="none" w="med" len="med"/>
          </a:ln>
        </p:spPr>
        <p:style>
          <a:lnRef idx="1">
            <a:schemeClr val="accent2"/>
          </a:lnRef>
          <a:fillRef idx="0">
            <a:schemeClr val="accent2"/>
          </a:fillRef>
          <a:effectRef idx="0">
            <a:schemeClr val="accent2"/>
          </a:effectRef>
          <a:fontRef idx="minor">
            <a:schemeClr val="tx1"/>
          </a:fontRef>
        </p:style>
      </p:cxnSp>
      <p:sp>
        <p:nvSpPr>
          <p:cNvPr id="11" name="CasellaDiTesto 10">
            <a:extLst>
              <a:ext uri="{FF2B5EF4-FFF2-40B4-BE49-F238E27FC236}">
                <a16:creationId xmlns:a16="http://schemas.microsoft.com/office/drawing/2014/main" id="{7804624C-899D-4482-A7E3-C0FACCE8C45F}"/>
              </a:ext>
            </a:extLst>
          </p:cNvPr>
          <p:cNvSpPr txBox="1"/>
          <p:nvPr/>
        </p:nvSpPr>
        <p:spPr>
          <a:xfrm>
            <a:off x="788544" y="2673226"/>
            <a:ext cx="2520280" cy="954107"/>
          </a:xfrm>
          <a:prstGeom prst="rect">
            <a:avLst/>
          </a:prstGeom>
          <a:noFill/>
        </p:spPr>
        <p:txBody>
          <a:bodyPr wrap="square" rtlCol="0">
            <a:spAutoFit/>
          </a:bodyPr>
          <a:lstStyle/>
          <a:p>
            <a:r>
              <a:rPr lang="it-IT" sz="1400" b="0" dirty="0" err="1">
                <a:solidFill>
                  <a:schemeClr val="accent6">
                    <a:lumMod val="75000"/>
                  </a:schemeClr>
                </a:solidFill>
              </a:rPr>
              <a:t>Since</a:t>
            </a:r>
            <a:r>
              <a:rPr lang="it-IT" sz="1400" b="0" dirty="0">
                <a:solidFill>
                  <a:schemeClr val="accent6">
                    <a:lumMod val="75000"/>
                  </a:schemeClr>
                </a:solidFill>
              </a:rPr>
              <a:t> 2010 - </a:t>
            </a:r>
            <a:r>
              <a:rPr lang="it-IT" sz="1400" b="0" dirty="0" err="1">
                <a:solidFill>
                  <a:schemeClr val="accent6">
                    <a:lumMod val="75000"/>
                  </a:schemeClr>
                </a:solidFill>
              </a:rPr>
              <a:t>Including</a:t>
            </a:r>
            <a:r>
              <a:rPr lang="it-IT" sz="1400" b="0" dirty="0">
                <a:solidFill>
                  <a:schemeClr val="accent6">
                    <a:lumMod val="75000"/>
                  </a:schemeClr>
                </a:solidFill>
              </a:rPr>
              <a:t> of </a:t>
            </a:r>
          </a:p>
          <a:p>
            <a:r>
              <a:rPr lang="it-IT" sz="1400" dirty="0" err="1">
                <a:solidFill>
                  <a:schemeClr val="accent6">
                    <a:lumMod val="75000"/>
                  </a:schemeClr>
                </a:solidFill>
              </a:rPr>
              <a:t>Adm</a:t>
            </a:r>
            <a:r>
              <a:rPr lang="it-IT" sz="1400" dirty="0">
                <a:solidFill>
                  <a:schemeClr val="accent6">
                    <a:lumMod val="75000"/>
                  </a:schemeClr>
                </a:solidFill>
              </a:rPr>
              <a:t> data in </a:t>
            </a:r>
            <a:r>
              <a:rPr lang="it-IT" sz="1400" dirty="0" err="1">
                <a:solidFill>
                  <a:schemeClr val="accent6">
                    <a:lumMod val="75000"/>
                  </a:schemeClr>
                </a:solidFill>
              </a:rPr>
              <a:t>statistical</a:t>
            </a:r>
            <a:r>
              <a:rPr lang="it-IT" sz="1400" dirty="0">
                <a:solidFill>
                  <a:schemeClr val="accent6">
                    <a:lumMod val="75000"/>
                  </a:schemeClr>
                </a:solidFill>
              </a:rPr>
              <a:t> </a:t>
            </a:r>
          </a:p>
          <a:p>
            <a:r>
              <a:rPr lang="it-IT" sz="1400" dirty="0">
                <a:solidFill>
                  <a:schemeClr val="accent6">
                    <a:lumMod val="75000"/>
                  </a:schemeClr>
                </a:solidFill>
              </a:rPr>
              <a:t>production </a:t>
            </a:r>
            <a:r>
              <a:rPr lang="it-IT" sz="1400" dirty="0" err="1">
                <a:solidFill>
                  <a:schemeClr val="accent6">
                    <a:lumMod val="75000"/>
                  </a:schemeClr>
                </a:solidFill>
              </a:rPr>
              <a:t>process</a:t>
            </a:r>
            <a:r>
              <a:rPr lang="it-IT" sz="1400" dirty="0">
                <a:solidFill>
                  <a:schemeClr val="accent6">
                    <a:lumMod val="75000"/>
                  </a:schemeClr>
                </a:solidFill>
              </a:rPr>
              <a:t> </a:t>
            </a:r>
          </a:p>
          <a:p>
            <a:r>
              <a:rPr lang="it-IT" sz="1400" dirty="0">
                <a:solidFill>
                  <a:schemeClr val="accent6">
                    <a:lumMod val="75000"/>
                  </a:schemeClr>
                </a:solidFill>
              </a:rPr>
              <a:t>(i.e. census)</a:t>
            </a:r>
          </a:p>
        </p:txBody>
      </p:sp>
      <p:sp>
        <p:nvSpPr>
          <p:cNvPr id="12" name="CasellaDiTesto 11">
            <a:extLst>
              <a:ext uri="{FF2B5EF4-FFF2-40B4-BE49-F238E27FC236}">
                <a16:creationId xmlns:a16="http://schemas.microsoft.com/office/drawing/2014/main" id="{697F7E6F-C6A4-4E91-961B-9EE1293D2CAC}"/>
              </a:ext>
            </a:extLst>
          </p:cNvPr>
          <p:cNvSpPr txBox="1"/>
          <p:nvPr/>
        </p:nvSpPr>
        <p:spPr>
          <a:xfrm>
            <a:off x="6226663" y="3352800"/>
            <a:ext cx="2917337" cy="1200329"/>
          </a:xfrm>
          <a:prstGeom prst="rect">
            <a:avLst/>
          </a:prstGeom>
          <a:noFill/>
        </p:spPr>
        <p:txBody>
          <a:bodyPr wrap="square" rtlCol="0">
            <a:spAutoFit/>
          </a:bodyPr>
          <a:lstStyle/>
          <a:p>
            <a:r>
              <a:rPr lang="it-IT" sz="1800" dirty="0" err="1">
                <a:solidFill>
                  <a:schemeClr val="tx1">
                    <a:lumMod val="95000"/>
                    <a:lumOff val="5000"/>
                  </a:schemeClr>
                </a:solidFill>
              </a:rPr>
              <a:t>Since</a:t>
            </a:r>
            <a:r>
              <a:rPr lang="it-IT" sz="1800" dirty="0">
                <a:solidFill>
                  <a:schemeClr val="tx1">
                    <a:lumMod val="95000"/>
                    <a:lumOff val="5000"/>
                  </a:schemeClr>
                </a:solidFill>
              </a:rPr>
              <a:t> 2014 - Thinking </a:t>
            </a:r>
            <a:r>
              <a:rPr lang="it-IT" sz="1800" dirty="0" err="1">
                <a:solidFill>
                  <a:schemeClr val="tx1">
                    <a:lumMod val="95000"/>
                    <a:lumOff val="5000"/>
                  </a:schemeClr>
                </a:solidFill>
              </a:rPr>
              <a:t>about</a:t>
            </a:r>
            <a:r>
              <a:rPr lang="it-IT" sz="1800" dirty="0">
                <a:solidFill>
                  <a:schemeClr val="tx1">
                    <a:lumMod val="95000"/>
                    <a:lumOff val="5000"/>
                  </a:schemeClr>
                </a:solidFill>
              </a:rPr>
              <a:t> «Big Data </a:t>
            </a:r>
            <a:r>
              <a:rPr lang="it-IT" sz="1800" b="0" dirty="0">
                <a:solidFill>
                  <a:schemeClr val="tx1">
                    <a:lumMod val="95000"/>
                    <a:lumOff val="5000"/>
                  </a:schemeClr>
                </a:solidFill>
              </a:rPr>
              <a:t>for </a:t>
            </a:r>
            <a:r>
              <a:rPr lang="it-IT" sz="1800" b="0" dirty="0" err="1">
                <a:solidFill>
                  <a:schemeClr val="tx1">
                    <a:lumMod val="95000"/>
                    <a:lumOff val="5000"/>
                  </a:schemeClr>
                </a:solidFill>
              </a:rPr>
              <a:t>Official</a:t>
            </a:r>
            <a:r>
              <a:rPr lang="it-IT" sz="1800" b="0" dirty="0">
                <a:solidFill>
                  <a:schemeClr val="tx1">
                    <a:lumMod val="95000"/>
                    <a:lumOff val="5000"/>
                  </a:schemeClr>
                </a:solidFill>
              </a:rPr>
              <a:t> </a:t>
            </a:r>
            <a:r>
              <a:rPr lang="it-IT" sz="1800" b="0" dirty="0" err="1">
                <a:solidFill>
                  <a:schemeClr val="tx1">
                    <a:lumMod val="95000"/>
                    <a:lumOff val="5000"/>
                  </a:schemeClr>
                </a:solidFill>
              </a:rPr>
              <a:t>Statistics</a:t>
            </a:r>
            <a:r>
              <a:rPr lang="it-IT" sz="1800" b="0" dirty="0">
                <a:solidFill>
                  <a:schemeClr val="tx1">
                    <a:lumMod val="95000"/>
                    <a:lumOff val="5000"/>
                  </a:schemeClr>
                </a:solidFill>
              </a:rPr>
              <a:t>»</a:t>
            </a:r>
            <a:endParaRPr lang="it-IT" sz="1800" dirty="0">
              <a:solidFill>
                <a:schemeClr val="tx1">
                  <a:lumMod val="95000"/>
                  <a:lumOff val="5000"/>
                </a:schemeClr>
              </a:solidFill>
            </a:endParaRPr>
          </a:p>
        </p:txBody>
      </p:sp>
      <p:sp>
        <p:nvSpPr>
          <p:cNvPr id="14" name="CasellaDiTesto 13">
            <a:extLst>
              <a:ext uri="{FF2B5EF4-FFF2-40B4-BE49-F238E27FC236}">
                <a16:creationId xmlns:a16="http://schemas.microsoft.com/office/drawing/2014/main" id="{C36CF218-2DB5-47E5-9781-686FD2E6931D}"/>
              </a:ext>
            </a:extLst>
          </p:cNvPr>
          <p:cNvSpPr txBox="1"/>
          <p:nvPr/>
        </p:nvSpPr>
        <p:spPr>
          <a:xfrm>
            <a:off x="1733580" y="1971610"/>
            <a:ext cx="6483756" cy="369332"/>
          </a:xfrm>
          <a:prstGeom prst="rect">
            <a:avLst/>
          </a:prstGeom>
          <a:solidFill>
            <a:schemeClr val="accent6">
              <a:lumMod val="75000"/>
            </a:schemeClr>
          </a:solidFill>
        </p:spPr>
        <p:txBody>
          <a:bodyPr wrap="square" rtlCol="0">
            <a:spAutoFit/>
          </a:bodyPr>
          <a:lstStyle/>
          <a:p>
            <a:r>
              <a:rPr lang="it-IT" sz="1800" u="sng" dirty="0">
                <a:solidFill>
                  <a:srgbClr val="FFC000"/>
                </a:solidFill>
              </a:rPr>
              <a:t>The short way </a:t>
            </a:r>
            <a:r>
              <a:rPr lang="it-IT" sz="1800" u="sng" dirty="0" err="1">
                <a:solidFill>
                  <a:srgbClr val="FFC000"/>
                </a:solidFill>
              </a:rPr>
              <a:t>towards</a:t>
            </a:r>
            <a:r>
              <a:rPr lang="it-IT" sz="1800" u="sng" dirty="0">
                <a:solidFill>
                  <a:srgbClr val="FFC000"/>
                </a:solidFill>
              </a:rPr>
              <a:t> Trust smart </a:t>
            </a:r>
            <a:r>
              <a:rPr lang="it-IT" sz="1800" u="sng" dirty="0" err="1">
                <a:solidFill>
                  <a:srgbClr val="FFC000"/>
                </a:solidFill>
              </a:rPr>
              <a:t>statistics</a:t>
            </a:r>
            <a:endParaRPr lang="it-IT" sz="1800" u="sng" dirty="0">
              <a:solidFill>
                <a:srgbClr val="FFC000"/>
              </a:solidFill>
            </a:endParaRPr>
          </a:p>
        </p:txBody>
      </p:sp>
      <p:sp>
        <p:nvSpPr>
          <p:cNvPr id="15" name="CasellaDiTesto 14">
            <a:extLst>
              <a:ext uri="{FF2B5EF4-FFF2-40B4-BE49-F238E27FC236}">
                <a16:creationId xmlns:a16="http://schemas.microsoft.com/office/drawing/2014/main" id="{C6C0FF81-B59B-4D78-9E1C-CCA79B57040F}"/>
              </a:ext>
            </a:extLst>
          </p:cNvPr>
          <p:cNvSpPr txBox="1"/>
          <p:nvPr/>
        </p:nvSpPr>
        <p:spPr>
          <a:xfrm>
            <a:off x="2234600" y="5301208"/>
            <a:ext cx="5982736" cy="1015663"/>
          </a:xfrm>
          <a:prstGeom prst="rect">
            <a:avLst/>
          </a:prstGeom>
          <a:noFill/>
        </p:spPr>
        <p:txBody>
          <a:bodyPr wrap="square" rtlCol="0">
            <a:spAutoFit/>
          </a:bodyPr>
          <a:lstStyle/>
          <a:p>
            <a:r>
              <a:rPr lang="it-IT" sz="2000" dirty="0">
                <a:solidFill>
                  <a:srgbClr val="C00000"/>
                </a:solidFill>
              </a:rPr>
              <a:t>Today</a:t>
            </a:r>
            <a:r>
              <a:rPr lang="it-IT" sz="2000" b="0" dirty="0">
                <a:solidFill>
                  <a:srgbClr val="C00000"/>
                </a:solidFill>
              </a:rPr>
              <a:t> - </a:t>
            </a:r>
            <a:r>
              <a:rPr lang="it-IT" sz="2000" b="0" dirty="0" err="1">
                <a:solidFill>
                  <a:srgbClr val="C00000"/>
                </a:solidFill>
              </a:rPr>
              <a:t>Reaching</a:t>
            </a:r>
            <a:r>
              <a:rPr lang="it-IT" sz="2000" b="0" dirty="0">
                <a:solidFill>
                  <a:srgbClr val="C00000"/>
                </a:solidFill>
              </a:rPr>
              <a:t> </a:t>
            </a:r>
            <a:r>
              <a:rPr lang="it-IT" sz="2000" dirty="0">
                <a:solidFill>
                  <a:srgbClr val="C00000"/>
                </a:solidFill>
              </a:rPr>
              <a:t>trust and smart </a:t>
            </a:r>
            <a:r>
              <a:rPr lang="it-IT" sz="2000" dirty="0" err="1">
                <a:solidFill>
                  <a:srgbClr val="C00000"/>
                </a:solidFill>
              </a:rPr>
              <a:t>statistics</a:t>
            </a:r>
            <a:r>
              <a:rPr lang="it-IT" sz="2000" b="0" dirty="0">
                <a:solidFill>
                  <a:srgbClr val="C00000"/>
                </a:solidFill>
              </a:rPr>
              <a:t>, </a:t>
            </a:r>
            <a:r>
              <a:rPr lang="it-IT" sz="2000" b="0" dirty="0" err="1">
                <a:solidFill>
                  <a:srgbClr val="C00000"/>
                </a:solidFill>
              </a:rPr>
              <a:t>including</a:t>
            </a:r>
            <a:r>
              <a:rPr lang="it-IT" sz="2000" b="0" dirty="0">
                <a:solidFill>
                  <a:srgbClr val="C00000"/>
                </a:solidFill>
              </a:rPr>
              <a:t> new data sources </a:t>
            </a:r>
            <a:r>
              <a:rPr lang="it-IT" sz="2000" b="0" dirty="0" err="1">
                <a:solidFill>
                  <a:srgbClr val="C00000"/>
                </a:solidFill>
              </a:rPr>
              <a:t>respect</a:t>
            </a:r>
            <a:r>
              <a:rPr lang="it-IT" sz="2000" b="0" dirty="0">
                <a:solidFill>
                  <a:srgbClr val="C00000"/>
                </a:solidFill>
              </a:rPr>
              <a:t> the data </a:t>
            </a:r>
            <a:r>
              <a:rPr lang="it-IT" sz="2000" b="0" dirty="0" err="1">
                <a:solidFill>
                  <a:srgbClr val="C00000"/>
                </a:solidFill>
              </a:rPr>
              <a:t>quality</a:t>
            </a:r>
            <a:r>
              <a:rPr lang="it-IT" sz="2000" b="0" dirty="0">
                <a:solidFill>
                  <a:srgbClr val="C00000"/>
                </a:solidFill>
              </a:rPr>
              <a:t> </a:t>
            </a:r>
            <a:r>
              <a:rPr lang="it-IT" sz="2000" b="0" dirty="0" err="1">
                <a:solidFill>
                  <a:srgbClr val="C00000"/>
                </a:solidFill>
              </a:rPr>
              <a:t>criteria</a:t>
            </a:r>
            <a:r>
              <a:rPr lang="it-IT" sz="2000" b="0" dirty="0">
                <a:solidFill>
                  <a:srgbClr val="C00000"/>
                </a:solidFill>
              </a:rPr>
              <a:t> for OS</a:t>
            </a:r>
          </a:p>
        </p:txBody>
      </p:sp>
    </p:spTree>
    <p:extLst>
      <p:ext uri="{BB962C8B-B14F-4D97-AF65-F5344CB8AC3E}">
        <p14:creationId xmlns:p14="http://schemas.microsoft.com/office/powerpoint/2010/main" val="7397216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err="1"/>
              <a:t>Trusted</a:t>
            </a:r>
            <a:r>
              <a:rPr lang="it-IT" dirty="0"/>
              <a:t> smart </a:t>
            </a:r>
            <a:r>
              <a:rPr lang="it-IT" dirty="0" err="1"/>
              <a:t>statistics</a:t>
            </a:r>
            <a:endParaRPr lang="en-GB" dirty="0"/>
          </a:p>
        </p:txBody>
      </p:sp>
      <p:cxnSp>
        <p:nvCxnSpPr>
          <p:cNvPr id="6" name="Connettore diritto 5">
            <a:extLst>
              <a:ext uri="{FF2B5EF4-FFF2-40B4-BE49-F238E27FC236}">
                <a16:creationId xmlns:a16="http://schemas.microsoft.com/office/drawing/2014/main" id="{B9279AF1-EE8C-4CAB-98D3-79E7D91964D3}"/>
              </a:ext>
            </a:extLst>
          </p:cNvPr>
          <p:cNvCxnSpPr/>
          <p:nvPr/>
        </p:nvCxnSpPr>
        <p:spPr bwMode="auto">
          <a:xfrm>
            <a:off x="827584" y="1917353"/>
            <a:ext cx="7344816" cy="0"/>
          </a:xfrm>
          <a:prstGeom prst="line">
            <a:avLst/>
          </a:prstGeom>
          <a:ln>
            <a:headEnd type="none" w="med" len="med"/>
            <a:tailEnd type="none" w="med" len="med"/>
          </a:ln>
        </p:spPr>
        <p:style>
          <a:lnRef idx="1">
            <a:schemeClr val="accent2"/>
          </a:lnRef>
          <a:fillRef idx="0">
            <a:schemeClr val="accent2"/>
          </a:fillRef>
          <a:effectRef idx="0">
            <a:schemeClr val="accent2"/>
          </a:effectRef>
          <a:fontRef idx="minor">
            <a:schemeClr val="tx1"/>
          </a:fontRef>
        </p:style>
      </p:cxnSp>
      <p:sp>
        <p:nvSpPr>
          <p:cNvPr id="10" name="CasellaDiTesto 9">
            <a:extLst>
              <a:ext uri="{FF2B5EF4-FFF2-40B4-BE49-F238E27FC236}">
                <a16:creationId xmlns:a16="http://schemas.microsoft.com/office/drawing/2014/main" id="{9F695E58-4090-463F-BBD3-AB3FD3090BB3}"/>
              </a:ext>
            </a:extLst>
          </p:cNvPr>
          <p:cNvSpPr txBox="1"/>
          <p:nvPr/>
        </p:nvSpPr>
        <p:spPr>
          <a:xfrm>
            <a:off x="468313" y="2115314"/>
            <a:ext cx="7920110" cy="523220"/>
          </a:xfrm>
          <a:prstGeom prst="rect">
            <a:avLst/>
          </a:prstGeom>
          <a:noFill/>
        </p:spPr>
        <p:txBody>
          <a:bodyPr wrap="square">
            <a:spAutoFit/>
          </a:bodyPr>
          <a:lstStyle/>
          <a:p>
            <a:r>
              <a:rPr lang="en-US" sz="1400" i="1" dirty="0">
                <a:solidFill>
                  <a:schemeClr val="accent6">
                    <a:lumMod val="75000"/>
                  </a:schemeClr>
                </a:solidFill>
              </a:rPr>
              <a:t>Official statistics measures life, and when life is changing [official statistics] changes as well </a:t>
            </a:r>
            <a:r>
              <a:rPr lang="en-US" sz="1200" i="1" dirty="0">
                <a:solidFill>
                  <a:schemeClr val="accent6">
                    <a:lumMod val="75000"/>
                  </a:schemeClr>
                </a:solidFill>
              </a:rPr>
              <a:t>[M. </a:t>
            </a:r>
            <a:r>
              <a:rPr lang="en-US" sz="1200" i="1" dirty="0" err="1">
                <a:solidFill>
                  <a:schemeClr val="accent6">
                    <a:lumMod val="75000"/>
                  </a:schemeClr>
                </a:solidFill>
              </a:rPr>
              <a:t>Kotzeva</a:t>
            </a:r>
            <a:r>
              <a:rPr lang="en-US" sz="1200" i="1" dirty="0">
                <a:solidFill>
                  <a:schemeClr val="accent6">
                    <a:lumMod val="75000"/>
                  </a:schemeClr>
                </a:solidFill>
              </a:rPr>
              <a:t>, 2018, speech of 13° CNS, https://youtu.be/zeCRLizkKko]</a:t>
            </a:r>
            <a:endParaRPr lang="it-IT" sz="1400" i="1" dirty="0">
              <a:solidFill>
                <a:schemeClr val="accent6">
                  <a:lumMod val="75000"/>
                </a:schemeClr>
              </a:solidFill>
            </a:endParaRPr>
          </a:p>
        </p:txBody>
      </p:sp>
      <p:sp>
        <p:nvSpPr>
          <p:cNvPr id="16" name="CasellaDiTesto 15">
            <a:extLst>
              <a:ext uri="{FF2B5EF4-FFF2-40B4-BE49-F238E27FC236}">
                <a16:creationId xmlns:a16="http://schemas.microsoft.com/office/drawing/2014/main" id="{5FBD1CCD-7D20-4A9B-AF7B-DEF58BEFC77C}"/>
              </a:ext>
            </a:extLst>
          </p:cNvPr>
          <p:cNvSpPr txBox="1"/>
          <p:nvPr/>
        </p:nvSpPr>
        <p:spPr>
          <a:xfrm>
            <a:off x="468313" y="2822782"/>
            <a:ext cx="7920110" cy="3323987"/>
          </a:xfrm>
          <a:prstGeom prst="rect">
            <a:avLst/>
          </a:prstGeom>
          <a:noFill/>
        </p:spPr>
        <p:txBody>
          <a:bodyPr wrap="square">
            <a:spAutoFit/>
          </a:bodyPr>
          <a:lstStyle/>
          <a:p>
            <a:r>
              <a:rPr lang="en-US" sz="1400" i="1" dirty="0">
                <a:solidFill>
                  <a:schemeClr val="accent6">
                    <a:lumMod val="75000"/>
                  </a:schemeClr>
                </a:solidFill>
              </a:rPr>
              <a:t>Trusted smart statistics is the contemporary step of Official statistics.</a:t>
            </a:r>
          </a:p>
          <a:p>
            <a:endParaRPr lang="en-US" sz="1400" i="1" dirty="0">
              <a:solidFill>
                <a:schemeClr val="accent6">
                  <a:lumMod val="75000"/>
                </a:schemeClr>
              </a:solidFill>
            </a:endParaRPr>
          </a:p>
          <a:p>
            <a:pPr marL="285750" indent="-285750">
              <a:buFont typeface="Arial" panose="020B0604020202020204" pitchFamily="34" charset="0"/>
              <a:buChar char="•"/>
            </a:pPr>
            <a:r>
              <a:rPr lang="en-US" sz="1400" b="0" i="1" dirty="0">
                <a:solidFill>
                  <a:schemeClr val="accent6">
                    <a:lumMod val="75000"/>
                  </a:schemeClr>
                </a:solidFill>
              </a:rPr>
              <a:t>It involves </a:t>
            </a:r>
            <a:r>
              <a:rPr lang="en-US" sz="1400" i="1" dirty="0">
                <a:solidFill>
                  <a:schemeClr val="accent6">
                    <a:lumMod val="75000"/>
                  </a:schemeClr>
                </a:solidFill>
              </a:rPr>
              <a:t>more data sources and data input </a:t>
            </a:r>
            <a:r>
              <a:rPr lang="en-US" sz="1400" b="0" i="1" dirty="0">
                <a:solidFill>
                  <a:schemeClr val="accent6">
                    <a:lumMod val="75000"/>
                  </a:schemeClr>
                </a:solidFill>
              </a:rPr>
              <a:t>respect to traditional vision</a:t>
            </a:r>
          </a:p>
          <a:p>
            <a:pPr marL="285750" indent="-285750">
              <a:buFont typeface="Arial" panose="020B0604020202020204" pitchFamily="34" charset="0"/>
              <a:buChar char="•"/>
            </a:pPr>
            <a:endParaRPr lang="en-US" sz="1400" b="0" i="1" dirty="0">
              <a:solidFill>
                <a:schemeClr val="accent6">
                  <a:lumMod val="75000"/>
                </a:schemeClr>
              </a:solidFill>
            </a:endParaRPr>
          </a:p>
          <a:p>
            <a:pPr marL="285750" indent="-285750">
              <a:buFont typeface="Arial" panose="020B0604020202020204" pitchFamily="34" charset="0"/>
              <a:buChar char="•"/>
            </a:pPr>
            <a:r>
              <a:rPr lang="en-US" sz="1400" b="0" i="1" dirty="0">
                <a:solidFill>
                  <a:schemeClr val="accent6">
                    <a:lumMod val="75000"/>
                  </a:schemeClr>
                </a:solidFill>
              </a:rPr>
              <a:t>It implies necessarily </a:t>
            </a:r>
            <a:r>
              <a:rPr lang="en-US" sz="1400" i="1" dirty="0">
                <a:solidFill>
                  <a:schemeClr val="accent6">
                    <a:lumMod val="75000"/>
                  </a:schemeClr>
                </a:solidFill>
              </a:rPr>
              <a:t>new </a:t>
            </a:r>
            <a:r>
              <a:rPr lang="en-US" sz="1400" i="1" dirty="0" err="1">
                <a:solidFill>
                  <a:schemeClr val="accent6">
                    <a:lumMod val="75000"/>
                  </a:schemeClr>
                </a:solidFill>
              </a:rPr>
              <a:t>expertises</a:t>
            </a:r>
            <a:r>
              <a:rPr lang="en-US" sz="1400" i="1" dirty="0">
                <a:solidFill>
                  <a:schemeClr val="accent6">
                    <a:lumMod val="75000"/>
                  </a:schemeClr>
                </a:solidFill>
              </a:rPr>
              <a:t> </a:t>
            </a:r>
            <a:r>
              <a:rPr lang="en-US" sz="1400" b="0" i="1" dirty="0">
                <a:solidFill>
                  <a:schemeClr val="accent6">
                    <a:lumMod val="75000"/>
                  </a:schemeClr>
                </a:solidFill>
              </a:rPr>
              <a:t>for processing and engineering new data sources and new data input</a:t>
            </a:r>
          </a:p>
          <a:p>
            <a:pPr marL="285750" indent="-285750">
              <a:buFont typeface="Arial" panose="020B0604020202020204" pitchFamily="34" charset="0"/>
              <a:buChar char="•"/>
            </a:pPr>
            <a:endParaRPr lang="en-US" sz="1400" b="0" i="1" dirty="0">
              <a:solidFill>
                <a:schemeClr val="accent6">
                  <a:lumMod val="75000"/>
                </a:schemeClr>
              </a:solidFill>
            </a:endParaRPr>
          </a:p>
          <a:p>
            <a:pPr marL="285750" indent="-285750">
              <a:buFont typeface="Arial" panose="020B0604020202020204" pitchFamily="34" charset="0"/>
              <a:buChar char="•"/>
            </a:pPr>
            <a:r>
              <a:rPr lang="en-US" sz="1400" b="0" i="1" dirty="0">
                <a:solidFill>
                  <a:schemeClr val="accent6">
                    <a:lumMod val="75000"/>
                  </a:schemeClr>
                </a:solidFill>
              </a:rPr>
              <a:t>It impacts on the general process of statistical production, starting from </a:t>
            </a:r>
            <a:r>
              <a:rPr lang="en-US" sz="1400" i="1" dirty="0">
                <a:solidFill>
                  <a:schemeClr val="accent6">
                    <a:lumMod val="75000"/>
                  </a:schemeClr>
                </a:solidFill>
              </a:rPr>
              <a:t>an active participation of external stakeholders and (big) private companies</a:t>
            </a:r>
            <a:r>
              <a:rPr lang="en-US" sz="1400" b="0" i="1" dirty="0">
                <a:solidFill>
                  <a:schemeClr val="accent6">
                    <a:lumMod val="75000"/>
                  </a:schemeClr>
                </a:solidFill>
              </a:rPr>
              <a:t>, not just in terms of information needs, but also as active subjects of data model</a:t>
            </a:r>
          </a:p>
          <a:p>
            <a:pPr marL="285750" indent="-285750">
              <a:buFont typeface="Arial" panose="020B0604020202020204" pitchFamily="34" charset="0"/>
              <a:buChar char="•"/>
            </a:pPr>
            <a:endParaRPr lang="en-US" sz="1400" b="0" i="1" dirty="0">
              <a:solidFill>
                <a:schemeClr val="accent6">
                  <a:lumMod val="75000"/>
                </a:schemeClr>
              </a:solidFill>
            </a:endParaRPr>
          </a:p>
          <a:p>
            <a:pPr marL="285750" indent="-285750">
              <a:buFont typeface="Arial" panose="020B0604020202020204" pitchFamily="34" charset="0"/>
              <a:buChar char="•"/>
            </a:pPr>
            <a:r>
              <a:rPr lang="en-US" sz="1400" b="0" i="1" dirty="0">
                <a:solidFill>
                  <a:schemeClr val="accent6">
                    <a:lumMod val="75000"/>
                  </a:schemeClr>
                </a:solidFill>
              </a:rPr>
              <a:t>Official statistics has to maintain the quality in data </a:t>
            </a:r>
            <a:r>
              <a:rPr lang="en-US" sz="1400" i="1" dirty="0">
                <a:solidFill>
                  <a:schemeClr val="accent6">
                    <a:lumMod val="75000"/>
                  </a:schemeClr>
                </a:solidFill>
              </a:rPr>
              <a:t>production including more actors and factors in its statistical production process, opening its quality to the world, ever in the respect of the mission to KNOWLEDGE OF THE WORD through data</a:t>
            </a:r>
            <a:endParaRPr lang="it-IT" sz="1400" i="1" dirty="0">
              <a:solidFill>
                <a:schemeClr val="accent6">
                  <a:lumMod val="75000"/>
                </a:schemeClr>
              </a:solidFill>
            </a:endParaRPr>
          </a:p>
        </p:txBody>
      </p:sp>
    </p:spTree>
    <p:extLst>
      <p:ext uri="{BB962C8B-B14F-4D97-AF65-F5344CB8AC3E}">
        <p14:creationId xmlns:p14="http://schemas.microsoft.com/office/powerpoint/2010/main" val="143151130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err="1"/>
              <a:t>References</a:t>
            </a:r>
            <a:r>
              <a:rPr lang="it-IT" dirty="0"/>
              <a:t> </a:t>
            </a:r>
            <a:endParaRPr lang="en-GB" dirty="0"/>
          </a:p>
        </p:txBody>
      </p:sp>
      <p:cxnSp>
        <p:nvCxnSpPr>
          <p:cNvPr id="6" name="Connettore diritto 5">
            <a:extLst>
              <a:ext uri="{FF2B5EF4-FFF2-40B4-BE49-F238E27FC236}">
                <a16:creationId xmlns:a16="http://schemas.microsoft.com/office/drawing/2014/main" id="{B9279AF1-EE8C-4CAB-98D3-79E7D91964D3}"/>
              </a:ext>
            </a:extLst>
          </p:cNvPr>
          <p:cNvCxnSpPr/>
          <p:nvPr/>
        </p:nvCxnSpPr>
        <p:spPr bwMode="auto">
          <a:xfrm>
            <a:off x="827584" y="1917353"/>
            <a:ext cx="7344816" cy="0"/>
          </a:xfrm>
          <a:prstGeom prst="line">
            <a:avLst/>
          </a:prstGeom>
          <a:ln>
            <a:headEnd type="none" w="med" len="med"/>
            <a:tailEnd type="none" w="med" len="med"/>
          </a:ln>
        </p:spPr>
        <p:style>
          <a:lnRef idx="1">
            <a:schemeClr val="accent2"/>
          </a:lnRef>
          <a:fillRef idx="0">
            <a:schemeClr val="accent2"/>
          </a:fillRef>
          <a:effectRef idx="0">
            <a:schemeClr val="accent2"/>
          </a:effectRef>
          <a:fontRef idx="minor">
            <a:schemeClr val="tx1"/>
          </a:fontRef>
        </p:style>
      </p:cxnSp>
      <p:sp>
        <p:nvSpPr>
          <p:cNvPr id="7" name="CasellaDiTesto 6">
            <a:extLst>
              <a:ext uri="{FF2B5EF4-FFF2-40B4-BE49-F238E27FC236}">
                <a16:creationId xmlns:a16="http://schemas.microsoft.com/office/drawing/2014/main" id="{9C53A811-7A4C-4ABE-9985-0CADEDE55168}"/>
              </a:ext>
            </a:extLst>
          </p:cNvPr>
          <p:cNvSpPr txBox="1"/>
          <p:nvPr/>
        </p:nvSpPr>
        <p:spPr>
          <a:xfrm>
            <a:off x="611559" y="1917353"/>
            <a:ext cx="8086353" cy="4832092"/>
          </a:xfrm>
          <a:prstGeom prst="rect">
            <a:avLst/>
          </a:prstGeom>
          <a:noFill/>
        </p:spPr>
        <p:txBody>
          <a:bodyPr wrap="square">
            <a:spAutoFit/>
          </a:bodyPr>
          <a:lstStyle/>
          <a:p>
            <a:pPr marL="285750" indent="-285750" algn="l">
              <a:buFont typeface="Arial" panose="020B0604020202020204" pitchFamily="34" charset="0"/>
              <a:buChar char="•"/>
            </a:pPr>
            <a:endParaRPr lang="en-US" sz="1400" b="0" dirty="0">
              <a:solidFill>
                <a:schemeClr val="tx1"/>
              </a:solidFill>
            </a:endParaRPr>
          </a:p>
          <a:p>
            <a:pPr marL="285750" indent="-285750" algn="l">
              <a:buFont typeface="Arial" panose="020B0604020202020204" pitchFamily="34" charset="0"/>
              <a:buChar char="•"/>
            </a:pPr>
            <a:r>
              <a:rPr lang="en-US" sz="1400" b="0" dirty="0">
                <a:solidFill>
                  <a:schemeClr val="tx1"/>
                </a:solidFill>
              </a:rPr>
              <a:t>Braaksma B., </a:t>
            </a:r>
            <a:r>
              <a:rPr lang="en-US" sz="1400" b="0" dirty="0" err="1">
                <a:solidFill>
                  <a:schemeClr val="tx1"/>
                </a:solidFill>
              </a:rPr>
              <a:t>Zeelenberg</a:t>
            </a:r>
            <a:r>
              <a:rPr lang="en-US" sz="1400" b="0" dirty="0">
                <a:solidFill>
                  <a:schemeClr val="tx1"/>
                </a:solidFill>
              </a:rPr>
              <a:t> K., Big Data  in Official Statistics, Discussion Paper, January 2020</a:t>
            </a:r>
          </a:p>
          <a:p>
            <a:pPr marL="285750" indent="-285750" algn="l">
              <a:buFont typeface="Arial" panose="020B0604020202020204" pitchFamily="34" charset="0"/>
              <a:buChar char="•"/>
            </a:pPr>
            <a:endParaRPr lang="en-US" sz="1400" b="0" dirty="0">
              <a:solidFill>
                <a:schemeClr val="tx1"/>
              </a:solidFill>
            </a:endParaRPr>
          </a:p>
          <a:p>
            <a:pPr marL="285750" indent="-285750">
              <a:buFont typeface="Arial" panose="020B0604020202020204" pitchFamily="34" charset="0"/>
              <a:buChar char="•"/>
            </a:pPr>
            <a:r>
              <a:rPr lang="it-IT" sz="1400" b="0" dirty="0">
                <a:solidFill>
                  <a:schemeClr val="tx1"/>
                </a:solidFill>
              </a:rPr>
              <a:t>Davies W. «How </a:t>
            </a:r>
            <a:r>
              <a:rPr lang="it-IT" sz="1400" b="0" dirty="0" err="1">
                <a:solidFill>
                  <a:schemeClr val="tx1"/>
                </a:solidFill>
              </a:rPr>
              <a:t>statistics</a:t>
            </a:r>
            <a:r>
              <a:rPr lang="it-IT" sz="1400" b="0" dirty="0">
                <a:solidFill>
                  <a:schemeClr val="tx1"/>
                </a:solidFill>
              </a:rPr>
              <a:t> </a:t>
            </a:r>
            <a:r>
              <a:rPr lang="it-IT" sz="1400" b="0" dirty="0" err="1">
                <a:solidFill>
                  <a:schemeClr val="tx1"/>
                </a:solidFill>
              </a:rPr>
              <a:t>lost</a:t>
            </a:r>
            <a:r>
              <a:rPr lang="it-IT" sz="1400" b="0" dirty="0">
                <a:solidFill>
                  <a:schemeClr val="tx1"/>
                </a:solidFill>
              </a:rPr>
              <a:t> </a:t>
            </a:r>
            <a:r>
              <a:rPr lang="it-IT" sz="1400" b="0" dirty="0" err="1">
                <a:solidFill>
                  <a:schemeClr val="tx1"/>
                </a:solidFill>
              </a:rPr>
              <a:t>their</a:t>
            </a:r>
            <a:r>
              <a:rPr lang="it-IT" sz="1400" b="0" dirty="0">
                <a:solidFill>
                  <a:schemeClr val="tx1"/>
                </a:solidFill>
              </a:rPr>
              <a:t> powers – and </a:t>
            </a:r>
            <a:r>
              <a:rPr lang="it-IT" sz="1400" b="0" dirty="0" err="1">
                <a:solidFill>
                  <a:schemeClr val="tx1"/>
                </a:solidFill>
              </a:rPr>
              <a:t>why</a:t>
            </a:r>
            <a:r>
              <a:rPr lang="it-IT" sz="1400" b="0" dirty="0">
                <a:solidFill>
                  <a:schemeClr val="tx1"/>
                </a:solidFill>
              </a:rPr>
              <a:t> </a:t>
            </a:r>
            <a:r>
              <a:rPr lang="it-IT" sz="1400" b="0" dirty="0" err="1">
                <a:solidFill>
                  <a:schemeClr val="tx1"/>
                </a:solidFill>
              </a:rPr>
              <a:t>we</a:t>
            </a:r>
            <a:r>
              <a:rPr lang="it-IT" sz="1400" b="0" dirty="0">
                <a:solidFill>
                  <a:schemeClr val="tx1"/>
                </a:solidFill>
              </a:rPr>
              <a:t> </a:t>
            </a:r>
            <a:r>
              <a:rPr lang="it-IT" sz="1400" b="0" dirty="0" err="1">
                <a:solidFill>
                  <a:schemeClr val="tx1"/>
                </a:solidFill>
              </a:rPr>
              <a:t>should</a:t>
            </a:r>
            <a:r>
              <a:rPr lang="it-IT" sz="1400" b="0" dirty="0">
                <a:solidFill>
                  <a:schemeClr val="tx1"/>
                </a:solidFill>
              </a:rPr>
              <a:t> </a:t>
            </a:r>
            <a:r>
              <a:rPr lang="it-IT" sz="1400" b="0" dirty="0" err="1">
                <a:solidFill>
                  <a:schemeClr val="tx1"/>
                </a:solidFill>
              </a:rPr>
              <a:t>fear</a:t>
            </a:r>
            <a:r>
              <a:rPr lang="it-IT" sz="1400" b="0" dirty="0">
                <a:solidFill>
                  <a:schemeClr val="tx1"/>
                </a:solidFill>
              </a:rPr>
              <a:t> </a:t>
            </a:r>
            <a:r>
              <a:rPr lang="it-IT" sz="1400" b="0" dirty="0" err="1">
                <a:solidFill>
                  <a:schemeClr val="tx1"/>
                </a:solidFill>
              </a:rPr>
              <a:t>what</a:t>
            </a:r>
            <a:r>
              <a:rPr lang="it-IT" sz="1400" b="0" dirty="0">
                <a:solidFill>
                  <a:schemeClr val="tx1"/>
                </a:solidFill>
              </a:rPr>
              <a:t> </a:t>
            </a:r>
            <a:r>
              <a:rPr lang="it-IT" sz="1400" b="0" dirty="0" err="1">
                <a:solidFill>
                  <a:schemeClr val="tx1"/>
                </a:solidFill>
              </a:rPr>
              <a:t>comes</a:t>
            </a:r>
            <a:r>
              <a:rPr lang="it-IT" sz="1400" b="0" dirty="0">
                <a:solidFill>
                  <a:schemeClr val="tx1"/>
                </a:solidFill>
              </a:rPr>
              <a:t> </a:t>
            </a:r>
            <a:r>
              <a:rPr lang="it-IT" sz="1400" b="0" dirty="0" err="1">
                <a:solidFill>
                  <a:schemeClr val="tx1"/>
                </a:solidFill>
              </a:rPr>
              <a:t>next</a:t>
            </a:r>
            <a:r>
              <a:rPr lang="it-IT" sz="1400" b="0" dirty="0">
                <a:solidFill>
                  <a:schemeClr val="tx1"/>
                </a:solidFill>
              </a:rPr>
              <a:t> » </a:t>
            </a:r>
            <a:r>
              <a:rPr lang="it-IT" sz="1400" b="0" dirty="0">
                <a:solidFill>
                  <a:schemeClr val="tx1"/>
                </a:solidFill>
                <a:hlinkClick r:id="rId2">
                  <a:extLst>
                    <a:ext uri="{A12FA001-AC4F-418D-AE19-62706E023703}">
                      <ahyp:hlinkClr xmlns:ahyp="http://schemas.microsoft.com/office/drawing/2018/hyperlinkcolor" val="tx"/>
                    </a:ext>
                  </a:extLst>
                </a:hlinkClick>
              </a:rPr>
              <a:t>https://www.theguardian.com/politics/2017/jan/19/crisis-of-statistics-big-data-democracy</a:t>
            </a:r>
            <a:r>
              <a:rPr lang="it-IT" sz="1400" b="0" dirty="0">
                <a:solidFill>
                  <a:schemeClr val="tx1"/>
                </a:solidFill>
              </a:rPr>
              <a:t> (The Guardian, 19 </a:t>
            </a:r>
            <a:r>
              <a:rPr lang="it-IT" sz="1400" b="0" dirty="0" err="1">
                <a:solidFill>
                  <a:schemeClr val="tx1"/>
                </a:solidFill>
              </a:rPr>
              <a:t>January</a:t>
            </a:r>
            <a:r>
              <a:rPr lang="it-IT" sz="1400" b="0" dirty="0">
                <a:solidFill>
                  <a:schemeClr val="tx1"/>
                </a:solidFill>
              </a:rPr>
              <a:t> 2017)</a:t>
            </a:r>
          </a:p>
          <a:p>
            <a:pPr marL="285750" indent="-285750" algn="l">
              <a:buFont typeface="Arial" panose="020B0604020202020204" pitchFamily="34" charset="0"/>
              <a:buChar char="•"/>
            </a:pPr>
            <a:endParaRPr lang="it-IT" sz="1400" b="0" dirty="0">
              <a:solidFill>
                <a:schemeClr val="tx1"/>
              </a:solidFill>
            </a:endParaRPr>
          </a:p>
          <a:p>
            <a:pPr marL="285750" indent="-285750">
              <a:buFont typeface="Arial" panose="020B0604020202020204" pitchFamily="34" charset="0"/>
              <a:buChar char="•"/>
            </a:pPr>
            <a:r>
              <a:rPr lang="it-IT" sz="1400" b="0" dirty="0" err="1">
                <a:solidFill>
                  <a:schemeClr val="tx1"/>
                </a:solidFill>
              </a:rPr>
              <a:t>Radermacher</a:t>
            </a:r>
            <a:r>
              <a:rPr lang="it-IT" sz="1400" b="0" dirty="0">
                <a:solidFill>
                  <a:schemeClr val="tx1"/>
                </a:solidFill>
              </a:rPr>
              <a:t> W., </a:t>
            </a:r>
            <a:r>
              <a:rPr lang="en-US" sz="1400" b="0" dirty="0">
                <a:solidFill>
                  <a:schemeClr val="tx1"/>
                </a:solidFill>
              </a:rPr>
              <a:t>Official Statistics 4.0: Verified Facts for People in the 21st Century, </a:t>
            </a:r>
            <a:r>
              <a:rPr lang="it-IT" sz="1400" b="0" dirty="0">
                <a:solidFill>
                  <a:schemeClr val="tx1"/>
                </a:solidFill>
              </a:rPr>
              <a:t>Springer International Publishing, 29 </a:t>
            </a:r>
            <a:r>
              <a:rPr lang="it-IT" sz="1400" b="0" dirty="0" err="1">
                <a:solidFill>
                  <a:schemeClr val="tx1"/>
                </a:solidFill>
              </a:rPr>
              <a:t>dic</a:t>
            </a:r>
            <a:r>
              <a:rPr lang="it-IT" sz="1400" b="0" dirty="0">
                <a:solidFill>
                  <a:schemeClr val="tx1"/>
                </a:solidFill>
              </a:rPr>
              <a:t> 2019</a:t>
            </a:r>
          </a:p>
          <a:p>
            <a:endParaRPr lang="it-IT" sz="1400" b="0" dirty="0">
              <a:solidFill>
                <a:schemeClr val="tx1"/>
              </a:solidFill>
            </a:endParaRPr>
          </a:p>
          <a:p>
            <a:pPr marL="285750" indent="-285750">
              <a:buFont typeface="Arial" panose="020B0604020202020204" pitchFamily="34" charset="0"/>
              <a:buChar char="•"/>
            </a:pPr>
            <a:r>
              <a:rPr lang="it-IT" sz="1400" b="0" dirty="0">
                <a:solidFill>
                  <a:schemeClr val="tx1"/>
                </a:solidFill>
              </a:rPr>
              <a:t>Ricciato F., </a:t>
            </a:r>
            <a:r>
              <a:rPr lang="it-IT" sz="1400" b="0" dirty="0" err="1">
                <a:solidFill>
                  <a:schemeClr val="tx1"/>
                </a:solidFill>
              </a:rPr>
              <a:t>Wirthmann</a:t>
            </a:r>
            <a:r>
              <a:rPr lang="it-IT" sz="1400" b="0" dirty="0">
                <a:solidFill>
                  <a:schemeClr val="tx1"/>
                </a:solidFill>
              </a:rPr>
              <a:t> A., </a:t>
            </a:r>
            <a:r>
              <a:rPr lang="it-IT" sz="1400" b="0" dirty="0" err="1">
                <a:solidFill>
                  <a:schemeClr val="tx1"/>
                </a:solidFill>
              </a:rPr>
              <a:t>Giannakouris</a:t>
            </a:r>
            <a:r>
              <a:rPr lang="it-IT" sz="1400" b="0" dirty="0">
                <a:solidFill>
                  <a:schemeClr val="tx1"/>
                </a:solidFill>
              </a:rPr>
              <a:t> K., Reis F.,  </a:t>
            </a:r>
            <a:r>
              <a:rPr lang="it-IT" sz="1400" b="0" dirty="0" err="1">
                <a:solidFill>
                  <a:schemeClr val="tx1"/>
                </a:solidFill>
              </a:rPr>
              <a:t>Skalioti</a:t>
            </a:r>
            <a:r>
              <a:rPr lang="it-IT" sz="1400" b="0" dirty="0">
                <a:solidFill>
                  <a:schemeClr val="tx1"/>
                </a:solidFill>
              </a:rPr>
              <a:t> M., </a:t>
            </a:r>
            <a:r>
              <a:rPr lang="it-IT" sz="1400" b="0" dirty="0" err="1">
                <a:solidFill>
                  <a:schemeClr val="tx1"/>
                </a:solidFill>
              </a:rPr>
              <a:t>Trusted</a:t>
            </a:r>
            <a:r>
              <a:rPr lang="it-IT" sz="1400" b="0" dirty="0">
                <a:solidFill>
                  <a:schemeClr val="tx1"/>
                </a:solidFill>
              </a:rPr>
              <a:t> Smart </a:t>
            </a:r>
            <a:r>
              <a:rPr lang="it-IT" sz="1400" b="0" dirty="0" err="1">
                <a:solidFill>
                  <a:schemeClr val="tx1"/>
                </a:solidFill>
              </a:rPr>
              <a:t>Statistics</a:t>
            </a:r>
            <a:r>
              <a:rPr lang="it-IT" sz="1400" b="0" dirty="0">
                <a:solidFill>
                  <a:schemeClr val="tx1"/>
                </a:solidFill>
              </a:rPr>
              <a:t>: </a:t>
            </a:r>
            <a:r>
              <a:rPr lang="it-IT" sz="1400" b="0" dirty="0" err="1">
                <a:solidFill>
                  <a:schemeClr val="tx1"/>
                </a:solidFill>
              </a:rPr>
              <a:t>motivations</a:t>
            </a:r>
            <a:r>
              <a:rPr lang="it-IT" sz="1400" b="0" dirty="0">
                <a:solidFill>
                  <a:schemeClr val="tx1"/>
                </a:solidFill>
              </a:rPr>
              <a:t> and </a:t>
            </a:r>
            <a:r>
              <a:rPr lang="it-IT" sz="1400" b="0" dirty="0" err="1">
                <a:solidFill>
                  <a:schemeClr val="tx1"/>
                </a:solidFill>
              </a:rPr>
              <a:t>principles</a:t>
            </a:r>
            <a:r>
              <a:rPr lang="it-IT" sz="1400" b="0" dirty="0">
                <a:solidFill>
                  <a:schemeClr val="tx1"/>
                </a:solidFill>
              </a:rPr>
              <a:t>, Statistical Journal of IAOS , 35 (2019), 589-303</a:t>
            </a:r>
          </a:p>
          <a:p>
            <a:endParaRPr lang="it-IT" sz="1400" b="0" dirty="0">
              <a:solidFill>
                <a:schemeClr val="tx1"/>
              </a:solidFill>
            </a:endParaRPr>
          </a:p>
          <a:p>
            <a:pPr marL="285750" indent="-285750">
              <a:buFont typeface="Arial" panose="020B0604020202020204" pitchFamily="34" charset="0"/>
              <a:buChar char="•"/>
            </a:pPr>
            <a:r>
              <a:rPr lang="it-IT" sz="1400" b="0" dirty="0">
                <a:solidFill>
                  <a:schemeClr val="tx1"/>
                </a:solidFill>
              </a:rPr>
              <a:t>The Economist 7th </a:t>
            </a:r>
            <a:r>
              <a:rPr lang="it-IT" sz="1400" b="0" dirty="0" err="1">
                <a:solidFill>
                  <a:schemeClr val="tx1"/>
                </a:solidFill>
              </a:rPr>
              <a:t>February</a:t>
            </a:r>
            <a:r>
              <a:rPr lang="it-IT" sz="1400" b="0" dirty="0">
                <a:solidFill>
                  <a:schemeClr val="tx1"/>
                </a:solidFill>
              </a:rPr>
              <a:t> 2020, </a:t>
            </a:r>
            <a:r>
              <a:rPr lang="en-US" sz="1400" b="0" dirty="0">
                <a:solidFill>
                  <a:schemeClr val="tx1"/>
                </a:solidFill>
              </a:rPr>
              <a:t>America’s census looks out of date in the age of big data, </a:t>
            </a:r>
            <a:r>
              <a:rPr lang="it-IT" sz="1400" b="0" dirty="0">
                <a:solidFill>
                  <a:schemeClr val="tx1"/>
                </a:solidFill>
                <a:hlinkClick r:id="rId3">
                  <a:extLst>
                    <a:ext uri="{A12FA001-AC4F-418D-AE19-62706E023703}">
                      <ahyp:hlinkClr xmlns:ahyp="http://schemas.microsoft.com/office/drawing/2018/hyperlinkcolor" val="tx"/>
                    </a:ext>
                  </a:extLst>
                </a:hlinkClick>
              </a:rPr>
              <a:t>https://www.economist.com/international/2020/01/20/americas-census-looks-out-of-thdate-in-the-age-of-big-data</a:t>
            </a:r>
            <a:endParaRPr lang="it-IT" sz="1400" b="0" dirty="0">
              <a:solidFill>
                <a:schemeClr val="tx1"/>
              </a:solidFill>
            </a:endParaRPr>
          </a:p>
          <a:p>
            <a:endParaRPr lang="it-IT" sz="1400" b="0" dirty="0">
              <a:solidFill>
                <a:schemeClr val="tx1"/>
              </a:solidFill>
            </a:endParaRPr>
          </a:p>
          <a:p>
            <a:pPr marL="285750" indent="-285750">
              <a:buFont typeface="Arial" panose="020B0604020202020204" pitchFamily="34" charset="0"/>
              <a:buChar char="•"/>
            </a:pPr>
            <a:r>
              <a:rPr lang="en-US" sz="1400" b="0" dirty="0">
                <a:solidFill>
                  <a:schemeClr val="tx1"/>
                </a:solidFill>
              </a:rPr>
              <a:t>United Nations, Principles and Recommendations for Population and Housing Censuses, 2014</a:t>
            </a:r>
          </a:p>
          <a:p>
            <a:pPr marL="285750" indent="-285750">
              <a:buFont typeface="Arial" panose="020B0604020202020204" pitchFamily="34" charset="0"/>
              <a:buChar char="•"/>
            </a:pPr>
            <a:endParaRPr lang="en-US" sz="1400" b="0" dirty="0">
              <a:solidFill>
                <a:schemeClr val="tx1"/>
              </a:solidFill>
            </a:endParaRPr>
          </a:p>
        </p:txBody>
      </p:sp>
    </p:spTree>
    <p:extLst>
      <p:ext uri="{BB962C8B-B14F-4D97-AF65-F5344CB8AC3E}">
        <p14:creationId xmlns:p14="http://schemas.microsoft.com/office/powerpoint/2010/main" val="31953817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Statistical thinking</a:t>
            </a:r>
            <a:endParaRPr lang="en-GB" dirty="0"/>
          </a:p>
        </p:txBody>
      </p:sp>
      <p:sp>
        <p:nvSpPr>
          <p:cNvPr id="3" name="Content Placeholder 2"/>
          <p:cNvSpPr>
            <a:spLocks noGrp="1"/>
          </p:cNvSpPr>
          <p:nvPr>
            <p:ph idx="1"/>
          </p:nvPr>
        </p:nvSpPr>
        <p:spPr>
          <a:xfrm>
            <a:off x="457200" y="2276872"/>
            <a:ext cx="8229600" cy="4104456"/>
          </a:xfrm>
        </p:spPr>
        <p:txBody>
          <a:bodyPr/>
          <a:lstStyle/>
          <a:p>
            <a:pPr algn="l">
              <a:spcBef>
                <a:spcPts val="1200"/>
              </a:spcBef>
            </a:pPr>
            <a:r>
              <a:rPr lang="en-US" sz="2000" b="0" i="0" u="none" strike="noStrike" baseline="0" dirty="0"/>
              <a:t>From </a:t>
            </a:r>
            <a:r>
              <a:rPr lang="en-US" sz="2000" b="1" i="0" u="none" strike="noStrike" baseline="0" dirty="0"/>
              <a:t>statistical literacy </a:t>
            </a:r>
            <a:r>
              <a:rPr lang="en-US" sz="2000" b="0" i="0" u="none" strike="noStrike" baseline="0" dirty="0"/>
              <a:t>to “</a:t>
            </a:r>
            <a:r>
              <a:rPr lang="en-US" sz="2000" b="1" i="0" u="none" strike="noStrike" baseline="0" dirty="0"/>
              <a:t>statistical thinking</a:t>
            </a:r>
            <a:r>
              <a:rPr lang="en-US" sz="2000" b="0" i="0" u="none" strike="noStrike" baseline="0" dirty="0"/>
              <a:t>”: numeracy, </a:t>
            </a:r>
            <a:r>
              <a:rPr lang="en-US" sz="2000" b="0" i="0" u="none" strike="noStrike" baseline="0" dirty="0" err="1"/>
              <a:t>datacy</a:t>
            </a:r>
            <a:r>
              <a:rPr lang="en-US" sz="2000" b="0" i="0" u="none" strike="noStrike" baseline="0" dirty="0"/>
              <a:t> and data awareness, key concepts in the art of thinking clearly</a:t>
            </a:r>
          </a:p>
          <a:p>
            <a:pPr algn="l">
              <a:spcBef>
                <a:spcPts val="1200"/>
              </a:spcBef>
            </a:pPr>
            <a:r>
              <a:rPr lang="en-US" sz="2000" b="0" i="0" u="none" strike="noStrike" baseline="0" dirty="0"/>
              <a:t>Modern antiques: average, correlation, heterogeneity, sampling variability, selectivity, confounding effect, error propagation, systematic error, random error, uncertainty</a:t>
            </a:r>
          </a:p>
          <a:p>
            <a:pPr algn="l">
              <a:spcBef>
                <a:spcPts val="1200"/>
              </a:spcBef>
            </a:pPr>
            <a:r>
              <a:rPr lang="en-US" sz="2000" b="0" i="0" u="none" strike="noStrike" baseline="0" dirty="0"/>
              <a:t>Statistics: multidisciplinary nature evolves into a over-disciplinary language to extract, transmit and communicate knowledge</a:t>
            </a:r>
          </a:p>
        </p:txBody>
      </p:sp>
      <p:cxnSp>
        <p:nvCxnSpPr>
          <p:cNvPr id="5" name="Connettore diritto 4">
            <a:extLst>
              <a:ext uri="{FF2B5EF4-FFF2-40B4-BE49-F238E27FC236}">
                <a16:creationId xmlns:a16="http://schemas.microsoft.com/office/drawing/2014/main" id="{56882BF5-84AA-4B01-BF22-98348342BDA1}"/>
              </a:ext>
            </a:extLst>
          </p:cNvPr>
          <p:cNvCxnSpPr/>
          <p:nvPr/>
        </p:nvCxnSpPr>
        <p:spPr bwMode="auto">
          <a:xfrm>
            <a:off x="827584" y="1917353"/>
            <a:ext cx="7344816" cy="0"/>
          </a:xfrm>
          <a:prstGeom prst="line">
            <a:avLst/>
          </a:prstGeom>
          <a:ln>
            <a:headEnd type="none" w="med" len="med"/>
            <a:tailEnd type="none" w="med" len="med"/>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25689713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Statistical thinking</a:t>
            </a:r>
            <a:endParaRPr lang="en-GB" dirty="0"/>
          </a:p>
        </p:txBody>
      </p:sp>
      <p:sp>
        <p:nvSpPr>
          <p:cNvPr id="3" name="Content Placeholder 2"/>
          <p:cNvSpPr>
            <a:spLocks noGrp="1"/>
          </p:cNvSpPr>
          <p:nvPr>
            <p:ph idx="1"/>
          </p:nvPr>
        </p:nvSpPr>
        <p:spPr>
          <a:xfrm>
            <a:off x="468313" y="2564904"/>
            <a:ext cx="8229600" cy="3744415"/>
          </a:xfrm>
        </p:spPr>
        <p:txBody>
          <a:bodyPr/>
          <a:lstStyle/>
          <a:p>
            <a:pPr algn="l">
              <a:spcBef>
                <a:spcPts val="1200"/>
              </a:spcBef>
            </a:pPr>
            <a:r>
              <a:rPr lang="en-US" sz="2000" b="1" i="0" u="none" strike="noStrike" baseline="0" dirty="0"/>
              <a:t>Statistical thinking </a:t>
            </a:r>
            <a:r>
              <a:rPr lang="en-US" sz="2000" b="0" i="0" u="none" strike="noStrike" baseline="0" dirty="0"/>
              <a:t>is evolved and still evolving, with a focus on data awareness and data literacy, and on the uncertainties and measurement errors emerging in the analysis of modern data sources</a:t>
            </a:r>
          </a:p>
        </p:txBody>
      </p:sp>
      <p:cxnSp>
        <p:nvCxnSpPr>
          <p:cNvPr id="5" name="Connettore diritto 4">
            <a:extLst>
              <a:ext uri="{FF2B5EF4-FFF2-40B4-BE49-F238E27FC236}">
                <a16:creationId xmlns:a16="http://schemas.microsoft.com/office/drawing/2014/main" id="{56882BF5-84AA-4B01-BF22-98348342BDA1}"/>
              </a:ext>
            </a:extLst>
          </p:cNvPr>
          <p:cNvCxnSpPr/>
          <p:nvPr/>
        </p:nvCxnSpPr>
        <p:spPr bwMode="auto">
          <a:xfrm>
            <a:off x="827584" y="1917353"/>
            <a:ext cx="7344816" cy="0"/>
          </a:xfrm>
          <a:prstGeom prst="line">
            <a:avLst/>
          </a:prstGeom>
          <a:ln>
            <a:headEnd type="none" w="med" len="med"/>
            <a:tailEnd type="none" w="med" len="med"/>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29532185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Statistical thinking</a:t>
            </a:r>
            <a:endParaRPr lang="en-GB" dirty="0"/>
          </a:p>
        </p:txBody>
      </p:sp>
      <p:sp>
        <p:nvSpPr>
          <p:cNvPr id="3" name="Content Placeholder 2"/>
          <p:cNvSpPr>
            <a:spLocks noGrp="1"/>
          </p:cNvSpPr>
          <p:nvPr>
            <p:ph idx="1"/>
          </p:nvPr>
        </p:nvSpPr>
        <p:spPr>
          <a:xfrm>
            <a:off x="468313" y="2132856"/>
            <a:ext cx="8229600" cy="4104456"/>
          </a:xfrm>
        </p:spPr>
        <p:txBody>
          <a:bodyPr/>
          <a:lstStyle/>
          <a:p>
            <a:pPr algn="l">
              <a:spcBef>
                <a:spcPts val="1200"/>
              </a:spcBef>
            </a:pPr>
            <a:r>
              <a:rPr lang="en-US" sz="2000" b="1" i="0" u="none" strike="noStrike" baseline="0" dirty="0"/>
              <a:t>Beyond calculations and measures</a:t>
            </a:r>
          </a:p>
          <a:p>
            <a:pPr algn="l">
              <a:spcBef>
                <a:spcPts val="1200"/>
              </a:spcBef>
            </a:pPr>
            <a:r>
              <a:rPr lang="en-US" sz="2000" b="1" i="0" u="none" strike="noStrike" baseline="0" dirty="0"/>
              <a:t>All analytics work begins and ends with a story</a:t>
            </a:r>
          </a:p>
          <a:p>
            <a:pPr algn="l">
              <a:spcBef>
                <a:spcPts val="1200"/>
              </a:spcBef>
            </a:pPr>
            <a:r>
              <a:rPr lang="en-US" sz="2000" b="0" i="0" u="none" strike="noStrike" baseline="0" dirty="0"/>
              <a:t>Large proportion of statistical mistakes result from incorrect logic or interpretation despite correct numerical calculations </a:t>
            </a:r>
          </a:p>
          <a:p>
            <a:pPr algn="l">
              <a:spcBef>
                <a:spcPts val="1200"/>
              </a:spcBef>
            </a:pPr>
            <a:r>
              <a:rPr lang="en-US" sz="2000" b="0" i="0" u="none" strike="noStrike" baseline="0" dirty="0"/>
              <a:t>Need of integrating mathematical and non mathematical knowledge</a:t>
            </a:r>
          </a:p>
          <a:p>
            <a:pPr algn="l">
              <a:spcBef>
                <a:spcPts val="1200"/>
              </a:spcBef>
            </a:pPr>
            <a:r>
              <a:rPr lang="en-US" sz="2000" b="0" i="0" u="none" strike="noStrike" baseline="0" dirty="0"/>
              <a:t>Think in distributions and probability</a:t>
            </a:r>
          </a:p>
          <a:p>
            <a:pPr algn="l">
              <a:spcBef>
                <a:spcPts val="1200"/>
              </a:spcBef>
            </a:pPr>
            <a:r>
              <a:rPr lang="en-US" sz="2000" b="0" i="0" u="none" strike="noStrike" baseline="0" dirty="0"/>
              <a:t>Understanding the role of statistical analysis within the greater machinery of generating scientific knowledge</a:t>
            </a:r>
          </a:p>
          <a:p>
            <a:pPr marL="0" indent="0" algn="l">
              <a:spcBef>
                <a:spcPts val="1200"/>
              </a:spcBef>
              <a:buNone/>
            </a:pPr>
            <a:r>
              <a:rPr lang="en-US" sz="2000" b="0" i="0" u="none" strike="noStrike" baseline="0" dirty="0"/>
              <a:t>Ashley Steel et al, Beyond calculations: a course in statistical thinking, 2019</a:t>
            </a:r>
          </a:p>
        </p:txBody>
      </p:sp>
      <p:cxnSp>
        <p:nvCxnSpPr>
          <p:cNvPr id="5" name="Connettore diritto 4">
            <a:extLst>
              <a:ext uri="{FF2B5EF4-FFF2-40B4-BE49-F238E27FC236}">
                <a16:creationId xmlns:a16="http://schemas.microsoft.com/office/drawing/2014/main" id="{56882BF5-84AA-4B01-BF22-98348342BDA1}"/>
              </a:ext>
            </a:extLst>
          </p:cNvPr>
          <p:cNvCxnSpPr/>
          <p:nvPr/>
        </p:nvCxnSpPr>
        <p:spPr bwMode="auto">
          <a:xfrm>
            <a:off x="827584" y="1917353"/>
            <a:ext cx="7344816" cy="0"/>
          </a:xfrm>
          <a:prstGeom prst="line">
            <a:avLst/>
          </a:prstGeom>
          <a:ln>
            <a:headEnd type="none" w="med" len="med"/>
            <a:tailEnd type="none" w="med" len="med"/>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8146337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Statistical thinking</a:t>
            </a:r>
            <a:endParaRPr lang="en-GB" dirty="0"/>
          </a:p>
        </p:txBody>
      </p:sp>
      <p:sp>
        <p:nvSpPr>
          <p:cNvPr id="3" name="Content Placeholder 2"/>
          <p:cNvSpPr>
            <a:spLocks noGrp="1"/>
          </p:cNvSpPr>
          <p:nvPr>
            <p:ph idx="1"/>
          </p:nvPr>
        </p:nvSpPr>
        <p:spPr>
          <a:xfrm>
            <a:off x="457200" y="2276872"/>
            <a:ext cx="8229600" cy="4104456"/>
          </a:xfrm>
        </p:spPr>
        <p:txBody>
          <a:bodyPr/>
          <a:lstStyle/>
          <a:p>
            <a:pPr algn="l">
              <a:spcBef>
                <a:spcPts val="1200"/>
              </a:spcBef>
            </a:pPr>
            <a:r>
              <a:rPr lang="en-US" sz="2000" i="0" u="none" strike="noStrike" baseline="0" dirty="0"/>
              <a:t>Statistical thinking is a dynamic process, which follows the evolution of times. </a:t>
            </a:r>
          </a:p>
          <a:p>
            <a:pPr algn="l">
              <a:spcBef>
                <a:spcPts val="1200"/>
              </a:spcBef>
            </a:pPr>
            <a:r>
              <a:rPr lang="en-US" sz="2000" i="0" u="none" strike="noStrike" baseline="0" dirty="0"/>
              <a:t>It is taught and learned by following the evolution of technologies for data production and the evolution of statistics (new methods for new data: from traditional regression models to machine learning and deep statistical learning, passing through descriptive statistics, data analysis, up to the analysis of functional data) allowing longitudinal perspectives (historical series of simple and multiple data) and territorial (spatial statistics) and also joint perspectives (space-time perspectives)</a:t>
            </a:r>
          </a:p>
        </p:txBody>
      </p:sp>
      <p:cxnSp>
        <p:nvCxnSpPr>
          <p:cNvPr id="5" name="Connettore diritto 4">
            <a:extLst>
              <a:ext uri="{FF2B5EF4-FFF2-40B4-BE49-F238E27FC236}">
                <a16:creationId xmlns:a16="http://schemas.microsoft.com/office/drawing/2014/main" id="{56882BF5-84AA-4B01-BF22-98348342BDA1}"/>
              </a:ext>
            </a:extLst>
          </p:cNvPr>
          <p:cNvCxnSpPr/>
          <p:nvPr/>
        </p:nvCxnSpPr>
        <p:spPr bwMode="auto">
          <a:xfrm>
            <a:off x="827584" y="1917353"/>
            <a:ext cx="7344816" cy="0"/>
          </a:xfrm>
          <a:prstGeom prst="line">
            <a:avLst/>
          </a:prstGeom>
          <a:ln>
            <a:headEnd type="none" w="med" len="med"/>
            <a:tailEnd type="none" w="med" len="med"/>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28741627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The </a:t>
            </a:r>
            <a:r>
              <a:rPr lang="it-IT" dirty="0" err="1"/>
              <a:t>challenges</a:t>
            </a:r>
            <a:r>
              <a:rPr lang="it-IT" dirty="0"/>
              <a:t> of </a:t>
            </a:r>
            <a:r>
              <a:rPr lang="it-IT" dirty="0" err="1"/>
              <a:t>smart</a:t>
            </a:r>
            <a:r>
              <a:rPr lang="it-IT" dirty="0"/>
              <a:t> data</a:t>
            </a:r>
            <a:endParaRPr lang="en-GB" dirty="0"/>
          </a:p>
        </p:txBody>
      </p:sp>
      <p:sp>
        <p:nvSpPr>
          <p:cNvPr id="3" name="Content Placeholder 2"/>
          <p:cNvSpPr>
            <a:spLocks noGrp="1"/>
          </p:cNvSpPr>
          <p:nvPr>
            <p:ph idx="1"/>
          </p:nvPr>
        </p:nvSpPr>
        <p:spPr/>
        <p:txBody>
          <a:bodyPr/>
          <a:lstStyle/>
          <a:p>
            <a:r>
              <a:rPr lang="it-IT" sz="2000" dirty="0"/>
              <a:t>Data </a:t>
            </a:r>
            <a:r>
              <a:rPr lang="it-IT" sz="2000" dirty="0" err="1"/>
              <a:t>sources</a:t>
            </a:r>
            <a:r>
              <a:rPr lang="it-IT" sz="2000" dirty="0"/>
              <a:t> for </a:t>
            </a:r>
            <a:r>
              <a:rPr lang="it-IT" sz="2000" dirty="0" err="1"/>
              <a:t>statistical</a:t>
            </a:r>
            <a:r>
              <a:rPr lang="it-IT" sz="2000" dirty="0"/>
              <a:t> production. </a:t>
            </a:r>
            <a:r>
              <a:rPr lang="it-IT" sz="2000" dirty="0" err="1"/>
              <a:t>Main</a:t>
            </a:r>
            <a:r>
              <a:rPr lang="it-IT" sz="2000" dirty="0"/>
              <a:t> </a:t>
            </a:r>
            <a:r>
              <a:rPr lang="it-IT" sz="2000" dirty="0" err="1"/>
              <a:t>features</a:t>
            </a:r>
            <a:r>
              <a:rPr lang="it-IT" sz="2000" dirty="0"/>
              <a:t>, </a:t>
            </a:r>
            <a:r>
              <a:rPr lang="it-IT" sz="2000" dirty="0" err="1"/>
              <a:t>quality</a:t>
            </a:r>
            <a:r>
              <a:rPr lang="it-IT" sz="2000" dirty="0"/>
              <a:t> </a:t>
            </a:r>
            <a:r>
              <a:rPr lang="it-IT" sz="2000" dirty="0" err="1"/>
              <a:t>aspects</a:t>
            </a:r>
            <a:r>
              <a:rPr lang="it-IT" sz="2000" dirty="0"/>
              <a:t>, </a:t>
            </a:r>
            <a:r>
              <a:rPr lang="it-IT" sz="2000" dirty="0" err="1"/>
              <a:t>advantages</a:t>
            </a:r>
            <a:r>
              <a:rPr lang="it-IT" sz="2000" dirty="0"/>
              <a:t> and </a:t>
            </a:r>
            <a:r>
              <a:rPr lang="it-IT" sz="2000" dirty="0" err="1"/>
              <a:t>disadvantages</a:t>
            </a:r>
            <a:r>
              <a:rPr lang="it-IT" sz="2000" dirty="0"/>
              <a:t> of:</a:t>
            </a:r>
          </a:p>
          <a:p>
            <a:pPr marL="0" indent="0">
              <a:buNone/>
            </a:pPr>
            <a:endParaRPr lang="it-IT" sz="2000" dirty="0"/>
          </a:p>
          <a:p>
            <a:pPr lvl="1">
              <a:buFont typeface="Courier New" panose="02070309020205020404" pitchFamily="49" charset="0"/>
              <a:buChar char="o"/>
            </a:pPr>
            <a:r>
              <a:rPr lang="it-IT" sz="1600" dirty="0" err="1"/>
              <a:t>censuses</a:t>
            </a:r>
            <a:endParaRPr lang="it-IT" sz="1600" dirty="0"/>
          </a:p>
          <a:p>
            <a:pPr lvl="1">
              <a:buFont typeface="Courier New" panose="02070309020205020404" pitchFamily="49" charset="0"/>
              <a:buChar char="o"/>
            </a:pPr>
            <a:r>
              <a:rPr lang="it-IT" sz="1600" dirty="0" err="1"/>
              <a:t>survey</a:t>
            </a:r>
            <a:r>
              <a:rPr lang="it-IT" sz="1600" dirty="0"/>
              <a:t> data</a:t>
            </a:r>
          </a:p>
          <a:p>
            <a:pPr lvl="1">
              <a:buFont typeface="Courier New" panose="02070309020205020404" pitchFamily="49" charset="0"/>
              <a:buChar char="o"/>
            </a:pPr>
            <a:r>
              <a:rPr lang="it-IT" sz="1600" dirty="0" err="1"/>
              <a:t>administrative</a:t>
            </a:r>
            <a:r>
              <a:rPr lang="it-IT" sz="1600" dirty="0"/>
              <a:t> source</a:t>
            </a:r>
          </a:p>
          <a:p>
            <a:pPr lvl="1">
              <a:buFont typeface="Courier New" panose="02070309020205020404" pitchFamily="49" charset="0"/>
              <a:buChar char="o"/>
            </a:pPr>
            <a:r>
              <a:rPr lang="it-IT" sz="1600" dirty="0"/>
              <a:t>big data</a:t>
            </a:r>
          </a:p>
          <a:p>
            <a:pPr marL="0" indent="0">
              <a:buNone/>
            </a:pPr>
            <a:endParaRPr lang="it-IT" sz="2000" dirty="0"/>
          </a:p>
          <a:p>
            <a:r>
              <a:rPr lang="it-IT" sz="2000" dirty="0" err="1"/>
              <a:t>What</a:t>
            </a:r>
            <a:r>
              <a:rPr lang="it-IT" sz="2000" dirty="0"/>
              <a:t> </a:t>
            </a:r>
            <a:r>
              <a:rPr lang="it-IT" sz="2000" dirty="0" err="1"/>
              <a:t>is</a:t>
            </a:r>
            <a:r>
              <a:rPr lang="it-IT" sz="2000" dirty="0"/>
              <a:t> a </a:t>
            </a:r>
            <a:r>
              <a:rPr lang="it-IT" sz="2000" dirty="0" err="1"/>
              <a:t>Trusted</a:t>
            </a:r>
            <a:r>
              <a:rPr lang="it-IT" sz="2000" dirty="0"/>
              <a:t> Smart </a:t>
            </a:r>
            <a:r>
              <a:rPr lang="it-IT" sz="2000" dirty="0" err="1"/>
              <a:t>Statistics</a:t>
            </a:r>
            <a:r>
              <a:rPr lang="it-IT" sz="2000" dirty="0"/>
              <a:t>?</a:t>
            </a:r>
          </a:p>
          <a:p>
            <a:endParaRPr lang="en-GB" sz="2000" dirty="0"/>
          </a:p>
        </p:txBody>
      </p:sp>
      <p:cxnSp>
        <p:nvCxnSpPr>
          <p:cNvPr id="5" name="Connettore diritto 4">
            <a:extLst>
              <a:ext uri="{FF2B5EF4-FFF2-40B4-BE49-F238E27FC236}">
                <a16:creationId xmlns:a16="http://schemas.microsoft.com/office/drawing/2014/main" id="{56882BF5-84AA-4B01-BF22-98348342BDA1}"/>
              </a:ext>
            </a:extLst>
          </p:cNvPr>
          <p:cNvCxnSpPr/>
          <p:nvPr/>
        </p:nvCxnSpPr>
        <p:spPr bwMode="auto">
          <a:xfrm>
            <a:off x="827584" y="1917353"/>
            <a:ext cx="7344816" cy="0"/>
          </a:xfrm>
          <a:prstGeom prst="line">
            <a:avLst/>
          </a:prstGeom>
          <a:ln>
            <a:headEnd type="none" w="med" len="med"/>
            <a:tailEnd type="none" w="med" len="med"/>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1210372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it-IT" sz="2000" b="1" i="0" dirty="0"/>
              <a:t>Data </a:t>
            </a:r>
            <a:r>
              <a:rPr lang="it-IT" sz="2000" b="1" i="0" dirty="0" err="1"/>
              <a:t>sources</a:t>
            </a:r>
            <a:r>
              <a:rPr lang="it-IT" sz="2000" b="1" i="0" dirty="0"/>
              <a:t> for </a:t>
            </a:r>
            <a:r>
              <a:rPr lang="it-IT" sz="2000" b="1" i="0" dirty="0" err="1"/>
              <a:t>statistical</a:t>
            </a:r>
            <a:r>
              <a:rPr lang="it-IT" sz="2000" b="1" i="0" dirty="0"/>
              <a:t> production: a </a:t>
            </a:r>
            <a:r>
              <a:rPr lang="it-IT" sz="2000" b="1" i="0" dirty="0" err="1"/>
              <a:t>critical</a:t>
            </a:r>
            <a:r>
              <a:rPr lang="it-IT" sz="2000" b="1" i="0" dirty="0"/>
              <a:t> list</a:t>
            </a:r>
          </a:p>
          <a:p>
            <a:pPr marL="0" indent="0">
              <a:buNone/>
            </a:pPr>
            <a:endParaRPr lang="it-IT" sz="2000" b="1" dirty="0"/>
          </a:p>
          <a:p>
            <a:pPr lvl="1">
              <a:lnSpc>
                <a:spcPct val="200000"/>
              </a:lnSpc>
              <a:buFont typeface="Courier New" panose="02070309020205020404" pitchFamily="49" charset="0"/>
              <a:buChar char="o"/>
            </a:pPr>
            <a:r>
              <a:rPr lang="it-IT" sz="1800" b="0" dirty="0" err="1"/>
              <a:t>Censuses</a:t>
            </a:r>
            <a:r>
              <a:rPr lang="it-IT" sz="1800" b="0" dirty="0"/>
              <a:t> </a:t>
            </a:r>
          </a:p>
          <a:p>
            <a:pPr lvl="1">
              <a:lnSpc>
                <a:spcPct val="200000"/>
              </a:lnSpc>
              <a:buFont typeface="Courier New" panose="02070309020205020404" pitchFamily="49" charset="0"/>
              <a:buChar char="o"/>
            </a:pPr>
            <a:r>
              <a:rPr lang="it-IT" sz="1800" b="0" dirty="0"/>
              <a:t>Survey data</a:t>
            </a:r>
          </a:p>
          <a:p>
            <a:pPr lvl="1">
              <a:lnSpc>
                <a:spcPct val="200000"/>
              </a:lnSpc>
              <a:buFont typeface="Courier New" panose="02070309020205020404" pitchFamily="49" charset="0"/>
              <a:buChar char="o"/>
            </a:pPr>
            <a:r>
              <a:rPr lang="it-IT" sz="1800" b="0" dirty="0" err="1"/>
              <a:t>Administrative</a:t>
            </a:r>
            <a:r>
              <a:rPr lang="it-IT" sz="1800" b="0" dirty="0"/>
              <a:t> sources</a:t>
            </a:r>
          </a:p>
          <a:p>
            <a:pPr lvl="1">
              <a:lnSpc>
                <a:spcPct val="200000"/>
              </a:lnSpc>
              <a:buFont typeface="Courier New" panose="02070309020205020404" pitchFamily="49" charset="0"/>
              <a:buChar char="o"/>
            </a:pPr>
            <a:r>
              <a:rPr lang="it-IT" sz="1800" b="0" dirty="0"/>
              <a:t>Big data</a:t>
            </a:r>
            <a:endParaRPr lang="en-GB" sz="2400" b="0" dirty="0"/>
          </a:p>
        </p:txBody>
      </p:sp>
      <p:sp>
        <p:nvSpPr>
          <p:cNvPr id="2" name="Title 1"/>
          <p:cNvSpPr>
            <a:spLocks noGrp="1"/>
          </p:cNvSpPr>
          <p:nvPr>
            <p:ph type="title"/>
          </p:nvPr>
        </p:nvSpPr>
        <p:spPr/>
        <p:txBody>
          <a:bodyPr/>
          <a:lstStyle/>
          <a:p>
            <a:r>
              <a:rPr lang="it-IT" dirty="0"/>
              <a:t>The </a:t>
            </a:r>
            <a:r>
              <a:rPr lang="it-IT" dirty="0" err="1"/>
              <a:t>challenges</a:t>
            </a:r>
            <a:r>
              <a:rPr lang="it-IT" dirty="0"/>
              <a:t> of </a:t>
            </a:r>
            <a:r>
              <a:rPr lang="it-IT" dirty="0" err="1"/>
              <a:t>smart</a:t>
            </a:r>
            <a:r>
              <a:rPr lang="it-IT" dirty="0"/>
              <a:t> data</a:t>
            </a:r>
            <a:endParaRPr lang="en-GB" dirty="0"/>
          </a:p>
        </p:txBody>
      </p:sp>
      <p:sp>
        <p:nvSpPr>
          <p:cNvPr id="4" name="Parentesi quadra chiusa 3"/>
          <p:cNvSpPr/>
          <p:nvPr/>
        </p:nvSpPr>
        <p:spPr bwMode="auto">
          <a:xfrm>
            <a:off x="4860032" y="3140968"/>
            <a:ext cx="936104" cy="2592288"/>
          </a:xfrm>
          <a:prstGeom prst="rightBracke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it-IT" sz="7600" b="1" i="0" u="none" strike="noStrike" cap="none" normalizeH="0" baseline="0">
              <a:ln>
                <a:noFill/>
              </a:ln>
              <a:solidFill>
                <a:srgbClr val="FFD624"/>
              </a:solidFill>
              <a:effectLst/>
              <a:latin typeface="Verdana" pitchFamily="34" charset="0"/>
            </a:endParaRPr>
          </a:p>
        </p:txBody>
      </p:sp>
      <p:cxnSp>
        <p:nvCxnSpPr>
          <p:cNvPr id="5" name="Connettore diritto 4">
            <a:extLst>
              <a:ext uri="{FF2B5EF4-FFF2-40B4-BE49-F238E27FC236}">
                <a16:creationId xmlns:a16="http://schemas.microsoft.com/office/drawing/2014/main" id="{AF387B1B-E1BA-4527-BA0C-22C01341B38D}"/>
              </a:ext>
            </a:extLst>
          </p:cNvPr>
          <p:cNvCxnSpPr/>
          <p:nvPr/>
        </p:nvCxnSpPr>
        <p:spPr bwMode="auto">
          <a:xfrm>
            <a:off x="827584" y="1917353"/>
            <a:ext cx="7344816" cy="0"/>
          </a:xfrm>
          <a:prstGeom prst="line">
            <a:avLst/>
          </a:prstGeom>
          <a:ln>
            <a:headEnd type="none" w="med" len="med"/>
            <a:tailEnd type="none" w="med" len="med"/>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570865122"/>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txDef>
      <a:spPr>
        <a:noFill/>
      </a:spPr>
      <a:bodyPr wrap="none" rtlCol="0">
        <a:spAutoFit/>
      </a:bodyPr>
      <a:lstStyle>
        <a:defPPr>
          <a:defRPr sz="2400" b="0" dirty="0" err="1" smtClean="0">
            <a:solidFill>
              <a:srgbClr val="0F5494"/>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5503</TotalTime>
  <Words>3322</Words>
  <Application>Microsoft Macintosh PowerPoint</Application>
  <PresentationFormat>Presentazione su schermo (4:3)</PresentationFormat>
  <Paragraphs>387</Paragraphs>
  <Slides>35</Slides>
  <Notes>24</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35</vt:i4>
      </vt:variant>
    </vt:vector>
  </HeadingPairs>
  <TitlesOfParts>
    <vt:vector size="41" baseType="lpstr">
      <vt:lpstr>Arial</vt:lpstr>
      <vt:lpstr>Calibri</vt:lpstr>
      <vt:lpstr>Courier New</vt:lpstr>
      <vt:lpstr>Verdana</vt:lpstr>
      <vt:lpstr>Wingdings</vt:lpstr>
      <vt:lpstr>Default Design</vt:lpstr>
      <vt:lpstr>The challenges of smart data in Official Statistics</vt:lpstr>
      <vt:lpstr>Challenges of Statistics</vt:lpstr>
      <vt:lpstr>Evolution of Statistical literacy</vt:lpstr>
      <vt:lpstr>Statistical thinking</vt:lpstr>
      <vt:lpstr>Statistical thinking</vt:lpstr>
      <vt:lpstr>Statistical thinking</vt:lpstr>
      <vt:lpstr>Statistical thinking</vt:lpstr>
      <vt:lpstr>The challenges of smart data</vt:lpstr>
      <vt:lpstr>The challenges of smart data</vt:lpstr>
      <vt:lpstr>Population and Housing Census: the big change and the future </vt:lpstr>
      <vt:lpstr>PHC: definition and objectives</vt:lpstr>
      <vt:lpstr>PHC: the decade 2010-2020</vt:lpstr>
      <vt:lpstr>PHC: the decade 2010-2020</vt:lpstr>
      <vt:lpstr>PHC: the decade 2010-2020</vt:lpstr>
      <vt:lpstr>PHC: the decade 2010-2020</vt:lpstr>
      <vt:lpstr>PHC: the decade 2010-2020</vt:lpstr>
      <vt:lpstr>PHC: the decade 2010-2020</vt:lpstr>
      <vt:lpstr>PHC: the decade 2010-2020</vt:lpstr>
      <vt:lpstr>PHC: the impact of Covid19</vt:lpstr>
      <vt:lpstr>PHC: the impact of Covid19 and the future challenges</vt:lpstr>
      <vt:lpstr>PHC: …and other challenges</vt:lpstr>
      <vt:lpstr>Social and economic surveys</vt:lpstr>
      <vt:lpstr>Social and economic surveys: key points</vt:lpstr>
      <vt:lpstr>Social and economic surveys</vt:lpstr>
      <vt:lpstr>Social and economic surveys: key points</vt:lpstr>
      <vt:lpstr>Social and economic surveys: key points</vt:lpstr>
      <vt:lpstr>Administrative sources</vt:lpstr>
      <vt:lpstr>Administrative sources: the emerging need of data integration</vt:lpstr>
      <vt:lpstr>Administrative sources: the challenges</vt:lpstr>
      <vt:lpstr>Big data (and social data): the real challenges</vt:lpstr>
      <vt:lpstr>Big data: the real challenge</vt:lpstr>
      <vt:lpstr>Big data: the real challenges</vt:lpstr>
      <vt:lpstr>Trusted smart statistics</vt:lpstr>
      <vt:lpstr>Trusted smart statistics</vt:lpstr>
      <vt:lpstr>References </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turneem</dc:creator>
  <cp:lastModifiedBy>Caterina Giusti</cp:lastModifiedBy>
  <cp:revision>180</cp:revision>
  <dcterms:created xsi:type="dcterms:W3CDTF">2011-10-28T10:25:18Z</dcterms:created>
  <dcterms:modified xsi:type="dcterms:W3CDTF">2023-05-23T10:56:42Z</dcterms:modified>
</cp:coreProperties>
</file>