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9057" r:id="rId2"/>
  </p:sldMasterIdLst>
  <p:notesMasterIdLst>
    <p:notesMasterId r:id="rId52"/>
  </p:notesMasterIdLst>
  <p:handoutMasterIdLst>
    <p:handoutMasterId r:id="rId53"/>
  </p:handoutMasterIdLst>
  <p:sldIdLst>
    <p:sldId id="261" r:id="rId3"/>
    <p:sldId id="451" r:id="rId4"/>
    <p:sldId id="452" r:id="rId5"/>
    <p:sldId id="587" r:id="rId6"/>
    <p:sldId id="533" r:id="rId7"/>
    <p:sldId id="590" r:id="rId8"/>
    <p:sldId id="591" r:id="rId9"/>
    <p:sldId id="589" r:id="rId10"/>
    <p:sldId id="593" r:id="rId11"/>
    <p:sldId id="592" r:id="rId12"/>
    <p:sldId id="594" r:id="rId13"/>
    <p:sldId id="595" r:id="rId14"/>
    <p:sldId id="596" r:id="rId15"/>
    <p:sldId id="588" r:id="rId16"/>
    <p:sldId id="534" r:id="rId17"/>
    <p:sldId id="535" r:id="rId18"/>
    <p:sldId id="537" r:id="rId19"/>
    <p:sldId id="536" r:id="rId20"/>
    <p:sldId id="538" r:id="rId21"/>
    <p:sldId id="539" r:id="rId22"/>
    <p:sldId id="540" r:id="rId23"/>
    <p:sldId id="550" r:id="rId24"/>
    <p:sldId id="551" r:id="rId25"/>
    <p:sldId id="553" r:id="rId26"/>
    <p:sldId id="552" r:id="rId27"/>
    <p:sldId id="549" r:id="rId28"/>
    <p:sldId id="543" r:id="rId29"/>
    <p:sldId id="554" r:id="rId30"/>
    <p:sldId id="560" r:id="rId31"/>
    <p:sldId id="544" r:id="rId32"/>
    <p:sldId id="547" r:id="rId33"/>
    <p:sldId id="555" r:id="rId34"/>
    <p:sldId id="556" r:id="rId35"/>
    <p:sldId id="557" r:id="rId36"/>
    <p:sldId id="558" r:id="rId37"/>
    <p:sldId id="561" r:id="rId38"/>
    <p:sldId id="562" r:id="rId39"/>
    <p:sldId id="563" r:id="rId40"/>
    <p:sldId id="564" r:id="rId41"/>
    <p:sldId id="565" r:id="rId42"/>
    <p:sldId id="582" r:id="rId43"/>
    <p:sldId id="583" r:id="rId44"/>
    <p:sldId id="585" r:id="rId45"/>
    <p:sldId id="584" r:id="rId46"/>
    <p:sldId id="586" r:id="rId47"/>
    <p:sldId id="521" r:id="rId48"/>
    <p:sldId id="559" r:id="rId49"/>
    <p:sldId id="597" r:id="rId50"/>
    <p:sldId id="598" r:id="rId51"/>
  </p:sldIdLst>
  <p:sldSz cx="9144000" cy="6858000" type="screen4x3"/>
  <p:notesSz cx="6718300" cy="9855200"/>
  <p:defaultTextStyle>
    <a:defPPr>
      <a:defRPr lang="en-GB"/>
    </a:defPPr>
    <a:lvl1pPr algn="l" rtl="0" eaLnBrk="0" fontAlgn="base" hangingPunct="0">
      <a:spcBef>
        <a:spcPct val="0"/>
      </a:spcBef>
      <a:spcAft>
        <a:spcPct val="0"/>
      </a:spcAft>
      <a:defRPr sz="7600" b="1" kern="1200">
        <a:solidFill>
          <a:srgbClr val="FFD624"/>
        </a:solidFill>
        <a:latin typeface="Verdana" panose="020B0604030504040204" pitchFamily="34" charset="0"/>
        <a:ea typeface="+mn-ea"/>
        <a:cs typeface="+mn-cs"/>
      </a:defRPr>
    </a:lvl1pPr>
    <a:lvl2pPr marL="457200" algn="l" rtl="0" eaLnBrk="0" fontAlgn="base" hangingPunct="0">
      <a:spcBef>
        <a:spcPct val="0"/>
      </a:spcBef>
      <a:spcAft>
        <a:spcPct val="0"/>
      </a:spcAft>
      <a:defRPr sz="7600" b="1" kern="1200">
        <a:solidFill>
          <a:srgbClr val="FFD624"/>
        </a:solidFill>
        <a:latin typeface="Verdana" panose="020B0604030504040204" pitchFamily="34" charset="0"/>
        <a:ea typeface="+mn-ea"/>
        <a:cs typeface="+mn-cs"/>
      </a:defRPr>
    </a:lvl2pPr>
    <a:lvl3pPr marL="914400" algn="l" rtl="0" eaLnBrk="0" fontAlgn="base" hangingPunct="0">
      <a:spcBef>
        <a:spcPct val="0"/>
      </a:spcBef>
      <a:spcAft>
        <a:spcPct val="0"/>
      </a:spcAft>
      <a:defRPr sz="7600" b="1" kern="1200">
        <a:solidFill>
          <a:srgbClr val="FFD624"/>
        </a:solidFill>
        <a:latin typeface="Verdana" panose="020B0604030504040204" pitchFamily="34" charset="0"/>
        <a:ea typeface="+mn-ea"/>
        <a:cs typeface="+mn-cs"/>
      </a:defRPr>
    </a:lvl3pPr>
    <a:lvl4pPr marL="1371600" algn="l" rtl="0" eaLnBrk="0" fontAlgn="base" hangingPunct="0">
      <a:spcBef>
        <a:spcPct val="0"/>
      </a:spcBef>
      <a:spcAft>
        <a:spcPct val="0"/>
      </a:spcAft>
      <a:defRPr sz="7600" b="1" kern="1200">
        <a:solidFill>
          <a:srgbClr val="FFD624"/>
        </a:solidFill>
        <a:latin typeface="Verdana" panose="020B0604030504040204" pitchFamily="34" charset="0"/>
        <a:ea typeface="+mn-ea"/>
        <a:cs typeface="+mn-cs"/>
      </a:defRPr>
    </a:lvl4pPr>
    <a:lvl5pPr marL="1828800" algn="l" rtl="0" eaLnBrk="0" fontAlgn="base" hangingPunct="0">
      <a:spcBef>
        <a:spcPct val="0"/>
      </a:spcBef>
      <a:spcAft>
        <a:spcPct val="0"/>
      </a:spcAft>
      <a:defRPr sz="7600" b="1" kern="1200">
        <a:solidFill>
          <a:srgbClr val="FFD624"/>
        </a:solidFill>
        <a:latin typeface="Verdana" panose="020B0604030504040204" pitchFamily="34" charset="0"/>
        <a:ea typeface="+mn-ea"/>
        <a:cs typeface="+mn-cs"/>
      </a:defRPr>
    </a:lvl5pPr>
    <a:lvl6pPr marL="2286000" algn="l" defTabSz="914400" rtl="0" eaLnBrk="1" latinLnBrk="0" hangingPunct="1">
      <a:defRPr sz="7600" b="1" kern="1200">
        <a:solidFill>
          <a:srgbClr val="FFD624"/>
        </a:solidFill>
        <a:latin typeface="Verdana" panose="020B0604030504040204" pitchFamily="34" charset="0"/>
        <a:ea typeface="+mn-ea"/>
        <a:cs typeface="+mn-cs"/>
      </a:defRPr>
    </a:lvl6pPr>
    <a:lvl7pPr marL="2743200" algn="l" defTabSz="914400" rtl="0" eaLnBrk="1" latinLnBrk="0" hangingPunct="1">
      <a:defRPr sz="7600" b="1" kern="1200">
        <a:solidFill>
          <a:srgbClr val="FFD624"/>
        </a:solidFill>
        <a:latin typeface="Verdana" panose="020B0604030504040204" pitchFamily="34" charset="0"/>
        <a:ea typeface="+mn-ea"/>
        <a:cs typeface="+mn-cs"/>
      </a:defRPr>
    </a:lvl7pPr>
    <a:lvl8pPr marL="3200400" algn="l" defTabSz="914400" rtl="0" eaLnBrk="1" latinLnBrk="0" hangingPunct="1">
      <a:defRPr sz="7600" b="1" kern="1200">
        <a:solidFill>
          <a:srgbClr val="FFD624"/>
        </a:solidFill>
        <a:latin typeface="Verdana" panose="020B0604030504040204" pitchFamily="34" charset="0"/>
        <a:ea typeface="+mn-ea"/>
        <a:cs typeface="+mn-cs"/>
      </a:defRPr>
    </a:lvl8pPr>
    <a:lvl9pPr marL="3657600" algn="l" defTabSz="914400" rtl="0" eaLnBrk="1" latinLnBrk="0" hangingPunct="1">
      <a:defRPr sz="7600" b="1" kern="1200">
        <a:solidFill>
          <a:srgbClr val="FFD624"/>
        </a:solidFill>
        <a:latin typeface="Verdana" panose="020B060403050404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4">
          <p15:clr>
            <a:srgbClr val="A4A3A4"/>
          </p15:clr>
        </p15:guide>
        <p15:guide id="2" pos="211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OLJEVAC Anita (ESTAT)" initials="B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5494"/>
    <a:srgbClr val="ECEDE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Stile con tema 1 - Colore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326" autoAdjust="0"/>
    <p:restoredTop sz="96208" autoAdjust="0"/>
  </p:normalViewPr>
  <p:slideViewPr>
    <p:cSldViewPr>
      <p:cViewPr varScale="1">
        <p:scale>
          <a:sx n="119" d="100"/>
          <a:sy n="119" d="100"/>
        </p:scale>
        <p:origin x="632"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77" d="100"/>
          <a:sy n="77" d="100"/>
        </p:scale>
        <p:origin x="3816" y="180"/>
      </p:cViewPr>
      <p:guideLst>
        <p:guide orient="horz" pos="3104"/>
        <p:guide pos="211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handoutMaster" Target="handoutMasters/handoutMaster1.xml"/><Relationship Id="rId58" Type="http://schemas.openxmlformats.org/officeDocument/2006/relationships/tableStyles" Target="tableStyles.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heme" Target="theme/theme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a:extLst>
              <a:ext uri="{FF2B5EF4-FFF2-40B4-BE49-F238E27FC236}">
                <a16:creationId xmlns:a16="http://schemas.microsoft.com/office/drawing/2014/main" id="{4F9F0799-4592-2546-B1E8-C5818F366EB2}"/>
              </a:ext>
            </a:extLst>
          </p:cNvPr>
          <p:cNvSpPr>
            <a:spLocks noGrp="1" noChangeArrowheads="1"/>
          </p:cNvSpPr>
          <p:nvPr>
            <p:ph type="hdr" sz="quarter"/>
          </p:nvPr>
        </p:nvSpPr>
        <p:spPr bwMode="auto">
          <a:xfrm>
            <a:off x="0" y="0"/>
            <a:ext cx="2911475" cy="493713"/>
          </a:xfrm>
          <a:prstGeom prst="rect">
            <a:avLst/>
          </a:prstGeom>
          <a:noFill/>
          <a:ln w="9525">
            <a:noFill/>
            <a:miter lim="800000"/>
            <a:headEnd/>
            <a:tailEnd/>
          </a:ln>
          <a:effectLst/>
        </p:spPr>
        <p:txBody>
          <a:bodyPr vert="horz" wrap="square" lIns="90608" tIns="45304" rIns="90608" bIns="45304" numCol="1" anchor="t" anchorCtr="0" compatLnSpc="1">
            <a:prstTxWarp prst="textNoShape">
              <a:avLst/>
            </a:prstTxWarp>
          </a:bodyPr>
          <a:lstStyle>
            <a:lvl1pPr eaLnBrk="1" hangingPunct="1">
              <a:defRPr sz="1200" b="0">
                <a:solidFill>
                  <a:schemeClr val="tx1"/>
                </a:solidFill>
                <a:latin typeface="Arial" charset="0"/>
              </a:defRPr>
            </a:lvl1pPr>
          </a:lstStyle>
          <a:p>
            <a:pPr>
              <a:defRPr/>
            </a:pPr>
            <a:endParaRPr lang="en-GB"/>
          </a:p>
        </p:txBody>
      </p:sp>
      <p:sp>
        <p:nvSpPr>
          <p:cNvPr id="37891" name="Rectangle 3">
            <a:extLst>
              <a:ext uri="{FF2B5EF4-FFF2-40B4-BE49-F238E27FC236}">
                <a16:creationId xmlns:a16="http://schemas.microsoft.com/office/drawing/2014/main" id="{61FDDBD6-C6AF-074C-9980-C421A94D3736}"/>
              </a:ext>
            </a:extLst>
          </p:cNvPr>
          <p:cNvSpPr>
            <a:spLocks noGrp="1" noChangeArrowheads="1"/>
          </p:cNvSpPr>
          <p:nvPr>
            <p:ph type="dt" sz="quarter" idx="1"/>
          </p:nvPr>
        </p:nvSpPr>
        <p:spPr bwMode="auto">
          <a:xfrm>
            <a:off x="3805238" y="0"/>
            <a:ext cx="2911475" cy="493713"/>
          </a:xfrm>
          <a:prstGeom prst="rect">
            <a:avLst/>
          </a:prstGeom>
          <a:noFill/>
          <a:ln w="9525">
            <a:noFill/>
            <a:miter lim="800000"/>
            <a:headEnd/>
            <a:tailEnd/>
          </a:ln>
          <a:effectLst/>
        </p:spPr>
        <p:txBody>
          <a:bodyPr vert="horz" wrap="square" lIns="90608" tIns="45304" rIns="90608" bIns="45304" numCol="1" anchor="t" anchorCtr="0" compatLnSpc="1">
            <a:prstTxWarp prst="textNoShape">
              <a:avLst/>
            </a:prstTxWarp>
          </a:bodyPr>
          <a:lstStyle>
            <a:lvl1pPr algn="r" eaLnBrk="1" hangingPunct="1">
              <a:defRPr sz="1200" b="0">
                <a:solidFill>
                  <a:schemeClr val="tx1"/>
                </a:solidFill>
                <a:latin typeface="Arial" charset="0"/>
              </a:defRPr>
            </a:lvl1pPr>
          </a:lstStyle>
          <a:p>
            <a:pPr>
              <a:defRPr/>
            </a:pPr>
            <a:endParaRPr lang="en-GB"/>
          </a:p>
        </p:txBody>
      </p:sp>
      <p:sp>
        <p:nvSpPr>
          <p:cNvPr id="37892" name="Rectangle 4">
            <a:extLst>
              <a:ext uri="{FF2B5EF4-FFF2-40B4-BE49-F238E27FC236}">
                <a16:creationId xmlns:a16="http://schemas.microsoft.com/office/drawing/2014/main" id="{35834F93-80C3-9E43-BB32-FFBE1A7BF477}"/>
              </a:ext>
            </a:extLst>
          </p:cNvPr>
          <p:cNvSpPr>
            <a:spLocks noGrp="1" noChangeArrowheads="1"/>
          </p:cNvSpPr>
          <p:nvPr>
            <p:ph type="ftr" sz="quarter" idx="2"/>
          </p:nvPr>
        </p:nvSpPr>
        <p:spPr bwMode="auto">
          <a:xfrm>
            <a:off x="0" y="9359900"/>
            <a:ext cx="2911475" cy="493713"/>
          </a:xfrm>
          <a:prstGeom prst="rect">
            <a:avLst/>
          </a:prstGeom>
          <a:noFill/>
          <a:ln w="9525">
            <a:noFill/>
            <a:miter lim="800000"/>
            <a:headEnd/>
            <a:tailEnd/>
          </a:ln>
          <a:effectLst/>
        </p:spPr>
        <p:txBody>
          <a:bodyPr vert="horz" wrap="square" lIns="90608" tIns="45304" rIns="90608" bIns="45304" numCol="1" anchor="b" anchorCtr="0" compatLnSpc="1">
            <a:prstTxWarp prst="textNoShape">
              <a:avLst/>
            </a:prstTxWarp>
          </a:bodyPr>
          <a:lstStyle>
            <a:lvl1pPr eaLnBrk="1" hangingPunct="1">
              <a:defRPr sz="1200" b="0">
                <a:solidFill>
                  <a:schemeClr val="tx1"/>
                </a:solidFill>
                <a:latin typeface="Arial" charset="0"/>
              </a:defRPr>
            </a:lvl1pPr>
          </a:lstStyle>
          <a:p>
            <a:pPr>
              <a:defRPr/>
            </a:pPr>
            <a:endParaRPr lang="en-GB"/>
          </a:p>
        </p:txBody>
      </p:sp>
      <p:sp>
        <p:nvSpPr>
          <p:cNvPr id="37893" name="Rectangle 5">
            <a:extLst>
              <a:ext uri="{FF2B5EF4-FFF2-40B4-BE49-F238E27FC236}">
                <a16:creationId xmlns:a16="http://schemas.microsoft.com/office/drawing/2014/main" id="{E4972FCC-C439-A948-8597-41AD331CA42B}"/>
              </a:ext>
            </a:extLst>
          </p:cNvPr>
          <p:cNvSpPr>
            <a:spLocks noGrp="1" noChangeArrowheads="1"/>
          </p:cNvSpPr>
          <p:nvPr>
            <p:ph type="sldNum" sz="quarter" idx="3"/>
          </p:nvPr>
        </p:nvSpPr>
        <p:spPr bwMode="auto">
          <a:xfrm>
            <a:off x="3805238" y="9359900"/>
            <a:ext cx="2911475" cy="493713"/>
          </a:xfrm>
          <a:prstGeom prst="rect">
            <a:avLst/>
          </a:prstGeom>
          <a:noFill/>
          <a:ln w="9525">
            <a:noFill/>
            <a:miter lim="800000"/>
            <a:headEnd/>
            <a:tailEnd/>
          </a:ln>
          <a:effectLst/>
        </p:spPr>
        <p:txBody>
          <a:bodyPr vert="horz" wrap="square" lIns="90608" tIns="45304" rIns="90608" bIns="45304" numCol="1" anchor="b" anchorCtr="0" compatLnSpc="1">
            <a:prstTxWarp prst="textNoShape">
              <a:avLst/>
            </a:prstTxWarp>
          </a:bodyPr>
          <a:lstStyle>
            <a:lvl1pPr algn="r" eaLnBrk="1" hangingPunct="1">
              <a:defRPr sz="1200" b="0">
                <a:solidFill>
                  <a:schemeClr val="tx1"/>
                </a:solidFill>
                <a:latin typeface="Arial" panose="020B0604020202020204" pitchFamily="34" charset="0"/>
              </a:defRPr>
            </a:lvl1pPr>
          </a:lstStyle>
          <a:p>
            <a:fld id="{C9A0638C-E742-4B43-84B5-5345A43E96C9}" type="slidenum">
              <a:rPr lang="en-GB" altLang="fr-FR"/>
              <a:pPr/>
              <a:t>‹N›</a:t>
            </a:fld>
            <a:endParaRPr lang="en-GB" altLang="fr-F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id="{096F5815-D284-884C-952E-85723DB28E6B}"/>
              </a:ext>
            </a:extLst>
          </p:cNvPr>
          <p:cNvSpPr>
            <a:spLocks noGrp="1" noChangeArrowheads="1"/>
          </p:cNvSpPr>
          <p:nvPr>
            <p:ph type="hdr" sz="quarter"/>
          </p:nvPr>
        </p:nvSpPr>
        <p:spPr bwMode="auto">
          <a:xfrm>
            <a:off x="0" y="0"/>
            <a:ext cx="2911475" cy="493713"/>
          </a:xfrm>
          <a:prstGeom prst="rect">
            <a:avLst/>
          </a:prstGeom>
          <a:noFill/>
          <a:ln w="9525">
            <a:noFill/>
            <a:miter lim="800000"/>
            <a:headEnd/>
            <a:tailEnd/>
          </a:ln>
          <a:effectLst/>
        </p:spPr>
        <p:txBody>
          <a:bodyPr vert="horz" wrap="square" lIns="90608" tIns="45304" rIns="90608" bIns="45304" numCol="1" anchor="t" anchorCtr="0" compatLnSpc="1">
            <a:prstTxWarp prst="textNoShape">
              <a:avLst/>
            </a:prstTxWarp>
          </a:bodyPr>
          <a:lstStyle>
            <a:lvl1pPr eaLnBrk="1" hangingPunct="1">
              <a:defRPr sz="1200" b="0">
                <a:solidFill>
                  <a:schemeClr val="tx1"/>
                </a:solidFill>
                <a:latin typeface="Arial" charset="0"/>
              </a:defRPr>
            </a:lvl1pPr>
          </a:lstStyle>
          <a:p>
            <a:pPr>
              <a:defRPr/>
            </a:pPr>
            <a:endParaRPr lang="en-GB"/>
          </a:p>
        </p:txBody>
      </p:sp>
      <p:sp>
        <p:nvSpPr>
          <p:cNvPr id="36867" name="Rectangle 3">
            <a:extLst>
              <a:ext uri="{FF2B5EF4-FFF2-40B4-BE49-F238E27FC236}">
                <a16:creationId xmlns:a16="http://schemas.microsoft.com/office/drawing/2014/main" id="{965D5832-580A-CC44-A530-CC4EB6363EAC}"/>
              </a:ext>
            </a:extLst>
          </p:cNvPr>
          <p:cNvSpPr>
            <a:spLocks noGrp="1" noChangeArrowheads="1"/>
          </p:cNvSpPr>
          <p:nvPr>
            <p:ph type="dt" idx="1"/>
          </p:nvPr>
        </p:nvSpPr>
        <p:spPr bwMode="auto">
          <a:xfrm>
            <a:off x="3805238" y="0"/>
            <a:ext cx="2911475" cy="493713"/>
          </a:xfrm>
          <a:prstGeom prst="rect">
            <a:avLst/>
          </a:prstGeom>
          <a:noFill/>
          <a:ln w="9525">
            <a:noFill/>
            <a:miter lim="800000"/>
            <a:headEnd/>
            <a:tailEnd/>
          </a:ln>
          <a:effectLst/>
        </p:spPr>
        <p:txBody>
          <a:bodyPr vert="horz" wrap="square" lIns="90608" tIns="45304" rIns="90608" bIns="45304" numCol="1" anchor="t" anchorCtr="0" compatLnSpc="1">
            <a:prstTxWarp prst="textNoShape">
              <a:avLst/>
            </a:prstTxWarp>
          </a:bodyPr>
          <a:lstStyle>
            <a:lvl1pPr algn="r" eaLnBrk="1" hangingPunct="1">
              <a:defRPr sz="1200" b="0">
                <a:solidFill>
                  <a:schemeClr val="tx1"/>
                </a:solidFill>
                <a:latin typeface="Arial" charset="0"/>
              </a:defRPr>
            </a:lvl1pPr>
          </a:lstStyle>
          <a:p>
            <a:pPr>
              <a:defRPr/>
            </a:pPr>
            <a:endParaRPr lang="en-GB"/>
          </a:p>
        </p:txBody>
      </p:sp>
      <p:sp>
        <p:nvSpPr>
          <p:cNvPr id="50180" name="Rectangle 4">
            <a:extLst>
              <a:ext uri="{FF2B5EF4-FFF2-40B4-BE49-F238E27FC236}">
                <a16:creationId xmlns:a16="http://schemas.microsoft.com/office/drawing/2014/main" id="{018B1B17-E4E2-C647-BCB8-2C48694EBBB9}"/>
              </a:ext>
            </a:extLst>
          </p:cNvPr>
          <p:cNvSpPr>
            <a:spLocks noGrp="1" noRot="1" noChangeAspect="1" noChangeArrowheads="1" noTextEdit="1"/>
          </p:cNvSpPr>
          <p:nvPr>
            <p:ph type="sldImg" idx="2"/>
          </p:nvPr>
        </p:nvSpPr>
        <p:spPr bwMode="auto">
          <a:xfrm>
            <a:off x="896938" y="739775"/>
            <a:ext cx="4926012" cy="36957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9" name="Rectangle 5">
            <a:extLst>
              <a:ext uri="{FF2B5EF4-FFF2-40B4-BE49-F238E27FC236}">
                <a16:creationId xmlns:a16="http://schemas.microsoft.com/office/drawing/2014/main" id="{D4958760-8B49-4B47-91E7-E84AEFA489A3}"/>
              </a:ext>
            </a:extLst>
          </p:cNvPr>
          <p:cNvSpPr>
            <a:spLocks noGrp="1" noChangeArrowheads="1"/>
          </p:cNvSpPr>
          <p:nvPr>
            <p:ph type="body" sz="quarter" idx="3"/>
          </p:nvPr>
        </p:nvSpPr>
        <p:spPr bwMode="auto">
          <a:xfrm>
            <a:off x="671513" y="4681538"/>
            <a:ext cx="5375275" cy="4433887"/>
          </a:xfrm>
          <a:prstGeom prst="rect">
            <a:avLst/>
          </a:prstGeom>
          <a:noFill/>
          <a:ln w="9525">
            <a:noFill/>
            <a:miter lim="800000"/>
            <a:headEnd/>
            <a:tailEnd/>
          </a:ln>
          <a:effectLst/>
        </p:spPr>
        <p:txBody>
          <a:bodyPr vert="horz" wrap="square" lIns="90608" tIns="45304" rIns="90608" bIns="45304"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36870" name="Rectangle 6">
            <a:extLst>
              <a:ext uri="{FF2B5EF4-FFF2-40B4-BE49-F238E27FC236}">
                <a16:creationId xmlns:a16="http://schemas.microsoft.com/office/drawing/2014/main" id="{4CC071FA-2B13-4048-94EF-5B1724364825}"/>
              </a:ext>
            </a:extLst>
          </p:cNvPr>
          <p:cNvSpPr>
            <a:spLocks noGrp="1" noChangeArrowheads="1"/>
          </p:cNvSpPr>
          <p:nvPr>
            <p:ph type="ftr" sz="quarter" idx="4"/>
          </p:nvPr>
        </p:nvSpPr>
        <p:spPr bwMode="auto">
          <a:xfrm>
            <a:off x="0" y="9359900"/>
            <a:ext cx="2911475" cy="493713"/>
          </a:xfrm>
          <a:prstGeom prst="rect">
            <a:avLst/>
          </a:prstGeom>
          <a:noFill/>
          <a:ln w="9525">
            <a:noFill/>
            <a:miter lim="800000"/>
            <a:headEnd/>
            <a:tailEnd/>
          </a:ln>
          <a:effectLst/>
        </p:spPr>
        <p:txBody>
          <a:bodyPr vert="horz" wrap="square" lIns="90608" tIns="45304" rIns="90608" bIns="45304" numCol="1" anchor="b" anchorCtr="0" compatLnSpc="1">
            <a:prstTxWarp prst="textNoShape">
              <a:avLst/>
            </a:prstTxWarp>
          </a:bodyPr>
          <a:lstStyle>
            <a:lvl1pPr eaLnBrk="1" hangingPunct="1">
              <a:defRPr sz="1200" b="0">
                <a:solidFill>
                  <a:schemeClr val="tx1"/>
                </a:solidFill>
                <a:latin typeface="Arial" charset="0"/>
              </a:defRPr>
            </a:lvl1pPr>
          </a:lstStyle>
          <a:p>
            <a:pPr>
              <a:defRPr/>
            </a:pPr>
            <a:endParaRPr lang="en-GB"/>
          </a:p>
        </p:txBody>
      </p:sp>
      <p:sp>
        <p:nvSpPr>
          <p:cNvPr id="36871" name="Rectangle 7">
            <a:extLst>
              <a:ext uri="{FF2B5EF4-FFF2-40B4-BE49-F238E27FC236}">
                <a16:creationId xmlns:a16="http://schemas.microsoft.com/office/drawing/2014/main" id="{081073A4-71FE-EA40-917C-F05850DE3DCC}"/>
              </a:ext>
            </a:extLst>
          </p:cNvPr>
          <p:cNvSpPr>
            <a:spLocks noGrp="1" noChangeArrowheads="1"/>
          </p:cNvSpPr>
          <p:nvPr>
            <p:ph type="sldNum" sz="quarter" idx="5"/>
          </p:nvPr>
        </p:nvSpPr>
        <p:spPr bwMode="auto">
          <a:xfrm>
            <a:off x="3805238" y="9359900"/>
            <a:ext cx="2911475" cy="493713"/>
          </a:xfrm>
          <a:prstGeom prst="rect">
            <a:avLst/>
          </a:prstGeom>
          <a:noFill/>
          <a:ln w="9525">
            <a:noFill/>
            <a:miter lim="800000"/>
            <a:headEnd/>
            <a:tailEnd/>
          </a:ln>
          <a:effectLst/>
        </p:spPr>
        <p:txBody>
          <a:bodyPr vert="horz" wrap="square" lIns="90608" tIns="45304" rIns="90608" bIns="45304" numCol="1" anchor="b" anchorCtr="0" compatLnSpc="1">
            <a:prstTxWarp prst="textNoShape">
              <a:avLst/>
            </a:prstTxWarp>
          </a:bodyPr>
          <a:lstStyle>
            <a:lvl1pPr algn="r" eaLnBrk="1" hangingPunct="1">
              <a:defRPr sz="1200" b="0">
                <a:solidFill>
                  <a:schemeClr val="tx1"/>
                </a:solidFill>
                <a:latin typeface="Arial" panose="020B0604020202020204" pitchFamily="34" charset="0"/>
              </a:defRPr>
            </a:lvl1pPr>
          </a:lstStyle>
          <a:p>
            <a:fld id="{242A03AA-2BEE-C244-A148-E49E4B39434D}" type="slidenum">
              <a:rPr lang="en-GB" altLang="fr-FR"/>
              <a:pPr/>
              <a:t>‹N›</a:t>
            </a:fld>
            <a:endParaRPr lang="en-GB" altLang="fr-F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a:extLst>
              <a:ext uri="{FF2B5EF4-FFF2-40B4-BE49-F238E27FC236}">
                <a16:creationId xmlns:a16="http://schemas.microsoft.com/office/drawing/2014/main" id="{0806FAEA-1828-084C-AE96-DEA1152BA2C2}"/>
              </a:ext>
            </a:extLst>
          </p:cNvPr>
          <p:cNvSpPr>
            <a:spLocks noGrp="1" noRot="1" noChangeAspect="1" noTextEdit="1"/>
          </p:cNvSpPr>
          <p:nvPr>
            <p:ph type="sldImg"/>
          </p:nvPr>
        </p:nvSpPr>
        <p:spPr>
          <a:ln/>
        </p:spPr>
      </p:sp>
      <p:sp>
        <p:nvSpPr>
          <p:cNvPr id="53251" name="Notes Placeholder 2">
            <a:extLst>
              <a:ext uri="{FF2B5EF4-FFF2-40B4-BE49-F238E27FC236}">
                <a16:creationId xmlns:a16="http://schemas.microsoft.com/office/drawing/2014/main" id="{0EAD5995-5273-C24E-81BE-4490D63B6D90}"/>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10</a:t>
            </a:fld>
            <a:endParaRPr lang="en-GB" altLang="en-US">
              <a:solidFill>
                <a:srgbClr val="000000"/>
              </a:solidFill>
            </a:endParaRPr>
          </a:p>
        </p:txBody>
      </p:sp>
    </p:spTree>
    <p:extLst>
      <p:ext uri="{BB962C8B-B14F-4D97-AF65-F5344CB8AC3E}">
        <p14:creationId xmlns:p14="http://schemas.microsoft.com/office/powerpoint/2010/main" val="5141551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11</a:t>
            </a:fld>
            <a:endParaRPr lang="en-GB" altLang="en-US">
              <a:solidFill>
                <a:srgbClr val="000000"/>
              </a:solidFill>
            </a:endParaRPr>
          </a:p>
        </p:txBody>
      </p:sp>
    </p:spTree>
    <p:extLst>
      <p:ext uri="{BB962C8B-B14F-4D97-AF65-F5344CB8AC3E}">
        <p14:creationId xmlns:p14="http://schemas.microsoft.com/office/powerpoint/2010/main" val="6026240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12</a:t>
            </a:fld>
            <a:endParaRPr lang="en-GB" altLang="en-US">
              <a:solidFill>
                <a:srgbClr val="000000"/>
              </a:solidFill>
            </a:endParaRPr>
          </a:p>
        </p:txBody>
      </p:sp>
    </p:spTree>
    <p:extLst>
      <p:ext uri="{BB962C8B-B14F-4D97-AF65-F5344CB8AC3E}">
        <p14:creationId xmlns:p14="http://schemas.microsoft.com/office/powerpoint/2010/main" val="19616305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13</a:t>
            </a:fld>
            <a:endParaRPr lang="en-GB" altLang="en-US">
              <a:solidFill>
                <a:srgbClr val="000000"/>
              </a:solidFill>
            </a:endParaRPr>
          </a:p>
        </p:txBody>
      </p:sp>
    </p:spTree>
    <p:extLst>
      <p:ext uri="{BB962C8B-B14F-4D97-AF65-F5344CB8AC3E}">
        <p14:creationId xmlns:p14="http://schemas.microsoft.com/office/powerpoint/2010/main" val="5431367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a:extLst>
              <a:ext uri="{FF2B5EF4-FFF2-40B4-BE49-F238E27FC236}">
                <a16:creationId xmlns:a16="http://schemas.microsoft.com/office/drawing/2014/main" id="{69342A53-6F65-B045-B51A-6D44E51F6A2B}"/>
              </a:ext>
            </a:extLst>
          </p:cNvPr>
          <p:cNvSpPr>
            <a:spLocks noGrp="1" noRot="1" noChangeAspect="1" noTextEdit="1"/>
          </p:cNvSpPr>
          <p:nvPr>
            <p:ph type="sldImg"/>
          </p:nvPr>
        </p:nvSpPr>
        <p:spPr>
          <a:ln/>
        </p:spPr>
      </p:sp>
      <p:sp>
        <p:nvSpPr>
          <p:cNvPr id="63491" name="Notes Placeholder 2">
            <a:extLst>
              <a:ext uri="{FF2B5EF4-FFF2-40B4-BE49-F238E27FC236}">
                <a16:creationId xmlns:a16="http://schemas.microsoft.com/office/drawing/2014/main" id="{62B6B424-791C-A348-BBE2-FF108BADCA9F}"/>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63492" name="Slide Number Placeholder 3">
            <a:extLst>
              <a:ext uri="{FF2B5EF4-FFF2-40B4-BE49-F238E27FC236}">
                <a16:creationId xmlns:a16="http://schemas.microsoft.com/office/drawing/2014/main" id="{7D4C1E36-D136-C046-9E48-4CF8E9F47E62}"/>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5013" indent="-282575">
              <a:spcBef>
                <a:spcPct val="30000"/>
              </a:spcBef>
              <a:defRPr sz="1200">
                <a:solidFill>
                  <a:schemeClr val="tx1"/>
                </a:solidFill>
                <a:latin typeface="Arial" panose="020B0604020202020204" pitchFamily="34" charset="0"/>
              </a:defRPr>
            </a:lvl2pPr>
            <a:lvl3pPr marL="1131888" indent="-225425">
              <a:spcBef>
                <a:spcPct val="30000"/>
              </a:spcBef>
              <a:defRPr sz="1200">
                <a:solidFill>
                  <a:schemeClr val="tx1"/>
                </a:solidFill>
                <a:latin typeface="Arial" panose="020B0604020202020204" pitchFamily="34" charset="0"/>
              </a:defRPr>
            </a:lvl3pPr>
            <a:lvl4pPr marL="1584325" indent="-225425">
              <a:spcBef>
                <a:spcPct val="30000"/>
              </a:spcBef>
              <a:defRPr sz="1200">
                <a:solidFill>
                  <a:schemeClr val="tx1"/>
                </a:solidFill>
                <a:latin typeface="Arial" panose="020B0604020202020204" pitchFamily="34" charset="0"/>
              </a:defRPr>
            </a:lvl4pPr>
            <a:lvl5pPr marL="2038350" indent="-225425">
              <a:spcBef>
                <a:spcPct val="30000"/>
              </a:spcBef>
              <a:defRPr sz="1200">
                <a:solidFill>
                  <a:schemeClr val="tx1"/>
                </a:solidFill>
                <a:latin typeface="Arial" panose="020B0604020202020204" pitchFamily="34" charset="0"/>
              </a:defRPr>
            </a:lvl5pPr>
            <a:lvl6pPr marL="2495550" indent="-225425" eaLnBrk="0" fontAlgn="base" hangingPunct="0">
              <a:spcBef>
                <a:spcPct val="30000"/>
              </a:spcBef>
              <a:spcAft>
                <a:spcPct val="0"/>
              </a:spcAft>
              <a:defRPr sz="1200">
                <a:solidFill>
                  <a:schemeClr val="tx1"/>
                </a:solidFill>
                <a:latin typeface="Arial" panose="020B0604020202020204" pitchFamily="34" charset="0"/>
              </a:defRPr>
            </a:lvl6pPr>
            <a:lvl7pPr marL="2952750" indent="-225425" eaLnBrk="0" fontAlgn="base" hangingPunct="0">
              <a:spcBef>
                <a:spcPct val="30000"/>
              </a:spcBef>
              <a:spcAft>
                <a:spcPct val="0"/>
              </a:spcAft>
              <a:defRPr sz="1200">
                <a:solidFill>
                  <a:schemeClr val="tx1"/>
                </a:solidFill>
                <a:latin typeface="Arial" panose="020B0604020202020204" pitchFamily="34" charset="0"/>
              </a:defRPr>
            </a:lvl7pPr>
            <a:lvl8pPr marL="3409950" indent="-225425" eaLnBrk="0" fontAlgn="base" hangingPunct="0">
              <a:spcBef>
                <a:spcPct val="30000"/>
              </a:spcBef>
              <a:spcAft>
                <a:spcPct val="0"/>
              </a:spcAft>
              <a:defRPr sz="1200">
                <a:solidFill>
                  <a:schemeClr val="tx1"/>
                </a:solidFill>
                <a:latin typeface="Arial" panose="020B0604020202020204" pitchFamily="34" charset="0"/>
              </a:defRPr>
            </a:lvl8pPr>
            <a:lvl9pPr marL="3867150" indent="-22542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83FC04AF-0FD7-1349-88B9-74A3DC31C475}" type="slidenum">
              <a:rPr lang="en-GB" altLang="en-US"/>
              <a:pPr>
                <a:spcBef>
                  <a:spcPct val="0"/>
                </a:spcBef>
              </a:pPr>
              <a:t>14</a:t>
            </a:fld>
            <a:endParaRPr lang="en-GB" altLang="en-US"/>
          </a:p>
        </p:txBody>
      </p:sp>
    </p:spTree>
    <p:extLst>
      <p:ext uri="{BB962C8B-B14F-4D97-AF65-F5344CB8AC3E}">
        <p14:creationId xmlns:p14="http://schemas.microsoft.com/office/powerpoint/2010/main" val="33872016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15</a:t>
            </a:fld>
            <a:endParaRPr lang="en-GB" altLang="en-US">
              <a:solidFill>
                <a:srgbClr val="000000"/>
              </a:solidFill>
            </a:endParaRPr>
          </a:p>
        </p:txBody>
      </p:sp>
    </p:spTree>
    <p:extLst>
      <p:ext uri="{BB962C8B-B14F-4D97-AF65-F5344CB8AC3E}">
        <p14:creationId xmlns:p14="http://schemas.microsoft.com/office/powerpoint/2010/main" val="2281897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16</a:t>
            </a:fld>
            <a:endParaRPr lang="en-GB" altLang="en-US">
              <a:solidFill>
                <a:srgbClr val="000000"/>
              </a:solidFill>
            </a:endParaRPr>
          </a:p>
        </p:txBody>
      </p:sp>
    </p:spTree>
    <p:extLst>
      <p:ext uri="{BB962C8B-B14F-4D97-AF65-F5344CB8AC3E}">
        <p14:creationId xmlns:p14="http://schemas.microsoft.com/office/powerpoint/2010/main" val="19832185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17</a:t>
            </a:fld>
            <a:endParaRPr lang="en-GB" altLang="en-US">
              <a:solidFill>
                <a:srgbClr val="000000"/>
              </a:solidFill>
            </a:endParaRPr>
          </a:p>
        </p:txBody>
      </p:sp>
    </p:spTree>
    <p:extLst>
      <p:ext uri="{BB962C8B-B14F-4D97-AF65-F5344CB8AC3E}">
        <p14:creationId xmlns:p14="http://schemas.microsoft.com/office/powerpoint/2010/main" val="15391641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18</a:t>
            </a:fld>
            <a:endParaRPr lang="en-GB" altLang="en-US">
              <a:solidFill>
                <a:srgbClr val="000000"/>
              </a:solidFill>
            </a:endParaRPr>
          </a:p>
        </p:txBody>
      </p:sp>
    </p:spTree>
    <p:extLst>
      <p:ext uri="{BB962C8B-B14F-4D97-AF65-F5344CB8AC3E}">
        <p14:creationId xmlns:p14="http://schemas.microsoft.com/office/powerpoint/2010/main" val="39440514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19</a:t>
            </a:fld>
            <a:endParaRPr lang="en-GB" altLang="en-US">
              <a:solidFill>
                <a:srgbClr val="000000"/>
              </a:solidFill>
            </a:endParaRPr>
          </a:p>
        </p:txBody>
      </p:sp>
    </p:spTree>
    <p:extLst>
      <p:ext uri="{BB962C8B-B14F-4D97-AF65-F5344CB8AC3E}">
        <p14:creationId xmlns:p14="http://schemas.microsoft.com/office/powerpoint/2010/main" val="38497838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2</a:t>
            </a:fld>
            <a:endParaRPr lang="en-GB" altLang="en-US">
              <a:solidFill>
                <a:srgbClr val="000000"/>
              </a:solidFill>
            </a:endParaRPr>
          </a:p>
        </p:txBody>
      </p:sp>
    </p:spTree>
    <p:extLst>
      <p:ext uri="{BB962C8B-B14F-4D97-AF65-F5344CB8AC3E}">
        <p14:creationId xmlns:p14="http://schemas.microsoft.com/office/powerpoint/2010/main" val="42390181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20</a:t>
            </a:fld>
            <a:endParaRPr lang="en-GB" altLang="en-US">
              <a:solidFill>
                <a:srgbClr val="000000"/>
              </a:solidFill>
            </a:endParaRPr>
          </a:p>
        </p:txBody>
      </p:sp>
    </p:spTree>
    <p:extLst>
      <p:ext uri="{BB962C8B-B14F-4D97-AF65-F5344CB8AC3E}">
        <p14:creationId xmlns:p14="http://schemas.microsoft.com/office/powerpoint/2010/main" val="28217978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21</a:t>
            </a:fld>
            <a:endParaRPr lang="en-GB" altLang="en-US">
              <a:solidFill>
                <a:srgbClr val="000000"/>
              </a:solidFill>
            </a:endParaRPr>
          </a:p>
        </p:txBody>
      </p:sp>
    </p:spTree>
    <p:extLst>
      <p:ext uri="{BB962C8B-B14F-4D97-AF65-F5344CB8AC3E}">
        <p14:creationId xmlns:p14="http://schemas.microsoft.com/office/powerpoint/2010/main" val="33750884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22</a:t>
            </a:fld>
            <a:endParaRPr lang="en-GB" altLang="en-US">
              <a:solidFill>
                <a:srgbClr val="000000"/>
              </a:solidFill>
            </a:endParaRPr>
          </a:p>
        </p:txBody>
      </p:sp>
    </p:spTree>
    <p:extLst>
      <p:ext uri="{BB962C8B-B14F-4D97-AF65-F5344CB8AC3E}">
        <p14:creationId xmlns:p14="http://schemas.microsoft.com/office/powerpoint/2010/main" val="818847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23</a:t>
            </a:fld>
            <a:endParaRPr lang="en-GB" altLang="en-US">
              <a:solidFill>
                <a:srgbClr val="000000"/>
              </a:solidFill>
            </a:endParaRPr>
          </a:p>
        </p:txBody>
      </p:sp>
    </p:spTree>
    <p:extLst>
      <p:ext uri="{BB962C8B-B14F-4D97-AF65-F5344CB8AC3E}">
        <p14:creationId xmlns:p14="http://schemas.microsoft.com/office/powerpoint/2010/main" val="263275441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24</a:t>
            </a:fld>
            <a:endParaRPr lang="en-GB" altLang="en-US">
              <a:solidFill>
                <a:srgbClr val="000000"/>
              </a:solidFill>
            </a:endParaRPr>
          </a:p>
        </p:txBody>
      </p:sp>
    </p:spTree>
    <p:extLst>
      <p:ext uri="{BB962C8B-B14F-4D97-AF65-F5344CB8AC3E}">
        <p14:creationId xmlns:p14="http://schemas.microsoft.com/office/powerpoint/2010/main" val="28036486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25</a:t>
            </a:fld>
            <a:endParaRPr lang="en-GB" altLang="en-US">
              <a:solidFill>
                <a:srgbClr val="000000"/>
              </a:solidFill>
            </a:endParaRPr>
          </a:p>
        </p:txBody>
      </p:sp>
    </p:spTree>
    <p:extLst>
      <p:ext uri="{BB962C8B-B14F-4D97-AF65-F5344CB8AC3E}">
        <p14:creationId xmlns:p14="http://schemas.microsoft.com/office/powerpoint/2010/main" val="25673127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26</a:t>
            </a:fld>
            <a:endParaRPr lang="en-GB" altLang="en-US">
              <a:solidFill>
                <a:srgbClr val="000000"/>
              </a:solidFill>
            </a:endParaRPr>
          </a:p>
        </p:txBody>
      </p:sp>
    </p:spTree>
    <p:extLst>
      <p:ext uri="{BB962C8B-B14F-4D97-AF65-F5344CB8AC3E}">
        <p14:creationId xmlns:p14="http://schemas.microsoft.com/office/powerpoint/2010/main" val="21153753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27</a:t>
            </a:fld>
            <a:endParaRPr lang="en-GB" altLang="en-US">
              <a:solidFill>
                <a:srgbClr val="000000"/>
              </a:solidFill>
            </a:endParaRPr>
          </a:p>
        </p:txBody>
      </p:sp>
    </p:spTree>
    <p:extLst>
      <p:ext uri="{BB962C8B-B14F-4D97-AF65-F5344CB8AC3E}">
        <p14:creationId xmlns:p14="http://schemas.microsoft.com/office/powerpoint/2010/main" val="206531310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28</a:t>
            </a:fld>
            <a:endParaRPr lang="en-GB" altLang="en-US">
              <a:solidFill>
                <a:srgbClr val="000000"/>
              </a:solidFill>
            </a:endParaRPr>
          </a:p>
        </p:txBody>
      </p:sp>
    </p:spTree>
    <p:extLst>
      <p:ext uri="{BB962C8B-B14F-4D97-AF65-F5344CB8AC3E}">
        <p14:creationId xmlns:p14="http://schemas.microsoft.com/office/powerpoint/2010/main" val="208337683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29</a:t>
            </a:fld>
            <a:endParaRPr lang="en-GB" altLang="en-US">
              <a:solidFill>
                <a:srgbClr val="000000"/>
              </a:solidFill>
            </a:endParaRPr>
          </a:p>
        </p:txBody>
      </p:sp>
    </p:spTree>
    <p:extLst>
      <p:ext uri="{BB962C8B-B14F-4D97-AF65-F5344CB8AC3E}">
        <p14:creationId xmlns:p14="http://schemas.microsoft.com/office/powerpoint/2010/main" val="28432156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3</a:t>
            </a:fld>
            <a:endParaRPr lang="en-GB" altLang="en-US">
              <a:solidFill>
                <a:srgbClr val="000000"/>
              </a:solidFill>
            </a:endParaRPr>
          </a:p>
        </p:txBody>
      </p:sp>
    </p:spTree>
    <p:extLst>
      <p:ext uri="{BB962C8B-B14F-4D97-AF65-F5344CB8AC3E}">
        <p14:creationId xmlns:p14="http://schemas.microsoft.com/office/powerpoint/2010/main" val="96607563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30</a:t>
            </a:fld>
            <a:endParaRPr lang="en-GB" altLang="en-US">
              <a:solidFill>
                <a:srgbClr val="000000"/>
              </a:solidFill>
            </a:endParaRPr>
          </a:p>
        </p:txBody>
      </p:sp>
    </p:spTree>
    <p:extLst>
      <p:ext uri="{BB962C8B-B14F-4D97-AF65-F5344CB8AC3E}">
        <p14:creationId xmlns:p14="http://schemas.microsoft.com/office/powerpoint/2010/main" val="158948323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31</a:t>
            </a:fld>
            <a:endParaRPr lang="en-GB" altLang="en-US">
              <a:solidFill>
                <a:srgbClr val="000000"/>
              </a:solidFill>
            </a:endParaRPr>
          </a:p>
        </p:txBody>
      </p:sp>
    </p:spTree>
    <p:extLst>
      <p:ext uri="{BB962C8B-B14F-4D97-AF65-F5344CB8AC3E}">
        <p14:creationId xmlns:p14="http://schemas.microsoft.com/office/powerpoint/2010/main" val="29565437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32</a:t>
            </a:fld>
            <a:endParaRPr lang="en-GB" altLang="en-US">
              <a:solidFill>
                <a:srgbClr val="000000"/>
              </a:solidFill>
            </a:endParaRPr>
          </a:p>
        </p:txBody>
      </p:sp>
    </p:spTree>
    <p:extLst>
      <p:ext uri="{BB962C8B-B14F-4D97-AF65-F5344CB8AC3E}">
        <p14:creationId xmlns:p14="http://schemas.microsoft.com/office/powerpoint/2010/main" val="130554511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33</a:t>
            </a:fld>
            <a:endParaRPr lang="en-GB" altLang="en-US">
              <a:solidFill>
                <a:srgbClr val="000000"/>
              </a:solidFill>
            </a:endParaRPr>
          </a:p>
        </p:txBody>
      </p:sp>
    </p:spTree>
    <p:extLst>
      <p:ext uri="{BB962C8B-B14F-4D97-AF65-F5344CB8AC3E}">
        <p14:creationId xmlns:p14="http://schemas.microsoft.com/office/powerpoint/2010/main" val="312727897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34</a:t>
            </a:fld>
            <a:endParaRPr lang="en-GB" altLang="en-US">
              <a:solidFill>
                <a:srgbClr val="000000"/>
              </a:solidFill>
            </a:endParaRPr>
          </a:p>
        </p:txBody>
      </p:sp>
    </p:spTree>
    <p:extLst>
      <p:ext uri="{BB962C8B-B14F-4D97-AF65-F5344CB8AC3E}">
        <p14:creationId xmlns:p14="http://schemas.microsoft.com/office/powerpoint/2010/main" val="272157905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35</a:t>
            </a:fld>
            <a:endParaRPr lang="en-GB" altLang="en-US">
              <a:solidFill>
                <a:srgbClr val="000000"/>
              </a:solidFill>
            </a:endParaRPr>
          </a:p>
        </p:txBody>
      </p:sp>
    </p:spTree>
    <p:extLst>
      <p:ext uri="{BB962C8B-B14F-4D97-AF65-F5344CB8AC3E}">
        <p14:creationId xmlns:p14="http://schemas.microsoft.com/office/powerpoint/2010/main" val="415108260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36</a:t>
            </a:fld>
            <a:endParaRPr lang="en-GB" altLang="en-US">
              <a:solidFill>
                <a:srgbClr val="000000"/>
              </a:solidFill>
            </a:endParaRPr>
          </a:p>
        </p:txBody>
      </p:sp>
    </p:spTree>
    <p:extLst>
      <p:ext uri="{BB962C8B-B14F-4D97-AF65-F5344CB8AC3E}">
        <p14:creationId xmlns:p14="http://schemas.microsoft.com/office/powerpoint/2010/main" val="102851444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37</a:t>
            </a:fld>
            <a:endParaRPr lang="en-GB" altLang="en-US">
              <a:solidFill>
                <a:srgbClr val="000000"/>
              </a:solidFill>
            </a:endParaRPr>
          </a:p>
        </p:txBody>
      </p:sp>
    </p:spTree>
    <p:extLst>
      <p:ext uri="{BB962C8B-B14F-4D97-AF65-F5344CB8AC3E}">
        <p14:creationId xmlns:p14="http://schemas.microsoft.com/office/powerpoint/2010/main" val="328093976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38</a:t>
            </a:fld>
            <a:endParaRPr lang="en-GB" altLang="en-US">
              <a:solidFill>
                <a:srgbClr val="000000"/>
              </a:solidFill>
            </a:endParaRPr>
          </a:p>
        </p:txBody>
      </p:sp>
    </p:spTree>
    <p:extLst>
      <p:ext uri="{BB962C8B-B14F-4D97-AF65-F5344CB8AC3E}">
        <p14:creationId xmlns:p14="http://schemas.microsoft.com/office/powerpoint/2010/main" val="73676735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39</a:t>
            </a:fld>
            <a:endParaRPr lang="en-GB" altLang="en-US">
              <a:solidFill>
                <a:srgbClr val="000000"/>
              </a:solidFill>
            </a:endParaRPr>
          </a:p>
        </p:txBody>
      </p:sp>
    </p:spTree>
    <p:extLst>
      <p:ext uri="{BB962C8B-B14F-4D97-AF65-F5344CB8AC3E}">
        <p14:creationId xmlns:p14="http://schemas.microsoft.com/office/powerpoint/2010/main" val="2176533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a:extLst>
              <a:ext uri="{FF2B5EF4-FFF2-40B4-BE49-F238E27FC236}">
                <a16:creationId xmlns:a16="http://schemas.microsoft.com/office/drawing/2014/main" id="{69342A53-6F65-B045-B51A-6D44E51F6A2B}"/>
              </a:ext>
            </a:extLst>
          </p:cNvPr>
          <p:cNvSpPr>
            <a:spLocks noGrp="1" noRot="1" noChangeAspect="1" noTextEdit="1"/>
          </p:cNvSpPr>
          <p:nvPr>
            <p:ph type="sldImg"/>
          </p:nvPr>
        </p:nvSpPr>
        <p:spPr>
          <a:ln/>
        </p:spPr>
      </p:sp>
      <p:sp>
        <p:nvSpPr>
          <p:cNvPr id="63491" name="Notes Placeholder 2">
            <a:extLst>
              <a:ext uri="{FF2B5EF4-FFF2-40B4-BE49-F238E27FC236}">
                <a16:creationId xmlns:a16="http://schemas.microsoft.com/office/drawing/2014/main" id="{62B6B424-791C-A348-BBE2-FF108BADCA9F}"/>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63492" name="Slide Number Placeholder 3">
            <a:extLst>
              <a:ext uri="{FF2B5EF4-FFF2-40B4-BE49-F238E27FC236}">
                <a16:creationId xmlns:a16="http://schemas.microsoft.com/office/drawing/2014/main" id="{7D4C1E36-D136-C046-9E48-4CF8E9F47E62}"/>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5013" indent="-282575">
              <a:spcBef>
                <a:spcPct val="30000"/>
              </a:spcBef>
              <a:defRPr sz="1200">
                <a:solidFill>
                  <a:schemeClr val="tx1"/>
                </a:solidFill>
                <a:latin typeface="Arial" panose="020B0604020202020204" pitchFamily="34" charset="0"/>
              </a:defRPr>
            </a:lvl2pPr>
            <a:lvl3pPr marL="1131888" indent="-225425">
              <a:spcBef>
                <a:spcPct val="30000"/>
              </a:spcBef>
              <a:defRPr sz="1200">
                <a:solidFill>
                  <a:schemeClr val="tx1"/>
                </a:solidFill>
                <a:latin typeface="Arial" panose="020B0604020202020204" pitchFamily="34" charset="0"/>
              </a:defRPr>
            </a:lvl3pPr>
            <a:lvl4pPr marL="1584325" indent="-225425">
              <a:spcBef>
                <a:spcPct val="30000"/>
              </a:spcBef>
              <a:defRPr sz="1200">
                <a:solidFill>
                  <a:schemeClr val="tx1"/>
                </a:solidFill>
                <a:latin typeface="Arial" panose="020B0604020202020204" pitchFamily="34" charset="0"/>
              </a:defRPr>
            </a:lvl4pPr>
            <a:lvl5pPr marL="2038350" indent="-225425">
              <a:spcBef>
                <a:spcPct val="30000"/>
              </a:spcBef>
              <a:defRPr sz="1200">
                <a:solidFill>
                  <a:schemeClr val="tx1"/>
                </a:solidFill>
                <a:latin typeface="Arial" panose="020B0604020202020204" pitchFamily="34" charset="0"/>
              </a:defRPr>
            </a:lvl5pPr>
            <a:lvl6pPr marL="2495550" indent="-225425" eaLnBrk="0" fontAlgn="base" hangingPunct="0">
              <a:spcBef>
                <a:spcPct val="30000"/>
              </a:spcBef>
              <a:spcAft>
                <a:spcPct val="0"/>
              </a:spcAft>
              <a:defRPr sz="1200">
                <a:solidFill>
                  <a:schemeClr val="tx1"/>
                </a:solidFill>
                <a:latin typeface="Arial" panose="020B0604020202020204" pitchFamily="34" charset="0"/>
              </a:defRPr>
            </a:lvl6pPr>
            <a:lvl7pPr marL="2952750" indent="-225425" eaLnBrk="0" fontAlgn="base" hangingPunct="0">
              <a:spcBef>
                <a:spcPct val="30000"/>
              </a:spcBef>
              <a:spcAft>
                <a:spcPct val="0"/>
              </a:spcAft>
              <a:defRPr sz="1200">
                <a:solidFill>
                  <a:schemeClr val="tx1"/>
                </a:solidFill>
                <a:latin typeface="Arial" panose="020B0604020202020204" pitchFamily="34" charset="0"/>
              </a:defRPr>
            </a:lvl7pPr>
            <a:lvl8pPr marL="3409950" indent="-225425" eaLnBrk="0" fontAlgn="base" hangingPunct="0">
              <a:spcBef>
                <a:spcPct val="30000"/>
              </a:spcBef>
              <a:spcAft>
                <a:spcPct val="0"/>
              </a:spcAft>
              <a:defRPr sz="1200">
                <a:solidFill>
                  <a:schemeClr val="tx1"/>
                </a:solidFill>
                <a:latin typeface="Arial" panose="020B0604020202020204" pitchFamily="34" charset="0"/>
              </a:defRPr>
            </a:lvl8pPr>
            <a:lvl9pPr marL="3867150" indent="-22542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83FC04AF-0FD7-1349-88B9-74A3DC31C475}" type="slidenum">
              <a:rPr lang="en-GB" altLang="en-US"/>
              <a:pPr>
                <a:spcBef>
                  <a:spcPct val="0"/>
                </a:spcBef>
              </a:pPr>
              <a:t>4</a:t>
            </a:fld>
            <a:endParaRPr lang="en-GB" altLang="en-US"/>
          </a:p>
        </p:txBody>
      </p:sp>
    </p:spTree>
    <p:extLst>
      <p:ext uri="{BB962C8B-B14F-4D97-AF65-F5344CB8AC3E}">
        <p14:creationId xmlns:p14="http://schemas.microsoft.com/office/powerpoint/2010/main" val="220411155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40</a:t>
            </a:fld>
            <a:endParaRPr lang="en-GB" altLang="en-US">
              <a:solidFill>
                <a:srgbClr val="000000"/>
              </a:solidFill>
            </a:endParaRPr>
          </a:p>
        </p:txBody>
      </p:sp>
    </p:spTree>
    <p:extLst>
      <p:ext uri="{BB962C8B-B14F-4D97-AF65-F5344CB8AC3E}">
        <p14:creationId xmlns:p14="http://schemas.microsoft.com/office/powerpoint/2010/main" val="177543722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41</a:t>
            </a:fld>
            <a:endParaRPr lang="en-GB" altLang="en-US">
              <a:solidFill>
                <a:srgbClr val="000000"/>
              </a:solidFill>
            </a:endParaRPr>
          </a:p>
        </p:txBody>
      </p:sp>
    </p:spTree>
    <p:extLst>
      <p:ext uri="{BB962C8B-B14F-4D97-AF65-F5344CB8AC3E}">
        <p14:creationId xmlns:p14="http://schemas.microsoft.com/office/powerpoint/2010/main" val="89211531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42</a:t>
            </a:fld>
            <a:endParaRPr lang="en-GB" altLang="en-US">
              <a:solidFill>
                <a:srgbClr val="000000"/>
              </a:solidFill>
            </a:endParaRPr>
          </a:p>
        </p:txBody>
      </p:sp>
    </p:spTree>
    <p:extLst>
      <p:ext uri="{BB962C8B-B14F-4D97-AF65-F5344CB8AC3E}">
        <p14:creationId xmlns:p14="http://schemas.microsoft.com/office/powerpoint/2010/main" val="182870574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43</a:t>
            </a:fld>
            <a:endParaRPr lang="en-GB" altLang="en-US">
              <a:solidFill>
                <a:srgbClr val="000000"/>
              </a:solidFill>
            </a:endParaRPr>
          </a:p>
        </p:txBody>
      </p:sp>
    </p:spTree>
    <p:extLst>
      <p:ext uri="{BB962C8B-B14F-4D97-AF65-F5344CB8AC3E}">
        <p14:creationId xmlns:p14="http://schemas.microsoft.com/office/powerpoint/2010/main" val="149463633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44</a:t>
            </a:fld>
            <a:endParaRPr lang="en-GB" altLang="en-US">
              <a:solidFill>
                <a:srgbClr val="000000"/>
              </a:solidFill>
            </a:endParaRPr>
          </a:p>
        </p:txBody>
      </p:sp>
    </p:spTree>
    <p:extLst>
      <p:ext uri="{BB962C8B-B14F-4D97-AF65-F5344CB8AC3E}">
        <p14:creationId xmlns:p14="http://schemas.microsoft.com/office/powerpoint/2010/main" val="364912217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45</a:t>
            </a:fld>
            <a:endParaRPr lang="en-GB" altLang="en-US">
              <a:solidFill>
                <a:srgbClr val="000000"/>
              </a:solidFill>
            </a:endParaRPr>
          </a:p>
        </p:txBody>
      </p:sp>
    </p:spTree>
    <p:extLst>
      <p:ext uri="{BB962C8B-B14F-4D97-AF65-F5344CB8AC3E}">
        <p14:creationId xmlns:p14="http://schemas.microsoft.com/office/powerpoint/2010/main" val="368888422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a:extLst>
              <a:ext uri="{FF2B5EF4-FFF2-40B4-BE49-F238E27FC236}">
                <a16:creationId xmlns:a16="http://schemas.microsoft.com/office/drawing/2014/main" id="{69342A53-6F65-B045-B51A-6D44E51F6A2B}"/>
              </a:ext>
            </a:extLst>
          </p:cNvPr>
          <p:cNvSpPr>
            <a:spLocks noGrp="1" noRot="1" noChangeAspect="1" noTextEdit="1"/>
          </p:cNvSpPr>
          <p:nvPr>
            <p:ph type="sldImg"/>
          </p:nvPr>
        </p:nvSpPr>
        <p:spPr>
          <a:ln/>
        </p:spPr>
      </p:sp>
      <p:sp>
        <p:nvSpPr>
          <p:cNvPr id="63491" name="Notes Placeholder 2">
            <a:extLst>
              <a:ext uri="{FF2B5EF4-FFF2-40B4-BE49-F238E27FC236}">
                <a16:creationId xmlns:a16="http://schemas.microsoft.com/office/drawing/2014/main" id="{62B6B424-791C-A348-BBE2-FF108BADCA9F}"/>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63492" name="Slide Number Placeholder 3">
            <a:extLst>
              <a:ext uri="{FF2B5EF4-FFF2-40B4-BE49-F238E27FC236}">
                <a16:creationId xmlns:a16="http://schemas.microsoft.com/office/drawing/2014/main" id="{7D4C1E36-D136-C046-9E48-4CF8E9F47E62}"/>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5013" indent="-282575">
              <a:spcBef>
                <a:spcPct val="30000"/>
              </a:spcBef>
              <a:defRPr sz="1200">
                <a:solidFill>
                  <a:schemeClr val="tx1"/>
                </a:solidFill>
                <a:latin typeface="Arial" panose="020B0604020202020204" pitchFamily="34" charset="0"/>
              </a:defRPr>
            </a:lvl2pPr>
            <a:lvl3pPr marL="1131888" indent="-225425">
              <a:spcBef>
                <a:spcPct val="30000"/>
              </a:spcBef>
              <a:defRPr sz="1200">
                <a:solidFill>
                  <a:schemeClr val="tx1"/>
                </a:solidFill>
                <a:latin typeface="Arial" panose="020B0604020202020204" pitchFamily="34" charset="0"/>
              </a:defRPr>
            </a:lvl3pPr>
            <a:lvl4pPr marL="1584325" indent="-225425">
              <a:spcBef>
                <a:spcPct val="30000"/>
              </a:spcBef>
              <a:defRPr sz="1200">
                <a:solidFill>
                  <a:schemeClr val="tx1"/>
                </a:solidFill>
                <a:latin typeface="Arial" panose="020B0604020202020204" pitchFamily="34" charset="0"/>
              </a:defRPr>
            </a:lvl4pPr>
            <a:lvl5pPr marL="2038350" indent="-225425">
              <a:spcBef>
                <a:spcPct val="30000"/>
              </a:spcBef>
              <a:defRPr sz="1200">
                <a:solidFill>
                  <a:schemeClr val="tx1"/>
                </a:solidFill>
                <a:latin typeface="Arial" panose="020B0604020202020204" pitchFamily="34" charset="0"/>
              </a:defRPr>
            </a:lvl5pPr>
            <a:lvl6pPr marL="2495550" indent="-225425" eaLnBrk="0" fontAlgn="base" hangingPunct="0">
              <a:spcBef>
                <a:spcPct val="30000"/>
              </a:spcBef>
              <a:spcAft>
                <a:spcPct val="0"/>
              </a:spcAft>
              <a:defRPr sz="1200">
                <a:solidFill>
                  <a:schemeClr val="tx1"/>
                </a:solidFill>
                <a:latin typeface="Arial" panose="020B0604020202020204" pitchFamily="34" charset="0"/>
              </a:defRPr>
            </a:lvl6pPr>
            <a:lvl7pPr marL="2952750" indent="-225425" eaLnBrk="0" fontAlgn="base" hangingPunct="0">
              <a:spcBef>
                <a:spcPct val="30000"/>
              </a:spcBef>
              <a:spcAft>
                <a:spcPct val="0"/>
              </a:spcAft>
              <a:defRPr sz="1200">
                <a:solidFill>
                  <a:schemeClr val="tx1"/>
                </a:solidFill>
                <a:latin typeface="Arial" panose="020B0604020202020204" pitchFamily="34" charset="0"/>
              </a:defRPr>
            </a:lvl7pPr>
            <a:lvl8pPr marL="3409950" indent="-225425" eaLnBrk="0" fontAlgn="base" hangingPunct="0">
              <a:spcBef>
                <a:spcPct val="30000"/>
              </a:spcBef>
              <a:spcAft>
                <a:spcPct val="0"/>
              </a:spcAft>
              <a:defRPr sz="1200">
                <a:solidFill>
                  <a:schemeClr val="tx1"/>
                </a:solidFill>
                <a:latin typeface="Arial" panose="020B0604020202020204" pitchFamily="34" charset="0"/>
              </a:defRPr>
            </a:lvl8pPr>
            <a:lvl9pPr marL="3867150" indent="-22542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83FC04AF-0FD7-1349-88B9-74A3DC31C475}" type="slidenum">
              <a:rPr lang="en-GB" altLang="en-US"/>
              <a:pPr>
                <a:spcBef>
                  <a:spcPct val="0"/>
                </a:spcBef>
              </a:pPr>
              <a:t>46</a:t>
            </a:fld>
            <a:endParaRPr lang="en-GB" altLang="en-US"/>
          </a:p>
        </p:txBody>
      </p:sp>
    </p:spTree>
    <p:extLst>
      <p:ext uri="{BB962C8B-B14F-4D97-AF65-F5344CB8AC3E}">
        <p14:creationId xmlns:p14="http://schemas.microsoft.com/office/powerpoint/2010/main" val="173374556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47</a:t>
            </a:fld>
            <a:endParaRPr lang="en-GB" altLang="en-US">
              <a:solidFill>
                <a:srgbClr val="000000"/>
              </a:solidFill>
            </a:endParaRPr>
          </a:p>
        </p:txBody>
      </p:sp>
    </p:spTree>
    <p:extLst>
      <p:ext uri="{BB962C8B-B14F-4D97-AF65-F5344CB8AC3E}">
        <p14:creationId xmlns:p14="http://schemas.microsoft.com/office/powerpoint/2010/main" val="125323761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48</a:t>
            </a:fld>
            <a:endParaRPr lang="en-GB" altLang="en-US">
              <a:solidFill>
                <a:srgbClr val="000000"/>
              </a:solidFill>
            </a:endParaRPr>
          </a:p>
        </p:txBody>
      </p:sp>
    </p:spTree>
    <p:extLst>
      <p:ext uri="{BB962C8B-B14F-4D97-AF65-F5344CB8AC3E}">
        <p14:creationId xmlns:p14="http://schemas.microsoft.com/office/powerpoint/2010/main" val="242961718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49</a:t>
            </a:fld>
            <a:endParaRPr lang="en-GB" altLang="en-US">
              <a:solidFill>
                <a:srgbClr val="000000"/>
              </a:solidFill>
            </a:endParaRPr>
          </a:p>
        </p:txBody>
      </p:sp>
    </p:spTree>
    <p:extLst>
      <p:ext uri="{BB962C8B-B14F-4D97-AF65-F5344CB8AC3E}">
        <p14:creationId xmlns:p14="http://schemas.microsoft.com/office/powerpoint/2010/main" val="19674053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5</a:t>
            </a:fld>
            <a:endParaRPr lang="en-GB" altLang="en-US">
              <a:solidFill>
                <a:srgbClr val="000000"/>
              </a:solidFill>
            </a:endParaRPr>
          </a:p>
        </p:txBody>
      </p:sp>
    </p:spTree>
    <p:extLst>
      <p:ext uri="{BB962C8B-B14F-4D97-AF65-F5344CB8AC3E}">
        <p14:creationId xmlns:p14="http://schemas.microsoft.com/office/powerpoint/2010/main" val="28005877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6</a:t>
            </a:fld>
            <a:endParaRPr lang="en-GB" altLang="en-US">
              <a:solidFill>
                <a:srgbClr val="000000"/>
              </a:solidFill>
            </a:endParaRPr>
          </a:p>
        </p:txBody>
      </p:sp>
    </p:spTree>
    <p:extLst>
      <p:ext uri="{BB962C8B-B14F-4D97-AF65-F5344CB8AC3E}">
        <p14:creationId xmlns:p14="http://schemas.microsoft.com/office/powerpoint/2010/main" val="11114020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7</a:t>
            </a:fld>
            <a:endParaRPr lang="en-GB" altLang="en-US">
              <a:solidFill>
                <a:srgbClr val="000000"/>
              </a:solidFill>
            </a:endParaRPr>
          </a:p>
        </p:txBody>
      </p:sp>
    </p:spTree>
    <p:extLst>
      <p:ext uri="{BB962C8B-B14F-4D97-AF65-F5344CB8AC3E}">
        <p14:creationId xmlns:p14="http://schemas.microsoft.com/office/powerpoint/2010/main" val="726882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8</a:t>
            </a:fld>
            <a:endParaRPr lang="en-GB" altLang="en-US">
              <a:solidFill>
                <a:srgbClr val="000000"/>
              </a:solidFill>
            </a:endParaRPr>
          </a:p>
        </p:txBody>
      </p:sp>
    </p:spTree>
    <p:extLst>
      <p:ext uri="{BB962C8B-B14F-4D97-AF65-F5344CB8AC3E}">
        <p14:creationId xmlns:p14="http://schemas.microsoft.com/office/powerpoint/2010/main" val="13239378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9</a:t>
            </a:fld>
            <a:endParaRPr lang="en-GB" altLang="en-US">
              <a:solidFill>
                <a:srgbClr val="000000"/>
              </a:solidFill>
            </a:endParaRPr>
          </a:p>
        </p:txBody>
      </p:sp>
    </p:spTree>
    <p:extLst>
      <p:ext uri="{BB962C8B-B14F-4D97-AF65-F5344CB8AC3E}">
        <p14:creationId xmlns:p14="http://schemas.microsoft.com/office/powerpoint/2010/main" val="5194714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Rectangle 6">
            <a:extLst>
              <a:ext uri="{FF2B5EF4-FFF2-40B4-BE49-F238E27FC236}">
                <a16:creationId xmlns:a16="http://schemas.microsoft.com/office/drawing/2014/main" id="{3425CC96-C3EB-4D4F-AE0D-5AF0E58B4412}"/>
              </a:ext>
            </a:extLst>
          </p:cNvPr>
          <p:cNvSpPr>
            <a:spLocks noChangeArrowheads="1"/>
          </p:cNvSpPr>
          <p:nvPr/>
        </p:nvSpPr>
        <p:spPr bwMode="auto">
          <a:xfrm>
            <a:off x="0" y="1125538"/>
            <a:ext cx="9144000" cy="5732462"/>
          </a:xfrm>
          <a:prstGeom prst="rect">
            <a:avLst/>
          </a:prstGeom>
          <a:solidFill>
            <a:srgbClr val="0F5494"/>
          </a:solidFill>
          <a:ln w="73025" algn="ctr">
            <a:solidFill>
              <a:srgbClr val="0F5494"/>
            </a:solidFill>
            <a:miter lim="800000"/>
            <a:headEnd/>
            <a:tailEnd/>
          </a:ln>
          <a:effectLst>
            <a:outerShdw dist="23000" dir="5400000" rotWithShape="0">
              <a:srgbClr val="000000">
                <a:alpha val="34998"/>
              </a:srgbClr>
            </a:outerShdw>
          </a:effectLst>
        </p:spPr>
        <p:txBody>
          <a:bodyPr anchor="ctr"/>
          <a:lstStyle>
            <a:lvl1pPr defTabSz="457200" eaLnBrk="0" hangingPunct="0">
              <a:defRPr sz="7600" b="1">
                <a:solidFill>
                  <a:srgbClr val="FFD624"/>
                </a:solidFill>
                <a:latin typeface="Verdana" pitchFamily="34" charset="0"/>
              </a:defRPr>
            </a:lvl1pPr>
            <a:lvl2pPr marL="742950" indent="-285750" defTabSz="457200" eaLnBrk="0" hangingPunct="0">
              <a:defRPr sz="7600" b="1">
                <a:solidFill>
                  <a:srgbClr val="FFD624"/>
                </a:solidFill>
                <a:latin typeface="Verdana" pitchFamily="34" charset="0"/>
              </a:defRPr>
            </a:lvl2pPr>
            <a:lvl3pPr marL="1143000" indent="-228600" defTabSz="457200" eaLnBrk="0" hangingPunct="0">
              <a:defRPr sz="7600" b="1">
                <a:solidFill>
                  <a:srgbClr val="FFD624"/>
                </a:solidFill>
                <a:latin typeface="Verdana" pitchFamily="34" charset="0"/>
              </a:defRPr>
            </a:lvl3pPr>
            <a:lvl4pPr marL="1600200" indent="-228600" defTabSz="457200" eaLnBrk="0" hangingPunct="0">
              <a:defRPr sz="7600" b="1">
                <a:solidFill>
                  <a:srgbClr val="FFD624"/>
                </a:solidFill>
                <a:latin typeface="Verdana" pitchFamily="34" charset="0"/>
              </a:defRPr>
            </a:lvl4pPr>
            <a:lvl5pPr marL="2057400" indent="-228600" defTabSz="457200" eaLnBrk="0" hangingPunct="0">
              <a:defRPr sz="7600" b="1">
                <a:solidFill>
                  <a:srgbClr val="FFD624"/>
                </a:solidFill>
                <a:latin typeface="Verdana" pitchFamily="34" charset="0"/>
              </a:defRPr>
            </a:lvl5pPr>
            <a:lvl6pPr marL="2514600" indent="-228600" defTabSz="457200" eaLnBrk="0" fontAlgn="base" hangingPunct="0">
              <a:spcBef>
                <a:spcPct val="0"/>
              </a:spcBef>
              <a:spcAft>
                <a:spcPct val="0"/>
              </a:spcAft>
              <a:defRPr sz="7600" b="1">
                <a:solidFill>
                  <a:srgbClr val="FFD624"/>
                </a:solidFill>
                <a:latin typeface="Verdana" pitchFamily="34" charset="0"/>
              </a:defRPr>
            </a:lvl6pPr>
            <a:lvl7pPr marL="2971800" indent="-228600" defTabSz="457200" eaLnBrk="0" fontAlgn="base" hangingPunct="0">
              <a:spcBef>
                <a:spcPct val="0"/>
              </a:spcBef>
              <a:spcAft>
                <a:spcPct val="0"/>
              </a:spcAft>
              <a:defRPr sz="7600" b="1">
                <a:solidFill>
                  <a:srgbClr val="FFD624"/>
                </a:solidFill>
                <a:latin typeface="Verdana" pitchFamily="34" charset="0"/>
              </a:defRPr>
            </a:lvl7pPr>
            <a:lvl8pPr marL="3429000" indent="-228600" defTabSz="457200" eaLnBrk="0" fontAlgn="base" hangingPunct="0">
              <a:spcBef>
                <a:spcPct val="0"/>
              </a:spcBef>
              <a:spcAft>
                <a:spcPct val="0"/>
              </a:spcAft>
              <a:defRPr sz="7600" b="1">
                <a:solidFill>
                  <a:srgbClr val="FFD624"/>
                </a:solidFill>
                <a:latin typeface="Verdana" pitchFamily="34" charset="0"/>
              </a:defRPr>
            </a:lvl8pPr>
            <a:lvl9pPr marL="3886200" indent="-228600" defTabSz="457200" eaLnBrk="0" fontAlgn="base" hangingPunct="0">
              <a:spcBef>
                <a:spcPct val="0"/>
              </a:spcBef>
              <a:spcAft>
                <a:spcPct val="0"/>
              </a:spcAft>
              <a:defRPr sz="7600" b="1">
                <a:solidFill>
                  <a:srgbClr val="FFD624"/>
                </a:solidFill>
                <a:latin typeface="Verdana" pitchFamily="34" charset="0"/>
              </a:defRPr>
            </a:lvl9pPr>
          </a:lstStyle>
          <a:p>
            <a:pPr algn="ctr" eaLnBrk="1" hangingPunct="1">
              <a:defRPr/>
            </a:pPr>
            <a:endParaRPr lang="en-US" altLang="en-US" sz="1800" b="0">
              <a:solidFill>
                <a:srgbClr val="FFFFFF"/>
              </a:solidFill>
            </a:endParaRPr>
          </a:p>
        </p:txBody>
      </p:sp>
      <p:pic>
        <p:nvPicPr>
          <p:cNvPr id="5" name="Picture 6" descr="LOGO CE-EN-quadri.eps">
            <a:extLst>
              <a:ext uri="{FF2B5EF4-FFF2-40B4-BE49-F238E27FC236}">
                <a16:creationId xmlns:a16="http://schemas.microsoft.com/office/drawing/2014/main" id="{7F1D3F1E-F39F-B648-82B6-A966642EEA9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05250" y="309563"/>
            <a:ext cx="1584325" cy="110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8">
            <a:extLst>
              <a:ext uri="{FF2B5EF4-FFF2-40B4-BE49-F238E27FC236}">
                <a16:creationId xmlns:a16="http://schemas.microsoft.com/office/drawing/2014/main" id="{8C709D95-FF1C-C34B-93E2-F3F5EF6E17FE}"/>
              </a:ext>
            </a:extLst>
          </p:cNvPr>
          <p:cNvSpPr/>
          <p:nvPr/>
        </p:nvSpPr>
        <p:spPr>
          <a:xfrm>
            <a:off x="4230688" y="6669088"/>
            <a:ext cx="684212"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b="0"/>
          </a:p>
        </p:txBody>
      </p:sp>
      <p:sp>
        <p:nvSpPr>
          <p:cNvPr id="2" name="Title 1"/>
          <p:cNvSpPr>
            <a:spLocks noGrp="1"/>
          </p:cNvSpPr>
          <p:nvPr>
            <p:ph type="title"/>
          </p:nvPr>
        </p:nvSpPr>
        <p:spPr>
          <a:xfrm>
            <a:off x="4139952" y="1641600"/>
            <a:ext cx="4536504" cy="2088232"/>
          </a:xfrm>
        </p:spPr>
        <p:txBody>
          <a:bodyPr/>
          <a:lstStyle>
            <a:lvl1pPr indent="0">
              <a:defRPr sz="4800">
                <a:solidFill>
                  <a:srgbClr val="FFD624"/>
                </a:solidFill>
              </a:defRPr>
            </a:lvl1pPr>
          </a:lstStyle>
          <a:p>
            <a:r>
              <a:rPr lang="en-US" dirty="0"/>
              <a:t>Click to edit Master title style</a:t>
            </a:r>
            <a:endParaRPr lang="en-GB" dirty="0"/>
          </a:p>
        </p:txBody>
      </p:sp>
      <p:sp>
        <p:nvSpPr>
          <p:cNvPr id="3" name="Content Placeholder 2"/>
          <p:cNvSpPr>
            <a:spLocks noGrp="1"/>
          </p:cNvSpPr>
          <p:nvPr>
            <p:ph idx="1"/>
          </p:nvPr>
        </p:nvSpPr>
        <p:spPr>
          <a:xfrm>
            <a:off x="467544" y="3933056"/>
            <a:ext cx="3744416" cy="1872208"/>
          </a:xfrm>
        </p:spPr>
        <p:txBody>
          <a:bodyPr/>
          <a:lstStyle>
            <a:lvl1pPr indent="0">
              <a:buNone/>
              <a:defRPr sz="3000" b="1" i="0">
                <a:solidFill>
                  <a:schemeClr val="bg1"/>
                </a:solidFill>
              </a:defRPr>
            </a:lvl1pPr>
            <a:lvl3pPr marL="228600" indent="-228600" algn="l">
              <a:defRPr sz="3000" b="1">
                <a:solidFill>
                  <a:schemeClr val="bg1"/>
                </a:solidFill>
              </a:defRPr>
            </a:lvl3pPr>
          </a:lstStyle>
          <a:p>
            <a:pPr lvl="0"/>
            <a:r>
              <a:rPr lang="en-US" dirty="0"/>
              <a:t>Click to edit Master text styles</a:t>
            </a:r>
          </a:p>
        </p:txBody>
      </p:sp>
      <p:sp>
        <p:nvSpPr>
          <p:cNvPr id="7" name="Rectangle 4">
            <a:extLst>
              <a:ext uri="{FF2B5EF4-FFF2-40B4-BE49-F238E27FC236}">
                <a16:creationId xmlns:a16="http://schemas.microsoft.com/office/drawing/2014/main" id="{D49DA441-F420-EA46-9F72-813D0E5FBA5E}"/>
              </a:ext>
            </a:extLst>
          </p:cNvPr>
          <p:cNvSpPr>
            <a:spLocks noGrp="1" noChangeArrowheads="1"/>
          </p:cNvSpPr>
          <p:nvPr>
            <p:ph type="dt" sz="half" idx="10"/>
          </p:nvPr>
        </p:nvSpPr>
        <p:spPr/>
        <p:txBody>
          <a:bodyPr/>
          <a:lstStyle>
            <a:lvl1pPr>
              <a:defRPr>
                <a:solidFill>
                  <a:schemeClr val="bg1"/>
                </a:solidFill>
              </a:defRPr>
            </a:lvl1pPr>
          </a:lstStyle>
          <a:p>
            <a:pPr>
              <a:defRPr/>
            </a:pPr>
            <a:endParaRPr lang="en-GB"/>
          </a:p>
        </p:txBody>
      </p:sp>
      <p:sp>
        <p:nvSpPr>
          <p:cNvPr id="8" name="Rectangle 5">
            <a:extLst>
              <a:ext uri="{FF2B5EF4-FFF2-40B4-BE49-F238E27FC236}">
                <a16:creationId xmlns:a16="http://schemas.microsoft.com/office/drawing/2014/main" id="{5B4897F6-736A-4844-B5E3-D4EBA9314927}"/>
              </a:ext>
            </a:extLst>
          </p:cNvPr>
          <p:cNvSpPr>
            <a:spLocks noGrp="1" noChangeArrowheads="1"/>
          </p:cNvSpPr>
          <p:nvPr>
            <p:ph type="ftr" sz="quarter" idx="11"/>
          </p:nvPr>
        </p:nvSpPr>
        <p:spPr/>
        <p:txBody>
          <a:bodyPr/>
          <a:lstStyle>
            <a:lvl1pPr>
              <a:defRPr>
                <a:solidFill>
                  <a:schemeClr val="bg1"/>
                </a:solidFill>
              </a:defRPr>
            </a:lvl1pPr>
          </a:lstStyle>
          <a:p>
            <a:pPr>
              <a:defRPr/>
            </a:pPr>
            <a:endParaRPr/>
          </a:p>
        </p:txBody>
      </p:sp>
      <p:sp>
        <p:nvSpPr>
          <p:cNvPr id="9" name="Rectangle 6">
            <a:extLst>
              <a:ext uri="{FF2B5EF4-FFF2-40B4-BE49-F238E27FC236}">
                <a16:creationId xmlns:a16="http://schemas.microsoft.com/office/drawing/2014/main" id="{63121329-ECAF-BE40-B927-6A4EFA569FC5}"/>
              </a:ext>
            </a:extLst>
          </p:cNvPr>
          <p:cNvSpPr>
            <a:spLocks noGrp="1" noChangeArrowheads="1"/>
          </p:cNvSpPr>
          <p:nvPr>
            <p:ph type="sldNum" sz="quarter" idx="12"/>
          </p:nvPr>
        </p:nvSpPr>
        <p:spPr/>
        <p:txBody>
          <a:bodyPr/>
          <a:lstStyle>
            <a:lvl1pPr>
              <a:defRPr>
                <a:solidFill>
                  <a:schemeClr val="bg1"/>
                </a:solidFill>
              </a:defRPr>
            </a:lvl1pPr>
          </a:lstStyle>
          <a:p>
            <a:fld id="{22EC512B-5DF5-C243-8C2E-97F8837E77DE}" type="slidenum">
              <a:rPr lang="en-GB" altLang="fr-FR"/>
              <a:pPr/>
              <a:t>‹N›</a:t>
            </a:fld>
            <a:endParaRPr lang="en-GB" altLang="fr-FR"/>
          </a:p>
        </p:txBody>
      </p:sp>
    </p:spTree>
    <p:extLst>
      <p:ext uri="{BB962C8B-B14F-4D97-AF65-F5344CB8AC3E}">
        <p14:creationId xmlns:p14="http://schemas.microsoft.com/office/powerpoint/2010/main" val="27527182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5B78C5EE-6369-2F4A-85E5-872CDBBF205B}"/>
              </a:ext>
            </a:extLst>
          </p:cNvPr>
          <p:cNvSpPr>
            <a:spLocks noGrp="1" noChangeArrowheads="1"/>
          </p:cNvSpPr>
          <p:nvPr>
            <p:ph type="dt" sz="half" idx="10"/>
          </p:nvPr>
        </p:nvSpPr>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B3490194-EAEA-FD49-A293-AF6A1E262AAA}"/>
              </a:ext>
            </a:extLst>
          </p:cNvPr>
          <p:cNvSpPr>
            <a:spLocks noGrp="1" noChangeArrowheads="1"/>
          </p:cNvSpPr>
          <p:nvPr>
            <p:ph type="ftr" sz="quarter" idx="11"/>
          </p:nvPr>
        </p:nvSpPr>
        <p:spPr/>
        <p:txBody>
          <a:bodyPr/>
          <a:lstStyle>
            <a:lvl1pPr>
              <a:defRPr/>
            </a:lvl1pPr>
          </a:lstStyle>
          <a:p>
            <a:pPr>
              <a:defRPr/>
            </a:pPr>
            <a:endParaRPr/>
          </a:p>
        </p:txBody>
      </p:sp>
      <p:sp>
        <p:nvSpPr>
          <p:cNvPr id="6" name="Rectangle 6">
            <a:extLst>
              <a:ext uri="{FF2B5EF4-FFF2-40B4-BE49-F238E27FC236}">
                <a16:creationId xmlns:a16="http://schemas.microsoft.com/office/drawing/2014/main" id="{C27A6600-CB88-574C-8194-6BC45E5BF8D6}"/>
              </a:ext>
            </a:extLst>
          </p:cNvPr>
          <p:cNvSpPr>
            <a:spLocks noGrp="1" noChangeArrowheads="1"/>
          </p:cNvSpPr>
          <p:nvPr>
            <p:ph type="sldNum" sz="quarter" idx="12"/>
          </p:nvPr>
        </p:nvSpPr>
        <p:spPr/>
        <p:txBody>
          <a:bodyPr/>
          <a:lstStyle>
            <a:lvl1pPr>
              <a:defRPr/>
            </a:lvl1pPr>
          </a:lstStyle>
          <a:p>
            <a:fld id="{0CD3EC86-7FA5-0B4D-9566-7A0FA11D4585}" type="slidenum">
              <a:rPr lang="en-GB" altLang="fr-FR"/>
              <a:pPr/>
              <a:t>‹N›</a:t>
            </a:fld>
            <a:endParaRPr lang="en-GB" altLang="fr-FR"/>
          </a:p>
        </p:txBody>
      </p:sp>
    </p:spTree>
    <p:extLst>
      <p:ext uri="{BB962C8B-B14F-4D97-AF65-F5344CB8AC3E}">
        <p14:creationId xmlns:p14="http://schemas.microsoft.com/office/powerpoint/2010/main" val="813375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8925" y="1123950"/>
            <a:ext cx="2058988" cy="48974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1123950"/>
            <a:ext cx="6029325" cy="48974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9358445F-68FC-7A46-AE02-538941158DAD}"/>
              </a:ext>
            </a:extLst>
          </p:cNvPr>
          <p:cNvSpPr>
            <a:spLocks noGrp="1" noChangeArrowheads="1"/>
          </p:cNvSpPr>
          <p:nvPr>
            <p:ph type="dt" sz="half" idx="10"/>
          </p:nvPr>
        </p:nvSpPr>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33A70BC0-5E4D-F749-A63F-D0A4C0CF279A}"/>
              </a:ext>
            </a:extLst>
          </p:cNvPr>
          <p:cNvSpPr>
            <a:spLocks noGrp="1" noChangeArrowheads="1"/>
          </p:cNvSpPr>
          <p:nvPr>
            <p:ph type="ftr" sz="quarter" idx="11"/>
          </p:nvPr>
        </p:nvSpPr>
        <p:spPr/>
        <p:txBody>
          <a:bodyPr/>
          <a:lstStyle>
            <a:lvl1pPr>
              <a:defRPr/>
            </a:lvl1pPr>
          </a:lstStyle>
          <a:p>
            <a:pPr>
              <a:defRPr/>
            </a:pPr>
            <a:endParaRPr/>
          </a:p>
        </p:txBody>
      </p:sp>
      <p:sp>
        <p:nvSpPr>
          <p:cNvPr id="6" name="Rectangle 6">
            <a:extLst>
              <a:ext uri="{FF2B5EF4-FFF2-40B4-BE49-F238E27FC236}">
                <a16:creationId xmlns:a16="http://schemas.microsoft.com/office/drawing/2014/main" id="{71499E66-D2AB-B942-93B9-555B6677B534}"/>
              </a:ext>
            </a:extLst>
          </p:cNvPr>
          <p:cNvSpPr>
            <a:spLocks noGrp="1" noChangeArrowheads="1"/>
          </p:cNvSpPr>
          <p:nvPr>
            <p:ph type="sldNum" sz="quarter" idx="12"/>
          </p:nvPr>
        </p:nvSpPr>
        <p:spPr/>
        <p:txBody>
          <a:bodyPr/>
          <a:lstStyle>
            <a:lvl1pPr>
              <a:defRPr/>
            </a:lvl1pPr>
          </a:lstStyle>
          <a:p>
            <a:fld id="{0B8B9843-11B1-544D-9504-E572F60620EC}" type="slidenum">
              <a:rPr lang="en-GB" altLang="fr-FR"/>
              <a:pPr/>
              <a:t>‹N›</a:t>
            </a:fld>
            <a:endParaRPr lang="en-GB" altLang="fr-FR"/>
          </a:p>
        </p:txBody>
      </p:sp>
    </p:spTree>
    <p:extLst>
      <p:ext uri="{BB962C8B-B14F-4D97-AF65-F5344CB8AC3E}">
        <p14:creationId xmlns:p14="http://schemas.microsoft.com/office/powerpoint/2010/main" val="41608444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Rectangle 6">
            <a:extLst>
              <a:ext uri="{FF2B5EF4-FFF2-40B4-BE49-F238E27FC236}">
                <a16:creationId xmlns:a16="http://schemas.microsoft.com/office/drawing/2014/main" id="{36515EDC-68E9-4F45-8E3C-574FE4B161D2}"/>
              </a:ext>
            </a:extLst>
          </p:cNvPr>
          <p:cNvSpPr>
            <a:spLocks noChangeArrowheads="1"/>
          </p:cNvSpPr>
          <p:nvPr/>
        </p:nvSpPr>
        <p:spPr bwMode="auto">
          <a:xfrm>
            <a:off x="0" y="1125538"/>
            <a:ext cx="9144000" cy="5732462"/>
          </a:xfrm>
          <a:prstGeom prst="rect">
            <a:avLst/>
          </a:prstGeom>
          <a:solidFill>
            <a:srgbClr val="0F5494"/>
          </a:solidFill>
          <a:ln w="73025" algn="ctr">
            <a:solidFill>
              <a:srgbClr val="0F5494"/>
            </a:solidFill>
            <a:miter lim="800000"/>
            <a:headEnd/>
            <a:tailEnd/>
          </a:ln>
          <a:effectLst>
            <a:outerShdw dist="23000" dir="5400000" rotWithShape="0">
              <a:srgbClr val="000000">
                <a:alpha val="34998"/>
              </a:srgbClr>
            </a:outerShdw>
          </a:effectLst>
        </p:spPr>
        <p:txBody>
          <a:bodyPr anchor="ctr"/>
          <a:lstStyle>
            <a:lvl1pPr defTabSz="457200" eaLnBrk="0" hangingPunct="0">
              <a:defRPr sz="7600" b="1">
                <a:solidFill>
                  <a:srgbClr val="FFD624"/>
                </a:solidFill>
                <a:latin typeface="Verdana" pitchFamily="34" charset="0"/>
              </a:defRPr>
            </a:lvl1pPr>
            <a:lvl2pPr marL="742950" indent="-285750" defTabSz="457200" eaLnBrk="0" hangingPunct="0">
              <a:defRPr sz="7600" b="1">
                <a:solidFill>
                  <a:srgbClr val="FFD624"/>
                </a:solidFill>
                <a:latin typeface="Verdana" pitchFamily="34" charset="0"/>
              </a:defRPr>
            </a:lvl2pPr>
            <a:lvl3pPr marL="1143000" indent="-228600" defTabSz="457200" eaLnBrk="0" hangingPunct="0">
              <a:defRPr sz="7600" b="1">
                <a:solidFill>
                  <a:srgbClr val="FFD624"/>
                </a:solidFill>
                <a:latin typeface="Verdana" pitchFamily="34" charset="0"/>
              </a:defRPr>
            </a:lvl3pPr>
            <a:lvl4pPr marL="1600200" indent="-228600" defTabSz="457200" eaLnBrk="0" hangingPunct="0">
              <a:defRPr sz="7600" b="1">
                <a:solidFill>
                  <a:srgbClr val="FFD624"/>
                </a:solidFill>
                <a:latin typeface="Verdana" pitchFamily="34" charset="0"/>
              </a:defRPr>
            </a:lvl4pPr>
            <a:lvl5pPr marL="2057400" indent="-228600" defTabSz="457200" eaLnBrk="0" hangingPunct="0">
              <a:defRPr sz="7600" b="1">
                <a:solidFill>
                  <a:srgbClr val="FFD624"/>
                </a:solidFill>
                <a:latin typeface="Verdana" pitchFamily="34" charset="0"/>
              </a:defRPr>
            </a:lvl5pPr>
            <a:lvl6pPr marL="2514600" indent="-228600" defTabSz="457200" eaLnBrk="0" fontAlgn="base" hangingPunct="0">
              <a:spcBef>
                <a:spcPct val="0"/>
              </a:spcBef>
              <a:spcAft>
                <a:spcPct val="0"/>
              </a:spcAft>
              <a:defRPr sz="7600" b="1">
                <a:solidFill>
                  <a:srgbClr val="FFD624"/>
                </a:solidFill>
                <a:latin typeface="Verdana" pitchFamily="34" charset="0"/>
              </a:defRPr>
            </a:lvl6pPr>
            <a:lvl7pPr marL="2971800" indent="-228600" defTabSz="457200" eaLnBrk="0" fontAlgn="base" hangingPunct="0">
              <a:spcBef>
                <a:spcPct val="0"/>
              </a:spcBef>
              <a:spcAft>
                <a:spcPct val="0"/>
              </a:spcAft>
              <a:defRPr sz="7600" b="1">
                <a:solidFill>
                  <a:srgbClr val="FFD624"/>
                </a:solidFill>
                <a:latin typeface="Verdana" pitchFamily="34" charset="0"/>
              </a:defRPr>
            </a:lvl7pPr>
            <a:lvl8pPr marL="3429000" indent="-228600" defTabSz="457200" eaLnBrk="0" fontAlgn="base" hangingPunct="0">
              <a:spcBef>
                <a:spcPct val="0"/>
              </a:spcBef>
              <a:spcAft>
                <a:spcPct val="0"/>
              </a:spcAft>
              <a:defRPr sz="7600" b="1">
                <a:solidFill>
                  <a:srgbClr val="FFD624"/>
                </a:solidFill>
                <a:latin typeface="Verdana" pitchFamily="34" charset="0"/>
              </a:defRPr>
            </a:lvl8pPr>
            <a:lvl9pPr marL="3886200" indent="-228600" defTabSz="457200" eaLnBrk="0" fontAlgn="base" hangingPunct="0">
              <a:spcBef>
                <a:spcPct val="0"/>
              </a:spcBef>
              <a:spcAft>
                <a:spcPct val="0"/>
              </a:spcAft>
              <a:defRPr sz="7600" b="1">
                <a:solidFill>
                  <a:srgbClr val="FFD624"/>
                </a:solidFill>
                <a:latin typeface="Verdana" pitchFamily="34" charset="0"/>
              </a:defRPr>
            </a:lvl9pPr>
          </a:lstStyle>
          <a:p>
            <a:pPr algn="ctr" eaLnBrk="1" hangingPunct="1">
              <a:defRPr/>
            </a:pPr>
            <a:endParaRPr lang="en-US" altLang="en-US" sz="1800" b="0">
              <a:solidFill>
                <a:srgbClr val="FFFFFF"/>
              </a:solidFill>
            </a:endParaRPr>
          </a:p>
        </p:txBody>
      </p:sp>
      <p:pic>
        <p:nvPicPr>
          <p:cNvPr id="5" name="Picture 6" descr="LOGO CE-EN-quadri.eps">
            <a:extLst>
              <a:ext uri="{FF2B5EF4-FFF2-40B4-BE49-F238E27FC236}">
                <a16:creationId xmlns:a16="http://schemas.microsoft.com/office/drawing/2014/main" id="{BB48B3F7-2232-5F43-B663-89EA0C37DAB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05250" y="309563"/>
            <a:ext cx="1584325" cy="110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8">
            <a:extLst>
              <a:ext uri="{FF2B5EF4-FFF2-40B4-BE49-F238E27FC236}">
                <a16:creationId xmlns:a16="http://schemas.microsoft.com/office/drawing/2014/main" id="{08DCAB3C-459F-4046-8678-C426CC694F99}"/>
              </a:ext>
            </a:extLst>
          </p:cNvPr>
          <p:cNvSpPr/>
          <p:nvPr/>
        </p:nvSpPr>
        <p:spPr>
          <a:xfrm>
            <a:off x="4230688" y="6669088"/>
            <a:ext cx="684212"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b="0"/>
          </a:p>
        </p:txBody>
      </p:sp>
      <p:sp>
        <p:nvSpPr>
          <p:cNvPr id="2" name="Title 1"/>
          <p:cNvSpPr>
            <a:spLocks noGrp="1"/>
          </p:cNvSpPr>
          <p:nvPr>
            <p:ph type="title"/>
          </p:nvPr>
        </p:nvSpPr>
        <p:spPr>
          <a:xfrm>
            <a:off x="4139952" y="1641600"/>
            <a:ext cx="4536504" cy="2088232"/>
          </a:xfrm>
        </p:spPr>
        <p:txBody>
          <a:bodyPr/>
          <a:lstStyle>
            <a:lvl1pPr indent="0">
              <a:defRPr sz="4800">
                <a:solidFill>
                  <a:srgbClr val="FFD624"/>
                </a:solidFill>
              </a:defRPr>
            </a:lvl1pPr>
          </a:lstStyle>
          <a:p>
            <a:r>
              <a:rPr lang="en-US" dirty="0"/>
              <a:t>Click to edit Master title style</a:t>
            </a:r>
            <a:endParaRPr lang="en-GB" dirty="0"/>
          </a:p>
        </p:txBody>
      </p:sp>
      <p:sp>
        <p:nvSpPr>
          <p:cNvPr id="3" name="Content Placeholder 2"/>
          <p:cNvSpPr>
            <a:spLocks noGrp="1"/>
          </p:cNvSpPr>
          <p:nvPr>
            <p:ph idx="1"/>
          </p:nvPr>
        </p:nvSpPr>
        <p:spPr>
          <a:xfrm>
            <a:off x="467544" y="3933056"/>
            <a:ext cx="3744416" cy="1872208"/>
          </a:xfrm>
        </p:spPr>
        <p:txBody>
          <a:bodyPr/>
          <a:lstStyle>
            <a:lvl1pPr indent="0">
              <a:buNone/>
              <a:defRPr sz="3000" b="1" i="0">
                <a:solidFill>
                  <a:schemeClr val="bg1"/>
                </a:solidFill>
              </a:defRPr>
            </a:lvl1pPr>
            <a:lvl3pPr marL="228600" indent="-228600" algn="l">
              <a:defRPr sz="3000" b="1">
                <a:solidFill>
                  <a:schemeClr val="bg1"/>
                </a:solidFill>
              </a:defRPr>
            </a:lvl3pPr>
          </a:lstStyle>
          <a:p>
            <a:pPr lvl="0"/>
            <a:r>
              <a:rPr lang="en-US" dirty="0"/>
              <a:t>Click to edit Master text styles</a:t>
            </a:r>
          </a:p>
        </p:txBody>
      </p:sp>
      <p:sp>
        <p:nvSpPr>
          <p:cNvPr id="7" name="Rectangle 4">
            <a:extLst>
              <a:ext uri="{FF2B5EF4-FFF2-40B4-BE49-F238E27FC236}">
                <a16:creationId xmlns:a16="http://schemas.microsoft.com/office/drawing/2014/main" id="{434B4A34-779B-E64A-B3E2-615011A9BAC1}"/>
              </a:ext>
            </a:extLst>
          </p:cNvPr>
          <p:cNvSpPr>
            <a:spLocks noGrp="1" noChangeArrowheads="1"/>
          </p:cNvSpPr>
          <p:nvPr>
            <p:ph type="dt" sz="half" idx="10"/>
          </p:nvPr>
        </p:nvSpPr>
        <p:spPr/>
        <p:txBody>
          <a:bodyPr/>
          <a:lstStyle>
            <a:lvl1pPr>
              <a:defRPr>
                <a:solidFill>
                  <a:schemeClr val="bg1"/>
                </a:solidFill>
              </a:defRPr>
            </a:lvl1pPr>
          </a:lstStyle>
          <a:p>
            <a:pPr>
              <a:defRPr/>
            </a:pPr>
            <a:endParaRPr lang="en-GB"/>
          </a:p>
        </p:txBody>
      </p:sp>
      <p:sp>
        <p:nvSpPr>
          <p:cNvPr id="8" name="Rectangle 5">
            <a:extLst>
              <a:ext uri="{FF2B5EF4-FFF2-40B4-BE49-F238E27FC236}">
                <a16:creationId xmlns:a16="http://schemas.microsoft.com/office/drawing/2014/main" id="{E9DCEDBD-7E41-4F4E-92C2-58A78F233EC4}"/>
              </a:ext>
            </a:extLst>
          </p:cNvPr>
          <p:cNvSpPr>
            <a:spLocks noGrp="1" noChangeArrowheads="1"/>
          </p:cNvSpPr>
          <p:nvPr>
            <p:ph type="ftr" sz="quarter" idx="11"/>
          </p:nvPr>
        </p:nvSpPr>
        <p:spPr/>
        <p:txBody>
          <a:bodyPr/>
          <a:lstStyle>
            <a:lvl1pPr>
              <a:defRPr>
                <a:solidFill>
                  <a:schemeClr val="bg1"/>
                </a:solidFill>
              </a:defRPr>
            </a:lvl1pPr>
          </a:lstStyle>
          <a:p>
            <a:pPr>
              <a:defRPr/>
            </a:pPr>
            <a:endParaRPr/>
          </a:p>
        </p:txBody>
      </p:sp>
      <p:sp>
        <p:nvSpPr>
          <p:cNvPr id="9" name="Rectangle 6">
            <a:extLst>
              <a:ext uri="{FF2B5EF4-FFF2-40B4-BE49-F238E27FC236}">
                <a16:creationId xmlns:a16="http://schemas.microsoft.com/office/drawing/2014/main" id="{09391398-0076-6D48-A748-F9C67B860BA9}"/>
              </a:ext>
            </a:extLst>
          </p:cNvPr>
          <p:cNvSpPr>
            <a:spLocks noGrp="1" noChangeArrowheads="1"/>
          </p:cNvSpPr>
          <p:nvPr>
            <p:ph type="sldNum" sz="quarter" idx="12"/>
          </p:nvPr>
        </p:nvSpPr>
        <p:spPr/>
        <p:txBody>
          <a:bodyPr/>
          <a:lstStyle>
            <a:lvl1pPr>
              <a:defRPr>
                <a:solidFill>
                  <a:schemeClr val="bg1"/>
                </a:solidFill>
              </a:defRPr>
            </a:lvl1pPr>
          </a:lstStyle>
          <a:p>
            <a:fld id="{B13E3E36-5F44-8944-8A39-1BF14332DE37}" type="slidenum">
              <a:rPr lang="en-GB" altLang="fr-FR"/>
              <a:pPr/>
              <a:t>‹N›</a:t>
            </a:fld>
            <a:endParaRPr lang="en-GB" altLang="fr-FR"/>
          </a:p>
        </p:txBody>
      </p:sp>
    </p:spTree>
    <p:extLst>
      <p:ext uri="{BB962C8B-B14F-4D97-AF65-F5344CB8AC3E}">
        <p14:creationId xmlns:p14="http://schemas.microsoft.com/office/powerpoint/2010/main" val="26275187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4" name="Rectangle 6">
            <a:extLst>
              <a:ext uri="{FF2B5EF4-FFF2-40B4-BE49-F238E27FC236}">
                <a16:creationId xmlns:a16="http://schemas.microsoft.com/office/drawing/2014/main" id="{FE96C896-6ADC-DC4B-ADB8-85130B729FCA}"/>
              </a:ext>
            </a:extLst>
          </p:cNvPr>
          <p:cNvSpPr/>
          <p:nvPr/>
        </p:nvSpPr>
        <p:spPr>
          <a:xfrm>
            <a:off x="0" y="0"/>
            <a:ext cx="9144000" cy="98901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b="0"/>
          </a:p>
        </p:txBody>
      </p:sp>
      <p:pic>
        <p:nvPicPr>
          <p:cNvPr id="5" name="Picture 5" descr="LOGO CE-EN-NEG-quadri.ai">
            <a:extLst>
              <a:ext uri="{FF2B5EF4-FFF2-40B4-BE49-F238E27FC236}">
                <a16:creationId xmlns:a16="http://schemas.microsoft.com/office/drawing/2014/main" id="{09B303FC-6F32-F544-8C82-DBA7E2208BA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21125" y="3175"/>
            <a:ext cx="1511300"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8">
            <a:extLst>
              <a:ext uri="{FF2B5EF4-FFF2-40B4-BE49-F238E27FC236}">
                <a16:creationId xmlns:a16="http://schemas.microsoft.com/office/drawing/2014/main" id="{F3C7A04D-825A-1548-9A80-33E2994C99ED}"/>
              </a:ext>
            </a:extLst>
          </p:cNvPr>
          <p:cNvSpPr/>
          <p:nvPr/>
        </p:nvSpPr>
        <p:spPr>
          <a:xfrm>
            <a:off x="4262438" y="6669088"/>
            <a:ext cx="596900"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b="0" dirty="0"/>
          </a:p>
        </p:txBody>
      </p:sp>
      <p:sp>
        <p:nvSpPr>
          <p:cNvPr id="2" name="Title 1"/>
          <p:cNvSpPr>
            <a:spLocks noGrp="1"/>
          </p:cNvSpPr>
          <p:nvPr>
            <p:ph type="title"/>
          </p:nvPr>
        </p:nvSpPr>
        <p:spPr>
          <a:xfrm>
            <a:off x="468313" y="1556271"/>
            <a:ext cx="8229600" cy="936625"/>
          </a:xfrm>
        </p:spPr>
        <p:txBody>
          <a:bodyPr/>
          <a:lstStyle>
            <a:lvl1pPr>
              <a:defRPr sz="2800"/>
            </a:lvl1pPr>
          </a:lstStyle>
          <a:p>
            <a:r>
              <a:rPr lang="en-US" dirty="0"/>
              <a:t>Click to edit Master title style</a:t>
            </a:r>
            <a:endParaRPr lang="en-GB" dirty="0"/>
          </a:p>
        </p:txBody>
      </p:sp>
      <p:sp>
        <p:nvSpPr>
          <p:cNvPr id="10" name="Content Placeholder 2"/>
          <p:cNvSpPr>
            <a:spLocks noGrp="1"/>
          </p:cNvSpPr>
          <p:nvPr>
            <p:ph idx="1"/>
          </p:nvPr>
        </p:nvSpPr>
        <p:spPr>
          <a:xfrm>
            <a:off x="457200" y="2564904"/>
            <a:ext cx="8229600" cy="3633788"/>
          </a:xfrm>
        </p:spPr>
        <p:txBody>
          <a:bodyPr/>
          <a:lstStyle>
            <a:lvl1pPr marL="342900" indent="-342900">
              <a:buClr>
                <a:srgbClr val="0F5494"/>
              </a:buClr>
              <a:buFont typeface="Arial" pitchFamily="34" charset="0"/>
              <a:buChar char="•"/>
              <a:defRPr sz="1800" i="0"/>
            </a:lvl1pPr>
            <a:lvl2pPr>
              <a:buClr>
                <a:srgbClr val="0F5494"/>
              </a:buClr>
              <a:defRPr sz="1800"/>
            </a:lvl2pPr>
            <a:lvl3pPr>
              <a:defRPr sz="1800"/>
            </a:lvl3pPr>
          </a:lstStyle>
          <a:p>
            <a:pPr lvl="0"/>
            <a:r>
              <a:rPr lang="en-US" dirty="0"/>
              <a:t>Click to edit Master text styles</a:t>
            </a:r>
          </a:p>
          <a:p>
            <a:pPr lvl="1"/>
            <a:r>
              <a:rPr lang="en-US" dirty="0"/>
              <a:t>Second level</a:t>
            </a:r>
          </a:p>
          <a:p>
            <a:pPr lvl="2"/>
            <a:r>
              <a:rPr lang="en-US" dirty="0"/>
              <a:t>Third level</a:t>
            </a:r>
          </a:p>
        </p:txBody>
      </p:sp>
      <p:sp>
        <p:nvSpPr>
          <p:cNvPr id="7" name="Rectangle 4">
            <a:extLst>
              <a:ext uri="{FF2B5EF4-FFF2-40B4-BE49-F238E27FC236}">
                <a16:creationId xmlns:a16="http://schemas.microsoft.com/office/drawing/2014/main" id="{DB55D985-A094-F144-ABB1-7D3DA752BEA1}"/>
              </a:ext>
            </a:extLst>
          </p:cNvPr>
          <p:cNvSpPr>
            <a:spLocks noGrp="1" noChangeArrowheads="1"/>
          </p:cNvSpPr>
          <p:nvPr>
            <p:ph type="dt" sz="half" idx="10"/>
          </p:nvPr>
        </p:nvSpPr>
        <p:spPr/>
        <p:txBody>
          <a:bodyPr/>
          <a:lstStyle>
            <a:lvl1pPr>
              <a:defRPr/>
            </a:lvl1pPr>
          </a:lstStyle>
          <a:p>
            <a:pPr>
              <a:defRPr/>
            </a:pPr>
            <a:endParaRPr lang="en-GB"/>
          </a:p>
        </p:txBody>
      </p:sp>
      <p:sp>
        <p:nvSpPr>
          <p:cNvPr id="8" name="Rectangle 5">
            <a:extLst>
              <a:ext uri="{FF2B5EF4-FFF2-40B4-BE49-F238E27FC236}">
                <a16:creationId xmlns:a16="http://schemas.microsoft.com/office/drawing/2014/main" id="{F0CA2F30-A5A3-9D4C-B795-85C911957FA5}"/>
              </a:ext>
            </a:extLst>
          </p:cNvPr>
          <p:cNvSpPr>
            <a:spLocks noGrp="1" noChangeArrowheads="1"/>
          </p:cNvSpPr>
          <p:nvPr>
            <p:ph type="ftr" sz="quarter" idx="11"/>
          </p:nvPr>
        </p:nvSpPr>
        <p:spPr>
          <a:xfrm>
            <a:off x="3124200" y="6237288"/>
            <a:ext cx="2895600" cy="484187"/>
          </a:xfrm>
        </p:spPr>
        <p:txBody>
          <a:bodyPr/>
          <a:lstStyle>
            <a:lvl1pPr>
              <a:defRPr/>
            </a:lvl1pPr>
          </a:lstStyle>
          <a:p>
            <a:pPr>
              <a:defRPr/>
            </a:pPr>
            <a:endParaRPr/>
          </a:p>
        </p:txBody>
      </p:sp>
      <p:sp>
        <p:nvSpPr>
          <p:cNvPr id="9" name="Rectangle 6">
            <a:extLst>
              <a:ext uri="{FF2B5EF4-FFF2-40B4-BE49-F238E27FC236}">
                <a16:creationId xmlns:a16="http://schemas.microsoft.com/office/drawing/2014/main" id="{675DA39C-5ACB-1944-9D03-45A3F243334A}"/>
              </a:ext>
            </a:extLst>
          </p:cNvPr>
          <p:cNvSpPr>
            <a:spLocks noGrp="1" noChangeArrowheads="1"/>
          </p:cNvSpPr>
          <p:nvPr>
            <p:ph type="sldNum" sz="quarter" idx="12"/>
          </p:nvPr>
        </p:nvSpPr>
        <p:spPr/>
        <p:txBody>
          <a:bodyPr/>
          <a:lstStyle>
            <a:lvl1pPr>
              <a:defRPr/>
            </a:lvl1pPr>
          </a:lstStyle>
          <a:p>
            <a:fld id="{EF98E736-23AD-5145-A6FB-E216057E4893}" type="slidenum">
              <a:rPr lang="en-GB" altLang="fr-FR"/>
              <a:pPr/>
              <a:t>‹N›</a:t>
            </a:fld>
            <a:endParaRPr lang="en-GB" altLang="fr-FR"/>
          </a:p>
        </p:txBody>
      </p:sp>
    </p:spTree>
    <p:extLst>
      <p:ext uri="{BB962C8B-B14F-4D97-AF65-F5344CB8AC3E}">
        <p14:creationId xmlns:p14="http://schemas.microsoft.com/office/powerpoint/2010/main" val="16848564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A523ADA7-1C0F-9C40-A5E3-388F092D5034}"/>
              </a:ext>
            </a:extLst>
          </p:cNvPr>
          <p:cNvSpPr>
            <a:spLocks noGrp="1" noChangeArrowheads="1"/>
          </p:cNvSpPr>
          <p:nvPr>
            <p:ph type="dt" sz="half" idx="10"/>
          </p:nvPr>
        </p:nvSpPr>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5354B397-CCFB-674F-AE5E-5035A547EA5D}"/>
              </a:ext>
            </a:extLst>
          </p:cNvPr>
          <p:cNvSpPr>
            <a:spLocks noGrp="1" noChangeArrowheads="1"/>
          </p:cNvSpPr>
          <p:nvPr>
            <p:ph type="ftr" sz="quarter" idx="11"/>
          </p:nvPr>
        </p:nvSpPr>
        <p:spPr/>
        <p:txBody>
          <a:bodyPr/>
          <a:lstStyle>
            <a:lvl1pPr>
              <a:defRPr/>
            </a:lvl1pPr>
          </a:lstStyle>
          <a:p>
            <a:pPr>
              <a:defRPr/>
            </a:pPr>
            <a:endParaRPr/>
          </a:p>
        </p:txBody>
      </p:sp>
      <p:sp>
        <p:nvSpPr>
          <p:cNvPr id="6" name="Rectangle 6">
            <a:extLst>
              <a:ext uri="{FF2B5EF4-FFF2-40B4-BE49-F238E27FC236}">
                <a16:creationId xmlns:a16="http://schemas.microsoft.com/office/drawing/2014/main" id="{635DC926-295A-F148-9DA3-C16B101A45B7}"/>
              </a:ext>
            </a:extLst>
          </p:cNvPr>
          <p:cNvSpPr>
            <a:spLocks noGrp="1" noChangeArrowheads="1"/>
          </p:cNvSpPr>
          <p:nvPr>
            <p:ph type="sldNum" sz="quarter" idx="12"/>
          </p:nvPr>
        </p:nvSpPr>
        <p:spPr/>
        <p:txBody>
          <a:bodyPr/>
          <a:lstStyle>
            <a:lvl1pPr>
              <a:defRPr/>
            </a:lvl1pPr>
          </a:lstStyle>
          <a:p>
            <a:fld id="{6562D6C4-E400-E74B-8AAA-48F2963BCAF7}" type="slidenum">
              <a:rPr lang="en-GB" altLang="fr-FR"/>
              <a:pPr/>
              <a:t>‹N›</a:t>
            </a:fld>
            <a:endParaRPr lang="en-GB" altLang="fr-FR"/>
          </a:p>
        </p:txBody>
      </p:sp>
    </p:spTree>
    <p:extLst>
      <p:ext uri="{BB962C8B-B14F-4D97-AF65-F5344CB8AC3E}">
        <p14:creationId xmlns:p14="http://schemas.microsoft.com/office/powerpoint/2010/main" val="16688713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0609348-5914-804D-A44F-0457377C0677}"/>
              </a:ext>
            </a:extLst>
          </p:cNvPr>
          <p:cNvSpPr>
            <a:spLocks noGrp="1" noChangeArrowheads="1"/>
          </p:cNvSpPr>
          <p:nvPr>
            <p:ph type="dt" sz="half" idx="10"/>
          </p:nvPr>
        </p:nvSpPr>
        <p:spPr/>
        <p:txBody>
          <a:bodyPr/>
          <a:lstStyle>
            <a:lvl1pPr>
              <a:defRPr/>
            </a:lvl1pPr>
          </a:lstStyle>
          <a:p>
            <a:pPr>
              <a:defRPr/>
            </a:pPr>
            <a:endParaRPr lang="en-GB"/>
          </a:p>
        </p:txBody>
      </p:sp>
      <p:sp>
        <p:nvSpPr>
          <p:cNvPr id="6" name="Footer Placeholder 5">
            <a:extLst>
              <a:ext uri="{FF2B5EF4-FFF2-40B4-BE49-F238E27FC236}">
                <a16:creationId xmlns:a16="http://schemas.microsoft.com/office/drawing/2014/main" id="{65F99C66-F19F-7E4F-B7B0-4759F489C226}"/>
              </a:ext>
            </a:extLst>
          </p:cNvPr>
          <p:cNvSpPr>
            <a:spLocks noGrp="1" noChangeArrowheads="1"/>
          </p:cNvSpPr>
          <p:nvPr>
            <p:ph type="ftr" sz="quarter" idx="11"/>
          </p:nvPr>
        </p:nvSpPr>
        <p:spPr/>
        <p:txBody>
          <a:bodyPr/>
          <a:lstStyle>
            <a:lvl1pPr>
              <a:defRPr/>
            </a:lvl1pPr>
          </a:lstStyle>
          <a:p>
            <a:pPr>
              <a:defRPr/>
            </a:pPr>
            <a:endParaRPr/>
          </a:p>
        </p:txBody>
      </p:sp>
      <p:sp>
        <p:nvSpPr>
          <p:cNvPr id="7" name="Slide Number Placeholder 6">
            <a:extLst>
              <a:ext uri="{FF2B5EF4-FFF2-40B4-BE49-F238E27FC236}">
                <a16:creationId xmlns:a16="http://schemas.microsoft.com/office/drawing/2014/main" id="{FD83D0C7-0CE5-2B46-BB46-31938BD84524}"/>
              </a:ext>
            </a:extLst>
          </p:cNvPr>
          <p:cNvSpPr>
            <a:spLocks noGrp="1" noChangeArrowheads="1"/>
          </p:cNvSpPr>
          <p:nvPr>
            <p:ph type="sldNum" sz="quarter" idx="12"/>
          </p:nvPr>
        </p:nvSpPr>
        <p:spPr/>
        <p:txBody>
          <a:bodyPr/>
          <a:lstStyle>
            <a:lvl1pPr>
              <a:defRPr/>
            </a:lvl1pPr>
          </a:lstStyle>
          <a:p>
            <a:fld id="{F8D7D6CE-2CA6-C44B-A688-85A554CBBE37}" type="slidenum">
              <a:rPr lang="en-GB" altLang="fr-FR"/>
              <a:pPr/>
              <a:t>‹N›</a:t>
            </a:fld>
            <a:endParaRPr lang="en-GB" altLang="fr-FR"/>
          </a:p>
        </p:txBody>
      </p:sp>
    </p:spTree>
    <p:extLst>
      <p:ext uri="{BB962C8B-B14F-4D97-AF65-F5344CB8AC3E}">
        <p14:creationId xmlns:p14="http://schemas.microsoft.com/office/powerpoint/2010/main" val="22093720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a:extLst>
              <a:ext uri="{FF2B5EF4-FFF2-40B4-BE49-F238E27FC236}">
                <a16:creationId xmlns:a16="http://schemas.microsoft.com/office/drawing/2014/main" id="{D5118BA4-70B0-3F4E-B430-FAD4FD75413D}"/>
              </a:ext>
            </a:extLst>
          </p:cNvPr>
          <p:cNvSpPr>
            <a:spLocks noGrp="1" noChangeArrowheads="1"/>
          </p:cNvSpPr>
          <p:nvPr>
            <p:ph type="dt" sz="half" idx="10"/>
          </p:nvPr>
        </p:nvSpPr>
        <p:spPr/>
        <p:txBody>
          <a:bodyPr/>
          <a:lstStyle>
            <a:lvl1pPr>
              <a:defRPr/>
            </a:lvl1pPr>
          </a:lstStyle>
          <a:p>
            <a:pPr>
              <a:defRPr/>
            </a:pPr>
            <a:endParaRPr lang="en-GB"/>
          </a:p>
        </p:txBody>
      </p:sp>
      <p:sp>
        <p:nvSpPr>
          <p:cNvPr id="8" name="Rectangle 5">
            <a:extLst>
              <a:ext uri="{FF2B5EF4-FFF2-40B4-BE49-F238E27FC236}">
                <a16:creationId xmlns:a16="http://schemas.microsoft.com/office/drawing/2014/main" id="{CC3F7DD9-494F-CD49-9517-E43328A84C40}"/>
              </a:ext>
            </a:extLst>
          </p:cNvPr>
          <p:cNvSpPr>
            <a:spLocks noGrp="1" noChangeArrowheads="1"/>
          </p:cNvSpPr>
          <p:nvPr>
            <p:ph type="ftr" sz="quarter" idx="11"/>
          </p:nvPr>
        </p:nvSpPr>
        <p:spPr/>
        <p:txBody>
          <a:bodyPr/>
          <a:lstStyle>
            <a:lvl1pPr>
              <a:defRPr/>
            </a:lvl1pPr>
          </a:lstStyle>
          <a:p>
            <a:pPr>
              <a:defRPr/>
            </a:pPr>
            <a:endParaRPr/>
          </a:p>
        </p:txBody>
      </p:sp>
      <p:sp>
        <p:nvSpPr>
          <p:cNvPr id="9" name="Rectangle 6">
            <a:extLst>
              <a:ext uri="{FF2B5EF4-FFF2-40B4-BE49-F238E27FC236}">
                <a16:creationId xmlns:a16="http://schemas.microsoft.com/office/drawing/2014/main" id="{6F99FF37-C046-584D-B07D-DAAB3DF7200B}"/>
              </a:ext>
            </a:extLst>
          </p:cNvPr>
          <p:cNvSpPr>
            <a:spLocks noGrp="1" noChangeArrowheads="1"/>
          </p:cNvSpPr>
          <p:nvPr>
            <p:ph type="sldNum" sz="quarter" idx="12"/>
          </p:nvPr>
        </p:nvSpPr>
        <p:spPr/>
        <p:txBody>
          <a:bodyPr/>
          <a:lstStyle>
            <a:lvl1pPr>
              <a:defRPr/>
            </a:lvl1pPr>
          </a:lstStyle>
          <a:p>
            <a:fld id="{20921BF5-9686-D642-9EDE-22511D566A07}" type="slidenum">
              <a:rPr lang="en-GB" altLang="fr-FR"/>
              <a:pPr/>
              <a:t>‹N›</a:t>
            </a:fld>
            <a:endParaRPr lang="en-GB" altLang="fr-FR"/>
          </a:p>
        </p:txBody>
      </p:sp>
    </p:spTree>
    <p:extLst>
      <p:ext uri="{BB962C8B-B14F-4D97-AF65-F5344CB8AC3E}">
        <p14:creationId xmlns:p14="http://schemas.microsoft.com/office/powerpoint/2010/main" val="822952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a:extLst>
              <a:ext uri="{FF2B5EF4-FFF2-40B4-BE49-F238E27FC236}">
                <a16:creationId xmlns:a16="http://schemas.microsoft.com/office/drawing/2014/main" id="{3F3231AD-D60D-3243-90E3-538C68B9578D}"/>
              </a:ext>
            </a:extLst>
          </p:cNvPr>
          <p:cNvSpPr>
            <a:spLocks noGrp="1" noChangeArrowheads="1"/>
          </p:cNvSpPr>
          <p:nvPr>
            <p:ph type="dt" sz="half" idx="10"/>
          </p:nvPr>
        </p:nvSpPr>
        <p:spPr/>
        <p:txBody>
          <a:bodyPr/>
          <a:lstStyle>
            <a:lvl1pPr>
              <a:defRPr/>
            </a:lvl1pPr>
          </a:lstStyle>
          <a:p>
            <a:pPr>
              <a:defRPr/>
            </a:pPr>
            <a:endParaRPr lang="en-GB"/>
          </a:p>
        </p:txBody>
      </p:sp>
      <p:sp>
        <p:nvSpPr>
          <p:cNvPr id="4" name="Rectangle 5">
            <a:extLst>
              <a:ext uri="{FF2B5EF4-FFF2-40B4-BE49-F238E27FC236}">
                <a16:creationId xmlns:a16="http://schemas.microsoft.com/office/drawing/2014/main" id="{E0E2CE98-2DB4-B944-85BB-51870E133597}"/>
              </a:ext>
            </a:extLst>
          </p:cNvPr>
          <p:cNvSpPr>
            <a:spLocks noGrp="1" noChangeArrowheads="1"/>
          </p:cNvSpPr>
          <p:nvPr>
            <p:ph type="ftr" sz="quarter" idx="11"/>
          </p:nvPr>
        </p:nvSpPr>
        <p:spPr/>
        <p:txBody>
          <a:bodyPr/>
          <a:lstStyle>
            <a:lvl1pPr>
              <a:defRPr/>
            </a:lvl1pPr>
          </a:lstStyle>
          <a:p>
            <a:pPr>
              <a:defRPr/>
            </a:pPr>
            <a:endParaRPr/>
          </a:p>
        </p:txBody>
      </p:sp>
      <p:sp>
        <p:nvSpPr>
          <p:cNvPr id="5" name="Rectangle 6">
            <a:extLst>
              <a:ext uri="{FF2B5EF4-FFF2-40B4-BE49-F238E27FC236}">
                <a16:creationId xmlns:a16="http://schemas.microsoft.com/office/drawing/2014/main" id="{149F49F5-A472-474A-96C5-CD8CA4707F7E}"/>
              </a:ext>
            </a:extLst>
          </p:cNvPr>
          <p:cNvSpPr>
            <a:spLocks noGrp="1" noChangeArrowheads="1"/>
          </p:cNvSpPr>
          <p:nvPr>
            <p:ph type="sldNum" sz="quarter" idx="12"/>
          </p:nvPr>
        </p:nvSpPr>
        <p:spPr/>
        <p:txBody>
          <a:bodyPr/>
          <a:lstStyle>
            <a:lvl1pPr>
              <a:defRPr/>
            </a:lvl1pPr>
          </a:lstStyle>
          <a:p>
            <a:fld id="{DA6B0540-F47F-354D-9251-0A1A8A1C779B}" type="slidenum">
              <a:rPr lang="en-GB" altLang="fr-FR"/>
              <a:pPr/>
              <a:t>‹N›</a:t>
            </a:fld>
            <a:endParaRPr lang="en-GB" altLang="fr-FR"/>
          </a:p>
        </p:txBody>
      </p:sp>
    </p:spTree>
    <p:extLst>
      <p:ext uri="{BB962C8B-B14F-4D97-AF65-F5344CB8AC3E}">
        <p14:creationId xmlns:p14="http://schemas.microsoft.com/office/powerpoint/2010/main" val="38318798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E3EE7B5D-4CFC-3D46-B64E-10E77F50A18D}"/>
              </a:ext>
            </a:extLst>
          </p:cNvPr>
          <p:cNvSpPr>
            <a:spLocks noGrp="1" noChangeArrowheads="1"/>
          </p:cNvSpPr>
          <p:nvPr>
            <p:ph type="dt" sz="half" idx="10"/>
          </p:nvPr>
        </p:nvSpPr>
        <p:spPr/>
        <p:txBody>
          <a:bodyPr/>
          <a:lstStyle>
            <a:lvl1pPr>
              <a:defRPr/>
            </a:lvl1pPr>
          </a:lstStyle>
          <a:p>
            <a:pPr>
              <a:defRPr/>
            </a:pPr>
            <a:endParaRPr lang="en-GB"/>
          </a:p>
        </p:txBody>
      </p:sp>
      <p:sp>
        <p:nvSpPr>
          <p:cNvPr id="3" name="Rectangle 5">
            <a:extLst>
              <a:ext uri="{FF2B5EF4-FFF2-40B4-BE49-F238E27FC236}">
                <a16:creationId xmlns:a16="http://schemas.microsoft.com/office/drawing/2014/main" id="{391D7896-B683-6A40-95E2-A043E352228D}"/>
              </a:ext>
            </a:extLst>
          </p:cNvPr>
          <p:cNvSpPr>
            <a:spLocks noGrp="1" noChangeArrowheads="1"/>
          </p:cNvSpPr>
          <p:nvPr>
            <p:ph type="ftr" sz="quarter" idx="11"/>
          </p:nvPr>
        </p:nvSpPr>
        <p:spPr/>
        <p:txBody>
          <a:bodyPr/>
          <a:lstStyle>
            <a:lvl1pPr>
              <a:defRPr/>
            </a:lvl1pPr>
          </a:lstStyle>
          <a:p>
            <a:pPr>
              <a:defRPr/>
            </a:pPr>
            <a:endParaRPr/>
          </a:p>
        </p:txBody>
      </p:sp>
      <p:sp>
        <p:nvSpPr>
          <p:cNvPr id="4" name="Rectangle 6">
            <a:extLst>
              <a:ext uri="{FF2B5EF4-FFF2-40B4-BE49-F238E27FC236}">
                <a16:creationId xmlns:a16="http://schemas.microsoft.com/office/drawing/2014/main" id="{2CA1AA7B-7A2A-1445-82BB-AB6965071635}"/>
              </a:ext>
            </a:extLst>
          </p:cNvPr>
          <p:cNvSpPr>
            <a:spLocks noGrp="1" noChangeArrowheads="1"/>
          </p:cNvSpPr>
          <p:nvPr>
            <p:ph type="sldNum" sz="quarter" idx="12"/>
          </p:nvPr>
        </p:nvSpPr>
        <p:spPr/>
        <p:txBody>
          <a:bodyPr/>
          <a:lstStyle>
            <a:lvl1pPr>
              <a:defRPr/>
            </a:lvl1pPr>
          </a:lstStyle>
          <a:p>
            <a:fld id="{453ADD14-3603-FD4F-9CB9-F77109A09747}" type="slidenum">
              <a:rPr lang="en-GB" altLang="fr-FR"/>
              <a:pPr/>
              <a:t>‹N›</a:t>
            </a:fld>
            <a:endParaRPr lang="en-GB" altLang="fr-FR"/>
          </a:p>
        </p:txBody>
      </p:sp>
    </p:spTree>
    <p:extLst>
      <p:ext uri="{BB962C8B-B14F-4D97-AF65-F5344CB8AC3E}">
        <p14:creationId xmlns:p14="http://schemas.microsoft.com/office/powerpoint/2010/main" val="15129360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5AB16BD3-5EA9-BC42-BB87-A6EA0BFB7124}"/>
              </a:ext>
            </a:extLst>
          </p:cNvPr>
          <p:cNvSpPr>
            <a:spLocks noGrp="1" noChangeArrowheads="1"/>
          </p:cNvSpPr>
          <p:nvPr>
            <p:ph type="dt" sz="half" idx="10"/>
          </p:nvPr>
        </p:nvSpPr>
        <p:spPr/>
        <p:txBody>
          <a:bodyPr/>
          <a:lstStyle>
            <a:lvl1pPr>
              <a:defRPr/>
            </a:lvl1pPr>
          </a:lstStyle>
          <a:p>
            <a:pPr>
              <a:defRPr/>
            </a:pPr>
            <a:endParaRPr lang="en-GB"/>
          </a:p>
        </p:txBody>
      </p:sp>
      <p:sp>
        <p:nvSpPr>
          <p:cNvPr id="6" name="Footer Placeholder 5">
            <a:extLst>
              <a:ext uri="{FF2B5EF4-FFF2-40B4-BE49-F238E27FC236}">
                <a16:creationId xmlns:a16="http://schemas.microsoft.com/office/drawing/2014/main" id="{B86B781E-446E-2D4C-882D-7DEDB8E913FB}"/>
              </a:ext>
            </a:extLst>
          </p:cNvPr>
          <p:cNvSpPr>
            <a:spLocks noGrp="1" noChangeArrowheads="1"/>
          </p:cNvSpPr>
          <p:nvPr>
            <p:ph type="ftr" sz="quarter" idx="11"/>
          </p:nvPr>
        </p:nvSpPr>
        <p:spPr/>
        <p:txBody>
          <a:bodyPr/>
          <a:lstStyle>
            <a:lvl1pPr>
              <a:defRPr/>
            </a:lvl1pPr>
          </a:lstStyle>
          <a:p>
            <a:pPr>
              <a:defRPr/>
            </a:pPr>
            <a:endParaRPr/>
          </a:p>
        </p:txBody>
      </p:sp>
      <p:sp>
        <p:nvSpPr>
          <p:cNvPr id="7" name="Slide Number Placeholder 6">
            <a:extLst>
              <a:ext uri="{FF2B5EF4-FFF2-40B4-BE49-F238E27FC236}">
                <a16:creationId xmlns:a16="http://schemas.microsoft.com/office/drawing/2014/main" id="{A9060857-A6A5-4F43-9FDB-A517CC5F42FF}"/>
              </a:ext>
            </a:extLst>
          </p:cNvPr>
          <p:cNvSpPr>
            <a:spLocks noGrp="1" noChangeArrowheads="1"/>
          </p:cNvSpPr>
          <p:nvPr>
            <p:ph type="sldNum" sz="quarter" idx="12"/>
          </p:nvPr>
        </p:nvSpPr>
        <p:spPr/>
        <p:txBody>
          <a:bodyPr/>
          <a:lstStyle>
            <a:lvl1pPr>
              <a:defRPr/>
            </a:lvl1pPr>
          </a:lstStyle>
          <a:p>
            <a:fld id="{F7545CB2-73C4-0649-8158-E8D518B1ADFE}" type="slidenum">
              <a:rPr lang="en-GB" altLang="fr-FR"/>
              <a:pPr/>
              <a:t>‹N›</a:t>
            </a:fld>
            <a:endParaRPr lang="en-GB" altLang="fr-FR"/>
          </a:p>
        </p:txBody>
      </p:sp>
    </p:spTree>
    <p:extLst>
      <p:ext uri="{BB962C8B-B14F-4D97-AF65-F5344CB8AC3E}">
        <p14:creationId xmlns:p14="http://schemas.microsoft.com/office/powerpoint/2010/main" val="26747618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4" name="Rectangle 6">
            <a:extLst>
              <a:ext uri="{FF2B5EF4-FFF2-40B4-BE49-F238E27FC236}">
                <a16:creationId xmlns:a16="http://schemas.microsoft.com/office/drawing/2014/main" id="{A9B3DC93-20A9-9D40-9844-EDFEF0EE0C17}"/>
              </a:ext>
            </a:extLst>
          </p:cNvPr>
          <p:cNvSpPr/>
          <p:nvPr/>
        </p:nvSpPr>
        <p:spPr>
          <a:xfrm>
            <a:off x="0" y="0"/>
            <a:ext cx="9144000" cy="98901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b="0"/>
          </a:p>
        </p:txBody>
      </p:sp>
      <p:pic>
        <p:nvPicPr>
          <p:cNvPr id="5" name="Picture 5" descr="LOGO CE-EN-NEG-quadri.ai">
            <a:extLst>
              <a:ext uri="{FF2B5EF4-FFF2-40B4-BE49-F238E27FC236}">
                <a16:creationId xmlns:a16="http://schemas.microsoft.com/office/drawing/2014/main" id="{666259C8-30D1-F44F-BD86-933842C25ED0}"/>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21125" y="3175"/>
            <a:ext cx="1511300"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8">
            <a:extLst>
              <a:ext uri="{FF2B5EF4-FFF2-40B4-BE49-F238E27FC236}">
                <a16:creationId xmlns:a16="http://schemas.microsoft.com/office/drawing/2014/main" id="{7BEFC5A7-2A39-2044-A147-06FA56854481}"/>
              </a:ext>
            </a:extLst>
          </p:cNvPr>
          <p:cNvSpPr/>
          <p:nvPr/>
        </p:nvSpPr>
        <p:spPr>
          <a:xfrm>
            <a:off x="4262438" y="6669088"/>
            <a:ext cx="596900"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b="0" dirty="0"/>
          </a:p>
        </p:txBody>
      </p:sp>
      <p:sp>
        <p:nvSpPr>
          <p:cNvPr id="2" name="Title 1"/>
          <p:cNvSpPr>
            <a:spLocks noGrp="1"/>
          </p:cNvSpPr>
          <p:nvPr>
            <p:ph type="title"/>
          </p:nvPr>
        </p:nvSpPr>
        <p:spPr>
          <a:xfrm>
            <a:off x="468313" y="1556271"/>
            <a:ext cx="8229600" cy="936625"/>
          </a:xfrm>
        </p:spPr>
        <p:txBody>
          <a:bodyPr/>
          <a:lstStyle/>
          <a:p>
            <a:r>
              <a:rPr lang="en-US" dirty="0"/>
              <a:t>Click to edit Master title style</a:t>
            </a:r>
            <a:endParaRPr lang="en-GB" dirty="0"/>
          </a:p>
        </p:txBody>
      </p:sp>
      <p:sp>
        <p:nvSpPr>
          <p:cNvPr id="10" name="Content Placeholder 2"/>
          <p:cNvSpPr>
            <a:spLocks noGrp="1"/>
          </p:cNvSpPr>
          <p:nvPr>
            <p:ph idx="1"/>
          </p:nvPr>
        </p:nvSpPr>
        <p:spPr>
          <a:xfrm>
            <a:off x="457200" y="2564904"/>
            <a:ext cx="8229600" cy="3633788"/>
          </a:xfrm>
        </p:spPr>
        <p:txBody>
          <a:bodyPr/>
          <a:lstStyle>
            <a:lvl1pPr marL="342900" indent="-342900">
              <a:buClr>
                <a:srgbClr val="0F5494"/>
              </a:buClr>
              <a:buFont typeface="Arial" pitchFamily="34" charset="0"/>
              <a:buChar char="•"/>
              <a:defRPr i="0"/>
            </a:lvl1pPr>
            <a:lvl2pPr>
              <a:buClr>
                <a:srgbClr val="0F5494"/>
              </a:buClr>
              <a:defRPr/>
            </a:lvl2pPr>
          </a:lstStyle>
          <a:p>
            <a:pPr lvl="0"/>
            <a:r>
              <a:rPr lang="en-US" dirty="0"/>
              <a:t>Click to edit Master text styles</a:t>
            </a:r>
          </a:p>
          <a:p>
            <a:pPr lvl="1"/>
            <a:r>
              <a:rPr lang="en-US" dirty="0"/>
              <a:t>Second level</a:t>
            </a:r>
          </a:p>
          <a:p>
            <a:pPr lvl="2"/>
            <a:r>
              <a:rPr lang="en-US" dirty="0"/>
              <a:t>Third level</a:t>
            </a:r>
          </a:p>
        </p:txBody>
      </p:sp>
      <p:sp>
        <p:nvSpPr>
          <p:cNvPr id="7" name="Rectangle 4">
            <a:extLst>
              <a:ext uri="{FF2B5EF4-FFF2-40B4-BE49-F238E27FC236}">
                <a16:creationId xmlns:a16="http://schemas.microsoft.com/office/drawing/2014/main" id="{F8CAD6EF-B8E2-8049-A4FE-F13580484018}"/>
              </a:ext>
            </a:extLst>
          </p:cNvPr>
          <p:cNvSpPr>
            <a:spLocks noGrp="1" noChangeArrowheads="1"/>
          </p:cNvSpPr>
          <p:nvPr>
            <p:ph type="dt" sz="half" idx="10"/>
          </p:nvPr>
        </p:nvSpPr>
        <p:spPr/>
        <p:txBody>
          <a:bodyPr/>
          <a:lstStyle>
            <a:lvl1pPr>
              <a:defRPr/>
            </a:lvl1pPr>
          </a:lstStyle>
          <a:p>
            <a:pPr>
              <a:defRPr/>
            </a:pPr>
            <a:endParaRPr lang="en-GB"/>
          </a:p>
        </p:txBody>
      </p:sp>
      <p:sp>
        <p:nvSpPr>
          <p:cNvPr id="8" name="Rectangle 5">
            <a:extLst>
              <a:ext uri="{FF2B5EF4-FFF2-40B4-BE49-F238E27FC236}">
                <a16:creationId xmlns:a16="http://schemas.microsoft.com/office/drawing/2014/main" id="{DFC3E402-6A86-DD4A-9568-8D16B3914021}"/>
              </a:ext>
            </a:extLst>
          </p:cNvPr>
          <p:cNvSpPr>
            <a:spLocks noGrp="1" noChangeArrowheads="1"/>
          </p:cNvSpPr>
          <p:nvPr>
            <p:ph type="ftr" sz="quarter" idx="11"/>
          </p:nvPr>
        </p:nvSpPr>
        <p:spPr>
          <a:xfrm>
            <a:off x="3124200" y="6237288"/>
            <a:ext cx="2895600" cy="484187"/>
          </a:xfrm>
        </p:spPr>
        <p:txBody>
          <a:bodyPr/>
          <a:lstStyle>
            <a:lvl1pPr>
              <a:defRPr/>
            </a:lvl1pPr>
          </a:lstStyle>
          <a:p>
            <a:pPr>
              <a:defRPr/>
            </a:pPr>
            <a:endParaRPr/>
          </a:p>
        </p:txBody>
      </p:sp>
      <p:sp>
        <p:nvSpPr>
          <p:cNvPr id="9" name="Rectangle 6">
            <a:extLst>
              <a:ext uri="{FF2B5EF4-FFF2-40B4-BE49-F238E27FC236}">
                <a16:creationId xmlns:a16="http://schemas.microsoft.com/office/drawing/2014/main" id="{3BDAB3CD-E9E1-CE48-A6BF-E33C70E123BF}"/>
              </a:ext>
            </a:extLst>
          </p:cNvPr>
          <p:cNvSpPr>
            <a:spLocks noGrp="1" noChangeArrowheads="1"/>
          </p:cNvSpPr>
          <p:nvPr>
            <p:ph type="sldNum" sz="quarter" idx="12"/>
          </p:nvPr>
        </p:nvSpPr>
        <p:spPr/>
        <p:txBody>
          <a:bodyPr/>
          <a:lstStyle>
            <a:lvl1pPr>
              <a:defRPr>
                <a:latin typeface="Arial" charset="0"/>
              </a:defRPr>
            </a:lvl1pPr>
          </a:lstStyle>
          <a:p>
            <a:pPr>
              <a:defRPr/>
            </a:pPr>
            <a:endParaRPr lang="en-GB"/>
          </a:p>
        </p:txBody>
      </p:sp>
    </p:spTree>
    <p:extLst>
      <p:ext uri="{BB962C8B-B14F-4D97-AF65-F5344CB8AC3E}">
        <p14:creationId xmlns:p14="http://schemas.microsoft.com/office/powerpoint/2010/main" val="185238855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A1D50527-E097-B94B-9BB8-2D3338745D62}"/>
              </a:ext>
            </a:extLst>
          </p:cNvPr>
          <p:cNvSpPr>
            <a:spLocks noGrp="1" noChangeArrowheads="1"/>
          </p:cNvSpPr>
          <p:nvPr>
            <p:ph type="dt" sz="half" idx="10"/>
          </p:nvPr>
        </p:nvSpPr>
        <p:spPr/>
        <p:txBody>
          <a:bodyPr/>
          <a:lstStyle>
            <a:lvl1pPr>
              <a:defRPr/>
            </a:lvl1pPr>
          </a:lstStyle>
          <a:p>
            <a:pPr>
              <a:defRPr/>
            </a:pPr>
            <a:endParaRPr lang="en-GB"/>
          </a:p>
        </p:txBody>
      </p:sp>
      <p:sp>
        <p:nvSpPr>
          <p:cNvPr id="6" name="Footer Placeholder 5">
            <a:extLst>
              <a:ext uri="{FF2B5EF4-FFF2-40B4-BE49-F238E27FC236}">
                <a16:creationId xmlns:a16="http://schemas.microsoft.com/office/drawing/2014/main" id="{85C89E54-BC3D-E74E-83D0-E863032EFFDB}"/>
              </a:ext>
            </a:extLst>
          </p:cNvPr>
          <p:cNvSpPr>
            <a:spLocks noGrp="1" noChangeArrowheads="1"/>
          </p:cNvSpPr>
          <p:nvPr>
            <p:ph type="ftr" sz="quarter" idx="11"/>
          </p:nvPr>
        </p:nvSpPr>
        <p:spPr/>
        <p:txBody>
          <a:bodyPr/>
          <a:lstStyle>
            <a:lvl1pPr>
              <a:defRPr/>
            </a:lvl1pPr>
          </a:lstStyle>
          <a:p>
            <a:pPr>
              <a:defRPr/>
            </a:pPr>
            <a:endParaRPr/>
          </a:p>
        </p:txBody>
      </p:sp>
      <p:sp>
        <p:nvSpPr>
          <p:cNvPr id="7" name="Slide Number Placeholder 6">
            <a:extLst>
              <a:ext uri="{FF2B5EF4-FFF2-40B4-BE49-F238E27FC236}">
                <a16:creationId xmlns:a16="http://schemas.microsoft.com/office/drawing/2014/main" id="{62A3FA5B-F9A6-6941-91E6-F0A69373FE2B}"/>
              </a:ext>
            </a:extLst>
          </p:cNvPr>
          <p:cNvSpPr>
            <a:spLocks noGrp="1" noChangeArrowheads="1"/>
          </p:cNvSpPr>
          <p:nvPr>
            <p:ph type="sldNum" sz="quarter" idx="12"/>
          </p:nvPr>
        </p:nvSpPr>
        <p:spPr/>
        <p:txBody>
          <a:bodyPr/>
          <a:lstStyle>
            <a:lvl1pPr>
              <a:defRPr/>
            </a:lvl1pPr>
          </a:lstStyle>
          <a:p>
            <a:fld id="{6F41B0FF-DD58-1B43-98F8-BB7052A1EE34}" type="slidenum">
              <a:rPr lang="en-GB" altLang="fr-FR"/>
              <a:pPr/>
              <a:t>‹N›</a:t>
            </a:fld>
            <a:endParaRPr lang="en-GB" altLang="fr-FR"/>
          </a:p>
        </p:txBody>
      </p:sp>
    </p:spTree>
    <p:extLst>
      <p:ext uri="{BB962C8B-B14F-4D97-AF65-F5344CB8AC3E}">
        <p14:creationId xmlns:p14="http://schemas.microsoft.com/office/powerpoint/2010/main" val="4203034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A7441FCC-55F3-9844-A4FD-F7E583188878}"/>
              </a:ext>
            </a:extLst>
          </p:cNvPr>
          <p:cNvSpPr>
            <a:spLocks noGrp="1" noChangeArrowheads="1"/>
          </p:cNvSpPr>
          <p:nvPr>
            <p:ph type="dt" sz="half" idx="10"/>
          </p:nvPr>
        </p:nvSpPr>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6E952A25-F11D-EC41-9D57-F1DBFF7801E4}"/>
              </a:ext>
            </a:extLst>
          </p:cNvPr>
          <p:cNvSpPr>
            <a:spLocks noGrp="1" noChangeArrowheads="1"/>
          </p:cNvSpPr>
          <p:nvPr>
            <p:ph type="ftr" sz="quarter" idx="11"/>
          </p:nvPr>
        </p:nvSpPr>
        <p:spPr/>
        <p:txBody>
          <a:bodyPr/>
          <a:lstStyle>
            <a:lvl1pPr>
              <a:defRPr/>
            </a:lvl1pPr>
          </a:lstStyle>
          <a:p>
            <a:pPr>
              <a:defRPr/>
            </a:pPr>
            <a:endParaRPr/>
          </a:p>
        </p:txBody>
      </p:sp>
      <p:sp>
        <p:nvSpPr>
          <p:cNvPr id="6" name="Rectangle 6">
            <a:extLst>
              <a:ext uri="{FF2B5EF4-FFF2-40B4-BE49-F238E27FC236}">
                <a16:creationId xmlns:a16="http://schemas.microsoft.com/office/drawing/2014/main" id="{F7E5A433-5667-C049-8EE4-640351F7F9EE}"/>
              </a:ext>
            </a:extLst>
          </p:cNvPr>
          <p:cNvSpPr>
            <a:spLocks noGrp="1" noChangeArrowheads="1"/>
          </p:cNvSpPr>
          <p:nvPr>
            <p:ph type="sldNum" sz="quarter" idx="12"/>
          </p:nvPr>
        </p:nvSpPr>
        <p:spPr/>
        <p:txBody>
          <a:bodyPr/>
          <a:lstStyle>
            <a:lvl1pPr>
              <a:defRPr/>
            </a:lvl1pPr>
          </a:lstStyle>
          <a:p>
            <a:fld id="{E6245098-2F00-0347-87DD-05C62AACF25D}" type="slidenum">
              <a:rPr lang="en-GB" altLang="fr-FR"/>
              <a:pPr/>
              <a:t>‹N›</a:t>
            </a:fld>
            <a:endParaRPr lang="en-GB" altLang="fr-FR"/>
          </a:p>
        </p:txBody>
      </p:sp>
    </p:spTree>
    <p:extLst>
      <p:ext uri="{BB962C8B-B14F-4D97-AF65-F5344CB8AC3E}">
        <p14:creationId xmlns:p14="http://schemas.microsoft.com/office/powerpoint/2010/main" val="7747671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8925" y="1123950"/>
            <a:ext cx="2058988" cy="48974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1123950"/>
            <a:ext cx="6029325" cy="48974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BC8E7FD3-81E6-FB40-AB84-7BB4AF900D6C}"/>
              </a:ext>
            </a:extLst>
          </p:cNvPr>
          <p:cNvSpPr>
            <a:spLocks noGrp="1" noChangeArrowheads="1"/>
          </p:cNvSpPr>
          <p:nvPr>
            <p:ph type="dt" sz="half" idx="10"/>
          </p:nvPr>
        </p:nvSpPr>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D4232E9F-F637-8449-BD76-20FAD426E817}"/>
              </a:ext>
            </a:extLst>
          </p:cNvPr>
          <p:cNvSpPr>
            <a:spLocks noGrp="1" noChangeArrowheads="1"/>
          </p:cNvSpPr>
          <p:nvPr>
            <p:ph type="ftr" sz="quarter" idx="11"/>
          </p:nvPr>
        </p:nvSpPr>
        <p:spPr/>
        <p:txBody>
          <a:bodyPr/>
          <a:lstStyle>
            <a:lvl1pPr>
              <a:defRPr/>
            </a:lvl1pPr>
          </a:lstStyle>
          <a:p>
            <a:pPr>
              <a:defRPr/>
            </a:pPr>
            <a:endParaRPr/>
          </a:p>
        </p:txBody>
      </p:sp>
      <p:sp>
        <p:nvSpPr>
          <p:cNvPr id="6" name="Rectangle 6">
            <a:extLst>
              <a:ext uri="{FF2B5EF4-FFF2-40B4-BE49-F238E27FC236}">
                <a16:creationId xmlns:a16="http://schemas.microsoft.com/office/drawing/2014/main" id="{46252928-F659-C64F-BFD8-A7F9CFF8449B}"/>
              </a:ext>
            </a:extLst>
          </p:cNvPr>
          <p:cNvSpPr>
            <a:spLocks noGrp="1" noChangeArrowheads="1"/>
          </p:cNvSpPr>
          <p:nvPr>
            <p:ph type="sldNum" sz="quarter" idx="12"/>
          </p:nvPr>
        </p:nvSpPr>
        <p:spPr/>
        <p:txBody>
          <a:bodyPr/>
          <a:lstStyle>
            <a:lvl1pPr>
              <a:defRPr/>
            </a:lvl1pPr>
          </a:lstStyle>
          <a:p>
            <a:fld id="{2FA6FDD2-9B33-A14A-AA10-95A517FFD877}" type="slidenum">
              <a:rPr lang="en-GB" altLang="fr-FR"/>
              <a:pPr/>
              <a:t>‹N›</a:t>
            </a:fld>
            <a:endParaRPr lang="en-GB" altLang="fr-FR"/>
          </a:p>
        </p:txBody>
      </p:sp>
    </p:spTree>
    <p:extLst>
      <p:ext uri="{BB962C8B-B14F-4D97-AF65-F5344CB8AC3E}">
        <p14:creationId xmlns:p14="http://schemas.microsoft.com/office/powerpoint/2010/main" val="11769726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5EBBB868-AF04-D94B-90A4-6BEB5055F52F}"/>
              </a:ext>
            </a:extLst>
          </p:cNvPr>
          <p:cNvSpPr>
            <a:spLocks noGrp="1" noChangeArrowheads="1"/>
          </p:cNvSpPr>
          <p:nvPr>
            <p:ph type="dt" sz="half" idx="10"/>
          </p:nvPr>
        </p:nvSpPr>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65426921-F0D9-1747-9710-18661E06AB89}"/>
              </a:ext>
            </a:extLst>
          </p:cNvPr>
          <p:cNvSpPr>
            <a:spLocks noGrp="1" noChangeArrowheads="1"/>
          </p:cNvSpPr>
          <p:nvPr>
            <p:ph type="ftr" sz="quarter" idx="11"/>
          </p:nvPr>
        </p:nvSpPr>
        <p:spPr/>
        <p:txBody>
          <a:bodyPr/>
          <a:lstStyle>
            <a:lvl1pPr>
              <a:defRPr/>
            </a:lvl1pPr>
          </a:lstStyle>
          <a:p>
            <a:pPr>
              <a:defRPr/>
            </a:pPr>
            <a:endParaRPr/>
          </a:p>
        </p:txBody>
      </p:sp>
      <p:sp>
        <p:nvSpPr>
          <p:cNvPr id="6" name="Rectangle 6">
            <a:extLst>
              <a:ext uri="{FF2B5EF4-FFF2-40B4-BE49-F238E27FC236}">
                <a16:creationId xmlns:a16="http://schemas.microsoft.com/office/drawing/2014/main" id="{5F79D8FB-3D02-594E-BF4C-9D7E8881DAF2}"/>
              </a:ext>
            </a:extLst>
          </p:cNvPr>
          <p:cNvSpPr>
            <a:spLocks noGrp="1" noChangeArrowheads="1"/>
          </p:cNvSpPr>
          <p:nvPr>
            <p:ph type="sldNum" sz="quarter" idx="12"/>
          </p:nvPr>
        </p:nvSpPr>
        <p:spPr/>
        <p:txBody>
          <a:bodyPr/>
          <a:lstStyle>
            <a:lvl1pPr>
              <a:defRPr/>
            </a:lvl1pPr>
          </a:lstStyle>
          <a:p>
            <a:fld id="{735C179E-A404-774A-A46F-6F8478D19275}" type="slidenum">
              <a:rPr lang="en-GB" altLang="fr-FR"/>
              <a:pPr/>
              <a:t>‹N›</a:t>
            </a:fld>
            <a:endParaRPr lang="en-GB" altLang="fr-FR"/>
          </a:p>
        </p:txBody>
      </p:sp>
    </p:spTree>
    <p:extLst>
      <p:ext uri="{BB962C8B-B14F-4D97-AF65-F5344CB8AC3E}">
        <p14:creationId xmlns:p14="http://schemas.microsoft.com/office/powerpoint/2010/main" val="24762361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4C908490-0C4B-5E48-910F-EA6744F734E6}"/>
              </a:ext>
            </a:extLst>
          </p:cNvPr>
          <p:cNvSpPr>
            <a:spLocks noGrp="1" noChangeArrowheads="1"/>
          </p:cNvSpPr>
          <p:nvPr>
            <p:ph type="dt" sz="half" idx="10"/>
          </p:nvPr>
        </p:nvSpPr>
        <p:spPr/>
        <p:txBody>
          <a:bodyPr/>
          <a:lstStyle>
            <a:lvl1pPr>
              <a:defRPr/>
            </a:lvl1pPr>
          </a:lstStyle>
          <a:p>
            <a:pPr>
              <a:defRPr/>
            </a:pPr>
            <a:endParaRPr lang="en-GB"/>
          </a:p>
        </p:txBody>
      </p:sp>
      <p:sp>
        <p:nvSpPr>
          <p:cNvPr id="6" name="Footer Placeholder 5">
            <a:extLst>
              <a:ext uri="{FF2B5EF4-FFF2-40B4-BE49-F238E27FC236}">
                <a16:creationId xmlns:a16="http://schemas.microsoft.com/office/drawing/2014/main" id="{7E8296BB-A8FB-B24B-86BC-F3543CDA2E6A}"/>
              </a:ext>
            </a:extLst>
          </p:cNvPr>
          <p:cNvSpPr>
            <a:spLocks noGrp="1" noChangeArrowheads="1"/>
          </p:cNvSpPr>
          <p:nvPr>
            <p:ph type="ftr" sz="quarter" idx="11"/>
          </p:nvPr>
        </p:nvSpPr>
        <p:spPr/>
        <p:txBody>
          <a:bodyPr/>
          <a:lstStyle>
            <a:lvl1pPr>
              <a:defRPr/>
            </a:lvl1pPr>
          </a:lstStyle>
          <a:p>
            <a:pPr>
              <a:defRPr/>
            </a:pPr>
            <a:endParaRPr/>
          </a:p>
        </p:txBody>
      </p:sp>
      <p:sp>
        <p:nvSpPr>
          <p:cNvPr id="7" name="Slide Number Placeholder 6">
            <a:extLst>
              <a:ext uri="{FF2B5EF4-FFF2-40B4-BE49-F238E27FC236}">
                <a16:creationId xmlns:a16="http://schemas.microsoft.com/office/drawing/2014/main" id="{A0181482-8BF6-6F40-8287-1AF8FA117ABF}"/>
              </a:ext>
            </a:extLst>
          </p:cNvPr>
          <p:cNvSpPr>
            <a:spLocks noGrp="1" noChangeArrowheads="1"/>
          </p:cNvSpPr>
          <p:nvPr>
            <p:ph type="sldNum" sz="quarter" idx="12"/>
          </p:nvPr>
        </p:nvSpPr>
        <p:spPr/>
        <p:txBody>
          <a:bodyPr/>
          <a:lstStyle>
            <a:lvl1pPr>
              <a:defRPr/>
            </a:lvl1pPr>
          </a:lstStyle>
          <a:p>
            <a:fld id="{A9D89EBE-5F00-CA46-B450-875FBD374D13}" type="slidenum">
              <a:rPr lang="en-GB" altLang="fr-FR"/>
              <a:pPr/>
              <a:t>‹N›</a:t>
            </a:fld>
            <a:endParaRPr lang="en-GB" altLang="fr-FR"/>
          </a:p>
        </p:txBody>
      </p:sp>
    </p:spTree>
    <p:extLst>
      <p:ext uri="{BB962C8B-B14F-4D97-AF65-F5344CB8AC3E}">
        <p14:creationId xmlns:p14="http://schemas.microsoft.com/office/powerpoint/2010/main" val="1443629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a:extLst>
              <a:ext uri="{FF2B5EF4-FFF2-40B4-BE49-F238E27FC236}">
                <a16:creationId xmlns:a16="http://schemas.microsoft.com/office/drawing/2014/main" id="{F9618C80-40E2-1246-AC1D-401CB3DBF1C5}"/>
              </a:ext>
            </a:extLst>
          </p:cNvPr>
          <p:cNvSpPr>
            <a:spLocks noGrp="1" noChangeArrowheads="1"/>
          </p:cNvSpPr>
          <p:nvPr>
            <p:ph type="dt" sz="half" idx="10"/>
          </p:nvPr>
        </p:nvSpPr>
        <p:spPr/>
        <p:txBody>
          <a:bodyPr/>
          <a:lstStyle>
            <a:lvl1pPr>
              <a:defRPr/>
            </a:lvl1pPr>
          </a:lstStyle>
          <a:p>
            <a:pPr>
              <a:defRPr/>
            </a:pPr>
            <a:endParaRPr lang="en-GB"/>
          </a:p>
        </p:txBody>
      </p:sp>
      <p:sp>
        <p:nvSpPr>
          <p:cNvPr id="8" name="Rectangle 5">
            <a:extLst>
              <a:ext uri="{FF2B5EF4-FFF2-40B4-BE49-F238E27FC236}">
                <a16:creationId xmlns:a16="http://schemas.microsoft.com/office/drawing/2014/main" id="{03F0ADFD-35FB-FE4D-8428-9E105B31D14D}"/>
              </a:ext>
            </a:extLst>
          </p:cNvPr>
          <p:cNvSpPr>
            <a:spLocks noGrp="1" noChangeArrowheads="1"/>
          </p:cNvSpPr>
          <p:nvPr>
            <p:ph type="ftr" sz="quarter" idx="11"/>
          </p:nvPr>
        </p:nvSpPr>
        <p:spPr/>
        <p:txBody>
          <a:bodyPr/>
          <a:lstStyle>
            <a:lvl1pPr>
              <a:defRPr/>
            </a:lvl1pPr>
          </a:lstStyle>
          <a:p>
            <a:pPr>
              <a:defRPr/>
            </a:pPr>
            <a:endParaRPr/>
          </a:p>
        </p:txBody>
      </p:sp>
      <p:sp>
        <p:nvSpPr>
          <p:cNvPr id="9" name="Rectangle 6">
            <a:extLst>
              <a:ext uri="{FF2B5EF4-FFF2-40B4-BE49-F238E27FC236}">
                <a16:creationId xmlns:a16="http://schemas.microsoft.com/office/drawing/2014/main" id="{02103F61-E64F-EA44-A21C-F712CA0DD00E}"/>
              </a:ext>
            </a:extLst>
          </p:cNvPr>
          <p:cNvSpPr>
            <a:spLocks noGrp="1" noChangeArrowheads="1"/>
          </p:cNvSpPr>
          <p:nvPr>
            <p:ph type="sldNum" sz="quarter" idx="12"/>
          </p:nvPr>
        </p:nvSpPr>
        <p:spPr/>
        <p:txBody>
          <a:bodyPr/>
          <a:lstStyle>
            <a:lvl1pPr>
              <a:defRPr/>
            </a:lvl1pPr>
          </a:lstStyle>
          <a:p>
            <a:fld id="{5E31CBC0-B5D7-9140-BD50-40748E8EB425}" type="slidenum">
              <a:rPr lang="en-GB" altLang="fr-FR"/>
              <a:pPr/>
              <a:t>‹N›</a:t>
            </a:fld>
            <a:endParaRPr lang="en-GB" altLang="fr-FR"/>
          </a:p>
        </p:txBody>
      </p:sp>
    </p:spTree>
    <p:extLst>
      <p:ext uri="{BB962C8B-B14F-4D97-AF65-F5344CB8AC3E}">
        <p14:creationId xmlns:p14="http://schemas.microsoft.com/office/powerpoint/2010/main" val="20948216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a:extLst>
              <a:ext uri="{FF2B5EF4-FFF2-40B4-BE49-F238E27FC236}">
                <a16:creationId xmlns:a16="http://schemas.microsoft.com/office/drawing/2014/main" id="{9AD7C705-8015-DD41-B46B-01A8DAE32F5F}"/>
              </a:ext>
            </a:extLst>
          </p:cNvPr>
          <p:cNvSpPr>
            <a:spLocks noGrp="1" noChangeArrowheads="1"/>
          </p:cNvSpPr>
          <p:nvPr>
            <p:ph type="dt" sz="half" idx="10"/>
          </p:nvPr>
        </p:nvSpPr>
        <p:spPr/>
        <p:txBody>
          <a:bodyPr/>
          <a:lstStyle>
            <a:lvl1pPr>
              <a:defRPr/>
            </a:lvl1pPr>
          </a:lstStyle>
          <a:p>
            <a:pPr>
              <a:defRPr/>
            </a:pPr>
            <a:endParaRPr lang="en-GB"/>
          </a:p>
        </p:txBody>
      </p:sp>
      <p:sp>
        <p:nvSpPr>
          <p:cNvPr id="4" name="Rectangle 5">
            <a:extLst>
              <a:ext uri="{FF2B5EF4-FFF2-40B4-BE49-F238E27FC236}">
                <a16:creationId xmlns:a16="http://schemas.microsoft.com/office/drawing/2014/main" id="{01193015-F106-6A4A-BA87-CD15C5D9BAAF}"/>
              </a:ext>
            </a:extLst>
          </p:cNvPr>
          <p:cNvSpPr>
            <a:spLocks noGrp="1" noChangeArrowheads="1"/>
          </p:cNvSpPr>
          <p:nvPr>
            <p:ph type="ftr" sz="quarter" idx="11"/>
          </p:nvPr>
        </p:nvSpPr>
        <p:spPr/>
        <p:txBody>
          <a:bodyPr/>
          <a:lstStyle>
            <a:lvl1pPr>
              <a:defRPr/>
            </a:lvl1pPr>
          </a:lstStyle>
          <a:p>
            <a:pPr>
              <a:defRPr/>
            </a:pPr>
            <a:endParaRPr/>
          </a:p>
        </p:txBody>
      </p:sp>
      <p:sp>
        <p:nvSpPr>
          <p:cNvPr id="5" name="Rectangle 6">
            <a:extLst>
              <a:ext uri="{FF2B5EF4-FFF2-40B4-BE49-F238E27FC236}">
                <a16:creationId xmlns:a16="http://schemas.microsoft.com/office/drawing/2014/main" id="{09C593A8-A1E8-6E44-9A26-E2BFCE0DDF5A}"/>
              </a:ext>
            </a:extLst>
          </p:cNvPr>
          <p:cNvSpPr>
            <a:spLocks noGrp="1" noChangeArrowheads="1"/>
          </p:cNvSpPr>
          <p:nvPr>
            <p:ph type="sldNum" sz="quarter" idx="12"/>
          </p:nvPr>
        </p:nvSpPr>
        <p:spPr/>
        <p:txBody>
          <a:bodyPr/>
          <a:lstStyle>
            <a:lvl1pPr>
              <a:defRPr/>
            </a:lvl1pPr>
          </a:lstStyle>
          <a:p>
            <a:fld id="{0C7B7AF3-83A0-9C4B-B207-2F17A8379816}" type="slidenum">
              <a:rPr lang="en-GB" altLang="fr-FR"/>
              <a:pPr/>
              <a:t>‹N›</a:t>
            </a:fld>
            <a:endParaRPr lang="en-GB" altLang="fr-FR"/>
          </a:p>
        </p:txBody>
      </p:sp>
    </p:spTree>
    <p:extLst>
      <p:ext uri="{BB962C8B-B14F-4D97-AF65-F5344CB8AC3E}">
        <p14:creationId xmlns:p14="http://schemas.microsoft.com/office/powerpoint/2010/main" val="3801496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02E1C787-3C2C-9B46-9BB1-CF3DC2953162}"/>
              </a:ext>
            </a:extLst>
          </p:cNvPr>
          <p:cNvSpPr>
            <a:spLocks noGrp="1" noChangeArrowheads="1"/>
          </p:cNvSpPr>
          <p:nvPr>
            <p:ph type="dt" sz="half" idx="10"/>
          </p:nvPr>
        </p:nvSpPr>
        <p:spPr/>
        <p:txBody>
          <a:bodyPr/>
          <a:lstStyle>
            <a:lvl1pPr>
              <a:defRPr/>
            </a:lvl1pPr>
          </a:lstStyle>
          <a:p>
            <a:pPr>
              <a:defRPr/>
            </a:pPr>
            <a:endParaRPr lang="en-GB"/>
          </a:p>
        </p:txBody>
      </p:sp>
      <p:sp>
        <p:nvSpPr>
          <p:cNvPr id="3" name="Rectangle 5">
            <a:extLst>
              <a:ext uri="{FF2B5EF4-FFF2-40B4-BE49-F238E27FC236}">
                <a16:creationId xmlns:a16="http://schemas.microsoft.com/office/drawing/2014/main" id="{CFA78EC6-B527-124B-A514-490051B1CEBB}"/>
              </a:ext>
            </a:extLst>
          </p:cNvPr>
          <p:cNvSpPr>
            <a:spLocks noGrp="1" noChangeArrowheads="1"/>
          </p:cNvSpPr>
          <p:nvPr>
            <p:ph type="ftr" sz="quarter" idx="11"/>
          </p:nvPr>
        </p:nvSpPr>
        <p:spPr/>
        <p:txBody>
          <a:bodyPr/>
          <a:lstStyle>
            <a:lvl1pPr>
              <a:defRPr/>
            </a:lvl1pPr>
          </a:lstStyle>
          <a:p>
            <a:pPr>
              <a:defRPr/>
            </a:pPr>
            <a:endParaRPr/>
          </a:p>
        </p:txBody>
      </p:sp>
      <p:sp>
        <p:nvSpPr>
          <p:cNvPr id="4" name="Rectangle 6">
            <a:extLst>
              <a:ext uri="{FF2B5EF4-FFF2-40B4-BE49-F238E27FC236}">
                <a16:creationId xmlns:a16="http://schemas.microsoft.com/office/drawing/2014/main" id="{76827D4D-1C96-3B4B-AC7A-E0B093238FA1}"/>
              </a:ext>
            </a:extLst>
          </p:cNvPr>
          <p:cNvSpPr>
            <a:spLocks noGrp="1" noChangeArrowheads="1"/>
          </p:cNvSpPr>
          <p:nvPr>
            <p:ph type="sldNum" sz="quarter" idx="12"/>
          </p:nvPr>
        </p:nvSpPr>
        <p:spPr/>
        <p:txBody>
          <a:bodyPr/>
          <a:lstStyle>
            <a:lvl1pPr>
              <a:defRPr/>
            </a:lvl1pPr>
          </a:lstStyle>
          <a:p>
            <a:fld id="{7A22164F-C9AF-984A-A17C-04F5DA6C50DE}" type="slidenum">
              <a:rPr lang="en-GB" altLang="fr-FR"/>
              <a:pPr/>
              <a:t>‹N›</a:t>
            </a:fld>
            <a:endParaRPr lang="en-GB" altLang="fr-FR"/>
          </a:p>
        </p:txBody>
      </p:sp>
    </p:spTree>
    <p:extLst>
      <p:ext uri="{BB962C8B-B14F-4D97-AF65-F5344CB8AC3E}">
        <p14:creationId xmlns:p14="http://schemas.microsoft.com/office/powerpoint/2010/main" val="942544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2FE3E9B8-A48F-8941-93FA-4FC843404BB3}"/>
              </a:ext>
            </a:extLst>
          </p:cNvPr>
          <p:cNvSpPr>
            <a:spLocks noGrp="1" noChangeArrowheads="1"/>
          </p:cNvSpPr>
          <p:nvPr>
            <p:ph type="dt" sz="half" idx="10"/>
          </p:nvPr>
        </p:nvSpPr>
        <p:spPr/>
        <p:txBody>
          <a:bodyPr/>
          <a:lstStyle>
            <a:lvl1pPr>
              <a:defRPr/>
            </a:lvl1pPr>
          </a:lstStyle>
          <a:p>
            <a:pPr>
              <a:defRPr/>
            </a:pPr>
            <a:endParaRPr lang="en-GB"/>
          </a:p>
        </p:txBody>
      </p:sp>
      <p:sp>
        <p:nvSpPr>
          <p:cNvPr id="6" name="Footer Placeholder 5">
            <a:extLst>
              <a:ext uri="{FF2B5EF4-FFF2-40B4-BE49-F238E27FC236}">
                <a16:creationId xmlns:a16="http://schemas.microsoft.com/office/drawing/2014/main" id="{913C404E-184A-F645-AF37-94AB3AED4A66}"/>
              </a:ext>
            </a:extLst>
          </p:cNvPr>
          <p:cNvSpPr>
            <a:spLocks noGrp="1" noChangeArrowheads="1"/>
          </p:cNvSpPr>
          <p:nvPr>
            <p:ph type="ftr" sz="quarter" idx="11"/>
          </p:nvPr>
        </p:nvSpPr>
        <p:spPr/>
        <p:txBody>
          <a:bodyPr/>
          <a:lstStyle>
            <a:lvl1pPr>
              <a:defRPr/>
            </a:lvl1pPr>
          </a:lstStyle>
          <a:p>
            <a:pPr>
              <a:defRPr/>
            </a:pPr>
            <a:endParaRPr/>
          </a:p>
        </p:txBody>
      </p:sp>
      <p:sp>
        <p:nvSpPr>
          <p:cNvPr id="7" name="Slide Number Placeholder 6">
            <a:extLst>
              <a:ext uri="{FF2B5EF4-FFF2-40B4-BE49-F238E27FC236}">
                <a16:creationId xmlns:a16="http://schemas.microsoft.com/office/drawing/2014/main" id="{1CD345CC-79A5-6341-AB76-501065D4C697}"/>
              </a:ext>
            </a:extLst>
          </p:cNvPr>
          <p:cNvSpPr>
            <a:spLocks noGrp="1" noChangeArrowheads="1"/>
          </p:cNvSpPr>
          <p:nvPr>
            <p:ph type="sldNum" sz="quarter" idx="12"/>
          </p:nvPr>
        </p:nvSpPr>
        <p:spPr/>
        <p:txBody>
          <a:bodyPr/>
          <a:lstStyle>
            <a:lvl1pPr>
              <a:defRPr/>
            </a:lvl1pPr>
          </a:lstStyle>
          <a:p>
            <a:fld id="{91D0ECCC-3B20-754F-8B3F-CB7DCCA07FA6}" type="slidenum">
              <a:rPr lang="en-GB" altLang="fr-FR"/>
              <a:pPr/>
              <a:t>‹N›</a:t>
            </a:fld>
            <a:endParaRPr lang="en-GB" altLang="fr-FR"/>
          </a:p>
        </p:txBody>
      </p:sp>
    </p:spTree>
    <p:extLst>
      <p:ext uri="{BB962C8B-B14F-4D97-AF65-F5344CB8AC3E}">
        <p14:creationId xmlns:p14="http://schemas.microsoft.com/office/powerpoint/2010/main" val="13342417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22D04305-6168-B445-8C28-135B67415897}"/>
              </a:ext>
            </a:extLst>
          </p:cNvPr>
          <p:cNvSpPr>
            <a:spLocks noGrp="1" noChangeArrowheads="1"/>
          </p:cNvSpPr>
          <p:nvPr>
            <p:ph type="dt" sz="half" idx="10"/>
          </p:nvPr>
        </p:nvSpPr>
        <p:spPr/>
        <p:txBody>
          <a:bodyPr/>
          <a:lstStyle>
            <a:lvl1pPr>
              <a:defRPr/>
            </a:lvl1pPr>
          </a:lstStyle>
          <a:p>
            <a:pPr>
              <a:defRPr/>
            </a:pPr>
            <a:endParaRPr lang="en-GB"/>
          </a:p>
        </p:txBody>
      </p:sp>
      <p:sp>
        <p:nvSpPr>
          <p:cNvPr id="6" name="Footer Placeholder 5">
            <a:extLst>
              <a:ext uri="{FF2B5EF4-FFF2-40B4-BE49-F238E27FC236}">
                <a16:creationId xmlns:a16="http://schemas.microsoft.com/office/drawing/2014/main" id="{8FBA2648-26B0-6947-B893-D51BF1BA672B}"/>
              </a:ext>
            </a:extLst>
          </p:cNvPr>
          <p:cNvSpPr>
            <a:spLocks noGrp="1" noChangeArrowheads="1"/>
          </p:cNvSpPr>
          <p:nvPr>
            <p:ph type="ftr" sz="quarter" idx="11"/>
          </p:nvPr>
        </p:nvSpPr>
        <p:spPr/>
        <p:txBody>
          <a:bodyPr/>
          <a:lstStyle>
            <a:lvl1pPr>
              <a:defRPr/>
            </a:lvl1pPr>
          </a:lstStyle>
          <a:p>
            <a:pPr>
              <a:defRPr/>
            </a:pPr>
            <a:endParaRPr/>
          </a:p>
        </p:txBody>
      </p:sp>
      <p:sp>
        <p:nvSpPr>
          <p:cNvPr id="7" name="Slide Number Placeholder 6">
            <a:extLst>
              <a:ext uri="{FF2B5EF4-FFF2-40B4-BE49-F238E27FC236}">
                <a16:creationId xmlns:a16="http://schemas.microsoft.com/office/drawing/2014/main" id="{7BDB58C2-CD69-064D-9AFB-2BBE67DE8A2B}"/>
              </a:ext>
            </a:extLst>
          </p:cNvPr>
          <p:cNvSpPr>
            <a:spLocks noGrp="1" noChangeArrowheads="1"/>
          </p:cNvSpPr>
          <p:nvPr>
            <p:ph type="sldNum" sz="quarter" idx="12"/>
          </p:nvPr>
        </p:nvSpPr>
        <p:spPr/>
        <p:txBody>
          <a:bodyPr/>
          <a:lstStyle>
            <a:lvl1pPr>
              <a:defRPr/>
            </a:lvl1pPr>
          </a:lstStyle>
          <a:p>
            <a:fld id="{3DF69787-4142-B54D-90C3-D3E386BC3239}" type="slidenum">
              <a:rPr lang="en-GB" altLang="fr-FR"/>
              <a:pPr/>
              <a:t>‹N›</a:t>
            </a:fld>
            <a:endParaRPr lang="en-GB" altLang="fr-FR"/>
          </a:p>
        </p:txBody>
      </p:sp>
    </p:spTree>
    <p:extLst>
      <p:ext uri="{BB962C8B-B14F-4D97-AF65-F5344CB8AC3E}">
        <p14:creationId xmlns:p14="http://schemas.microsoft.com/office/powerpoint/2010/main" val="15779227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E457CB78-8563-504C-B47F-15A8638A94EF}"/>
              </a:ext>
            </a:extLst>
          </p:cNvPr>
          <p:cNvSpPr>
            <a:spLocks noGrp="1" noChangeArrowheads="1"/>
          </p:cNvSpPr>
          <p:nvPr>
            <p:ph type="title"/>
          </p:nvPr>
        </p:nvSpPr>
        <p:spPr bwMode="auto">
          <a:xfrm>
            <a:off x="468313" y="11239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a:t>Lorem ipsum</a:t>
            </a:r>
          </a:p>
        </p:txBody>
      </p:sp>
      <p:sp>
        <p:nvSpPr>
          <p:cNvPr id="1027" name="Rectangle 3">
            <a:extLst>
              <a:ext uri="{FF2B5EF4-FFF2-40B4-BE49-F238E27FC236}">
                <a16:creationId xmlns:a16="http://schemas.microsoft.com/office/drawing/2014/main" id="{7F7EA93E-8DB5-6D4A-84C6-5EB5F93FBA89}"/>
              </a:ext>
            </a:extLst>
          </p:cNvPr>
          <p:cNvSpPr>
            <a:spLocks noGrp="1" noChangeArrowheads="1"/>
          </p:cNvSpPr>
          <p:nvPr>
            <p:ph type="body" idx="1"/>
          </p:nvPr>
        </p:nvSpPr>
        <p:spPr bwMode="auto">
          <a:xfrm>
            <a:off x="457200" y="2387600"/>
            <a:ext cx="8229600" cy="363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altLang="en-US"/>
              <a:t>Et dolor fragum</a:t>
            </a:r>
            <a:endParaRPr lang="en-GB" altLang="en-US"/>
          </a:p>
          <a:p>
            <a:pPr lvl="1"/>
            <a:r>
              <a:rPr lang="en-GB" altLang="en-US"/>
              <a:t>Et dolor fragum</a:t>
            </a:r>
          </a:p>
          <a:p>
            <a:pPr lvl="2"/>
            <a:r>
              <a:rPr lang="en-GB" altLang="en-US"/>
              <a:t>- Et dolor fragum</a:t>
            </a:r>
          </a:p>
        </p:txBody>
      </p:sp>
      <p:sp>
        <p:nvSpPr>
          <p:cNvPr id="1028" name="Rectangle 4">
            <a:extLst>
              <a:ext uri="{FF2B5EF4-FFF2-40B4-BE49-F238E27FC236}">
                <a16:creationId xmlns:a16="http://schemas.microsoft.com/office/drawing/2014/main" id="{43AD5CCD-9545-994F-A524-447908028B4A}"/>
              </a:ext>
            </a:extLst>
          </p:cNvPr>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b="0">
                <a:solidFill>
                  <a:schemeClr val="tx1"/>
                </a:solidFill>
                <a:latin typeface="+mj-lt"/>
              </a:defRPr>
            </a:lvl1pPr>
          </a:lstStyle>
          <a:p>
            <a:pPr>
              <a:defRPr/>
            </a:pPr>
            <a:endParaRPr lang="en-GB"/>
          </a:p>
        </p:txBody>
      </p:sp>
      <p:sp>
        <p:nvSpPr>
          <p:cNvPr id="1029" name="Rectangle 5">
            <a:extLst>
              <a:ext uri="{FF2B5EF4-FFF2-40B4-BE49-F238E27FC236}">
                <a16:creationId xmlns:a16="http://schemas.microsoft.com/office/drawing/2014/main" id="{089497B1-8BB7-8A4D-90D4-6A7C496FC5AB}"/>
              </a:ext>
            </a:extLst>
          </p:cNvPr>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lang="en-GB" sz="1400" b="0" kern="1200">
                <a:solidFill>
                  <a:schemeClr val="tx1"/>
                </a:solidFill>
                <a:latin typeface="+mj-lt"/>
                <a:ea typeface="+mn-ea"/>
                <a:cs typeface="+mn-cs"/>
              </a:defRPr>
            </a:lvl1pPr>
          </a:lstStyle>
          <a:p>
            <a:pPr>
              <a:defRPr/>
            </a:pPr>
            <a:endParaRPr lang="en-US"/>
          </a:p>
        </p:txBody>
      </p:sp>
      <p:sp>
        <p:nvSpPr>
          <p:cNvPr id="1030" name="Rectangle 6">
            <a:extLst>
              <a:ext uri="{FF2B5EF4-FFF2-40B4-BE49-F238E27FC236}">
                <a16:creationId xmlns:a16="http://schemas.microsoft.com/office/drawing/2014/main" id="{464DC1CF-9A08-4342-9234-37AC19C03E57}"/>
              </a:ext>
            </a:extLst>
          </p:cNvPr>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b="0">
                <a:solidFill>
                  <a:schemeClr val="tx1"/>
                </a:solidFill>
                <a:latin typeface="Arial" panose="020B0604020202020204" pitchFamily="34" charset="0"/>
              </a:defRPr>
            </a:lvl1pPr>
          </a:lstStyle>
          <a:p>
            <a:fld id="{49B25F66-B0B5-6148-87A4-68AE777B168A}" type="slidenum">
              <a:rPr lang="en-GB" altLang="fr-FR"/>
              <a:pPr/>
              <a:t>‹N›</a:t>
            </a:fld>
            <a:endParaRPr lang="en-GB" altLang="fr-FR"/>
          </a:p>
        </p:txBody>
      </p:sp>
    </p:spTree>
  </p:cSld>
  <p:clrMap bg1="lt1" tx1="dk1" bg2="lt2" tx2="dk2" accent1="accent1" accent2="accent2" accent3="accent3" accent4="accent4" accent5="accent5" accent6="accent6" hlink="hlink" folHlink="folHlink"/>
  <p:sldLayoutIdLst>
    <p:sldLayoutId id="2147489213" r:id="rId1"/>
    <p:sldLayoutId id="2147489214" r:id="rId2"/>
    <p:sldLayoutId id="2147489215" r:id="rId3"/>
    <p:sldLayoutId id="2147489216" r:id="rId4"/>
    <p:sldLayoutId id="2147489217" r:id="rId5"/>
    <p:sldLayoutId id="2147489218" r:id="rId6"/>
    <p:sldLayoutId id="2147489219" r:id="rId7"/>
    <p:sldLayoutId id="2147489220" r:id="rId8"/>
    <p:sldLayoutId id="2147489221" r:id="rId9"/>
    <p:sldLayoutId id="2147489222" r:id="rId10"/>
    <p:sldLayoutId id="2147489223" r:id="rId11"/>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21074FDA-7111-A54D-99C9-F324A117EEEC}"/>
              </a:ext>
            </a:extLst>
          </p:cNvPr>
          <p:cNvSpPr>
            <a:spLocks noGrp="1" noChangeArrowheads="1"/>
          </p:cNvSpPr>
          <p:nvPr>
            <p:ph type="title"/>
          </p:nvPr>
        </p:nvSpPr>
        <p:spPr bwMode="auto">
          <a:xfrm>
            <a:off x="468313" y="11239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a:t>Lorem ipsum</a:t>
            </a:r>
          </a:p>
        </p:txBody>
      </p:sp>
      <p:sp>
        <p:nvSpPr>
          <p:cNvPr id="3075" name="Rectangle 3">
            <a:extLst>
              <a:ext uri="{FF2B5EF4-FFF2-40B4-BE49-F238E27FC236}">
                <a16:creationId xmlns:a16="http://schemas.microsoft.com/office/drawing/2014/main" id="{2F84AE04-B58C-DB48-BA63-5348F3447E93}"/>
              </a:ext>
            </a:extLst>
          </p:cNvPr>
          <p:cNvSpPr>
            <a:spLocks noGrp="1" noChangeArrowheads="1"/>
          </p:cNvSpPr>
          <p:nvPr>
            <p:ph type="body" idx="1"/>
          </p:nvPr>
        </p:nvSpPr>
        <p:spPr bwMode="auto">
          <a:xfrm>
            <a:off x="457200" y="2387600"/>
            <a:ext cx="8229600" cy="363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altLang="en-US"/>
              <a:t>Et dolor fragum</a:t>
            </a:r>
            <a:endParaRPr lang="en-GB" altLang="en-US"/>
          </a:p>
          <a:p>
            <a:pPr lvl="1"/>
            <a:r>
              <a:rPr lang="en-GB" altLang="en-US"/>
              <a:t>Et dolor fragum</a:t>
            </a:r>
          </a:p>
          <a:p>
            <a:pPr lvl="2"/>
            <a:r>
              <a:rPr lang="en-GB" altLang="en-US"/>
              <a:t>- Et dolor fragum</a:t>
            </a:r>
          </a:p>
        </p:txBody>
      </p:sp>
      <p:sp>
        <p:nvSpPr>
          <p:cNvPr id="1028" name="Rectangle 4">
            <a:extLst>
              <a:ext uri="{FF2B5EF4-FFF2-40B4-BE49-F238E27FC236}">
                <a16:creationId xmlns:a16="http://schemas.microsoft.com/office/drawing/2014/main" id="{3A6B1F1E-629D-DB49-B1AD-EB1A1C4358A0}"/>
              </a:ext>
            </a:extLst>
          </p:cNvPr>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b="0">
                <a:solidFill>
                  <a:schemeClr val="tx1"/>
                </a:solidFill>
                <a:latin typeface="+mj-lt"/>
              </a:defRPr>
            </a:lvl1pPr>
          </a:lstStyle>
          <a:p>
            <a:pPr>
              <a:defRPr/>
            </a:pPr>
            <a:endParaRPr lang="en-GB"/>
          </a:p>
        </p:txBody>
      </p:sp>
      <p:sp>
        <p:nvSpPr>
          <p:cNvPr id="1029" name="Rectangle 5">
            <a:extLst>
              <a:ext uri="{FF2B5EF4-FFF2-40B4-BE49-F238E27FC236}">
                <a16:creationId xmlns:a16="http://schemas.microsoft.com/office/drawing/2014/main" id="{68B074B5-22BB-984C-B75C-49972C637CD3}"/>
              </a:ext>
            </a:extLst>
          </p:cNvPr>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lang="en-GB" sz="1400" b="0" kern="1200">
                <a:solidFill>
                  <a:schemeClr val="tx1"/>
                </a:solidFill>
                <a:latin typeface="+mj-lt"/>
                <a:ea typeface="+mn-ea"/>
                <a:cs typeface="+mn-cs"/>
              </a:defRPr>
            </a:lvl1pPr>
          </a:lstStyle>
          <a:p>
            <a:pPr>
              <a:defRPr/>
            </a:pPr>
            <a:endParaRPr lang="en-US"/>
          </a:p>
        </p:txBody>
      </p:sp>
      <p:sp>
        <p:nvSpPr>
          <p:cNvPr id="1030" name="Rectangle 6">
            <a:extLst>
              <a:ext uri="{FF2B5EF4-FFF2-40B4-BE49-F238E27FC236}">
                <a16:creationId xmlns:a16="http://schemas.microsoft.com/office/drawing/2014/main" id="{0B44A983-2BF1-664F-B5E1-996C839CA2A1}"/>
              </a:ext>
            </a:extLst>
          </p:cNvPr>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b="0">
                <a:solidFill>
                  <a:schemeClr val="tx1"/>
                </a:solidFill>
                <a:latin typeface="Arial" panose="020B0604020202020204" pitchFamily="34" charset="0"/>
              </a:defRPr>
            </a:lvl1pPr>
          </a:lstStyle>
          <a:p>
            <a:fld id="{BE450CDA-BCEF-A142-9074-221A310CF519}" type="slidenum">
              <a:rPr lang="en-GB" altLang="fr-FR"/>
              <a:pPr/>
              <a:t>‹N›</a:t>
            </a:fld>
            <a:endParaRPr lang="en-GB" altLang="fr-FR"/>
          </a:p>
        </p:txBody>
      </p:sp>
    </p:spTree>
  </p:cSld>
  <p:clrMap bg1="lt1" tx1="dk1" bg2="lt2" tx2="dk2" accent1="accent1" accent2="accent2" accent3="accent3" accent4="accent4" accent5="accent5" accent6="accent6" hlink="hlink" folHlink="folHlink"/>
  <p:sldLayoutIdLst>
    <p:sldLayoutId id="2147489235" r:id="rId1"/>
    <p:sldLayoutId id="2147489236" r:id="rId2"/>
    <p:sldLayoutId id="2147489237" r:id="rId3"/>
    <p:sldLayoutId id="2147489238" r:id="rId4"/>
    <p:sldLayoutId id="2147489239" r:id="rId5"/>
    <p:sldLayoutId id="2147489240" r:id="rId6"/>
    <p:sldLayoutId id="2147489241" r:id="rId7"/>
    <p:sldLayoutId id="2147489242" r:id="rId8"/>
    <p:sldLayoutId id="2147489243" r:id="rId9"/>
    <p:sldLayoutId id="2147489244" r:id="rId10"/>
    <p:sldLayoutId id="2147489245" r:id="rId11"/>
  </p:sldLayoutIdLst>
  <p:transition spd="slow">
    <p:fade/>
  </p:transition>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b="1"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6.xml"/><Relationship Id="rId1" Type="http://schemas.openxmlformats.org/officeDocument/2006/relationships/slideLayout" Target="../slideLayouts/slideLayout13.xml"/><Relationship Id="rId4" Type="http://schemas.openxmlformats.org/officeDocument/2006/relationships/image" Target="../media/image9.png"/></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8.xml"/><Relationship Id="rId1" Type="http://schemas.openxmlformats.org/officeDocument/2006/relationships/slideLayout" Target="../slideLayouts/slideLayout13.xml"/><Relationship Id="rId4" Type="http://schemas.openxmlformats.org/officeDocument/2006/relationships/image" Target="../media/image12.png"/></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notesSlide" Target="../notesSlides/notesSlide30.xml"/><Relationship Id="rId1" Type="http://schemas.openxmlformats.org/officeDocument/2006/relationships/slideLayout" Target="../slideLayouts/slideLayout13.xml"/><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1.xml"/><Relationship Id="rId1" Type="http://schemas.openxmlformats.org/officeDocument/2006/relationships/slideLayout" Target="../slideLayouts/slideLayout13.xml"/><Relationship Id="rId4" Type="http://schemas.openxmlformats.org/officeDocument/2006/relationships/image" Target="../media/image16.png"/></Relationships>
</file>

<file path=ppt/slides/_rels/slide3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0.xml"/><Relationship Id="rId1" Type="http://schemas.openxmlformats.org/officeDocument/2006/relationships/slideLayout" Target="../slideLayouts/slideLayout13.xml"/><Relationship Id="rId4" Type="http://schemas.openxmlformats.org/officeDocument/2006/relationships/image" Target="../media/image21.png"/></Relationships>
</file>

<file path=ppt/slides/_rels/slide4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1.xml"/><Relationship Id="rId1" Type="http://schemas.openxmlformats.org/officeDocument/2006/relationships/slideLayout" Target="../slideLayouts/slideLayout13.xml"/><Relationship Id="rId4" Type="http://schemas.openxmlformats.org/officeDocument/2006/relationships/image" Target="../media/image23.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3" Type="http://schemas.openxmlformats.org/officeDocument/2006/relationships/hyperlink" Target="https://emos2020events.ec.unipi.it/mixed-mode-surveys/" TargetMode="External"/><Relationship Id="rId2" Type="http://schemas.openxmlformats.org/officeDocument/2006/relationships/notesSlide" Target="../notesSlides/notesSlide45.xml"/><Relationship Id="rId1" Type="http://schemas.openxmlformats.org/officeDocument/2006/relationships/slideLayout" Target="../slideLayouts/slideLayout13.xml"/><Relationship Id="rId4" Type="http://schemas.openxmlformats.org/officeDocument/2006/relationships/hyperlink" Target="https://emos2020events.ec.unipi.it/305-2/" TargetMode="Externa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a:extLst>
              <a:ext uri="{FF2B5EF4-FFF2-40B4-BE49-F238E27FC236}">
                <a16:creationId xmlns:a16="http://schemas.microsoft.com/office/drawing/2014/main" id="{9B24C014-7A9D-0B4F-93B0-27E17E769985}"/>
              </a:ext>
            </a:extLst>
          </p:cNvPr>
          <p:cNvSpPr>
            <a:spLocks noGrp="1"/>
          </p:cNvSpPr>
          <p:nvPr>
            <p:ph type="title"/>
          </p:nvPr>
        </p:nvSpPr>
        <p:spPr>
          <a:xfrm>
            <a:off x="3779838" y="1628775"/>
            <a:ext cx="5256212" cy="3600450"/>
          </a:xfrm>
        </p:spPr>
        <p:txBody>
          <a:bodyPr/>
          <a:lstStyle/>
          <a:p>
            <a:br>
              <a:rPr lang="en-US" altLang="en-US" dirty="0"/>
            </a:br>
            <a:r>
              <a:rPr lang="en-US" altLang="en-US" dirty="0"/>
              <a:t>Sampling and Survey methodology</a:t>
            </a:r>
          </a:p>
        </p:txBody>
      </p:sp>
      <p:sp>
        <p:nvSpPr>
          <p:cNvPr id="52227" name="Slide Number Placeholder 3">
            <a:extLst>
              <a:ext uri="{FF2B5EF4-FFF2-40B4-BE49-F238E27FC236}">
                <a16:creationId xmlns:a16="http://schemas.microsoft.com/office/drawing/2014/main" id="{73EDFBEB-4984-C943-A02A-CE047CF65F40}"/>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endParaRPr lang="en-US" altLang="en-US" sz="1400" i="0">
              <a:solidFill>
                <a:schemeClr val="bg1"/>
              </a:solidFill>
              <a:latin typeface="Arial" panose="020B0604020202020204" pitchFamily="34" charset="0"/>
            </a:endParaRPr>
          </a:p>
        </p:txBody>
      </p:sp>
      <p:sp>
        <p:nvSpPr>
          <p:cNvPr id="6" name="Content Placeholder 2">
            <a:extLst>
              <a:ext uri="{FF2B5EF4-FFF2-40B4-BE49-F238E27FC236}">
                <a16:creationId xmlns:a16="http://schemas.microsoft.com/office/drawing/2014/main" id="{F927AB41-B8BC-1C45-947F-FA3AD65659A7}"/>
              </a:ext>
            </a:extLst>
          </p:cNvPr>
          <p:cNvSpPr txBox="1">
            <a:spLocks/>
          </p:cNvSpPr>
          <p:nvPr/>
        </p:nvSpPr>
        <p:spPr bwMode="auto">
          <a:xfrm>
            <a:off x="-252413" y="4652963"/>
            <a:ext cx="4859338"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0" algn="l" rtl="0" eaLnBrk="0" fontAlgn="base" hangingPunct="0">
              <a:spcBef>
                <a:spcPct val="20000"/>
              </a:spcBef>
              <a:spcAft>
                <a:spcPct val="0"/>
              </a:spcAft>
              <a:buClr>
                <a:schemeClr val="bg1"/>
              </a:buClr>
              <a:buNone/>
              <a:defRPr sz="3000" b="1" i="0">
                <a:solidFill>
                  <a:schemeClr val="bg1"/>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228600" indent="-228600" algn="l" rtl="0" eaLnBrk="0" fontAlgn="base" hangingPunct="0">
              <a:spcBef>
                <a:spcPct val="20000"/>
              </a:spcBef>
              <a:spcAft>
                <a:spcPct val="0"/>
              </a:spcAft>
              <a:defRPr sz="3000" b="1">
                <a:solidFill>
                  <a:schemeClr val="bg1"/>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defRPr/>
            </a:pPr>
            <a:endParaRPr lang="de-CH" sz="1800" kern="0" dirty="0"/>
          </a:p>
          <a:p>
            <a:pPr>
              <a:defRPr/>
            </a:pPr>
            <a:r>
              <a:rPr lang="de-CH" sz="1400" kern="0" dirty="0"/>
              <a:t>EMOS Learning Materials </a:t>
            </a:r>
          </a:p>
          <a:p>
            <a:pPr>
              <a:defRPr/>
            </a:pPr>
            <a:r>
              <a:rPr lang="de-CH" sz="1400" kern="0" dirty="0"/>
              <a:t>Service </a:t>
            </a:r>
            <a:r>
              <a:rPr lang="de-CH" sz="1400" kern="0" dirty="0" err="1"/>
              <a:t>Contract</a:t>
            </a:r>
            <a:r>
              <a:rPr lang="de-CH" sz="1400" kern="0" dirty="0"/>
              <a:t> n. 2019.0249</a:t>
            </a:r>
          </a:p>
          <a:p>
            <a:pPr>
              <a:defRPr/>
            </a:pPr>
            <a:r>
              <a:rPr lang="de-CH" sz="1400" kern="0" dirty="0" err="1"/>
              <a:t>between</a:t>
            </a:r>
            <a:r>
              <a:rPr lang="de-CH" sz="1400" kern="0" dirty="0"/>
              <a:t> </a:t>
            </a:r>
            <a:r>
              <a:rPr lang="de-CH" sz="1400" kern="0" dirty="0" err="1"/>
              <a:t>Eurostat</a:t>
            </a:r>
            <a:r>
              <a:rPr lang="de-CH" sz="1400" kern="0" dirty="0"/>
              <a:t> </a:t>
            </a:r>
            <a:r>
              <a:rPr lang="de-CH" sz="1400" kern="0" dirty="0" err="1"/>
              <a:t>and</a:t>
            </a:r>
            <a:r>
              <a:rPr lang="de-CH" sz="1400" kern="0" dirty="0"/>
              <a:t> </a:t>
            </a:r>
            <a:r>
              <a:rPr lang="de-CH" sz="1400" kern="0" dirty="0" err="1"/>
              <a:t>the</a:t>
            </a:r>
            <a:endParaRPr lang="de-CH" sz="1400" kern="0" dirty="0"/>
          </a:p>
          <a:p>
            <a:pPr>
              <a:defRPr/>
            </a:pPr>
            <a:r>
              <a:rPr lang="de-CH" sz="1400" kern="0" dirty="0"/>
              <a:t>University </a:t>
            </a:r>
            <a:r>
              <a:rPr lang="de-CH" sz="1400" kern="0" dirty="0" err="1"/>
              <a:t>of</a:t>
            </a:r>
            <a:r>
              <a:rPr lang="de-CH" sz="1400" kern="0" dirty="0"/>
              <a:t> Pisa, </a:t>
            </a:r>
            <a:r>
              <a:rPr lang="de-CH" sz="1400" kern="0" dirty="0" err="1"/>
              <a:t>Italy</a:t>
            </a:r>
            <a:endParaRPr lang="en-GB" sz="1400" kern="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205581" y="1304234"/>
            <a:ext cx="8229600" cy="936625"/>
          </a:xfrm>
        </p:spPr>
        <p:txBody>
          <a:bodyPr/>
          <a:lstStyle/>
          <a:p>
            <a:r>
              <a:rPr lang="en-GB" altLang="en-US" dirty="0"/>
              <a:t>Network or Multiplicity Sampling (2)</a:t>
            </a:r>
          </a:p>
        </p:txBody>
      </p:sp>
      <mc:AlternateContent xmlns:mc="http://schemas.openxmlformats.org/markup-compatibility/2006" xmlns:a14="http://schemas.microsoft.com/office/drawing/2010/main">
        <mc:Choice Requires="a14">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322263" y="2192126"/>
                <a:ext cx="8229600" cy="4189201"/>
              </a:xfrm>
            </p:spPr>
            <p:txBody>
              <a:bodyPr/>
              <a:lstStyle/>
              <a:p>
                <a:pPr algn="just">
                  <a:lnSpc>
                    <a:spcPct val="150000"/>
                  </a:lnSpc>
                </a:pPr>
                <a:r>
                  <a:rPr lang="en-US" sz="1600" b="0" dirty="0"/>
                  <a:t>Let </a:t>
                </a:r>
                <a14:m>
                  <m:oMath xmlns:m="http://schemas.openxmlformats.org/officeDocument/2006/math">
                    <m:sSub>
                      <m:sSubPr>
                        <m:ctrlPr>
                          <a:rPr lang="it-IT" sz="1600" b="0" i="1" smtClean="0">
                            <a:latin typeface="Cambria Math" panose="02040503050406030204" pitchFamily="18" charset="0"/>
                            <a:ea typeface="Cambria Math" panose="02040503050406030204" pitchFamily="18" charset="0"/>
                          </a:rPr>
                        </m:ctrlPr>
                      </m:sSubPr>
                      <m:e>
                        <m:r>
                          <a:rPr lang="en-US" sz="1600" b="0" i="1" smtClean="0">
                            <a:latin typeface="Cambria Math" panose="02040503050406030204" pitchFamily="18" charset="0"/>
                            <a:ea typeface="Cambria Math" panose="02040503050406030204" pitchFamily="18" charset="0"/>
                          </a:rPr>
                          <m:t>𝜁</m:t>
                        </m:r>
                      </m:e>
                      <m:sub>
                        <m:r>
                          <a:rPr lang="it-IT" sz="1600" b="0" i="1" smtClean="0">
                            <a:latin typeface="Cambria Math" panose="02040503050406030204" pitchFamily="18" charset="0"/>
                            <a:ea typeface="Cambria Math" panose="02040503050406030204" pitchFamily="18" charset="0"/>
                          </a:rPr>
                          <m:t>𝑖</m:t>
                        </m:r>
                      </m:sub>
                    </m:sSub>
                  </m:oMath>
                </a14:m>
                <a:r>
                  <a:rPr lang="en-US" sz="1600" b="0" dirty="0"/>
                  <a:t> the network for unit </a:t>
                </a:r>
                <a:r>
                  <a:rPr lang="en-US" sz="1600" b="0" i="1" dirty="0" err="1"/>
                  <a:t>i</a:t>
                </a:r>
                <a:r>
                  <a:rPr lang="en-US" sz="1600" b="0" dirty="0"/>
                  <a:t> in the sample.</a:t>
                </a:r>
              </a:p>
              <a:p>
                <a:pPr algn="just">
                  <a:lnSpc>
                    <a:spcPct val="150000"/>
                  </a:lnSpc>
                </a:pPr>
                <a:r>
                  <a:rPr lang="en-US" sz="1600" b="0" dirty="0"/>
                  <a:t>The multiplicity of individual </a:t>
                </a:r>
                <a:r>
                  <a:rPr lang="en-US" sz="1600" b="0" i="1" dirty="0"/>
                  <a:t>k</a:t>
                </a:r>
                <a:r>
                  <a:rPr lang="en-US" sz="1600" b="0" dirty="0"/>
                  <a:t> is the number of links leading to that individual</a:t>
                </a:r>
              </a:p>
              <a:p>
                <a:pPr algn="just">
                  <a:lnSpc>
                    <a:spcPct val="150000"/>
                  </a:lnSpc>
                </a:pPr>
                <a14:m>
                  <m:oMath xmlns:m="http://schemas.openxmlformats.org/officeDocument/2006/math">
                    <m:sSub>
                      <m:sSubPr>
                        <m:ctrlPr>
                          <a:rPr lang="it-IT" sz="1600" b="0" i="1" dirty="0" smtClean="0">
                            <a:latin typeface="Cambria Math" panose="02040503050406030204" pitchFamily="18" charset="0"/>
                          </a:rPr>
                        </m:ctrlPr>
                      </m:sSubPr>
                      <m:e>
                        <m:r>
                          <a:rPr lang="en-US" sz="1600" b="0" i="1" dirty="0">
                            <a:latin typeface="Cambria Math" panose="02040503050406030204" pitchFamily="18" charset="0"/>
                          </a:rPr>
                          <m:t>𝜔</m:t>
                        </m:r>
                      </m:e>
                      <m:sub>
                        <m:r>
                          <a:rPr lang="it-IT" sz="1600" b="0" i="1" dirty="0" smtClean="0">
                            <a:latin typeface="Cambria Math" panose="02040503050406030204" pitchFamily="18" charset="0"/>
                          </a:rPr>
                          <m:t>𝑘</m:t>
                        </m:r>
                      </m:sub>
                    </m:sSub>
                    <m:r>
                      <a:rPr lang="en-US" sz="1600" b="0" i="1" dirty="0">
                        <a:latin typeface="Cambria Math" panose="02040503050406030204" pitchFamily="18" charset="0"/>
                      </a:rPr>
                      <m:t> = 1/(</m:t>
                    </m:r>
                    <m:r>
                      <a:rPr lang="en-US" sz="1600" b="0" i="1" dirty="0">
                        <a:latin typeface="Cambria Math" panose="02040503050406030204" pitchFamily="18" charset="0"/>
                      </a:rPr>
                      <m:t>𝑚𝑢𝑙𝑡𝑖𝑝𝑙𝑖𝑐𝑖𝑡𝑦</m:t>
                    </m:r>
                    <m:r>
                      <a:rPr lang="en-US" sz="1600" b="0" i="1" dirty="0">
                        <a:latin typeface="Cambria Math" panose="02040503050406030204" pitchFamily="18" charset="0"/>
                      </a:rPr>
                      <m:t> </m:t>
                    </m:r>
                    <m:r>
                      <a:rPr lang="en-US" sz="1600" b="0" i="1" dirty="0">
                        <a:latin typeface="Cambria Math" panose="02040503050406030204" pitchFamily="18" charset="0"/>
                      </a:rPr>
                      <m:t>𝑜𝑓</m:t>
                    </m:r>
                    <m:r>
                      <a:rPr lang="en-US" sz="1600" b="0" i="1" dirty="0">
                        <a:latin typeface="Cambria Math" panose="02040503050406030204" pitchFamily="18" charset="0"/>
                      </a:rPr>
                      <m:t> </m:t>
                    </m:r>
                    <m:r>
                      <a:rPr lang="en-US" sz="1600" b="0" i="1" dirty="0">
                        <a:latin typeface="Cambria Math" panose="02040503050406030204" pitchFamily="18" charset="0"/>
                      </a:rPr>
                      <m:t>𝑝𝑒𝑟𝑠𝑜𝑛</m:t>
                    </m:r>
                    <m:r>
                      <a:rPr lang="en-US" sz="1600" b="0" i="1" dirty="0">
                        <a:latin typeface="Cambria Math" panose="02040503050406030204" pitchFamily="18" charset="0"/>
                      </a:rPr>
                      <m:t> </m:t>
                    </m:r>
                    <m:r>
                      <a:rPr lang="en-US" sz="1600" b="0" i="1" dirty="0">
                        <a:latin typeface="Cambria Math" panose="02040503050406030204" pitchFamily="18" charset="0"/>
                      </a:rPr>
                      <m:t>𝑘</m:t>
                    </m:r>
                    <m:r>
                      <a:rPr lang="en-US" sz="1600" b="0" i="1" dirty="0">
                        <a:latin typeface="Cambria Math" panose="02040503050406030204" pitchFamily="18" charset="0"/>
                      </a:rPr>
                      <m:t>) </m:t>
                    </m:r>
                  </m:oMath>
                </a14:m>
                <a:r>
                  <a:rPr lang="en-US" sz="1600" b="0" dirty="0"/>
                  <a:t> is the multiplicity weight for person </a:t>
                </a:r>
                <a:r>
                  <a:rPr lang="en-US" sz="1600" b="0" i="1" dirty="0"/>
                  <a:t>k</a:t>
                </a:r>
                <a:r>
                  <a:rPr lang="en-US" sz="1600" b="0" dirty="0"/>
                  <a:t> in the population of interest</a:t>
                </a:r>
              </a:p>
              <a:p>
                <a:pPr algn="just">
                  <a:lnSpc>
                    <a:spcPct val="150000"/>
                  </a:lnSpc>
                </a:pPr>
                <a:r>
                  <a:rPr lang="en-US" altLang="en-US" sz="1600" b="0" dirty="0"/>
                  <a:t>Let </a:t>
                </a:r>
                <a14:m>
                  <m:oMath xmlns:m="http://schemas.openxmlformats.org/officeDocument/2006/math">
                    <m:sSub>
                      <m:sSubPr>
                        <m:ctrlPr>
                          <a:rPr lang="it-IT" altLang="en-US" sz="1600" b="0" i="1" dirty="0" smtClean="0">
                            <a:latin typeface="Cambria Math" panose="02040503050406030204" pitchFamily="18" charset="0"/>
                          </a:rPr>
                        </m:ctrlPr>
                      </m:sSubPr>
                      <m:e>
                        <m:r>
                          <a:rPr lang="en-US" altLang="en-US" sz="1600" b="0" i="1" dirty="0" smtClean="0">
                            <a:latin typeface="Cambria Math" panose="02040503050406030204" pitchFamily="18" charset="0"/>
                          </a:rPr>
                          <m:t>𝑦</m:t>
                        </m:r>
                      </m:e>
                      <m:sub>
                        <m:r>
                          <a:rPr lang="en-US" altLang="en-US" sz="1600" b="0" i="1" dirty="0" smtClean="0">
                            <a:latin typeface="Cambria Math" panose="02040503050406030204" pitchFamily="18" charset="0"/>
                          </a:rPr>
                          <m:t>𝑘</m:t>
                        </m:r>
                      </m:sub>
                    </m:sSub>
                  </m:oMath>
                </a14:m>
                <a:r>
                  <a:rPr lang="en-US" altLang="en-US" sz="1600" b="0" dirty="0"/>
                  <a:t> be an indicator for whether person </a:t>
                </a:r>
                <a:r>
                  <a:rPr lang="en-US" altLang="en-US" sz="1600" b="0" i="1" dirty="0"/>
                  <a:t>k</a:t>
                </a:r>
                <a:r>
                  <a:rPr lang="en-US" altLang="en-US" sz="1600" b="0" dirty="0"/>
                  <a:t> was a victim of crime. Estimate the total number of crime victims by:</a:t>
                </a:r>
              </a:p>
              <a:p>
                <a:pPr marL="0" indent="0" algn="just">
                  <a:lnSpc>
                    <a:spcPct val="150000"/>
                  </a:lnSpc>
                  <a:buNone/>
                </a:pPr>
                <a14:m>
                  <m:oMathPara xmlns:m="http://schemas.openxmlformats.org/officeDocument/2006/math">
                    <m:oMathParaPr>
                      <m:jc m:val="centerGroup"/>
                    </m:oMathParaPr>
                    <m:oMath xmlns:m="http://schemas.openxmlformats.org/officeDocument/2006/math">
                      <m:sSub>
                        <m:sSubPr>
                          <m:ctrlPr>
                            <a:rPr lang="en-GB" altLang="en-US" sz="2000" b="0" i="1" smtClean="0">
                              <a:latin typeface="Cambria Math" panose="02040503050406030204" pitchFamily="18" charset="0"/>
                            </a:rPr>
                          </m:ctrlPr>
                        </m:sSubPr>
                        <m:e>
                          <m:acc>
                            <m:accPr>
                              <m:chr m:val="̂"/>
                              <m:ctrlPr>
                                <a:rPr lang="en-GB" altLang="en-US" sz="2000" b="0" i="1" smtClean="0">
                                  <a:latin typeface="Cambria Math" panose="02040503050406030204" pitchFamily="18" charset="0"/>
                                </a:rPr>
                              </m:ctrlPr>
                            </m:accPr>
                            <m:e>
                              <m:r>
                                <a:rPr lang="it-IT" altLang="en-US" sz="2000" b="0" i="1" smtClean="0">
                                  <a:latin typeface="Cambria Math" panose="02040503050406030204" pitchFamily="18" charset="0"/>
                                </a:rPr>
                                <m:t>𝑡</m:t>
                              </m:r>
                            </m:e>
                          </m:acc>
                        </m:e>
                        <m:sub>
                          <m:r>
                            <a:rPr lang="it-IT" altLang="en-US" sz="2000" b="0" i="1" smtClean="0">
                              <a:latin typeface="Cambria Math" panose="02040503050406030204" pitchFamily="18" charset="0"/>
                            </a:rPr>
                            <m:t>𝑦</m:t>
                          </m:r>
                          <m:r>
                            <a:rPr lang="it-IT" altLang="en-US" sz="2000" b="0" i="1" smtClean="0">
                              <a:latin typeface="Cambria Math" panose="02040503050406030204" pitchFamily="18" charset="0"/>
                            </a:rPr>
                            <m:t>,</m:t>
                          </m:r>
                          <m:r>
                            <a:rPr lang="it-IT" altLang="en-US" sz="2000" b="0" i="1" smtClean="0">
                              <a:latin typeface="Cambria Math" panose="02040503050406030204" pitchFamily="18" charset="0"/>
                            </a:rPr>
                            <m:t>𝑛𝑒𝑡</m:t>
                          </m:r>
                        </m:sub>
                      </m:sSub>
                      <m:r>
                        <a:rPr lang="it-IT" altLang="en-US" sz="2000" b="0" i="1" smtClean="0">
                          <a:latin typeface="Cambria Math" panose="02040503050406030204" pitchFamily="18" charset="0"/>
                        </a:rPr>
                        <m:t>=</m:t>
                      </m:r>
                      <m:nary>
                        <m:naryPr>
                          <m:chr m:val="∑"/>
                          <m:supHide m:val="on"/>
                          <m:ctrlPr>
                            <a:rPr lang="it-IT" altLang="en-US" sz="2000" b="0" i="1" smtClean="0">
                              <a:latin typeface="Cambria Math" panose="02040503050406030204" pitchFamily="18" charset="0"/>
                            </a:rPr>
                          </m:ctrlPr>
                        </m:naryPr>
                        <m:sub>
                          <m:r>
                            <m:rPr>
                              <m:brk m:alnAt="7"/>
                            </m:rPr>
                            <a:rPr lang="it-IT" altLang="en-US" sz="2000" b="0" i="1" smtClean="0">
                              <a:latin typeface="Cambria Math" panose="02040503050406030204" pitchFamily="18" charset="0"/>
                            </a:rPr>
                            <m:t>𝑖</m:t>
                          </m:r>
                          <m:r>
                            <a:rPr lang="it-IT" altLang="en-US" sz="2000" b="0" i="1" smtClean="0">
                              <a:latin typeface="Cambria Math" panose="02040503050406030204" pitchFamily="18" charset="0"/>
                            </a:rPr>
                            <m:t>∈</m:t>
                          </m:r>
                          <m:r>
                            <a:rPr lang="en-US" sz="2000" b="0" i="1">
                              <a:latin typeface="Cambria Math" panose="02040503050406030204" pitchFamily="18" charset="0"/>
                              <a:ea typeface="Cambria Math" panose="02040503050406030204" pitchFamily="18" charset="0"/>
                            </a:rPr>
                            <m:t>𝜁</m:t>
                          </m:r>
                        </m:sub>
                        <m:sup/>
                        <m:e>
                          <m:sSub>
                            <m:sSubPr>
                              <m:ctrlPr>
                                <a:rPr lang="it-IT" altLang="en-US" sz="2000" b="0" i="1" smtClean="0">
                                  <a:latin typeface="Cambria Math" panose="02040503050406030204" pitchFamily="18" charset="0"/>
                                </a:rPr>
                              </m:ctrlPr>
                            </m:sSubPr>
                            <m:e>
                              <m:r>
                                <a:rPr lang="it-IT" altLang="en-US" sz="2000" b="0" i="1" smtClean="0">
                                  <a:latin typeface="Cambria Math" panose="02040503050406030204" pitchFamily="18" charset="0"/>
                                </a:rPr>
                                <m:t>𝑤</m:t>
                              </m:r>
                            </m:e>
                            <m:sub>
                              <m:r>
                                <a:rPr lang="it-IT" altLang="en-US" sz="2000" b="0" i="1" smtClean="0">
                                  <a:latin typeface="Cambria Math" panose="02040503050406030204" pitchFamily="18" charset="0"/>
                                </a:rPr>
                                <m:t>𝑖</m:t>
                              </m:r>
                            </m:sub>
                          </m:sSub>
                        </m:e>
                      </m:nary>
                      <m:nary>
                        <m:naryPr>
                          <m:chr m:val="∑"/>
                          <m:supHide m:val="on"/>
                          <m:ctrlPr>
                            <a:rPr lang="it-IT" altLang="en-US" sz="2000" b="0" i="1">
                              <a:latin typeface="Cambria Math" panose="02040503050406030204" pitchFamily="18" charset="0"/>
                            </a:rPr>
                          </m:ctrlPr>
                        </m:naryPr>
                        <m:sub>
                          <m:r>
                            <a:rPr lang="it-IT" altLang="en-US" sz="2000" b="0" i="1" smtClean="0">
                              <a:latin typeface="Cambria Math" panose="02040503050406030204" pitchFamily="18" charset="0"/>
                            </a:rPr>
                            <m:t>𝑘</m:t>
                          </m:r>
                          <m:r>
                            <a:rPr lang="it-IT" altLang="en-US" sz="2000" b="0" i="1">
                              <a:latin typeface="Cambria Math" panose="02040503050406030204" pitchFamily="18" charset="0"/>
                            </a:rPr>
                            <m:t>∈</m:t>
                          </m:r>
                          <m:sSub>
                            <m:sSubPr>
                              <m:ctrlPr>
                                <a:rPr lang="it-IT" sz="2000" b="0" i="1" smtClean="0">
                                  <a:latin typeface="Cambria Math" panose="02040503050406030204" pitchFamily="18" charset="0"/>
                                  <a:ea typeface="Cambria Math" panose="02040503050406030204" pitchFamily="18" charset="0"/>
                                </a:rPr>
                              </m:ctrlPr>
                            </m:sSubPr>
                            <m:e>
                              <m:r>
                                <a:rPr lang="en-US" sz="2000" b="0" i="1">
                                  <a:latin typeface="Cambria Math" panose="02040503050406030204" pitchFamily="18" charset="0"/>
                                  <a:ea typeface="Cambria Math" panose="02040503050406030204" pitchFamily="18" charset="0"/>
                                </a:rPr>
                                <m:t>𝜁</m:t>
                              </m:r>
                            </m:e>
                            <m:sub>
                              <m:r>
                                <a:rPr lang="it-IT" sz="2000" b="0" i="1" smtClean="0">
                                  <a:latin typeface="Cambria Math" panose="02040503050406030204" pitchFamily="18" charset="0"/>
                                  <a:ea typeface="Cambria Math" panose="02040503050406030204" pitchFamily="18" charset="0"/>
                                </a:rPr>
                                <m:t>𝑖</m:t>
                              </m:r>
                            </m:sub>
                          </m:sSub>
                        </m:sub>
                        <m:sup/>
                        <m:e>
                          <m:sSub>
                            <m:sSubPr>
                              <m:ctrlPr>
                                <a:rPr lang="it-IT" altLang="en-US" sz="2000" b="0" i="1">
                                  <a:latin typeface="Cambria Math" panose="02040503050406030204" pitchFamily="18" charset="0"/>
                                </a:rPr>
                              </m:ctrlPr>
                            </m:sSubPr>
                            <m:e>
                              <m:r>
                                <a:rPr lang="it-IT" altLang="en-US" sz="2000" b="0" i="1">
                                  <a:latin typeface="Cambria Math" panose="02040503050406030204" pitchFamily="18" charset="0"/>
                                </a:rPr>
                                <m:t>𝑤</m:t>
                              </m:r>
                            </m:e>
                            <m:sub>
                              <m:r>
                                <a:rPr lang="it-IT" altLang="en-US" sz="2000" b="0" i="1" smtClean="0">
                                  <a:latin typeface="Cambria Math" panose="02040503050406030204" pitchFamily="18" charset="0"/>
                                </a:rPr>
                                <m:t>𝑘</m:t>
                              </m:r>
                            </m:sub>
                          </m:sSub>
                          <m:sSub>
                            <m:sSubPr>
                              <m:ctrlPr>
                                <a:rPr lang="it-IT" altLang="en-US" sz="2000" b="0" i="1" smtClean="0">
                                  <a:latin typeface="Cambria Math" panose="02040503050406030204" pitchFamily="18" charset="0"/>
                                </a:rPr>
                              </m:ctrlPr>
                            </m:sSubPr>
                            <m:e>
                              <m:r>
                                <a:rPr lang="it-IT" altLang="en-US" sz="2000" b="0" i="1" smtClean="0">
                                  <a:latin typeface="Cambria Math" panose="02040503050406030204" pitchFamily="18" charset="0"/>
                                </a:rPr>
                                <m:t>𝑦</m:t>
                              </m:r>
                            </m:e>
                            <m:sub>
                              <m:r>
                                <a:rPr lang="it-IT" altLang="en-US" sz="2000" b="0" i="1" smtClean="0">
                                  <a:latin typeface="Cambria Math" panose="02040503050406030204" pitchFamily="18" charset="0"/>
                                </a:rPr>
                                <m:t>𝑘</m:t>
                              </m:r>
                            </m:sub>
                          </m:sSub>
                        </m:e>
                      </m:nary>
                    </m:oMath>
                  </m:oMathPara>
                </a14:m>
                <a:endParaRPr lang="en-GB" altLang="en-US" sz="2000" b="0" dirty="0"/>
              </a:p>
              <a:p>
                <a:pPr algn="just">
                  <a:lnSpc>
                    <a:spcPct val="150000"/>
                  </a:lnSpc>
                  <a:buFontTx/>
                  <a:buNone/>
                  <a:defRPr/>
                </a:pPr>
                <a:endParaRPr lang="en-GB" altLang="en-US" sz="1600" dirty="0"/>
              </a:p>
            </p:txBody>
          </p:sp>
        </mc:Choice>
        <mc:Fallback xmlns="">
          <p:sp>
            <p:nvSpPr>
              <p:cNvPr id="66563" name="Content Placeholder 2">
                <a:extLst>
                  <a:ext uri="{FF2B5EF4-FFF2-40B4-BE49-F238E27FC236}">
                    <a16:creationId xmlns:a16="http://schemas.microsoft.com/office/drawing/2014/main" id="{DD8C4382-0528-444D-A5A7-87062FA2A8FF}"/>
                  </a:ext>
                </a:extLst>
              </p:cNvPr>
              <p:cNvSpPr>
                <a:spLocks noGrp="1" noRot="1" noChangeAspect="1" noMove="1" noResize="1" noEditPoints="1" noAdjustHandles="1" noChangeArrowheads="1" noChangeShapeType="1" noTextEdit="1"/>
              </p:cNvSpPr>
              <p:nvPr>
                <p:ph idx="1"/>
              </p:nvPr>
            </p:nvSpPr>
            <p:spPr>
              <a:xfrm>
                <a:off x="322263" y="2192126"/>
                <a:ext cx="8229600" cy="4189201"/>
              </a:xfrm>
              <a:blipFill>
                <a:blip r:embed="rId3"/>
                <a:stretch>
                  <a:fillRect l="-296" r="-370"/>
                </a:stretch>
              </a:blipFill>
            </p:spPr>
            <p:txBody>
              <a:bodyPr/>
              <a:lstStyle/>
              <a:p>
                <a:r>
                  <a:rPr lang="it-IT">
                    <a:noFill/>
                  </a:rPr>
                  <a:t> </a:t>
                </a:r>
              </a:p>
            </p:txBody>
          </p:sp>
        </mc:Fallback>
      </mc:AlternateContent>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10</a:t>
            </a:fld>
            <a:endParaRPr lang="en-GB" altLang="en-US" sz="1400" b="0" i="0">
              <a:solidFill>
                <a:srgbClr val="000000"/>
              </a:solidFill>
              <a:latin typeface="Arial" panose="020B0604020202020204" pitchFamily="34" charset="0"/>
            </a:endParaRPr>
          </a:p>
        </p:txBody>
      </p:sp>
    </p:spTree>
    <p:extLst>
      <p:ext uri="{BB962C8B-B14F-4D97-AF65-F5344CB8AC3E}">
        <p14:creationId xmlns:p14="http://schemas.microsoft.com/office/powerpoint/2010/main" val="34642636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205581" y="1304234"/>
            <a:ext cx="8229600" cy="936625"/>
          </a:xfrm>
        </p:spPr>
        <p:txBody>
          <a:bodyPr/>
          <a:lstStyle/>
          <a:p>
            <a:r>
              <a:rPr lang="en-GB" altLang="en-US" dirty="0"/>
              <a:t>Adaptive cluster sampling</a:t>
            </a:r>
          </a:p>
        </p:txBody>
      </p:sp>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322263" y="2192126"/>
            <a:ext cx="8229600" cy="4189201"/>
          </a:xfrm>
        </p:spPr>
        <p:txBody>
          <a:bodyPr/>
          <a:lstStyle/>
          <a:p>
            <a:pPr algn="just">
              <a:lnSpc>
                <a:spcPct val="150000"/>
              </a:lnSpc>
            </a:pPr>
            <a:r>
              <a:rPr lang="en-US" sz="1600" b="0" dirty="0"/>
              <a:t>Select an initial probability sample of primary sampling units (PSUs)</a:t>
            </a:r>
          </a:p>
          <a:p>
            <a:pPr algn="just">
              <a:lnSpc>
                <a:spcPct val="150000"/>
              </a:lnSpc>
            </a:pPr>
            <a:r>
              <a:rPr lang="en-US" sz="1600" b="0" dirty="0"/>
              <a:t>For each PSU in the initial sample, measure the response </a:t>
            </a:r>
            <a:r>
              <a:rPr lang="en-US" sz="1600" b="0" i="1" dirty="0"/>
              <a:t>y</a:t>
            </a:r>
          </a:p>
          <a:p>
            <a:pPr algn="just">
              <a:lnSpc>
                <a:spcPct val="150000"/>
              </a:lnSpc>
            </a:pPr>
            <a:r>
              <a:rPr lang="en-US" sz="1600" b="0" dirty="0"/>
              <a:t>If </a:t>
            </a:r>
            <a:r>
              <a:rPr lang="en-US" sz="1600" b="0" i="1" dirty="0"/>
              <a:t>y </a:t>
            </a:r>
            <a:r>
              <a:rPr lang="en-US" sz="1600" b="0" dirty="0"/>
              <a:t>in PSU </a:t>
            </a:r>
            <a:r>
              <a:rPr lang="en-US" sz="1600" b="0" i="1" dirty="0" err="1"/>
              <a:t>i</a:t>
            </a:r>
            <a:r>
              <a:rPr lang="en-US" sz="1600" b="0" dirty="0"/>
              <a:t> exceeds a predetermined value c, then add neighbors of PSU </a:t>
            </a:r>
            <a:r>
              <a:rPr lang="en-US" sz="1600" b="0" i="1" dirty="0" err="1"/>
              <a:t>i</a:t>
            </a:r>
            <a:r>
              <a:rPr lang="en-US" sz="1600" b="0" dirty="0"/>
              <a:t> to the sample</a:t>
            </a:r>
          </a:p>
          <a:p>
            <a:pPr algn="just">
              <a:lnSpc>
                <a:spcPct val="150000"/>
              </a:lnSpc>
            </a:pPr>
            <a:r>
              <a:rPr lang="en-US" altLang="en-US" sz="1600" b="0" dirty="0"/>
              <a:t>Continue the procedure until none of the neighbors has </a:t>
            </a:r>
            <a:r>
              <a:rPr lang="it-IT" altLang="en-US" sz="1600" b="0" i="1" dirty="0"/>
              <a:t>y&gt;c</a:t>
            </a:r>
            <a:endParaRPr lang="en-GB" altLang="en-US" sz="2000" b="0" i="1" dirty="0"/>
          </a:p>
          <a:p>
            <a:pPr algn="just">
              <a:lnSpc>
                <a:spcPct val="150000"/>
              </a:lnSpc>
              <a:buFontTx/>
              <a:buNone/>
              <a:defRPr/>
            </a:pPr>
            <a:endParaRPr lang="en-GB" altLang="en-US" sz="1600" dirty="0"/>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11</a:t>
            </a:fld>
            <a:endParaRPr lang="en-GB" altLang="en-US" sz="1400" b="0" i="0">
              <a:solidFill>
                <a:srgbClr val="000000"/>
              </a:solidFill>
              <a:latin typeface="Arial" panose="020B0604020202020204" pitchFamily="34" charset="0"/>
            </a:endParaRPr>
          </a:p>
        </p:txBody>
      </p:sp>
    </p:spTree>
    <p:extLst>
      <p:ext uri="{BB962C8B-B14F-4D97-AF65-F5344CB8AC3E}">
        <p14:creationId xmlns:p14="http://schemas.microsoft.com/office/powerpoint/2010/main" val="36910048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205581" y="1304234"/>
            <a:ext cx="8229600" cy="936625"/>
          </a:xfrm>
        </p:spPr>
        <p:txBody>
          <a:bodyPr/>
          <a:lstStyle/>
          <a:p>
            <a:r>
              <a:rPr lang="en-GB" altLang="en-US" dirty="0"/>
              <a:t>Snowball Sampling</a:t>
            </a:r>
          </a:p>
        </p:txBody>
      </p:sp>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322263" y="2192126"/>
            <a:ext cx="8229600" cy="4189201"/>
          </a:xfrm>
        </p:spPr>
        <p:txBody>
          <a:bodyPr/>
          <a:lstStyle/>
          <a:p>
            <a:pPr algn="just">
              <a:lnSpc>
                <a:spcPct val="150000"/>
              </a:lnSpc>
            </a:pPr>
            <a:r>
              <a:rPr lang="en-US" sz="1600" b="0" dirty="0"/>
              <a:t>Snowball sampling is based on the premise that members of the rare population know one another</a:t>
            </a:r>
          </a:p>
          <a:p>
            <a:pPr algn="just">
              <a:lnSpc>
                <a:spcPct val="150000"/>
              </a:lnSpc>
            </a:pPr>
            <a:r>
              <a:rPr lang="en-US" altLang="en-US" sz="1600" b="0" dirty="0"/>
              <a:t>To take a snowball sample of homeless, you would locate an initial sample of drug-addicted persons. Ask each of those persons to identify other homeless who could be included in your sample, then ask the new persons in your sample to identify additional homeless, and so on.</a:t>
            </a:r>
          </a:p>
          <a:p>
            <a:pPr algn="just">
              <a:lnSpc>
                <a:spcPct val="150000"/>
              </a:lnSpc>
            </a:pPr>
            <a:r>
              <a:rPr lang="en-US" altLang="en-US" sz="1600" b="0" dirty="0"/>
              <a:t>It is like the network sampling, however, in the network sampling the initial sample is a probability sample.</a:t>
            </a:r>
          </a:p>
          <a:p>
            <a:pPr algn="just">
              <a:lnSpc>
                <a:spcPct val="150000"/>
              </a:lnSpc>
            </a:pPr>
            <a:r>
              <a:rPr lang="en-US" altLang="en-US" sz="1600" b="0" dirty="0"/>
              <a:t>In snowball sampling, the initial sample is usually chosen conveniently: snowball sample is a convenience sample, where the selection probabilities are unknown</a:t>
            </a:r>
          </a:p>
          <a:p>
            <a:pPr algn="just">
              <a:lnSpc>
                <a:spcPct val="150000"/>
              </a:lnSpc>
            </a:pPr>
            <a:endParaRPr lang="en-GB" altLang="en-US" sz="1600" b="0" dirty="0"/>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12</a:t>
            </a:fld>
            <a:endParaRPr lang="en-GB" altLang="en-US" sz="1400" b="0" i="0">
              <a:solidFill>
                <a:srgbClr val="000000"/>
              </a:solidFill>
              <a:latin typeface="Arial" panose="020B0604020202020204" pitchFamily="34" charset="0"/>
            </a:endParaRPr>
          </a:p>
        </p:txBody>
      </p:sp>
    </p:spTree>
    <p:extLst>
      <p:ext uri="{BB962C8B-B14F-4D97-AF65-F5344CB8AC3E}">
        <p14:creationId xmlns:p14="http://schemas.microsoft.com/office/powerpoint/2010/main" val="28550817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205581" y="1304234"/>
            <a:ext cx="8229600" cy="936625"/>
          </a:xfrm>
        </p:spPr>
        <p:txBody>
          <a:bodyPr/>
          <a:lstStyle/>
          <a:p>
            <a:r>
              <a:rPr lang="en-GB" altLang="en-US" dirty="0"/>
              <a:t>Reading</a:t>
            </a:r>
          </a:p>
        </p:txBody>
      </p:sp>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322263" y="2192126"/>
            <a:ext cx="8229600" cy="4189201"/>
          </a:xfrm>
        </p:spPr>
        <p:txBody>
          <a:bodyPr/>
          <a:lstStyle/>
          <a:p>
            <a:pPr algn="just">
              <a:lnSpc>
                <a:spcPct val="150000"/>
              </a:lnSpc>
            </a:pPr>
            <a:r>
              <a:rPr lang="en-GB" altLang="en-US" sz="1600" b="0" dirty="0"/>
              <a:t>For more details and other sampling strategies for sampling rare population please refer to </a:t>
            </a:r>
          </a:p>
          <a:p>
            <a:pPr marL="893763" algn="just">
              <a:lnSpc>
                <a:spcPct val="150000"/>
              </a:lnSpc>
              <a:buFont typeface="Courier New" panose="02070309020205020404" pitchFamily="49" charset="0"/>
              <a:buChar char="o"/>
            </a:pPr>
            <a:r>
              <a:rPr lang="en-US" altLang="en-US" sz="1600" b="0" dirty="0" err="1"/>
              <a:t>Lohr</a:t>
            </a:r>
            <a:r>
              <a:rPr lang="en-US" altLang="en-US" sz="1600" b="0" dirty="0"/>
              <a:t>, S. L. (2022). </a:t>
            </a:r>
            <a:r>
              <a:rPr lang="en-US" altLang="en-US" sz="1600" b="0" i="1" dirty="0"/>
              <a:t>Sampling: design and analysis</a:t>
            </a:r>
            <a:r>
              <a:rPr lang="en-US" altLang="en-US" sz="1600" b="0" dirty="0"/>
              <a:t>. Chapman and Hall/CRC (chapter 14) </a:t>
            </a:r>
          </a:p>
          <a:p>
            <a:pPr marL="893763" algn="just">
              <a:lnSpc>
                <a:spcPct val="150000"/>
              </a:lnSpc>
              <a:buFont typeface="Courier New" panose="02070309020205020404" pitchFamily="49" charset="0"/>
              <a:buChar char="o"/>
            </a:pPr>
            <a:r>
              <a:rPr lang="en-US" altLang="en-US" sz="1600" b="0" dirty="0" err="1"/>
              <a:t>Christman</a:t>
            </a:r>
            <a:r>
              <a:rPr lang="en-US" altLang="en-US" sz="1600" b="0" dirty="0"/>
              <a:t>, M. C. (2009). Sampling of rare populations. In </a:t>
            </a:r>
            <a:r>
              <a:rPr lang="en-US" altLang="en-US" sz="1600" b="0" i="1" dirty="0"/>
              <a:t>Handbook of statistics </a:t>
            </a:r>
            <a:r>
              <a:rPr lang="en-US" altLang="en-US" sz="1600" b="0" dirty="0"/>
              <a:t>(Vol. 29, pp. 109-124). Elsevier.</a:t>
            </a:r>
            <a:endParaRPr lang="en-GB" altLang="en-US" sz="1600" b="0" dirty="0"/>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13</a:t>
            </a:fld>
            <a:endParaRPr lang="en-GB" altLang="en-US" sz="1400" b="0" i="0">
              <a:solidFill>
                <a:srgbClr val="000000"/>
              </a:solidFill>
              <a:latin typeface="Arial" panose="020B0604020202020204" pitchFamily="34" charset="0"/>
            </a:endParaRPr>
          </a:p>
        </p:txBody>
      </p:sp>
    </p:spTree>
    <p:extLst>
      <p:ext uri="{BB962C8B-B14F-4D97-AF65-F5344CB8AC3E}">
        <p14:creationId xmlns:p14="http://schemas.microsoft.com/office/powerpoint/2010/main" val="13459151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a:extLst>
              <a:ext uri="{FF2B5EF4-FFF2-40B4-BE49-F238E27FC236}">
                <a16:creationId xmlns:a16="http://schemas.microsoft.com/office/drawing/2014/main" id="{F6BD06D1-CF6E-3346-A697-49DC91AF8EC2}"/>
              </a:ext>
            </a:extLst>
          </p:cNvPr>
          <p:cNvSpPr>
            <a:spLocks noGrp="1"/>
          </p:cNvSpPr>
          <p:nvPr>
            <p:ph type="title"/>
          </p:nvPr>
        </p:nvSpPr>
        <p:spPr>
          <a:xfrm>
            <a:off x="395288" y="1628775"/>
            <a:ext cx="8497887" cy="3600450"/>
          </a:xfrm>
        </p:spPr>
        <p:txBody>
          <a:bodyPr/>
          <a:lstStyle/>
          <a:p>
            <a:pPr algn="ctr"/>
            <a:r>
              <a:rPr lang="de-CH" altLang="en-US" dirty="0"/>
              <a:t>Multiple Frame Surveys</a:t>
            </a:r>
            <a:endParaRPr lang="en-GB" altLang="en-US" dirty="0"/>
          </a:p>
        </p:txBody>
      </p:sp>
      <p:sp>
        <p:nvSpPr>
          <p:cNvPr id="62467" name="Slide Number Placeholder 1">
            <a:extLst>
              <a:ext uri="{FF2B5EF4-FFF2-40B4-BE49-F238E27FC236}">
                <a16:creationId xmlns:a16="http://schemas.microsoft.com/office/drawing/2014/main" id="{44743096-208F-D54D-9E53-AB9022CF6191}"/>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B496030-4F3A-AD4F-8E54-1AC677E6E37C}" type="slidenum">
              <a:rPr lang="en-GB" altLang="en-US" sz="1400" i="0">
                <a:solidFill>
                  <a:schemeClr val="bg1"/>
                </a:solidFill>
                <a:latin typeface="Arial" panose="020B0604020202020204" pitchFamily="34" charset="0"/>
              </a:rPr>
              <a:pPr>
                <a:spcBef>
                  <a:spcPct val="0"/>
                </a:spcBef>
                <a:buClrTx/>
                <a:buFontTx/>
                <a:buNone/>
              </a:pPr>
              <a:t>14</a:t>
            </a:fld>
            <a:endParaRPr lang="en-GB" altLang="en-US" sz="1400" i="0">
              <a:solidFill>
                <a:schemeClr val="bg1"/>
              </a:solidFill>
              <a:latin typeface="Arial" panose="020B0604020202020204" pitchFamily="34" charset="0"/>
            </a:endParaRPr>
          </a:p>
        </p:txBody>
      </p:sp>
    </p:spTree>
    <p:extLst>
      <p:ext uri="{BB962C8B-B14F-4D97-AF65-F5344CB8AC3E}">
        <p14:creationId xmlns:p14="http://schemas.microsoft.com/office/powerpoint/2010/main" val="1812428156"/>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205581" y="1304234"/>
            <a:ext cx="8229600" cy="936625"/>
          </a:xfrm>
        </p:spPr>
        <p:txBody>
          <a:bodyPr/>
          <a:lstStyle/>
          <a:p>
            <a:r>
              <a:rPr lang="en-GB" altLang="en-US" dirty="0"/>
              <a:t>A single frame</a:t>
            </a:r>
            <a:endParaRPr lang="en-GB" altLang="en-US" sz="2000" i="1" dirty="0"/>
          </a:p>
        </p:txBody>
      </p:sp>
      <mc:AlternateContent xmlns:mc="http://schemas.openxmlformats.org/markup-compatibility/2006" xmlns:a14="http://schemas.microsoft.com/office/drawing/2010/main">
        <mc:Choice Requires="a14">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322263" y="2132856"/>
                <a:ext cx="8229600" cy="4320479"/>
              </a:xfrm>
            </p:spPr>
            <p:txBody>
              <a:bodyPr/>
              <a:lstStyle/>
              <a:p>
                <a:pPr algn="just">
                  <a:lnSpc>
                    <a:spcPct val="150000"/>
                  </a:lnSpc>
                </a:pPr>
                <a:r>
                  <a:rPr lang="en-US" sz="1600" b="0" i="0" u="none" strike="noStrike" baseline="0" dirty="0"/>
                  <a:t>Usually, in the classical design-based sampling theory, we take a probability  sample from </a:t>
                </a:r>
                <a:r>
                  <a:rPr lang="en-US" sz="1600" b="0" i="0" u="sng" strike="noStrike" baseline="0" dirty="0"/>
                  <a:t>a single sampling frame, containing all the units in the target population</a:t>
                </a:r>
                <a:r>
                  <a:rPr lang="en-US" sz="1600" b="0" dirty="0"/>
                  <a:t>:</a:t>
                </a:r>
                <a:r>
                  <a:rPr lang="en-US" sz="1600" b="0" i="0" u="none" strike="noStrike" baseline="0" dirty="0"/>
                  <a:t> inclusion probabilities in the sampling design are used to make inferences about the population</a:t>
                </a:r>
              </a:p>
              <a:p>
                <a:pPr algn="just">
                  <a:lnSpc>
                    <a:spcPct val="150000"/>
                  </a:lnSpc>
                </a:pPr>
                <a:r>
                  <a:rPr lang="en-US" altLang="en-US" sz="1600" b="0" dirty="0"/>
                  <a:t>Let </a:t>
                </a:r>
                <a14:m>
                  <m:oMath xmlns:m="http://schemas.openxmlformats.org/officeDocument/2006/math">
                    <m:sSub>
                      <m:sSubPr>
                        <m:ctrlPr>
                          <a:rPr lang="it-IT" altLang="en-US" sz="1600" b="0" i="1" smtClean="0">
                            <a:latin typeface="Cambria Math" panose="02040503050406030204" pitchFamily="18" charset="0"/>
                          </a:rPr>
                        </m:ctrlPr>
                      </m:sSubPr>
                      <m:e>
                        <m:r>
                          <a:rPr lang="it-IT" altLang="en-US" sz="1600" b="0" i="1" smtClean="0">
                            <a:latin typeface="Cambria Math" panose="02040503050406030204" pitchFamily="18" charset="0"/>
                          </a:rPr>
                          <m:t>𝑦</m:t>
                        </m:r>
                      </m:e>
                      <m:sub>
                        <m:r>
                          <a:rPr lang="it-IT" altLang="en-US" sz="1600" b="0" i="1" smtClean="0">
                            <a:latin typeface="Cambria Math" panose="02040503050406030204" pitchFamily="18" charset="0"/>
                          </a:rPr>
                          <m:t>𝑖</m:t>
                        </m:r>
                      </m:sub>
                    </m:sSub>
                  </m:oMath>
                </a14:m>
                <a:r>
                  <a:rPr lang="en-GB" altLang="en-US" sz="1600" b="0" dirty="0"/>
                  <a:t> </a:t>
                </a:r>
                <a:r>
                  <a:rPr lang="en-US" sz="1600" b="0" dirty="0"/>
                  <a:t>a measurement on unit </a:t>
                </a:r>
                <a14:m>
                  <m:oMath xmlns:m="http://schemas.openxmlformats.org/officeDocument/2006/math">
                    <m:r>
                      <a:rPr lang="it-IT" sz="1600" b="0" i="1" smtClean="0">
                        <a:latin typeface="Cambria Math" panose="02040503050406030204" pitchFamily="18" charset="0"/>
                      </a:rPr>
                      <m:t>𝑖</m:t>
                    </m:r>
                    <m:r>
                      <a:rPr lang="it-IT" sz="1600" b="0" i="1" smtClean="0">
                        <a:latin typeface="Cambria Math" panose="02040503050406030204" pitchFamily="18" charset="0"/>
                      </a:rPr>
                      <m:t> </m:t>
                    </m:r>
                  </m:oMath>
                </a14:m>
                <a:r>
                  <a:rPr lang="en-US" sz="1600" b="0" dirty="0"/>
                  <a:t>in the population of </a:t>
                </a:r>
                <a:r>
                  <a:rPr lang="en-US" sz="1600" b="0" i="1" dirty="0"/>
                  <a:t>N </a:t>
                </a:r>
                <a:r>
                  <a:rPr lang="en-US" sz="1600" b="0" dirty="0"/>
                  <a:t>units; let </a:t>
                </a:r>
                <a:r>
                  <a:rPr lang="en-US" sz="1600" b="0" i="1" dirty="0"/>
                  <a:t>s</a:t>
                </a:r>
                <a:r>
                  <a:rPr lang="en-US" sz="1600" b="0" dirty="0"/>
                  <a:t> denote the units in the sample and </a:t>
                </a:r>
                <a14:m>
                  <m:oMath xmlns:m="http://schemas.openxmlformats.org/officeDocument/2006/math">
                    <m:sSub>
                      <m:sSubPr>
                        <m:ctrlPr>
                          <a:rPr lang="it-IT" sz="1600" b="0" i="1" smtClean="0">
                            <a:latin typeface="Cambria Math" panose="02040503050406030204" pitchFamily="18" charset="0"/>
                          </a:rPr>
                        </m:ctrlPr>
                      </m:sSubPr>
                      <m:e>
                        <m:r>
                          <a:rPr lang="it-IT" sz="1600" b="0" i="1" smtClean="0">
                            <a:latin typeface="Cambria Math" panose="02040503050406030204" pitchFamily="18" charset="0"/>
                          </a:rPr>
                          <m:t>𝜋</m:t>
                        </m:r>
                      </m:e>
                      <m:sub>
                        <m:r>
                          <a:rPr lang="it-IT" sz="1600" b="0" i="1" smtClean="0">
                            <a:latin typeface="Cambria Math" panose="02040503050406030204" pitchFamily="18" charset="0"/>
                          </a:rPr>
                          <m:t>𝑖</m:t>
                        </m:r>
                      </m:sub>
                    </m:sSub>
                  </m:oMath>
                </a14:m>
                <a:r>
                  <a:rPr lang="en-GB" altLang="en-US" sz="1600" b="0" dirty="0"/>
                  <a:t> the probability of inclusion. The </a:t>
                </a:r>
                <a:r>
                  <a:rPr lang="en-US" altLang="en-US" sz="1600" b="0" dirty="0"/>
                  <a:t> the Horvitz-Thompson estimator of the population total is:</a:t>
                </a:r>
              </a:p>
              <a:p>
                <a:pPr marL="0" indent="0" algn="just">
                  <a:lnSpc>
                    <a:spcPct val="150000"/>
                  </a:lnSpc>
                  <a:buNone/>
                </a:pPr>
                <a14:m>
                  <m:oMathPara xmlns:m="http://schemas.openxmlformats.org/officeDocument/2006/math">
                    <m:oMathParaPr>
                      <m:jc m:val="center"/>
                    </m:oMathParaPr>
                    <m:oMath xmlns:m="http://schemas.openxmlformats.org/officeDocument/2006/math">
                      <m:acc>
                        <m:accPr>
                          <m:chr m:val="̂"/>
                          <m:ctrlPr>
                            <a:rPr lang="it-IT" altLang="en-US" sz="2000" b="0" i="1" smtClean="0">
                              <a:latin typeface="Cambria Math" panose="02040503050406030204" pitchFamily="18" charset="0"/>
                            </a:rPr>
                          </m:ctrlPr>
                        </m:accPr>
                        <m:e>
                          <m:r>
                            <a:rPr lang="it-IT" altLang="en-US" sz="2000" b="0" i="1" smtClean="0">
                              <a:latin typeface="Cambria Math" panose="02040503050406030204" pitchFamily="18" charset="0"/>
                            </a:rPr>
                            <m:t>𝑌</m:t>
                          </m:r>
                        </m:e>
                      </m:acc>
                      <m:r>
                        <a:rPr lang="it-IT" altLang="en-US" sz="2000" b="0" i="1" smtClean="0">
                          <a:latin typeface="Cambria Math" panose="02040503050406030204" pitchFamily="18" charset="0"/>
                        </a:rPr>
                        <m:t>=</m:t>
                      </m:r>
                      <m:nary>
                        <m:naryPr>
                          <m:chr m:val="∑"/>
                          <m:supHide m:val="on"/>
                          <m:ctrlPr>
                            <a:rPr lang="it-IT" altLang="en-US" sz="2000" b="0" i="1" smtClean="0">
                              <a:latin typeface="Cambria Math" panose="02040503050406030204" pitchFamily="18" charset="0"/>
                            </a:rPr>
                          </m:ctrlPr>
                        </m:naryPr>
                        <m:sub>
                          <m:r>
                            <m:rPr>
                              <m:brk m:alnAt="7"/>
                            </m:rPr>
                            <a:rPr lang="it-IT" altLang="en-US" sz="2000" b="0" i="1" smtClean="0">
                              <a:latin typeface="Cambria Math" panose="02040503050406030204" pitchFamily="18" charset="0"/>
                            </a:rPr>
                            <m:t>𝑖</m:t>
                          </m:r>
                          <m:r>
                            <a:rPr lang="it-IT" altLang="en-US" sz="2000" b="0" i="1" smtClean="0">
                              <a:latin typeface="Cambria Math" panose="02040503050406030204" pitchFamily="18" charset="0"/>
                            </a:rPr>
                            <m:t>∈</m:t>
                          </m:r>
                          <m:r>
                            <a:rPr lang="it-IT" altLang="en-US" sz="2000" b="0" i="1" smtClean="0">
                              <a:latin typeface="Cambria Math" panose="02040503050406030204" pitchFamily="18" charset="0"/>
                            </a:rPr>
                            <m:t>𝑠</m:t>
                          </m:r>
                        </m:sub>
                        <m:sup/>
                        <m:e>
                          <m:sSub>
                            <m:sSubPr>
                              <m:ctrlPr>
                                <a:rPr lang="it-IT" altLang="en-US" sz="2000" b="0" i="1" smtClean="0">
                                  <a:latin typeface="Cambria Math" panose="02040503050406030204" pitchFamily="18" charset="0"/>
                                </a:rPr>
                              </m:ctrlPr>
                            </m:sSubPr>
                            <m:e>
                              <m:sSub>
                                <m:sSubPr>
                                  <m:ctrlPr>
                                    <a:rPr lang="it-IT" altLang="en-US" sz="2000" b="0" i="1" smtClean="0">
                                      <a:latin typeface="Cambria Math" panose="02040503050406030204" pitchFamily="18" charset="0"/>
                                    </a:rPr>
                                  </m:ctrlPr>
                                </m:sSubPr>
                                <m:e>
                                  <m:r>
                                    <a:rPr lang="it-IT" altLang="en-US" sz="2000" b="0" i="1" smtClean="0">
                                      <a:latin typeface="Cambria Math" panose="02040503050406030204" pitchFamily="18" charset="0"/>
                                    </a:rPr>
                                    <m:t>𝑤</m:t>
                                  </m:r>
                                </m:e>
                                <m:sub>
                                  <m:r>
                                    <a:rPr lang="it-IT" altLang="en-US" sz="2000" b="0" i="1" smtClean="0">
                                      <a:latin typeface="Cambria Math" panose="02040503050406030204" pitchFamily="18" charset="0"/>
                                    </a:rPr>
                                    <m:t>𝑖</m:t>
                                  </m:r>
                                </m:sub>
                              </m:sSub>
                              <m:r>
                                <a:rPr lang="it-IT" altLang="en-US" sz="2000" b="0" i="1" smtClean="0">
                                  <a:latin typeface="Cambria Math" panose="02040503050406030204" pitchFamily="18" charset="0"/>
                                </a:rPr>
                                <m:t>𝑦</m:t>
                              </m:r>
                            </m:e>
                            <m:sub>
                              <m:r>
                                <a:rPr lang="it-IT" altLang="en-US" sz="2000" b="0" i="1" smtClean="0">
                                  <a:latin typeface="Cambria Math" panose="02040503050406030204" pitchFamily="18" charset="0"/>
                                </a:rPr>
                                <m:t>𝑖</m:t>
                              </m:r>
                            </m:sub>
                          </m:sSub>
                        </m:e>
                      </m:nary>
                    </m:oMath>
                  </m:oMathPara>
                </a14:m>
                <a:endParaRPr lang="en-GB" altLang="en-US" sz="1600" b="0" dirty="0"/>
              </a:p>
              <a:p>
                <a:pPr marL="355600" indent="0" algn="just">
                  <a:lnSpc>
                    <a:spcPct val="150000"/>
                  </a:lnSpc>
                  <a:buNone/>
                </a:pPr>
                <a:r>
                  <a:rPr lang="en-GB" altLang="en-US" sz="1600" b="0" dirty="0"/>
                  <a:t>where </a:t>
                </a:r>
                <a14:m>
                  <m:oMath xmlns:m="http://schemas.openxmlformats.org/officeDocument/2006/math">
                    <m:sSub>
                      <m:sSubPr>
                        <m:ctrlPr>
                          <a:rPr lang="it-IT" altLang="en-US" sz="1600" b="0" i="1" smtClean="0">
                            <a:latin typeface="Cambria Math" panose="02040503050406030204" pitchFamily="18" charset="0"/>
                          </a:rPr>
                        </m:ctrlPr>
                      </m:sSubPr>
                      <m:e>
                        <m:r>
                          <a:rPr lang="it-IT" altLang="en-US" sz="1600" b="0" i="1" smtClean="0">
                            <a:latin typeface="Cambria Math" panose="02040503050406030204" pitchFamily="18" charset="0"/>
                          </a:rPr>
                          <m:t>𝑤</m:t>
                        </m:r>
                      </m:e>
                      <m:sub>
                        <m:r>
                          <a:rPr lang="it-IT" altLang="en-US" sz="1600" b="0" i="1" smtClean="0">
                            <a:latin typeface="Cambria Math" panose="02040503050406030204" pitchFamily="18" charset="0"/>
                          </a:rPr>
                          <m:t>𝑖</m:t>
                        </m:r>
                      </m:sub>
                    </m:sSub>
                    <m:r>
                      <a:rPr lang="it-IT" altLang="en-US" sz="1600" b="0" i="1" smtClean="0">
                        <a:latin typeface="Cambria Math" panose="02040503050406030204" pitchFamily="18" charset="0"/>
                      </a:rPr>
                      <m:t>=1/</m:t>
                    </m:r>
                    <m:sSub>
                      <m:sSubPr>
                        <m:ctrlPr>
                          <a:rPr lang="it-IT" altLang="en-US" sz="1600" b="0" i="1" smtClean="0">
                            <a:latin typeface="Cambria Math" panose="02040503050406030204" pitchFamily="18" charset="0"/>
                          </a:rPr>
                        </m:ctrlPr>
                      </m:sSubPr>
                      <m:e>
                        <m:r>
                          <a:rPr lang="it-IT" altLang="en-US" sz="1600" b="0" i="1" smtClean="0">
                            <a:latin typeface="Cambria Math" panose="02040503050406030204" pitchFamily="18" charset="0"/>
                          </a:rPr>
                          <m:t>𝜋</m:t>
                        </m:r>
                      </m:e>
                      <m:sub>
                        <m:r>
                          <a:rPr lang="it-IT" altLang="en-US" sz="1600" b="0" i="1" smtClean="0">
                            <a:latin typeface="Cambria Math" panose="02040503050406030204" pitchFamily="18" charset="0"/>
                          </a:rPr>
                          <m:t>𝑖</m:t>
                        </m:r>
                      </m:sub>
                    </m:sSub>
                  </m:oMath>
                </a14:m>
                <a:r>
                  <a:rPr lang="en-GB" altLang="en-US" sz="1600" b="0" dirty="0"/>
                  <a:t> is the sampling weight</a:t>
                </a:r>
              </a:p>
              <a:p>
                <a:pPr algn="just">
                  <a:lnSpc>
                    <a:spcPct val="150000"/>
                  </a:lnSpc>
                  <a:buFontTx/>
                  <a:buNone/>
                  <a:defRPr/>
                </a:pPr>
                <a:endParaRPr lang="en-GB" altLang="en-US" sz="1600" b="0" dirty="0"/>
              </a:p>
              <a:p>
                <a:pPr algn="just">
                  <a:lnSpc>
                    <a:spcPct val="150000"/>
                  </a:lnSpc>
                  <a:buFontTx/>
                  <a:buNone/>
                  <a:defRPr/>
                </a:pPr>
                <a:endParaRPr lang="en-GB" altLang="en-US" sz="1600" b="0" dirty="0"/>
              </a:p>
            </p:txBody>
          </p:sp>
        </mc:Choice>
        <mc:Fallback xmlns="">
          <p:sp>
            <p:nvSpPr>
              <p:cNvPr id="66563" name="Content Placeholder 2">
                <a:extLst>
                  <a:ext uri="{FF2B5EF4-FFF2-40B4-BE49-F238E27FC236}">
                    <a16:creationId xmlns:a16="http://schemas.microsoft.com/office/drawing/2014/main" id="{DD8C4382-0528-444D-A5A7-87062FA2A8FF}"/>
                  </a:ext>
                </a:extLst>
              </p:cNvPr>
              <p:cNvSpPr>
                <a:spLocks noGrp="1" noRot="1" noChangeAspect="1" noMove="1" noResize="1" noEditPoints="1" noAdjustHandles="1" noChangeArrowheads="1" noChangeShapeType="1" noTextEdit="1"/>
              </p:cNvSpPr>
              <p:nvPr>
                <p:ph idx="1"/>
              </p:nvPr>
            </p:nvSpPr>
            <p:spPr>
              <a:xfrm>
                <a:off x="322263" y="2132856"/>
                <a:ext cx="8229600" cy="4320479"/>
              </a:xfrm>
              <a:blipFill>
                <a:blip r:embed="rId3"/>
                <a:stretch>
                  <a:fillRect l="-296" r="-370"/>
                </a:stretch>
              </a:blipFill>
            </p:spPr>
            <p:txBody>
              <a:bodyPr/>
              <a:lstStyle/>
              <a:p>
                <a:r>
                  <a:rPr lang="it-IT">
                    <a:noFill/>
                  </a:rPr>
                  <a:t> </a:t>
                </a:r>
              </a:p>
            </p:txBody>
          </p:sp>
        </mc:Fallback>
      </mc:AlternateContent>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15</a:t>
            </a:fld>
            <a:endParaRPr lang="en-GB" altLang="en-US" sz="1400" b="0" i="0">
              <a:solidFill>
                <a:srgbClr val="000000"/>
              </a:solidFill>
              <a:latin typeface="Arial" panose="020B0604020202020204" pitchFamily="34" charset="0"/>
            </a:endParaRPr>
          </a:p>
        </p:txBody>
      </p:sp>
    </p:spTree>
    <p:extLst>
      <p:ext uri="{BB962C8B-B14F-4D97-AF65-F5344CB8AC3E}">
        <p14:creationId xmlns:p14="http://schemas.microsoft.com/office/powerpoint/2010/main" val="38180897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205581" y="1304234"/>
            <a:ext cx="8229600" cy="936625"/>
          </a:xfrm>
        </p:spPr>
        <p:txBody>
          <a:bodyPr/>
          <a:lstStyle/>
          <a:p>
            <a:r>
              <a:rPr lang="en-GB" altLang="en-US" dirty="0"/>
              <a:t>Dual frame survey</a:t>
            </a:r>
            <a:endParaRPr lang="en-GB" altLang="en-US" sz="2000" i="1" dirty="0"/>
          </a:p>
        </p:txBody>
      </p:sp>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322263" y="2132856"/>
            <a:ext cx="8229600" cy="4320479"/>
          </a:xfrm>
        </p:spPr>
        <p:txBody>
          <a:bodyPr/>
          <a:lstStyle/>
          <a:p>
            <a:pPr algn="just">
              <a:lnSpc>
                <a:spcPct val="150000"/>
              </a:lnSpc>
              <a:defRPr/>
            </a:pPr>
            <a:endParaRPr lang="en-US" altLang="en-US" sz="1600" b="0" dirty="0"/>
          </a:p>
          <a:p>
            <a:pPr algn="just">
              <a:lnSpc>
                <a:spcPct val="150000"/>
              </a:lnSpc>
              <a:defRPr/>
            </a:pPr>
            <a:endParaRPr lang="en-GB" altLang="en-US" sz="1600" b="0" dirty="0"/>
          </a:p>
          <a:p>
            <a:pPr algn="just">
              <a:lnSpc>
                <a:spcPct val="150000"/>
              </a:lnSpc>
              <a:buFontTx/>
              <a:buNone/>
              <a:defRPr/>
            </a:pPr>
            <a:endParaRPr lang="en-GB" altLang="en-US" sz="1600" b="0" dirty="0"/>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16</a:t>
            </a:fld>
            <a:endParaRPr lang="en-GB" altLang="en-US" sz="1400" b="0" i="0">
              <a:solidFill>
                <a:srgbClr val="000000"/>
              </a:solidFill>
              <a:latin typeface="Arial" panose="020B0604020202020204" pitchFamily="34" charset="0"/>
            </a:endParaRPr>
          </a:p>
        </p:txBody>
      </p:sp>
      <p:sp>
        <p:nvSpPr>
          <p:cNvPr id="2" name="Ovale 1">
            <a:extLst>
              <a:ext uri="{FF2B5EF4-FFF2-40B4-BE49-F238E27FC236}">
                <a16:creationId xmlns:a16="http://schemas.microsoft.com/office/drawing/2014/main" id="{EE3BBBBE-C3DE-48AE-81E1-BD06E6F6BE92}"/>
              </a:ext>
            </a:extLst>
          </p:cNvPr>
          <p:cNvSpPr/>
          <p:nvPr/>
        </p:nvSpPr>
        <p:spPr>
          <a:xfrm>
            <a:off x="971600" y="2161416"/>
            <a:ext cx="3816424" cy="3787864"/>
          </a:xfrm>
          <a:prstGeom prst="ellipse">
            <a:avLst/>
          </a:prstGeom>
          <a:no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it-IT" sz="1800" b="0"/>
          </a:p>
        </p:txBody>
      </p:sp>
      <p:sp>
        <p:nvSpPr>
          <p:cNvPr id="3" name="Ovale 2">
            <a:extLst>
              <a:ext uri="{FF2B5EF4-FFF2-40B4-BE49-F238E27FC236}">
                <a16:creationId xmlns:a16="http://schemas.microsoft.com/office/drawing/2014/main" id="{2847A689-3DDA-4E2C-8BAC-34EE17DFC49D}"/>
              </a:ext>
            </a:extLst>
          </p:cNvPr>
          <p:cNvSpPr/>
          <p:nvPr/>
        </p:nvSpPr>
        <p:spPr>
          <a:xfrm>
            <a:off x="2987824" y="3100039"/>
            <a:ext cx="1512168" cy="1530175"/>
          </a:xfrm>
          <a:prstGeom prst="ellipse">
            <a:avLst/>
          </a:prstGeom>
          <a:no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it-IT" sz="1800" b="0"/>
          </a:p>
        </p:txBody>
      </p:sp>
      <p:sp>
        <p:nvSpPr>
          <p:cNvPr id="4" name="CasellaDiTesto 3">
            <a:extLst>
              <a:ext uri="{FF2B5EF4-FFF2-40B4-BE49-F238E27FC236}">
                <a16:creationId xmlns:a16="http://schemas.microsoft.com/office/drawing/2014/main" id="{857B3C8C-C0CE-4105-95BB-B6D46987287C}"/>
              </a:ext>
            </a:extLst>
          </p:cNvPr>
          <p:cNvSpPr txBox="1"/>
          <p:nvPr/>
        </p:nvSpPr>
        <p:spPr>
          <a:xfrm>
            <a:off x="836663" y="2698974"/>
            <a:ext cx="350961" cy="461665"/>
          </a:xfrm>
          <a:prstGeom prst="rect">
            <a:avLst/>
          </a:prstGeom>
          <a:noFill/>
        </p:spPr>
        <p:txBody>
          <a:bodyPr wrap="square" rtlCol="0">
            <a:spAutoFit/>
          </a:bodyPr>
          <a:lstStyle/>
          <a:p>
            <a:r>
              <a:rPr lang="it-IT" sz="2400" b="0" dirty="0">
                <a:solidFill>
                  <a:srgbClr val="0F5494"/>
                </a:solidFill>
              </a:rPr>
              <a:t>A</a:t>
            </a:r>
          </a:p>
        </p:txBody>
      </p:sp>
      <p:sp>
        <p:nvSpPr>
          <p:cNvPr id="8" name="CasellaDiTesto 7">
            <a:extLst>
              <a:ext uri="{FF2B5EF4-FFF2-40B4-BE49-F238E27FC236}">
                <a16:creationId xmlns:a16="http://schemas.microsoft.com/office/drawing/2014/main" id="{2217AFC3-49E4-49E5-B703-CB8E4E45CC57}"/>
              </a:ext>
            </a:extLst>
          </p:cNvPr>
          <p:cNvSpPr txBox="1"/>
          <p:nvPr/>
        </p:nvSpPr>
        <p:spPr>
          <a:xfrm>
            <a:off x="2754003" y="3069481"/>
            <a:ext cx="350961" cy="461665"/>
          </a:xfrm>
          <a:prstGeom prst="rect">
            <a:avLst/>
          </a:prstGeom>
          <a:noFill/>
        </p:spPr>
        <p:txBody>
          <a:bodyPr wrap="square" rtlCol="0">
            <a:spAutoFit/>
          </a:bodyPr>
          <a:lstStyle/>
          <a:p>
            <a:r>
              <a:rPr lang="it-IT" sz="2400" b="0" dirty="0">
                <a:solidFill>
                  <a:srgbClr val="0F5494"/>
                </a:solidFill>
              </a:rPr>
              <a:t>B</a:t>
            </a:r>
          </a:p>
        </p:txBody>
      </p:sp>
      <p:sp>
        <p:nvSpPr>
          <p:cNvPr id="9" name="CasellaDiTesto 8">
            <a:extLst>
              <a:ext uri="{FF2B5EF4-FFF2-40B4-BE49-F238E27FC236}">
                <a16:creationId xmlns:a16="http://schemas.microsoft.com/office/drawing/2014/main" id="{DBB4EE5D-1C9B-4577-BE51-865148F97953}"/>
              </a:ext>
            </a:extLst>
          </p:cNvPr>
          <p:cNvSpPr txBox="1"/>
          <p:nvPr/>
        </p:nvSpPr>
        <p:spPr>
          <a:xfrm>
            <a:off x="1628751" y="3658035"/>
            <a:ext cx="350961" cy="461665"/>
          </a:xfrm>
          <a:prstGeom prst="rect">
            <a:avLst/>
          </a:prstGeom>
          <a:noFill/>
        </p:spPr>
        <p:txBody>
          <a:bodyPr wrap="square" rtlCol="0">
            <a:spAutoFit/>
          </a:bodyPr>
          <a:lstStyle/>
          <a:p>
            <a:r>
              <a:rPr lang="it-IT" sz="2400" b="0" dirty="0">
                <a:solidFill>
                  <a:srgbClr val="0F5494"/>
                </a:solidFill>
              </a:rPr>
              <a:t>a</a:t>
            </a:r>
          </a:p>
        </p:txBody>
      </p:sp>
      <p:sp>
        <p:nvSpPr>
          <p:cNvPr id="10" name="CasellaDiTesto 9">
            <a:extLst>
              <a:ext uri="{FF2B5EF4-FFF2-40B4-BE49-F238E27FC236}">
                <a16:creationId xmlns:a16="http://schemas.microsoft.com/office/drawing/2014/main" id="{FD44BF3E-DE90-4872-9C87-6A582FE44EF1}"/>
              </a:ext>
            </a:extLst>
          </p:cNvPr>
          <p:cNvSpPr txBox="1"/>
          <p:nvPr/>
        </p:nvSpPr>
        <p:spPr>
          <a:xfrm>
            <a:off x="3510670" y="3619068"/>
            <a:ext cx="629282" cy="461665"/>
          </a:xfrm>
          <a:prstGeom prst="rect">
            <a:avLst/>
          </a:prstGeom>
          <a:noFill/>
        </p:spPr>
        <p:txBody>
          <a:bodyPr wrap="square" rtlCol="0">
            <a:spAutoFit/>
          </a:bodyPr>
          <a:lstStyle/>
          <a:p>
            <a:r>
              <a:rPr lang="it-IT" sz="2400" b="0" dirty="0">
                <a:solidFill>
                  <a:srgbClr val="0F5494"/>
                </a:solidFill>
              </a:rPr>
              <a:t>ab</a:t>
            </a:r>
          </a:p>
        </p:txBody>
      </p:sp>
      <p:sp>
        <p:nvSpPr>
          <p:cNvPr id="5" name="CasellaDiTesto 4">
            <a:extLst>
              <a:ext uri="{FF2B5EF4-FFF2-40B4-BE49-F238E27FC236}">
                <a16:creationId xmlns:a16="http://schemas.microsoft.com/office/drawing/2014/main" id="{ACC76976-7DBA-46A4-98A7-13B702A3B1E0}"/>
              </a:ext>
            </a:extLst>
          </p:cNvPr>
          <p:cNvSpPr txBox="1"/>
          <p:nvPr/>
        </p:nvSpPr>
        <p:spPr>
          <a:xfrm>
            <a:off x="5194320" y="2880404"/>
            <a:ext cx="3627417" cy="1938992"/>
          </a:xfrm>
          <a:prstGeom prst="rect">
            <a:avLst/>
          </a:prstGeom>
          <a:noFill/>
        </p:spPr>
        <p:txBody>
          <a:bodyPr wrap="square" rtlCol="0">
            <a:spAutoFit/>
          </a:bodyPr>
          <a:lstStyle/>
          <a:p>
            <a:pPr algn="just"/>
            <a:r>
              <a:rPr lang="en-US" sz="2000" b="0" dirty="0">
                <a:solidFill>
                  <a:srgbClr val="0F5494"/>
                </a:solidFill>
              </a:rPr>
              <a:t>In an overlapping dual frame survey, independent probability samples are taken from frame A (the area frame) and frame B (the list frame)</a:t>
            </a:r>
            <a:endParaRPr lang="it-IT" sz="2000" b="0" dirty="0" err="1">
              <a:solidFill>
                <a:srgbClr val="0F5494"/>
              </a:solidFill>
            </a:endParaRPr>
          </a:p>
        </p:txBody>
      </p:sp>
    </p:spTree>
    <p:extLst>
      <p:ext uri="{BB962C8B-B14F-4D97-AF65-F5344CB8AC3E}">
        <p14:creationId xmlns:p14="http://schemas.microsoft.com/office/powerpoint/2010/main" val="14675373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205581" y="1304234"/>
            <a:ext cx="8229600" cy="936625"/>
          </a:xfrm>
        </p:spPr>
        <p:txBody>
          <a:bodyPr/>
          <a:lstStyle/>
          <a:p>
            <a:r>
              <a:rPr lang="en-GB" altLang="en-US" dirty="0"/>
              <a:t>Dual frame survey: example</a:t>
            </a:r>
            <a:endParaRPr lang="en-GB" altLang="en-US" sz="2000" i="1" dirty="0"/>
          </a:p>
        </p:txBody>
      </p:sp>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322263" y="2161416"/>
            <a:ext cx="8229600" cy="4320479"/>
          </a:xfrm>
        </p:spPr>
        <p:txBody>
          <a:bodyPr/>
          <a:lstStyle/>
          <a:p>
            <a:pPr algn="just">
              <a:lnSpc>
                <a:spcPct val="150000"/>
              </a:lnSpc>
              <a:defRPr/>
            </a:pPr>
            <a:endParaRPr lang="en-US" altLang="en-US" sz="1600" b="0" dirty="0"/>
          </a:p>
          <a:p>
            <a:pPr algn="just">
              <a:lnSpc>
                <a:spcPct val="150000"/>
              </a:lnSpc>
              <a:defRPr/>
            </a:pPr>
            <a:endParaRPr lang="en-GB" altLang="en-US" sz="1600" b="0" dirty="0"/>
          </a:p>
          <a:p>
            <a:pPr algn="just">
              <a:lnSpc>
                <a:spcPct val="150000"/>
              </a:lnSpc>
              <a:buFontTx/>
              <a:buNone/>
              <a:defRPr/>
            </a:pPr>
            <a:endParaRPr lang="en-GB" altLang="en-US" sz="1600" b="0" dirty="0"/>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17</a:t>
            </a:fld>
            <a:endParaRPr lang="en-GB" altLang="en-US" sz="1400" b="0" i="0">
              <a:solidFill>
                <a:srgbClr val="000000"/>
              </a:solidFill>
              <a:latin typeface="Arial" panose="020B0604020202020204" pitchFamily="34" charset="0"/>
            </a:endParaRPr>
          </a:p>
        </p:txBody>
      </p:sp>
      <p:sp>
        <p:nvSpPr>
          <p:cNvPr id="2" name="Ovale 1">
            <a:extLst>
              <a:ext uri="{FF2B5EF4-FFF2-40B4-BE49-F238E27FC236}">
                <a16:creationId xmlns:a16="http://schemas.microsoft.com/office/drawing/2014/main" id="{EE3BBBBE-C3DE-48AE-81E1-BD06E6F6BE92}"/>
              </a:ext>
            </a:extLst>
          </p:cNvPr>
          <p:cNvSpPr/>
          <p:nvPr/>
        </p:nvSpPr>
        <p:spPr>
          <a:xfrm>
            <a:off x="971600" y="2161416"/>
            <a:ext cx="3816424" cy="3787864"/>
          </a:xfrm>
          <a:prstGeom prst="ellipse">
            <a:avLst/>
          </a:prstGeom>
          <a:no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it-IT" sz="1800" b="0"/>
          </a:p>
        </p:txBody>
      </p:sp>
      <p:sp>
        <p:nvSpPr>
          <p:cNvPr id="3" name="Ovale 2">
            <a:extLst>
              <a:ext uri="{FF2B5EF4-FFF2-40B4-BE49-F238E27FC236}">
                <a16:creationId xmlns:a16="http://schemas.microsoft.com/office/drawing/2014/main" id="{2847A689-3DDA-4E2C-8BAC-34EE17DFC49D}"/>
              </a:ext>
            </a:extLst>
          </p:cNvPr>
          <p:cNvSpPr/>
          <p:nvPr/>
        </p:nvSpPr>
        <p:spPr>
          <a:xfrm>
            <a:off x="2987824" y="3100039"/>
            <a:ext cx="1512168" cy="1530175"/>
          </a:xfrm>
          <a:prstGeom prst="ellipse">
            <a:avLst/>
          </a:prstGeom>
          <a:no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it-IT" sz="1800" b="0"/>
          </a:p>
        </p:txBody>
      </p:sp>
      <p:sp>
        <p:nvSpPr>
          <p:cNvPr id="4" name="CasellaDiTesto 3">
            <a:extLst>
              <a:ext uri="{FF2B5EF4-FFF2-40B4-BE49-F238E27FC236}">
                <a16:creationId xmlns:a16="http://schemas.microsoft.com/office/drawing/2014/main" id="{857B3C8C-C0CE-4105-95BB-B6D46987287C}"/>
              </a:ext>
            </a:extLst>
          </p:cNvPr>
          <p:cNvSpPr txBox="1"/>
          <p:nvPr/>
        </p:nvSpPr>
        <p:spPr>
          <a:xfrm>
            <a:off x="836663" y="2698974"/>
            <a:ext cx="350961" cy="461665"/>
          </a:xfrm>
          <a:prstGeom prst="rect">
            <a:avLst/>
          </a:prstGeom>
          <a:noFill/>
        </p:spPr>
        <p:txBody>
          <a:bodyPr wrap="square" rtlCol="0">
            <a:spAutoFit/>
          </a:bodyPr>
          <a:lstStyle/>
          <a:p>
            <a:r>
              <a:rPr lang="it-IT" sz="2400" b="0" dirty="0">
                <a:solidFill>
                  <a:srgbClr val="0F5494"/>
                </a:solidFill>
              </a:rPr>
              <a:t>A</a:t>
            </a:r>
          </a:p>
        </p:txBody>
      </p:sp>
      <p:sp>
        <p:nvSpPr>
          <p:cNvPr id="8" name="CasellaDiTesto 7">
            <a:extLst>
              <a:ext uri="{FF2B5EF4-FFF2-40B4-BE49-F238E27FC236}">
                <a16:creationId xmlns:a16="http://schemas.microsoft.com/office/drawing/2014/main" id="{2217AFC3-49E4-49E5-B703-CB8E4E45CC57}"/>
              </a:ext>
            </a:extLst>
          </p:cNvPr>
          <p:cNvSpPr txBox="1"/>
          <p:nvPr/>
        </p:nvSpPr>
        <p:spPr>
          <a:xfrm>
            <a:off x="2754003" y="3069481"/>
            <a:ext cx="350961" cy="461665"/>
          </a:xfrm>
          <a:prstGeom prst="rect">
            <a:avLst/>
          </a:prstGeom>
          <a:noFill/>
        </p:spPr>
        <p:txBody>
          <a:bodyPr wrap="square" rtlCol="0">
            <a:spAutoFit/>
          </a:bodyPr>
          <a:lstStyle/>
          <a:p>
            <a:r>
              <a:rPr lang="it-IT" sz="2400" b="0" dirty="0">
                <a:solidFill>
                  <a:srgbClr val="0F5494"/>
                </a:solidFill>
              </a:rPr>
              <a:t>B</a:t>
            </a:r>
          </a:p>
        </p:txBody>
      </p:sp>
      <p:sp>
        <p:nvSpPr>
          <p:cNvPr id="9" name="CasellaDiTesto 8">
            <a:extLst>
              <a:ext uri="{FF2B5EF4-FFF2-40B4-BE49-F238E27FC236}">
                <a16:creationId xmlns:a16="http://schemas.microsoft.com/office/drawing/2014/main" id="{DBB4EE5D-1C9B-4577-BE51-865148F97953}"/>
              </a:ext>
            </a:extLst>
          </p:cNvPr>
          <p:cNvSpPr txBox="1"/>
          <p:nvPr/>
        </p:nvSpPr>
        <p:spPr>
          <a:xfrm>
            <a:off x="1628751" y="3658035"/>
            <a:ext cx="350961" cy="461665"/>
          </a:xfrm>
          <a:prstGeom prst="rect">
            <a:avLst/>
          </a:prstGeom>
          <a:noFill/>
        </p:spPr>
        <p:txBody>
          <a:bodyPr wrap="square" rtlCol="0">
            <a:spAutoFit/>
          </a:bodyPr>
          <a:lstStyle/>
          <a:p>
            <a:r>
              <a:rPr lang="it-IT" sz="2400" b="0" dirty="0">
                <a:solidFill>
                  <a:srgbClr val="0F5494"/>
                </a:solidFill>
              </a:rPr>
              <a:t>a</a:t>
            </a:r>
          </a:p>
        </p:txBody>
      </p:sp>
      <p:sp>
        <p:nvSpPr>
          <p:cNvPr id="10" name="CasellaDiTesto 9">
            <a:extLst>
              <a:ext uri="{FF2B5EF4-FFF2-40B4-BE49-F238E27FC236}">
                <a16:creationId xmlns:a16="http://schemas.microsoft.com/office/drawing/2014/main" id="{FD44BF3E-DE90-4872-9C87-6A582FE44EF1}"/>
              </a:ext>
            </a:extLst>
          </p:cNvPr>
          <p:cNvSpPr txBox="1"/>
          <p:nvPr/>
        </p:nvSpPr>
        <p:spPr>
          <a:xfrm>
            <a:off x="3510670" y="3619068"/>
            <a:ext cx="629282" cy="461665"/>
          </a:xfrm>
          <a:prstGeom prst="rect">
            <a:avLst/>
          </a:prstGeom>
          <a:noFill/>
        </p:spPr>
        <p:txBody>
          <a:bodyPr wrap="square" rtlCol="0">
            <a:spAutoFit/>
          </a:bodyPr>
          <a:lstStyle/>
          <a:p>
            <a:r>
              <a:rPr lang="it-IT" sz="2400" b="0" dirty="0">
                <a:solidFill>
                  <a:srgbClr val="0F5494"/>
                </a:solidFill>
              </a:rPr>
              <a:t>ab</a:t>
            </a:r>
          </a:p>
        </p:txBody>
      </p:sp>
      <p:sp>
        <p:nvSpPr>
          <p:cNvPr id="5" name="CasellaDiTesto 4">
            <a:extLst>
              <a:ext uri="{FF2B5EF4-FFF2-40B4-BE49-F238E27FC236}">
                <a16:creationId xmlns:a16="http://schemas.microsoft.com/office/drawing/2014/main" id="{ACC76976-7DBA-46A4-98A7-13B702A3B1E0}"/>
              </a:ext>
            </a:extLst>
          </p:cNvPr>
          <p:cNvSpPr txBox="1"/>
          <p:nvPr/>
        </p:nvSpPr>
        <p:spPr>
          <a:xfrm>
            <a:off x="4918395" y="2077351"/>
            <a:ext cx="3627417" cy="4524315"/>
          </a:xfrm>
          <a:prstGeom prst="rect">
            <a:avLst/>
          </a:prstGeom>
          <a:noFill/>
        </p:spPr>
        <p:txBody>
          <a:bodyPr wrap="square" rtlCol="0">
            <a:spAutoFit/>
          </a:bodyPr>
          <a:lstStyle/>
          <a:p>
            <a:pPr algn="just"/>
            <a:r>
              <a:rPr lang="en-US" sz="1800" b="0" dirty="0">
                <a:solidFill>
                  <a:srgbClr val="0F5494"/>
                </a:solidFill>
              </a:rPr>
              <a:t>In an epidemiology study, for example,  frame A might be that used for a general population health survey, while frame B might be a list frame of clinics specializing in a certain disease. The sample from frame B is  expected to yield a high percentage of persons with the  disease of interest, so that sampling will be efficient; the  sample from frame A, though more expensive, leads to  complete coverage of the population (</a:t>
            </a:r>
            <a:r>
              <a:rPr lang="en-US" sz="1800" b="0" dirty="0" err="1">
                <a:solidFill>
                  <a:srgbClr val="0F5494"/>
                </a:solidFill>
              </a:rPr>
              <a:t>Lohr</a:t>
            </a:r>
            <a:r>
              <a:rPr lang="en-US" sz="1800" b="0" dirty="0">
                <a:solidFill>
                  <a:srgbClr val="0F5494"/>
                </a:solidFill>
              </a:rPr>
              <a:t>, 2011)</a:t>
            </a:r>
            <a:endParaRPr lang="it-IT" sz="1800" b="0" dirty="0" err="1">
              <a:solidFill>
                <a:srgbClr val="0F5494"/>
              </a:solidFill>
            </a:endParaRPr>
          </a:p>
        </p:txBody>
      </p:sp>
    </p:spTree>
    <p:extLst>
      <p:ext uri="{BB962C8B-B14F-4D97-AF65-F5344CB8AC3E}">
        <p14:creationId xmlns:p14="http://schemas.microsoft.com/office/powerpoint/2010/main" val="8031475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205581" y="1304234"/>
            <a:ext cx="8229600" cy="936625"/>
          </a:xfrm>
        </p:spPr>
        <p:txBody>
          <a:bodyPr/>
          <a:lstStyle/>
          <a:p>
            <a:r>
              <a:rPr lang="en-GB" altLang="en-US" dirty="0"/>
              <a:t>Incomplete overlapping frames</a:t>
            </a:r>
            <a:endParaRPr lang="en-GB" altLang="en-US" sz="2000" i="1" dirty="0"/>
          </a:p>
        </p:txBody>
      </p:sp>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322263" y="2132856"/>
            <a:ext cx="8229600" cy="4320479"/>
          </a:xfrm>
        </p:spPr>
        <p:txBody>
          <a:bodyPr/>
          <a:lstStyle/>
          <a:p>
            <a:pPr algn="just">
              <a:lnSpc>
                <a:spcPct val="150000"/>
              </a:lnSpc>
              <a:defRPr/>
            </a:pPr>
            <a:endParaRPr lang="en-US" altLang="en-US" sz="1600" b="0" dirty="0"/>
          </a:p>
          <a:p>
            <a:pPr algn="just">
              <a:lnSpc>
                <a:spcPct val="150000"/>
              </a:lnSpc>
              <a:defRPr/>
            </a:pPr>
            <a:endParaRPr lang="en-GB" altLang="en-US" sz="1600" b="0" dirty="0"/>
          </a:p>
          <a:p>
            <a:pPr algn="just">
              <a:lnSpc>
                <a:spcPct val="150000"/>
              </a:lnSpc>
              <a:buFontTx/>
              <a:buNone/>
              <a:defRPr/>
            </a:pPr>
            <a:endParaRPr lang="en-GB" altLang="en-US" sz="1600" b="0" dirty="0"/>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18</a:t>
            </a:fld>
            <a:endParaRPr lang="en-GB" altLang="en-US" sz="1400" b="0" i="0">
              <a:solidFill>
                <a:srgbClr val="000000"/>
              </a:solidFill>
              <a:latin typeface="Arial" panose="020B0604020202020204" pitchFamily="34" charset="0"/>
            </a:endParaRPr>
          </a:p>
        </p:txBody>
      </p:sp>
      <p:sp>
        <p:nvSpPr>
          <p:cNvPr id="2" name="Ovale 1">
            <a:extLst>
              <a:ext uri="{FF2B5EF4-FFF2-40B4-BE49-F238E27FC236}">
                <a16:creationId xmlns:a16="http://schemas.microsoft.com/office/drawing/2014/main" id="{EE3BBBBE-C3DE-48AE-81E1-BD06E6F6BE92}"/>
              </a:ext>
            </a:extLst>
          </p:cNvPr>
          <p:cNvSpPr/>
          <p:nvPr/>
        </p:nvSpPr>
        <p:spPr>
          <a:xfrm>
            <a:off x="765514" y="2608302"/>
            <a:ext cx="2092821" cy="2035624"/>
          </a:xfrm>
          <a:prstGeom prst="ellipse">
            <a:avLst/>
          </a:prstGeom>
          <a:no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it-IT" sz="1800" b="0" dirty="0"/>
          </a:p>
        </p:txBody>
      </p:sp>
      <p:sp>
        <p:nvSpPr>
          <p:cNvPr id="3" name="Ovale 2">
            <a:extLst>
              <a:ext uri="{FF2B5EF4-FFF2-40B4-BE49-F238E27FC236}">
                <a16:creationId xmlns:a16="http://schemas.microsoft.com/office/drawing/2014/main" id="{2847A689-3DDA-4E2C-8BAC-34EE17DFC49D}"/>
              </a:ext>
            </a:extLst>
          </p:cNvPr>
          <p:cNvSpPr/>
          <p:nvPr/>
        </p:nvSpPr>
        <p:spPr>
          <a:xfrm>
            <a:off x="1786990" y="2608302"/>
            <a:ext cx="2071650" cy="2035624"/>
          </a:xfrm>
          <a:prstGeom prst="ellipse">
            <a:avLst/>
          </a:prstGeom>
          <a:no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it-IT" sz="1800" b="0"/>
          </a:p>
        </p:txBody>
      </p:sp>
      <p:sp>
        <p:nvSpPr>
          <p:cNvPr id="4" name="CasellaDiTesto 3">
            <a:extLst>
              <a:ext uri="{FF2B5EF4-FFF2-40B4-BE49-F238E27FC236}">
                <a16:creationId xmlns:a16="http://schemas.microsoft.com/office/drawing/2014/main" id="{857B3C8C-C0CE-4105-95BB-B6D46987287C}"/>
              </a:ext>
            </a:extLst>
          </p:cNvPr>
          <p:cNvSpPr txBox="1"/>
          <p:nvPr/>
        </p:nvSpPr>
        <p:spPr>
          <a:xfrm>
            <a:off x="584122" y="2562077"/>
            <a:ext cx="350961" cy="461665"/>
          </a:xfrm>
          <a:prstGeom prst="rect">
            <a:avLst/>
          </a:prstGeom>
          <a:noFill/>
        </p:spPr>
        <p:txBody>
          <a:bodyPr wrap="square" rtlCol="0">
            <a:spAutoFit/>
          </a:bodyPr>
          <a:lstStyle/>
          <a:p>
            <a:r>
              <a:rPr lang="it-IT" sz="2400" b="0" dirty="0">
                <a:solidFill>
                  <a:srgbClr val="0F5494"/>
                </a:solidFill>
              </a:rPr>
              <a:t>A</a:t>
            </a:r>
          </a:p>
        </p:txBody>
      </p:sp>
      <p:sp>
        <p:nvSpPr>
          <p:cNvPr id="8" name="CasellaDiTesto 7">
            <a:extLst>
              <a:ext uri="{FF2B5EF4-FFF2-40B4-BE49-F238E27FC236}">
                <a16:creationId xmlns:a16="http://schemas.microsoft.com/office/drawing/2014/main" id="{2217AFC3-49E4-49E5-B703-CB8E4E45CC57}"/>
              </a:ext>
            </a:extLst>
          </p:cNvPr>
          <p:cNvSpPr txBox="1"/>
          <p:nvPr/>
        </p:nvSpPr>
        <p:spPr>
          <a:xfrm>
            <a:off x="3532325" y="2456937"/>
            <a:ext cx="350961" cy="461665"/>
          </a:xfrm>
          <a:prstGeom prst="rect">
            <a:avLst/>
          </a:prstGeom>
          <a:noFill/>
        </p:spPr>
        <p:txBody>
          <a:bodyPr wrap="square" rtlCol="0">
            <a:spAutoFit/>
          </a:bodyPr>
          <a:lstStyle/>
          <a:p>
            <a:r>
              <a:rPr lang="it-IT" sz="2400" b="0" dirty="0">
                <a:solidFill>
                  <a:srgbClr val="0F5494"/>
                </a:solidFill>
              </a:rPr>
              <a:t>B</a:t>
            </a:r>
          </a:p>
        </p:txBody>
      </p:sp>
      <p:sp>
        <p:nvSpPr>
          <p:cNvPr id="9" name="CasellaDiTesto 8">
            <a:extLst>
              <a:ext uri="{FF2B5EF4-FFF2-40B4-BE49-F238E27FC236}">
                <a16:creationId xmlns:a16="http://schemas.microsoft.com/office/drawing/2014/main" id="{DBB4EE5D-1C9B-4577-BE51-865148F97953}"/>
              </a:ext>
            </a:extLst>
          </p:cNvPr>
          <p:cNvSpPr txBox="1"/>
          <p:nvPr/>
        </p:nvSpPr>
        <p:spPr>
          <a:xfrm>
            <a:off x="1226767" y="3368497"/>
            <a:ext cx="350961" cy="461665"/>
          </a:xfrm>
          <a:prstGeom prst="rect">
            <a:avLst/>
          </a:prstGeom>
          <a:noFill/>
        </p:spPr>
        <p:txBody>
          <a:bodyPr wrap="square" rtlCol="0">
            <a:spAutoFit/>
          </a:bodyPr>
          <a:lstStyle/>
          <a:p>
            <a:r>
              <a:rPr lang="it-IT" sz="2400" b="0" dirty="0">
                <a:solidFill>
                  <a:srgbClr val="0F5494"/>
                </a:solidFill>
              </a:rPr>
              <a:t>a</a:t>
            </a:r>
          </a:p>
        </p:txBody>
      </p:sp>
      <p:sp>
        <p:nvSpPr>
          <p:cNvPr id="10" name="CasellaDiTesto 9">
            <a:extLst>
              <a:ext uri="{FF2B5EF4-FFF2-40B4-BE49-F238E27FC236}">
                <a16:creationId xmlns:a16="http://schemas.microsoft.com/office/drawing/2014/main" id="{FD44BF3E-DE90-4872-9C87-6A582FE44EF1}"/>
              </a:ext>
            </a:extLst>
          </p:cNvPr>
          <p:cNvSpPr txBox="1"/>
          <p:nvPr/>
        </p:nvSpPr>
        <p:spPr>
          <a:xfrm>
            <a:off x="2069095" y="3306310"/>
            <a:ext cx="629282" cy="461665"/>
          </a:xfrm>
          <a:prstGeom prst="rect">
            <a:avLst/>
          </a:prstGeom>
          <a:noFill/>
        </p:spPr>
        <p:txBody>
          <a:bodyPr wrap="square" rtlCol="0">
            <a:spAutoFit/>
          </a:bodyPr>
          <a:lstStyle/>
          <a:p>
            <a:r>
              <a:rPr lang="it-IT" sz="2400" b="0" dirty="0">
                <a:solidFill>
                  <a:srgbClr val="0F5494"/>
                </a:solidFill>
              </a:rPr>
              <a:t>ab</a:t>
            </a:r>
          </a:p>
        </p:txBody>
      </p:sp>
      <p:sp>
        <p:nvSpPr>
          <p:cNvPr id="12" name="CasellaDiTesto 11">
            <a:extLst>
              <a:ext uri="{FF2B5EF4-FFF2-40B4-BE49-F238E27FC236}">
                <a16:creationId xmlns:a16="http://schemas.microsoft.com/office/drawing/2014/main" id="{6BFD2C4D-4DB3-4250-B9BC-7823B53FECEC}"/>
              </a:ext>
            </a:extLst>
          </p:cNvPr>
          <p:cNvSpPr txBox="1"/>
          <p:nvPr/>
        </p:nvSpPr>
        <p:spPr>
          <a:xfrm>
            <a:off x="3217684" y="3408464"/>
            <a:ext cx="629282" cy="461665"/>
          </a:xfrm>
          <a:prstGeom prst="rect">
            <a:avLst/>
          </a:prstGeom>
          <a:noFill/>
        </p:spPr>
        <p:txBody>
          <a:bodyPr wrap="square" rtlCol="0">
            <a:spAutoFit/>
          </a:bodyPr>
          <a:lstStyle/>
          <a:p>
            <a:r>
              <a:rPr lang="it-IT" sz="2400" b="0" dirty="0">
                <a:solidFill>
                  <a:srgbClr val="0F5494"/>
                </a:solidFill>
              </a:rPr>
              <a:t>b</a:t>
            </a:r>
          </a:p>
        </p:txBody>
      </p:sp>
      <p:sp>
        <p:nvSpPr>
          <p:cNvPr id="13" name="CasellaDiTesto 12">
            <a:extLst>
              <a:ext uri="{FF2B5EF4-FFF2-40B4-BE49-F238E27FC236}">
                <a16:creationId xmlns:a16="http://schemas.microsoft.com/office/drawing/2014/main" id="{4B7F9F1E-8AF3-4158-9FB3-BE87A9E567BB}"/>
              </a:ext>
            </a:extLst>
          </p:cNvPr>
          <p:cNvSpPr txBox="1"/>
          <p:nvPr/>
        </p:nvSpPr>
        <p:spPr>
          <a:xfrm>
            <a:off x="4217989" y="2411796"/>
            <a:ext cx="4615979" cy="3416320"/>
          </a:xfrm>
          <a:prstGeom prst="rect">
            <a:avLst/>
          </a:prstGeom>
          <a:noFill/>
        </p:spPr>
        <p:txBody>
          <a:bodyPr wrap="square" rtlCol="0">
            <a:spAutoFit/>
          </a:bodyPr>
          <a:lstStyle/>
          <a:p>
            <a:r>
              <a:rPr lang="it-IT" sz="1800" b="0" dirty="0" err="1">
                <a:solidFill>
                  <a:srgbClr val="0F5494"/>
                </a:solidFill>
              </a:rPr>
              <a:t>It</a:t>
            </a:r>
            <a:r>
              <a:rPr lang="it-IT" sz="1800" b="0" dirty="0">
                <a:solidFill>
                  <a:srgbClr val="0F5494"/>
                </a:solidFill>
              </a:rPr>
              <a:t> </a:t>
            </a:r>
            <a:r>
              <a:rPr lang="it-IT" sz="1800" b="0" dirty="0" err="1">
                <a:solidFill>
                  <a:srgbClr val="0F5494"/>
                </a:solidFill>
              </a:rPr>
              <a:t>could</a:t>
            </a:r>
            <a:r>
              <a:rPr lang="it-IT" sz="1800" b="0" dirty="0">
                <a:solidFill>
                  <a:srgbClr val="0F5494"/>
                </a:solidFill>
              </a:rPr>
              <a:t> be situation </a:t>
            </a:r>
            <a:r>
              <a:rPr lang="it-IT" sz="1800" b="0" dirty="0" err="1">
                <a:solidFill>
                  <a:srgbClr val="0F5494"/>
                </a:solidFill>
              </a:rPr>
              <a:t>where</a:t>
            </a:r>
            <a:r>
              <a:rPr lang="it-IT" sz="1800" b="0" dirty="0">
                <a:solidFill>
                  <a:srgbClr val="0F5494"/>
                </a:solidFill>
              </a:rPr>
              <a:t> </a:t>
            </a:r>
            <a:r>
              <a:rPr lang="it-IT" sz="1800" b="0" dirty="0" err="1">
                <a:solidFill>
                  <a:srgbClr val="0F5494"/>
                </a:solidFill>
              </a:rPr>
              <a:t>all</a:t>
            </a:r>
            <a:r>
              <a:rPr lang="it-IT" sz="1800" b="0" dirty="0">
                <a:solidFill>
                  <a:srgbClr val="0F5494"/>
                </a:solidFill>
              </a:rPr>
              <a:t> frames are incomplete.</a:t>
            </a:r>
          </a:p>
          <a:p>
            <a:endParaRPr lang="it-IT" sz="1800" b="0" dirty="0">
              <a:solidFill>
                <a:srgbClr val="0F5494"/>
              </a:solidFill>
            </a:endParaRPr>
          </a:p>
          <a:p>
            <a:r>
              <a:rPr lang="en-US" sz="1800" b="0" dirty="0">
                <a:solidFill>
                  <a:srgbClr val="0F5494"/>
                </a:solidFill>
              </a:rPr>
              <a:t>There are three domains: </a:t>
            </a:r>
          </a:p>
          <a:p>
            <a:pPr marL="285750" indent="-285750">
              <a:buFontTx/>
              <a:buChar char="-"/>
            </a:pPr>
            <a:r>
              <a:rPr lang="en-US" sz="1800" b="0" dirty="0">
                <a:solidFill>
                  <a:srgbClr val="0F5494"/>
                </a:solidFill>
              </a:rPr>
              <a:t>domain </a:t>
            </a:r>
            <a:r>
              <a:rPr lang="en-US" sz="1800" b="0" i="1" dirty="0">
                <a:solidFill>
                  <a:srgbClr val="0F5494"/>
                </a:solidFill>
              </a:rPr>
              <a:t>a</a:t>
            </a:r>
            <a:r>
              <a:rPr lang="en-US" sz="1800" b="0" dirty="0">
                <a:solidFill>
                  <a:srgbClr val="0F5494"/>
                </a:solidFill>
              </a:rPr>
              <a:t> consists of units in frame </a:t>
            </a:r>
            <a:r>
              <a:rPr lang="en-US" sz="1800" b="0" i="1" dirty="0">
                <a:solidFill>
                  <a:srgbClr val="0F5494"/>
                </a:solidFill>
              </a:rPr>
              <a:t>A</a:t>
            </a:r>
            <a:r>
              <a:rPr lang="en-US" sz="1800" b="0" dirty="0">
                <a:solidFill>
                  <a:srgbClr val="0F5494"/>
                </a:solidFill>
              </a:rPr>
              <a:t> but not in frame </a:t>
            </a:r>
            <a:r>
              <a:rPr lang="en-US" sz="1800" b="0" i="1" dirty="0">
                <a:solidFill>
                  <a:srgbClr val="0F5494"/>
                </a:solidFill>
              </a:rPr>
              <a:t>B</a:t>
            </a:r>
          </a:p>
          <a:p>
            <a:pPr marL="285750" indent="-285750">
              <a:buFontTx/>
              <a:buChar char="-"/>
            </a:pPr>
            <a:r>
              <a:rPr lang="en-US" sz="1800" b="0" dirty="0">
                <a:solidFill>
                  <a:srgbClr val="0F5494"/>
                </a:solidFill>
              </a:rPr>
              <a:t>domain </a:t>
            </a:r>
            <a:r>
              <a:rPr lang="en-US" sz="1800" b="0" i="1" dirty="0">
                <a:solidFill>
                  <a:srgbClr val="0F5494"/>
                </a:solidFill>
              </a:rPr>
              <a:t>b</a:t>
            </a:r>
            <a:r>
              <a:rPr lang="en-US" sz="1800" b="0" dirty="0">
                <a:solidFill>
                  <a:srgbClr val="0F5494"/>
                </a:solidFill>
              </a:rPr>
              <a:t> consists of units in frame </a:t>
            </a:r>
            <a:r>
              <a:rPr lang="en-US" sz="1800" b="0" i="1" dirty="0">
                <a:solidFill>
                  <a:srgbClr val="0F5494"/>
                </a:solidFill>
              </a:rPr>
              <a:t>B</a:t>
            </a:r>
            <a:r>
              <a:rPr lang="en-US" sz="1800" b="0" dirty="0">
                <a:solidFill>
                  <a:srgbClr val="0F5494"/>
                </a:solidFill>
              </a:rPr>
              <a:t> but not in frame </a:t>
            </a:r>
            <a:r>
              <a:rPr lang="en-US" sz="1800" b="0" i="1" dirty="0">
                <a:solidFill>
                  <a:srgbClr val="0F5494"/>
                </a:solidFill>
              </a:rPr>
              <a:t>A</a:t>
            </a:r>
          </a:p>
          <a:p>
            <a:pPr marL="285750" indent="-285750">
              <a:buFontTx/>
              <a:buChar char="-"/>
            </a:pPr>
            <a:r>
              <a:rPr lang="en-US" sz="1800" b="0" dirty="0">
                <a:solidFill>
                  <a:srgbClr val="0F5494"/>
                </a:solidFill>
              </a:rPr>
              <a:t>domain </a:t>
            </a:r>
            <a:r>
              <a:rPr lang="en-US" sz="1800" b="0" i="1" dirty="0">
                <a:solidFill>
                  <a:srgbClr val="0F5494"/>
                </a:solidFill>
              </a:rPr>
              <a:t>ab</a:t>
            </a:r>
            <a:r>
              <a:rPr lang="en-US" sz="1800" b="0" dirty="0">
                <a:solidFill>
                  <a:srgbClr val="0F5494"/>
                </a:solidFill>
              </a:rPr>
              <a:t> consists of units in both frames</a:t>
            </a:r>
            <a:endParaRPr lang="it-IT" sz="1800" b="0" dirty="0">
              <a:solidFill>
                <a:srgbClr val="0F5494"/>
              </a:solidFill>
            </a:endParaRPr>
          </a:p>
          <a:p>
            <a:endParaRPr lang="it-IT" sz="1800" b="0" dirty="0">
              <a:solidFill>
                <a:srgbClr val="0F5494"/>
              </a:solidFill>
            </a:endParaRPr>
          </a:p>
          <a:p>
            <a:endParaRPr lang="it-IT" sz="1800" b="0" dirty="0">
              <a:solidFill>
                <a:srgbClr val="0F5494"/>
              </a:solidFill>
            </a:endParaRPr>
          </a:p>
        </p:txBody>
      </p:sp>
    </p:spTree>
    <p:extLst>
      <p:ext uri="{BB962C8B-B14F-4D97-AF65-F5344CB8AC3E}">
        <p14:creationId xmlns:p14="http://schemas.microsoft.com/office/powerpoint/2010/main" val="41208935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205580" y="1304234"/>
            <a:ext cx="8481219" cy="936625"/>
          </a:xfrm>
        </p:spPr>
        <p:txBody>
          <a:bodyPr/>
          <a:lstStyle/>
          <a:p>
            <a:r>
              <a:rPr lang="en-GB" altLang="en-US" dirty="0"/>
              <a:t>Incomplete overlapping frames: example</a:t>
            </a:r>
            <a:endParaRPr lang="en-GB" altLang="en-US" sz="2000" i="1" dirty="0"/>
          </a:p>
        </p:txBody>
      </p:sp>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322263" y="2132856"/>
            <a:ext cx="8229600" cy="4320479"/>
          </a:xfrm>
        </p:spPr>
        <p:txBody>
          <a:bodyPr/>
          <a:lstStyle/>
          <a:p>
            <a:pPr algn="just">
              <a:lnSpc>
                <a:spcPct val="150000"/>
              </a:lnSpc>
              <a:defRPr/>
            </a:pPr>
            <a:endParaRPr lang="en-US" altLang="en-US" sz="1600" b="0" dirty="0"/>
          </a:p>
          <a:p>
            <a:pPr algn="just">
              <a:lnSpc>
                <a:spcPct val="150000"/>
              </a:lnSpc>
              <a:defRPr/>
            </a:pPr>
            <a:endParaRPr lang="en-GB" altLang="en-US" sz="1600" b="0" dirty="0"/>
          </a:p>
          <a:p>
            <a:pPr algn="just">
              <a:lnSpc>
                <a:spcPct val="150000"/>
              </a:lnSpc>
              <a:buFontTx/>
              <a:buNone/>
              <a:defRPr/>
            </a:pPr>
            <a:endParaRPr lang="en-GB" altLang="en-US" sz="1600" b="0" dirty="0"/>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19</a:t>
            </a:fld>
            <a:endParaRPr lang="en-GB" altLang="en-US" sz="1400" b="0" i="0">
              <a:solidFill>
                <a:srgbClr val="000000"/>
              </a:solidFill>
              <a:latin typeface="Arial" panose="020B0604020202020204" pitchFamily="34" charset="0"/>
            </a:endParaRPr>
          </a:p>
        </p:txBody>
      </p:sp>
      <p:sp>
        <p:nvSpPr>
          <p:cNvPr id="2" name="Ovale 1">
            <a:extLst>
              <a:ext uri="{FF2B5EF4-FFF2-40B4-BE49-F238E27FC236}">
                <a16:creationId xmlns:a16="http://schemas.microsoft.com/office/drawing/2014/main" id="{EE3BBBBE-C3DE-48AE-81E1-BD06E6F6BE92}"/>
              </a:ext>
            </a:extLst>
          </p:cNvPr>
          <p:cNvSpPr/>
          <p:nvPr/>
        </p:nvSpPr>
        <p:spPr>
          <a:xfrm>
            <a:off x="762607" y="2581518"/>
            <a:ext cx="2092821" cy="2035624"/>
          </a:xfrm>
          <a:prstGeom prst="ellipse">
            <a:avLst/>
          </a:prstGeom>
          <a:no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it-IT" sz="1800" b="0" dirty="0"/>
          </a:p>
        </p:txBody>
      </p:sp>
      <p:sp>
        <p:nvSpPr>
          <p:cNvPr id="3" name="Ovale 2">
            <a:extLst>
              <a:ext uri="{FF2B5EF4-FFF2-40B4-BE49-F238E27FC236}">
                <a16:creationId xmlns:a16="http://schemas.microsoft.com/office/drawing/2014/main" id="{2847A689-3DDA-4E2C-8BAC-34EE17DFC49D}"/>
              </a:ext>
            </a:extLst>
          </p:cNvPr>
          <p:cNvSpPr/>
          <p:nvPr/>
        </p:nvSpPr>
        <p:spPr>
          <a:xfrm>
            <a:off x="1786990" y="2608302"/>
            <a:ext cx="2071650" cy="2035624"/>
          </a:xfrm>
          <a:prstGeom prst="ellipse">
            <a:avLst/>
          </a:prstGeom>
          <a:no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it-IT" sz="1800" b="0"/>
          </a:p>
        </p:txBody>
      </p:sp>
      <p:sp>
        <p:nvSpPr>
          <p:cNvPr id="4" name="CasellaDiTesto 3">
            <a:extLst>
              <a:ext uri="{FF2B5EF4-FFF2-40B4-BE49-F238E27FC236}">
                <a16:creationId xmlns:a16="http://schemas.microsoft.com/office/drawing/2014/main" id="{857B3C8C-C0CE-4105-95BB-B6D46987287C}"/>
              </a:ext>
            </a:extLst>
          </p:cNvPr>
          <p:cNvSpPr txBox="1"/>
          <p:nvPr/>
        </p:nvSpPr>
        <p:spPr>
          <a:xfrm>
            <a:off x="584122" y="2562077"/>
            <a:ext cx="350961" cy="461665"/>
          </a:xfrm>
          <a:prstGeom prst="rect">
            <a:avLst/>
          </a:prstGeom>
          <a:noFill/>
        </p:spPr>
        <p:txBody>
          <a:bodyPr wrap="square" rtlCol="0">
            <a:spAutoFit/>
          </a:bodyPr>
          <a:lstStyle/>
          <a:p>
            <a:r>
              <a:rPr lang="it-IT" sz="2400" b="0" dirty="0">
                <a:solidFill>
                  <a:srgbClr val="0F5494"/>
                </a:solidFill>
              </a:rPr>
              <a:t>A</a:t>
            </a:r>
          </a:p>
        </p:txBody>
      </p:sp>
      <p:sp>
        <p:nvSpPr>
          <p:cNvPr id="8" name="CasellaDiTesto 7">
            <a:extLst>
              <a:ext uri="{FF2B5EF4-FFF2-40B4-BE49-F238E27FC236}">
                <a16:creationId xmlns:a16="http://schemas.microsoft.com/office/drawing/2014/main" id="{2217AFC3-49E4-49E5-B703-CB8E4E45CC57}"/>
              </a:ext>
            </a:extLst>
          </p:cNvPr>
          <p:cNvSpPr txBox="1"/>
          <p:nvPr/>
        </p:nvSpPr>
        <p:spPr>
          <a:xfrm>
            <a:off x="3532325" y="2456937"/>
            <a:ext cx="350961" cy="461665"/>
          </a:xfrm>
          <a:prstGeom prst="rect">
            <a:avLst/>
          </a:prstGeom>
          <a:noFill/>
        </p:spPr>
        <p:txBody>
          <a:bodyPr wrap="square" rtlCol="0">
            <a:spAutoFit/>
          </a:bodyPr>
          <a:lstStyle/>
          <a:p>
            <a:r>
              <a:rPr lang="it-IT" sz="2400" b="0" dirty="0">
                <a:solidFill>
                  <a:srgbClr val="0F5494"/>
                </a:solidFill>
              </a:rPr>
              <a:t>B</a:t>
            </a:r>
          </a:p>
        </p:txBody>
      </p:sp>
      <p:sp>
        <p:nvSpPr>
          <p:cNvPr id="9" name="CasellaDiTesto 8">
            <a:extLst>
              <a:ext uri="{FF2B5EF4-FFF2-40B4-BE49-F238E27FC236}">
                <a16:creationId xmlns:a16="http://schemas.microsoft.com/office/drawing/2014/main" id="{DBB4EE5D-1C9B-4577-BE51-865148F97953}"/>
              </a:ext>
            </a:extLst>
          </p:cNvPr>
          <p:cNvSpPr txBox="1"/>
          <p:nvPr/>
        </p:nvSpPr>
        <p:spPr>
          <a:xfrm>
            <a:off x="1226767" y="3368497"/>
            <a:ext cx="350961" cy="461665"/>
          </a:xfrm>
          <a:prstGeom prst="rect">
            <a:avLst/>
          </a:prstGeom>
          <a:noFill/>
        </p:spPr>
        <p:txBody>
          <a:bodyPr wrap="square" rtlCol="0">
            <a:spAutoFit/>
          </a:bodyPr>
          <a:lstStyle/>
          <a:p>
            <a:r>
              <a:rPr lang="it-IT" sz="2400" b="0" dirty="0">
                <a:solidFill>
                  <a:srgbClr val="0F5494"/>
                </a:solidFill>
              </a:rPr>
              <a:t>a</a:t>
            </a:r>
          </a:p>
        </p:txBody>
      </p:sp>
      <p:sp>
        <p:nvSpPr>
          <p:cNvPr id="10" name="CasellaDiTesto 9">
            <a:extLst>
              <a:ext uri="{FF2B5EF4-FFF2-40B4-BE49-F238E27FC236}">
                <a16:creationId xmlns:a16="http://schemas.microsoft.com/office/drawing/2014/main" id="{FD44BF3E-DE90-4872-9C87-6A582FE44EF1}"/>
              </a:ext>
            </a:extLst>
          </p:cNvPr>
          <p:cNvSpPr txBox="1"/>
          <p:nvPr/>
        </p:nvSpPr>
        <p:spPr>
          <a:xfrm>
            <a:off x="2069095" y="3306310"/>
            <a:ext cx="629282" cy="461665"/>
          </a:xfrm>
          <a:prstGeom prst="rect">
            <a:avLst/>
          </a:prstGeom>
          <a:noFill/>
        </p:spPr>
        <p:txBody>
          <a:bodyPr wrap="square" rtlCol="0">
            <a:spAutoFit/>
          </a:bodyPr>
          <a:lstStyle/>
          <a:p>
            <a:r>
              <a:rPr lang="it-IT" sz="2400" b="0" dirty="0">
                <a:solidFill>
                  <a:srgbClr val="0F5494"/>
                </a:solidFill>
              </a:rPr>
              <a:t>ab</a:t>
            </a:r>
          </a:p>
        </p:txBody>
      </p:sp>
      <p:sp>
        <p:nvSpPr>
          <p:cNvPr id="12" name="CasellaDiTesto 11">
            <a:extLst>
              <a:ext uri="{FF2B5EF4-FFF2-40B4-BE49-F238E27FC236}">
                <a16:creationId xmlns:a16="http://schemas.microsoft.com/office/drawing/2014/main" id="{6BFD2C4D-4DB3-4250-B9BC-7823B53FECEC}"/>
              </a:ext>
            </a:extLst>
          </p:cNvPr>
          <p:cNvSpPr txBox="1"/>
          <p:nvPr/>
        </p:nvSpPr>
        <p:spPr>
          <a:xfrm>
            <a:off x="3217684" y="3408464"/>
            <a:ext cx="629282" cy="461665"/>
          </a:xfrm>
          <a:prstGeom prst="rect">
            <a:avLst/>
          </a:prstGeom>
          <a:noFill/>
        </p:spPr>
        <p:txBody>
          <a:bodyPr wrap="square" rtlCol="0">
            <a:spAutoFit/>
          </a:bodyPr>
          <a:lstStyle/>
          <a:p>
            <a:r>
              <a:rPr lang="it-IT" sz="2400" b="0" dirty="0">
                <a:solidFill>
                  <a:srgbClr val="0F5494"/>
                </a:solidFill>
              </a:rPr>
              <a:t>b</a:t>
            </a:r>
          </a:p>
        </p:txBody>
      </p:sp>
      <p:sp>
        <p:nvSpPr>
          <p:cNvPr id="13" name="CasellaDiTesto 12">
            <a:extLst>
              <a:ext uri="{FF2B5EF4-FFF2-40B4-BE49-F238E27FC236}">
                <a16:creationId xmlns:a16="http://schemas.microsoft.com/office/drawing/2014/main" id="{4B7F9F1E-8AF3-4158-9FB3-BE87A9E567BB}"/>
              </a:ext>
            </a:extLst>
          </p:cNvPr>
          <p:cNvSpPr txBox="1"/>
          <p:nvPr/>
        </p:nvSpPr>
        <p:spPr>
          <a:xfrm>
            <a:off x="4298140" y="2792909"/>
            <a:ext cx="4615979" cy="2585323"/>
          </a:xfrm>
          <a:prstGeom prst="rect">
            <a:avLst/>
          </a:prstGeom>
          <a:noFill/>
        </p:spPr>
        <p:txBody>
          <a:bodyPr wrap="square" rtlCol="0">
            <a:spAutoFit/>
          </a:bodyPr>
          <a:lstStyle/>
          <a:p>
            <a:pPr algn="just"/>
            <a:r>
              <a:rPr lang="en-US" sz="1800" b="0" dirty="0">
                <a:solidFill>
                  <a:srgbClr val="0F5494"/>
                </a:solidFill>
              </a:rPr>
              <a:t>Frame A in is a frame of landline telephones and frame B consists of cellular telephone numbers.</a:t>
            </a:r>
          </a:p>
          <a:p>
            <a:pPr algn="just"/>
            <a:endParaRPr lang="en-US" sz="1800" b="0" dirty="0">
              <a:solidFill>
                <a:srgbClr val="0F5494"/>
              </a:solidFill>
            </a:endParaRPr>
          </a:p>
          <a:p>
            <a:pPr algn="just"/>
            <a:r>
              <a:rPr lang="en-US" sz="1800" b="0" dirty="0">
                <a:solidFill>
                  <a:srgbClr val="0F5494"/>
                </a:solidFill>
              </a:rPr>
              <a:t>It is unknown in advance whether a household member sampled using one frame also belongs to the other frame (</a:t>
            </a:r>
            <a:r>
              <a:rPr lang="en-US" sz="1800" b="0" dirty="0" err="1">
                <a:solidFill>
                  <a:srgbClr val="0F5494"/>
                </a:solidFill>
              </a:rPr>
              <a:t>Lohr</a:t>
            </a:r>
            <a:r>
              <a:rPr lang="en-US" sz="1800" b="0" dirty="0">
                <a:solidFill>
                  <a:srgbClr val="0F5494"/>
                </a:solidFill>
              </a:rPr>
              <a:t>, 2011)</a:t>
            </a:r>
            <a:endParaRPr lang="it-IT" sz="1800" b="0" dirty="0">
              <a:solidFill>
                <a:srgbClr val="0F5494"/>
              </a:solidFill>
            </a:endParaRPr>
          </a:p>
          <a:p>
            <a:pPr algn="just"/>
            <a:endParaRPr lang="it-IT" sz="1800" b="0" dirty="0">
              <a:solidFill>
                <a:srgbClr val="0F5494"/>
              </a:solidFill>
            </a:endParaRPr>
          </a:p>
        </p:txBody>
      </p:sp>
    </p:spTree>
    <p:extLst>
      <p:ext uri="{BB962C8B-B14F-4D97-AF65-F5344CB8AC3E}">
        <p14:creationId xmlns:p14="http://schemas.microsoft.com/office/powerpoint/2010/main" val="39651573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205581" y="1304234"/>
            <a:ext cx="8229600" cy="936625"/>
          </a:xfrm>
        </p:spPr>
        <p:txBody>
          <a:bodyPr/>
          <a:lstStyle/>
          <a:p>
            <a:r>
              <a:rPr lang="en-GB" altLang="en-US" dirty="0"/>
              <a:t>Definition</a:t>
            </a:r>
            <a:endParaRPr lang="en-GB" altLang="en-US" sz="2000" i="1" dirty="0"/>
          </a:p>
        </p:txBody>
      </p:sp>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322263" y="2636911"/>
            <a:ext cx="8229600" cy="3189003"/>
          </a:xfrm>
        </p:spPr>
        <p:txBody>
          <a:bodyPr/>
          <a:lstStyle/>
          <a:p>
            <a:pPr algn="just">
              <a:lnSpc>
                <a:spcPct val="150000"/>
              </a:lnSpc>
              <a:defRPr/>
            </a:pPr>
            <a:r>
              <a:rPr lang="en-US" altLang="en-US" sz="1600" b="0" dirty="0"/>
              <a:t>A survey refers to any form of data collection. </a:t>
            </a:r>
          </a:p>
          <a:p>
            <a:pPr algn="just">
              <a:lnSpc>
                <a:spcPct val="150000"/>
              </a:lnSpc>
              <a:defRPr/>
            </a:pPr>
            <a:r>
              <a:rPr lang="en-US" altLang="en-US" sz="1600" b="0" dirty="0"/>
              <a:t>A </a:t>
            </a:r>
            <a:r>
              <a:rPr lang="en-US" altLang="en-US" sz="1600" dirty="0"/>
              <a:t>sample survey </a:t>
            </a:r>
            <a:r>
              <a:rPr lang="en-US" altLang="en-US" sz="1600" b="0" dirty="0"/>
              <a:t>is more restricted in scope:  the data collection is based on a sample, a subset of the </a:t>
            </a:r>
            <a:r>
              <a:rPr lang="en-US" altLang="en-US" sz="1600" dirty="0"/>
              <a:t>target</a:t>
            </a:r>
            <a:r>
              <a:rPr lang="en-US" altLang="en-US" sz="1600" b="0" dirty="0"/>
              <a:t> </a:t>
            </a:r>
            <a:r>
              <a:rPr lang="en-US" altLang="en-US" sz="1600" dirty="0"/>
              <a:t>population</a:t>
            </a:r>
            <a:r>
              <a:rPr lang="en-US" altLang="en-US" sz="1600" b="0" dirty="0"/>
              <a:t> (</a:t>
            </a:r>
            <a:r>
              <a:rPr lang="en-US" altLang="en-US" sz="1600" b="0" i="1" dirty="0"/>
              <a:t>Eurostat (2008). Survey sampling reference guidelines</a:t>
            </a:r>
            <a:r>
              <a:rPr lang="en-US" altLang="en-US" sz="1600" b="0" dirty="0"/>
              <a:t>)</a:t>
            </a:r>
          </a:p>
          <a:p>
            <a:pPr algn="just">
              <a:lnSpc>
                <a:spcPct val="150000"/>
              </a:lnSpc>
              <a:defRPr/>
            </a:pPr>
            <a:r>
              <a:rPr lang="en-US" altLang="en-US" sz="1600" b="0" dirty="0"/>
              <a:t>The aim of a sample survey is to </a:t>
            </a:r>
            <a:r>
              <a:rPr lang="en-US" altLang="en-US" sz="1600" dirty="0"/>
              <a:t>make inferences </a:t>
            </a:r>
            <a:r>
              <a:rPr lang="en-US" altLang="en-US" sz="1600" b="0" dirty="0"/>
              <a:t>about the entire population</a:t>
            </a:r>
            <a:endParaRPr lang="en-GB" altLang="en-US" sz="1600" b="0" dirty="0"/>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2</a:t>
            </a:fld>
            <a:endParaRPr lang="en-GB" altLang="en-US" sz="1400" b="0" i="0">
              <a:solidFill>
                <a:srgbClr val="000000"/>
              </a:solidFill>
              <a:latin typeface="Arial" panose="020B0604020202020204" pitchFamily="34" charset="0"/>
            </a:endParaRPr>
          </a:p>
        </p:txBody>
      </p:sp>
    </p:spTree>
    <p:extLst>
      <p:ext uri="{BB962C8B-B14F-4D97-AF65-F5344CB8AC3E}">
        <p14:creationId xmlns:p14="http://schemas.microsoft.com/office/powerpoint/2010/main" val="30474378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205580" y="1304234"/>
            <a:ext cx="8481219" cy="936625"/>
          </a:xfrm>
        </p:spPr>
        <p:txBody>
          <a:bodyPr/>
          <a:lstStyle/>
          <a:p>
            <a:r>
              <a:rPr lang="it-IT" dirty="0"/>
              <a:t>Three-frames </a:t>
            </a:r>
            <a:endParaRPr lang="en-GB" altLang="en-US" sz="2000" i="1" dirty="0"/>
          </a:p>
        </p:txBody>
      </p:sp>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322263" y="2132856"/>
            <a:ext cx="8229600" cy="4320479"/>
          </a:xfrm>
        </p:spPr>
        <p:txBody>
          <a:bodyPr/>
          <a:lstStyle/>
          <a:p>
            <a:pPr algn="just">
              <a:lnSpc>
                <a:spcPct val="150000"/>
              </a:lnSpc>
              <a:defRPr/>
            </a:pPr>
            <a:endParaRPr lang="en-US" altLang="en-US" sz="1600" b="0" dirty="0"/>
          </a:p>
          <a:p>
            <a:pPr algn="just">
              <a:lnSpc>
                <a:spcPct val="150000"/>
              </a:lnSpc>
              <a:defRPr/>
            </a:pPr>
            <a:endParaRPr lang="en-GB" altLang="en-US" sz="1600" b="0" dirty="0"/>
          </a:p>
          <a:p>
            <a:pPr algn="just">
              <a:lnSpc>
                <a:spcPct val="150000"/>
              </a:lnSpc>
              <a:buFontTx/>
              <a:buNone/>
              <a:defRPr/>
            </a:pPr>
            <a:endParaRPr lang="en-GB" altLang="en-US" sz="1600" b="0" dirty="0"/>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20</a:t>
            </a:fld>
            <a:endParaRPr lang="en-GB" altLang="en-US" sz="1400" b="0" i="0" dirty="0">
              <a:solidFill>
                <a:srgbClr val="000000"/>
              </a:solidFill>
              <a:latin typeface="Arial" panose="020B0604020202020204" pitchFamily="34" charset="0"/>
            </a:endParaRPr>
          </a:p>
        </p:txBody>
      </p:sp>
      <p:sp>
        <p:nvSpPr>
          <p:cNvPr id="2" name="Ovale 1">
            <a:extLst>
              <a:ext uri="{FF2B5EF4-FFF2-40B4-BE49-F238E27FC236}">
                <a16:creationId xmlns:a16="http://schemas.microsoft.com/office/drawing/2014/main" id="{EE3BBBBE-C3DE-48AE-81E1-BD06E6F6BE92}"/>
              </a:ext>
            </a:extLst>
          </p:cNvPr>
          <p:cNvSpPr/>
          <p:nvPr/>
        </p:nvSpPr>
        <p:spPr>
          <a:xfrm>
            <a:off x="762607" y="2581518"/>
            <a:ext cx="2092821" cy="2035624"/>
          </a:xfrm>
          <a:prstGeom prst="ellipse">
            <a:avLst/>
          </a:prstGeom>
          <a:no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it-IT" sz="1800" b="0" dirty="0"/>
          </a:p>
        </p:txBody>
      </p:sp>
      <p:sp>
        <p:nvSpPr>
          <p:cNvPr id="3" name="Ovale 2">
            <a:extLst>
              <a:ext uri="{FF2B5EF4-FFF2-40B4-BE49-F238E27FC236}">
                <a16:creationId xmlns:a16="http://schemas.microsoft.com/office/drawing/2014/main" id="{2847A689-3DDA-4E2C-8BAC-34EE17DFC49D}"/>
              </a:ext>
            </a:extLst>
          </p:cNvPr>
          <p:cNvSpPr/>
          <p:nvPr/>
        </p:nvSpPr>
        <p:spPr>
          <a:xfrm>
            <a:off x="1786990" y="2608302"/>
            <a:ext cx="2071650" cy="2035624"/>
          </a:xfrm>
          <a:prstGeom prst="ellipse">
            <a:avLst/>
          </a:prstGeom>
          <a:no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it-IT" sz="1800" b="0"/>
          </a:p>
        </p:txBody>
      </p:sp>
      <p:sp>
        <p:nvSpPr>
          <p:cNvPr id="4" name="CasellaDiTesto 3">
            <a:extLst>
              <a:ext uri="{FF2B5EF4-FFF2-40B4-BE49-F238E27FC236}">
                <a16:creationId xmlns:a16="http://schemas.microsoft.com/office/drawing/2014/main" id="{857B3C8C-C0CE-4105-95BB-B6D46987287C}"/>
              </a:ext>
            </a:extLst>
          </p:cNvPr>
          <p:cNvSpPr txBox="1"/>
          <p:nvPr/>
        </p:nvSpPr>
        <p:spPr>
          <a:xfrm>
            <a:off x="689494" y="2576143"/>
            <a:ext cx="350961" cy="461665"/>
          </a:xfrm>
          <a:prstGeom prst="rect">
            <a:avLst/>
          </a:prstGeom>
          <a:noFill/>
        </p:spPr>
        <p:txBody>
          <a:bodyPr wrap="square" rtlCol="0">
            <a:spAutoFit/>
          </a:bodyPr>
          <a:lstStyle/>
          <a:p>
            <a:r>
              <a:rPr lang="it-IT" sz="2400" b="0" dirty="0">
                <a:solidFill>
                  <a:srgbClr val="0F5494"/>
                </a:solidFill>
              </a:rPr>
              <a:t>A</a:t>
            </a:r>
          </a:p>
        </p:txBody>
      </p:sp>
      <p:sp>
        <p:nvSpPr>
          <p:cNvPr id="8" name="CasellaDiTesto 7">
            <a:extLst>
              <a:ext uri="{FF2B5EF4-FFF2-40B4-BE49-F238E27FC236}">
                <a16:creationId xmlns:a16="http://schemas.microsoft.com/office/drawing/2014/main" id="{2217AFC3-49E4-49E5-B703-CB8E4E45CC57}"/>
              </a:ext>
            </a:extLst>
          </p:cNvPr>
          <p:cNvSpPr txBox="1"/>
          <p:nvPr/>
        </p:nvSpPr>
        <p:spPr>
          <a:xfrm>
            <a:off x="3532325" y="2456937"/>
            <a:ext cx="350961" cy="461665"/>
          </a:xfrm>
          <a:prstGeom prst="rect">
            <a:avLst/>
          </a:prstGeom>
          <a:noFill/>
        </p:spPr>
        <p:txBody>
          <a:bodyPr wrap="square" rtlCol="0">
            <a:spAutoFit/>
          </a:bodyPr>
          <a:lstStyle/>
          <a:p>
            <a:r>
              <a:rPr lang="it-IT" sz="2400" b="0" dirty="0">
                <a:solidFill>
                  <a:srgbClr val="0F5494"/>
                </a:solidFill>
              </a:rPr>
              <a:t>B</a:t>
            </a:r>
          </a:p>
        </p:txBody>
      </p:sp>
      <p:sp>
        <p:nvSpPr>
          <p:cNvPr id="9" name="CasellaDiTesto 8">
            <a:extLst>
              <a:ext uri="{FF2B5EF4-FFF2-40B4-BE49-F238E27FC236}">
                <a16:creationId xmlns:a16="http://schemas.microsoft.com/office/drawing/2014/main" id="{DBB4EE5D-1C9B-4577-BE51-865148F97953}"/>
              </a:ext>
            </a:extLst>
          </p:cNvPr>
          <p:cNvSpPr txBox="1"/>
          <p:nvPr/>
        </p:nvSpPr>
        <p:spPr>
          <a:xfrm>
            <a:off x="1085727" y="2967335"/>
            <a:ext cx="350961" cy="461665"/>
          </a:xfrm>
          <a:prstGeom prst="rect">
            <a:avLst/>
          </a:prstGeom>
          <a:noFill/>
        </p:spPr>
        <p:txBody>
          <a:bodyPr wrap="square" rtlCol="0">
            <a:spAutoFit/>
          </a:bodyPr>
          <a:lstStyle/>
          <a:p>
            <a:r>
              <a:rPr lang="it-IT" sz="2400" b="0" dirty="0">
                <a:solidFill>
                  <a:srgbClr val="0F5494"/>
                </a:solidFill>
              </a:rPr>
              <a:t>a</a:t>
            </a:r>
          </a:p>
        </p:txBody>
      </p:sp>
      <p:sp>
        <p:nvSpPr>
          <p:cNvPr id="10" name="CasellaDiTesto 9">
            <a:extLst>
              <a:ext uri="{FF2B5EF4-FFF2-40B4-BE49-F238E27FC236}">
                <a16:creationId xmlns:a16="http://schemas.microsoft.com/office/drawing/2014/main" id="{FD44BF3E-DE90-4872-9C87-6A582FE44EF1}"/>
              </a:ext>
            </a:extLst>
          </p:cNvPr>
          <p:cNvSpPr txBox="1"/>
          <p:nvPr/>
        </p:nvSpPr>
        <p:spPr>
          <a:xfrm>
            <a:off x="1923532" y="3499473"/>
            <a:ext cx="859446" cy="461665"/>
          </a:xfrm>
          <a:prstGeom prst="rect">
            <a:avLst/>
          </a:prstGeom>
          <a:noFill/>
        </p:spPr>
        <p:txBody>
          <a:bodyPr wrap="square" rtlCol="0">
            <a:spAutoFit/>
          </a:bodyPr>
          <a:lstStyle/>
          <a:p>
            <a:r>
              <a:rPr lang="it-IT" sz="2400" b="0" dirty="0">
                <a:solidFill>
                  <a:srgbClr val="0F5494"/>
                </a:solidFill>
              </a:rPr>
              <a:t>abc</a:t>
            </a:r>
          </a:p>
        </p:txBody>
      </p:sp>
      <p:sp>
        <p:nvSpPr>
          <p:cNvPr id="12" name="CasellaDiTesto 11">
            <a:extLst>
              <a:ext uri="{FF2B5EF4-FFF2-40B4-BE49-F238E27FC236}">
                <a16:creationId xmlns:a16="http://schemas.microsoft.com/office/drawing/2014/main" id="{6BFD2C4D-4DB3-4250-B9BC-7823B53FECEC}"/>
              </a:ext>
            </a:extLst>
          </p:cNvPr>
          <p:cNvSpPr txBox="1"/>
          <p:nvPr/>
        </p:nvSpPr>
        <p:spPr>
          <a:xfrm>
            <a:off x="3156245" y="3037808"/>
            <a:ext cx="629282" cy="461665"/>
          </a:xfrm>
          <a:prstGeom prst="rect">
            <a:avLst/>
          </a:prstGeom>
          <a:noFill/>
        </p:spPr>
        <p:txBody>
          <a:bodyPr wrap="square" rtlCol="0">
            <a:spAutoFit/>
          </a:bodyPr>
          <a:lstStyle/>
          <a:p>
            <a:r>
              <a:rPr lang="it-IT" sz="2400" b="0" dirty="0">
                <a:solidFill>
                  <a:srgbClr val="0F5494"/>
                </a:solidFill>
              </a:rPr>
              <a:t>b</a:t>
            </a:r>
          </a:p>
        </p:txBody>
      </p:sp>
      <p:sp>
        <p:nvSpPr>
          <p:cNvPr id="13" name="CasellaDiTesto 12">
            <a:extLst>
              <a:ext uri="{FF2B5EF4-FFF2-40B4-BE49-F238E27FC236}">
                <a16:creationId xmlns:a16="http://schemas.microsoft.com/office/drawing/2014/main" id="{4B7F9F1E-8AF3-4158-9FB3-BE87A9E567BB}"/>
              </a:ext>
            </a:extLst>
          </p:cNvPr>
          <p:cNvSpPr txBox="1"/>
          <p:nvPr/>
        </p:nvSpPr>
        <p:spPr>
          <a:xfrm>
            <a:off x="4535537" y="2318437"/>
            <a:ext cx="3918969" cy="3139321"/>
          </a:xfrm>
          <a:prstGeom prst="rect">
            <a:avLst/>
          </a:prstGeom>
          <a:noFill/>
        </p:spPr>
        <p:txBody>
          <a:bodyPr wrap="square" rtlCol="0">
            <a:spAutoFit/>
          </a:bodyPr>
          <a:lstStyle/>
          <a:p>
            <a:pPr algn="just"/>
            <a:r>
              <a:rPr lang="en-US" sz="1800" b="0" dirty="0">
                <a:solidFill>
                  <a:srgbClr val="0F5494"/>
                </a:solidFill>
              </a:rPr>
              <a:t>Three-frame survey in which all </a:t>
            </a:r>
          </a:p>
          <a:p>
            <a:pPr algn="just"/>
            <a:r>
              <a:rPr lang="en-US" sz="1800" b="0" dirty="0">
                <a:solidFill>
                  <a:srgbClr val="0F5494"/>
                </a:solidFill>
              </a:rPr>
              <a:t>frames are incomplete.</a:t>
            </a:r>
          </a:p>
          <a:p>
            <a:pPr algn="just"/>
            <a:endParaRPr lang="en-US" sz="1800" b="0" dirty="0">
              <a:solidFill>
                <a:srgbClr val="0F5494"/>
              </a:solidFill>
            </a:endParaRPr>
          </a:p>
          <a:p>
            <a:pPr algn="just"/>
            <a:r>
              <a:rPr lang="it-IT" sz="1800" b="0" dirty="0" err="1">
                <a:solidFill>
                  <a:srgbClr val="0F5494"/>
                </a:solidFill>
              </a:rPr>
              <a:t>There</a:t>
            </a:r>
            <a:r>
              <a:rPr lang="it-IT" sz="1800" b="0" dirty="0">
                <a:solidFill>
                  <a:srgbClr val="0F5494"/>
                </a:solidFill>
              </a:rPr>
              <a:t> are </a:t>
            </a:r>
            <a:r>
              <a:rPr lang="it-IT" sz="1800" b="0" dirty="0" err="1">
                <a:solidFill>
                  <a:srgbClr val="0F5494"/>
                </a:solidFill>
              </a:rPr>
              <a:t>seven</a:t>
            </a:r>
            <a:r>
              <a:rPr lang="it-IT" sz="1800" b="0" dirty="0">
                <a:solidFill>
                  <a:srgbClr val="0F5494"/>
                </a:solidFill>
              </a:rPr>
              <a:t> domains</a:t>
            </a:r>
          </a:p>
          <a:p>
            <a:pPr algn="just"/>
            <a:endParaRPr lang="it-IT" sz="1800" b="0" dirty="0">
              <a:solidFill>
                <a:srgbClr val="0F5494"/>
              </a:solidFill>
            </a:endParaRPr>
          </a:p>
          <a:p>
            <a:pPr algn="just"/>
            <a:r>
              <a:rPr lang="it-IT" sz="1800" b="0" dirty="0" err="1">
                <a:solidFill>
                  <a:srgbClr val="0F5494"/>
                </a:solidFill>
              </a:rPr>
              <a:t>Example</a:t>
            </a:r>
            <a:r>
              <a:rPr lang="it-IT" sz="1800" b="0" dirty="0">
                <a:solidFill>
                  <a:srgbClr val="0F5494"/>
                </a:solidFill>
              </a:rPr>
              <a:t> to sample the homeless </a:t>
            </a:r>
            <a:r>
              <a:rPr lang="it-IT" sz="1800" b="0" dirty="0" err="1">
                <a:solidFill>
                  <a:srgbClr val="0F5494"/>
                </a:solidFill>
              </a:rPr>
              <a:t>population</a:t>
            </a:r>
            <a:r>
              <a:rPr lang="it-IT" sz="1800" b="0" dirty="0">
                <a:solidFill>
                  <a:srgbClr val="0F5494"/>
                </a:solidFill>
              </a:rPr>
              <a:t> (</a:t>
            </a:r>
            <a:r>
              <a:rPr lang="it-IT" sz="1800" b="0" dirty="0" err="1">
                <a:solidFill>
                  <a:srgbClr val="0F5494"/>
                </a:solidFill>
              </a:rPr>
              <a:t>Lohr</a:t>
            </a:r>
            <a:r>
              <a:rPr lang="it-IT" sz="1800" b="0" dirty="0">
                <a:solidFill>
                  <a:srgbClr val="0F5494"/>
                </a:solidFill>
              </a:rPr>
              <a:t>, 2011): </a:t>
            </a:r>
            <a:r>
              <a:rPr lang="en-US" sz="1800" b="0" dirty="0">
                <a:solidFill>
                  <a:srgbClr val="0F5494"/>
                </a:solidFill>
              </a:rPr>
              <a:t> frame </a:t>
            </a:r>
            <a:r>
              <a:rPr lang="en-US" sz="1800" b="0" i="1" dirty="0">
                <a:solidFill>
                  <a:srgbClr val="0F5494"/>
                </a:solidFill>
              </a:rPr>
              <a:t>A</a:t>
            </a:r>
            <a:r>
              <a:rPr lang="en-US" sz="1800" b="0" dirty="0">
                <a:solidFill>
                  <a:srgbClr val="0F5494"/>
                </a:solidFill>
              </a:rPr>
              <a:t> is a list of soup kitchens, frame </a:t>
            </a:r>
            <a:r>
              <a:rPr lang="en-US" sz="1800" b="0" i="1" dirty="0">
                <a:solidFill>
                  <a:srgbClr val="0F5494"/>
                </a:solidFill>
              </a:rPr>
              <a:t>B</a:t>
            </a:r>
            <a:r>
              <a:rPr lang="en-US" sz="1800" b="0" dirty="0">
                <a:solidFill>
                  <a:srgbClr val="0F5494"/>
                </a:solidFill>
              </a:rPr>
              <a:t> is a list of  shelters, and frame </a:t>
            </a:r>
            <a:r>
              <a:rPr lang="en-US" sz="1800" b="0" i="1" dirty="0">
                <a:solidFill>
                  <a:srgbClr val="0F5494"/>
                </a:solidFill>
              </a:rPr>
              <a:t>C</a:t>
            </a:r>
            <a:r>
              <a:rPr lang="en-US" sz="1800" b="0" dirty="0">
                <a:solidFill>
                  <a:srgbClr val="0F5494"/>
                </a:solidFill>
              </a:rPr>
              <a:t> consists of street locations</a:t>
            </a:r>
            <a:endParaRPr lang="it-IT" sz="1800" b="0" dirty="0">
              <a:solidFill>
                <a:srgbClr val="0F5494"/>
              </a:solidFill>
            </a:endParaRPr>
          </a:p>
        </p:txBody>
      </p:sp>
      <p:sp>
        <p:nvSpPr>
          <p:cNvPr id="14" name="Ovale 13">
            <a:extLst>
              <a:ext uri="{FF2B5EF4-FFF2-40B4-BE49-F238E27FC236}">
                <a16:creationId xmlns:a16="http://schemas.microsoft.com/office/drawing/2014/main" id="{2DF1A3B8-3D75-42DC-B4B2-37967415E8D7}"/>
              </a:ext>
            </a:extLst>
          </p:cNvPr>
          <p:cNvSpPr/>
          <p:nvPr/>
        </p:nvSpPr>
        <p:spPr>
          <a:xfrm>
            <a:off x="1274377" y="3282174"/>
            <a:ext cx="2071650" cy="2035624"/>
          </a:xfrm>
          <a:prstGeom prst="ellipse">
            <a:avLst/>
          </a:prstGeom>
          <a:no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it-IT" sz="1800" b="0"/>
          </a:p>
        </p:txBody>
      </p:sp>
      <p:sp>
        <p:nvSpPr>
          <p:cNvPr id="15" name="CasellaDiTesto 14">
            <a:extLst>
              <a:ext uri="{FF2B5EF4-FFF2-40B4-BE49-F238E27FC236}">
                <a16:creationId xmlns:a16="http://schemas.microsoft.com/office/drawing/2014/main" id="{B3104BEE-CB31-4D2C-BA1C-EFE6C7E60961}"/>
              </a:ext>
            </a:extLst>
          </p:cNvPr>
          <p:cNvSpPr txBox="1"/>
          <p:nvPr/>
        </p:nvSpPr>
        <p:spPr>
          <a:xfrm>
            <a:off x="2069095" y="5317798"/>
            <a:ext cx="350961" cy="461665"/>
          </a:xfrm>
          <a:prstGeom prst="rect">
            <a:avLst/>
          </a:prstGeom>
          <a:noFill/>
        </p:spPr>
        <p:txBody>
          <a:bodyPr wrap="square" rtlCol="0">
            <a:spAutoFit/>
          </a:bodyPr>
          <a:lstStyle/>
          <a:p>
            <a:r>
              <a:rPr lang="it-IT" sz="2400" b="0" dirty="0">
                <a:solidFill>
                  <a:srgbClr val="0F5494"/>
                </a:solidFill>
              </a:rPr>
              <a:t>C</a:t>
            </a:r>
          </a:p>
        </p:txBody>
      </p:sp>
      <p:sp>
        <p:nvSpPr>
          <p:cNvPr id="16" name="CasellaDiTesto 15">
            <a:extLst>
              <a:ext uri="{FF2B5EF4-FFF2-40B4-BE49-F238E27FC236}">
                <a16:creationId xmlns:a16="http://schemas.microsoft.com/office/drawing/2014/main" id="{2DA0FCF6-5779-46C6-9F8F-4288A0563912}"/>
              </a:ext>
            </a:extLst>
          </p:cNvPr>
          <p:cNvSpPr txBox="1"/>
          <p:nvPr/>
        </p:nvSpPr>
        <p:spPr>
          <a:xfrm>
            <a:off x="2015665" y="2827912"/>
            <a:ext cx="859446" cy="461665"/>
          </a:xfrm>
          <a:prstGeom prst="rect">
            <a:avLst/>
          </a:prstGeom>
          <a:noFill/>
        </p:spPr>
        <p:txBody>
          <a:bodyPr wrap="square" rtlCol="0">
            <a:spAutoFit/>
          </a:bodyPr>
          <a:lstStyle/>
          <a:p>
            <a:r>
              <a:rPr lang="it-IT" sz="2400" b="0" dirty="0">
                <a:solidFill>
                  <a:srgbClr val="0F5494"/>
                </a:solidFill>
              </a:rPr>
              <a:t>ab</a:t>
            </a:r>
          </a:p>
        </p:txBody>
      </p:sp>
      <p:sp>
        <p:nvSpPr>
          <p:cNvPr id="17" name="CasellaDiTesto 16">
            <a:extLst>
              <a:ext uri="{FF2B5EF4-FFF2-40B4-BE49-F238E27FC236}">
                <a16:creationId xmlns:a16="http://schemas.microsoft.com/office/drawing/2014/main" id="{A2AFE22E-F698-4EE4-89FE-7E49DD05BBF3}"/>
              </a:ext>
            </a:extLst>
          </p:cNvPr>
          <p:cNvSpPr txBox="1"/>
          <p:nvPr/>
        </p:nvSpPr>
        <p:spPr>
          <a:xfrm>
            <a:off x="2024160" y="4666022"/>
            <a:ext cx="859446" cy="461665"/>
          </a:xfrm>
          <a:prstGeom prst="rect">
            <a:avLst/>
          </a:prstGeom>
          <a:noFill/>
        </p:spPr>
        <p:txBody>
          <a:bodyPr wrap="square" rtlCol="0">
            <a:spAutoFit/>
          </a:bodyPr>
          <a:lstStyle/>
          <a:p>
            <a:r>
              <a:rPr lang="it-IT" sz="2400" b="0" dirty="0">
                <a:solidFill>
                  <a:srgbClr val="0F5494"/>
                </a:solidFill>
              </a:rPr>
              <a:t>c</a:t>
            </a:r>
          </a:p>
        </p:txBody>
      </p:sp>
      <p:sp>
        <p:nvSpPr>
          <p:cNvPr id="18" name="CasellaDiTesto 17">
            <a:extLst>
              <a:ext uri="{FF2B5EF4-FFF2-40B4-BE49-F238E27FC236}">
                <a16:creationId xmlns:a16="http://schemas.microsoft.com/office/drawing/2014/main" id="{AB123F37-331B-48DC-8226-286F1DAF69F1}"/>
              </a:ext>
            </a:extLst>
          </p:cNvPr>
          <p:cNvSpPr txBox="1"/>
          <p:nvPr/>
        </p:nvSpPr>
        <p:spPr>
          <a:xfrm>
            <a:off x="1399484" y="3962898"/>
            <a:ext cx="859446" cy="461665"/>
          </a:xfrm>
          <a:prstGeom prst="rect">
            <a:avLst/>
          </a:prstGeom>
          <a:noFill/>
        </p:spPr>
        <p:txBody>
          <a:bodyPr wrap="square" rtlCol="0">
            <a:spAutoFit/>
          </a:bodyPr>
          <a:lstStyle/>
          <a:p>
            <a:r>
              <a:rPr lang="it-IT" sz="2400" b="0" dirty="0" err="1">
                <a:solidFill>
                  <a:srgbClr val="0F5494"/>
                </a:solidFill>
              </a:rPr>
              <a:t>ac</a:t>
            </a:r>
            <a:endParaRPr lang="it-IT" sz="2400" b="0" dirty="0">
              <a:solidFill>
                <a:srgbClr val="0F5494"/>
              </a:solidFill>
            </a:endParaRPr>
          </a:p>
        </p:txBody>
      </p:sp>
      <p:sp>
        <p:nvSpPr>
          <p:cNvPr id="19" name="CasellaDiTesto 18">
            <a:extLst>
              <a:ext uri="{FF2B5EF4-FFF2-40B4-BE49-F238E27FC236}">
                <a16:creationId xmlns:a16="http://schemas.microsoft.com/office/drawing/2014/main" id="{65119685-4075-4C9A-AF05-D0D6BCDF0DDB}"/>
              </a:ext>
            </a:extLst>
          </p:cNvPr>
          <p:cNvSpPr txBox="1"/>
          <p:nvPr/>
        </p:nvSpPr>
        <p:spPr>
          <a:xfrm>
            <a:off x="2723954" y="4005391"/>
            <a:ext cx="859446" cy="461665"/>
          </a:xfrm>
          <a:prstGeom prst="rect">
            <a:avLst/>
          </a:prstGeom>
          <a:noFill/>
        </p:spPr>
        <p:txBody>
          <a:bodyPr wrap="square" rtlCol="0">
            <a:spAutoFit/>
          </a:bodyPr>
          <a:lstStyle/>
          <a:p>
            <a:r>
              <a:rPr lang="it-IT" sz="2400" b="0" dirty="0" err="1">
                <a:solidFill>
                  <a:srgbClr val="0F5494"/>
                </a:solidFill>
              </a:rPr>
              <a:t>bc</a:t>
            </a:r>
            <a:endParaRPr lang="it-IT" sz="2400" b="0" dirty="0">
              <a:solidFill>
                <a:srgbClr val="0F5494"/>
              </a:solidFill>
            </a:endParaRPr>
          </a:p>
        </p:txBody>
      </p:sp>
    </p:spTree>
    <p:extLst>
      <p:ext uri="{BB962C8B-B14F-4D97-AF65-F5344CB8AC3E}">
        <p14:creationId xmlns:p14="http://schemas.microsoft.com/office/powerpoint/2010/main" val="42103187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205580" y="1304234"/>
            <a:ext cx="8481219" cy="936625"/>
          </a:xfrm>
        </p:spPr>
        <p:txBody>
          <a:bodyPr/>
          <a:lstStyle/>
          <a:p>
            <a:r>
              <a:rPr lang="it-IT" dirty="0"/>
              <a:t>Three-frames (2)</a:t>
            </a:r>
            <a:endParaRPr lang="en-GB" altLang="en-US" sz="2000" i="1" dirty="0"/>
          </a:p>
        </p:txBody>
      </p:sp>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322263" y="2132856"/>
            <a:ext cx="8229600" cy="4320479"/>
          </a:xfrm>
        </p:spPr>
        <p:txBody>
          <a:bodyPr/>
          <a:lstStyle/>
          <a:p>
            <a:pPr algn="just">
              <a:lnSpc>
                <a:spcPct val="150000"/>
              </a:lnSpc>
              <a:defRPr/>
            </a:pPr>
            <a:endParaRPr lang="en-US" altLang="en-US" sz="1600" b="0" dirty="0"/>
          </a:p>
          <a:p>
            <a:pPr algn="just">
              <a:lnSpc>
                <a:spcPct val="150000"/>
              </a:lnSpc>
              <a:defRPr/>
            </a:pPr>
            <a:endParaRPr lang="en-GB" altLang="en-US" sz="1600" b="0" dirty="0"/>
          </a:p>
          <a:p>
            <a:pPr algn="just">
              <a:lnSpc>
                <a:spcPct val="150000"/>
              </a:lnSpc>
              <a:buFontTx/>
              <a:buNone/>
              <a:defRPr/>
            </a:pPr>
            <a:endParaRPr lang="en-GB" altLang="en-US" sz="1600" b="0" dirty="0"/>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21</a:t>
            </a:fld>
            <a:endParaRPr lang="en-GB" altLang="en-US" sz="1400" b="0" i="0" dirty="0">
              <a:solidFill>
                <a:srgbClr val="000000"/>
              </a:solidFill>
              <a:latin typeface="Arial" panose="020B0604020202020204" pitchFamily="34" charset="0"/>
            </a:endParaRPr>
          </a:p>
        </p:txBody>
      </p:sp>
      <p:sp>
        <p:nvSpPr>
          <p:cNvPr id="2" name="Ovale 1">
            <a:extLst>
              <a:ext uri="{FF2B5EF4-FFF2-40B4-BE49-F238E27FC236}">
                <a16:creationId xmlns:a16="http://schemas.microsoft.com/office/drawing/2014/main" id="{EE3BBBBE-C3DE-48AE-81E1-BD06E6F6BE92}"/>
              </a:ext>
            </a:extLst>
          </p:cNvPr>
          <p:cNvSpPr/>
          <p:nvPr/>
        </p:nvSpPr>
        <p:spPr>
          <a:xfrm>
            <a:off x="393770" y="2069482"/>
            <a:ext cx="3918969" cy="3871817"/>
          </a:xfrm>
          <a:prstGeom prst="ellipse">
            <a:avLst/>
          </a:prstGeom>
          <a:no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it-IT" sz="1800" b="0" dirty="0"/>
          </a:p>
        </p:txBody>
      </p:sp>
      <p:sp>
        <p:nvSpPr>
          <p:cNvPr id="3" name="Ovale 2">
            <a:extLst>
              <a:ext uri="{FF2B5EF4-FFF2-40B4-BE49-F238E27FC236}">
                <a16:creationId xmlns:a16="http://schemas.microsoft.com/office/drawing/2014/main" id="{2847A689-3DDA-4E2C-8BAC-34EE17DFC49D}"/>
              </a:ext>
            </a:extLst>
          </p:cNvPr>
          <p:cNvSpPr/>
          <p:nvPr/>
        </p:nvSpPr>
        <p:spPr>
          <a:xfrm>
            <a:off x="1786990" y="2608302"/>
            <a:ext cx="2071650" cy="2035624"/>
          </a:xfrm>
          <a:prstGeom prst="ellipse">
            <a:avLst/>
          </a:prstGeom>
          <a:no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it-IT" sz="1800" b="0"/>
          </a:p>
        </p:txBody>
      </p:sp>
      <p:sp>
        <p:nvSpPr>
          <p:cNvPr id="4" name="CasellaDiTesto 3">
            <a:extLst>
              <a:ext uri="{FF2B5EF4-FFF2-40B4-BE49-F238E27FC236}">
                <a16:creationId xmlns:a16="http://schemas.microsoft.com/office/drawing/2014/main" id="{857B3C8C-C0CE-4105-95BB-B6D46987287C}"/>
              </a:ext>
            </a:extLst>
          </p:cNvPr>
          <p:cNvSpPr txBox="1"/>
          <p:nvPr/>
        </p:nvSpPr>
        <p:spPr>
          <a:xfrm>
            <a:off x="369124" y="2377469"/>
            <a:ext cx="350961" cy="461665"/>
          </a:xfrm>
          <a:prstGeom prst="rect">
            <a:avLst/>
          </a:prstGeom>
          <a:noFill/>
        </p:spPr>
        <p:txBody>
          <a:bodyPr wrap="square" rtlCol="0">
            <a:spAutoFit/>
          </a:bodyPr>
          <a:lstStyle/>
          <a:p>
            <a:r>
              <a:rPr lang="it-IT" sz="2400" b="0" dirty="0">
                <a:solidFill>
                  <a:srgbClr val="0F5494"/>
                </a:solidFill>
              </a:rPr>
              <a:t>A</a:t>
            </a:r>
          </a:p>
        </p:txBody>
      </p:sp>
      <p:sp>
        <p:nvSpPr>
          <p:cNvPr id="8" name="CasellaDiTesto 7">
            <a:extLst>
              <a:ext uri="{FF2B5EF4-FFF2-40B4-BE49-F238E27FC236}">
                <a16:creationId xmlns:a16="http://schemas.microsoft.com/office/drawing/2014/main" id="{2217AFC3-49E4-49E5-B703-CB8E4E45CC57}"/>
              </a:ext>
            </a:extLst>
          </p:cNvPr>
          <p:cNvSpPr txBox="1"/>
          <p:nvPr/>
        </p:nvSpPr>
        <p:spPr>
          <a:xfrm>
            <a:off x="2723062" y="2179557"/>
            <a:ext cx="350961" cy="461665"/>
          </a:xfrm>
          <a:prstGeom prst="rect">
            <a:avLst/>
          </a:prstGeom>
          <a:noFill/>
        </p:spPr>
        <p:txBody>
          <a:bodyPr wrap="square" rtlCol="0">
            <a:spAutoFit/>
          </a:bodyPr>
          <a:lstStyle/>
          <a:p>
            <a:r>
              <a:rPr lang="it-IT" sz="2400" b="0" dirty="0">
                <a:solidFill>
                  <a:srgbClr val="0F5494"/>
                </a:solidFill>
              </a:rPr>
              <a:t>B</a:t>
            </a:r>
          </a:p>
        </p:txBody>
      </p:sp>
      <p:sp>
        <p:nvSpPr>
          <p:cNvPr id="9" name="CasellaDiTesto 8">
            <a:extLst>
              <a:ext uri="{FF2B5EF4-FFF2-40B4-BE49-F238E27FC236}">
                <a16:creationId xmlns:a16="http://schemas.microsoft.com/office/drawing/2014/main" id="{DBB4EE5D-1C9B-4577-BE51-865148F97953}"/>
              </a:ext>
            </a:extLst>
          </p:cNvPr>
          <p:cNvSpPr txBox="1"/>
          <p:nvPr/>
        </p:nvSpPr>
        <p:spPr>
          <a:xfrm>
            <a:off x="981930" y="3626114"/>
            <a:ext cx="350961" cy="461665"/>
          </a:xfrm>
          <a:prstGeom prst="rect">
            <a:avLst/>
          </a:prstGeom>
          <a:noFill/>
        </p:spPr>
        <p:txBody>
          <a:bodyPr wrap="square" rtlCol="0">
            <a:spAutoFit/>
          </a:bodyPr>
          <a:lstStyle/>
          <a:p>
            <a:r>
              <a:rPr lang="it-IT" sz="2400" b="0" dirty="0">
                <a:solidFill>
                  <a:srgbClr val="0F5494"/>
                </a:solidFill>
              </a:rPr>
              <a:t>a</a:t>
            </a:r>
          </a:p>
        </p:txBody>
      </p:sp>
      <p:sp>
        <p:nvSpPr>
          <p:cNvPr id="10" name="CasellaDiTesto 9">
            <a:extLst>
              <a:ext uri="{FF2B5EF4-FFF2-40B4-BE49-F238E27FC236}">
                <a16:creationId xmlns:a16="http://schemas.microsoft.com/office/drawing/2014/main" id="{FD44BF3E-DE90-4872-9C87-6A582FE44EF1}"/>
              </a:ext>
            </a:extLst>
          </p:cNvPr>
          <p:cNvSpPr txBox="1"/>
          <p:nvPr/>
        </p:nvSpPr>
        <p:spPr>
          <a:xfrm>
            <a:off x="2504491" y="3832895"/>
            <a:ext cx="859446" cy="461665"/>
          </a:xfrm>
          <a:prstGeom prst="rect">
            <a:avLst/>
          </a:prstGeom>
          <a:noFill/>
        </p:spPr>
        <p:txBody>
          <a:bodyPr wrap="square" rtlCol="0">
            <a:spAutoFit/>
          </a:bodyPr>
          <a:lstStyle/>
          <a:p>
            <a:r>
              <a:rPr lang="it-IT" sz="2400" b="0" dirty="0">
                <a:solidFill>
                  <a:srgbClr val="0F5494"/>
                </a:solidFill>
              </a:rPr>
              <a:t>abc</a:t>
            </a:r>
          </a:p>
        </p:txBody>
      </p:sp>
      <p:sp>
        <p:nvSpPr>
          <p:cNvPr id="13" name="CasellaDiTesto 12">
            <a:extLst>
              <a:ext uri="{FF2B5EF4-FFF2-40B4-BE49-F238E27FC236}">
                <a16:creationId xmlns:a16="http://schemas.microsoft.com/office/drawing/2014/main" id="{4B7F9F1E-8AF3-4158-9FB3-BE87A9E567BB}"/>
              </a:ext>
            </a:extLst>
          </p:cNvPr>
          <p:cNvSpPr txBox="1"/>
          <p:nvPr/>
        </p:nvSpPr>
        <p:spPr>
          <a:xfrm>
            <a:off x="4572000" y="2377469"/>
            <a:ext cx="3918969" cy="3139321"/>
          </a:xfrm>
          <a:prstGeom prst="rect">
            <a:avLst/>
          </a:prstGeom>
          <a:noFill/>
        </p:spPr>
        <p:txBody>
          <a:bodyPr wrap="square" rtlCol="0">
            <a:spAutoFit/>
          </a:bodyPr>
          <a:lstStyle/>
          <a:p>
            <a:pPr algn="just"/>
            <a:r>
              <a:rPr lang="en-US" sz="1800" b="0" dirty="0">
                <a:solidFill>
                  <a:srgbClr val="0F5494"/>
                </a:solidFill>
              </a:rPr>
              <a:t>3-frame survey in which frame </a:t>
            </a:r>
            <a:r>
              <a:rPr lang="en-US" sz="1800" b="0" i="1" dirty="0">
                <a:solidFill>
                  <a:srgbClr val="0F5494"/>
                </a:solidFill>
              </a:rPr>
              <a:t>A</a:t>
            </a:r>
            <a:r>
              <a:rPr lang="en-US" sz="1800" b="0" dirty="0">
                <a:solidFill>
                  <a:srgbClr val="0F5494"/>
                </a:solidFill>
              </a:rPr>
              <a:t> has complete coverage, while overlapping frames </a:t>
            </a:r>
            <a:r>
              <a:rPr lang="en-US" sz="1800" b="0" i="1" dirty="0">
                <a:solidFill>
                  <a:srgbClr val="0F5494"/>
                </a:solidFill>
              </a:rPr>
              <a:t>B</a:t>
            </a:r>
            <a:r>
              <a:rPr lang="en-US" sz="1800" b="0" dirty="0">
                <a:solidFill>
                  <a:srgbClr val="0F5494"/>
                </a:solidFill>
              </a:rPr>
              <a:t> and </a:t>
            </a:r>
            <a:r>
              <a:rPr lang="en-US" sz="1800" b="0" i="1" dirty="0">
                <a:solidFill>
                  <a:srgbClr val="0F5494"/>
                </a:solidFill>
              </a:rPr>
              <a:t>C </a:t>
            </a:r>
            <a:r>
              <a:rPr lang="en-US" sz="1800" b="0" dirty="0">
                <a:solidFill>
                  <a:srgbClr val="0F5494"/>
                </a:solidFill>
              </a:rPr>
              <a:t>are both  incomplete but are less expensive to sample.</a:t>
            </a:r>
          </a:p>
          <a:p>
            <a:pPr algn="just"/>
            <a:endParaRPr lang="en-US" sz="1800" b="0" dirty="0">
              <a:solidFill>
                <a:srgbClr val="0F5494"/>
              </a:solidFill>
            </a:endParaRPr>
          </a:p>
          <a:p>
            <a:pPr algn="just"/>
            <a:r>
              <a:rPr lang="en-US" sz="1800" b="0" dirty="0">
                <a:solidFill>
                  <a:srgbClr val="0F5494"/>
                </a:solidFill>
              </a:rPr>
              <a:t>This design might be used when A is the  frame for a general population survey, </a:t>
            </a:r>
            <a:r>
              <a:rPr lang="en-US" sz="1800" b="0" i="1" dirty="0">
                <a:solidFill>
                  <a:srgbClr val="0F5494"/>
                </a:solidFill>
              </a:rPr>
              <a:t>B</a:t>
            </a:r>
            <a:r>
              <a:rPr lang="en-US" sz="1800" b="0" dirty="0">
                <a:solidFill>
                  <a:srgbClr val="0F5494"/>
                </a:solidFill>
              </a:rPr>
              <a:t> is a landline  telephone survey, and C is a cell phone survey</a:t>
            </a:r>
            <a:endParaRPr lang="it-IT" sz="1800" b="0" dirty="0">
              <a:solidFill>
                <a:srgbClr val="0F5494"/>
              </a:solidFill>
            </a:endParaRPr>
          </a:p>
        </p:txBody>
      </p:sp>
      <p:sp>
        <p:nvSpPr>
          <p:cNvPr id="14" name="Ovale 13">
            <a:extLst>
              <a:ext uri="{FF2B5EF4-FFF2-40B4-BE49-F238E27FC236}">
                <a16:creationId xmlns:a16="http://schemas.microsoft.com/office/drawing/2014/main" id="{2DF1A3B8-3D75-42DC-B4B2-37967415E8D7}"/>
              </a:ext>
            </a:extLst>
          </p:cNvPr>
          <p:cNvSpPr/>
          <p:nvPr/>
        </p:nvSpPr>
        <p:spPr>
          <a:xfrm>
            <a:off x="1786990" y="3513311"/>
            <a:ext cx="2071650" cy="2035624"/>
          </a:xfrm>
          <a:prstGeom prst="ellipse">
            <a:avLst/>
          </a:prstGeom>
          <a:no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it-IT" sz="1800" b="0"/>
          </a:p>
        </p:txBody>
      </p:sp>
      <p:sp>
        <p:nvSpPr>
          <p:cNvPr id="15" name="CasellaDiTesto 14">
            <a:extLst>
              <a:ext uri="{FF2B5EF4-FFF2-40B4-BE49-F238E27FC236}">
                <a16:creationId xmlns:a16="http://schemas.microsoft.com/office/drawing/2014/main" id="{B3104BEE-CB31-4D2C-BA1C-EFE6C7E60961}"/>
              </a:ext>
            </a:extLst>
          </p:cNvPr>
          <p:cNvSpPr txBox="1"/>
          <p:nvPr/>
        </p:nvSpPr>
        <p:spPr>
          <a:xfrm>
            <a:off x="2018747" y="5382872"/>
            <a:ext cx="350961" cy="461665"/>
          </a:xfrm>
          <a:prstGeom prst="rect">
            <a:avLst/>
          </a:prstGeom>
          <a:noFill/>
        </p:spPr>
        <p:txBody>
          <a:bodyPr wrap="square" rtlCol="0">
            <a:spAutoFit/>
          </a:bodyPr>
          <a:lstStyle/>
          <a:p>
            <a:r>
              <a:rPr lang="it-IT" sz="2400" b="0" dirty="0">
                <a:solidFill>
                  <a:srgbClr val="0F5494"/>
                </a:solidFill>
              </a:rPr>
              <a:t>C</a:t>
            </a:r>
          </a:p>
        </p:txBody>
      </p:sp>
      <p:sp>
        <p:nvSpPr>
          <p:cNvPr id="16" name="CasellaDiTesto 15">
            <a:extLst>
              <a:ext uri="{FF2B5EF4-FFF2-40B4-BE49-F238E27FC236}">
                <a16:creationId xmlns:a16="http://schemas.microsoft.com/office/drawing/2014/main" id="{2DA0FCF6-5779-46C6-9F8F-4288A0563912}"/>
              </a:ext>
            </a:extLst>
          </p:cNvPr>
          <p:cNvSpPr txBox="1"/>
          <p:nvPr/>
        </p:nvSpPr>
        <p:spPr>
          <a:xfrm>
            <a:off x="2540550" y="2899550"/>
            <a:ext cx="859446" cy="461665"/>
          </a:xfrm>
          <a:prstGeom prst="rect">
            <a:avLst/>
          </a:prstGeom>
          <a:noFill/>
        </p:spPr>
        <p:txBody>
          <a:bodyPr wrap="square" rtlCol="0">
            <a:spAutoFit/>
          </a:bodyPr>
          <a:lstStyle/>
          <a:p>
            <a:r>
              <a:rPr lang="it-IT" sz="2400" b="0" dirty="0">
                <a:solidFill>
                  <a:srgbClr val="0F5494"/>
                </a:solidFill>
              </a:rPr>
              <a:t>ab</a:t>
            </a:r>
          </a:p>
        </p:txBody>
      </p:sp>
      <p:sp>
        <p:nvSpPr>
          <p:cNvPr id="18" name="CasellaDiTesto 17">
            <a:extLst>
              <a:ext uri="{FF2B5EF4-FFF2-40B4-BE49-F238E27FC236}">
                <a16:creationId xmlns:a16="http://schemas.microsoft.com/office/drawing/2014/main" id="{AB123F37-331B-48DC-8226-286F1DAF69F1}"/>
              </a:ext>
            </a:extLst>
          </p:cNvPr>
          <p:cNvSpPr txBox="1"/>
          <p:nvPr/>
        </p:nvSpPr>
        <p:spPr>
          <a:xfrm>
            <a:off x="2636939" y="4699801"/>
            <a:ext cx="859446" cy="461665"/>
          </a:xfrm>
          <a:prstGeom prst="rect">
            <a:avLst/>
          </a:prstGeom>
          <a:noFill/>
        </p:spPr>
        <p:txBody>
          <a:bodyPr wrap="square" rtlCol="0">
            <a:spAutoFit/>
          </a:bodyPr>
          <a:lstStyle/>
          <a:p>
            <a:r>
              <a:rPr lang="it-IT" sz="2400" b="0" dirty="0" err="1">
                <a:solidFill>
                  <a:srgbClr val="0F5494"/>
                </a:solidFill>
              </a:rPr>
              <a:t>ac</a:t>
            </a:r>
            <a:endParaRPr lang="it-IT" sz="2400" b="0" dirty="0">
              <a:solidFill>
                <a:srgbClr val="0F5494"/>
              </a:solidFill>
            </a:endParaRPr>
          </a:p>
        </p:txBody>
      </p:sp>
    </p:spTree>
    <p:extLst>
      <p:ext uri="{BB962C8B-B14F-4D97-AF65-F5344CB8AC3E}">
        <p14:creationId xmlns:p14="http://schemas.microsoft.com/office/powerpoint/2010/main" val="11130570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205581" y="1314724"/>
            <a:ext cx="8481219" cy="936625"/>
          </a:xfrm>
        </p:spPr>
        <p:txBody>
          <a:bodyPr/>
          <a:lstStyle/>
          <a:p>
            <a:r>
              <a:rPr lang="it-IT" dirty="0" err="1"/>
              <a:t>Estimation</a:t>
            </a:r>
            <a:r>
              <a:rPr lang="it-IT" dirty="0"/>
              <a:t> </a:t>
            </a:r>
            <a:r>
              <a:rPr lang="it-IT" dirty="0" err="1"/>
              <a:t>problem</a:t>
            </a:r>
            <a:r>
              <a:rPr lang="it-IT" dirty="0"/>
              <a:t> </a:t>
            </a:r>
            <a:endParaRPr lang="en-GB" altLang="en-US" sz="2000" i="1" dirty="0"/>
          </a:p>
        </p:txBody>
      </p:sp>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331390" y="2104020"/>
            <a:ext cx="8229600" cy="4320479"/>
          </a:xfrm>
        </p:spPr>
        <p:txBody>
          <a:bodyPr/>
          <a:lstStyle/>
          <a:p>
            <a:pPr algn="just">
              <a:lnSpc>
                <a:spcPct val="150000"/>
              </a:lnSpc>
              <a:defRPr/>
            </a:pPr>
            <a:endParaRPr lang="en-US" altLang="en-US" sz="1600" b="0" dirty="0"/>
          </a:p>
          <a:p>
            <a:pPr algn="just">
              <a:lnSpc>
                <a:spcPct val="150000"/>
              </a:lnSpc>
              <a:defRPr/>
            </a:pPr>
            <a:endParaRPr lang="en-GB" altLang="en-US" sz="1600" b="0" dirty="0"/>
          </a:p>
          <a:p>
            <a:pPr algn="just">
              <a:lnSpc>
                <a:spcPct val="150000"/>
              </a:lnSpc>
              <a:buFontTx/>
              <a:buNone/>
              <a:defRPr/>
            </a:pPr>
            <a:endParaRPr lang="en-GB" altLang="en-US" sz="1600" b="0" dirty="0"/>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22</a:t>
            </a:fld>
            <a:endParaRPr lang="en-GB" altLang="en-US" sz="1400" b="0" i="0" dirty="0">
              <a:solidFill>
                <a:srgbClr val="000000"/>
              </a:solidFill>
              <a:latin typeface="Arial" panose="020B0604020202020204" pitchFamily="34" charset="0"/>
            </a:endParaRPr>
          </a:p>
        </p:txBody>
      </p:sp>
      <p:grpSp>
        <p:nvGrpSpPr>
          <p:cNvPr id="2" name="Gruppo 1">
            <a:extLst>
              <a:ext uri="{FF2B5EF4-FFF2-40B4-BE49-F238E27FC236}">
                <a16:creationId xmlns:a16="http://schemas.microsoft.com/office/drawing/2014/main" id="{56EF621C-B6E8-4127-9993-745C39866AAA}"/>
              </a:ext>
            </a:extLst>
          </p:cNvPr>
          <p:cNvGrpSpPr/>
          <p:nvPr/>
        </p:nvGrpSpPr>
        <p:grpSpPr>
          <a:xfrm>
            <a:off x="331390" y="2217068"/>
            <a:ext cx="8229600" cy="4191276"/>
            <a:chOff x="331390" y="2217068"/>
            <a:chExt cx="8229600" cy="4191276"/>
          </a:xfrm>
        </p:grpSpPr>
        <p:sp>
          <p:nvSpPr>
            <p:cNvPr id="13" name="CasellaDiTesto 12">
              <a:extLst>
                <a:ext uri="{FF2B5EF4-FFF2-40B4-BE49-F238E27FC236}">
                  <a16:creationId xmlns:a16="http://schemas.microsoft.com/office/drawing/2014/main" id="{4B7F9F1E-8AF3-4158-9FB3-BE87A9E567BB}"/>
                </a:ext>
              </a:extLst>
            </p:cNvPr>
            <p:cNvSpPr txBox="1"/>
            <p:nvPr/>
          </p:nvSpPr>
          <p:spPr>
            <a:xfrm>
              <a:off x="331390" y="2217068"/>
              <a:ext cx="8229600" cy="4191276"/>
            </a:xfrm>
            <a:prstGeom prst="rect">
              <a:avLst/>
            </a:prstGeom>
            <a:noFill/>
          </p:spPr>
          <p:txBody>
            <a:bodyPr wrap="square" rtlCol="0">
              <a:spAutoFit/>
            </a:bodyPr>
            <a:lstStyle/>
            <a:p>
              <a:pPr algn="just">
                <a:lnSpc>
                  <a:spcPct val="150000"/>
                </a:lnSpc>
              </a:pPr>
              <a:r>
                <a:rPr lang="en-US" sz="1800" b="0" dirty="0">
                  <a:solidFill>
                    <a:srgbClr val="0F5494"/>
                  </a:solidFill>
                </a:rPr>
                <a:t>Aim: </a:t>
              </a:r>
              <a:r>
                <a:rPr lang="en-US" sz="1800" b="0" u="sng" dirty="0">
                  <a:solidFill>
                    <a:srgbClr val="0F5494"/>
                  </a:solidFill>
                </a:rPr>
                <a:t>estimate the population total </a:t>
              </a:r>
              <a:r>
                <a:rPr lang="en-US" sz="1800" b="0" i="1" u="sng" dirty="0">
                  <a:solidFill>
                    <a:srgbClr val="0F5494"/>
                  </a:solidFill>
                </a:rPr>
                <a:t>Y</a:t>
              </a:r>
              <a:r>
                <a:rPr lang="en-US" sz="1800" b="0" u="sng" dirty="0">
                  <a:solidFill>
                    <a:srgbClr val="0F5494"/>
                  </a:solidFill>
                </a:rPr>
                <a:t> from overlapping multiple frame surveys. </a:t>
              </a:r>
              <a:r>
                <a:rPr lang="en-US" sz="1800" b="0" dirty="0">
                  <a:solidFill>
                    <a:srgbClr val="0F5494"/>
                  </a:solidFill>
                </a:rPr>
                <a:t>Formally, we consider an overlapping dual frame survey where the domain </a:t>
              </a:r>
              <a:r>
                <a:rPr lang="en-US" sz="1800" b="0" i="1" dirty="0">
                  <a:solidFill>
                    <a:srgbClr val="0F5494"/>
                  </a:solidFill>
                </a:rPr>
                <a:t>ab</a:t>
              </a:r>
              <a:r>
                <a:rPr lang="en-US" sz="1800" b="0" dirty="0">
                  <a:solidFill>
                    <a:srgbClr val="0F5494"/>
                  </a:solidFill>
                </a:rPr>
                <a:t> is nonempty. </a:t>
              </a:r>
            </a:p>
            <a:p>
              <a:pPr algn="just">
                <a:lnSpc>
                  <a:spcPct val="150000"/>
                </a:lnSpc>
              </a:pPr>
              <a:endParaRPr lang="en-US" sz="1800" b="0" dirty="0">
                <a:solidFill>
                  <a:srgbClr val="0F5494"/>
                </a:solidFill>
              </a:endParaRPr>
            </a:p>
            <a:p>
              <a:pPr algn="just">
                <a:lnSpc>
                  <a:spcPct val="150000"/>
                </a:lnSpc>
              </a:pPr>
              <a:endParaRPr lang="en-US" sz="1800" b="0" dirty="0">
                <a:solidFill>
                  <a:srgbClr val="0F5494"/>
                </a:solidFill>
              </a:endParaRPr>
            </a:p>
            <a:p>
              <a:pPr algn="just">
                <a:lnSpc>
                  <a:spcPct val="150000"/>
                </a:lnSpc>
              </a:pPr>
              <a:endParaRPr lang="en-US" sz="1800" b="0" dirty="0">
                <a:solidFill>
                  <a:srgbClr val="0F5494"/>
                </a:solidFill>
              </a:endParaRPr>
            </a:p>
            <a:p>
              <a:pPr algn="just">
                <a:lnSpc>
                  <a:spcPct val="150000"/>
                </a:lnSpc>
              </a:pPr>
              <a:endParaRPr lang="en-US" sz="1800" b="0" dirty="0">
                <a:solidFill>
                  <a:srgbClr val="0F5494"/>
                </a:solidFill>
              </a:endParaRPr>
            </a:p>
            <a:p>
              <a:pPr algn="just">
                <a:lnSpc>
                  <a:spcPct val="150000"/>
                </a:lnSpc>
              </a:pPr>
              <a:endParaRPr lang="en-US" sz="1800" b="0" dirty="0">
                <a:solidFill>
                  <a:srgbClr val="0F5494"/>
                </a:solidFill>
              </a:endParaRPr>
            </a:p>
            <a:p>
              <a:pPr algn="just">
                <a:lnSpc>
                  <a:spcPct val="150000"/>
                </a:lnSpc>
              </a:pPr>
              <a:endParaRPr lang="en-US" sz="1800" b="0" dirty="0">
                <a:solidFill>
                  <a:srgbClr val="0F5494"/>
                </a:solidFill>
              </a:endParaRPr>
            </a:p>
            <a:p>
              <a:pPr algn="just">
                <a:lnSpc>
                  <a:spcPct val="150000"/>
                </a:lnSpc>
              </a:pPr>
              <a:endParaRPr lang="en-US" sz="1800" b="0" dirty="0">
                <a:solidFill>
                  <a:srgbClr val="0F5494"/>
                </a:solidFill>
              </a:endParaRPr>
            </a:p>
          </p:txBody>
        </p:sp>
        <p:sp>
          <p:nvSpPr>
            <p:cNvPr id="17" name="Ovale 16">
              <a:extLst>
                <a:ext uri="{FF2B5EF4-FFF2-40B4-BE49-F238E27FC236}">
                  <a16:creationId xmlns:a16="http://schemas.microsoft.com/office/drawing/2014/main" id="{157B7836-F8B7-4399-A3E9-E9A7891A20F7}"/>
                </a:ext>
              </a:extLst>
            </p:cNvPr>
            <p:cNvSpPr/>
            <p:nvPr/>
          </p:nvSpPr>
          <p:spPr>
            <a:xfrm>
              <a:off x="2479179" y="3717032"/>
              <a:ext cx="2092821" cy="2035624"/>
            </a:xfrm>
            <a:prstGeom prst="ellipse">
              <a:avLst/>
            </a:prstGeom>
            <a:no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it-IT" sz="1800" b="0" dirty="0"/>
            </a:p>
          </p:txBody>
        </p:sp>
        <p:sp>
          <p:nvSpPr>
            <p:cNvPr id="18" name="Ovale 17">
              <a:extLst>
                <a:ext uri="{FF2B5EF4-FFF2-40B4-BE49-F238E27FC236}">
                  <a16:creationId xmlns:a16="http://schemas.microsoft.com/office/drawing/2014/main" id="{822FC680-3780-4C62-818A-5493BF188163}"/>
                </a:ext>
              </a:extLst>
            </p:cNvPr>
            <p:cNvSpPr/>
            <p:nvPr/>
          </p:nvSpPr>
          <p:spPr>
            <a:xfrm>
              <a:off x="3500655" y="3717032"/>
              <a:ext cx="2071650" cy="2035624"/>
            </a:xfrm>
            <a:prstGeom prst="ellipse">
              <a:avLst/>
            </a:prstGeom>
            <a:no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it-IT" sz="1800" b="0"/>
            </a:p>
          </p:txBody>
        </p:sp>
        <p:sp>
          <p:nvSpPr>
            <p:cNvPr id="19" name="CasellaDiTesto 18">
              <a:extLst>
                <a:ext uri="{FF2B5EF4-FFF2-40B4-BE49-F238E27FC236}">
                  <a16:creationId xmlns:a16="http://schemas.microsoft.com/office/drawing/2014/main" id="{A7B75F45-8EAA-47C7-87C5-A24624D81F1D}"/>
                </a:ext>
              </a:extLst>
            </p:cNvPr>
            <p:cNvSpPr txBox="1"/>
            <p:nvPr/>
          </p:nvSpPr>
          <p:spPr>
            <a:xfrm>
              <a:off x="2297787" y="3670807"/>
              <a:ext cx="350961" cy="461665"/>
            </a:xfrm>
            <a:prstGeom prst="rect">
              <a:avLst/>
            </a:prstGeom>
            <a:noFill/>
          </p:spPr>
          <p:txBody>
            <a:bodyPr wrap="square" rtlCol="0">
              <a:spAutoFit/>
            </a:bodyPr>
            <a:lstStyle/>
            <a:p>
              <a:r>
                <a:rPr lang="it-IT" sz="2400" b="0" dirty="0">
                  <a:solidFill>
                    <a:srgbClr val="0F5494"/>
                  </a:solidFill>
                </a:rPr>
                <a:t>A</a:t>
              </a:r>
            </a:p>
          </p:txBody>
        </p:sp>
        <p:sp>
          <p:nvSpPr>
            <p:cNvPr id="20" name="CasellaDiTesto 19">
              <a:extLst>
                <a:ext uri="{FF2B5EF4-FFF2-40B4-BE49-F238E27FC236}">
                  <a16:creationId xmlns:a16="http://schemas.microsoft.com/office/drawing/2014/main" id="{68EF28AD-5D1E-4EB0-89D3-541C8A26E252}"/>
                </a:ext>
              </a:extLst>
            </p:cNvPr>
            <p:cNvSpPr txBox="1"/>
            <p:nvPr/>
          </p:nvSpPr>
          <p:spPr>
            <a:xfrm>
              <a:off x="5245990" y="3565667"/>
              <a:ext cx="350961" cy="461665"/>
            </a:xfrm>
            <a:prstGeom prst="rect">
              <a:avLst/>
            </a:prstGeom>
            <a:noFill/>
          </p:spPr>
          <p:txBody>
            <a:bodyPr wrap="square" rtlCol="0">
              <a:spAutoFit/>
            </a:bodyPr>
            <a:lstStyle/>
            <a:p>
              <a:r>
                <a:rPr lang="it-IT" sz="2400" b="0" dirty="0">
                  <a:solidFill>
                    <a:srgbClr val="0F5494"/>
                  </a:solidFill>
                </a:rPr>
                <a:t>B</a:t>
              </a:r>
            </a:p>
          </p:txBody>
        </p:sp>
        <p:sp>
          <p:nvSpPr>
            <p:cNvPr id="22" name="CasellaDiTesto 21">
              <a:extLst>
                <a:ext uri="{FF2B5EF4-FFF2-40B4-BE49-F238E27FC236}">
                  <a16:creationId xmlns:a16="http://schemas.microsoft.com/office/drawing/2014/main" id="{A9A42EC1-5F4C-4211-A4F3-66B0C92108E2}"/>
                </a:ext>
              </a:extLst>
            </p:cNvPr>
            <p:cNvSpPr txBox="1"/>
            <p:nvPr/>
          </p:nvSpPr>
          <p:spPr>
            <a:xfrm>
              <a:off x="2940432" y="4477227"/>
              <a:ext cx="350961" cy="461665"/>
            </a:xfrm>
            <a:prstGeom prst="rect">
              <a:avLst/>
            </a:prstGeom>
            <a:noFill/>
          </p:spPr>
          <p:txBody>
            <a:bodyPr wrap="square" rtlCol="0">
              <a:spAutoFit/>
            </a:bodyPr>
            <a:lstStyle/>
            <a:p>
              <a:r>
                <a:rPr lang="it-IT" sz="2400" b="0" dirty="0">
                  <a:solidFill>
                    <a:srgbClr val="0F5494"/>
                  </a:solidFill>
                </a:rPr>
                <a:t>a</a:t>
              </a:r>
            </a:p>
          </p:txBody>
        </p:sp>
        <p:sp>
          <p:nvSpPr>
            <p:cNvPr id="23" name="CasellaDiTesto 22">
              <a:extLst>
                <a:ext uri="{FF2B5EF4-FFF2-40B4-BE49-F238E27FC236}">
                  <a16:creationId xmlns:a16="http://schemas.microsoft.com/office/drawing/2014/main" id="{9DD9481D-A476-4226-9F9A-B9EF399BC172}"/>
                </a:ext>
              </a:extLst>
            </p:cNvPr>
            <p:cNvSpPr txBox="1"/>
            <p:nvPr/>
          </p:nvSpPr>
          <p:spPr>
            <a:xfrm>
              <a:off x="3782760" y="4415040"/>
              <a:ext cx="629282" cy="461665"/>
            </a:xfrm>
            <a:prstGeom prst="rect">
              <a:avLst/>
            </a:prstGeom>
            <a:noFill/>
          </p:spPr>
          <p:txBody>
            <a:bodyPr wrap="square" rtlCol="0">
              <a:spAutoFit/>
            </a:bodyPr>
            <a:lstStyle/>
            <a:p>
              <a:r>
                <a:rPr lang="it-IT" sz="2400" b="0" dirty="0">
                  <a:solidFill>
                    <a:srgbClr val="0F5494"/>
                  </a:solidFill>
                </a:rPr>
                <a:t>ab</a:t>
              </a:r>
            </a:p>
          </p:txBody>
        </p:sp>
        <p:sp>
          <p:nvSpPr>
            <p:cNvPr id="24" name="CasellaDiTesto 23">
              <a:extLst>
                <a:ext uri="{FF2B5EF4-FFF2-40B4-BE49-F238E27FC236}">
                  <a16:creationId xmlns:a16="http://schemas.microsoft.com/office/drawing/2014/main" id="{AE1808E2-3C6B-4D7F-8213-931F558DF872}"/>
                </a:ext>
              </a:extLst>
            </p:cNvPr>
            <p:cNvSpPr txBox="1"/>
            <p:nvPr/>
          </p:nvSpPr>
          <p:spPr>
            <a:xfrm>
              <a:off x="4931349" y="4517194"/>
              <a:ext cx="629282" cy="461665"/>
            </a:xfrm>
            <a:prstGeom prst="rect">
              <a:avLst/>
            </a:prstGeom>
            <a:noFill/>
          </p:spPr>
          <p:txBody>
            <a:bodyPr wrap="square" rtlCol="0">
              <a:spAutoFit/>
            </a:bodyPr>
            <a:lstStyle/>
            <a:p>
              <a:r>
                <a:rPr lang="it-IT" sz="2400" b="0" dirty="0">
                  <a:solidFill>
                    <a:srgbClr val="0F5494"/>
                  </a:solidFill>
                </a:rPr>
                <a:t>b</a:t>
              </a:r>
            </a:p>
          </p:txBody>
        </p:sp>
      </p:grpSp>
    </p:spTree>
    <p:extLst>
      <p:ext uri="{BB962C8B-B14F-4D97-AF65-F5344CB8AC3E}">
        <p14:creationId xmlns:p14="http://schemas.microsoft.com/office/powerpoint/2010/main" val="39609019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205581" y="1314724"/>
            <a:ext cx="8481219" cy="936625"/>
          </a:xfrm>
        </p:spPr>
        <p:txBody>
          <a:bodyPr/>
          <a:lstStyle/>
          <a:p>
            <a:r>
              <a:rPr lang="it-IT" dirty="0" err="1"/>
              <a:t>Estimation</a:t>
            </a:r>
            <a:r>
              <a:rPr lang="it-IT" dirty="0"/>
              <a:t> </a:t>
            </a:r>
            <a:r>
              <a:rPr lang="it-IT" dirty="0" err="1"/>
              <a:t>problem</a:t>
            </a:r>
            <a:r>
              <a:rPr lang="it-IT" dirty="0"/>
              <a:t> (2)</a:t>
            </a:r>
            <a:endParaRPr lang="en-GB" altLang="en-US" sz="2000" i="1" dirty="0"/>
          </a:p>
        </p:txBody>
      </p:sp>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331390" y="2162871"/>
            <a:ext cx="8229600" cy="4320479"/>
          </a:xfrm>
        </p:spPr>
        <p:txBody>
          <a:bodyPr/>
          <a:lstStyle/>
          <a:p>
            <a:pPr algn="just">
              <a:lnSpc>
                <a:spcPct val="150000"/>
              </a:lnSpc>
              <a:defRPr/>
            </a:pPr>
            <a:endParaRPr lang="en-US" altLang="en-US" sz="1600" b="0" dirty="0"/>
          </a:p>
          <a:p>
            <a:pPr algn="just">
              <a:lnSpc>
                <a:spcPct val="150000"/>
              </a:lnSpc>
              <a:defRPr/>
            </a:pPr>
            <a:endParaRPr lang="en-GB" altLang="en-US" sz="1600" b="0" dirty="0"/>
          </a:p>
          <a:p>
            <a:pPr algn="just">
              <a:lnSpc>
                <a:spcPct val="150000"/>
              </a:lnSpc>
              <a:buFontTx/>
              <a:buNone/>
              <a:defRPr/>
            </a:pPr>
            <a:endParaRPr lang="en-GB" altLang="en-US" sz="1600" b="0" dirty="0"/>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23</a:t>
            </a:fld>
            <a:endParaRPr lang="en-GB" altLang="en-US" sz="1400" b="0" i="0" dirty="0">
              <a:solidFill>
                <a:srgbClr val="000000"/>
              </a:solidFill>
              <a:latin typeface="Arial" panose="020B0604020202020204" pitchFamily="34" charset="0"/>
            </a:endParaRPr>
          </a:p>
        </p:txBody>
      </p:sp>
      <mc:AlternateContent xmlns:mc="http://schemas.openxmlformats.org/markup-compatibility/2006" xmlns:a14="http://schemas.microsoft.com/office/drawing/2010/main">
        <mc:Choice Requires="a14">
          <p:sp>
            <p:nvSpPr>
              <p:cNvPr id="13" name="CasellaDiTesto 12">
                <a:extLst>
                  <a:ext uri="{FF2B5EF4-FFF2-40B4-BE49-F238E27FC236}">
                    <a16:creationId xmlns:a16="http://schemas.microsoft.com/office/drawing/2014/main" id="{4B7F9F1E-8AF3-4158-9FB3-BE87A9E567BB}"/>
                  </a:ext>
                </a:extLst>
              </p:cNvPr>
              <p:cNvSpPr txBox="1"/>
              <p:nvPr/>
            </p:nvSpPr>
            <p:spPr>
              <a:xfrm>
                <a:off x="331390" y="2217068"/>
                <a:ext cx="8229600" cy="3655103"/>
              </a:xfrm>
              <a:prstGeom prst="rect">
                <a:avLst/>
              </a:prstGeom>
              <a:noFill/>
            </p:spPr>
            <p:txBody>
              <a:bodyPr wrap="square" rtlCol="0">
                <a:spAutoFit/>
              </a:bodyPr>
              <a:lstStyle/>
              <a:p>
                <a:pPr marL="285750" indent="-285750" algn="just">
                  <a:lnSpc>
                    <a:spcPct val="150000"/>
                  </a:lnSpc>
                  <a:spcBef>
                    <a:spcPts val="600"/>
                  </a:spcBef>
                  <a:spcAft>
                    <a:spcPts val="600"/>
                  </a:spcAft>
                  <a:buFont typeface="Arial" panose="020B0604020202020204" pitchFamily="34" charset="0"/>
                  <a:buChar char="•"/>
                </a:pPr>
                <a:r>
                  <a:rPr lang="en-US" sz="1600" b="0" dirty="0">
                    <a:solidFill>
                      <a:srgbClr val="0F5494"/>
                    </a:solidFill>
                  </a:rPr>
                  <a:t>A probability sample </a:t>
                </a:r>
                <a:r>
                  <a:rPr lang="en-US" sz="1600" b="0" i="1" dirty="0">
                    <a:solidFill>
                      <a:srgbClr val="0F5494"/>
                    </a:solidFill>
                  </a:rPr>
                  <a:t>s(A)</a:t>
                </a:r>
                <a:r>
                  <a:rPr lang="en-US" sz="1600" b="0" dirty="0">
                    <a:solidFill>
                      <a:srgbClr val="0F5494"/>
                    </a:solidFill>
                  </a:rPr>
                  <a:t> of size </a:t>
                </a:r>
                <a14:m>
                  <m:oMath xmlns:m="http://schemas.openxmlformats.org/officeDocument/2006/math">
                    <m:sSub>
                      <m:sSubPr>
                        <m:ctrlPr>
                          <a:rPr lang="it-IT" sz="1600" b="0" i="1" dirty="0" smtClean="0">
                            <a:solidFill>
                              <a:srgbClr val="0F5494"/>
                            </a:solidFill>
                            <a:latin typeface="Cambria Math" panose="02040503050406030204" pitchFamily="18" charset="0"/>
                          </a:rPr>
                        </m:ctrlPr>
                      </m:sSubPr>
                      <m:e>
                        <m:r>
                          <a:rPr lang="en-US" sz="1600" b="0" i="1" dirty="0" smtClean="0">
                            <a:solidFill>
                              <a:srgbClr val="0F5494"/>
                            </a:solidFill>
                            <a:latin typeface="Cambria Math" panose="02040503050406030204" pitchFamily="18" charset="0"/>
                          </a:rPr>
                          <m:t>𝑛</m:t>
                        </m:r>
                      </m:e>
                      <m:sub>
                        <m:r>
                          <a:rPr lang="it-IT" sz="1600" b="0" i="1" dirty="0" smtClean="0">
                            <a:solidFill>
                              <a:srgbClr val="0F5494"/>
                            </a:solidFill>
                            <a:latin typeface="Cambria Math" panose="02040503050406030204" pitchFamily="18" charset="0"/>
                          </a:rPr>
                          <m:t>𝐴</m:t>
                        </m:r>
                      </m:sub>
                    </m:sSub>
                  </m:oMath>
                </a14:m>
                <a:r>
                  <a:rPr lang="en-US" sz="1600" b="0" dirty="0">
                    <a:solidFill>
                      <a:srgbClr val="0F5494"/>
                    </a:solidFill>
                  </a:rPr>
                  <a:t> is drawn from the </a:t>
                </a:r>
                <a14:m>
                  <m:oMath xmlns:m="http://schemas.openxmlformats.org/officeDocument/2006/math">
                    <m:sSub>
                      <m:sSubPr>
                        <m:ctrlPr>
                          <a:rPr lang="it-IT" sz="1600" b="0" i="1" dirty="0" smtClean="0">
                            <a:solidFill>
                              <a:srgbClr val="0F5494"/>
                            </a:solidFill>
                            <a:latin typeface="Cambria Math" panose="02040503050406030204" pitchFamily="18" charset="0"/>
                          </a:rPr>
                        </m:ctrlPr>
                      </m:sSubPr>
                      <m:e>
                        <m:r>
                          <a:rPr lang="en-US" sz="1600" b="0" i="1" dirty="0" smtClean="0">
                            <a:solidFill>
                              <a:srgbClr val="0F5494"/>
                            </a:solidFill>
                            <a:latin typeface="Cambria Math" panose="02040503050406030204" pitchFamily="18" charset="0"/>
                          </a:rPr>
                          <m:t>𝑁</m:t>
                        </m:r>
                      </m:e>
                      <m:sub>
                        <m:r>
                          <a:rPr lang="it-IT" sz="1600" b="0" i="1" dirty="0" smtClean="0">
                            <a:solidFill>
                              <a:srgbClr val="0F5494"/>
                            </a:solidFill>
                            <a:latin typeface="Cambria Math" panose="02040503050406030204" pitchFamily="18" charset="0"/>
                          </a:rPr>
                          <m:t>𝐴</m:t>
                        </m:r>
                      </m:sub>
                    </m:sSub>
                  </m:oMath>
                </a14:m>
                <a:r>
                  <a:rPr lang="en-US" sz="1600" b="0" dirty="0">
                    <a:solidFill>
                      <a:srgbClr val="0F5494"/>
                    </a:solidFill>
                  </a:rPr>
                  <a:t> units in frame </a:t>
                </a:r>
              </a:p>
              <a:p>
                <a:pPr marL="285750" indent="-285750" algn="just">
                  <a:lnSpc>
                    <a:spcPct val="150000"/>
                  </a:lnSpc>
                  <a:spcBef>
                    <a:spcPts val="600"/>
                  </a:spcBef>
                  <a:spcAft>
                    <a:spcPts val="600"/>
                  </a:spcAft>
                  <a:buFont typeface="Arial" panose="020B0604020202020204" pitchFamily="34" charset="0"/>
                  <a:buChar char="•"/>
                </a:pPr>
                <a:r>
                  <a:rPr lang="en-US" sz="1600" b="0" dirty="0">
                    <a:solidFill>
                      <a:srgbClr val="0F5494"/>
                    </a:solidFill>
                  </a:rPr>
                  <a:t>An independent probability sample </a:t>
                </a:r>
                <a:r>
                  <a:rPr lang="en-US" sz="1600" b="0" i="1" dirty="0">
                    <a:solidFill>
                      <a:srgbClr val="0F5494"/>
                    </a:solidFill>
                  </a:rPr>
                  <a:t>s(B)</a:t>
                </a:r>
                <a:r>
                  <a:rPr lang="en-US" sz="1600" b="0" dirty="0">
                    <a:solidFill>
                      <a:srgbClr val="0F5494"/>
                    </a:solidFill>
                  </a:rPr>
                  <a:t> of size </a:t>
                </a:r>
                <a14:m>
                  <m:oMath xmlns:m="http://schemas.openxmlformats.org/officeDocument/2006/math">
                    <m:sSub>
                      <m:sSubPr>
                        <m:ctrlPr>
                          <a:rPr lang="it-IT" sz="1600" b="0" i="1" dirty="0" smtClean="0">
                            <a:solidFill>
                              <a:srgbClr val="0F5494"/>
                            </a:solidFill>
                            <a:latin typeface="Cambria Math" panose="02040503050406030204" pitchFamily="18" charset="0"/>
                          </a:rPr>
                        </m:ctrlPr>
                      </m:sSubPr>
                      <m:e>
                        <m:r>
                          <a:rPr lang="en-US" sz="1600" b="0" i="1" dirty="0" smtClean="0">
                            <a:solidFill>
                              <a:srgbClr val="0F5494"/>
                            </a:solidFill>
                            <a:latin typeface="Cambria Math" panose="02040503050406030204" pitchFamily="18" charset="0"/>
                          </a:rPr>
                          <m:t>𝑛</m:t>
                        </m:r>
                      </m:e>
                      <m:sub>
                        <m:r>
                          <a:rPr lang="it-IT" sz="1600" b="0" i="1" dirty="0" smtClean="0">
                            <a:solidFill>
                              <a:srgbClr val="0F5494"/>
                            </a:solidFill>
                            <a:latin typeface="Cambria Math" panose="02040503050406030204" pitchFamily="18" charset="0"/>
                          </a:rPr>
                          <m:t>𝐵</m:t>
                        </m:r>
                      </m:sub>
                    </m:sSub>
                  </m:oMath>
                </a14:m>
                <a:r>
                  <a:rPr lang="en-US" sz="1600" b="0" dirty="0">
                    <a:solidFill>
                      <a:srgbClr val="0F5494"/>
                    </a:solidFill>
                  </a:rPr>
                  <a:t> is drawn from the </a:t>
                </a:r>
                <a14:m>
                  <m:oMath xmlns:m="http://schemas.openxmlformats.org/officeDocument/2006/math">
                    <m:sSub>
                      <m:sSubPr>
                        <m:ctrlPr>
                          <a:rPr lang="it-IT" sz="1600" b="0" i="1" dirty="0">
                            <a:solidFill>
                              <a:srgbClr val="0F5494"/>
                            </a:solidFill>
                            <a:latin typeface="Cambria Math" panose="02040503050406030204" pitchFamily="18" charset="0"/>
                          </a:rPr>
                        </m:ctrlPr>
                      </m:sSubPr>
                      <m:e>
                        <m:r>
                          <a:rPr lang="it-IT" sz="1600" b="0" i="1" dirty="0" smtClean="0">
                            <a:solidFill>
                              <a:srgbClr val="0F5494"/>
                            </a:solidFill>
                            <a:latin typeface="Cambria Math" panose="02040503050406030204" pitchFamily="18" charset="0"/>
                          </a:rPr>
                          <m:t>𝑁</m:t>
                        </m:r>
                      </m:e>
                      <m:sub>
                        <m:r>
                          <a:rPr lang="it-IT" sz="1600" b="0" i="1" dirty="0" smtClean="0">
                            <a:solidFill>
                              <a:srgbClr val="0F5494"/>
                            </a:solidFill>
                            <a:latin typeface="Cambria Math" panose="02040503050406030204" pitchFamily="18" charset="0"/>
                          </a:rPr>
                          <m:t>𝐵</m:t>
                        </m:r>
                      </m:sub>
                    </m:sSub>
                  </m:oMath>
                </a14:m>
                <a:r>
                  <a:rPr lang="en-US" sz="1600" b="0" dirty="0">
                    <a:solidFill>
                      <a:srgbClr val="0F5494"/>
                    </a:solidFill>
                  </a:rPr>
                  <a:t> units in frame </a:t>
                </a:r>
                <a:r>
                  <a:rPr lang="en-US" sz="1600" b="0" i="1" dirty="0">
                    <a:solidFill>
                      <a:srgbClr val="0F5494"/>
                    </a:solidFill>
                  </a:rPr>
                  <a:t>B</a:t>
                </a:r>
                <a:r>
                  <a:rPr lang="en-US" sz="1600" b="0" dirty="0">
                    <a:solidFill>
                      <a:srgbClr val="0F5494"/>
                    </a:solidFill>
                  </a:rPr>
                  <a:t>. </a:t>
                </a:r>
              </a:p>
              <a:p>
                <a:pPr marL="285750" indent="-285750" algn="just">
                  <a:lnSpc>
                    <a:spcPct val="150000"/>
                  </a:lnSpc>
                  <a:spcBef>
                    <a:spcPts val="600"/>
                  </a:spcBef>
                  <a:spcAft>
                    <a:spcPts val="600"/>
                  </a:spcAft>
                  <a:buFont typeface="Arial" panose="020B0604020202020204" pitchFamily="34" charset="0"/>
                  <a:buChar char="•"/>
                </a:pPr>
                <a:r>
                  <a:rPr lang="en-US" sz="1600" b="0" dirty="0">
                    <a:solidFill>
                      <a:srgbClr val="0F5494"/>
                    </a:solidFill>
                  </a:rPr>
                  <a:t>Unit </a:t>
                </a:r>
                <a:r>
                  <a:rPr lang="en-US" sz="1600" b="0" i="1" dirty="0" err="1">
                    <a:solidFill>
                      <a:srgbClr val="0F5494"/>
                    </a:solidFill>
                  </a:rPr>
                  <a:t>i</a:t>
                </a:r>
                <a:r>
                  <a:rPr lang="en-US" sz="1600" b="0" i="1" dirty="0">
                    <a:solidFill>
                      <a:srgbClr val="0F5494"/>
                    </a:solidFill>
                  </a:rPr>
                  <a:t> </a:t>
                </a:r>
                <a:r>
                  <a:rPr lang="en-US" sz="1600" b="0" dirty="0">
                    <a:solidFill>
                      <a:srgbClr val="0F5494"/>
                    </a:solidFill>
                  </a:rPr>
                  <a:t>in sample </a:t>
                </a:r>
                <a:r>
                  <a:rPr lang="en-US" sz="1600" b="0" i="1" dirty="0">
                    <a:solidFill>
                      <a:srgbClr val="0F5494"/>
                    </a:solidFill>
                  </a:rPr>
                  <a:t>s(A)</a:t>
                </a:r>
                <a:r>
                  <a:rPr lang="en-US" sz="1600" b="0" dirty="0">
                    <a:solidFill>
                      <a:srgbClr val="0F5494"/>
                    </a:solidFill>
                  </a:rPr>
                  <a:t> has probability of inclusion </a:t>
                </a:r>
                <a14:m>
                  <m:oMath xmlns:m="http://schemas.openxmlformats.org/officeDocument/2006/math">
                    <m:sSubSup>
                      <m:sSubSupPr>
                        <m:ctrlPr>
                          <a:rPr lang="it-IT" sz="1600" b="0" i="1">
                            <a:solidFill>
                              <a:srgbClr val="0F5494"/>
                            </a:solidFill>
                            <a:latin typeface="Cambria Math" panose="02040503050406030204" pitchFamily="18" charset="0"/>
                          </a:rPr>
                        </m:ctrlPr>
                      </m:sSubSupPr>
                      <m:e>
                        <m:r>
                          <a:rPr lang="it-IT" sz="1600" b="0" i="1" smtClean="0">
                            <a:solidFill>
                              <a:srgbClr val="0F5494"/>
                            </a:solidFill>
                            <a:latin typeface="Cambria Math" panose="02040503050406030204" pitchFamily="18" charset="0"/>
                          </a:rPr>
                          <m:t>𝜋</m:t>
                        </m:r>
                      </m:e>
                      <m:sub>
                        <m:r>
                          <a:rPr lang="it-IT" sz="1600" b="0" i="1">
                            <a:solidFill>
                              <a:srgbClr val="0F5494"/>
                            </a:solidFill>
                            <a:latin typeface="Cambria Math" panose="02040503050406030204" pitchFamily="18" charset="0"/>
                          </a:rPr>
                          <m:t>𝑖</m:t>
                        </m:r>
                      </m:sub>
                      <m:sup>
                        <m:r>
                          <a:rPr lang="it-IT" sz="1600" b="0" i="1">
                            <a:solidFill>
                              <a:srgbClr val="0F5494"/>
                            </a:solidFill>
                            <a:latin typeface="Cambria Math" panose="02040503050406030204" pitchFamily="18" charset="0"/>
                          </a:rPr>
                          <m:t>𝐴</m:t>
                        </m:r>
                      </m:sup>
                    </m:sSubSup>
                    <m:r>
                      <a:rPr lang="it-IT" sz="1600" b="0" i="1">
                        <a:solidFill>
                          <a:srgbClr val="0F5494"/>
                        </a:solidFill>
                        <a:latin typeface="Cambria Math" panose="02040503050406030204" pitchFamily="18" charset="0"/>
                      </a:rPr>
                      <m:t> </m:t>
                    </m:r>
                  </m:oMath>
                </a14:m>
                <a:r>
                  <a:rPr lang="en-US" sz="1600" b="0" dirty="0">
                    <a:solidFill>
                      <a:srgbClr val="0F5494"/>
                    </a:solidFill>
                  </a:rPr>
                  <a:t>and weight </a:t>
                </a:r>
                <a14:m>
                  <m:oMath xmlns:m="http://schemas.openxmlformats.org/officeDocument/2006/math">
                    <m:sSubSup>
                      <m:sSubSupPr>
                        <m:ctrlPr>
                          <a:rPr lang="it-IT" sz="1600" b="0" i="1" smtClean="0">
                            <a:solidFill>
                              <a:srgbClr val="0F5494"/>
                            </a:solidFill>
                            <a:latin typeface="Cambria Math" panose="02040503050406030204" pitchFamily="18" charset="0"/>
                          </a:rPr>
                        </m:ctrlPr>
                      </m:sSubSupPr>
                      <m:e>
                        <m:r>
                          <a:rPr lang="it-IT" sz="1600" b="0" i="1" smtClean="0">
                            <a:solidFill>
                              <a:srgbClr val="0F5494"/>
                            </a:solidFill>
                            <a:latin typeface="Cambria Math" panose="02040503050406030204" pitchFamily="18" charset="0"/>
                          </a:rPr>
                          <m:t>𝑤</m:t>
                        </m:r>
                      </m:e>
                      <m:sub>
                        <m:r>
                          <a:rPr lang="it-IT" sz="1600" b="0" i="1" smtClean="0">
                            <a:solidFill>
                              <a:srgbClr val="0F5494"/>
                            </a:solidFill>
                            <a:latin typeface="Cambria Math" panose="02040503050406030204" pitchFamily="18" charset="0"/>
                          </a:rPr>
                          <m:t>𝑖</m:t>
                        </m:r>
                      </m:sub>
                      <m:sup>
                        <m:r>
                          <a:rPr lang="it-IT" sz="1600" b="0" i="1" smtClean="0">
                            <a:solidFill>
                              <a:srgbClr val="0F5494"/>
                            </a:solidFill>
                            <a:latin typeface="Cambria Math" panose="02040503050406030204" pitchFamily="18" charset="0"/>
                          </a:rPr>
                          <m:t>𝐴</m:t>
                        </m:r>
                      </m:sup>
                    </m:sSubSup>
                    <m:r>
                      <a:rPr lang="it-IT" sz="1600" b="0" i="1" smtClean="0">
                        <a:solidFill>
                          <a:srgbClr val="0F5494"/>
                        </a:solidFill>
                        <a:latin typeface="Cambria Math" panose="02040503050406030204" pitchFamily="18" charset="0"/>
                      </a:rPr>
                      <m:t> </m:t>
                    </m:r>
                  </m:oMath>
                </a14:m>
                <a:endParaRPr lang="en-US" sz="1600" b="0" dirty="0">
                  <a:solidFill>
                    <a:srgbClr val="0F5494"/>
                  </a:solidFill>
                </a:endParaRPr>
              </a:p>
              <a:p>
                <a:pPr marL="285750" indent="-285750" algn="just">
                  <a:lnSpc>
                    <a:spcPct val="150000"/>
                  </a:lnSpc>
                  <a:spcBef>
                    <a:spcPts val="600"/>
                  </a:spcBef>
                  <a:spcAft>
                    <a:spcPts val="600"/>
                  </a:spcAft>
                  <a:buFont typeface="Arial" panose="020B0604020202020204" pitchFamily="34" charset="0"/>
                  <a:buChar char="•"/>
                </a:pPr>
                <a:r>
                  <a:rPr lang="en-US" sz="1600" b="0" dirty="0">
                    <a:solidFill>
                      <a:srgbClr val="0F5494"/>
                    </a:solidFill>
                  </a:rPr>
                  <a:t>Unit </a:t>
                </a:r>
                <a:r>
                  <a:rPr lang="en-US" sz="1600" b="0" i="1" dirty="0" err="1">
                    <a:solidFill>
                      <a:srgbClr val="0F5494"/>
                    </a:solidFill>
                  </a:rPr>
                  <a:t>i</a:t>
                </a:r>
                <a:r>
                  <a:rPr lang="en-US" sz="1600" b="0" dirty="0">
                    <a:solidFill>
                      <a:srgbClr val="0F5494"/>
                    </a:solidFill>
                  </a:rPr>
                  <a:t> in sample </a:t>
                </a:r>
                <a:r>
                  <a:rPr lang="en-US" sz="1600" b="0" i="1" dirty="0">
                    <a:solidFill>
                      <a:srgbClr val="0F5494"/>
                    </a:solidFill>
                  </a:rPr>
                  <a:t>s(B)</a:t>
                </a:r>
                <a:r>
                  <a:rPr lang="en-US" sz="1600" b="0" dirty="0">
                    <a:solidFill>
                      <a:srgbClr val="0F5494"/>
                    </a:solidFill>
                  </a:rPr>
                  <a:t> has probability of inclusion </a:t>
                </a:r>
                <a14:m>
                  <m:oMath xmlns:m="http://schemas.openxmlformats.org/officeDocument/2006/math">
                    <m:sSubSup>
                      <m:sSubSupPr>
                        <m:ctrlPr>
                          <a:rPr lang="it-IT" sz="1600" b="0" i="1" smtClean="0">
                            <a:solidFill>
                              <a:srgbClr val="0F5494"/>
                            </a:solidFill>
                            <a:latin typeface="Cambria Math" panose="02040503050406030204" pitchFamily="18" charset="0"/>
                          </a:rPr>
                        </m:ctrlPr>
                      </m:sSubSupPr>
                      <m:e>
                        <m:r>
                          <a:rPr lang="it-IT" sz="1600" b="0" i="1" smtClean="0">
                            <a:solidFill>
                              <a:srgbClr val="0F5494"/>
                            </a:solidFill>
                            <a:latin typeface="Cambria Math" panose="02040503050406030204" pitchFamily="18" charset="0"/>
                          </a:rPr>
                          <m:t>𝜋</m:t>
                        </m:r>
                      </m:e>
                      <m:sub>
                        <m:r>
                          <a:rPr lang="it-IT" sz="1600" b="0" i="1" smtClean="0">
                            <a:solidFill>
                              <a:srgbClr val="0F5494"/>
                            </a:solidFill>
                            <a:latin typeface="Cambria Math" panose="02040503050406030204" pitchFamily="18" charset="0"/>
                          </a:rPr>
                          <m:t>𝑖</m:t>
                        </m:r>
                      </m:sub>
                      <m:sup>
                        <m:r>
                          <a:rPr lang="it-IT" sz="1600" b="0" i="1" smtClean="0">
                            <a:solidFill>
                              <a:srgbClr val="0F5494"/>
                            </a:solidFill>
                            <a:latin typeface="Cambria Math" panose="02040503050406030204" pitchFamily="18" charset="0"/>
                          </a:rPr>
                          <m:t>𝐵</m:t>
                        </m:r>
                      </m:sup>
                    </m:sSubSup>
                    <m:r>
                      <a:rPr lang="it-IT" sz="1600" b="0" i="1" smtClean="0">
                        <a:solidFill>
                          <a:srgbClr val="0F5494"/>
                        </a:solidFill>
                        <a:latin typeface="Cambria Math" panose="02040503050406030204" pitchFamily="18" charset="0"/>
                      </a:rPr>
                      <m:t> </m:t>
                    </m:r>
                  </m:oMath>
                </a14:m>
                <a:r>
                  <a:rPr lang="en-US" sz="1600" b="0" dirty="0">
                    <a:solidFill>
                      <a:srgbClr val="0F5494"/>
                    </a:solidFill>
                  </a:rPr>
                  <a:t>and weight </a:t>
                </a:r>
                <a14:m>
                  <m:oMath xmlns:m="http://schemas.openxmlformats.org/officeDocument/2006/math">
                    <m:sSubSup>
                      <m:sSubSupPr>
                        <m:ctrlPr>
                          <a:rPr lang="it-IT" sz="1600" b="0" i="1">
                            <a:solidFill>
                              <a:srgbClr val="0F5494"/>
                            </a:solidFill>
                            <a:latin typeface="Cambria Math" panose="02040503050406030204" pitchFamily="18" charset="0"/>
                          </a:rPr>
                        </m:ctrlPr>
                      </m:sSubSupPr>
                      <m:e>
                        <m:r>
                          <a:rPr lang="it-IT" sz="1600" b="0" i="1">
                            <a:solidFill>
                              <a:srgbClr val="0F5494"/>
                            </a:solidFill>
                            <a:latin typeface="Cambria Math" panose="02040503050406030204" pitchFamily="18" charset="0"/>
                          </a:rPr>
                          <m:t>𝑤</m:t>
                        </m:r>
                      </m:e>
                      <m:sub>
                        <m:r>
                          <a:rPr lang="it-IT" sz="1600" b="0" i="1">
                            <a:solidFill>
                              <a:srgbClr val="0F5494"/>
                            </a:solidFill>
                            <a:latin typeface="Cambria Math" panose="02040503050406030204" pitchFamily="18" charset="0"/>
                          </a:rPr>
                          <m:t>𝑖</m:t>
                        </m:r>
                      </m:sub>
                      <m:sup>
                        <m:r>
                          <a:rPr lang="it-IT" sz="1600" b="0" i="1" smtClean="0">
                            <a:solidFill>
                              <a:srgbClr val="0F5494"/>
                            </a:solidFill>
                            <a:latin typeface="Cambria Math" panose="02040503050406030204" pitchFamily="18" charset="0"/>
                          </a:rPr>
                          <m:t>𝐵</m:t>
                        </m:r>
                      </m:sup>
                    </m:sSubSup>
                  </m:oMath>
                </a14:m>
                <a:r>
                  <a:rPr lang="en-US" sz="1600" b="0" dirty="0">
                    <a:solidFill>
                      <a:srgbClr val="0F5494"/>
                    </a:solidFill>
                  </a:rPr>
                  <a:t> </a:t>
                </a:r>
              </a:p>
              <a:p>
                <a:pPr algn="just">
                  <a:lnSpc>
                    <a:spcPct val="150000"/>
                  </a:lnSpc>
                  <a:spcBef>
                    <a:spcPts val="600"/>
                  </a:spcBef>
                  <a:spcAft>
                    <a:spcPts val="600"/>
                  </a:spcAft>
                </a:pPr>
                <a:r>
                  <a:rPr lang="en-US" sz="1600" b="0" dirty="0">
                    <a:solidFill>
                      <a:srgbClr val="0F5494"/>
                    </a:solidFill>
                  </a:rPr>
                  <a:t>The weights may be the inverses of the inclusion probabilities, or they may be </a:t>
                </a:r>
                <a:r>
                  <a:rPr lang="en-US" sz="1600" b="0" dirty="0" err="1">
                    <a:solidFill>
                      <a:srgbClr val="0F5494"/>
                    </a:solidFill>
                  </a:rPr>
                  <a:t>poststratified</a:t>
                </a:r>
                <a:r>
                  <a:rPr lang="en-US" sz="1600" b="0" dirty="0">
                    <a:solidFill>
                      <a:srgbClr val="0F5494"/>
                    </a:solidFill>
                  </a:rPr>
                  <a:t> to agree with population counts; it is assumed that estimators of population totals are approximately unbiased.</a:t>
                </a:r>
                <a:endParaRPr lang="en-US" sz="1600" b="0" i="1" dirty="0">
                  <a:solidFill>
                    <a:srgbClr val="0F5494"/>
                  </a:solidFill>
                </a:endParaRPr>
              </a:p>
            </p:txBody>
          </p:sp>
        </mc:Choice>
        <mc:Fallback xmlns="">
          <p:sp>
            <p:nvSpPr>
              <p:cNvPr id="13" name="CasellaDiTesto 12">
                <a:extLst>
                  <a:ext uri="{FF2B5EF4-FFF2-40B4-BE49-F238E27FC236}">
                    <a16:creationId xmlns:a16="http://schemas.microsoft.com/office/drawing/2014/main" id="{4B7F9F1E-8AF3-4158-9FB3-BE87A9E567BB}"/>
                  </a:ext>
                </a:extLst>
              </p:cNvPr>
              <p:cNvSpPr txBox="1">
                <a:spLocks noRot="1" noChangeAspect="1" noMove="1" noResize="1" noEditPoints="1" noAdjustHandles="1" noChangeArrowheads="1" noChangeShapeType="1" noTextEdit="1"/>
              </p:cNvSpPr>
              <p:nvPr/>
            </p:nvSpPr>
            <p:spPr>
              <a:xfrm>
                <a:off x="331390" y="2217068"/>
                <a:ext cx="8229600" cy="3655103"/>
              </a:xfrm>
              <a:prstGeom prst="rect">
                <a:avLst/>
              </a:prstGeom>
              <a:blipFill>
                <a:blip r:embed="rId3"/>
                <a:stretch>
                  <a:fillRect l="-370" r="-444" b="-1336"/>
                </a:stretch>
              </a:blipFill>
            </p:spPr>
            <p:txBody>
              <a:bodyPr/>
              <a:lstStyle/>
              <a:p>
                <a:r>
                  <a:rPr lang="it-IT">
                    <a:noFill/>
                  </a:rPr>
                  <a:t> </a:t>
                </a:r>
              </a:p>
            </p:txBody>
          </p:sp>
        </mc:Fallback>
      </mc:AlternateContent>
    </p:spTree>
    <p:extLst>
      <p:ext uri="{BB962C8B-B14F-4D97-AF65-F5344CB8AC3E}">
        <p14:creationId xmlns:p14="http://schemas.microsoft.com/office/powerpoint/2010/main" val="42600600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205581" y="1314724"/>
            <a:ext cx="8481219" cy="936625"/>
          </a:xfrm>
        </p:spPr>
        <p:txBody>
          <a:bodyPr/>
          <a:lstStyle/>
          <a:p>
            <a:r>
              <a:rPr lang="it-IT" dirty="0" err="1"/>
              <a:t>Estimation</a:t>
            </a:r>
            <a:r>
              <a:rPr lang="it-IT" dirty="0"/>
              <a:t> </a:t>
            </a:r>
            <a:r>
              <a:rPr lang="it-IT" dirty="0" err="1"/>
              <a:t>problem</a:t>
            </a:r>
            <a:r>
              <a:rPr lang="it-IT" dirty="0"/>
              <a:t> (3)</a:t>
            </a:r>
            <a:endParaRPr lang="en-GB" altLang="en-US" sz="2000" i="1" dirty="0"/>
          </a:p>
        </p:txBody>
      </p:sp>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331390" y="2162871"/>
            <a:ext cx="8229600" cy="4320479"/>
          </a:xfrm>
        </p:spPr>
        <p:txBody>
          <a:bodyPr/>
          <a:lstStyle/>
          <a:p>
            <a:pPr algn="just">
              <a:lnSpc>
                <a:spcPct val="150000"/>
              </a:lnSpc>
              <a:defRPr/>
            </a:pPr>
            <a:endParaRPr lang="en-US" altLang="en-US" sz="1600" b="0" dirty="0"/>
          </a:p>
          <a:p>
            <a:pPr algn="just">
              <a:lnSpc>
                <a:spcPct val="150000"/>
              </a:lnSpc>
              <a:defRPr/>
            </a:pPr>
            <a:endParaRPr lang="en-GB" altLang="en-US" sz="1600" b="0" dirty="0"/>
          </a:p>
          <a:p>
            <a:pPr algn="just">
              <a:lnSpc>
                <a:spcPct val="150000"/>
              </a:lnSpc>
              <a:buFontTx/>
              <a:buNone/>
              <a:defRPr/>
            </a:pPr>
            <a:endParaRPr lang="en-GB" altLang="en-US" sz="1600" b="0" dirty="0"/>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24</a:t>
            </a:fld>
            <a:endParaRPr lang="en-GB" altLang="en-US" sz="1400" b="0" i="0" dirty="0">
              <a:solidFill>
                <a:srgbClr val="000000"/>
              </a:solidFill>
              <a:latin typeface="Arial" panose="020B0604020202020204" pitchFamily="34" charset="0"/>
            </a:endParaRPr>
          </a:p>
        </p:txBody>
      </p:sp>
      <mc:AlternateContent xmlns:mc="http://schemas.openxmlformats.org/markup-compatibility/2006" xmlns:a14="http://schemas.microsoft.com/office/drawing/2010/main">
        <mc:Choice Requires="a14">
          <p:sp>
            <p:nvSpPr>
              <p:cNvPr id="13" name="CasellaDiTesto 12">
                <a:extLst>
                  <a:ext uri="{FF2B5EF4-FFF2-40B4-BE49-F238E27FC236}">
                    <a16:creationId xmlns:a16="http://schemas.microsoft.com/office/drawing/2014/main" id="{4B7F9F1E-8AF3-4158-9FB3-BE87A9E567BB}"/>
                  </a:ext>
                </a:extLst>
              </p:cNvPr>
              <p:cNvSpPr txBox="1"/>
              <p:nvPr/>
            </p:nvSpPr>
            <p:spPr>
              <a:xfrm>
                <a:off x="331390" y="2251349"/>
                <a:ext cx="8229600" cy="3336363"/>
              </a:xfrm>
              <a:prstGeom prst="rect">
                <a:avLst/>
              </a:prstGeom>
              <a:noFill/>
            </p:spPr>
            <p:txBody>
              <a:bodyPr wrap="square" rtlCol="0">
                <a:spAutoFit/>
              </a:bodyPr>
              <a:lstStyle/>
              <a:p>
                <a:pPr marL="285750" indent="-285750" algn="just">
                  <a:lnSpc>
                    <a:spcPct val="150000"/>
                  </a:lnSpc>
                  <a:spcBef>
                    <a:spcPts val="600"/>
                  </a:spcBef>
                  <a:spcAft>
                    <a:spcPts val="600"/>
                  </a:spcAft>
                  <a:buFont typeface="Arial" panose="020B0604020202020204" pitchFamily="34" charset="0"/>
                  <a:buChar char="•"/>
                </a:pPr>
                <a14:m>
                  <m:oMath xmlns:m="http://schemas.openxmlformats.org/officeDocument/2006/math">
                    <m:r>
                      <a:rPr lang="it-IT" sz="2000" b="0" i="1" smtClean="0">
                        <a:solidFill>
                          <a:srgbClr val="0F5494"/>
                        </a:solidFill>
                        <a:latin typeface="Cambria Math" panose="02040503050406030204" pitchFamily="18" charset="0"/>
                      </a:rPr>
                      <m:t>𝐸</m:t>
                    </m:r>
                    <m:d>
                      <m:dPr>
                        <m:begChr m:val="["/>
                        <m:endChr m:val="]"/>
                        <m:ctrlPr>
                          <a:rPr lang="it-IT" sz="2000" b="0" i="1" smtClean="0">
                            <a:solidFill>
                              <a:srgbClr val="0F5494"/>
                            </a:solidFill>
                            <a:latin typeface="Cambria Math" panose="02040503050406030204" pitchFamily="18" charset="0"/>
                          </a:rPr>
                        </m:ctrlPr>
                      </m:dPr>
                      <m:e>
                        <m:nary>
                          <m:naryPr>
                            <m:chr m:val="∑"/>
                            <m:supHide m:val="on"/>
                            <m:ctrlPr>
                              <a:rPr lang="it-IT" sz="2000" b="0" i="1" smtClean="0">
                                <a:solidFill>
                                  <a:srgbClr val="0F5494"/>
                                </a:solidFill>
                                <a:latin typeface="Cambria Math" panose="02040503050406030204" pitchFamily="18" charset="0"/>
                              </a:rPr>
                            </m:ctrlPr>
                          </m:naryPr>
                          <m:sub>
                            <m:r>
                              <a:rPr lang="it-IT" sz="2000" b="0" i="1" smtClean="0">
                                <a:solidFill>
                                  <a:srgbClr val="0F5494"/>
                                </a:solidFill>
                                <a:latin typeface="Cambria Math" panose="02040503050406030204" pitchFamily="18" charset="0"/>
                              </a:rPr>
                              <m:t>𝑖</m:t>
                            </m:r>
                            <m:r>
                              <a:rPr lang="it-IT" sz="2000" b="0" i="1" smtClean="0">
                                <a:solidFill>
                                  <a:srgbClr val="0F5494"/>
                                </a:solidFill>
                                <a:latin typeface="Cambria Math" panose="02040503050406030204" pitchFamily="18" charset="0"/>
                              </a:rPr>
                              <m:t>∈</m:t>
                            </m:r>
                            <m:r>
                              <a:rPr lang="it-IT" sz="2000" b="0" i="1" smtClean="0">
                                <a:solidFill>
                                  <a:srgbClr val="0F5494"/>
                                </a:solidFill>
                                <a:latin typeface="Cambria Math" panose="02040503050406030204" pitchFamily="18" charset="0"/>
                              </a:rPr>
                              <m:t>𝑠</m:t>
                            </m:r>
                            <m:d>
                              <m:dPr>
                                <m:ctrlPr>
                                  <a:rPr lang="it-IT" sz="2000" b="0" i="1" smtClean="0">
                                    <a:solidFill>
                                      <a:srgbClr val="0F5494"/>
                                    </a:solidFill>
                                    <a:latin typeface="Cambria Math" panose="02040503050406030204" pitchFamily="18" charset="0"/>
                                  </a:rPr>
                                </m:ctrlPr>
                              </m:dPr>
                              <m:e>
                                <m:r>
                                  <a:rPr lang="it-IT" sz="2000" b="0" i="1" smtClean="0">
                                    <a:solidFill>
                                      <a:srgbClr val="0F5494"/>
                                    </a:solidFill>
                                    <a:latin typeface="Cambria Math" panose="02040503050406030204" pitchFamily="18" charset="0"/>
                                  </a:rPr>
                                  <m:t>𝐴</m:t>
                                </m:r>
                              </m:e>
                            </m:d>
                          </m:sub>
                          <m:sup/>
                          <m:e>
                            <m:sSubSup>
                              <m:sSubSupPr>
                                <m:ctrlPr>
                                  <a:rPr lang="it-IT" sz="2000" b="0" i="1">
                                    <a:solidFill>
                                      <a:srgbClr val="0F5494"/>
                                    </a:solidFill>
                                    <a:latin typeface="Cambria Math" panose="02040503050406030204" pitchFamily="18" charset="0"/>
                                  </a:rPr>
                                </m:ctrlPr>
                              </m:sSubSupPr>
                              <m:e>
                                <m:r>
                                  <a:rPr lang="it-IT" sz="2000" b="0" i="1">
                                    <a:solidFill>
                                      <a:srgbClr val="0F5494"/>
                                    </a:solidFill>
                                    <a:latin typeface="Cambria Math" panose="02040503050406030204" pitchFamily="18" charset="0"/>
                                  </a:rPr>
                                  <m:t>𝑤</m:t>
                                </m:r>
                              </m:e>
                              <m:sub>
                                <m:r>
                                  <a:rPr lang="it-IT" sz="2000" b="0" i="1">
                                    <a:solidFill>
                                      <a:srgbClr val="0F5494"/>
                                    </a:solidFill>
                                    <a:latin typeface="Cambria Math" panose="02040503050406030204" pitchFamily="18" charset="0"/>
                                  </a:rPr>
                                  <m:t>𝑖</m:t>
                                </m:r>
                              </m:sub>
                              <m:sup>
                                <m:r>
                                  <a:rPr lang="it-IT" sz="2000" b="0" i="1">
                                    <a:solidFill>
                                      <a:srgbClr val="0F5494"/>
                                    </a:solidFill>
                                    <a:latin typeface="Cambria Math" panose="02040503050406030204" pitchFamily="18" charset="0"/>
                                  </a:rPr>
                                  <m:t>𝐴</m:t>
                                </m:r>
                              </m:sup>
                            </m:sSubSup>
                          </m:e>
                        </m:nary>
                        <m:sSub>
                          <m:sSubPr>
                            <m:ctrlPr>
                              <a:rPr lang="it-IT" sz="2000" b="0" i="1" smtClean="0">
                                <a:solidFill>
                                  <a:srgbClr val="0F5494"/>
                                </a:solidFill>
                                <a:latin typeface="Cambria Math" panose="02040503050406030204" pitchFamily="18" charset="0"/>
                              </a:rPr>
                            </m:ctrlPr>
                          </m:sSubPr>
                          <m:e>
                            <m:r>
                              <a:rPr lang="it-IT" sz="2000" b="0" i="1" smtClean="0">
                                <a:solidFill>
                                  <a:srgbClr val="0F5494"/>
                                </a:solidFill>
                                <a:latin typeface="Cambria Math" panose="02040503050406030204" pitchFamily="18" charset="0"/>
                              </a:rPr>
                              <m:t>𝑦</m:t>
                            </m:r>
                          </m:e>
                          <m:sub>
                            <m:r>
                              <a:rPr lang="it-IT" sz="2000" b="0" i="1" smtClean="0">
                                <a:solidFill>
                                  <a:srgbClr val="0F5494"/>
                                </a:solidFill>
                                <a:latin typeface="Cambria Math" panose="02040503050406030204" pitchFamily="18" charset="0"/>
                              </a:rPr>
                              <m:t>𝑖</m:t>
                            </m:r>
                          </m:sub>
                        </m:sSub>
                      </m:e>
                    </m:d>
                    <m:r>
                      <a:rPr lang="it-IT" sz="2000" b="0" i="1" smtClean="0">
                        <a:solidFill>
                          <a:srgbClr val="0F5494"/>
                        </a:solidFill>
                        <a:latin typeface="Cambria Math" panose="02040503050406030204" pitchFamily="18" charset="0"/>
                        <a:ea typeface="Cambria Math" panose="02040503050406030204" pitchFamily="18" charset="0"/>
                      </a:rPr>
                      <m:t>≈</m:t>
                    </m:r>
                    <m:sSub>
                      <m:sSubPr>
                        <m:ctrlPr>
                          <a:rPr lang="it-IT" sz="2000" b="0" i="1" smtClean="0">
                            <a:solidFill>
                              <a:srgbClr val="0F5494"/>
                            </a:solidFill>
                            <a:latin typeface="Cambria Math" panose="02040503050406030204" pitchFamily="18" charset="0"/>
                            <a:ea typeface="Cambria Math" panose="02040503050406030204" pitchFamily="18" charset="0"/>
                          </a:rPr>
                        </m:ctrlPr>
                      </m:sSubPr>
                      <m:e>
                        <m:r>
                          <a:rPr lang="it-IT" sz="2000" b="0" i="1" smtClean="0">
                            <a:solidFill>
                              <a:srgbClr val="0F5494"/>
                            </a:solidFill>
                            <a:latin typeface="Cambria Math" panose="02040503050406030204" pitchFamily="18" charset="0"/>
                            <a:ea typeface="Cambria Math" panose="02040503050406030204" pitchFamily="18" charset="0"/>
                          </a:rPr>
                          <m:t>𝑌</m:t>
                        </m:r>
                      </m:e>
                      <m:sub>
                        <m:r>
                          <a:rPr lang="it-IT" sz="2000" b="0" i="1" smtClean="0">
                            <a:solidFill>
                              <a:srgbClr val="0F5494"/>
                            </a:solidFill>
                            <a:latin typeface="Cambria Math" panose="02040503050406030204" pitchFamily="18" charset="0"/>
                            <a:ea typeface="Cambria Math" panose="02040503050406030204" pitchFamily="18" charset="0"/>
                          </a:rPr>
                          <m:t>𝑎</m:t>
                        </m:r>
                      </m:sub>
                    </m:sSub>
                    <m:r>
                      <a:rPr lang="it-IT" sz="2000" b="0" i="1" smtClean="0">
                        <a:solidFill>
                          <a:srgbClr val="0F5494"/>
                        </a:solidFill>
                        <a:latin typeface="Cambria Math" panose="02040503050406030204" pitchFamily="18" charset="0"/>
                        <a:ea typeface="Cambria Math" panose="02040503050406030204" pitchFamily="18" charset="0"/>
                      </a:rPr>
                      <m:t>+</m:t>
                    </m:r>
                    <m:sSub>
                      <m:sSubPr>
                        <m:ctrlPr>
                          <a:rPr lang="it-IT" sz="2000" b="0" i="1" smtClean="0">
                            <a:solidFill>
                              <a:srgbClr val="0F5494"/>
                            </a:solidFill>
                            <a:latin typeface="Cambria Math" panose="02040503050406030204" pitchFamily="18" charset="0"/>
                            <a:ea typeface="Cambria Math" panose="02040503050406030204" pitchFamily="18" charset="0"/>
                          </a:rPr>
                        </m:ctrlPr>
                      </m:sSubPr>
                      <m:e>
                        <m:r>
                          <a:rPr lang="it-IT" sz="2000" b="0" i="1" smtClean="0">
                            <a:solidFill>
                              <a:srgbClr val="0F5494"/>
                            </a:solidFill>
                            <a:latin typeface="Cambria Math" panose="02040503050406030204" pitchFamily="18" charset="0"/>
                            <a:ea typeface="Cambria Math" panose="02040503050406030204" pitchFamily="18" charset="0"/>
                          </a:rPr>
                          <m:t>𝑌</m:t>
                        </m:r>
                      </m:e>
                      <m:sub>
                        <m:r>
                          <a:rPr lang="it-IT" sz="2000" b="0" i="1" smtClean="0">
                            <a:solidFill>
                              <a:srgbClr val="0F5494"/>
                            </a:solidFill>
                            <a:latin typeface="Cambria Math" panose="02040503050406030204" pitchFamily="18" charset="0"/>
                            <a:ea typeface="Cambria Math" panose="02040503050406030204" pitchFamily="18" charset="0"/>
                          </a:rPr>
                          <m:t>𝑎𝑏</m:t>
                        </m:r>
                      </m:sub>
                    </m:sSub>
                  </m:oMath>
                </a14:m>
                <a:r>
                  <a:rPr lang="en-US" sz="2000" b="0" i="1" dirty="0">
                    <a:solidFill>
                      <a:srgbClr val="0F5494"/>
                    </a:solidFill>
                  </a:rPr>
                  <a:t> </a:t>
                </a:r>
              </a:p>
              <a:p>
                <a:pPr marL="285750" indent="-285750" algn="just">
                  <a:lnSpc>
                    <a:spcPct val="150000"/>
                  </a:lnSpc>
                  <a:spcBef>
                    <a:spcPts val="600"/>
                  </a:spcBef>
                  <a:spcAft>
                    <a:spcPts val="600"/>
                  </a:spcAft>
                  <a:buFont typeface="Arial" panose="020B0604020202020204" pitchFamily="34" charset="0"/>
                  <a:buChar char="•"/>
                </a:pPr>
                <a14:m>
                  <m:oMath xmlns:m="http://schemas.openxmlformats.org/officeDocument/2006/math">
                    <m:r>
                      <a:rPr lang="it-IT" sz="2000" b="0" i="1" smtClean="0">
                        <a:solidFill>
                          <a:srgbClr val="0F5494"/>
                        </a:solidFill>
                        <a:latin typeface="Cambria Math" panose="02040503050406030204" pitchFamily="18" charset="0"/>
                      </a:rPr>
                      <m:t>𝐸</m:t>
                    </m:r>
                    <m:d>
                      <m:dPr>
                        <m:begChr m:val="["/>
                        <m:endChr m:val="]"/>
                        <m:ctrlPr>
                          <a:rPr lang="it-IT" sz="2000" b="0" i="1" smtClean="0">
                            <a:solidFill>
                              <a:srgbClr val="0F5494"/>
                            </a:solidFill>
                            <a:latin typeface="Cambria Math" panose="02040503050406030204" pitchFamily="18" charset="0"/>
                          </a:rPr>
                        </m:ctrlPr>
                      </m:dPr>
                      <m:e>
                        <m:nary>
                          <m:naryPr>
                            <m:chr m:val="∑"/>
                            <m:supHide m:val="on"/>
                            <m:ctrlPr>
                              <a:rPr lang="it-IT" sz="2000" b="0" i="1" smtClean="0">
                                <a:solidFill>
                                  <a:srgbClr val="0F5494"/>
                                </a:solidFill>
                                <a:latin typeface="Cambria Math" panose="02040503050406030204" pitchFamily="18" charset="0"/>
                              </a:rPr>
                            </m:ctrlPr>
                          </m:naryPr>
                          <m:sub>
                            <m:r>
                              <a:rPr lang="it-IT" sz="2000" b="0" i="1" smtClean="0">
                                <a:solidFill>
                                  <a:srgbClr val="0F5494"/>
                                </a:solidFill>
                                <a:latin typeface="Cambria Math" panose="02040503050406030204" pitchFamily="18" charset="0"/>
                              </a:rPr>
                              <m:t>𝑖</m:t>
                            </m:r>
                            <m:r>
                              <a:rPr lang="it-IT" sz="2000" b="0" i="1" smtClean="0">
                                <a:solidFill>
                                  <a:srgbClr val="0F5494"/>
                                </a:solidFill>
                                <a:latin typeface="Cambria Math" panose="02040503050406030204" pitchFamily="18" charset="0"/>
                              </a:rPr>
                              <m:t>∈</m:t>
                            </m:r>
                            <m:r>
                              <a:rPr lang="it-IT" sz="2000" b="0" i="1" smtClean="0">
                                <a:solidFill>
                                  <a:srgbClr val="0F5494"/>
                                </a:solidFill>
                                <a:latin typeface="Cambria Math" panose="02040503050406030204" pitchFamily="18" charset="0"/>
                              </a:rPr>
                              <m:t>𝑠</m:t>
                            </m:r>
                            <m:d>
                              <m:dPr>
                                <m:ctrlPr>
                                  <a:rPr lang="it-IT" sz="2000" b="0" i="1" smtClean="0">
                                    <a:solidFill>
                                      <a:srgbClr val="0F5494"/>
                                    </a:solidFill>
                                    <a:latin typeface="Cambria Math" panose="02040503050406030204" pitchFamily="18" charset="0"/>
                                  </a:rPr>
                                </m:ctrlPr>
                              </m:dPr>
                              <m:e>
                                <m:r>
                                  <a:rPr lang="it-IT" sz="2000" b="0" i="1" smtClean="0">
                                    <a:solidFill>
                                      <a:srgbClr val="0F5494"/>
                                    </a:solidFill>
                                    <a:latin typeface="Cambria Math" panose="02040503050406030204" pitchFamily="18" charset="0"/>
                                  </a:rPr>
                                  <m:t>𝐵</m:t>
                                </m:r>
                              </m:e>
                            </m:d>
                          </m:sub>
                          <m:sup/>
                          <m:e>
                            <m:sSubSup>
                              <m:sSubSupPr>
                                <m:ctrlPr>
                                  <a:rPr lang="it-IT" sz="2000" b="0" i="1">
                                    <a:solidFill>
                                      <a:srgbClr val="0F5494"/>
                                    </a:solidFill>
                                    <a:latin typeface="Cambria Math" panose="02040503050406030204" pitchFamily="18" charset="0"/>
                                  </a:rPr>
                                </m:ctrlPr>
                              </m:sSubSupPr>
                              <m:e>
                                <m:r>
                                  <a:rPr lang="it-IT" sz="2000" b="0" i="1">
                                    <a:solidFill>
                                      <a:srgbClr val="0F5494"/>
                                    </a:solidFill>
                                    <a:latin typeface="Cambria Math" panose="02040503050406030204" pitchFamily="18" charset="0"/>
                                  </a:rPr>
                                  <m:t>𝑤</m:t>
                                </m:r>
                              </m:e>
                              <m:sub>
                                <m:r>
                                  <a:rPr lang="it-IT" sz="2000" b="0" i="1">
                                    <a:solidFill>
                                      <a:srgbClr val="0F5494"/>
                                    </a:solidFill>
                                    <a:latin typeface="Cambria Math" panose="02040503050406030204" pitchFamily="18" charset="0"/>
                                  </a:rPr>
                                  <m:t>𝑖</m:t>
                                </m:r>
                              </m:sub>
                              <m:sup>
                                <m:r>
                                  <a:rPr lang="it-IT" sz="2000" b="0" i="1" smtClean="0">
                                    <a:solidFill>
                                      <a:srgbClr val="0F5494"/>
                                    </a:solidFill>
                                    <a:latin typeface="Cambria Math" panose="02040503050406030204" pitchFamily="18" charset="0"/>
                                  </a:rPr>
                                  <m:t>𝐵</m:t>
                                </m:r>
                              </m:sup>
                            </m:sSubSup>
                          </m:e>
                        </m:nary>
                        <m:sSub>
                          <m:sSubPr>
                            <m:ctrlPr>
                              <a:rPr lang="it-IT" sz="2000" b="0" i="1" smtClean="0">
                                <a:solidFill>
                                  <a:srgbClr val="0F5494"/>
                                </a:solidFill>
                                <a:latin typeface="Cambria Math" panose="02040503050406030204" pitchFamily="18" charset="0"/>
                              </a:rPr>
                            </m:ctrlPr>
                          </m:sSubPr>
                          <m:e>
                            <m:r>
                              <a:rPr lang="it-IT" sz="2000" b="0" i="1" smtClean="0">
                                <a:solidFill>
                                  <a:srgbClr val="0F5494"/>
                                </a:solidFill>
                                <a:latin typeface="Cambria Math" panose="02040503050406030204" pitchFamily="18" charset="0"/>
                              </a:rPr>
                              <m:t>𝑦</m:t>
                            </m:r>
                          </m:e>
                          <m:sub>
                            <m:r>
                              <a:rPr lang="it-IT" sz="2000" b="0" i="1" smtClean="0">
                                <a:solidFill>
                                  <a:srgbClr val="0F5494"/>
                                </a:solidFill>
                                <a:latin typeface="Cambria Math" panose="02040503050406030204" pitchFamily="18" charset="0"/>
                              </a:rPr>
                              <m:t>𝑖</m:t>
                            </m:r>
                          </m:sub>
                        </m:sSub>
                      </m:e>
                    </m:d>
                    <m:r>
                      <a:rPr lang="it-IT" sz="2000" b="0" i="1" smtClean="0">
                        <a:solidFill>
                          <a:srgbClr val="0F5494"/>
                        </a:solidFill>
                        <a:latin typeface="Cambria Math" panose="02040503050406030204" pitchFamily="18" charset="0"/>
                        <a:ea typeface="Cambria Math" panose="02040503050406030204" pitchFamily="18" charset="0"/>
                      </a:rPr>
                      <m:t>≈</m:t>
                    </m:r>
                    <m:sSub>
                      <m:sSubPr>
                        <m:ctrlPr>
                          <a:rPr lang="it-IT" sz="2000" b="0" i="1" smtClean="0">
                            <a:solidFill>
                              <a:srgbClr val="0F5494"/>
                            </a:solidFill>
                            <a:latin typeface="Cambria Math" panose="02040503050406030204" pitchFamily="18" charset="0"/>
                            <a:ea typeface="Cambria Math" panose="02040503050406030204" pitchFamily="18" charset="0"/>
                          </a:rPr>
                        </m:ctrlPr>
                      </m:sSubPr>
                      <m:e>
                        <m:r>
                          <a:rPr lang="it-IT" sz="2000" b="0" i="1" smtClean="0">
                            <a:solidFill>
                              <a:srgbClr val="0F5494"/>
                            </a:solidFill>
                            <a:latin typeface="Cambria Math" panose="02040503050406030204" pitchFamily="18" charset="0"/>
                            <a:ea typeface="Cambria Math" panose="02040503050406030204" pitchFamily="18" charset="0"/>
                          </a:rPr>
                          <m:t>𝑌</m:t>
                        </m:r>
                      </m:e>
                      <m:sub>
                        <m:r>
                          <a:rPr lang="it-IT" sz="2000" b="0" i="1" smtClean="0">
                            <a:solidFill>
                              <a:srgbClr val="0F5494"/>
                            </a:solidFill>
                            <a:latin typeface="Cambria Math" panose="02040503050406030204" pitchFamily="18" charset="0"/>
                            <a:ea typeface="Cambria Math" panose="02040503050406030204" pitchFamily="18" charset="0"/>
                          </a:rPr>
                          <m:t>𝑏</m:t>
                        </m:r>
                      </m:sub>
                    </m:sSub>
                    <m:r>
                      <a:rPr lang="it-IT" sz="2000" b="0" i="1" smtClean="0">
                        <a:solidFill>
                          <a:srgbClr val="0F5494"/>
                        </a:solidFill>
                        <a:latin typeface="Cambria Math" panose="02040503050406030204" pitchFamily="18" charset="0"/>
                        <a:ea typeface="Cambria Math" panose="02040503050406030204" pitchFamily="18" charset="0"/>
                      </a:rPr>
                      <m:t>+</m:t>
                    </m:r>
                    <m:sSub>
                      <m:sSubPr>
                        <m:ctrlPr>
                          <a:rPr lang="it-IT" sz="2000" b="0" i="1" smtClean="0">
                            <a:solidFill>
                              <a:srgbClr val="0F5494"/>
                            </a:solidFill>
                            <a:latin typeface="Cambria Math" panose="02040503050406030204" pitchFamily="18" charset="0"/>
                            <a:ea typeface="Cambria Math" panose="02040503050406030204" pitchFamily="18" charset="0"/>
                          </a:rPr>
                        </m:ctrlPr>
                      </m:sSubPr>
                      <m:e>
                        <m:r>
                          <a:rPr lang="it-IT" sz="2000" b="0" i="1" smtClean="0">
                            <a:solidFill>
                              <a:srgbClr val="0F5494"/>
                            </a:solidFill>
                            <a:latin typeface="Cambria Math" panose="02040503050406030204" pitchFamily="18" charset="0"/>
                            <a:ea typeface="Cambria Math" panose="02040503050406030204" pitchFamily="18" charset="0"/>
                          </a:rPr>
                          <m:t>𝑌</m:t>
                        </m:r>
                      </m:e>
                      <m:sub>
                        <m:r>
                          <a:rPr lang="it-IT" sz="2000" b="0" i="1" smtClean="0">
                            <a:solidFill>
                              <a:srgbClr val="0F5494"/>
                            </a:solidFill>
                            <a:latin typeface="Cambria Math" panose="02040503050406030204" pitchFamily="18" charset="0"/>
                            <a:ea typeface="Cambria Math" panose="02040503050406030204" pitchFamily="18" charset="0"/>
                          </a:rPr>
                          <m:t>𝑎𝑏</m:t>
                        </m:r>
                      </m:sub>
                    </m:sSub>
                  </m:oMath>
                </a14:m>
                <a:endParaRPr lang="it-IT" sz="2000" b="0" i="1" dirty="0">
                  <a:solidFill>
                    <a:srgbClr val="0F5494"/>
                  </a:solidFill>
                  <a:ea typeface="Cambria Math" panose="02040503050406030204" pitchFamily="18" charset="0"/>
                </a:endParaRPr>
              </a:p>
              <a:p>
                <a:pPr algn="just">
                  <a:lnSpc>
                    <a:spcPct val="150000"/>
                  </a:lnSpc>
                  <a:spcBef>
                    <a:spcPts val="600"/>
                  </a:spcBef>
                  <a:spcAft>
                    <a:spcPts val="600"/>
                  </a:spcAft>
                </a:pPr>
                <a:r>
                  <a:rPr lang="en-US" sz="1800" b="0" dirty="0">
                    <a:solidFill>
                      <a:srgbClr val="0F5494"/>
                    </a:solidFill>
                  </a:rPr>
                  <a:t>The estimator </a:t>
                </a:r>
                <a14:m>
                  <m:oMath xmlns:m="http://schemas.openxmlformats.org/officeDocument/2006/math">
                    <m:acc>
                      <m:accPr>
                        <m:chr m:val="̂"/>
                        <m:ctrlPr>
                          <a:rPr lang="it-IT" sz="1800" b="0" i="1" smtClean="0">
                            <a:solidFill>
                              <a:srgbClr val="0F5494"/>
                            </a:solidFill>
                            <a:latin typeface="Cambria Math" panose="02040503050406030204" pitchFamily="18" charset="0"/>
                          </a:rPr>
                        </m:ctrlPr>
                      </m:accPr>
                      <m:e>
                        <m:r>
                          <a:rPr lang="it-IT" sz="1800" b="0" i="1" smtClean="0">
                            <a:solidFill>
                              <a:srgbClr val="0F5494"/>
                            </a:solidFill>
                            <a:latin typeface="Cambria Math" panose="02040503050406030204" pitchFamily="18" charset="0"/>
                          </a:rPr>
                          <m:t>𝑌</m:t>
                        </m:r>
                      </m:e>
                    </m:acc>
                    <m:r>
                      <a:rPr lang="it-IT" sz="1800" b="0" i="1" smtClean="0">
                        <a:solidFill>
                          <a:srgbClr val="0F5494"/>
                        </a:solidFill>
                        <a:latin typeface="Cambria Math" panose="02040503050406030204" pitchFamily="18" charset="0"/>
                      </a:rPr>
                      <m:t>=</m:t>
                    </m:r>
                    <m:nary>
                      <m:naryPr>
                        <m:chr m:val="∑"/>
                        <m:supHide m:val="on"/>
                        <m:ctrlPr>
                          <a:rPr lang="it-IT" sz="1800" b="0" i="1">
                            <a:solidFill>
                              <a:srgbClr val="0F5494"/>
                            </a:solidFill>
                            <a:latin typeface="Cambria Math" panose="02040503050406030204" pitchFamily="18" charset="0"/>
                          </a:rPr>
                        </m:ctrlPr>
                      </m:naryPr>
                      <m:sub>
                        <m:r>
                          <a:rPr lang="it-IT" sz="1800" b="0" i="1">
                            <a:solidFill>
                              <a:srgbClr val="0F5494"/>
                            </a:solidFill>
                            <a:latin typeface="Cambria Math" panose="02040503050406030204" pitchFamily="18" charset="0"/>
                          </a:rPr>
                          <m:t>𝑖</m:t>
                        </m:r>
                        <m:r>
                          <a:rPr lang="it-IT" sz="1800" b="0" i="1">
                            <a:solidFill>
                              <a:srgbClr val="0F5494"/>
                            </a:solidFill>
                            <a:latin typeface="Cambria Math" panose="02040503050406030204" pitchFamily="18" charset="0"/>
                          </a:rPr>
                          <m:t>∈</m:t>
                        </m:r>
                        <m:r>
                          <a:rPr lang="it-IT" sz="1800" b="0" i="1">
                            <a:solidFill>
                              <a:srgbClr val="0F5494"/>
                            </a:solidFill>
                            <a:latin typeface="Cambria Math" panose="02040503050406030204" pitchFamily="18" charset="0"/>
                          </a:rPr>
                          <m:t>𝑠</m:t>
                        </m:r>
                        <m:d>
                          <m:dPr>
                            <m:ctrlPr>
                              <a:rPr lang="it-IT" sz="1800" b="0" i="1">
                                <a:solidFill>
                                  <a:srgbClr val="0F5494"/>
                                </a:solidFill>
                                <a:latin typeface="Cambria Math" panose="02040503050406030204" pitchFamily="18" charset="0"/>
                              </a:rPr>
                            </m:ctrlPr>
                          </m:dPr>
                          <m:e>
                            <m:r>
                              <a:rPr lang="it-IT" sz="1800" b="0" i="1">
                                <a:solidFill>
                                  <a:srgbClr val="0F5494"/>
                                </a:solidFill>
                                <a:latin typeface="Cambria Math" panose="02040503050406030204" pitchFamily="18" charset="0"/>
                              </a:rPr>
                              <m:t>𝐴</m:t>
                            </m:r>
                          </m:e>
                        </m:d>
                      </m:sub>
                      <m:sup/>
                      <m:e>
                        <m:sSubSup>
                          <m:sSubSupPr>
                            <m:ctrlPr>
                              <a:rPr lang="it-IT" sz="1800" b="0" i="1">
                                <a:solidFill>
                                  <a:srgbClr val="0F5494"/>
                                </a:solidFill>
                                <a:latin typeface="Cambria Math" panose="02040503050406030204" pitchFamily="18" charset="0"/>
                              </a:rPr>
                            </m:ctrlPr>
                          </m:sSubSupPr>
                          <m:e>
                            <m:r>
                              <a:rPr lang="it-IT" sz="1800" b="0" i="1">
                                <a:solidFill>
                                  <a:srgbClr val="0F5494"/>
                                </a:solidFill>
                                <a:latin typeface="Cambria Math" panose="02040503050406030204" pitchFamily="18" charset="0"/>
                              </a:rPr>
                              <m:t>𝑤</m:t>
                            </m:r>
                          </m:e>
                          <m:sub>
                            <m:r>
                              <a:rPr lang="it-IT" sz="1800" b="0" i="1">
                                <a:solidFill>
                                  <a:srgbClr val="0F5494"/>
                                </a:solidFill>
                                <a:latin typeface="Cambria Math" panose="02040503050406030204" pitchFamily="18" charset="0"/>
                              </a:rPr>
                              <m:t>𝑖</m:t>
                            </m:r>
                          </m:sub>
                          <m:sup>
                            <m:r>
                              <a:rPr lang="it-IT" sz="1800" b="0" i="1">
                                <a:solidFill>
                                  <a:srgbClr val="0F5494"/>
                                </a:solidFill>
                                <a:latin typeface="Cambria Math" panose="02040503050406030204" pitchFamily="18" charset="0"/>
                              </a:rPr>
                              <m:t>𝐴</m:t>
                            </m:r>
                          </m:sup>
                        </m:sSubSup>
                      </m:e>
                    </m:nary>
                    <m:sSub>
                      <m:sSubPr>
                        <m:ctrlPr>
                          <a:rPr lang="it-IT" sz="1800" b="0" i="1">
                            <a:solidFill>
                              <a:srgbClr val="0F5494"/>
                            </a:solidFill>
                            <a:latin typeface="Cambria Math" panose="02040503050406030204" pitchFamily="18" charset="0"/>
                          </a:rPr>
                        </m:ctrlPr>
                      </m:sSubPr>
                      <m:e>
                        <m:r>
                          <a:rPr lang="it-IT" sz="1800" b="0" i="1">
                            <a:solidFill>
                              <a:srgbClr val="0F5494"/>
                            </a:solidFill>
                            <a:latin typeface="Cambria Math" panose="02040503050406030204" pitchFamily="18" charset="0"/>
                          </a:rPr>
                          <m:t>𝑦</m:t>
                        </m:r>
                      </m:e>
                      <m:sub>
                        <m:r>
                          <a:rPr lang="it-IT" sz="1800" b="0" i="1">
                            <a:solidFill>
                              <a:srgbClr val="0F5494"/>
                            </a:solidFill>
                            <a:latin typeface="Cambria Math" panose="02040503050406030204" pitchFamily="18" charset="0"/>
                          </a:rPr>
                          <m:t>𝑖</m:t>
                        </m:r>
                      </m:sub>
                    </m:sSub>
                    <m:r>
                      <a:rPr lang="it-IT" sz="1800" b="0" i="1" smtClean="0">
                        <a:solidFill>
                          <a:srgbClr val="0F5494"/>
                        </a:solidFill>
                        <a:latin typeface="Cambria Math" panose="02040503050406030204" pitchFamily="18" charset="0"/>
                      </a:rPr>
                      <m:t>+</m:t>
                    </m:r>
                    <m:nary>
                      <m:naryPr>
                        <m:chr m:val="∑"/>
                        <m:supHide m:val="on"/>
                        <m:ctrlPr>
                          <a:rPr lang="it-IT" sz="1800" b="0" i="1">
                            <a:solidFill>
                              <a:srgbClr val="0F5494"/>
                            </a:solidFill>
                            <a:latin typeface="Cambria Math" panose="02040503050406030204" pitchFamily="18" charset="0"/>
                          </a:rPr>
                        </m:ctrlPr>
                      </m:naryPr>
                      <m:sub>
                        <m:r>
                          <a:rPr lang="it-IT" sz="1800" b="0" i="1">
                            <a:solidFill>
                              <a:srgbClr val="0F5494"/>
                            </a:solidFill>
                            <a:latin typeface="Cambria Math" panose="02040503050406030204" pitchFamily="18" charset="0"/>
                          </a:rPr>
                          <m:t>𝑖</m:t>
                        </m:r>
                        <m:r>
                          <a:rPr lang="it-IT" sz="1800" b="0" i="1">
                            <a:solidFill>
                              <a:srgbClr val="0F5494"/>
                            </a:solidFill>
                            <a:latin typeface="Cambria Math" panose="02040503050406030204" pitchFamily="18" charset="0"/>
                          </a:rPr>
                          <m:t>∈</m:t>
                        </m:r>
                        <m:r>
                          <a:rPr lang="it-IT" sz="1800" b="0" i="1">
                            <a:solidFill>
                              <a:srgbClr val="0F5494"/>
                            </a:solidFill>
                            <a:latin typeface="Cambria Math" panose="02040503050406030204" pitchFamily="18" charset="0"/>
                          </a:rPr>
                          <m:t>𝑠</m:t>
                        </m:r>
                        <m:d>
                          <m:dPr>
                            <m:ctrlPr>
                              <a:rPr lang="it-IT" sz="1800" b="0" i="1">
                                <a:solidFill>
                                  <a:srgbClr val="0F5494"/>
                                </a:solidFill>
                                <a:latin typeface="Cambria Math" panose="02040503050406030204" pitchFamily="18" charset="0"/>
                              </a:rPr>
                            </m:ctrlPr>
                          </m:dPr>
                          <m:e>
                            <m:r>
                              <a:rPr lang="it-IT" sz="1800" b="0" i="1">
                                <a:solidFill>
                                  <a:srgbClr val="0F5494"/>
                                </a:solidFill>
                                <a:latin typeface="Cambria Math" panose="02040503050406030204" pitchFamily="18" charset="0"/>
                              </a:rPr>
                              <m:t>𝐵</m:t>
                            </m:r>
                          </m:e>
                        </m:d>
                      </m:sub>
                      <m:sup/>
                      <m:e>
                        <m:sSubSup>
                          <m:sSubSupPr>
                            <m:ctrlPr>
                              <a:rPr lang="it-IT" sz="1800" b="0" i="1">
                                <a:solidFill>
                                  <a:srgbClr val="0F5494"/>
                                </a:solidFill>
                                <a:latin typeface="Cambria Math" panose="02040503050406030204" pitchFamily="18" charset="0"/>
                              </a:rPr>
                            </m:ctrlPr>
                          </m:sSubSupPr>
                          <m:e>
                            <m:r>
                              <a:rPr lang="it-IT" sz="1800" b="0" i="1">
                                <a:solidFill>
                                  <a:srgbClr val="0F5494"/>
                                </a:solidFill>
                                <a:latin typeface="Cambria Math" panose="02040503050406030204" pitchFamily="18" charset="0"/>
                              </a:rPr>
                              <m:t>𝑤</m:t>
                            </m:r>
                          </m:e>
                          <m:sub>
                            <m:r>
                              <a:rPr lang="it-IT" sz="1800" b="0" i="1">
                                <a:solidFill>
                                  <a:srgbClr val="0F5494"/>
                                </a:solidFill>
                                <a:latin typeface="Cambria Math" panose="02040503050406030204" pitchFamily="18" charset="0"/>
                              </a:rPr>
                              <m:t>𝑖</m:t>
                            </m:r>
                          </m:sub>
                          <m:sup>
                            <m:r>
                              <a:rPr lang="it-IT" sz="1800" b="0" i="1">
                                <a:solidFill>
                                  <a:srgbClr val="0F5494"/>
                                </a:solidFill>
                                <a:latin typeface="Cambria Math" panose="02040503050406030204" pitchFamily="18" charset="0"/>
                              </a:rPr>
                              <m:t>𝐵</m:t>
                            </m:r>
                          </m:sup>
                        </m:sSubSup>
                      </m:e>
                    </m:nary>
                    <m:sSub>
                      <m:sSubPr>
                        <m:ctrlPr>
                          <a:rPr lang="it-IT" sz="1800" b="0" i="1">
                            <a:solidFill>
                              <a:srgbClr val="0F5494"/>
                            </a:solidFill>
                            <a:latin typeface="Cambria Math" panose="02040503050406030204" pitchFamily="18" charset="0"/>
                          </a:rPr>
                        </m:ctrlPr>
                      </m:sSubPr>
                      <m:e>
                        <m:r>
                          <a:rPr lang="it-IT" sz="1800" b="0" i="1">
                            <a:solidFill>
                              <a:srgbClr val="0F5494"/>
                            </a:solidFill>
                            <a:latin typeface="Cambria Math" panose="02040503050406030204" pitchFamily="18" charset="0"/>
                          </a:rPr>
                          <m:t>𝑦</m:t>
                        </m:r>
                      </m:e>
                      <m:sub>
                        <m:r>
                          <a:rPr lang="it-IT" sz="1800" b="0" i="1">
                            <a:solidFill>
                              <a:srgbClr val="0F5494"/>
                            </a:solidFill>
                            <a:latin typeface="Cambria Math" panose="02040503050406030204" pitchFamily="18" charset="0"/>
                          </a:rPr>
                          <m:t>𝑖</m:t>
                        </m:r>
                      </m:sub>
                    </m:sSub>
                  </m:oMath>
                </a14:m>
                <a:r>
                  <a:rPr lang="en-US" sz="1800" b="0" dirty="0">
                    <a:solidFill>
                      <a:srgbClr val="0F5494"/>
                    </a:solidFill>
                  </a:rPr>
                  <a:t> that combines he observations from both surveys with the original weights is biased for the population total.</a:t>
                </a:r>
              </a:p>
              <a:p>
                <a:pPr algn="just">
                  <a:lnSpc>
                    <a:spcPct val="150000"/>
                  </a:lnSpc>
                  <a:spcBef>
                    <a:spcPts val="600"/>
                  </a:spcBef>
                  <a:spcAft>
                    <a:spcPts val="600"/>
                  </a:spcAft>
                </a:pPr>
                <a:r>
                  <a:rPr lang="en-US" sz="1800" b="0" dirty="0">
                    <a:solidFill>
                      <a:srgbClr val="0F5494"/>
                    </a:solidFill>
                  </a:rPr>
                  <a:t>It is necessary to modify weights</a:t>
                </a:r>
              </a:p>
            </p:txBody>
          </p:sp>
        </mc:Choice>
        <mc:Fallback xmlns="">
          <p:sp>
            <p:nvSpPr>
              <p:cNvPr id="13" name="CasellaDiTesto 12">
                <a:extLst>
                  <a:ext uri="{FF2B5EF4-FFF2-40B4-BE49-F238E27FC236}">
                    <a16:creationId xmlns:a16="http://schemas.microsoft.com/office/drawing/2014/main" id="{4B7F9F1E-8AF3-4158-9FB3-BE87A9E567BB}"/>
                  </a:ext>
                </a:extLst>
              </p:cNvPr>
              <p:cNvSpPr txBox="1">
                <a:spLocks noRot="1" noChangeAspect="1" noMove="1" noResize="1" noEditPoints="1" noAdjustHandles="1" noChangeArrowheads="1" noChangeShapeType="1" noTextEdit="1"/>
              </p:cNvSpPr>
              <p:nvPr/>
            </p:nvSpPr>
            <p:spPr>
              <a:xfrm>
                <a:off x="331390" y="2251349"/>
                <a:ext cx="8229600" cy="3336363"/>
              </a:xfrm>
              <a:prstGeom prst="rect">
                <a:avLst/>
              </a:prstGeom>
              <a:blipFill>
                <a:blip r:embed="rId3"/>
                <a:stretch>
                  <a:fillRect l="-667" t="-9854" r="-667" b="-1825"/>
                </a:stretch>
              </a:blipFill>
            </p:spPr>
            <p:txBody>
              <a:bodyPr/>
              <a:lstStyle/>
              <a:p>
                <a:r>
                  <a:rPr lang="it-IT">
                    <a:noFill/>
                  </a:rPr>
                  <a:t> </a:t>
                </a:r>
              </a:p>
            </p:txBody>
          </p:sp>
        </mc:Fallback>
      </mc:AlternateContent>
    </p:spTree>
    <p:extLst>
      <p:ext uri="{BB962C8B-B14F-4D97-AF65-F5344CB8AC3E}">
        <p14:creationId xmlns:p14="http://schemas.microsoft.com/office/powerpoint/2010/main" val="27287351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205581" y="1314724"/>
            <a:ext cx="8481219" cy="936625"/>
          </a:xfrm>
        </p:spPr>
        <p:txBody>
          <a:bodyPr/>
          <a:lstStyle/>
          <a:p>
            <a:r>
              <a:rPr lang="it-IT" dirty="0" err="1"/>
              <a:t>Estimation</a:t>
            </a:r>
            <a:r>
              <a:rPr lang="it-IT" dirty="0"/>
              <a:t> </a:t>
            </a:r>
            <a:r>
              <a:rPr lang="it-IT" dirty="0" err="1"/>
              <a:t>problem</a:t>
            </a:r>
            <a:r>
              <a:rPr lang="it-IT" dirty="0"/>
              <a:t> (4)</a:t>
            </a:r>
            <a:endParaRPr lang="en-GB" altLang="en-US" sz="2000" i="1" dirty="0"/>
          </a:p>
        </p:txBody>
      </p:sp>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331390" y="2162871"/>
            <a:ext cx="8229600" cy="4320479"/>
          </a:xfrm>
        </p:spPr>
        <p:txBody>
          <a:bodyPr/>
          <a:lstStyle/>
          <a:p>
            <a:pPr algn="just">
              <a:lnSpc>
                <a:spcPct val="150000"/>
              </a:lnSpc>
              <a:defRPr/>
            </a:pPr>
            <a:endParaRPr lang="en-US" altLang="en-US" sz="1600" b="0" dirty="0"/>
          </a:p>
          <a:p>
            <a:pPr algn="just">
              <a:lnSpc>
                <a:spcPct val="150000"/>
              </a:lnSpc>
              <a:defRPr/>
            </a:pPr>
            <a:endParaRPr lang="en-GB" altLang="en-US" sz="1600" b="0" dirty="0"/>
          </a:p>
          <a:p>
            <a:pPr algn="just">
              <a:lnSpc>
                <a:spcPct val="150000"/>
              </a:lnSpc>
              <a:buFontTx/>
              <a:buNone/>
              <a:defRPr/>
            </a:pPr>
            <a:endParaRPr lang="en-GB" altLang="en-US" sz="1600" b="0" dirty="0"/>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25</a:t>
            </a:fld>
            <a:endParaRPr lang="en-GB" altLang="en-US" sz="1400" b="0" i="0" dirty="0">
              <a:solidFill>
                <a:srgbClr val="000000"/>
              </a:solidFill>
              <a:latin typeface="Arial" panose="020B0604020202020204" pitchFamily="34" charset="0"/>
            </a:endParaRPr>
          </a:p>
        </p:txBody>
      </p:sp>
      <mc:AlternateContent xmlns:mc="http://schemas.openxmlformats.org/markup-compatibility/2006" xmlns:a14="http://schemas.microsoft.com/office/drawing/2010/main">
        <mc:Choice Requires="a14">
          <p:sp>
            <p:nvSpPr>
              <p:cNvPr id="13" name="CasellaDiTesto 12">
                <a:extLst>
                  <a:ext uri="{FF2B5EF4-FFF2-40B4-BE49-F238E27FC236}">
                    <a16:creationId xmlns:a16="http://schemas.microsoft.com/office/drawing/2014/main" id="{4B7F9F1E-8AF3-4158-9FB3-BE87A9E567BB}"/>
                  </a:ext>
                </a:extLst>
              </p:cNvPr>
              <p:cNvSpPr txBox="1"/>
              <p:nvPr/>
            </p:nvSpPr>
            <p:spPr>
              <a:xfrm>
                <a:off x="331390" y="2217068"/>
                <a:ext cx="8229600" cy="3894464"/>
              </a:xfrm>
              <a:prstGeom prst="rect">
                <a:avLst/>
              </a:prstGeom>
              <a:noFill/>
            </p:spPr>
            <p:txBody>
              <a:bodyPr wrap="square" rtlCol="0">
                <a:spAutoFit/>
              </a:bodyPr>
              <a:lstStyle/>
              <a:p>
                <a:pPr algn="just">
                  <a:lnSpc>
                    <a:spcPct val="150000"/>
                  </a:lnSpc>
                  <a:spcBef>
                    <a:spcPts val="600"/>
                  </a:spcBef>
                  <a:spcAft>
                    <a:spcPts val="600"/>
                  </a:spcAft>
                </a:pPr>
                <a:r>
                  <a:rPr lang="en-US" sz="1600" b="0" dirty="0">
                    <a:solidFill>
                      <a:srgbClr val="0F5494"/>
                    </a:solidFill>
                    <a:latin typeface="+mn-lt"/>
                  </a:rPr>
                  <a:t>The population total is then estimated:</a:t>
                </a:r>
                <a:endParaRPr kumimoji="0" lang="it-IT" altLang="en-US" sz="2000" b="0" i="1" u="none" strike="noStrike" kern="0" cap="none" spc="0" normalizeH="0" baseline="0" noProof="0" dirty="0">
                  <a:ln>
                    <a:noFill/>
                  </a:ln>
                  <a:solidFill>
                    <a:srgbClr val="0F5494"/>
                  </a:solidFill>
                  <a:effectLst/>
                  <a:uLnTx/>
                  <a:uFillTx/>
                  <a:latin typeface="Cambria Math" panose="02040503050406030204" pitchFamily="18" charset="0"/>
                </a:endParaRPr>
              </a:p>
              <a:p>
                <a:pPr algn="just">
                  <a:lnSpc>
                    <a:spcPct val="150000"/>
                  </a:lnSpc>
                  <a:spcBef>
                    <a:spcPts val="600"/>
                  </a:spcBef>
                  <a:spcAft>
                    <a:spcPts val="600"/>
                  </a:spcAft>
                </a:pPr>
                <a14:m>
                  <m:oMathPara xmlns:m="http://schemas.openxmlformats.org/officeDocument/2006/math">
                    <m:oMathParaPr>
                      <m:jc m:val="centerGroup"/>
                    </m:oMathParaPr>
                    <m:oMath xmlns:m="http://schemas.openxmlformats.org/officeDocument/2006/math">
                      <m:acc>
                        <m:accPr>
                          <m:chr m:val="̂"/>
                          <m:ctrlP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ctrlPr>
                        </m:accPr>
                        <m:e>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𝑌</m:t>
                          </m:r>
                        </m:e>
                      </m:acc>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m:t>
                      </m:r>
                      <m:nary>
                        <m:naryPr>
                          <m:chr m:val="∑"/>
                          <m:supHide m:val="on"/>
                          <m:ctrlP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ctrlPr>
                        </m:naryPr>
                        <m:sub>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𝑖</m:t>
                          </m:r>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m:t>
                          </m:r>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𝑠</m:t>
                          </m:r>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m:t>
                          </m:r>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𝐴</m:t>
                          </m:r>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m:t>
                          </m:r>
                        </m:sub>
                        <m:sup/>
                        <m:e>
                          <m:sSubSup>
                            <m:sSubSupPr>
                              <m:ctrlPr>
                                <a:rPr lang="en-US" sz="2000" b="0" i="1">
                                  <a:solidFill>
                                    <a:srgbClr val="0F5494"/>
                                  </a:solidFill>
                                  <a:latin typeface="Cambria Math" panose="02040503050406030204" pitchFamily="18" charset="0"/>
                                </a:rPr>
                              </m:ctrlPr>
                            </m:sSubSupPr>
                            <m:e>
                              <m:acc>
                                <m:accPr>
                                  <m:chr m:val="̃"/>
                                  <m:ctrlPr>
                                    <a:rPr lang="en-US" sz="2000" b="0" i="1">
                                      <a:solidFill>
                                        <a:srgbClr val="0F5494"/>
                                      </a:solidFill>
                                      <a:latin typeface="Cambria Math" panose="02040503050406030204" pitchFamily="18" charset="0"/>
                                    </a:rPr>
                                  </m:ctrlPr>
                                </m:accPr>
                                <m:e>
                                  <m:r>
                                    <a:rPr lang="it-IT" sz="2000" b="0" i="1">
                                      <a:solidFill>
                                        <a:srgbClr val="0F5494"/>
                                      </a:solidFill>
                                      <a:latin typeface="Cambria Math" panose="02040503050406030204" pitchFamily="18" charset="0"/>
                                    </a:rPr>
                                    <m:t>𝑤</m:t>
                                  </m:r>
                                </m:e>
                              </m:acc>
                            </m:e>
                            <m:sub>
                              <m:r>
                                <a:rPr lang="it-IT" sz="2000" b="0" i="1">
                                  <a:solidFill>
                                    <a:srgbClr val="0F5494"/>
                                  </a:solidFill>
                                  <a:latin typeface="Cambria Math" panose="02040503050406030204" pitchFamily="18" charset="0"/>
                                </a:rPr>
                                <m:t>𝑖</m:t>
                              </m:r>
                            </m:sub>
                            <m:sup>
                              <m:r>
                                <a:rPr lang="it-IT" sz="2000" b="0" i="1">
                                  <a:solidFill>
                                    <a:srgbClr val="0F5494"/>
                                  </a:solidFill>
                                  <a:latin typeface="Cambria Math" panose="02040503050406030204" pitchFamily="18" charset="0"/>
                                </a:rPr>
                                <m:t>𝐴</m:t>
                              </m:r>
                            </m:sup>
                          </m:sSubSup>
                          <m:sSub>
                            <m:sSubPr>
                              <m:ctrlPr>
                                <a:rPr lang="it-IT" sz="2000" b="0" i="1" smtClean="0">
                                  <a:solidFill>
                                    <a:srgbClr val="0F5494"/>
                                  </a:solidFill>
                                  <a:latin typeface="Cambria Math" panose="02040503050406030204" pitchFamily="18" charset="0"/>
                                </a:rPr>
                              </m:ctrlPr>
                            </m:sSubPr>
                            <m:e>
                              <m:r>
                                <a:rPr lang="it-IT" sz="2000" b="0" i="1" smtClean="0">
                                  <a:solidFill>
                                    <a:srgbClr val="0F5494"/>
                                  </a:solidFill>
                                  <a:latin typeface="Cambria Math" panose="02040503050406030204" pitchFamily="18" charset="0"/>
                                </a:rPr>
                                <m:t>𝑦</m:t>
                              </m:r>
                            </m:e>
                            <m:sub>
                              <m:r>
                                <a:rPr lang="it-IT" sz="2000" b="0" i="1" smtClean="0">
                                  <a:solidFill>
                                    <a:srgbClr val="0F5494"/>
                                  </a:solidFill>
                                  <a:latin typeface="Cambria Math" panose="02040503050406030204" pitchFamily="18" charset="0"/>
                                </a:rPr>
                                <m:t>𝑖</m:t>
                              </m:r>
                            </m:sub>
                          </m:sSub>
                        </m:e>
                      </m:nary>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m:t>
                      </m:r>
                      <m:nary>
                        <m:naryPr>
                          <m:chr m:val="∑"/>
                          <m:supHide m:val="on"/>
                          <m:ctrlPr>
                            <a:rPr lang="it-IT" altLang="en-US" sz="2000" b="0" i="1" kern="0">
                              <a:solidFill>
                                <a:srgbClr val="0F5494"/>
                              </a:solidFill>
                              <a:latin typeface="Cambria Math" panose="02040503050406030204" pitchFamily="18" charset="0"/>
                            </a:rPr>
                          </m:ctrlPr>
                        </m:naryPr>
                        <m:sub>
                          <m:r>
                            <a:rPr lang="it-IT" altLang="en-US" sz="2000" b="0" i="1" kern="0">
                              <a:solidFill>
                                <a:srgbClr val="0F5494"/>
                              </a:solidFill>
                              <a:latin typeface="Cambria Math" panose="02040503050406030204" pitchFamily="18" charset="0"/>
                            </a:rPr>
                            <m:t>𝑖</m:t>
                          </m:r>
                          <m:r>
                            <a:rPr lang="it-IT" altLang="en-US" sz="2000" b="0" i="1" kern="0">
                              <a:solidFill>
                                <a:srgbClr val="0F5494"/>
                              </a:solidFill>
                              <a:latin typeface="Cambria Math" panose="02040503050406030204" pitchFamily="18" charset="0"/>
                            </a:rPr>
                            <m:t>∈</m:t>
                          </m:r>
                          <m:r>
                            <a:rPr lang="it-IT" altLang="en-US" sz="2000" b="0" i="1" kern="0">
                              <a:solidFill>
                                <a:srgbClr val="0F5494"/>
                              </a:solidFill>
                              <a:latin typeface="Cambria Math" panose="02040503050406030204" pitchFamily="18" charset="0"/>
                            </a:rPr>
                            <m:t>𝑠</m:t>
                          </m:r>
                          <m:r>
                            <a:rPr lang="it-IT" altLang="en-US" sz="2000" b="0" i="1" kern="0">
                              <a:solidFill>
                                <a:srgbClr val="0F5494"/>
                              </a:solidFill>
                              <a:latin typeface="Cambria Math" panose="02040503050406030204" pitchFamily="18" charset="0"/>
                            </a:rPr>
                            <m:t>(</m:t>
                          </m:r>
                          <m:r>
                            <a:rPr lang="it-IT" altLang="en-US" sz="2000" b="0" i="1" kern="0" smtClean="0">
                              <a:solidFill>
                                <a:srgbClr val="0F5494"/>
                              </a:solidFill>
                              <a:latin typeface="Cambria Math" panose="02040503050406030204" pitchFamily="18" charset="0"/>
                            </a:rPr>
                            <m:t>𝐵</m:t>
                          </m:r>
                          <m:r>
                            <a:rPr lang="it-IT" altLang="en-US" sz="2000" b="0" i="1" kern="0">
                              <a:solidFill>
                                <a:srgbClr val="0F5494"/>
                              </a:solidFill>
                              <a:latin typeface="Cambria Math" panose="02040503050406030204" pitchFamily="18" charset="0"/>
                            </a:rPr>
                            <m:t>)</m:t>
                          </m:r>
                        </m:sub>
                        <m:sup/>
                        <m:e>
                          <m:sSubSup>
                            <m:sSubSupPr>
                              <m:ctrlPr>
                                <a:rPr lang="en-US" sz="2000" b="0" i="1">
                                  <a:solidFill>
                                    <a:srgbClr val="0F5494"/>
                                  </a:solidFill>
                                  <a:latin typeface="Cambria Math" panose="02040503050406030204" pitchFamily="18" charset="0"/>
                                </a:rPr>
                              </m:ctrlPr>
                            </m:sSubSupPr>
                            <m:e>
                              <m:acc>
                                <m:accPr>
                                  <m:chr m:val="̃"/>
                                  <m:ctrlPr>
                                    <a:rPr lang="en-US" sz="2000" b="0" i="1">
                                      <a:solidFill>
                                        <a:srgbClr val="0F5494"/>
                                      </a:solidFill>
                                      <a:latin typeface="Cambria Math" panose="02040503050406030204" pitchFamily="18" charset="0"/>
                                    </a:rPr>
                                  </m:ctrlPr>
                                </m:accPr>
                                <m:e>
                                  <m:r>
                                    <a:rPr lang="it-IT" sz="2000" b="0" i="1">
                                      <a:solidFill>
                                        <a:srgbClr val="0F5494"/>
                                      </a:solidFill>
                                      <a:latin typeface="Cambria Math" panose="02040503050406030204" pitchFamily="18" charset="0"/>
                                    </a:rPr>
                                    <m:t>𝑤</m:t>
                                  </m:r>
                                </m:e>
                              </m:acc>
                            </m:e>
                            <m:sub>
                              <m:r>
                                <a:rPr lang="it-IT" sz="2000" b="0" i="1">
                                  <a:solidFill>
                                    <a:srgbClr val="0F5494"/>
                                  </a:solidFill>
                                  <a:latin typeface="Cambria Math" panose="02040503050406030204" pitchFamily="18" charset="0"/>
                                </a:rPr>
                                <m:t>𝑖</m:t>
                              </m:r>
                            </m:sub>
                            <m:sup>
                              <m:r>
                                <a:rPr lang="it-IT" sz="2000" b="0" i="1" smtClean="0">
                                  <a:solidFill>
                                    <a:srgbClr val="0F5494"/>
                                  </a:solidFill>
                                  <a:latin typeface="Cambria Math" panose="02040503050406030204" pitchFamily="18" charset="0"/>
                                </a:rPr>
                                <m:t>𝐵</m:t>
                              </m:r>
                            </m:sup>
                          </m:sSubSup>
                          <m:sSub>
                            <m:sSubPr>
                              <m:ctrlPr>
                                <a:rPr lang="it-IT" sz="2000" b="0" i="1">
                                  <a:solidFill>
                                    <a:srgbClr val="0F5494"/>
                                  </a:solidFill>
                                  <a:latin typeface="Cambria Math" panose="02040503050406030204" pitchFamily="18" charset="0"/>
                                </a:rPr>
                              </m:ctrlPr>
                            </m:sSubPr>
                            <m:e>
                              <m:r>
                                <a:rPr lang="it-IT" sz="2000" b="0" i="1">
                                  <a:solidFill>
                                    <a:srgbClr val="0F5494"/>
                                  </a:solidFill>
                                  <a:latin typeface="Cambria Math" panose="02040503050406030204" pitchFamily="18" charset="0"/>
                                </a:rPr>
                                <m:t>𝑦</m:t>
                              </m:r>
                            </m:e>
                            <m:sub>
                              <m:r>
                                <a:rPr lang="it-IT" sz="2000" b="0" i="1">
                                  <a:solidFill>
                                    <a:srgbClr val="0F5494"/>
                                  </a:solidFill>
                                  <a:latin typeface="Cambria Math" panose="02040503050406030204" pitchFamily="18" charset="0"/>
                                </a:rPr>
                                <m:t>𝑖</m:t>
                              </m:r>
                            </m:sub>
                          </m:sSub>
                        </m:e>
                      </m:nary>
                    </m:oMath>
                  </m:oMathPara>
                </a14:m>
                <a:endParaRPr lang="it-IT" sz="2000" b="0" dirty="0">
                  <a:solidFill>
                    <a:srgbClr val="0F5494"/>
                  </a:solidFill>
                </a:endParaRPr>
              </a:p>
              <a:p>
                <a:pPr algn="just">
                  <a:lnSpc>
                    <a:spcPct val="150000"/>
                  </a:lnSpc>
                  <a:spcBef>
                    <a:spcPts val="600"/>
                  </a:spcBef>
                  <a:spcAft>
                    <a:spcPts val="600"/>
                  </a:spcAft>
                </a:pPr>
                <a14:m>
                  <m:oMath xmlns:m="http://schemas.openxmlformats.org/officeDocument/2006/math">
                    <m:sSubSup>
                      <m:sSubSupPr>
                        <m:ctrlPr>
                          <a:rPr lang="en-US" sz="2000" b="0" i="1" smtClean="0">
                            <a:solidFill>
                              <a:srgbClr val="0F5494"/>
                            </a:solidFill>
                            <a:latin typeface="Cambria Math" panose="02040503050406030204" pitchFamily="18" charset="0"/>
                          </a:rPr>
                        </m:ctrlPr>
                      </m:sSubSupPr>
                      <m:e>
                        <m:acc>
                          <m:accPr>
                            <m:chr m:val="̃"/>
                            <m:ctrlPr>
                              <a:rPr lang="en-US" sz="2000" b="0" i="1">
                                <a:solidFill>
                                  <a:srgbClr val="0F5494"/>
                                </a:solidFill>
                                <a:latin typeface="Cambria Math" panose="02040503050406030204" pitchFamily="18" charset="0"/>
                              </a:rPr>
                            </m:ctrlPr>
                          </m:accPr>
                          <m:e>
                            <m:r>
                              <a:rPr lang="it-IT" sz="2000" b="0" i="1">
                                <a:solidFill>
                                  <a:srgbClr val="0F5494"/>
                                </a:solidFill>
                                <a:latin typeface="Cambria Math" panose="02040503050406030204" pitchFamily="18" charset="0"/>
                              </a:rPr>
                              <m:t>𝑤</m:t>
                            </m:r>
                          </m:e>
                        </m:acc>
                      </m:e>
                      <m:sub>
                        <m:r>
                          <a:rPr lang="it-IT" sz="2000" b="0" i="1">
                            <a:solidFill>
                              <a:srgbClr val="0F5494"/>
                            </a:solidFill>
                            <a:latin typeface="Cambria Math" panose="02040503050406030204" pitchFamily="18" charset="0"/>
                          </a:rPr>
                          <m:t>𝑖</m:t>
                        </m:r>
                      </m:sub>
                      <m:sup>
                        <m:r>
                          <a:rPr lang="it-IT" sz="2000" b="0" i="1">
                            <a:solidFill>
                              <a:srgbClr val="0F5494"/>
                            </a:solidFill>
                            <a:latin typeface="Cambria Math" panose="02040503050406030204" pitchFamily="18" charset="0"/>
                          </a:rPr>
                          <m:t>𝐴</m:t>
                        </m:r>
                      </m:sup>
                    </m:sSubSup>
                  </m:oMath>
                </a14:m>
                <a:r>
                  <a:rPr lang="it-IT" sz="2000" dirty="0"/>
                  <a:t> </a:t>
                </a:r>
                <a:r>
                  <a:rPr lang="en-US" sz="1600" b="0" dirty="0">
                    <a:solidFill>
                      <a:srgbClr val="0E5494"/>
                    </a:solidFill>
                    <a:latin typeface="+mn-lt"/>
                  </a:rPr>
                  <a:t>are the </a:t>
                </a:r>
                <a:r>
                  <a:rPr lang="en-US" sz="1600" b="0" dirty="0" err="1">
                    <a:solidFill>
                      <a:srgbClr val="0E5494"/>
                    </a:solidFill>
                    <a:latin typeface="+mn-lt"/>
                  </a:rPr>
                  <a:t>the</a:t>
                </a:r>
                <a:r>
                  <a:rPr lang="en-US" sz="1600" b="0" dirty="0">
                    <a:solidFill>
                      <a:srgbClr val="0E5494"/>
                    </a:solidFill>
                    <a:latin typeface="+mn-lt"/>
                  </a:rPr>
                  <a:t> modified weights in the form </a:t>
                </a:r>
                <a14:m>
                  <m:oMath xmlns:m="http://schemas.openxmlformats.org/officeDocument/2006/math">
                    <m:sSubSup>
                      <m:sSubSupPr>
                        <m:ctrlPr>
                          <a:rPr lang="en-US" sz="2000" b="0" i="1">
                            <a:solidFill>
                              <a:srgbClr val="0F5494"/>
                            </a:solidFill>
                            <a:latin typeface="Cambria Math" panose="02040503050406030204" pitchFamily="18" charset="0"/>
                          </a:rPr>
                        </m:ctrlPr>
                      </m:sSubSupPr>
                      <m:e>
                        <m:acc>
                          <m:accPr>
                            <m:chr m:val="̃"/>
                            <m:ctrlPr>
                              <a:rPr lang="en-US" sz="2000" b="0" i="1">
                                <a:solidFill>
                                  <a:srgbClr val="0F5494"/>
                                </a:solidFill>
                                <a:latin typeface="Cambria Math" panose="02040503050406030204" pitchFamily="18" charset="0"/>
                              </a:rPr>
                            </m:ctrlPr>
                          </m:accPr>
                          <m:e>
                            <m:r>
                              <a:rPr lang="it-IT" sz="2000" b="0" i="1">
                                <a:solidFill>
                                  <a:srgbClr val="0F5494"/>
                                </a:solidFill>
                                <a:latin typeface="Cambria Math" panose="02040503050406030204" pitchFamily="18" charset="0"/>
                              </a:rPr>
                              <m:t>𝑤</m:t>
                            </m:r>
                          </m:e>
                        </m:acc>
                      </m:e>
                      <m:sub>
                        <m:r>
                          <a:rPr lang="it-IT" sz="2000" b="0" i="1">
                            <a:solidFill>
                              <a:srgbClr val="0F5494"/>
                            </a:solidFill>
                            <a:latin typeface="Cambria Math" panose="02040503050406030204" pitchFamily="18" charset="0"/>
                          </a:rPr>
                          <m:t>𝑖</m:t>
                        </m:r>
                      </m:sub>
                      <m:sup>
                        <m:r>
                          <a:rPr lang="it-IT" sz="2000" b="0" i="1">
                            <a:solidFill>
                              <a:srgbClr val="0F5494"/>
                            </a:solidFill>
                            <a:latin typeface="Cambria Math" panose="02040503050406030204" pitchFamily="18" charset="0"/>
                          </a:rPr>
                          <m:t>𝐴</m:t>
                        </m:r>
                      </m:sup>
                    </m:sSubSup>
                    <m:r>
                      <a:rPr lang="it-IT" sz="2000" b="0" i="1" smtClean="0">
                        <a:solidFill>
                          <a:srgbClr val="0F5494"/>
                        </a:solidFill>
                        <a:latin typeface="Cambria Math" panose="02040503050406030204" pitchFamily="18" charset="0"/>
                      </a:rPr>
                      <m:t>=</m:t>
                    </m:r>
                    <m:sSubSup>
                      <m:sSubSupPr>
                        <m:ctrlPr>
                          <a:rPr lang="en-US" sz="2000" b="0" i="1">
                            <a:solidFill>
                              <a:srgbClr val="0F5494"/>
                            </a:solidFill>
                            <a:latin typeface="Cambria Math" panose="02040503050406030204" pitchFamily="18" charset="0"/>
                          </a:rPr>
                        </m:ctrlPr>
                      </m:sSubSupPr>
                      <m:e>
                        <m:r>
                          <a:rPr lang="it-IT" sz="2000" b="0" i="1">
                            <a:solidFill>
                              <a:srgbClr val="0F5494"/>
                            </a:solidFill>
                            <a:latin typeface="Cambria Math" panose="02040503050406030204" pitchFamily="18" charset="0"/>
                          </a:rPr>
                          <m:t>𝑚</m:t>
                        </m:r>
                      </m:e>
                      <m:sub>
                        <m:r>
                          <a:rPr lang="it-IT" sz="2000" b="0" i="1">
                            <a:solidFill>
                              <a:srgbClr val="0F5494"/>
                            </a:solidFill>
                            <a:latin typeface="Cambria Math" panose="02040503050406030204" pitchFamily="18" charset="0"/>
                          </a:rPr>
                          <m:t>𝑖</m:t>
                        </m:r>
                      </m:sub>
                      <m:sup>
                        <m:r>
                          <a:rPr lang="it-IT" sz="2000" b="0" i="1">
                            <a:solidFill>
                              <a:srgbClr val="0F5494"/>
                            </a:solidFill>
                            <a:latin typeface="Cambria Math" panose="02040503050406030204" pitchFamily="18" charset="0"/>
                          </a:rPr>
                          <m:t>𝐴</m:t>
                        </m:r>
                      </m:sup>
                    </m:sSubSup>
                    <m:sSubSup>
                      <m:sSubSupPr>
                        <m:ctrlPr>
                          <a:rPr lang="it-IT" sz="2000" b="0" i="1">
                            <a:solidFill>
                              <a:srgbClr val="0F5494"/>
                            </a:solidFill>
                            <a:latin typeface="Cambria Math" panose="02040503050406030204" pitchFamily="18" charset="0"/>
                          </a:rPr>
                        </m:ctrlPr>
                      </m:sSubSupPr>
                      <m:e>
                        <m:r>
                          <a:rPr lang="it-IT" sz="2000" b="0" i="1">
                            <a:solidFill>
                              <a:srgbClr val="0F5494"/>
                            </a:solidFill>
                            <a:latin typeface="Cambria Math" panose="02040503050406030204" pitchFamily="18" charset="0"/>
                          </a:rPr>
                          <m:t>𝑤</m:t>
                        </m:r>
                      </m:e>
                      <m:sub>
                        <m:r>
                          <a:rPr lang="it-IT" sz="2000" b="0" i="1">
                            <a:solidFill>
                              <a:srgbClr val="0F5494"/>
                            </a:solidFill>
                            <a:latin typeface="Cambria Math" panose="02040503050406030204" pitchFamily="18" charset="0"/>
                          </a:rPr>
                          <m:t>𝑖</m:t>
                        </m:r>
                      </m:sub>
                      <m:sup>
                        <m:r>
                          <a:rPr lang="it-IT" sz="2000" b="0" i="1">
                            <a:solidFill>
                              <a:srgbClr val="0F5494"/>
                            </a:solidFill>
                            <a:latin typeface="Cambria Math" panose="02040503050406030204" pitchFamily="18" charset="0"/>
                          </a:rPr>
                          <m:t>𝐴</m:t>
                        </m:r>
                      </m:sup>
                    </m:sSubSup>
                    <m:r>
                      <a:rPr lang="it-IT" sz="2000" b="0" i="0" smtClean="0">
                        <a:solidFill>
                          <a:srgbClr val="0F5494"/>
                        </a:solidFill>
                        <a:latin typeface="Cambria Math" panose="02040503050406030204" pitchFamily="18" charset="0"/>
                      </a:rPr>
                      <m:t> </m:t>
                    </m:r>
                  </m:oMath>
                </a14:m>
                <a:r>
                  <a:rPr lang="it-IT" sz="2000" b="0" dirty="0">
                    <a:solidFill>
                      <a:srgbClr val="0E5494"/>
                    </a:solidFill>
                    <a:latin typeface="+mn-lt"/>
                  </a:rPr>
                  <a:t>and </a:t>
                </a:r>
                <a14:m>
                  <m:oMath xmlns:m="http://schemas.openxmlformats.org/officeDocument/2006/math">
                    <m:sSubSup>
                      <m:sSubSupPr>
                        <m:ctrlPr>
                          <a:rPr lang="en-US" sz="2000" b="0" i="1">
                            <a:solidFill>
                              <a:srgbClr val="0F5494"/>
                            </a:solidFill>
                            <a:latin typeface="Cambria Math" panose="02040503050406030204" pitchFamily="18" charset="0"/>
                          </a:rPr>
                        </m:ctrlPr>
                      </m:sSubSupPr>
                      <m:e>
                        <m:acc>
                          <m:accPr>
                            <m:chr m:val="̃"/>
                            <m:ctrlPr>
                              <a:rPr lang="en-US" sz="2000" b="0" i="1">
                                <a:solidFill>
                                  <a:srgbClr val="0F5494"/>
                                </a:solidFill>
                                <a:latin typeface="Cambria Math" panose="02040503050406030204" pitchFamily="18" charset="0"/>
                              </a:rPr>
                            </m:ctrlPr>
                          </m:accPr>
                          <m:e>
                            <m:r>
                              <a:rPr lang="it-IT" sz="2000" b="0" i="1">
                                <a:solidFill>
                                  <a:srgbClr val="0F5494"/>
                                </a:solidFill>
                                <a:latin typeface="Cambria Math" panose="02040503050406030204" pitchFamily="18" charset="0"/>
                              </a:rPr>
                              <m:t>𝑤</m:t>
                            </m:r>
                          </m:e>
                        </m:acc>
                      </m:e>
                      <m:sub>
                        <m:r>
                          <a:rPr lang="it-IT" sz="2000" b="0" i="1">
                            <a:solidFill>
                              <a:srgbClr val="0F5494"/>
                            </a:solidFill>
                            <a:latin typeface="Cambria Math" panose="02040503050406030204" pitchFamily="18" charset="0"/>
                          </a:rPr>
                          <m:t>𝑖</m:t>
                        </m:r>
                      </m:sub>
                      <m:sup>
                        <m:r>
                          <a:rPr lang="it-IT" sz="2000" b="0" i="1" smtClean="0">
                            <a:solidFill>
                              <a:srgbClr val="0F5494"/>
                            </a:solidFill>
                            <a:latin typeface="Cambria Math" panose="02040503050406030204" pitchFamily="18" charset="0"/>
                          </a:rPr>
                          <m:t>𝐵</m:t>
                        </m:r>
                      </m:sup>
                    </m:sSubSup>
                    <m:r>
                      <a:rPr lang="it-IT" sz="2000" b="0" i="1">
                        <a:solidFill>
                          <a:srgbClr val="0F5494"/>
                        </a:solidFill>
                        <a:latin typeface="Cambria Math" panose="02040503050406030204" pitchFamily="18" charset="0"/>
                      </a:rPr>
                      <m:t>=</m:t>
                    </m:r>
                    <m:sSubSup>
                      <m:sSubSupPr>
                        <m:ctrlPr>
                          <a:rPr lang="en-US" sz="2000" b="0" i="1">
                            <a:solidFill>
                              <a:srgbClr val="0F5494"/>
                            </a:solidFill>
                            <a:latin typeface="Cambria Math" panose="02040503050406030204" pitchFamily="18" charset="0"/>
                          </a:rPr>
                        </m:ctrlPr>
                      </m:sSubSupPr>
                      <m:e>
                        <m:r>
                          <a:rPr lang="it-IT" sz="2000" b="0" i="1">
                            <a:solidFill>
                              <a:srgbClr val="0F5494"/>
                            </a:solidFill>
                            <a:latin typeface="Cambria Math" panose="02040503050406030204" pitchFamily="18" charset="0"/>
                          </a:rPr>
                          <m:t>𝑚</m:t>
                        </m:r>
                      </m:e>
                      <m:sub>
                        <m:r>
                          <a:rPr lang="it-IT" sz="2000" b="0" i="1">
                            <a:solidFill>
                              <a:srgbClr val="0F5494"/>
                            </a:solidFill>
                            <a:latin typeface="Cambria Math" panose="02040503050406030204" pitchFamily="18" charset="0"/>
                          </a:rPr>
                          <m:t>𝑖</m:t>
                        </m:r>
                      </m:sub>
                      <m:sup>
                        <m:r>
                          <a:rPr lang="it-IT" sz="2000" b="0" i="1" smtClean="0">
                            <a:solidFill>
                              <a:srgbClr val="0F5494"/>
                            </a:solidFill>
                            <a:latin typeface="Cambria Math" panose="02040503050406030204" pitchFamily="18" charset="0"/>
                          </a:rPr>
                          <m:t>𝐵</m:t>
                        </m:r>
                      </m:sup>
                    </m:sSubSup>
                    <m:sSubSup>
                      <m:sSubSupPr>
                        <m:ctrlPr>
                          <a:rPr lang="it-IT" sz="2000" b="0" i="1">
                            <a:solidFill>
                              <a:srgbClr val="0F5494"/>
                            </a:solidFill>
                            <a:latin typeface="Cambria Math" panose="02040503050406030204" pitchFamily="18" charset="0"/>
                          </a:rPr>
                        </m:ctrlPr>
                      </m:sSubSupPr>
                      <m:e>
                        <m:r>
                          <a:rPr lang="it-IT" sz="2000" b="0" i="1">
                            <a:solidFill>
                              <a:srgbClr val="0F5494"/>
                            </a:solidFill>
                            <a:latin typeface="Cambria Math" panose="02040503050406030204" pitchFamily="18" charset="0"/>
                          </a:rPr>
                          <m:t>𝑤</m:t>
                        </m:r>
                      </m:e>
                      <m:sub>
                        <m:r>
                          <a:rPr lang="it-IT" sz="2000" b="0" i="1">
                            <a:solidFill>
                              <a:srgbClr val="0F5494"/>
                            </a:solidFill>
                            <a:latin typeface="Cambria Math" panose="02040503050406030204" pitchFamily="18" charset="0"/>
                          </a:rPr>
                          <m:t>𝑖</m:t>
                        </m:r>
                      </m:sub>
                      <m:sup>
                        <m:r>
                          <a:rPr lang="it-IT" sz="2000" b="0" i="1" smtClean="0">
                            <a:solidFill>
                              <a:srgbClr val="0F5494"/>
                            </a:solidFill>
                            <a:latin typeface="Cambria Math" panose="02040503050406030204" pitchFamily="18" charset="0"/>
                          </a:rPr>
                          <m:t>𝐵</m:t>
                        </m:r>
                      </m:sup>
                    </m:sSubSup>
                    <m:r>
                      <a:rPr lang="it-IT" sz="2000" b="0" i="1">
                        <a:solidFill>
                          <a:srgbClr val="0F5494"/>
                        </a:solidFill>
                        <a:latin typeface="Cambria Math" panose="02040503050406030204" pitchFamily="18" charset="0"/>
                      </a:rPr>
                      <m:t> </m:t>
                    </m:r>
                  </m:oMath>
                </a14:m>
                <a:r>
                  <a:rPr lang="it-IT" sz="2000" b="0" dirty="0">
                    <a:solidFill>
                      <a:srgbClr val="0E5494"/>
                    </a:solidFill>
                    <a:latin typeface="+mn-lt"/>
                  </a:rPr>
                  <a:t>. </a:t>
                </a:r>
              </a:p>
              <a:p>
                <a:pPr algn="just">
                  <a:lnSpc>
                    <a:spcPct val="150000"/>
                  </a:lnSpc>
                  <a:spcBef>
                    <a:spcPts val="600"/>
                  </a:spcBef>
                  <a:spcAft>
                    <a:spcPts val="600"/>
                  </a:spcAft>
                </a:pPr>
                <a:r>
                  <a:rPr lang="it-IT" sz="1600" b="0" dirty="0">
                    <a:solidFill>
                      <a:srgbClr val="0E5494"/>
                    </a:solidFill>
                    <a:latin typeface="+mn-lt"/>
                  </a:rPr>
                  <a:t>The estimator </a:t>
                </a:r>
                <a:r>
                  <a:rPr lang="it-IT" sz="1600" b="0" dirty="0" err="1">
                    <a:solidFill>
                      <a:srgbClr val="0E5494"/>
                    </a:solidFill>
                    <a:latin typeface="+mn-lt"/>
                  </a:rPr>
                  <a:t>will</a:t>
                </a:r>
                <a:r>
                  <a:rPr lang="it-IT" sz="1600" b="0" dirty="0">
                    <a:solidFill>
                      <a:srgbClr val="0E5494"/>
                    </a:solidFill>
                    <a:latin typeface="+mn-lt"/>
                  </a:rPr>
                  <a:t> be </a:t>
                </a:r>
                <a:r>
                  <a:rPr lang="it-IT" sz="1600" b="0" dirty="0" err="1">
                    <a:solidFill>
                      <a:srgbClr val="0E5494"/>
                    </a:solidFill>
                    <a:latin typeface="+mn-lt"/>
                  </a:rPr>
                  <a:t>approximately</a:t>
                </a:r>
                <a:r>
                  <a:rPr lang="it-IT" sz="1600" b="0" dirty="0">
                    <a:solidFill>
                      <a:srgbClr val="0E5494"/>
                    </a:solidFill>
                    <a:latin typeface="+mn-lt"/>
                  </a:rPr>
                  <a:t> </a:t>
                </a:r>
                <a:r>
                  <a:rPr lang="it-IT" sz="1600" b="0" dirty="0" err="1">
                    <a:solidFill>
                      <a:srgbClr val="0E5494"/>
                    </a:solidFill>
                    <a:latin typeface="+mn-lt"/>
                  </a:rPr>
                  <a:t>unbiased</a:t>
                </a:r>
                <a:r>
                  <a:rPr lang="it-IT" sz="1600" b="0" dirty="0">
                    <a:solidFill>
                      <a:srgbClr val="0E5494"/>
                    </a:solidFill>
                    <a:latin typeface="+mn-lt"/>
                  </a:rPr>
                  <a:t> </a:t>
                </a:r>
                <a:r>
                  <a:rPr lang="it-IT" sz="1600" b="0" dirty="0" err="1">
                    <a:solidFill>
                      <a:srgbClr val="0E5494"/>
                    </a:solidFill>
                    <a:latin typeface="+mn-lt"/>
                  </a:rPr>
                  <a:t>if</a:t>
                </a:r>
                <a:r>
                  <a:rPr lang="it-IT" sz="1600" b="0" dirty="0">
                    <a:solidFill>
                      <a:srgbClr val="0E5494"/>
                    </a:solidFill>
                    <a:latin typeface="+mn-lt"/>
                  </a:rPr>
                  <a:t> </a:t>
                </a:r>
                <a14:m>
                  <m:oMath xmlns:m="http://schemas.openxmlformats.org/officeDocument/2006/math">
                    <m:sSubSup>
                      <m:sSubSupPr>
                        <m:ctrlPr>
                          <a:rPr lang="en-US" sz="2000" b="0" i="1" smtClean="0">
                            <a:solidFill>
                              <a:srgbClr val="0F5494"/>
                            </a:solidFill>
                            <a:latin typeface="Cambria Math" panose="02040503050406030204" pitchFamily="18" charset="0"/>
                          </a:rPr>
                        </m:ctrlPr>
                      </m:sSubSupPr>
                      <m:e>
                        <m:r>
                          <a:rPr lang="it-IT" sz="2000" b="0" i="1">
                            <a:solidFill>
                              <a:srgbClr val="0F5494"/>
                            </a:solidFill>
                            <a:latin typeface="Cambria Math" panose="02040503050406030204" pitchFamily="18" charset="0"/>
                          </a:rPr>
                          <m:t>𝑚</m:t>
                        </m:r>
                      </m:e>
                      <m:sub>
                        <m:r>
                          <a:rPr lang="it-IT" sz="2000" b="0" i="1">
                            <a:solidFill>
                              <a:srgbClr val="0F5494"/>
                            </a:solidFill>
                            <a:latin typeface="Cambria Math" panose="02040503050406030204" pitchFamily="18" charset="0"/>
                          </a:rPr>
                          <m:t>𝑖</m:t>
                        </m:r>
                      </m:sub>
                      <m:sup>
                        <m:r>
                          <a:rPr lang="it-IT" sz="2000" b="0" i="1">
                            <a:solidFill>
                              <a:srgbClr val="0F5494"/>
                            </a:solidFill>
                            <a:latin typeface="Cambria Math" panose="02040503050406030204" pitchFamily="18" charset="0"/>
                          </a:rPr>
                          <m:t>𝐴</m:t>
                        </m:r>
                      </m:sup>
                    </m:sSubSup>
                    <m:r>
                      <a:rPr lang="it-IT" sz="2000" b="0" i="1">
                        <a:solidFill>
                          <a:srgbClr val="0F5494"/>
                        </a:solidFill>
                        <a:latin typeface="Cambria Math" panose="02040503050406030204" pitchFamily="18" charset="0"/>
                        <a:ea typeface="Cambria Math" panose="02040503050406030204" pitchFamily="18" charset="0"/>
                      </a:rPr>
                      <m:t>≈</m:t>
                    </m:r>
                    <m:r>
                      <a:rPr lang="it-IT" sz="2000" b="0" i="1" smtClean="0">
                        <a:solidFill>
                          <a:srgbClr val="0F5494"/>
                        </a:solidFill>
                        <a:latin typeface="Cambria Math" panose="02040503050406030204" pitchFamily="18" charset="0"/>
                        <a:ea typeface="Cambria Math" panose="02040503050406030204" pitchFamily="18" charset="0"/>
                      </a:rPr>
                      <m:t>1</m:t>
                    </m:r>
                  </m:oMath>
                </a14:m>
                <a:r>
                  <a:rPr lang="it-IT" sz="2000" b="0" dirty="0">
                    <a:solidFill>
                      <a:srgbClr val="0E5494"/>
                    </a:solidFill>
                    <a:latin typeface="+mn-lt"/>
                  </a:rPr>
                  <a:t> </a:t>
                </a:r>
                <a:r>
                  <a:rPr lang="it-IT" sz="1600" b="0" dirty="0">
                    <a:solidFill>
                      <a:srgbClr val="0E5494"/>
                    </a:solidFill>
                    <a:latin typeface="+mn-lt"/>
                  </a:rPr>
                  <a:t>for</a:t>
                </a:r>
                <a:r>
                  <a:rPr lang="it-IT" sz="2000" b="0" dirty="0">
                    <a:solidFill>
                      <a:srgbClr val="0E5494"/>
                    </a:solidFill>
                    <a:latin typeface="+mn-lt"/>
                  </a:rPr>
                  <a:t> </a:t>
                </a:r>
                <a14:m>
                  <m:oMath xmlns:m="http://schemas.openxmlformats.org/officeDocument/2006/math">
                    <m:r>
                      <a:rPr lang="it-IT" sz="2000" b="0" i="1" smtClean="0">
                        <a:solidFill>
                          <a:srgbClr val="0F5494"/>
                        </a:solidFill>
                        <a:latin typeface="Cambria Math" panose="02040503050406030204" pitchFamily="18" charset="0"/>
                        <a:ea typeface="Cambria Math" panose="02040503050406030204" pitchFamily="18" charset="0"/>
                      </a:rPr>
                      <m:t>𝑖</m:t>
                    </m:r>
                    <m:r>
                      <a:rPr lang="it-IT" sz="2000" b="0" i="1" smtClean="0">
                        <a:solidFill>
                          <a:srgbClr val="0F5494"/>
                        </a:solidFill>
                        <a:latin typeface="Cambria Math" panose="02040503050406030204" pitchFamily="18" charset="0"/>
                        <a:ea typeface="Cambria Math" panose="02040503050406030204" pitchFamily="18" charset="0"/>
                      </a:rPr>
                      <m:t>∈</m:t>
                    </m:r>
                    <m:r>
                      <a:rPr lang="it-IT" sz="2000" b="0" i="1" smtClean="0">
                        <a:solidFill>
                          <a:srgbClr val="0F5494"/>
                        </a:solidFill>
                        <a:latin typeface="Cambria Math" panose="02040503050406030204" pitchFamily="18" charset="0"/>
                        <a:ea typeface="Cambria Math" panose="02040503050406030204" pitchFamily="18" charset="0"/>
                      </a:rPr>
                      <m:t>𝑎</m:t>
                    </m:r>
                  </m:oMath>
                </a14:m>
                <a:r>
                  <a:rPr lang="en-US" sz="1600" b="0" i="1" dirty="0">
                    <a:solidFill>
                      <a:srgbClr val="0E5494"/>
                    </a:solidFill>
                    <a:latin typeface="+mn-lt"/>
                  </a:rPr>
                  <a:t>, </a:t>
                </a:r>
                <a14:m>
                  <m:oMath xmlns:m="http://schemas.openxmlformats.org/officeDocument/2006/math">
                    <m:sSubSup>
                      <m:sSubSupPr>
                        <m:ctrlPr>
                          <a:rPr lang="en-US" sz="2000" b="0" i="1">
                            <a:solidFill>
                              <a:srgbClr val="0F5494"/>
                            </a:solidFill>
                            <a:latin typeface="Cambria Math" panose="02040503050406030204" pitchFamily="18" charset="0"/>
                          </a:rPr>
                        </m:ctrlPr>
                      </m:sSubSupPr>
                      <m:e>
                        <m:r>
                          <a:rPr lang="it-IT" sz="2000" b="0" i="1">
                            <a:solidFill>
                              <a:srgbClr val="0F5494"/>
                            </a:solidFill>
                            <a:latin typeface="Cambria Math" panose="02040503050406030204" pitchFamily="18" charset="0"/>
                          </a:rPr>
                          <m:t>𝑚</m:t>
                        </m:r>
                      </m:e>
                      <m:sub>
                        <m:r>
                          <a:rPr lang="it-IT" sz="2000" b="0" i="1">
                            <a:solidFill>
                              <a:srgbClr val="0F5494"/>
                            </a:solidFill>
                            <a:latin typeface="Cambria Math" panose="02040503050406030204" pitchFamily="18" charset="0"/>
                          </a:rPr>
                          <m:t>𝑖</m:t>
                        </m:r>
                      </m:sub>
                      <m:sup>
                        <m:r>
                          <a:rPr lang="it-IT" sz="2000" b="0" i="1" smtClean="0">
                            <a:solidFill>
                              <a:srgbClr val="0F5494"/>
                            </a:solidFill>
                            <a:latin typeface="Cambria Math" panose="02040503050406030204" pitchFamily="18" charset="0"/>
                          </a:rPr>
                          <m:t>𝐵</m:t>
                        </m:r>
                      </m:sup>
                    </m:sSubSup>
                    <m:r>
                      <a:rPr lang="it-IT" sz="2000" b="0" i="1">
                        <a:solidFill>
                          <a:srgbClr val="0F5494"/>
                        </a:solidFill>
                        <a:latin typeface="Cambria Math" panose="02040503050406030204" pitchFamily="18" charset="0"/>
                        <a:ea typeface="Cambria Math" panose="02040503050406030204" pitchFamily="18" charset="0"/>
                      </a:rPr>
                      <m:t>≈1</m:t>
                    </m:r>
                  </m:oMath>
                </a14:m>
                <a:r>
                  <a:rPr lang="it-IT" sz="2000" b="0" dirty="0">
                    <a:solidFill>
                      <a:srgbClr val="0E5494"/>
                    </a:solidFill>
                  </a:rPr>
                  <a:t> </a:t>
                </a:r>
                <a:r>
                  <a:rPr lang="it-IT" sz="1600" b="0" dirty="0">
                    <a:solidFill>
                      <a:srgbClr val="0E5494"/>
                    </a:solidFill>
                  </a:rPr>
                  <a:t>for </a:t>
                </a:r>
                <a14:m>
                  <m:oMath xmlns:m="http://schemas.openxmlformats.org/officeDocument/2006/math">
                    <m:r>
                      <a:rPr lang="it-IT" sz="2000" b="0" i="1">
                        <a:solidFill>
                          <a:srgbClr val="0F5494"/>
                        </a:solidFill>
                        <a:latin typeface="Cambria Math" panose="02040503050406030204" pitchFamily="18" charset="0"/>
                        <a:ea typeface="Cambria Math" panose="02040503050406030204" pitchFamily="18" charset="0"/>
                      </a:rPr>
                      <m:t>𝑖</m:t>
                    </m:r>
                    <m:r>
                      <a:rPr lang="it-IT" sz="2000" b="0" i="1">
                        <a:solidFill>
                          <a:srgbClr val="0F5494"/>
                        </a:solidFill>
                        <a:latin typeface="Cambria Math" panose="02040503050406030204" pitchFamily="18" charset="0"/>
                        <a:ea typeface="Cambria Math" panose="02040503050406030204" pitchFamily="18" charset="0"/>
                      </a:rPr>
                      <m:t>∈</m:t>
                    </m:r>
                    <m:r>
                      <a:rPr lang="it-IT" sz="2000" b="0" i="1" smtClean="0">
                        <a:solidFill>
                          <a:srgbClr val="0F5494"/>
                        </a:solidFill>
                        <a:latin typeface="Cambria Math" panose="02040503050406030204" pitchFamily="18" charset="0"/>
                        <a:ea typeface="Cambria Math" panose="02040503050406030204" pitchFamily="18" charset="0"/>
                      </a:rPr>
                      <m:t>𝑏</m:t>
                    </m:r>
                  </m:oMath>
                </a14:m>
                <a:r>
                  <a:rPr lang="en-US" sz="2000" b="0" i="1" dirty="0">
                    <a:solidFill>
                      <a:srgbClr val="0E5494"/>
                    </a:solidFill>
                    <a:latin typeface="+mn-lt"/>
                  </a:rPr>
                  <a:t> </a:t>
                </a:r>
                <a:r>
                  <a:rPr lang="en-US" sz="1600" b="0" dirty="0">
                    <a:solidFill>
                      <a:srgbClr val="0E5494"/>
                    </a:solidFill>
                    <a:latin typeface="+mn-lt"/>
                  </a:rPr>
                  <a:t>and</a:t>
                </a:r>
                <a:r>
                  <a:rPr lang="en-US" sz="1600" b="0" i="1" dirty="0">
                    <a:solidFill>
                      <a:srgbClr val="0E5494"/>
                    </a:solidFill>
                    <a:latin typeface="+mn-lt"/>
                  </a:rPr>
                  <a:t> </a:t>
                </a:r>
                <a14:m>
                  <m:oMath xmlns:m="http://schemas.openxmlformats.org/officeDocument/2006/math">
                    <m:sSubSup>
                      <m:sSubSupPr>
                        <m:ctrlPr>
                          <a:rPr lang="en-US" sz="2000" b="0" i="1">
                            <a:solidFill>
                              <a:srgbClr val="0F5494"/>
                            </a:solidFill>
                            <a:latin typeface="Cambria Math" panose="02040503050406030204" pitchFamily="18" charset="0"/>
                          </a:rPr>
                        </m:ctrlPr>
                      </m:sSubSupPr>
                      <m:e>
                        <m:r>
                          <a:rPr lang="it-IT" sz="2000" b="0" i="1">
                            <a:solidFill>
                              <a:srgbClr val="0F5494"/>
                            </a:solidFill>
                            <a:latin typeface="Cambria Math" panose="02040503050406030204" pitchFamily="18" charset="0"/>
                          </a:rPr>
                          <m:t>𝑚</m:t>
                        </m:r>
                      </m:e>
                      <m:sub>
                        <m:r>
                          <a:rPr lang="it-IT" sz="2000" b="0" i="1">
                            <a:solidFill>
                              <a:srgbClr val="0F5494"/>
                            </a:solidFill>
                            <a:latin typeface="Cambria Math" panose="02040503050406030204" pitchFamily="18" charset="0"/>
                          </a:rPr>
                          <m:t>𝑖</m:t>
                        </m:r>
                      </m:sub>
                      <m:sup>
                        <m:r>
                          <a:rPr lang="it-IT" sz="2000" b="0" i="1">
                            <a:solidFill>
                              <a:srgbClr val="0F5494"/>
                            </a:solidFill>
                            <a:latin typeface="Cambria Math" panose="02040503050406030204" pitchFamily="18" charset="0"/>
                          </a:rPr>
                          <m:t>𝐴</m:t>
                        </m:r>
                      </m:sup>
                    </m:sSubSup>
                    <m:r>
                      <a:rPr lang="it-IT" sz="2000" b="0" i="1" smtClean="0">
                        <a:solidFill>
                          <a:srgbClr val="0F5494"/>
                        </a:solidFill>
                        <a:latin typeface="Cambria Math" panose="02040503050406030204" pitchFamily="18" charset="0"/>
                      </a:rPr>
                      <m:t>+</m:t>
                    </m:r>
                    <m:sSubSup>
                      <m:sSubSupPr>
                        <m:ctrlPr>
                          <a:rPr lang="en-US" sz="2000" b="0" i="1">
                            <a:solidFill>
                              <a:srgbClr val="0F5494"/>
                            </a:solidFill>
                            <a:latin typeface="Cambria Math" panose="02040503050406030204" pitchFamily="18" charset="0"/>
                          </a:rPr>
                        </m:ctrlPr>
                      </m:sSubSupPr>
                      <m:e>
                        <m:r>
                          <a:rPr lang="it-IT" sz="2000" b="0" i="1">
                            <a:solidFill>
                              <a:srgbClr val="0F5494"/>
                            </a:solidFill>
                            <a:latin typeface="Cambria Math" panose="02040503050406030204" pitchFamily="18" charset="0"/>
                          </a:rPr>
                          <m:t>𝑚</m:t>
                        </m:r>
                      </m:e>
                      <m:sub>
                        <m:r>
                          <a:rPr lang="it-IT" sz="2000" b="0" i="1">
                            <a:solidFill>
                              <a:srgbClr val="0F5494"/>
                            </a:solidFill>
                            <a:latin typeface="Cambria Math" panose="02040503050406030204" pitchFamily="18" charset="0"/>
                          </a:rPr>
                          <m:t>𝑖</m:t>
                        </m:r>
                      </m:sub>
                      <m:sup>
                        <m:r>
                          <a:rPr lang="it-IT" sz="2000" b="0" i="1" smtClean="0">
                            <a:solidFill>
                              <a:srgbClr val="0F5494"/>
                            </a:solidFill>
                            <a:latin typeface="Cambria Math" panose="02040503050406030204" pitchFamily="18" charset="0"/>
                          </a:rPr>
                          <m:t>𝐵</m:t>
                        </m:r>
                      </m:sup>
                    </m:sSubSup>
                    <m:r>
                      <a:rPr lang="it-IT" sz="2000" b="0" i="1">
                        <a:solidFill>
                          <a:srgbClr val="0F5494"/>
                        </a:solidFill>
                        <a:latin typeface="Cambria Math" panose="02040503050406030204" pitchFamily="18" charset="0"/>
                        <a:ea typeface="Cambria Math" panose="02040503050406030204" pitchFamily="18" charset="0"/>
                      </a:rPr>
                      <m:t>≈1</m:t>
                    </m:r>
                  </m:oMath>
                </a14:m>
                <a:r>
                  <a:rPr lang="en-US" sz="2000" b="0" i="1" dirty="0">
                    <a:solidFill>
                      <a:srgbClr val="0E5494"/>
                    </a:solidFill>
                    <a:latin typeface="+mn-lt"/>
                  </a:rPr>
                  <a:t> </a:t>
                </a:r>
                <a:r>
                  <a:rPr lang="en-US" sz="1600" b="0" dirty="0">
                    <a:solidFill>
                      <a:srgbClr val="0E5494"/>
                    </a:solidFill>
                    <a:latin typeface="+mn-lt"/>
                  </a:rPr>
                  <a:t>for</a:t>
                </a:r>
                <a:r>
                  <a:rPr lang="en-US" sz="1600" b="0" i="1" dirty="0">
                    <a:solidFill>
                      <a:srgbClr val="0E5494"/>
                    </a:solidFill>
                    <a:latin typeface="+mn-lt"/>
                  </a:rPr>
                  <a:t> </a:t>
                </a:r>
                <a14:m>
                  <m:oMath xmlns:m="http://schemas.openxmlformats.org/officeDocument/2006/math">
                    <m:r>
                      <a:rPr lang="it-IT" sz="2000" b="0" i="1">
                        <a:solidFill>
                          <a:srgbClr val="0F5494"/>
                        </a:solidFill>
                        <a:latin typeface="Cambria Math" panose="02040503050406030204" pitchFamily="18" charset="0"/>
                        <a:ea typeface="Cambria Math" panose="02040503050406030204" pitchFamily="18" charset="0"/>
                      </a:rPr>
                      <m:t>𝑖</m:t>
                    </m:r>
                    <m:r>
                      <a:rPr lang="it-IT" sz="2000" b="0" i="1">
                        <a:solidFill>
                          <a:srgbClr val="0F5494"/>
                        </a:solidFill>
                        <a:latin typeface="Cambria Math" panose="02040503050406030204" pitchFamily="18" charset="0"/>
                        <a:ea typeface="Cambria Math" panose="02040503050406030204" pitchFamily="18" charset="0"/>
                      </a:rPr>
                      <m:t>∈</m:t>
                    </m:r>
                    <m:r>
                      <a:rPr lang="it-IT" sz="2000" b="0" i="1" smtClean="0">
                        <a:solidFill>
                          <a:srgbClr val="0F5494"/>
                        </a:solidFill>
                        <a:latin typeface="Cambria Math" panose="02040503050406030204" pitchFamily="18" charset="0"/>
                        <a:ea typeface="Cambria Math" panose="02040503050406030204" pitchFamily="18" charset="0"/>
                      </a:rPr>
                      <m:t>𝑎</m:t>
                    </m:r>
                    <m:r>
                      <a:rPr lang="it-IT" sz="2000" b="0" i="1">
                        <a:solidFill>
                          <a:srgbClr val="0F5494"/>
                        </a:solidFill>
                        <a:latin typeface="Cambria Math" panose="02040503050406030204" pitchFamily="18" charset="0"/>
                        <a:ea typeface="Cambria Math" panose="02040503050406030204" pitchFamily="18" charset="0"/>
                      </a:rPr>
                      <m:t>𝑏</m:t>
                    </m:r>
                  </m:oMath>
                </a14:m>
                <a:r>
                  <a:rPr lang="en-US" sz="2000" b="0" i="1" dirty="0">
                    <a:solidFill>
                      <a:srgbClr val="0E5494"/>
                    </a:solidFill>
                  </a:rPr>
                  <a:t> </a:t>
                </a:r>
                <a:endParaRPr lang="en-US" sz="1600" b="0" i="1" dirty="0">
                  <a:solidFill>
                    <a:srgbClr val="0E5494"/>
                  </a:solidFill>
                  <a:latin typeface="+mn-lt"/>
                </a:endParaRPr>
              </a:p>
            </p:txBody>
          </p:sp>
        </mc:Choice>
        <mc:Fallback xmlns="">
          <p:sp>
            <p:nvSpPr>
              <p:cNvPr id="13" name="CasellaDiTesto 12">
                <a:extLst>
                  <a:ext uri="{FF2B5EF4-FFF2-40B4-BE49-F238E27FC236}">
                    <a16:creationId xmlns:a16="http://schemas.microsoft.com/office/drawing/2014/main" id="{4B7F9F1E-8AF3-4158-9FB3-BE87A9E567BB}"/>
                  </a:ext>
                </a:extLst>
              </p:cNvPr>
              <p:cNvSpPr txBox="1">
                <a:spLocks noRot="1" noChangeAspect="1" noMove="1" noResize="1" noEditPoints="1" noAdjustHandles="1" noChangeArrowheads="1" noChangeShapeType="1" noTextEdit="1"/>
              </p:cNvSpPr>
              <p:nvPr/>
            </p:nvSpPr>
            <p:spPr>
              <a:xfrm>
                <a:off x="331390" y="2217068"/>
                <a:ext cx="8229600" cy="3894464"/>
              </a:xfrm>
              <a:prstGeom prst="rect">
                <a:avLst/>
              </a:prstGeom>
              <a:blipFill>
                <a:blip r:embed="rId3"/>
                <a:stretch>
                  <a:fillRect l="-370" r="-74" b="-1252"/>
                </a:stretch>
              </a:blipFill>
            </p:spPr>
            <p:txBody>
              <a:bodyPr/>
              <a:lstStyle/>
              <a:p>
                <a:r>
                  <a:rPr lang="it-IT">
                    <a:noFill/>
                  </a:rPr>
                  <a:t> </a:t>
                </a:r>
              </a:p>
            </p:txBody>
          </p:sp>
        </mc:Fallback>
      </mc:AlternateContent>
    </p:spTree>
    <p:extLst>
      <p:ext uri="{BB962C8B-B14F-4D97-AF65-F5344CB8AC3E}">
        <p14:creationId xmlns:p14="http://schemas.microsoft.com/office/powerpoint/2010/main" val="35649450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205581" y="1314724"/>
            <a:ext cx="8481219" cy="936625"/>
          </a:xfrm>
        </p:spPr>
        <p:txBody>
          <a:bodyPr/>
          <a:lstStyle/>
          <a:p>
            <a:r>
              <a:rPr lang="it-IT" dirty="0"/>
              <a:t>Point </a:t>
            </a:r>
            <a:r>
              <a:rPr lang="it-IT" dirty="0" err="1"/>
              <a:t>estimation</a:t>
            </a:r>
            <a:endParaRPr lang="en-GB" altLang="en-US" sz="2000" i="1" dirty="0"/>
          </a:p>
        </p:txBody>
      </p:sp>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331390" y="2162871"/>
            <a:ext cx="8229600" cy="4320479"/>
          </a:xfrm>
        </p:spPr>
        <p:txBody>
          <a:bodyPr/>
          <a:lstStyle/>
          <a:p>
            <a:pPr algn="just">
              <a:lnSpc>
                <a:spcPct val="150000"/>
              </a:lnSpc>
              <a:defRPr/>
            </a:pPr>
            <a:endParaRPr lang="en-US" altLang="en-US" sz="1600" b="0" dirty="0"/>
          </a:p>
          <a:p>
            <a:pPr algn="just">
              <a:lnSpc>
                <a:spcPct val="150000"/>
              </a:lnSpc>
              <a:defRPr/>
            </a:pPr>
            <a:endParaRPr lang="en-GB" altLang="en-US" sz="1600" b="0" dirty="0"/>
          </a:p>
          <a:p>
            <a:pPr algn="just">
              <a:lnSpc>
                <a:spcPct val="150000"/>
              </a:lnSpc>
              <a:buFontTx/>
              <a:buNone/>
              <a:defRPr/>
            </a:pPr>
            <a:endParaRPr lang="en-GB" altLang="en-US" sz="1600" b="0" dirty="0"/>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26</a:t>
            </a:fld>
            <a:endParaRPr lang="en-GB" altLang="en-US" sz="1400" b="0" i="0" dirty="0">
              <a:solidFill>
                <a:srgbClr val="000000"/>
              </a:solidFill>
              <a:latin typeface="Arial" panose="020B0604020202020204" pitchFamily="34" charset="0"/>
            </a:endParaRPr>
          </a:p>
        </p:txBody>
      </p:sp>
      <mc:AlternateContent xmlns:mc="http://schemas.openxmlformats.org/markup-compatibility/2006" xmlns:a14="http://schemas.microsoft.com/office/drawing/2010/main">
        <mc:Choice Requires="a14">
          <p:sp>
            <p:nvSpPr>
              <p:cNvPr id="13" name="CasellaDiTesto 12">
                <a:extLst>
                  <a:ext uri="{FF2B5EF4-FFF2-40B4-BE49-F238E27FC236}">
                    <a16:creationId xmlns:a16="http://schemas.microsoft.com/office/drawing/2014/main" id="{4B7F9F1E-8AF3-4158-9FB3-BE87A9E567BB}"/>
                  </a:ext>
                </a:extLst>
              </p:cNvPr>
              <p:cNvSpPr txBox="1"/>
              <p:nvPr/>
            </p:nvSpPr>
            <p:spPr>
              <a:xfrm>
                <a:off x="331390" y="1988840"/>
                <a:ext cx="8229600" cy="4392228"/>
              </a:xfrm>
              <a:prstGeom prst="rect">
                <a:avLst/>
              </a:prstGeom>
              <a:noFill/>
            </p:spPr>
            <p:txBody>
              <a:bodyPr wrap="square" rtlCol="0">
                <a:spAutoFit/>
              </a:bodyPr>
              <a:lstStyle/>
              <a:p>
                <a:pPr algn="just">
                  <a:lnSpc>
                    <a:spcPct val="150000"/>
                  </a:lnSpc>
                </a:pPr>
                <a:r>
                  <a:rPr lang="en-US" sz="1600" b="0" dirty="0">
                    <a:solidFill>
                      <a:srgbClr val="0F5494"/>
                    </a:solidFill>
                  </a:rPr>
                  <a:t>Estimator for the general dual-frame situation (Hartley, 1962)</a:t>
                </a:r>
                <a:endParaRPr lang="it-IT" sz="1600" b="0" dirty="0">
                  <a:solidFill>
                    <a:srgbClr val="0F5494"/>
                  </a:solidFill>
                </a:endParaRPr>
              </a:p>
              <a:p>
                <a:pPr algn="just">
                  <a:lnSpc>
                    <a:spcPct val="150000"/>
                  </a:lnSpc>
                </a:pPr>
                <a:endParaRPr lang="it-IT" sz="1800" b="0" dirty="0">
                  <a:solidFill>
                    <a:srgbClr val="0F5494"/>
                  </a:solidFill>
                </a:endParaRPr>
              </a:p>
              <a:p>
                <a:pPr algn="just">
                  <a:lnSpc>
                    <a:spcPct val="150000"/>
                  </a:lnSpc>
                </a:pPr>
                <a:endParaRPr lang="en-US" sz="1800" b="0" dirty="0">
                  <a:solidFill>
                    <a:srgbClr val="0F5494"/>
                  </a:solidFill>
                </a:endParaRPr>
              </a:p>
              <a:p>
                <a:pPr algn="just">
                  <a:lnSpc>
                    <a:spcPct val="150000"/>
                  </a:lnSpc>
                </a:pPr>
                <a:endParaRPr lang="en-US" sz="1800" b="0" dirty="0">
                  <a:solidFill>
                    <a:srgbClr val="0F5494"/>
                  </a:solidFill>
                </a:endParaRPr>
              </a:p>
              <a:p>
                <a:pPr algn="just">
                  <a:lnSpc>
                    <a:spcPct val="150000"/>
                  </a:lnSpc>
                </a:pPr>
                <a:endParaRPr lang="en-US" sz="1800" b="0" dirty="0">
                  <a:solidFill>
                    <a:srgbClr val="0F5494"/>
                  </a:solidFill>
                </a:endParaRPr>
              </a:p>
              <a:p>
                <a:pPr algn="just">
                  <a:lnSpc>
                    <a:spcPct val="150000"/>
                  </a:lnSpc>
                </a:pPr>
                <a:endParaRPr lang="en-US" sz="1800" b="0" dirty="0">
                  <a:solidFill>
                    <a:srgbClr val="0F5494"/>
                  </a:solidFill>
                </a:endParaRPr>
              </a:p>
              <a:p>
                <a:pPr algn="just">
                  <a:lnSpc>
                    <a:spcPct val="150000"/>
                  </a:lnSpc>
                </a:pPr>
                <a:endParaRPr lang="en-US" sz="1600" b="0" dirty="0">
                  <a:solidFill>
                    <a:srgbClr val="0F5494"/>
                  </a:solidFill>
                  <a:latin typeface="+mn-lt"/>
                </a:endParaRPr>
              </a:p>
              <a:p>
                <a:pPr algn="just">
                  <a:lnSpc>
                    <a:spcPct val="150000"/>
                  </a:lnSpc>
                </a:pPr>
                <a:r>
                  <a:rPr lang="en-US" sz="1600" b="0" dirty="0">
                    <a:solidFill>
                      <a:srgbClr val="0F5494"/>
                    </a:solidFill>
                    <a:latin typeface="+mn-lt"/>
                  </a:rPr>
                  <a:t>where </a:t>
                </a:r>
                <a14:m>
                  <m:oMath xmlns:m="http://schemas.openxmlformats.org/officeDocument/2006/math">
                    <m:sSubSup>
                      <m:sSubSupPr>
                        <m:ctrlPr>
                          <a:rPr kumimoji="0" lang="it-IT" altLang="en-US" sz="1600" b="0" i="1" u="none" strike="noStrike" kern="0" cap="none" spc="0" normalizeH="0" baseline="0" noProof="0" smtClean="0">
                            <a:ln>
                              <a:noFill/>
                            </a:ln>
                            <a:solidFill>
                              <a:srgbClr val="0F5494"/>
                            </a:solidFill>
                            <a:effectLst/>
                            <a:uLnTx/>
                            <a:uFillTx/>
                            <a:latin typeface="Cambria Math" panose="02040503050406030204" pitchFamily="18" charset="0"/>
                          </a:rPr>
                        </m:ctrlPr>
                      </m:sSubSupPr>
                      <m:e>
                        <m:acc>
                          <m:accPr>
                            <m:chr m:val="̂"/>
                            <m:ctrlPr>
                              <a:rPr kumimoji="0" lang="it-IT" altLang="en-US" sz="1600" b="0" i="1" u="none" strike="noStrike" kern="0" cap="none" spc="0" normalizeH="0" baseline="0" noProof="0" smtClean="0">
                                <a:ln>
                                  <a:noFill/>
                                </a:ln>
                                <a:solidFill>
                                  <a:srgbClr val="0F5494"/>
                                </a:solidFill>
                                <a:effectLst/>
                                <a:uLnTx/>
                                <a:uFillTx/>
                                <a:latin typeface="Cambria Math" panose="02040503050406030204" pitchFamily="18" charset="0"/>
                              </a:rPr>
                            </m:ctrlPr>
                          </m:accPr>
                          <m:e>
                            <m:r>
                              <a:rPr kumimoji="0" lang="it-IT" altLang="en-US" sz="1600" b="0" i="1" u="none" strike="noStrike" kern="0" cap="none" spc="0" normalizeH="0" baseline="0" noProof="0" smtClean="0">
                                <a:ln>
                                  <a:noFill/>
                                </a:ln>
                                <a:solidFill>
                                  <a:srgbClr val="0F5494"/>
                                </a:solidFill>
                                <a:effectLst/>
                                <a:uLnTx/>
                                <a:uFillTx/>
                                <a:latin typeface="Cambria Math" panose="02040503050406030204" pitchFamily="18" charset="0"/>
                              </a:rPr>
                              <m:t>𝑌</m:t>
                            </m:r>
                          </m:e>
                        </m:acc>
                      </m:e>
                      <m:sub>
                        <m:r>
                          <a:rPr kumimoji="0" lang="it-IT" altLang="en-US" sz="1600" b="0" i="1" u="none" strike="noStrike" kern="0" cap="none" spc="0" normalizeH="0" baseline="0" noProof="0" smtClean="0">
                            <a:ln>
                              <a:noFill/>
                            </a:ln>
                            <a:solidFill>
                              <a:srgbClr val="0F5494"/>
                            </a:solidFill>
                            <a:effectLst/>
                            <a:uLnTx/>
                            <a:uFillTx/>
                            <a:latin typeface="Cambria Math" panose="02040503050406030204" pitchFamily="18" charset="0"/>
                          </a:rPr>
                          <m:t>𝑎</m:t>
                        </m:r>
                      </m:sub>
                      <m:sup>
                        <m:r>
                          <a:rPr kumimoji="0" lang="it-IT" altLang="en-US" sz="1600" b="0" i="1" u="none" strike="noStrike" kern="0" cap="none" spc="0" normalizeH="0" baseline="0" noProof="0" smtClean="0">
                            <a:ln>
                              <a:noFill/>
                            </a:ln>
                            <a:solidFill>
                              <a:srgbClr val="0F5494"/>
                            </a:solidFill>
                            <a:effectLst/>
                            <a:uLnTx/>
                            <a:uFillTx/>
                            <a:latin typeface="Cambria Math" panose="02040503050406030204" pitchFamily="18" charset="0"/>
                          </a:rPr>
                          <m:t>𝐴</m:t>
                        </m:r>
                      </m:sup>
                    </m:sSubSup>
                    <m:r>
                      <a:rPr kumimoji="0" lang="it-IT" altLang="en-US" sz="1600" b="0" i="1" u="none" strike="noStrike" kern="0" cap="none" spc="0" normalizeH="0" baseline="0" noProof="0" smtClean="0">
                        <a:ln>
                          <a:noFill/>
                        </a:ln>
                        <a:solidFill>
                          <a:srgbClr val="0F5494"/>
                        </a:solidFill>
                        <a:effectLst/>
                        <a:uLnTx/>
                        <a:uFillTx/>
                        <a:latin typeface="Cambria Math" panose="02040503050406030204" pitchFamily="18" charset="0"/>
                      </a:rPr>
                      <m:t> </m:t>
                    </m:r>
                  </m:oMath>
                </a14:m>
                <a:r>
                  <a:rPr lang="en-US" sz="1600" b="0" dirty="0">
                    <a:solidFill>
                      <a:srgbClr val="0F5494"/>
                    </a:solidFill>
                    <a:latin typeface="+mn-lt"/>
                  </a:rPr>
                  <a:t>a is the estimated population total for units in domain </a:t>
                </a:r>
                <a:r>
                  <a:rPr lang="en-US" sz="1600" b="0" i="1" dirty="0">
                    <a:solidFill>
                      <a:srgbClr val="0F5494"/>
                    </a:solidFill>
                    <a:latin typeface="+mn-lt"/>
                  </a:rPr>
                  <a:t>a</a:t>
                </a:r>
                <a:r>
                  <a:rPr lang="en-US" sz="1600" b="0" dirty="0">
                    <a:solidFill>
                      <a:srgbClr val="0F5494"/>
                    </a:solidFill>
                    <a:latin typeface="+mn-lt"/>
                  </a:rPr>
                  <a:t>, </a:t>
                </a:r>
                <a14:m>
                  <m:oMath xmlns:m="http://schemas.openxmlformats.org/officeDocument/2006/math">
                    <m:sSubSup>
                      <m:sSubSupPr>
                        <m:ctrlPr>
                          <a:rPr lang="it-IT" altLang="en-US" sz="1600" b="0" i="1" kern="0">
                            <a:solidFill>
                              <a:srgbClr val="0F5494"/>
                            </a:solidFill>
                            <a:latin typeface="Cambria Math" panose="02040503050406030204" pitchFamily="18" charset="0"/>
                          </a:rPr>
                        </m:ctrlPr>
                      </m:sSubSupPr>
                      <m:e>
                        <m:acc>
                          <m:accPr>
                            <m:chr m:val="̂"/>
                            <m:ctrlPr>
                              <a:rPr lang="it-IT" altLang="en-US" sz="1600" b="0" i="1" kern="0">
                                <a:solidFill>
                                  <a:srgbClr val="0F5494"/>
                                </a:solidFill>
                                <a:latin typeface="Cambria Math" panose="02040503050406030204" pitchFamily="18" charset="0"/>
                              </a:rPr>
                            </m:ctrlPr>
                          </m:accPr>
                          <m:e>
                            <m:r>
                              <a:rPr lang="it-IT" altLang="en-US" sz="1600" b="0" i="1" kern="0">
                                <a:solidFill>
                                  <a:srgbClr val="0F5494"/>
                                </a:solidFill>
                                <a:latin typeface="Cambria Math" panose="02040503050406030204" pitchFamily="18" charset="0"/>
                              </a:rPr>
                              <m:t>𝑌</m:t>
                            </m:r>
                          </m:e>
                        </m:acc>
                      </m:e>
                      <m:sub>
                        <m:r>
                          <a:rPr lang="it-IT" altLang="en-US" sz="1600" b="0" i="1" kern="0">
                            <a:solidFill>
                              <a:srgbClr val="0F5494"/>
                            </a:solidFill>
                            <a:latin typeface="Cambria Math" panose="02040503050406030204" pitchFamily="18" charset="0"/>
                          </a:rPr>
                          <m:t>𝑎𝑏</m:t>
                        </m:r>
                      </m:sub>
                      <m:sup>
                        <m:r>
                          <a:rPr lang="it-IT" altLang="en-US" sz="1600" b="0" i="1" kern="0">
                            <a:solidFill>
                              <a:srgbClr val="0F5494"/>
                            </a:solidFill>
                            <a:latin typeface="Cambria Math" panose="02040503050406030204" pitchFamily="18" charset="0"/>
                          </a:rPr>
                          <m:t>𝐴</m:t>
                        </m:r>
                      </m:sup>
                    </m:sSubSup>
                    <m:r>
                      <a:rPr lang="it-IT" altLang="en-US" sz="1600" b="0" i="1" kern="0">
                        <a:solidFill>
                          <a:srgbClr val="0F5494"/>
                        </a:solidFill>
                        <a:latin typeface="Cambria Math" panose="02040503050406030204" pitchFamily="18" charset="0"/>
                      </a:rPr>
                      <m:t> </m:t>
                    </m:r>
                  </m:oMath>
                </a14:m>
                <a:r>
                  <a:rPr lang="en-US" sz="1600" b="0" dirty="0">
                    <a:solidFill>
                      <a:srgbClr val="0F5494"/>
                    </a:solidFill>
                    <a:latin typeface="+mn-lt"/>
                  </a:rPr>
                  <a:t>is the estimated population total in domain </a:t>
                </a:r>
                <a:r>
                  <a:rPr lang="en-US" sz="1600" b="0" i="1" dirty="0">
                    <a:solidFill>
                      <a:srgbClr val="0F5494"/>
                    </a:solidFill>
                    <a:latin typeface="+mn-lt"/>
                  </a:rPr>
                  <a:t>ab</a:t>
                </a:r>
                <a:r>
                  <a:rPr lang="en-US" sz="1600" b="0" dirty="0">
                    <a:solidFill>
                      <a:srgbClr val="0F5494"/>
                    </a:solidFill>
                    <a:latin typeface="+mn-lt"/>
                  </a:rPr>
                  <a:t> using the sample from frame </a:t>
                </a:r>
                <a:r>
                  <a:rPr lang="en-US" sz="1600" b="0" i="1" dirty="0">
                    <a:solidFill>
                      <a:srgbClr val="0F5494"/>
                    </a:solidFill>
                    <a:latin typeface="+mn-lt"/>
                  </a:rPr>
                  <a:t>A</a:t>
                </a:r>
                <a:r>
                  <a:rPr lang="en-US" sz="1600" b="0" dirty="0">
                    <a:solidFill>
                      <a:srgbClr val="0F5494"/>
                    </a:solidFill>
                    <a:latin typeface="+mn-lt"/>
                  </a:rPr>
                  <a:t>, </a:t>
                </a:r>
                <a14:m>
                  <m:oMath xmlns:m="http://schemas.openxmlformats.org/officeDocument/2006/math">
                    <m:sSubSup>
                      <m:sSubSupPr>
                        <m:ctrlPr>
                          <a:rPr lang="it-IT" altLang="en-US" sz="1600" b="0" i="1" kern="0">
                            <a:solidFill>
                              <a:srgbClr val="0F5494"/>
                            </a:solidFill>
                            <a:latin typeface="Cambria Math" panose="02040503050406030204" pitchFamily="18" charset="0"/>
                          </a:rPr>
                        </m:ctrlPr>
                      </m:sSubSupPr>
                      <m:e>
                        <m:acc>
                          <m:accPr>
                            <m:chr m:val="̂"/>
                            <m:ctrlPr>
                              <a:rPr lang="it-IT" altLang="en-US" sz="1600" b="0" i="1" kern="0">
                                <a:solidFill>
                                  <a:srgbClr val="0F5494"/>
                                </a:solidFill>
                                <a:latin typeface="Cambria Math" panose="02040503050406030204" pitchFamily="18" charset="0"/>
                              </a:rPr>
                            </m:ctrlPr>
                          </m:accPr>
                          <m:e>
                            <m:r>
                              <a:rPr lang="it-IT" altLang="en-US" sz="1600" b="0" i="1" kern="0">
                                <a:solidFill>
                                  <a:srgbClr val="0F5494"/>
                                </a:solidFill>
                                <a:latin typeface="Cambria Math" panose="02040503050406030204" pitchFamily="18" charset="0"/>
                              </a:rPr>
                              <m:t>𝑌</m:t>
                            </m:r>
                          </m:e>
                        </m:acc>
                      </m:e>
                      <m:sub>
                        <m:r>
                          <a:rPr lang="it-IT" altLang="en-US" sz="1600" b="0" i="1" kern="0">
                            <a:solidFill>
                              <a:srgbClr val="0F5494"/>
                            </a:solidFill>
                            <a:latin typeface="Cambria Math" panose="02040503050406030204" pitchFamily="18" charset="0"/>
                          </a:rPr>
                          <m:t>𝑎𝑏</m:t>
                        </m:r>
                      </m:sub>
                      <m:sup>
                        <m:r>
                          <a:rPr lang="it-IT" altLang="en-US" sz="1600" b="0" i="1" kern="0">
                            <a:solidFill>
                              <a:srgbClr val="0F5494"/>
                            </a:solidFill>
                            <a:latin typeface="Cambria Math" panose="02040503050406030204" pitchFamily="18" charset="0"/>
                          </a:rPr>
                          <m:t>𝐵</m:t>
                        </m:r>
                      </m:sup>
                    </m:sSubSup>
                    <m:r>
                      <a:rPr lang="it-IT" altLang="en-US" sz="1600" b="0" i="1" kern="0">
                        <a:solidFill>
                          <a:srgbClr val="0F5494"/>
                        </a:solidFill>
                        <a:latin typeface="Cambria Math" panose="02040503050406030204" pitchFamily="18" charset="0"/>
                      </a:rPr>
                      <m:t> </m:t>
                    </m:r>
                  </m:oMath>
                </a14:m>
                <a:r>
                  <a:rPr lang="en-US" sz="1600" b="0" dirty="0">
                    <a:solidFill>
                      <a:srgbClr val="0F5494"/>
                    </a:solidFill>
                    <a:latin typeface="+mn-lt"/>
                  </a:rPr>
                  <a:t>is the estimated population total in domain </a:t>
                </a:r>
                <a:r>
                  <a:rPr lang="en-US" sz="1600" b="0" i="1" dirty="0">
                    <a:solidFill>
                      <a:srgbClr val="0F5494"/>
                    </a:solidFill>
                    <a:latin typeface="+mn-lt"/>
                  </a:rPr>
                  <a:t>ab</a:t>
                </a:r>
                <a:r>
                  <a:rPr lang="en-US" sz="1600" b="0" dirty="0">
                    <a:solidFill>
                      <a:srgbClr val="0F5494"/>
                    </a:solidFill>
                    <a:latin typeface="+mn-lt"/>
                  </a:rPr>
                  <a:t> using the sample from frame </a:t>
                </a:r>
                <a:r>
                  <a:rPr lang="en-US" sz="1600" b="0" i="1" dirty="0">
                    <a:solidFill>
                      <a:srgbClr val="0F5494"/>
                    </a:solidFill>
                    <a:latin typeface="+mn-lt"/>
                  </a:rPr>
                  <a:t>B</a:t>
                </a:r>
                <a:r>
                  <a:rPr lang="en-US" sz="1600" b="0" dirty="0">
                    <a:solidFill>
                      <a:srgbClr val="0F5494"/>
                    </a:solidFill>
                    <a:latin typeface="+mn-lt"/>
                  </a:rPr>
                  <a:t>, </a:t>
                </a:r>
                <a14:m>
                  <m:oMath xmlns:m="http://schemas.openxmlformats.org/officeDocument/2006/math">
                    <m:sSubSup>
                      <m:sSubSupPr>
                        <m:ctrlPr>
                          <a:rPr lang="it-IT" altLang="en-US" sz="1600" b="0" i="1" kern="0">
                            <a:solidFill>
                              <a:srgbClr val="0F5494"/>
                            </a:solidFill>
                            <a:latin typeface="Cambria Math" panose="02040503050406030204" pitchFamily="18" charset="0"/>
                          </a:rPr>
                        </m:ctrlPr>
                      </m:sSubSupPr>
                      <m:e>
                        <m:acc>
                          <m:accPr>
                            <m:chr m:val="̂"/>
                            <m:ctrlPr>
                              <a:rPr lang="it-IT" altLang="en-US" sz="1600" b="0" i="1" kern="0">
                                <a:solidFill>
                                  <a:srgbClr val="0F5494"/>
                                </a:solidFill>
                                <a:latin typeface="Cambria Math" panose="02040503050406030204" pitchFamily="18" charset="0"/>
                              </a:rPr>
                            </m:ctrlPr>
                          </m:accPr>
                          <m:e>
                            <m:r>
                              <a:rPr lang="it-IT" altLang="en-US" sz="1600" b="0" i="1" kern="0">
                                <a:solidFill>
                                  <a:srgbClr val="0F5494"/>
                                </a:solidFill>
                                <a:latin typeface="Cambria Math" panose="02040503050406030204" pitchFamily="18" charset="0"/>
                              </a:rPr>
                              <m:t>𝑌</m:t>
                            </m:r>
                          </m:e>
                        </m:acc>
                      </m:e>
                      <m:sub>
                        <m:r>
                          <a:rPr lang="it-IT" altLang="en-US" sz="1600" b="0" i="1" kern="0">
                            <a:solidFill>
                              <a:srgbClr val="0F5494"/>
                            </a:solidFill>
                            <a:latin typeface="Cambria Math" panose="02040503050406030204" pitchFamily="18" charset="0"/>
                          </a:rPr>
                          <m:t>𝑏</m:t>
                        </m:r>
                      </m:sub>
                      <m:sup>
                        <m:r>
                          <a:rPr lang="it-IT" altLang="en-US" sz="1600" b="0" i="1" kern="0">
                            <a:solidFill>
                              <a:srgbClr val="0F5494"/>
                            </a:solidFill>
                            <a:latin typeface="Cambria Math" panose="02040503050406030204" pitchFamily="18" charset="0"/>
                          </a:rPr>
                          <m:t>𝐵</m:t>
                        </m:r>
                      </m:sup>
                    </m:sSubSup>
                    <m:r>
                      <a:rPr lang="it-IT" altLang="en-US" sz="1600" b="0" i="1" kern="0">
                        <a:solidFill>
                          <a:srgbClr val="0F5494"/>
                        </a:solidFill>
                        <a:latin typeface="Cambria Math" panose="02040503050406030204" pitchFamily="18" charset="0"/>
                      </a:rPr>
                      <m:t> </m:t>
                    </m:r>
                  </m:oMath>
                </a14:m>
                <a:r>
                  <a:rPr lang="en-US" sz="1600" b="0" dirty="0">
                    <a:solidFill>
                      <a:srgbClr val="0F5494"/>
                    </a:solidFill>
                    <a:latin typeface="+mn-lt"/>
                  </a:rPr>
                  <a:t>is the estimated population total for domain </a:t>
                </a:r>
                <a:r>
                  <a:rPr lang="en-US" sz="1600" b="0" i="1" dirty="0">
                    <a:solidFill>
                      <a:srgbClr val="0F5494"/>
                    </a:solidFill>
                    <a:latin typeface="+mn-lt"/>
                  </a:rPr>
                  <a:t>b</a:t>
                </a:r>
                <a:r>
                  <a:rPr lang="en-US" sz="1600" b="0" dirty="0">
                    <a:solidFill>
                      <a:srgbClr val="0F5494"/>
                    </a:solidFill>
                    <a:latin typeface="+mn-lt"/>
                  </a:rPr>
                  <a:t>, and</a:t>
                </a:r>
                <a:r>
                  <a:rPr lang="it-IT" altLang="en-US" sz="1600" b="0" kern="0" dirty="0">
                    <a:solidFill>
                      <a:srgbClr val="0F5494"/>
                    </a:solidFill>
                  </a:rPr>
                  <a:t> </a:t>
                </a:r>
                <a14:m>
                  <m:oMath xmlns:m="http://schemas.openxmlformats.org/officeDocument/2006/math">
                    <m:r>
                      <a:rPr lang="it-IT" altLang="en-US" sz="1600" b="0" i="0" kern="0" smtClean="0">
                        <a:solidFill>
                          <a:srgbClr val="0F5494"/>
                        </a:solidFill>
                        <a:latin typeface="Cambria Math" panose="02040503050406030204" pitchFamily="18" charset="0"/>
                      </a:rPr>
                      <m:t>0</m:t>
                    </m:r>
                    <m:r>
                      <a:rPr lang="it-IT" altLang="en-US" sz="1600" b="0" i="1" kern="0" smtClean="0">
                        <a:solidFill>
                          <a:srgbClr val="0F5494"/>
                        </a:solidFill>
                        <a:latin typeface="Cambria Math" panose="02040503050406030204" pitchFamily="18" charset="0"/>
                        <a:ea typeface="Cambria Math" panose="02040503050406030204" pitchFamily="18" charset="0"/>
                      </a:rPr>
                      <m:t>≤</m:t>
                    </m:r>
                    <m:r>
                      <a:rPr lang="it-IT" altLang="en-US" sz="1600" b="0" i="1" kern="0">
                        <a:solidFill>
                          <a:srgbClr val="0F5494"/>
                        </a:solidFill>
                        <a:latin typeface="Cambria Math" panose="02040503050406030204" pitchFamily="18" charset="0"/>
                      </a:rPr>
                      <m:t>𝜃</m:t>
                    </m:r>
                    <m:r>
                      <a:rPr lang="it-IT" altLang="en-US" sz="1600" b="0" i="1" kern="0" smtClean="0">
                        <a:solidFill>
                          <a:srgbClr val="0F5494"/>
                        </a:solidFill>
                        <a:latin typeface="Cambria Math" panose="02040503050406030204" pitchFamily="18" charset="0"/>
                        <a:ea typeface="Cambria Math" panose="02040503050406030204" pitchFamily="18" charset="0"/>
                      </a:rPr>
                      <m:t>≤1</m:t>
                    </m:r>
                  </m:oMath>
                </a14:m>
                <a:endParaRPr lang="en-US" sz="1600" b="0" i="1" dirty="0">
                  <a:solidFill>
                    <a:srgbClr val="0F5494"/>
                  </a:solidFill>
                  <a:latin typeface="+mn-lt"/>
                </a:endParaRPr>
              </a:p>
            </p:txBody>
          </p:sp>
        </mc:Choice>
        <mc:Fallback xmlns="">
          <p:sp>
            <p:nvSpPr>
              <p:cNvPr id="13" name="CasellaDiTesto 12">
                <a:extLst>
                  <a:ext uri="{FF2B5EF4-FFF2-40B4-BE49-F238E27FC236}">
                    <a16:creationId xmlns:a16="http://schemas.microsoft.com/office/drawing/2014/main" id="{4B7F9F1E-8AF3-4158-9FB3-BE87A9E567BB}"/>
                  </a:ext>
                </a:extLst>
              </p:cNvPr>
              <p:cNvSpPr txBox="1">
                <a:spLocks noRot="1" noChangeAspect="1" noMove="1" noResize="1" noEditPoints="1" noAdjustHandles="1" noChangeArrowheads="1" noChangeShapeType="1" noTextEdit="1"/>
              </p:cNvSpPr>
              <p:nvPr/>
            </p:nvSpPr>
            <p:spPr>
              <a:xfrm>
                <a:off x="331390" y="1988840"/>
                <a:ext cx="8229600" cy="4392228"/>
              </a:xfrm>
              <a:prstGeom prst="rect">
                <a:avLst/>
              </a:prstGeom>
              <a:blipFill>
                <a:blip r:embed="rId3"/>
                <a:stretch>
                  <a:fillRect l="-370" r="-444" b="-555"/>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1" name="CasellaDiTesto 20">
                <a:extLst>
                  <a:ext uri="{FF2B5EF4-FFF2-40B4-BE49-F238E27FC236}">
                    <a16:creationId xmlns:a16="http://schemas.microsoft.com/office/drawing/2014/main" id="{DC38FE36-7C33-4E23-8CFA-CA3023C88B7C}"/>
                  </a:ext>
                </a:extLst>
              </p:cNvPr>
              <p:cNvSpPr txBox="1"/>
              <p:nvPr/>
            </p:nvSpPr>
            <p:spPr>
              <a:xfrm>
                <a:off x="4063889" y="3397161"/>
                <a:ext cx="4577080" cy="41402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ctrlPr>
                        </m:sSubPr>
                        <m:e>
                          <m:acc>
                            <m:accPr>
                              <m:chr m:val="̂"/>
                              <m:ctrlP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ctrlPr>
                            </m:accPr>
                            <m:e>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𝑌</m:t>
                              </m:r>
                            </m:e>
                          </m:acc>
                        </m:e>
                        <m:sub>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𝐻</m:t>
                          </m:r>
                        </m:sub>
                      </m:sSub>
                      <m:d>
                        <m:dPr>
                          <m:ctrlP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ctrlPr>
                        </m:dPr>
                        <m:e>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𝜃</m:t>
                          </m:r>
                        </m:e>
                      </m:d>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m:t>
                      </m:r>
                      <m:sSubSup>
                        <m:sSubSupPr>
                          <m:ctrlP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ctrlPr>
                        </m:sSubSupPr>
                        <m:e>
                          <m:acc>
                            <m:accPr>
                              <m:chr m:val="̂"/>
                              <m:ctrlP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ctrlPr>
                            </m:accPr>
                            <m:e>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𝑌</m:t>
                              </m:r>
                            </m:e>
                          </m:acc>
                        </m:e>
                        <m:sub>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𝑎</m:t>
                          </m:r>
                        </m:sub>
                        <m:sup>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𝐴</m:t>
                          </m:r>
                        </m:sup>
                      </m:sSubSup>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m:t>
                      </m:r>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𝜃</m:t>
                      </m:r>
                      <m:sSubSup>
                        <m:sSubSupPr>
                          <m:ctrlPr>
                            <a:rPr lang="it-IT" altLang="en-US" sz="2000" b="0" i="1" kern="0">
                              <a:solidFill>
                                <a:srgbClr val="0F5494"/>
                              </a:solidFill>
                              <a:latin typeface="Cambria Math" panose="02040503050406030204" pitchFamily="18" charset="0"/>
                            </a:rPr>
                          </m:ctrlPr>
                        </m:sSubSup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𝑌</m:t>
                              </m:r>
                            </m:e>
                          </m:acc>
                        </m:e>
                        <m:sub>
                          <m:r>
                            <a:rPr lang="it-IT" altLang="en-US" sz="2000" b="0" i="1" kern="0">
                              <a:solidFill>
                                <a:srgbClr val="0F5494"/>
                              </a:solidFill>
                              <a:latin typeface="Cambria Math" panose="02040503050406030204" pitchFamily="18" charset="0"/>
                            </a:rPr>
                            <m:t>𝑎</m:t>
                          </m:r>
                          <m:r>
                            <a:rPr lang="it-IT" altLang="en-US" sz="2000" b="0" i="1" kern="0" smtClean="0">
                              <a:solidFill>
                                <a:srgbClr val="0F5494"/>
                              </a:solidFill>
                              <a:latin typeface="Cambria Math" panose="02040503050406030204" pitchFamily="18" charset="0"/>
                            </a:rPr>
                            <m:t>𝑏</m:t>
                          </m:r>
                        </m:sub>
                        <m:sup>
                          <m:r>
                            <a:rPr lang="it-IT" altLang="en-US" sz="2000" b="0" i="1" kern="0">
                              <a:solidFill>
                                <a:srgbClr val="0F5494"/>
                              </a:solidFill>
                              <a:latin typeface="Cambria Math" panose="02040503050406030204" pitchFamily="18" charset="0"/>
                            </a:rPr>
                            <m:t>𝐴</m:t>
                          </m:r>
                        </m:sup>
                      </m:sSubSup>
                      <m:r>
                        <a:rPr lang="it-IT" altLang="en-US" sz="2000" b="0" i="1" kern="0" smtClean="0">
                          <a:solidFill>
                            <a:srgbClr val="0F5494"/>
                          </a:solidFill>
                          <a:latin typeface="Cambria Math" panose="02040503050406030204" pitchFamily="18" charset="0"/>
                        </a:rPr>
                        <m:t>+</m:t>
                      </m:r>
                      <m:d>
                        <m:dPr>
                          <m:ctrlPr>
                            <a:rPr lang="it-IT" altLang="en-US" sz="2000" b="0" i="1" kern="0" smtClean="0">
                              <a:solidFill>
                                <a:srgbClr val="0F5494"/>
                              </a:solidFill>
                              <a:latin typeface="Cambria Math" panose="02040503050406030204" pitchFamily="18" charset="0"/>
                            </a:rPr>
                          </m:ctrlPr>
                        </m:dPr>
                        <m:e>
                          <m:r>
                            <a:rPr lang="it-IT" altLang="en-US" sz="2000" b="0" i="1" kern="0" smtClean="0">
                              <a:solidFill>
                                <a:srgbClr val="0F5494"/>
                              </a:solidFill>
                              <a:latin typeface="Cambria Math" panose="02040503050406030204" pitchFamily="18" charset="0"/>
                            </a:rPr>
                            <m:t>1−</m:t>
                          </m:r>
                          <m:r>
                            <a:rPr lang="it-IT" altLang="en-US" sz="2000" b="0" i="1" kern="0" smtClean="0">
                              <a:solidFill>
                                <a:srgbClr val="0F5494"/>
                              </a:solidFill>
                              <a:latin typeface="Cambria Math" panose="02040503050406030204" pitchFamily="18" charset="0"/>
                            </a:rPr>
                            <m:t>𝜃</m:t>
                          </m:r>
                        </m:e>
                      </m:d>
                      <m:sSubSup>
                        <m:sSubSupPr>
                          <m:ctrlPr>
                            <a:rPr lang="it-IT" altLang="en-US" sz="2000" b="0" i="1" kern="0">
                              <a:solidFill>
                                <a:srgbClr val="0F5494"/>
                              </a:solidFill>
                              <a:latin typeface="Cambria Math" panose="02040503050406030204" pitchFamily="18" charset="0"/>
                            </a:rPr>
                          </m:ctrlPr>
                        </m:sSubSup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𝑌</m:t>
                              </m:r>
                            </m:e>
                          </m:acc>
                        </m:e>
                        <m:sub>
                          <m:r>
                            <a:rPr lang="it-IT" altLang="en-US" sz="2000" b="0" i="1" kern="0">
                              <a:solidFill>
                                <a:srgbClr val="0F5494"/>
                              </a:solidFill>
                              <a:latin typeface="Cambria Math" panose="02040503050406030204" pitchFamily="18" charset="0"/>
                            </a:rPr>
                            <m:t>𝑎</m:t>
                          </m:r>
                          <m:r>
                            <a:rPr lang="it-IT" altLang="en-US" sz="2000" b="0" i="1" kern="0" smtClean="0">
                              <a:solidFill>
                                <a:srgbClr val="0F5494"/>
                              </a:solidFill>
                              <a:latin typeface="Cambria Math" panose="02040503050406030204" pitchFamily="18" charset="0"/>
                            </a:rPr>
                            <m:t>𝑏</m:t>
                          </m:r>
                        </m:sub>
                        <m:sup>
                          <m:r>
                            <a:rPr lang="it-IT" altLang="en-US" sz="2000" b="0" i="1" kern="0" smtClean="0">
                              <a:solidFill>
                                <a:srgbClr val="0F5494"/>
                              </a:solidFill>
                              <a:latin typeface="Cambria Math" panose="02040503050406030204" pitchFamily="18" charset="0"/>
                            </a:rPr>
                            <m:t>𝐵</m:t>
                          </m:r>
                        </m:sup>
                      </m:sSubSup>
                      <m:r>
                        <a:rPr lang="it-IT" altLang="en-US" sz="2000" b="0" i="1" kern="0" smtClean="0">
                          <a:solidFill>
                            <a:srgbClr val="0F5494"/>
                          </a:solidFill>
                          <a:latin typeface="Cambria Math" panose="02040503050406030204" pitchFamily="18" charset="0"/>
                        </a:rPr>
                        <m:t>+</m:t>
                      </m:r>
                      <m:sSubSup>
                        <m:sSubSupPr>
                          <m:ctrlPr>
                            <a:rPr lang="it-IT" altLang="en-US" sz="2000" b="0" i="1" kern="0">
                              <a:solidFill>
                                <a:srgbClr val="0F5494"/>
                              </a:solidFill>
                              <a:latin typeface="Cambria Math" panose="02040503050406030204" pitchFamily="18" charset="0"/>
                            </a:rPr>
                          </m:ctrlPr>
                        </m:sSubSup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𝑌</m:t>
                              </m:r>
                            </m:e>
                          </m:acc>
                        </m:e>
                        <m:sub>
                          <m:r>
                            <a:rPr lang="it-IT" altLang="en-US" sz="2000" b="0" i="1" kern="0" smtClean="0">
                              <a:solidFill>
                                <a:srgbClr val="0F5494"/>
                              </a:solidFill>
                              <a:latin typeface="Cambria Math" panose="02040503050406030204" pitchFamily="18" charset="0"/>
                            </a:rPr>
                            <m:t>𝑏</m:t>
                          </m:r>
                        </m:sub>
                        <m:sup>
                          <m:r>
                            <a:rPr lang="it-IT" altLang="en-US" sz="2000" b="0" i="1" kern="0" smtClean="0">
                              <a:solidFill>
                                <a:srgbClr val="0F5494"/>
                              </a:solidFill>
                              <a:latin typeface="Cambria Math" panose="02040503050406030204" pitchFamily="18" charset="0"/>
                            </a:rPr>
                            <m:t>𝐵</m:t>
                          </m:r>
                        </m:sup>
                      </m:sSubSup>
                    </m:oMath>
                  </m:oMathPara>
                </a14:m>
                <a:endParaRPr lang="it-IT" sz="8800" dirty="0"/>
              </a:p>
            </p:txBody>
          </p:sp>
        </mc:Choice>
        <mc:Fallback xmlns="">
          <p:sp>
            <p:nvSpPr>
              <p:cNvPr id="21" name="CasellaDiTesto 20">
                <a:extLst>
                  <a:ext uri="{FF2B5EF4-FFF2-40B4-BE49-F238E27FC236}">
                    <a16:creationId xmlns:a16="http://schemas.microsoft.com/office/drawing/2014/main" id="{DC38FE36-7C33-4E23-8CFA-CA3023C88B7C}"/>
                  </a:ext>
                </a:extLst>
              </p:cNvPr>
              <p:cNvSpPr txBox="1">
                <a:spLocks noRot="1" noChangeAspect="1" noMove="1" noResize="1" noEditPoints="1" noAdjustHandles="1" noChangeArrowheads="1" noChangeShapeType="1" noTextEdit="1"/>
              </p:cNvSpPr>
              <p:nvPr/>
            </p:nvSpPr>
            <p:spPr>
              <a:xfrm>
                <a:off x="4063889" y="3397161"/>
                <a:ext cx="4577080" cy="414024"/>
              </a:xfrm>
              <a:prstGeom prst="rect">
                <a:avLst/>
              </a:prstGeom>
              <a:blipFill>
                <a:blip r:embed="rId4"/>
                <a:stretch>
                  <a:fillRect t="-7353" r="-400" b="-4412"/>
                </a:stretch>
              </a:blipFill>
            </p:spPr>
            <p:txBody>
              <a:bodyPr/>
              <a:lstStyle/>
              <a:p>
                <a:r>
                  <a:rPr lang="it-IT">
                    <a:noFill/>
                  </a:rPr>
                  <a:t> </a:t>
                </a:r>
              </a:p>
            </p:txBody>
          </p:sp>
        </mc:Fallback>
      </mc:AlternateContent>
      <p:sp>
        <p:nvSpPr>
          <p:cNvPr id="8" name="Ovale 7">
            <a:extLst>
              <a:ext uri="{FF2B5EF4-FFF2-40B4-BE49-F238E27FC236}">
                <a16:creationId xmlns:a16="http://schemas.microsoft.com/office/drawing/2014/main" id="{AE5AA884-012A-46CB-90BB-498E0D6594CA}"/>
              </a:ext>
            </a:extLst>
          </p:cNvPr>
          <p:cNvSpPr/>
          <p:nvPr/>
        </p:nvSpPr>
        <p:spPr>
          <a:xfrm>
            <a:off x="765514" y="2608302"/>
            <a:ext cx="2092821" cy="2035624"/>
          </a:xfrm>
          <a:prstGeom prst="ellipse">
            <a:avLst/>
          </a:prstGeom>
          <a:no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it-IT" sz="1800" b="0" dirty="0"/>
          </a:p>
        </p:txBody>
      </p:sp>
      <p:sp>
        <p:nvSpPr>
          <p:cNvPr id="9" name="Ovale 8">
            <a:extLst>
              <a:ext uri="{FF2B5EF4-FFF2-40B4-BE49-F238E27FC236}">
                <a16:creationId xmlns:a16="http://schemas.microsoft.com/office/drawing/2014/main" id="{2E00830A-BA26-4FA6-94BE-3BA50D65D368}"/>
              </a:ext>
            </a:extLst>
          </p:cNvPr>
          <p:cNvSpPr/>
          <p:nvPr/>
        </p:nvSpPr>
        <p:spPr>
          <a:xfrm>
            <a:off x="1786990" y="2608302"/>
            <a:ext cx="2071650" cy="2035624"/>
          </a:xfrm>
          <a:prstGeom prst="ellipse">
            <a:avLst/>
          </a:prstGeom>
          <a:no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it-IT" sz="1800" b="0"/>
          </a:p>
        </p:txBody>
      </p:sp>
      <p:sp>
        <p:nvSpPr>
          <p:cNvPr id="10" name="CasellaDiTesto 9">
            <a:extLst>
              <a:ext uri="{FF2B5EF4-FFF2-40B4-BE49-F238E27FC236}">
                <a16:creationId xmlns:a16="http://schemas.microsoft.com/office/drawing/2014/main" id="{1EB1211C-039A-42A6-8261-D58E5FD82C39}"/>
              </a:ext>
            </a:extLst>
          </p:cNvPr>
          <p:cNvSpPr txBox="1"/>
          <p:nvPr/>
        </p:nvSpPr>
        <p:spPr>
          <a:xfrm>
            <a:off x="584122" y="2562077"/>
            <a:ext cx="350961" cy="461665"/>
          </a:xfrm>
          <a:prstGeom prst="rect">
            <a:avLst/>
          </a:prstGeom>
          <a:noFill/>
        </p:spPr>
        <p:txBody>
          <a:bodyPr wrap="square" rtlCol="0">
            <a:spAutoFit/>
          </a:bodyPr>
          <a:lstStyle/>
          <a:p>
            <a:r>
              <a:rPr lang="it-IT" sz="2400" b="0" dirty="0">
                <a:solidFill>
                  <a:srgbClr val="0F5494"/>
                </a:solidFill>
              </a:rPr>
              <a:t>A</a:t>
            </a:r>
          </a:p>
        </p:txBody>
      </p:sp>
      <p:sp>
        <p:nvSpPr>
          <p:cNvPr id="12" name="CasellaDiTesto 11">
            <a:extLst>
              <a:ext uri="{FF2B5EF4-FFF2-40B4-BE49-F238E27FC236}">
                <a16:creationId xmlns:a16="http://schemas.microsoft.com/office/drawing/2014/main" id="{63CBADAB-DCCD-43EE-91BA-91FA26DC08DE}"/>
              </a:ext>
            </a:extLst>
          </p:cNvPr>
          <p:cNvSpPr txBox="1"/>
          <p:nvPr/>
        </p:nvSpPr>
        <p:spPr>
          <a:xfrm>
            <a:off x="3532325" y="2456937"/>
            <a:ext cx="350961" cy="461665"/>
          </a:xfrm>
          <a:prstGeom prst="rect">
            <a:avLst/>
          </a:prstGeom>
          <a:noFill/>
        </p:spPr>
        <p:txBody>
          <a:bodyPr wrap="square" rtlCol="0">
            <a:spAutoFit/>
          </a:bodyPr>
          <a:lstStyle/>
          <a:p>
            <a:r>
              <a:rPr lang="it-IT" sz="2400" b="0" dirty="0">
                <a:solidFill>
                  <a:srgbClr val="0F5494"/>
                </a:solidFill>
              </a:rPr>
              <a:t>B</a:t>
            </a:r>
          </a:p>
        </p:txBody>
      </p:sp>
      <p:sp>
        <p:nvSpPr>
          <p:cNvPr id="14" name="CasellaDiTesto 13">
            <a:extLst>
              <a:ext uri="{FF2B5EF4-FFF2-40B4-BE49-F238E27FC236}">
                <a16:creationId xmlns:a16="http://schemas.microsoft.com/office/drawing/2014/main" id="{0C858D20-D86A-4FE6-AE93-F7873C61977B}"/>
              </a:ext>
            </a:extLst>
          </p:cNvPr>
          <p:cNvSpPr txBox="1"/>
          <p:nvPr/>
        </p:nvSpPr>
        <p:spPr>
          <a:xfrm>
            <a:off x="1226767" y="3368497"/>
            <a:ext cx="350961" cy="461665"/>
          </a:xfrm>
          <a:prstGeom prst="rect">
            <a:avLst/>
          </a:prstGeom>
          <a:noFill/>
        </p:spPr>
        <p:txBody>
          <a:bodyPr wrap="square" rtlCol="0">
            <a:spAutoFit/>
          </a:bodyPr>
          <a:lstStyle/>
          <a:p>
            <a:r>
              <a:rPr lang="it-IT" sz="2400" b="0" dirty="0">
                <a:solidFill>
                  <a:srgbClr val="0F5494"/>
                </a:solidFill>
              </a:rPr>
              <a:t>a</a:t>
            </a:r>
          </a:p>
        </p:txBody>
      </p:sp>
      <p:sp>
        <p:nvSpPr>
          <p:cNvPr id="15" name="CasellaDiTesto 14">
            <a:extLst>
              <a:ext uri="{FF2B5EF4-FFF2-40B4-BE49-F238E27FC236}">
                <a16:creationId xmlns:a16="http://schemas.microsoft.com/office/drawing/2014/main" id="{A3229FB2-0C5B-4C7E-9A7E-2E9C2BB58362}"/>
              </a:ext>
            </a:extLst>
          </p:cNvPr>
          <p:cNvSpPr txBox="1"/>
          <p:nvPr/>
        </p:nvSpPr>
        <p:spPr>
          <a:xfrm>
            <a:off x="2069095" y="3306310"/>
            <a:ext cx="629282" cy="461665"/>
          </a:xfrm>
          <a:prstGeom prst="rect">
            <a:avLst/>
          </a:prstGeom>
          <a:noFill/>
        </p:spPr>
        <p:txBody>
          <a:bodyPr wrap="square" rtlCol="0">
            <a:spAutoFit/>
          </a:bodyPr>
          <a:lstStyle/>
          <a:p>
            <a:r>
              <a:rPr lang="it-IT" sz="2400" b="0" dirty="0">
                <a:solidFill>
                  <a:srgbClr val="0F5494"/>
                </a:solidFill>
              </a:rPr>
              <a:t>ab</a:t>
            </a:r>
          </a:p>
        </p:txBody>
      </p:sp>
      <p:sp>
        <p:nvSpPr>
          <p:cNvPr id="16" name="CasellaDiTesto 15">
            <a:extLst>
              <a:ext uri="{FF2B5EF4-FFF2-40B4-BE49-F238E27FC236}">
                <a16:creationId xmlns:a16="http://schemas.microsoft.com/office/drawing/2014/main" id="{291A112A-3B26-4B4B-99EE-D3A8C2F36CAB}"/>
              </a:ext>
            </a:extLst>
          </p:cNvPr>
          <p:cNvSpPr txBox="1"/>
          <p:nvPr/>
        </p:nvSpPr>
        <p:spPr>
          <a:xfrm>
            <a:off x="3217684" y="3408464"/>
            <a:ext cx="629282" cy="461665"/>
          </a:xfrm>
          <a:prstGeom prst="rect">
            <a:avLst/>
          </a:prstGeom>
          <a:noFill/>
        </p:spPr>
        <p:txBody>
          <a:bodyPr wrap="square" rtlCol="0">
            <a:spAutoFit/>
          </a:bodyPr>
          <a:lstStyle/>
          <a:p>
            <a:r>
              <a:rPr lang="it-IT" sz="2400" b="0" dirty="0">
                <a:solidFill>
                  <a:srgbClr val="0F5494"/>
                </a:solidFill>
              </a:rPr>
              <a:t>b</a:t>
            </a:r>
          </a:p>
        </p:txBody>
      </p:sp>
    </p:spTree>
    <p:extLst>
      <p:ext uri="{BB962C8B-B14F-4D97-AF65-F5344CB8AC3E}">
        <p14:creationId xmlns:p14="http://schemas.microsoft.com/office/powerpoint/2010/main" val="35225589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205581" y="1314724"/>
            <a:ext cx="8481219" cy="936625"/>
          </a:xfrm>
        </p:spPr>
        <p:txBody>
          <a:bodyPr/>
          <a:lstStyle/>
          <a:p>
            <a:r>
              <a:rPr lang="it-IT" dirty="0"/>
              <a:t>Point </a:t>
            </a:r>
            <a:r>
              <a:rPr lang="it-IT" dirty="0" err="1"/>
              <a:t>estimation</a:t>
            </a:r>
            <a:endParaRPr lang="en-GB" altLang="en-US" sz="2000" i="1" dirty="0"/>
          </a:p>
        </p:txBody>
      </p:sp>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331390" y="2162871"/>
            <a:ext cx="8229600" cy="4320479"/>
          </a:xfrm>
        </p:spPr>
        <p:txBody>
          <a:bodyPr/>
          <a:lstStyle/>
          <a:p>
            <a:pPr algn="just">
              <a:lnSpc>
                <a:spcPct val="150000"/>
              </a:lnSpc>
              <a:defRPr/>
            </a:pPr>
            <a:endParaRPr lang="en-US" altLang="en-US" sz="1600" b="0" dirty="0"/>
          </a:p>
          <a:p>
            <a:pPr algn="just">
              <a:lnSpc>
                <a:spcPct val="150000"/>
              </a:lnSpc>
              <a:defRPr/>
            </a:pPr>
            <a:endParaRPr lang="en-GB" altLang="en-US" sz="1600" b="0" dirty="0"/>
          </a:p>
          <a:p>
            <a:pPr algn="just">
              <a:lnSpc>
                <a:spcPct val="150000"/>
              </a:lnSpc>
              <a:buFontTx/>
              <a:buNone/>
              <a:defRPr/>
            </a:pPr>
            <a:endParaRPr lang="en-GB" altLang="en-US" sz="1600" b="0" dirty="0"/>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27</a:t>
            </a:fld>
            <a:endParaRPr lang="en-GB" altLang="en-US" sz="1400" b="0" i="0" dirty="0">
              <a:solidFill>
                <a:srgbClr val="000000"/>
              </a:solidFill>
              <a:latin typeface="Arial" panose="020B0604020202020204" pitchFamily="34" charset="0"/>
            </a:endParaRPr>
          </a:p>
        </p:txBody>
      </p:sp>
      <mc:AlternateContent xmlns:mc="http://schemas.openxmlformats.org/markup-compatibility/2006" xmlns:a14="http://schemas.microsoft.com/office/drawing/2010/main">
        <mc:Choice Requires="a14">
          <p:sp>
            <p:nvSpPr>
              <p:cNvPr id="13" name="CasellaDiTesto 12">
                <a:extLst>
                  <a:ext uri="{FF2B5EF4-FFF2-40B4-BE49-F238E27FC236}">
                    <a16:creationId xmlns:a16="http://schemas.microsoft.com/office/drawing/2014/main" id="{4B7F9F1E-8AF3-4158-9FB3-BE87A9E567BB}"/>
                  </a:ext>
                </a:extLst>
              </p:cNvPr>
              <p:cNvSpPr txBox="1"/>
              <p:nvPr/>
            </p:nvSpPr>
            <p:spPr>
              <a:xfrm>
                <a:off x="331390" y="1988840"/>
                <a:ext cx="8229600" cy="2760115"/>
              </a:xfrm>
              <a:prstGeom prst="rect">
                <a:avLst/>
              </a:prstGeom>
              <a:noFill/>
            </p:spPr>
            <p:txBody>
              <a:bodyPr wrap="square" rtlCol="0">
                <a:spAutoFit/>
              </a:bodyPr>
              <a:lstStyle/>
              <a:p>
                <a:pPr algn="just">
                  <a:lnSpc>
                    <a:spcPct val="150000"/>
                  </a:lnSpc>
                </a:pPr>
                <a:r>
                  <a:rPr lang="en-US" sz="1600" b="0" dirty="0">
                    <a:solidFill>
                      <a:srgbClr val="0F5494"/>
                    </a:solidFill>
                  </a:rPr>
                  <a:t>To preserve unbiasedness of the proposed estimator Hartley (1962) propose the following sampling weights modification:</a:t>
                </a:r>
              </a:p>
              <a:p>
                <a:pPr algn="just">
                  <a:lnSpc>
                    <a:spcPct val="150000"/>
                  </a:lnSpc>
                </a:pPr>
                <a:endParaRPr lang="en-US" sz="1600" b="0" dirty="0">
                  <a:solidFill>
                    <a:srgbClr val="0F5494"/>
                  </a:solidFill>
                </a:endParaRPr>
              </a:p>
              <a:p>
                <a:pPr algn="just">
                  <a:lnSpc>
                    <a:spcPct val="150000"/>
                  </a:lnSpc>
                </a:pPr>
                <a14:m>
                  <m:oMathPara xmlns:m="http://schemas.openxmlformats.org/officeDocument/2006/math">
                    <m:oMathParaPr>
                      <m:jc m:val="centerGroup"/>
                    </m:oMathParaPr>
                    <m:oMath xmlns:m="http://schemas.openxmlformats.org/officeDocument/2006/math">
                      <m:sSubSup>
                        <m:sSubSupPr>
                          <m:ctrlPr>
                            <a:rPr lang="en-US" sz="2000" b="0" i="1" smtClean="0">
                              <a:solidFill>
                                <a:srgbClr val="0F5494"/>
                              </a:solidFill>
                              <a:latin typeface="Cambria Math" panose="02040503050406030204" pitchFamily="18" charset="0"/>
                            </a:rPr>
                          </m:ctrlPr>
                        </m:sSubSupPr>
                        <m:e>
                          <m:acc>
                            <m:accPr>
                              <m:chr m:val="̃"/>
                              <m:ctrlPr>
                                <a:rPr lang="en-US" sz="2000" b="0" i="1" smtClean="0">
                                  <a:solidFill>
                                    <a:srgbClr val="0F5494"/>
                                  </a:solidFill>
                                  <a:latin typeface="Cambria Math" panose="02040503050406030204" pitchFamily="18" charset="0"/>
                                </a:rPr>
                              </m:ctrlPr>
                            </m:accPr>
                            <m:e>
                              <m:r>
                                <a:rPr lang="it-IT" sz="2000" b="0" i="1" smtClean="0">
                                  <a:solidFill>
                                    <a:srgbClr val="0F5494"/>
                                  </a:solidFill>
                                  <a:latin typeface="Cambria Math" panose="02040503050406030204" pitchFamily="18" charset="0"/>
                                </a:rPr>
                                <m:t>𝑤</m:t>
                              </m:r>
                            </m:e>
                          </m:acc>
                        </m:e>
                        <m:sub>
                          <m:r>
                            <a:rPr lang="it-IT" sz="2000" b="0" i="1" smtClean="0">
                              <a:solidFill>
                                <a:srgbClr val="0F5494"/>
                              </a:solidFill>
                              <a:latin typeface="Cambria Math" panose="02040503050406030204" pitchFamily="18" charset="0"/>
                            </a:rPr>
                            <m:t>𝑖</m:t>
                          </m:r>
                        </m:sub>
                        <m:sup>
                          <m:r>
                            <a:rPr lang="it-IT" sz="2000" b="0" i="1" smtClean="0">
                              <a:solidFill>
                                <a:srgbClr val="0F5494"/>
                              </a:solidFill>
                              <a:latin typeface="Cambria Math" panose="02040503050406030204" pitchFamily="18" charset="0"/>
                            </a:rPr>
                            <m:t>𝐴</m:t>
                          </m:r>
                        </m:sup>
                      </m:sSubSup>
                      <m:r>
                        <a:rPr lang="it-IT" sz="2000" b="0" i="1" smtClean="0">
                          <a:solidFill>
                            <a:srgbClr val="0F5494"/>
                          </a:solidFill>
                          <a:latin typeface="Cambria Math" panose="02040503050406030204" pitchFamily="18" charset="0"/>
                        </a:rPr>
                        <m:t>=</m:t>
                      </m:r>
                      <m:sSubSup>
                        <m:sSubSupPr>
                          <m:ctrlPr>
                            <a:rPr lang="en-US" sz="2000" b="0" i="1">
                              <a:solidFill>
                                <a:srgbClr val="0F5494"/>
                              </a:solidFill>
                              <a:latin typeface="Cambria Math" panose="02040503050406030204" pitchFamily="18" charset="0"/>
                            </a:rPr>
                          </m:ctrlPr>
                        </m:sSubSupPr>
                        <m:e>
                          <m:r>
                            <a:rPr lang="it-IT" sz="2000" b="0" i="1">
                              <a:solidFill>
                                <a:srgbClr val="0F5494"/>
                              </a:solidFill>
                              <a:latin typeface="Cambria Math" panose="02040503050406030204" pitchFamily="18" charset="0"/>
                            </a:rPr>
                            <m:t>𝑚</m:t>
                          </m:r>
                        </m:e>
                        <m:sub>
                          <m:r>
                            <a:rPr lang="it-IT" sz="2000" b="0" i="1">
                              <a:solidFill>
                                <a:srgbClr val="0F5494"/>
                              </a:solidFill>
                              <a:latin typeface="Cambria Math" panose="02040503050406030204" pitchFamily="18" charset="0"/>
                            </a:rPr>
                            <m:t>𝑖</m:t>
                          </m:r>
                          <m:r>
                            <a:rPr lang="it-IT" sz="2000" b="0" i="1">
                              <a:solidFill>
                                <a:srgbClr val="0F5494"/>
                              </a:solidFill>
                              <a:latin typeface="Cambria Math" panose="02040503050406030204" pitchFamily="18" charset="0"/>
                            </a:rPr>
                            <m:t>,</m:t>
                          </m:r>
                          <m:r>
                            <a:rPr lang="it-IT" sz="2000" b="0" i="1">
                              <a:solidFill>
                                <a:srgbClr val="0F5494"/>
                              </a:solidFill>
                              <a:latin typeface="Cambria Math" panose="02040503050406030204" pitchFamily="18" charset="0"/>
                            </a:rPr>
                            <m:t>𝜃</m:t>
                          </m:r>
                        </m:sub>
                        <m:sup>
                          <m:r>
                            <a:rPr lang="it-IT" sz="2000" b="0" i="1">
                              <a:solidFill>
                                <a:srgbClr val="0F5494"/>
                              </a:solidFill>
                              <a:latin typeface="Cambria Math" panose="02040503050406030204" pitchFamily="18" charset="0"/>
                            </a:rPr>
                            <m:t>𝐴</m:t>
                          </m:r>
                        </m:sup>
                      </m:sSubSup>
                      <m:sSubSup>
                        <m:sSubSupPr>
                          <m:ctrlPr>
                            <a:rPr lang="it-IT" sz="2000" b="0" i="1" smtClean="0">
                              <a:solidFill>
                                <a:srgbClr val="0F5494"/>
                              </a:solidFill>
                              <a:latin typeface="Cambria Math" panose="02040503050406030204" pitchFamily="18" charset="0"/>
                            </a:rPr>
                          </m:ctrlPr>
                        </m:sSubSupPr>
                        <m:e>
                          <m:r>
                            <a:rPr lang="it-IT" sz="2000" b="0" i="1" smtClean="0">
                              <a:solidFill>
                                <a:srgbClr val="0F5494"/>
                              </a:solidFill>
                              <a:latin typeface="Cambria Math" panose="02040503050406030204" pitchFamily="18" charset="0"/>
                            </a:rPr>
                            <m:t>𝑤</m:t>
                          </m:r>
                        </m:e>
                        <m:sub>
                          <m:r>
                            <a:rPr lang="it-IT" sz="2000" b="0" i="1" smtClean="0">
                              <a:solidFill>
                                <a:srgbClr val="0F5494"/>
                              </a:solidFill>
                              <a:latin typeface="Cambria Math" panose="02040503050406030204" pitchFamily="18" charset="0"/>
                            </a:rPr>
                            <m:t>𝑖</m:t>
                          </m:r>
                        </m:sub>
                        <m:sup>
                          <m:r>
                            <a:rPr lang="it-IT" sz="2000" b="0" i="1" smtClean="0">
                              <a:solidFill>
                                <a:srgbClr val="0F5494"/>
                              </a:solidFill>
                              <a:latin typeface="Cambria Math" panose="02040503050406030204" pitchFamily="18" charset="0"/>
                            </a:rPr>
                            <m:t>𝐴</m:t>
                          </m:r>
                        </m:sup>
                      </m:sSubSup>
                      <m:r>
                        <a:rPr lang="it-IT" sz="2000" b="0" i="1" smtClean="0">
                          <a:solidFill>
                            <a:srgbClr val="0F5494"/>
                          </a:solidFill>
                          <a:latin typeface="Cambria Math" panose="02040503050406030204" pitchFamily="18" charset="0"/>
                        </a:rPr>
                        <m:t>    </m:t>
                      </m:r>
                      <m:r>
                        <m:rPr>
                          <m:sty m:val="p"/>
                        </m:rPr>
                        <a:rPr lang="it-IT" sz="2000" b="0" i="0" smtClean="0">
                          <a:solidFill>
                            <a:srgbClr val="0F5494"/>
                          </a:solidFill>
                          <a:latin typeface="Cambria Math" panose="02040503050406030204" pitchFamily="18" charset="0"/>
                        </a:rPr>
                        <m:t>and</m:t>
                      </m:r>
                      <m:sSubSup>
                        <m:sSubSupPr>
                          <m:ctrlPr>
                            <a:rPr lang="en-US" sz="2000" b="0" i="1">
                              <a:solidFill>
                                <a:srgbClr val="0F5494"/>
                              </a:solidFill>
                              <a:latin typeface="Cambria Math" panose="02040503050406030204" pitchFamily="18" charset="0"/>
                            </a:rPr>
                          </m:ctrlPr>
                        </m:sSubSupPr>
                        <m:e>
                          <m:r>
                            <a:rPr lang="it-IT" sz="2000" b="0" i="1" smtClean="0">
                              <a:solidFill>
                                <a:srgbClr val="0F5494"/>
                              </a:solidFill>
                              <a:latin typeface="Cambria Math" panose="02040503050406030204" pitchFamily="18" charset="0"/>
                            </a:rPr>
                            <m:t>  </m:t>
                          </m:r>
                          <m:acc>
                            <m:accPr>
                              <m:chr m:val="̃"/>
                              <m:ctrlPr>
                                <a:rPr lang="en-US" sz="2000" b="0" i="1">
                                  <a:solidFill>
                                    <a:srgbClr val="0F5494"/>
                                  </a:solidFill>
                                  <a:latin typeface="Cambria Math" panose="02040503050406030204" pitchFamily="18" charset="0"/>
                                </a:rPr>
                              </m:ctrlPr>
                            </m:accPr>
                            <m:e>
                              <m:r>
                                <a:rPr lang="it-IT" sz="2000" b="0" i="1">
                                  <a:solidFill>
                                    <a:srgbClr val="0F5494"/>
                                  </a:solidFill>
                                  <a:latin typeface="Cambria Math" panose="02040503050406030204" pitchFamily="18" charset="0"/>
                                </a:rPr>
                                <m:t>𝑤</m:t>
                              </m:r>
                            </m:e>
                          </m:acc>
                        </m:e>
                        <m:sub>
                          <m:r>
                            <a:rPr lang="it-IT" sz="2000" b="0" i="1">
                              <a:solidFill>
                                <a:srgbClr val="0F5494"/>
                              </a:solidFill>
                              <a:latin typeface="Cambria Math" panose="02040503050406030204" pitchFamily="18" charset="0"/>
                            </a:rPr>
                            <m:t>𝑖</m:t>
                          </m:r>
                        </m:sub>
                        <m:sup>
                          <m:r>
                            <a:rPr lang="it-IT" sz="2000" b="0" i="1" smtClean="0">
                              <a:solidFill>
                                <a:srgbClr val="0F5494"/>
                              </a:solidFill>
                              <a:latin typeface="Cambria Math" panose="02040503050406030204" pitchFamily="18" charset="0"/>
                            </a:rPr>
                            <m:t>𝐵</m:t>
                          </m:r>
                        </m:sup>
                      </m:sSubSup>
                      <m:r>
                        <a:rPr lang="it-IT" sz="2000" b="0" i="1">
                          <a:solidFill>
                            <a:srgbClr val="0F5494"/>
                          </a:solidFill>
                          <a:latin typeface="Cambria Math" panose="02040503050406030204" pitchFamily="18" charset="0"/>
                        </a:rPr>
                        <m:t>=</m:t>
                      </m:r>
                      <m:sSubSup>
                        <m:sSubSupPr>
                          <m:ctrlPr>
                            <a:rPr lang="en-US" sz="2000" b="0" i="1">
                              <a:solidFill>
                                <a:srgbClr val="0F5494"/>
                              </a:solidFill>
                              <a:latin typeface="Cambria Math" panose="02040503050406030204" pitchFamily="18" charset="0"/>
                            </a:rPr>
                          </m:ctrlPr>
                        </m:sSubSupPr>
                        <m:e>
                          <m:r>
                            <a:rPr lang="it-IT" sz="2000" b="0" i="1">
                              <a:solidFill>
                                <a:srgbClr val="0F5494"/>
                              </a:solidFill>
                              <a:latin typeface="Cambria Math" panose="02040503050406030204" pitchFamily="18" charset="0"/>
                            </a:rPr>
                            <m:t>𝑚</m:t>
                          </m:r>
                        </m:e>
                        <m:sub>
                          <m:r>
                            <a:rPr lang="it-IT" sz="2000" b="0" i="1">
                              <a:solidFill>
                                <a:srgbClr val="0F5494"/>
                              </a:solidFill>
                              <a:latin typeface="Cambria Math" panose="02040503050406030204" pitchFamily="18" charset="0"/>
                            </a:rPr>
                            <m:t>𝑖</m:t>
                          </m:r>
                          <m:r>
                            <a:rPr lang="it-IT" sz="2000" b="0" i="1">
                              <a:solidFill>
                                <a:srgbClr val="0F5494"/>
                              </a:solidFill>
                              <a:latin typeface="Cambria Math" panose="02040503050406030204" pitchFamily="18" charset="0"/>
                            </a:rPr>
                            <m:t>,</m:t>
                          </m:r>
                          <m:r>
                            <a:rPr lang="it-IT" sz="2000" b="0" i="1">
                              <a:solidFill>
                                <a:srgbClr val="0F5494"/>
                              </a:solidFill>
                              <a:latin typeface="Cambria Math" panose="02040503050406030204" pitchFamily="18" charset="0"/>
                            </a:rPr>
                            <m:t>𝜃</m:t>
                          </m:r>
                        </m:sub>
                        <m:sup>
                          <m:r>
                            <a:rPr lang="it-IT" sz="2000" b="0" i="1" smtClean="0">
                              <a:solidFill>
                                <a:srgbClr val="0F5494"/>
                              </a:solidFill>
                              <a:latin typeface="Cambria Math" panose="02040503050406030204" pitchFamily="18" charset="0"/>
                            </a:rPr>
                            <m:t>𝐵</m:t>
                          </m:r>
                        </m:sup>
                      </m:sSubSup>
                      <m:sSubSup>
                        <m:sSubSupPr>
                          <m:ctrlPr>
                            <a:rPr lang="it-IT" sz="2000" b="0" i="1">
                              <a:solidFill>
                                <a:srgbClr val="0F5494"/>
                              </a:solidFill>
                              <a:latin typeface="Cambria Math" panose="02040503050406030204" pitchFamily="18" charset="0"/>
                            </a:rPr>
                          </m:ctrlPr>
                        </m:sSubSupPr>
                        <m:e>
                          <m:r>
                            <a:rPr lang="it-IT" sz="2000" b="0" i="1">
                              <a:solidFill>
                                <a:srgbClr val="0F5494"/>
                              </a:solidFill>
                              <a:latin typeface="Cambria Math" panose="02040503050406030204" pitchFamily="18" charset="0"/>
                            </a:rPr>
                            <m:t>𝑤</m:t>
                          </m:r>
                        </m:e>
                        <m:sub>
                          <m:r>
                            <a:rPr lang="it-IT" sz="2000" b="0" i="1">
                              <a:solidFill>
                                <a:srgbClr val="0F5494"/>
                              </a:solidFill>
                              <a:latin typeface="Cambria Math" panose="02040503050406030204" pitchFamily="18" charset="0"/>
                            </a:rPr>
                            <m:t>𝑖</m:t>
                          </m:r>
                        </m:sub>
                        <m:sup>
                          <m:r>
                            <a:rPr lang="it-IT" sz="2000" b="0" i="1" smtClean="0">
                              <a:solidFill>
                                <a:srgbClr val="0F5494"/>
                              </a:solidFill>
                              <a:latin typeface="Cambria Math" panose="02040503050406030204" pitchFamily="18" charset="0"/>
                            </a:rPr>
                            <m:t>𝐵</m:t>
                          </m:r>
                        </m:sup>
                      </m:sSubSup>
                    </m:oMath>
                  </m:oMathPara>
                </a14:m>
                <a:endParaRPr lang="en-US" sz="2000" b="0" dirty="0">
                  <a:solidFill>
                    <a:srgbClr val="0F5494"/>
                  </a:solidFill>
                </a:endParaRPr>
              </a:p>
              <a:p>
                <a:pPr algn="just">
                  <a:lnSpc>
                    <a:spcPct val="150000"/>
                  </a:lnSpc>
                </a:pPr>
                <a14:m>
                  <m:oMathPara xmlns:m="http://schemas.openxmlformats.org/officeDocument/2006/math">
                    <m:oMathParaPr>
                      <m:jc m:val="centerGroup"/>
                    </m:oMathParaPr>
                    <m:oMath xmlns:m="http://schemas.openxmlformats.org/officeDocument/2006/math">
                      <m:sSubSup>
                        <m:sSubSupPr>
                          <m:ctrlPr>
                            <a:rPr lang="en-US" sz="2000" b="0" i="1" smtClean="0">
                              <a:solidFill>
                                <a:srgbClr val="0F5494"/>
                              </a:solidFill>
                              <a:latin typeface="Cambria Math" panose="02040503050406030204" pitchFamily="18" charset="0"/>
                            </a:rPr>
                          </m:ctrlPr>
                        </m:sSubSupPr>
                        <m:e>
                          <m:r>
                            <a:rPr lang="it-IT" sz="2000" b="0" i="1" smtClean="0">
                              <a:solidFill>
                                <a:srgbClr val="0F5494"/>
                              </a:solidFill>
                              <a:latin typeface="Cambria Math" panose="02040503050406030204" pitchFamily="18" charset="0"/>
                            </a:rPr>
                            <m:t>𝑚</m:t>
                          </m:r>
                        </m:e>
                        <m:sub>
                          <m:r>
                            <a:rPr lang="it-IT" sz="2000" b="0" i="1" smtClean="0">
                              <a:solidFill>
                                <a:srgbClr val="0F5494"/>
                              </a:solidFill>
                              <a:latin typeface="Cambria Math" panose="02040503050406030204" pitchFamily="18" charset="0"/>
                            </a:rPr>
                            <m:t>𝑖</m:t>
                          </m:r>
                          <m:r>
                            <a:rPr lang="it-IT" sz="2000" b="0" i="1" smtClean="0">
                              <a:solidFill>
                                <a:srgbClr val="0F5494"/>
                              </a:solidFill>
                              <a:latin typeface="Cambria Math" panose="02040503050406030204" pitchFamily="18" charset="0"/>
                            </a:rPr>
                            <m:t>,</m:t>
                          </m:r>
                          <m:r>
                            <a:rPr lang="it-IT" sz="2000" b="0" i="1" smtClean="0">
                              <a:solidFill>
                                <a:srgbClr val="0F5494"/>
                              </a:solidFill>
                              <a:latin typeface="Cambria Math" panose="02040503050406030204" pitchFamily="18" charset="0"/>
                            </a:rPr>
                            <m:t>𝜃</m:t>
                          </m:r>
                        </m:sub>
                        <m:sup>
                          <m:r>
                            <a:rPr lang="it-IT" sz="2000" b="0" i="1" smtClean="0">
                              <a:solidFill>
                                <a:srgbClr val="0F5494"/>
                              </a:solidFill>
                              <a:latin typeface="Cambria Math" panose="02040503050406030204" pitchFamily="18" charset="0"/>
                            </a:rPr>
                            <m:t>𝐴</m:t>
                          </m:r>
                        </m:sup>
                      </m:sSubSup>
                      <m:r>
                        <a:rPr lang="it-IT" sz="2000" b="0" i="1" smtClean="0">
                          <a:solidFill>
                            <a:srgbClr val="0F5494"/>
                          </a:solidFill>
                          <a:latin typeface="Cambria Math" panose="02040503050406030204" pitchFamily="18" charset="0"/>
                        </a:rPr>
                        <m:t>=</m:t>
                      </m:r>
                      <m:d>
                        <m:dPr>
                          <m:begChr m:val="{"/>
                          <m:endChr m:val=""/>
                          <m:ctrlPr>
                            <a:rPr lang="it-IT" sz="2000" b="0" i="1" smtClean="0">
                              <a:solidFill>
                                <a:srgbClr val="0F5494"/>
                              </a:solidFill>
                              <a:latin typeface="Cambria Math" panose="02040503050406030204" pitchFamily="18" charset="0"/>
                            </a:rPr>
                          </m:ctrlPr>
                        </m:dPr>
                        <m:e>
                          <m:eqArr>
                            <m:eqArrPr>
                              <m:ctrlPr>
                                <a:rPr lang="it-IT" sz="2000" b="0" i="1" smtClean="0">
                                  <a:solidFill>
                                    <a:srgbClr val="0F5494"/>
                                  </a:solidFill>
                                  <a:latin typeface="Cambria Math" panose="02040503050406030204" pitchFamily="18" charset="0"/>
                                </a:rPr>
                              </m:ctrlPr>
                            </m:eqArrPr>
                            <m:e>
                              <m:r>
                                <a:rPr lang="it-IT" sz="2000" b="0" i="1" smtClean="0">
                                  <a:solidFill>
                                    <a:srgbClr val="0F5494"/>
                                  </a:solidFill>
                                  <a:latin typeface="Cambria Math" panose="02040503050406030204" pitchFamily="18" charset="0"/>
                                </a:rPr>
                                <m:t>1</m:t>
                              </m:r>
                            </m:e>
                            <m:e>
                              <m:r>
                                <a:rPr lang="it-IT" sz="2000" b="0" i="1" smtClean="0">
                                  <a:solidFill>
                                    <a:srgbClr val="0F5494"/>
                                  </a:solidFill>
                                  <a:latin typeface="Cambria Math" panose="02040503050406030204" pitchFamily="18" charset="0"/>
                                </a:rPr>
                                <m:t>𝜃</m:t>
                              </m:r>
                            </m:e>
                          </m:eqArr>
                        </m:e>
                      </m:d>
                      <m:m>
                        <m:mPr>
                          <m:mcs>
                            <m:mc>
                              <m:mcPr>
                                <m:count m:val="1"/>
                                <m:mcJc m:val="center"/>
                              </m:mcPr>
                            </m:mc>
                          </m:mcs>
                          <m:ctrlPr>
                            <a:rPr lang="it-IT" sz="2000" b="0" i="1" smtClean="0">
                              <a:solidFill>
                                <a:srgbClr val="0F5494"/>
                              </a:solidFill>
                              <a:latin typeface="Cambria Math" panose="02040503050406030204" pitchFamily="18" charset="0"/>
                            </a:rPr>
                          </m:ctrlPr>
                        </m:mPr>
                        <m:mr>
                          <m:e>
                            <m:r>
                              <m:rPr>
                                <m:brk m:alnAt="7"/>
                              </m:rPr>
                              <a:rPr lang="it-IT" sz="2000" b="0" i="1" smtClean="0">
                                <a:solidFill>
                                  <a:srgbClr val="0F5494"/>
                                </a:solidFill>
                                <a:latin typeface="Cambria Math" panose="02040503050406030204" pitchFamily="18" charset="0"/>
                              </a:rPr>
                              <m:t>𝑖</m:t>
                            </m:r>
                            <m:r>
                              <a:rPr lang="it-IT" sz="2000" b="0" i="1" smtClean="0">
                                <a:solidFill>
                                  <a:srgbClr val="0F5494"/>
                                </a:solidFill>
                                <a:latin typeface="Cambria Math" panose="02040503050406030204" pitchFamily="18" charset="0"/>
                              </a:rPr>
                              <m:t>𝑓</m:t>
                            </m:r>
                            <m:r>
                              <a:rPr lang="it-IT" sz="2000" b="0" i="1" smtClean="0">
                                <a:solidFill>
                                  <a:srgbClr val="0F5494"/>
                                </a:solidFill>
                                <a:latin typeface="Cambria Math" panose="02040503050406030204" pitchFamily="18" charset="0"/>
                              </a:rPr>
                              <m:t> </m:t>
                            </m:r>
                            <m:r>
                              <a:rPr lang="it-IT" sz="2000" b="0" i="1" smtClean="0">
                                <a:solidFill>
                                  <a:srgbClr val="0F5494"/>
                                </a:solidFill>
                                <a:latin typeface="Cambria Math" panose="02040503050406030204" pitchFamily="18" charset="0"/>
                              </a:rPr>
                              <m:t>𝑖</m:t>
                            </m:r>
                            <m:r>
                              <a:rPr lang="it-IT" sz="2000" b="0" i="1" smtClean="0">
                                <a:solidFill>
                                  <a:srgbClr val="0F5494"/>
                                </a:solidFill>
                                <a:latin typeface="Cambria Math" panose="02040503050406030204" pitchFamily="18" charset="0"/>
                              </a:rPr>
                              <m:t>∈</m:t>
                            </m:r>
                            <m:r>
                              <a:rPr lang="it-IT" sz="2000" b="0" i="1" smtClean="0">
                                <a:solidFill>
                                  <a:srgbClr val="0F5494"/>
                                </a:solidFill>
                                <a:latin typeface="Cambria Math" panose="02040503050406030204" pitchFamily="18" charset="0"/>
                              </a:rPr>
                              <m:t>𝑎</m:t>
                            </m:r>
                          </m:e>
                        </m:mr>
                        <m:mr>
                          <m:e>
                            <m:r>
                              <a:rPr lang="it-IT" sz="2000" b="0" i="1" smtClean="0">
                                <a:solidFill>
                                  <a:srgbClr val="0F5494"/>
                                </a:solidFill>
                                <a:latin typeface="Cambria Math" panose="02040503050406030204" pitchFamily="18" charset="0"/>
                              </a:rPr>
                              <m:t>𝑖</m:t>
                            </m:r>
                            <m:r>
                              <a:rPr lang="it-IT" sz="2000" b="0" i="1" smtClean="0">
                                <a:solidFill>
                                  <a:srgbClr val="0F5494"/>
                                </a:solidFill>
                                <a:latin typeface="Cambria Math" panose="02040503050406030204" pitchFamily="18" charset="0"/>
                              </a:rPr>
                              <m:t>∈</m:t>
                            </m:r>
                            <m:r>
                              <a:rPr lang="it-IT" sz="2000" b="0" i="1" smtClean="0">
                                <a:solidFill>
                                  <a:srgbClr val="0F5494"/>
                                </a:solidFill>
                                <a:latin typeface="Cambria Math" panose="02040503050406030204" pitchFamily="18" charset="0"/>
                              </a:rPr>
                              <m:t>𝑎𝑏</m:t>
                            </m:r>
                          </m:e>
                        </m:mr>
                      </m:m>
                      <m:sSubSup>
                        <m:sSubSupPr>
                          <m:ctrlPr>
                            <a:rPr lang="en-US" sz="2000" b="0" i="1" smtClean="0">
                              <a:solidFill>
                                <a:srgbClr val="0F5494"/>
                              </a:solidFill>
                              <a:latin typeface="Cambria Math" panose="02040503050406030204" pitchFamily="18" charset="0"/>
                            </a:rPr>
                          </m:ctrlPr>
                        </m:sSubSupPr>
                        <m:e>
                          <m:r>
                            <a:rPr lang="it-IT" sz="2000" b="0" i="1" smtClean="0">
                              <a:solidFill>
                                <a:srgbClr val="0F5494"/>
                              </a:solidFill>
                              <a:latin typeface="Cambria Math" panose="02040503050406030204" pitchFamily="18" charset="0"/>
                            </a:rPr>
                            <m:t>     </m:t>
                          </m:r>
                          <m:r>
                            <a:rPr lang="it-IT" sz="2000" b="0" i="1">
                              <a:solidFill>
                                <a:srgbClr val="0F5494"/>
                              </a:solidFill>
                              <a:latin typeface="Cambria Math" panose="02040503050406030204" pitchFamily="18" charset="0"/>
                            </a:rPr>
                            <m:t>𝑚</m:t>
                          </m:r>
                        </m:e>
                        <m:sub>
                          <m:r>
                            <a:rPr lang="it-IT" sz="2000" b="0" i="1">
                              <a:solidFill>
                                <a:srgbClr val="0F5494"/>
                              </a:solidFill>
                              <a:latin typeface="Cambria Math" panose="02040503050406030204" pitchFamily="18" charset="0"/>
                            </a:rPr>
                            <m:t>𝑖</m:t>
                          </m:r>
                          <m:r>
                            <a:rPr lang="it-IT" sz="2000" b="0" i="1">
                              <a:solidFill>
                                <a:srgbClr val="0F5494"/>
                              </a:solidFill>
                              <a:latin typeface="Cambria Math" panose="02040503050406030204" pitchFamily="18" charset="0"/>
                            </a:rPr>
                            <m:t>,</m:t>
                          </m:r>
                          <m:r>
                            <a:rPr lang="it-IT" sz="2000" b="0" i="1">
                              <a:solidFill>
                                <a:srgbClr val="0F5494"/>
                              </a:solidFill>
                              <a:latin typeface="Cambria Math" panose="02040503050406030204" pitchFamily="18" charset="0"/>
                            </a:rPr>
                            <m:t>𝜃</m:t>
                          </m:r>
                        </m:sub>
                        <m:sup>
                          <m:r>
                            <a:rPr lang="it-IT" sz="2000" b="0" i="1" smtClean="0">
                              <a:solidFill>
                                <a:srgbClr val="0F5494"/>
                              </a:solidFill>
                              <a:latin typeface="Cambria Math" panose="02040503050406030204" pitchFamily="18" charset="0"/>
                            </a:rPr>
                            <m:t>𝐵</m:t>
                          </m:r>
                        </m:sup>
                      </m:sSubSup>
                      <m:r>
                        <a:rPr lang="it-IT" sz="2000" b="0" i="1">
                          <a:solidFill>
                            <a:srgbClr val="0F5494"/>
                          </a:solidFill>
                          <a:latin typeface="Cambria Math" panose="02040503050406030204" pitchFamily="18" charset="0"/>
                        </a:rPr>
                        <m:t>=</m:t>
                      </m:r>
                      <m:d>
                        <m:dPr>
                          <m:begChr m:val="{"/>
                          <m:endChr m:val=""/>
                          <m:ctrlPr>
                            <a:rPr lang="it-IT" sz="2000" b="0" i="1">
                              <a:solidFill>
                                <a:srgbClr val="0F5494"/>
                              </a:solidFill>
                              <a:latin typeface="Cambria Math" panose="02040503050406030204" pitchFamily="18" charset="0"/>
                            </a:rPr>
                          </m:ctrlPr>
                        </m:dPr>
                        <m:e>
                          <m:eqArr>
                            <m:eqArrPr>
                              <m:ctrlPr>
                                <a:rPr lang="it-IT" sz="2000" b="0" i="1">
                                  <a:solidFill>
                                    <a:srgbClr val="0F5494"/>
                                  </a:solidFill>
                                  <a:latin typeface="Cambria Math" panose="02040503050406030204" pitchFamily="18" charset="0"/>
                                </a:rPr>
                              </m:ctrlPr>
                            </m:eqArrPr>
                            <m:e>
                              <m:r>
                                <a:rPr lang="it-IT" sz="2000" b="0" i="1">
                                  <a:solidFill>
                                    <a:srgbClr val="0F5494"/>
                                  </a:solidFill>
                                  <a:latin typeface="Cambria Math" panose="02040503050406030204" pitchFamily="18" charset="0"/>
                                </a:rPr>
                                <m:t>1</m:t>
                              </m:r>
                            </m:e>
                            <m:e>
                              <m:r>
                                <a:rPr lang="it-IT" sz="2000" b="0" i="1" smtClean="0">
                                  <a:solidFill>
                                    <a:srgbClr val="0F5494"/>
                                  </a:solidFill>
                                  <a:latin typeface="Cambria Math" panose="02040503050406030204" pitchFamily="18" charset="0"/>
                                </a:rPr>
                                <m:t>1−</m:t>
                              </m:r>
                              <m:r>
                                <a:rPr lang="it-IT" sz="2000" b="0" i="1">
                                  <a:solidFill>
                                    <a:srgbClr val="0F5494"/>
                                  </a:solidFill>
                                  <a:latin typeface="Cambria Math" panose="02040503050406030204" pitchFamily="18" charset="0"/>
                                </a:rPr>
                                <m:t>𝜃</m:t>
                              </m:r>
                            </m:e>
                          </m:eqArr>
                        </m:e>
                      </m:d>
                      <m:m>
                        <m:mPr>
                          <m:mcs>
                            <m:mc>
                              <m:mcPr>
                                <m:count m:val="1"/>
                                <m:mcJc m:val="center"/>
                              </m:mcPr>
                            </m:mc>
                          </m:mcs>
                          <m:ctrlPr>
                            <a:rPr lang="it-IT" sz="2000" b="0" i="1">
                              <a:solidFill>
                                <a:srgbClr val="0F5494"/>
                              </a:solidFill>
                              <a:latin typeface="Cambria Math" panose="02040503050406030204" pitchFamily="18" charset="0"/>
                            </a:rPr>
                          </m:ctrlPr>
                        </m:mPr>
                        <m:mr>
                          <m:e>
                            <m:r>
                              <m:rPr>
                                <m:brk m:alnAt="7"/>
                              </m:rPr>
                              <a:rPr lang="it-IT" sz="2000" b="0" i="1">
                                <a:solidFill>
                                  <a:srgbClr val="0F5494"/>
                                </a:solidFill>
                                <a:latin typeface="Cambria Math" panose="02040503050406030204" pitchFamily="18" charset="0"/>
                              </a:rPr>
                              <m:t>𝑖</m:t>
                            </m:r>
                            <m:r>
                              <a:rPr lang="it-IT" sz="2000" b="0" i="1">
                                <a:solidFill>
                                  <a:srgbClr val="0F5494"/>
                                </a:solidFill>
                                <a:latin typeface="Cambria Math" panose="02040503050406030204" pitchFamily="18" charset="0"/>
                              </a:rPr>
                              <m:t>𝑓</m:t>
                            </m:r>
                            <m:r>
                              <a:rPr lang="it-IT" sz="2000" b="0" i="1">
                                <a:solidFill>
                                  <a:srgbClr val="0F5494"/>
                                </a:solidFill>
                                <a:latin typeface="Cambria Math" panose="02040503050406030204" pitchFamily="18" charset="0"/>
                              </a:rPr>
                              <m:t> </m:t>
                            </m:r>
                            <m:r>
                              <a:rPr lang="it-IT" sz="2000" b="0" i="1">
                                <a:solidFill>
                                  <a:srgbClr val="0F5494"/>
                                </a:solidFill>
                                <a:latin typeface="Cambria Math" panose="02040503050406030204" pitchFamily="18" charset="0"/>
                              </a:rPr>
                              <m:t>𝑖</m:t>
                            </m:r>
                            <m:r>
                              <a:rPr lang="it-IT" sz="2000" b="0" i="1">
                                <a:solidFill>
                                  <a:srgbClr val="0F5494"/>
                                </a:solidFill>
                                <a:latin typeface="Cambria Math" panose="02040503050406030204" pitchFamily="18" charset="0"/>
                              </a:rPr>
                              <m:t>∈</m:t>
                            </m:r>
                            <m:r>
                              <a:rPr lang="it-IT" sz="2000" b="0" i="1" smtClean="0">
                                <a:solidFill>
                                  <a:srgbClr val="0F5494"/>
                                </a:solidFill>
                                <a:latin typeface="Cambria Math" panose="02040503050406030204" pitchFamily="18" charset="0"/>
                              </a:rPr>
                              <m:t>𝑏</m:t>
                            </m:r>
                          </m:e>
                        </m:mr>
                        <m:mr>
                          <m:e>
                            <m:r>
                              <a:rPr lang="it-IT" sz="2000" b="0" i="1">
                                <a:solidFill>
                                  <a:srgbClr val="0F5494"/>
                                </a:solidFill>
                                <a:latin typeface="Cambria Math" panose="02040503050406030204" pitchFamily="18" charset="0"/>
                              </a:rPr>
                              <m:t>𝑖</m:t>
                            </m:r>
                            <m:r>
                              <a:rPr lang="it-IT" sz="2000" b="0" i="1">
                                <a:solidFill>
                                  <a:srgbClr val="0F5494"/>
                                </a:solidFill>
                                <a:latin typeface="Cambria Math" panose="02040503050406030204" pitchFamily="18" charset="0"/>
                              </a:rPr>
                              <m:t>∈</m:t>
                            </m:r>
                            <m:r>
                              <a:rPr lang="it-IT" sz="2000" b="0" i="1">
                                <a:solidFill>
                                  <a:srgbClr val="0F5494"/>
                                </a:solidFill>
                                <a:latin typeface="Cambria Math" panose="02040503050406030204" pitchFamily="18" charset="0"/>
                              </a:rPr>
                              <m:t>𝑎𝑏</m:t>
                            </m:r>
                          </m:e>
                        </m:mr>
                      </m:m>
                    </m:oMath>
                  </m:oMathPara>
                </a14:m>
                <a:endParaRPr lang="it-IT" sz="2000" b="0" i="1" dirty="0">
                  <a:solidFill>
                    <a:srgbClr val="0F5494"/>
                  </a:solidFill>
                  <a:latin typeface="Cambria Math" panose="02040503050406030204" pitchFamily="18" charset="0"/>
                </a:endParaRPr>
              </a:p>
            </p:txBody>
          </p:sp>
        </mc:Choice>
        <mc:Fallback xmlns="">
          <p:sp>
            <p:nvSpPr>
              <p:cNvPr id="13" name="CasellaDiTesto 12">
                <a:extLst>
                  <a:ext uri="{FF2B5EF4-FFF2-40B4-BE49-F238E27FC236}">
                    <a16:creationId xmlns:a16="http://schemas.microsoft.com/office/drawing/2014/main" id="{4B7F9F1E-8AF3-4158-9FB3-BE87A9E567BB}"/>
                  </a:ext>
                </a:extLst>
              </p:cNvPr>
              <p:cNvSpPr txBox="1">
                <a:spLocks noRot="1" noChangeAspect="1" noMove="1" noResize="1" noEditPoints="1" noAdjustHandles="1" noChangeArrowheads="1" noChangeShapeType="1" noTextEdit="1"/>
              </p:cNvSpPr>
              <p:nvPr/>
            </p:nvSpPr>
            <p:spPr>
              <a:xfrm>
                <a:off x="331390" y="1988840"/>
                <a:ext cx="8229600" cy="2760115"/>
              </a:xfrm>
              <a:prstGeom prst="rect">
                <a:avLst/>
              </a:prstGeom>
              <a:blipFill>
                <a:blip r:embed="rId3"/>
                <a:stretch>
                  <a:fillRect l="-370" r="-444"/>
                </a:stretch>
              </a:blipFill>
            </p:spPr>
            <p:txBody>
              <a:bodyPr/>
              <a:lstStyle/>
              <a:p>
                <a:r>
                  <a:rPr lang="it-IT">
                    <a:noFill/>
                  </a:rPr>
                  <a:t> </a:t>
                </a:r>
              </a:p>
            </p:txBody>
          </p:sp>
        </mc:Fallback>
      </mc:AlternateContent>
    </p:spTree>
    <p:extLst>
      <p:ext uri="{BB962C8B-B14F-4D97-AF65-F5344CB8AC3E}">
        <p14:creationId xmlns:p14="http://schemas.microsoft.com/office/powerpoint/2010/main" val="3066397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205581" y="1314724"/>
            <a:ext cx="8481219" cy="936625"/>
          </a:xfrm>
        </p:spPr>
        <p:txBody>
          <a:bodyPr/>
          <a:lstStyle/>
          <a:p>
            <a:r>
              <a:rPr lang="it-IT" dirty="0"/>
              <a:t>Point </a:t>
            </a:r>
            <a:r>
              <a:rPr lang="it-IT" dirty="0" err="1"/>
              <a:t>estimation</a:t>
            </a:r>
            <a:endParaRPr lang="en-GB" altLang="en-US" sz="2000" i="1" dirty="0"/>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28</a:t>
            </a:fld>
            <a:endParaRPr lang="en-GB" altLang="en-US" sz="1400" b="0" i="0" dirty="0">
              <a:solidFill>
                <a:srgbClr val="000000"/>
              </a:solidFill>
              <a:latin typeface="Arial" panose="020B0604020202020204" pitchFamily="34" charset="0"/>
            </a:endParaRPr>
          </a:p>
        </p:txBody>
      </p:sp>
      <mc:AlternateContent xmlns:mc="http://schemas.openxmlformats.org/markup-compatibility/2006" xmlns:a14="http://schemas.microsoft.com/office/drawing/2010/main">
        <mc:Choice Requires="a14">
          <p:sp>
            <p:nvSpPr>
              <p:cNvPr id="13" name="CasellaDiTesto 12">
                <a:extLst>
                  <a:ext uri="{FF2B5EF4-FFF2-40B4-BE49-F238E27FC236}">
                    <a16:creationId xmlns:a16="http://schemas.microsoft.com/office/drawing/2014/main" id="{4B7F9F1E-8AF3-4158-9FB3-BE87A9E567BB}"/>
                  </a:ext>
                </a:extLst>
              </p:cNvPr>
              <p:cNvSpPr txBox="1"/>
              <p:nvPr/>
            </p:nvSpPr>
            <p:spPr>
              <a:xfrm>
                <a:off x="302894" y="2251349"/>
                <a:ext cx="8229600" cy="2355004"/>
              </a:xfrm>
              <a:prstGeom prst="rect">
                <a:avLst/>
              </a:prstGeom>
              <a:noFill/>
            </p:spPr>
            <p:txBody>
              <a:bodyPr wrap="square" rtlCol="0">
                <a:spAutoFit/>
              </a:bodyPr>
              <a:lstStyle/>
              <a:p>
                <a:pPr algn="just">
                  <a:lnSpc>
                    <a:spcPct val="150000"/>
                  </a:lnSpc>
                </a:pPr>
                <a:r>
                  <a:rPr lang="it-IT" sz="1600" b="0" dirty="0">
                    <a:solidFill>
                      <a:srgbClr val="0F5494"/>
                    </a:solidFill>
                  </a:rPr>
                  <a:t>The estimator takes the </a:t>
                </a:r>
                <a:r>
                  <a:rPr lang="it-IT" sz="1600" b="0" dirty="0" err="1">
                    <a:solidFill>
                      <a:srgbClr val="0F5494"/>
                    </a:solidFill>
                  </a:rPr>
                  <a:t>form</a:t>
                </a:r>
                <a:r>
                  <a:rPr lang="it-IT" sz="1600" b="0" dirty="0">
                    <a:solidFill>
                      <a:srgbClr val="0F5494"/>
                    </a:solidFill>
                  </a:rPr>
                  <a:t>:</a:t>
                </a:r>
              </a:p>
              <a:p>
                <a:pPr algn="just">
                  <a:lnSpc>
                    <a:spcPct val="150000"/>
                  </a:lnSpc>
                </a:pPr>
                <a:endParaRPr lang="en-US" sz="1800" b="0" dirty="0">
                  <a:solidFill>
                    <a:srgbClr val="0F5494"/>
                  </a:solidFill>
                </a:endParaRPr>
              </a:p>
              <a:p>
                <a:pPr algn="just">
                  <a:lnSpc>
                    <a:spcPct val="150000"/>
                  </a:lnSpc>
                </a:pPr>
                <a:endParaRPr lang="en-US" sz="1800" b="0" dirty="0">
                  <a:solidFill>
                    <a:srgbClr val="0F5494"/>
                  </a:solidFill>
                </a:endParaRPr>
              </a:p>
              <a:p>
                <a:pPr algn="just">
                  <a:lnSpc>
                    <a:spcPct val="150000"/>
                  </a:lnSpc>
                </a:pPr>
                <a:endParaRPr lang="en-US" sz="1800" b="0" dirty="0">
                  <a:solidFill>
                    <a:srgbClr val="0F5494"/>
                  </a:solidFill>
                </a:endParaRPr>
              </a:p>
              <a:p>
                <a:pPr algn="just">
                  <a:lnSpc>
                    <a:spcPct val="150000"/>
                  </a:lnSpc>
                </a:pPr>
                <a:endParaRPr lang="it-IT" altLang="en-US" sz="1600" b="0" i="1" kern="0" dirty="0">
                  <a:solidFill>
                    <a:srgbClr val="0F5494"/>
                  </a:solidFill>
                  <a:latin typeface="Cambria Math" panose="02040503050406030204" pitchFamily="18" charset="0"/>
                </a:endParaRPr>
              </a:p>
              <a:p>
                <a:pPr algn="just">
                  <a:lnSpc>
                    <a:spcPct val="150000"/>
                  </a:lnSpc>
                </a:pPr>
                <a:endParaRPr lang="it-IT" altLang="en-US" sz="1600" b="0" i="1" kern="0" dirty="0">
                  <a:solidFill>
                    <a:srgbClr val="0F5494"/>
                  </a:solidFill>
                  <a:latin typeface="Cambria Math" panose="02040503050406030204" pitchFamily="18" charset="0"/>
                </a:endParaRPr>
              </a:p>
            </p:txBody>
          </p:sp>
        </mc:Choice>
        <mc:Fallback xmlns="">
          <p:sp>
            <p:nvSpPr>
              <p:cNvPr id="13" name="CasellaDiTesto 12">
                <a:extLst>
                  <a:ext uri="{FF2B5EF4-FFF2-40B4-BE49-F238E27FC236}">
                    <a16:creationId xmlns:a16="http://schemas.microsoft.com/office/drawing/2014/main" id="{4B7F9F1E-8AF3-4158-9FB3-BE87A9E567BB}"/>
                  </a:ext>
                </a:extLst>
              </p:cNvPr>
              <p:cNvSpPr txBox="1">
                <a:spLocks noRot="1" noChangeAspect="1" noMove="1" noResize="1" noEditPoints="1" noAdjustHandles="1" noChangeArrowheads="1" noChangeShapeType="1" noTextEdit="1"/>
              </p:cNvSpPr>
              <p:nvPr/>
            </p:nvSpPr>
            <p:spPr>
              <a:xfrm>
                <a:off x="302894" y="2251349"/>
                <a:ext cx="8229600" cy="2355004"/>
              </a:xfrm>
              <a:prstGeom prst="rect">
                <a:avLst/>
              </a:prstGeom>
              <a:blipFill>
                <a:blip r:embed="rId3"/>
                <a:stretch>
                  <a:fillRect l="-444"/>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1" name="CasellaDiTesto 20">
                <a:extLst>
                  <a:ext uri="{FF2B5EF4-FFF2-40B4-BE49-F238E27FC236}">
                    <a16:creationId xmlns:a16="http://schemas.microsoft.com/office/drawing/2014/main" id="{DC38FE36-7C33-4E23-8CFA-CA3023C88B7C}"/>
                  </a:ext>
                </a:extLst>
              </p:cNvPr>
              <p:cNvSpPr txBox="1"/>
              <p:nvPr/>
            </p:nvSpPr>
            <p:spPr>
              <a:xfrm>
                <a:off x="719164" y="2413887"/>
                <a:ext cx="8093446" cy="5581977"/>
              </a:xfrm>
              <a:prstGeom prst="rect">
                <a:avLst/>
              </a:prstGeom>
              <a:noFill/>
            </p:spPr>
            <p:txBody>
              <a:bodyPr wrap="square">
                <a:spAutoFit/>
              </a:bodyPr>
              <a:lstStyle/>
              <a:p>
                <a:pPr marL="1971675" indent="-1971675">
                  <a:lnSpc>
                    <a:spcPct val="150000"/>
                  </a:lnSpc>
                </a:pPr>
                <a14:m>
                  <m:oMathPara xmlns:m="http://schemas.openxmlformats.org/officeDocument/2006/math">
                    <m:oMathParaPr>
                      <m:jc m:val="centerGroup"/>
                    </m:oMathParaPr>
                    <m:oMath xmlns:m="http://schemas.openxmlformats.org/officeDocument/2006/math">
                      <m:sSub>
                        <m:sSubPr>
                          <m:ctrlP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ctrlPr>
                        </m:sSubPr>
                        <m:e>
                          <m:acc>
                            <m:accPr>
                              <m:chr m:val="̂"/>
                              <m:ctrlP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ctrlPr>
                            </m:accPr>
                            <m:e>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𝑌</m:t>
                              </m:r>
                            </m:e>
                          </m:acc>
                        </m:e>
                        <m:sub>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𝐻</m:t>
                          </m:r>
                        </m:sub>
                      </m:sSub>
                      <m:d>
                        <m:dPr>
                          <m:ctrlP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ctrlPr>
                        </m:dPr>
                        <m:e>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𝜃</m:t>
                          </m:r>
                        </m:e>
                      </m:d>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m:t>
                      </m:r>
                      <m:nary>
                        <m:naryPr>
                          <m:chr m:val="∑"/>
                          <m:supHide m:val="on"/>
                          <m:ctrlPr>
                            <a:rPr lang="it-IT" sz="2000" b="0" i="1">
                              <a:solidFill>
                                <a:srgbClr val="0F5494"/>
                              </a:solidFill>
                              <a:latin typeface="Cambria Math" panose="02040503050406030204" pitchFamily="18" charset="0"/>
                            </a:rPr>
                          </m:ctrlPr>
                        </m:naryPr>
                        <m:sub>
                          <m:r>
                            <a:rPr lang="it-IT" sz="2000" b="0" i="1">
                              <a:solidFill>
                                <a:srgbClr val="0F5494"/>
                              </a:solidFill>
                              <a:latin typeface="Cambria Math" panose="02040503050406030204" pitchFamily="18" charset="0"/>
                            </a:rPr>
                            <m:t>𝑖</m:t>
                          </m:r>
                          <m:r>
                            <a:rPr lang="it-IT" sz="2000" b="0" i="1">
                              <a:solidFill>
                                <a:srgbClr val="0F5494"/>
                              </a:solidFill>
                              <a:latin typeface="Cambria Math" panose="02040503050406030204" pitchFamily="18" charset="0"/>
                            </a:rPr>
                            <m:t>∈</m:t>
                          </m:r>
                          <m:r>
                            <a:rPr lang="it-IT" sz="2000" b="0" i="1">
                              <a:solidFill>
                                <a:srgbClr val="0F5494"/>
                              </a:solidFill>
                              <a:latin typeface="Cambria Math" panose="02040503050406030204" pitchFamily="18" charset="0"/>
                            </a:rPr>
                            <m:t>𝑠</m:t>
                          </m:r>
                          <m:d>
                            <m:dPr>
                              <m:ctrlPr>
                                <a:rPr lang="it-IT" sz="2000" b="0" i="1">
                                  <a:solidFill>
                                    <a:srgbClr val="0F5494"/>
                                  </a:solidFill>
                                  <a:latin typeface="Cambria Math" panose="02040503050406030204" pitchFamily="18" charset="0"/>
                                </a:rPr>
                              </m:ctrlPr>
                            </m:dPr>
                            <m:e>
                              <m:r>
                                <a:rPr lang="it-IT" sz="2000" b="0" i="1">
                                  <a:solidFill>
                                    <a:srgbClr val="0F5494"/>
                                  </a:solidFill>
                                  <a:latin typeface="Cambria Math" panose="02040503050406030204" pitchFamily="18" charset="0"/>
                                </a:rPr>
                                <m:t>𝐴</m:t>
                              </m:r>
                            </m:e>
                          </m:d>
                          <m:r>
                            <a:rPr lang="it-IT" sz="2000" b="0" i="1">
                              <a:solidFill>
                                <a:srgbClr val="0F5494"/>
                              </a:solidFill>
                              <a:latin typeface="Cambria Math" panose="02040503050406030204" pitchFamily="18" charset="0"/>
                            </a:rPr>
                            <m:t>, </m:t>
                          </m:r>
                          <m:r>
                            <a:rPr lang="it-IT" sz="2000" b="0" i="1">
                              <a:solidFill>
                                <a:srgbClr val="0F5494"/>
                              </a:solidFill>
                              <a:latin typeface="Cambria Math" panose="02040503050406030204" pitchFamily="18" charset="0"/>
                            </a:rPr>
                            <m:t>𝑖</m:t>
                          </m:r>
                          <m:r>
                            <a:rPr lang="it-IT" sz="2000" b="0" i="1">
                              <a:solidFill>
                                <a:srgbClr val="0F5494"/>
                              </a:solidFill>
                              <a:latin typeface="Cambria Math" panose="02040503050406030204" pitchFamily="18" charset="0"/>
                            </a:rPr>
                            <m:t>∈</m:t>
                          </m:r>
                          <m:r>
                            <a:rPr lang="it-IT" sz="2000" b="0" i="1">
                              <a:solidFill>
                                <a:srgbClr val="0F5494"/>
                              </a:solidFill>
                              <a:latin typeface="Cambria Math" panose="02040503050406030204" pitchFamily="18" charset="0"/>
                            </a:rPr>
                            <m:t>𝑎</m:t>
                          </m:r>
                        </m:sub>
                        <m:sup/>
                        <m:e>
                          <m:sSubSup>
                            <m:sSubSupPr>
                              <m:ctrlPr>
                                <a:rPr lang="it-IT" sz="2000" b="0" i="1">
                                  <a:solidFill>
                                    <a:srgbClr val="0F5494"/>
                                  </a:solidFill>
                                  <a:latin typeface="Cambria Math" panose="02040503050406030204" pitchFamily="18" charset="0"/>
                                </a:rPr>
                              </m:ctrlPr>
                            </m:sSubSupPr>
                            <m:e>
                              <m:r>
                                <a:rPr lang="it-IT" sz="2000" b="0" i="1" smtClean="0">
                                  <a:solidFill>
                                    <a:srgbClr val="0F5494"/>
                                  </a:solidFill>
                                  <a:latin typeface="Cambria Math" panose="02040503050406030204" pitchFamily="18" charset="0"/>
                                </a:rPr>
                                <m:t>𝑚</m:t>
                              </m:r>
                            </m:e>
                            <m:sub>
                              <m:r>
                                <a:rPr lang="it-IT" sz="2000" b="0" i="1">
                                  <a:solidFill>
                                    <a:srgbClr val="0F5494"/>
                                  </a:solidFill>
                                  <a:latin typeface="Cambria Math" panose="02040503050406030204" pitchFamily="18" charset="0"/>
                                </a:rPr>
                                <m:t>𝑖</m:t>
                              </m:r>
                              <m:r>
                                <a:rPr lang="it-IT" sz="2000" b="0" i="1" smtClean="0">
                                  <a:solidFill>
                                    <a:srgbClr val="0F5494"/>
                                  </a:solidFill>
                                  <a:latin typeface="Cambria Math" panose="02040503050406030204" pitchFamily="18" charset="0"/>
                                </a:rPr>
                                <m:t>,</m:t>
                              </m:r>
                              <m:r>
                                <a:rPr lang="it-IT" sz="2000" b="0" i="1" smtClean="0">
                                  <a:solidFill>
                                    <a:srgbClr val="0F5494"/>
                                  </a:solidFill>
                                  <a:latin typeface="Cambria Math" panose="02040503050406030204" pitchFamily="18" charset="0"/>
                                </a:rPr>
                                <m:t>𝜃</m:t>
                              </m:r>
                            </m:sub>
                            <m:sup>
                              <m:r>
                                <a:rPr lang="it-IT" sz="2000" b="0" i="1">
                                  <a:solidFill>
                                    <a:srgbClr val="0F5494"/>
                                  </a:solidFill>
                                  <a:latin typeface="Cambria Math" panose="02040503050406030204" pitchFamily="18" charset="0"/>
                                </a:rPr>
                                <m:t>𝐴</m:t>
                              </m:r>
                            </m:sup>
                          </m:sSubSup>
                          <m:sSubSup>
                            <m:sSubSupPr>
                              <m:ctrlPr>
                                <a:rPr lang="it-IT" sz="2000" b="0" i="1">
                                  <a:solidFill>
                                    <a:srgbClr val="0F5494"/>
                                  </a:solidFill>
                                  <a:latin typeface="Cambria Math" panose="02040503050406030204" pitchFamily="18" charset="0"/>
                                </a:rPr>
                              </m:ctrlPr>
                            </m:sSubSupPr>
                            <m:e>
                              <m:r>
                                <a:rPr lang="it-IT" sz="2000" b="0" i="1" smtClean="0">
                                  <a:solidFill>
                                    <a:srgbClr val="0F5494"/>
                                  </a:solidFill>
                                  <a:latin typeface="Cambria Math" panose="02040503050406030204" pitchFamily="18" charset="0"/>
                                </a:rPr>
                                <m:t>𝑤</m:t>
                              </m:r>
                            </m:e>
                            <m:sub>
                              <m:r>
                                <a:rPr lang="it-IT" sz="2000" b="0" i="1">
                                  <a:solidFill>
                                    <a:srgbClr val="0F5494"/>
                                  </a:solidFill>
                                  <a:latin typeface="Cambria Math" panose="02040503050406030204" pitchFamily="18" charset="0"/>
                                </a:rPr>
                                <m:t>𝑖</m:t>
                              </m:r>
                              <m:r>
                                <a:rPr lang="it-IT" sz="2000" b="0" i="1">
                                  <a:solidFill>
                                    <a:srgbClr val="0F5494"/>
                                  </a:solidFill>
                                  <a:latin typeface="Cambria Math" panose="02040503050406030204" pitchFamily="18" charset="0"/>
                                </a:rPr>
                                <m:t>,</m:t>
                              </m:r>
                              <m:r>
                                <a:rPr lang="it-IT" sz="2000" b="0" i="1">
                                  <a:solidFill>
                                    <a:srgbClr val="0F5494"/>
                                  </a:solidFill>
                                  <a:latin typeface="Cambria Math" panose="02040503050406030204" pitchFamily="18" charset="0"/>
                                </a:rPr>
                                <m:t>𝜃</m:t>
                              </m:r>
                            </m:sub>
                            <m:sup>
                              <m:r>
                                <a:rPr lang="it-IT" sz="2000" b="0" i="1">
                                  <a:solidFill>
                                    <a:srgbClr val="0F5494"/>
                                  </a:solidFill>
                                  <a:latin typeface="Cambria Math" panose="02040503050406030204" pitchFamily="18" charset="0"/>
                                </a:rPr>
                                <m:t>𝐴</m:t>
                              </m:r>
                            </m:sup>
                          </m:sSubSup>
                        </m:e>
                      </m:nary>
                      <m:sSub>
                        <m:sSubPr>
                          <m:ctrlPr>
                            <a:rPr lang="it-IT" sz="2000" b="0" i="1">
                              <a:solidFill>
                                <a:srgbClr val="0F5494"/>
                              </a:solidFill>
                              <a:latin typeface="Cambria Math" panose="02040503050406030204" pitchFamily="18" charset="0"/>
                            </a:rPr>
                          </m:ctrlPr>
                        </m:sSubPr>
                        <m:e>
                          <m:r>
                            <a:rPr lang="it-IT" sz="2000" b="0" i="1">
                              <a:solidFill>
                                <a:srgbClr val="0F5494"/>
                              </a:solidFill>
                              <a:latin typeface="Cambria Math" panose="02040503050406030204" pitchFamily="18" charset="0"/>
                            </a:rPr>
                            <m:t>𝑦</m:t>
                          </m:r>
                        </m:e>
                        <m:sub>
                          <m:r>
                            <a:rPr lang="it-IT" sz="2000" b="0" i="1">
                              <a:solidFill>
                                <a:srgbClr val="0F5494"/>
                              </a:solidFill>
                              <a:latin typeface="Cambria Math" panose="02040503050406030204" pitchFamily="18" charset="0"/>
                            </a:rPr>
                            <m:t>𝑖</m:t>
                          </m:r>
                        </m:sub>
                      </m:sSub>
                      <m:r>
                        <a:rPr lang="it-IT" sz="2000" b="0" i="1" smtClean="0">
                          <a:solidFill>
                            <a:srgbClr val="0F5494"/>
                          </a:solidFill>
                          <a:latin typeface="Cambria Math" panose="02040503050406030204" pitchFamily="18" charset="0"/>
                        </a:rPr>
                        <m:t>+</m:t>
                      </m:r>
                      <m:nary>
                        <m:naryPr>
                          <m:chr m:val="∑"/>
                          <m:supHide m:val="on"/>
                          <m:ctrlPr>
                            <a:rPr lang="it-IT" sz="2000" b="0" i="1">
                              <a:solidFill>
                                <a:srgbClr val="0F5494"/>
                              </a:solidFill>
                              <a:latin typeface="Cambria Math" panose="02040503050406030204" pitchFamily="18" charset="0"/>
                            </a:rPr>
                          </m:ctrlPr>
                        </m:naryPr>
                        <m:sub>
                          <m:r>
                            <a:rPr lang="it-IT" sz="2000" b="0" i="1">
                              <a:solidFill>
                                <a:srgbClr val="0F5494"/>
                              </a:solidFill>
                              <a:latin typeface="Cambria Math" panose="02040503050406030204" pitchFamily="18" charset="0"/>
                            </a:rPr>
                            <m:t>𝑖</m:t>
                          </m:r>
                          <m:r>
                            <a:rPr lang="it-IT" sz="2000" b="0" i="1">
                              <a:solidFill>
                                <a:srgbClr val="0F5494"/>
                              </a:solidFill>
                              <a:latin typeface="Cambria Math" panose="02040503050406030204" pitchFamily="18" charset="0"/>
                            </a:rPr>
                            <m:t>∈</m:t>
                          </m:r>
                          <m:r>
                            <a:rPr lang="it-IT" sz="2000" b="0" i="1">
                              <a:solidFill>
                                <a:srgbClr val="0F5494"/>
                              </a:solidFill>
                              <a:latin typeface="Cambria Math" panose="02040503050406030204" pitchFamily="18" charset="0"/>
                            </a:rPr>
                            <m:t>𝑠</m:t>
                          </m:r>
                          <m:d>
                            <m:dPr>
                              <m:ctrlPr>
                                <a:rPr lang="it-IT" sz="2000" b="0" i="1">
                                  <a:solidFill>
                                    <a:srgbClr val="0F5494"/>
                                  </a:solidFill>
                                  <a:latin typeface="Cambria Math" panose="02040503050406030204" pitchFamily="18" charset="0"/>
                                </a:rPr>
                              </m:ctrlPr>
                            </m:dPr>
                            <m:e>
                              <m:r>
                                <a:rPr lang="it-IT" sz="2000" b="0" i="1">
                                  <a:solidFill>
                                    <a:srgbClr val="0F5494"/>
                                  </a:solidFill>
                                  <a:latin typeface="Cambria Math" panose="02040503050406030204" pitchFamily="18" charset="0"/>
                                </a:rPr>
                                <m:t>𝐴</m:t>
                              </m:r>
                            </m:e>
                          </m:d>
                          <m:r>
                            <a:rPr lang="it-IT" sz="2000" b="0" i="1">
                              <a:solidFill>
                                <a:srgbClr val="0F5494"/>
                              </a:solidFill>
                              <a:latin typeface="Cambria Math" panose="02040503050406030204" pitchFamily="18" charset="0"/>
                            </a:rPr>
                            <m:t>, </m:t>
                          </m:r>
                          <m:r>
                            <a:rPr lang="it-IT" sz="2000" b="0" i="1">
                              <a:solidFill>
                                <a:srgbClr val="0F5494"/>
                              </a:solidFill>
                              <a:latin typeface="Cambria Math" panose="02040503050406030204" pitchFamily="18" charset="0"/>
                            </a:rPr>
                            <m:t>𝑖</m:t>
                          </m:r>
                          <m:r>
                            <a:rPr lang="it-IT" sz="2000" b="0" i="1">
                              <a:solidFill>
                                <a:srgbClr val="0F5494"/>
                              </a:solidFill>
                              <a:latin typeface="Cambria Math" panose="02040503050406030204" pitchFamily="18" charset="0"/>
                            </a:rPr>
                            <m:t>∈</m:t>
                          </m:r>
                          <m:r>
                            <a:rPr lang="it-IT" sz="2000" b="0" i="1">
                              <a:solidFill>
                                <a:srgbClr val="0F5494"/>
                              </a:solidFill>
                              <a:latin typeface="Cambria Math" panose="02040503050406030204" pitchFamily="18" charset="0"/>
                            </a:rPr>
                            <m:t>𝑎</m:t>
                          </m:r>
                        </m:sub>
                        <m:sup/>
                        <m:e>
                          <m:sSubSup>
                            <m:sSubSupPr>
                              <m:ctrlPr>
                                <a:rPr lang="it-IT" sz="2000" b="0" i="1">
                                  <a:solidFill>
                                    <a:srgbClr val="0F5494"/>
                                  </a:solidFill>
                                  <a:latin typeface="Cambria Math" panose="02040503050406030204" pitchFamily="18" charset="0"/>
                                </a:rPr>
                              </m:ctrlPr>
                            </m:sSubSupPr>
                            <m:e>
                              <m:r>
                                <a:rPr lang="it-IT" sz="2000" b="0" i="1">
                                  <a:solidFill>
                                    <a:srgbClr val="0F5494"/>
                                  </a:solidFill>
                                  <a:latin typeface="Cambria Math" panose="02040503050406030204" pitchFamily="18" charset="0"/>
                                </a:rPr>
                                <m:t>𝑚</m:t>
                              </m:r>
                            </m:e>
                            <m:sub>
                              <m:r>
                                <a:rPr lang="it-IT" sz="2000" b="0" i="1">
                                  <a:solidFill>
                                    <a:srgbClr val="0F5494"/>
                                  </a:solidFill>
                                  <a:latin typeface="Cambria Math" panose="02040503050406030204" pitchFamily="18" charset="0"/>
                                </a:rPr>
                                <m:t>𝑖</m:t>
                              </m:r>
                              <m:r>
                                <a:rPr lang="it-IT" sz="2000" b="0" i="1">
                                  <a:solidFill>
                                    <a:srgbClr val="0F5494"/>
                                  </a:solidFill>
                                  <a:latin typeface="Cambria Math" panose="02040503050406030204" pitchFamily="18" charset="0"/>
                                </a:rPr>
                                <m:t>,</m:t>
                              </m:r>
                              <m:r>
                                <a:rPr lang="it-IT" sz="2000" b="0" i="1">
                                  <a:solidFill>
                                    <a:srgbClr val="0F5494"/>
                                  </a:solidFill>
                                  <a:latin typeface="Cambria Math" panose="02040503050406030204" pitchFamily="18" charset="0"/>
                                </a:rPr>
                                <m:t>𝜃</m:t>
                              </m:r>
                            </m:sub>
                            <m:sup>
                              <m:r>
                                <a:rPr lang="it-IT" sz="2000" b="0" i="1" smtClean="0">
                                  <a:solidFill>
                                    <a:srgbClr val="0F5494"/>
                                  </a:solidFill>
                                  <a:latin typeface="Cambria Math" panose="02040503050406030204" pitchFamily="18" charset="0"/>
                                </a:rPr>
                                <m:t>𝐵</m:t>
                              </m:r>
                            </m:sup>
                          </m:sSubSup>
                          <m:sSubSup>
                            <m:sSubSupPr>
                              <m:ctrlPr>
                                <a:rPr lang="it-IT" sz="2000" b="0" i="1">
                                  <a:solidFill>
                                    <a:srgbClr val="0F5494"/>
                                  </a:solidFill>
                                  <a:latin typeface="Cambria Math" panose="02040503050406030204" pitchFamily="18" charset="0"/>
                                </a:rPr>
                              </m:ctrlPr>
                            </m:sSubSupPr>
                            <m:e>
                              <m:r>
                                <a:rPr lang="it-IT" sz="2000" b="0" i="1">
                                  <a:solidFill>
                                    <a:srgbClr val="0F5494"/>
                                  </a:solidFill>
                                  <a:latin typeface="Cambria Math" panose="02040503050406030204" pitchFamily="18" charset="0"/>
                                </a:rPr>
                                <m:t>𝑤</m:t>
                              </m:r>
                            </m:e>
                            <m:sub>
                              <m:r>
                                <a:rPr lang="it-IT" sz="2000" b="0" i="1">
                                  <a:solidFill>
                                    <a:srgbClr val="0F5494"/>
                                  </a:solidFill>
                                  <a:latin typeface="Cambria Math" panose="02040503050406030204" pitchFamily="18" charset="0"/>
                                </a:rPr>
                                <m:t>𝑖</m:t>
                              </m:r>
                              <m:r>
                                <a:rPr lang="it-IT" sz="2000" b="0" i="1">
                                  <a:solidFill>
                                    <a:srgbClr val="0F5494"/>
                                  </a:solidFill>
                                  <a:latin typeface="Cambria Math" panose="02040503050406030204" pitchFamily="18" charset="0"/>
                                </a:rPr>
                                <m:t>,</m:t>
                              </m:r>
                              <m:r>
                                <a:rPr lang="it-IT" sz="2000" b="0" i="1">
                                  <a:solidFill>
                                    <a:srgbClr val="0F5494"/>
                                  </a:solidFill>
                                  <a:latin typeface="Cambria Math" panose="02040503050406030204" pitchFamily="18" charset="0"/>
                                </a:rPr>
                                <m:t>𝜃</m:t>
                              </m:r>
                            </m:sub>
                            <m:sup>
                              <m:r>
                                <a:rPr lang="it-IT" sz="2000" b="0" i="1" smtClean="0">
                                  <a:solidFill>
                                    <a:srgbClr val="0F5494"/>
                                  </a:solidFill>
                                  <a:latin typeface="Cambria Math" panose="02040503050406030204" pitchFamily="18" charset="0"/>
                                </a:rPr>
                                <m:t>𝐵</m:t>
                              </m:r>
                            </m:sup>
                          </m:sSubSup>
                        </m:e>
                      </m:nary>
                      <m:sSub>
                        <m:sSubPr>
                          <m:ctrlPr>
                            <a:rPr lang="it-IT" sz="2000" b="0" i="1">
                              <a:solidFill>
                                <a:srgbClr val="0F5494"/>
                              </a:solidFill>
                              <a:latin typeface="Cambria Math" panose="02040503050406030204" pitchFamily="18" charset="0"/>
                            </a:rPr>
                          </m:ctrlPr>
                        </m:sSubPr>
                        <m:e>
                          <m:r>
                            <a:rPr lang="it-IT" sz="2000" b="0" i="1">
                              <a:solidFill>
                                <a:srgbClr val="0F5494"/>
                              </a:solidFill>
                              <a:latin typeface="Cambria Math" panose="02040503050406030204" pitchFamily="18" charset="0"/>
                            </a:rPr>
                            <m:t>𝑦</m:t>
                          </m:r>
                        </m:e>
                        <m:sub>
                          <m:r>
                            <a:rPr lang="it-IT" sz="2000" b="0" i="1">
                              <a:solidFill>
                                <a:srgbClr val="0F5494"/>
                              </a:solidFill>
                              <a:latin typeface="Cambria Math" panose="02040503050406030204" pitchFamily="18" charset="0"/>
                            </a:rPr>
                            <m:t>𝑖</m:t>
                          </m:r>
                        </m:sub>
                      </m:sSub>
                      <m:r>
                        <a:rPr lang="it-IT" sz="2000" b="0" i="1" smtClean="0">
                          <a:solidFill>
                            <a:srgbClr val="0F5494"/>
                          </a:solidFill>
                          <a:latin typeface="Cambria Math" panose="02040503050406030204" pitchFamily="18" charset="0"/>
                        </a:rPr>
                        <m:t>=</m:t>
                      </m:r>
                      <m:sSubSup>
                        <m:sSubSupPr>
                          <m:ctrlPr>
                            <a:rPr lang="it-IT" altLang="en-US" sz="2000" b="0" i="1" kern="0">
                              <a:solidFill>
                                <a:srgbClr val="0F5494"/>
                              </a:solidFill>
                              <a:latin typeface="Cambria Math" panose="02040503050406030204" pitchFamily="18" charset="0"/>
                            </a:rPr>
                          </m:ctrlPr>
                        </m:sSubSup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𝑌</m:t>
                              </m:r>
                            </m:e>
                          </m:acc>
                        </m:e>
                        <m:sub>
                          <m:r>
                            <a:rPr lang="it-IT" altLang="en-US" sz="2000" b="0" i="1" kern="0">
                              <a:solidFill>
                                <a:srgbClr val="0F5494"/>
                              </a:solidFill>
                              <a:latin typeface="Cambria Math" panose="02040503050406030204" pitchFamily="18" charset="0"/>
                            </a:rPr>
                            <m:t>𝑎</m:t>
                          </m:r>
                        </m:sub>
                        <m:sup>
                          <m:r>
                            <a:rPr lang="it-IT" altLang="en-US" sz="2000" b="0" i="1" kern="0">
                              <a:solidFill>
                                <a:srgbClr val="0F5494"/>
                              </a:solidFill>
                              <a:latin typeface="Cambria Math" panose="02040503050406030204" pitchFamily="18" charset="0"/>
                            </a:rPr>
                            <m:t>𝐴</m:t>
                          </m:r>
                        </m:sup>
                      </m:sSubSup>
                      <m:r>
                        <a:rPr lang="it-IT" altLang="en-US" sz="2000" b="0" i="1" kern="0">
                          <a:solidFill>
                            <a:srgbClr val="0F5494"/>
                          </a:solidFill>
                          <a:latin typeface="Cambria Math" panose="02040503050406030204" pitchFamily="18" charset="0"/>
                        </a:rPr>
                        <m:t>+</m:t>
                      </m:r>
                      <m:r>
                        <a:rPr lang="it-IT" altLang="en-US" sz="2000" b="0" i="1" kern="0">
                          <a:solidFill>
                            <a:srgbClr val="0F5494"/>
                          </a:solidFill>
                          <a:latin typeface="Cambria Math" panose="02040503050406030204" pitchFamily="18" charset="0"/>
                        </a:rPr>
                        <m:t>𝜃</m:t>
                      </m:r>
                      <m:sSubSup>
                        <m:sSubSupPr>
                          <m:ctrlPr>
                            <a:rPr lang="it-IT" altLang="en-US" sz="2000" b="0" i="1" kern="0">
                              <a:solidFill>
                                <a:srgbClr val="0F5494"/>
                              </a:solidFill>
                              <a:latin typeface="Cambria Math" panose="02040503050406030204" pitchFamily="18" charset="0"/>
                            </a:rPr>
                          </m:ctrlPr>
                        </m:sSubSup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𝑌</m:t>
                              </m:r>
                            </m:e>
                          </m:acc>
                        </m:e>
                        <m:sub>
                          <m:r>
                            <a:rPr lang="it-IT" altLang="en-US" sz="2000" b="0" i="1" kern="0">
                              <a:solidFill>
                                <a:srgbClr val="0F5494"/>
                              </a:solidFill>
                              <a:latin typeface="Cambria Math" panose="02040503050406030204" pitchFamily="18" charset="0"/>
                            </a:rPr>
                            <m:t>𝑎𝑏</m:t>
                          </m:r>
                        </m:sub>
                        <m:sup>
                          <m:r>
                            <a:rPr lang="it-IT" altLang="en-US" sz="2000" b="0" i="1" kern="0">
                              <a:solidFill>
                                <a:srgbClr val="0F5494"/>
                              </a:solidFill>
                              <a:latin typeface="Cambria Math" panose="02040503050406030204" pitchFamily="18" charset="0"/>
                            </a:rPr>
                            <m:t>𝐴</m:t>
                          </m:r>
                        </m:sup>
                      </m:sSubSup>
                      <m:r>
                        <a:rPr lang="it-IT" altLang="en-US" sz="2000" b="0" i="1" kern="0">
                          <a:solidFill>
                            <a:srgbClr val="0F5494"/>
                          </a:solidFill>
                          <a:latin typeface="Cambria Math" panose="02040503050406030204" pitchFamily="18" charset="0"/>
                        </a:rPr>
                        <m:t>+</m:t>
                      </m:r>
                      <m:d>
                        <m:dPr>
                          <m:ctrlPr>
                            <a:rPr lang="it-IT" altLang="en-US" sz="2000" b="0" i="1" kern="0">
                              <a:solidFill>
                                <a:srgbClr val="0F5494"/>
                              </a:solidFill>
                              <a:latin typeface="Cambria Math" panose="02040503050406030204" pitchFamily="18" charset="0"/>
                            </a:rPr>
                          </m:ctrlPr>
                        </m:dPr>
                        <m:e>
                          <m:r>
                            <a:rPr lang="it-IT" altLang="en-US" sz="2000" b="0" i="1" kern="0">
                              <a:solidFill>
                                <a:srgbClr val="0F5494"/>
                              </a:solidFill>
                              <a:latin typeface="Cambria Math" panose="02040503050406030204" pitchFamily="18" charset="0"/>
                            </a:rPr>
                            <m:t>1−</m:t>
                          </m:r>
                          <m:r>
                            <a:rPr lang="it-IT" altLang="en-US" sz="2000" b="0" i="1" kern="0">
                              <a:solidFill>
                                <a:srgbClr val="0F5494"/>
                              </a:solidFill>
                              <a:latin typeface="Cambria Math" panose="02040503050406030204" pitchFamily="18" charset="0"/>
                            </a:rPr>
                            <m:t>𝜃</m:t>
                          </m:r>
                        </m:e>
                      </m:d>
                      <m:sSubSup>
                        <m:sSubSupPr>
                          <m:ctrlPr>
                            <a:rPr lang="it-IT" altLang="en-US" sz="2000" b="0" i="1" kern="0">
                              <a:solidFill>
                                <a:srgbClr val="0F5494"/>
                              </a:solidFill>
                              <a:latin typeface="Cambria Math" panose="02040503050406030204" pitchFamily="18" charset="0"/>
                            </a:rPr>
                          </m:ctrlPr>
                        </m:sSubSup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𝑌</m:t>
                              </m:r>
                            </m:e>
                          </m:acc>
                        </m:e>
                        <m:sub>
                          <m:r>
                            <a:rPr lang="it-IT" altLang="en-US" sz="2000" b="0" i="1" kern="0">
                              <a:solidFill>
                                <a:srgbClr val="0F5494"/>
                              </a:solidFill>
                              <a:latin typeface="Cambria Math" panose="02040503050406030204" pitchFamily="18" charset="0"/>
                            </a:rPr>
                            <m:t>𝑎𝑏</m:t>
                          </m:r>
                        </m:sub>
                        <m:sup>
                          <m:r>
                            <a:rPr lang="it-IT" altLang="en-US" sz="2000" b="0" i="1" kern="0">
                              <a:solidFill>
                                <a:srgbClr val="0F5494"/>
                              </a:solidFill>
                              <a:latin typeface="Cambria Math" panose="02040503050406030204" pitchFamily="18" charset="0"/>
                            </a:rPr>
                            <m:t>𝐵</m:t>
                          </m:r>
                        </m:sup>
                      </m:sSubSup>
                      <m:r>
                        <a:rPr lang="it-IT" altLang="en-US" sz="2000" b="0" i="1" kern="0">
                          <a:solidFill>
                            <a:srgbClr val="0F5494"/>
                          </a:solidFill>
                          <a:latin typeface="Cambria Math" panose="02040503050406030204" pitchFamily="18" charset="0"/>
                        </a:rPr>
                        <m:t>+</m:t>
                      </m:r>
                      <m:sSubSup>
                        <m:sSubSupPr>
                          <m:ctrlPr>
                            <a:rPr lang="it-IT" altLang="en-US" sz="2000" b="0" i="1" kern="0">
                              <a:solidFill>
                                <a:srgbClr val="0F5494"/>
                              </a:solidFill>
                              <a:latin typeface="Cambria Math" panose="02040503050406030204" pitchFamily="18" charset="0"/>
                            </a:rPr>
                          </m:ctrlPr>
                        </m:sSubSup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𝑌</m:t>
                              </m:r>
                            </m:e>
                          </m:acc>
                        </m:e>
                        <m:sub>
                          <m:r>
                            <a:rPr lang="it-IT" altLang="en-US" sz="2000" b="0" i="1" kern="0">
                              <a:solidFill>
                                <a:srgbClr val="0F5494"/>
                              </a:solidFill>
                              <a:latin typeface="Cambria Math" panose="02040503050406030204" pitchFamily="18" charset="0"/>
                            </a:rPr>
                            <m:t>𝑏</m:t>
                          </m:r>
                        </m:sub>
                        <m:sup>
                          <m:r>
                            <a:rPr lang="it-IT" altLang="en-US" sz="2000" b="0" i="1" kern="0">
                              <a:solidFill>
                                <a:srgbClr val="0F5494"/>
                              </a:solidFill>
                              <a:latin typeface="Cambria Math" panose="02040503050406030204" pitchFamily="18" charset="0"/>
                            </a:rPr>
                            <m:t>𝐵</m:t>
                          </m:r>
                        </m:sup>
                      </m:sSubSup>
                    </m:oMath>
                  </m:oMathPara>
                </a14:m>
                <a:endParaRPr lang="it-IT" sz="2000" b="0" dirty="0">
                  <a:solidFill>
                    <a:srgbClr val="0F5494"/>
                  </a:solidFill>
                </a:endParaRPr>
              </a:p>
              <a:p>
                <a:endParaRPr lang="it-IT" sz="2000" b="0" dirty="0">
                  <a:solidFill>
                    <a:srgbClr val="0F5494"/>
                  </a:solidFill>
                </a:endParaRPr>
              </a:p>
              <a:p>
                <a:pPr marL="0" marR="0" lvl="0" indent="0" algn="just" defTabSz="914400" rtl="0" eaLnBrk="0" fontAlgn="base" latinLnBrk="0" hangingPunct="0">
                  <a:lnSpc>
                    <a:spcPct val="150000"/>
                  </a:lnSpc>
                  <a:spcBef>
                    <a:spcPct val="0"/>
                  </a:spcBef>
                  <a:spcAft>
                    <a:spcPct val="0"/>
                  </a:spcAft>
                  <a:buClrTx/>
                  <a:buSzTx/>
                  <a:buFontTx/>
                  <a:buNone/>
                  <a:tabLst/>
                  <a:defRPr/>
                </a:pPr>
                <a14:m>
                  <m:oMath xmlns:m="http://schemas.openxmlformats.org/officeDocument/2006/math">
                    <m:sSubSup>
                      <m:sSubSupPr>
                        <m:ctrlP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ctrlPr>
                      </m:sSubSupPr>
                      <m:e>
                        <m:acc>
                          <m:accPr>
                            <m:chr m:val="̂"/>
                            <m:ctrlP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ctrlPr>
                          </m:accPr>
                          <m:e>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𝑌</m:t>
                            </m:r>
                          </m:e>
                        </m:acc>
                      </m:e>
                      <m:sub>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𝑎</m:t>
                        </m:r>
                      </m:sub>
                      <m:sup>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𝐴</m:t>
                        </m:r>
                      </m:sup>
                    </m:sSubSup>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m:t>
                    </m:r>
                    <m:nary>
                      <m:naryPr>
                        <m:chr m:val="∑"/>
                        <m:supHide m:val="on"/>
                        <m:ctrlP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ctrlPr>
                      </m:naryPr>
                      <m:sub>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𝑖</m:t>
                        </m:r>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m:t>
                        </m:r>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𝑠</m:t>
                        </m:r>
                        <m:d>
                          <m:dPr>
                            <m:ctrlP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ctrlPr>
                          </m:dPr>
                          <m:e>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𝐴</m:t>
                            </m:r>
                          </m:e>
                        </m:d>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 </m:t>
                        </m:r>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𝑖</m:t>
                        </m:r>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m:t>
                        </m:r>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𝑎</m:t>
                        </m:r>
                      </m:sub>
                      <m:sup/>
                      <m:e>
                        <m:sSubSup>
                          <m:sSubSupPr>
                            <m:ctrlPr>
                              <a:rPr kumimoji="0" lang="it-IT" sz="2000" b="0" i="1" u="none" strike="noStrike" kern="1200" cap="none" spc="0" normalizeH="0" baseline="0" noProof="0">
                                <a:ln>
                                  <a:noFill/>
                                </a:ln>
                                <a:solidFill>
                                  <a:srgbClr val="0F5494"/>
                                </a:solidFill>
                                <a:effectLst/>
                                <a:uLnTx/>
                                <a:uFillTx/>
                                <a:latin typeface="Cambria Math" panose="02040503050406030204" pitchFamily="18" charset="0"/>
                                <a:ea typeface="+mn-ea"/>
                                <a:cs typeface="+mn-cs"/>
                              </a:rPr>
                            </m:ctrlPr>
                          </m:sSubSupPr>
                          <m:e>
                            <m:r>
                              <a:rPr kumimoji="0" lang="it-IT" sz="2000" b="0" i="1" u="none" strike="noStrike" kern="1200" cap="none" spc="0" normalizeH="0" baseline="0" noProof="0">
                                <a:ln>
                                  <a:noFill/>
                                </a:ln>
                                <a:solidFill>
                                  <a:srgbClr val="0F5494"/>
                                </a:solidFill>
                                <a:effectLst/>
                                <a:uLnTx/>
                                <a:uFillTx/>
                                <a:latin typeface="Cambria Math" panose="02040503050406030204" pitchFamily="18" charset="0"/>
                                <a:ea typeface="+mn-ea"/>
                                <a:cs typeface="+mn-cs"/>
                              </a:rPr>
                              <m:t>𝑤</m:t>
                            </m:r>
                          </m:e>
                          <m:sub>
                            <m:r>
                              <a:rPr kumimoji="0" lang="it-IT" sz="2000" b="0" i="1" u="none" strike="noStrike" kern="1200" cap="none" spc="0" normalizeH="0" baseline="0" noProof="0">
                                <a:ln>
                                  <a:noFill/>
                                </a:ln>
                                <a:solidFill>
                                  <a:srgbClr val="0F5494"/>
                                </a:solidFill>
                                <a:effectLst/>
                                <a:uLnTx/>
                                <a:uFillTx/>
                                <a:latin typeface="Cambria Math" panose="02040503050406030204" pitchFamily="18" charset="0"/>
                                <a:ea typeface="+mn-ea"/>
                                <a:cs typeface="+mn-cs"/>
                              </a:rPr>
                              <m:t>𝑖</m:t>
                            </m:r>
                          </m:sub>
                          <m:sup>
                            <m:r>
                              <a:rPr kumimoji="0" lang="it-IT" sz="2000" b="0" i="1" u="none" strike="noStrike" kern="1200" cap="none" spc="0" normalizeH="0" baseline="0" noProof="0">
                                <a:ln>
                                  <a:noFill/>
                                </a:ln>
                                <a:solidFill>
                                  <a:srgbClr val="0F5494"/>
                                </a:solidFill>
                                <a:effectLst/>
                                <a:uLnTx/>
                                <a:uFillTx/>
                                <a:latin typeface="Cambria Math" panose="02040503050406030204" pitchFamily="18" charset="0"/>
                                <a:ea typeface="+mn-ea"/>
                                <a:cs typeface="+mn-cs"/>
                              </a:rPr>
                              <m:t>𝐴</m:t>
                            </m:r>
                          </m:sup>
                        </m:sSubSup>
                      </m:e>
                    </m:nary>
                    <m:sSub>
                      <m:sSubPr>
                        <m:ctrlP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ctrlPr>
                      </m:sSubPr>
                      <m:e>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𝑦</m:t>
                        </m:r>
                      </m:e>
                      <m:sub>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𝑖</m:t>
                        </m:r>
                      </m:sub>
                    </m:sSub>
                  </m:oMath>
                </a14:m>
                <a:r>
                  <a:rPr kumimoji="0" lang="it-IT" sz="2000" b="0" i="0" u="none" strike="noStrike" kern="1200" cap="none" spc="0" normalizeH="0" baseline="0" noProof="0" dirty="0">
                    <a:ln>
                      <a:noFill/>
                    </a:ln>
                    <a:solidFill>
                      <a:srgbClr val="0F5494"/>
                    </a:solidFill>
                    <a:effectLst/>
                    <a:uLnTx/>
                    <a:uFillTx/>
                    <a:latin typeface="Verdana" panose="020B0604030504040204" pitchFamily="34" charset="0"/>
                    <a:ea typeface="+mn-ea"/>
                    <a:cs typeface="+mn-cs"/>
                  </a:rPr>
                  <a:t> </a:t>
                </a:r>
              </a:p>
              <a:p>
                <a:pPr marL="0" marR="0" lvl="0" indent="0" algn="just" defTabSz="914400" rtl="0" eaLnBrk="0" fontAlgn="base" latinLnBrk="0" hangingPunct="0">
                  <a:lnSpc>
                    <a:spcPct val="150000"/>
                  </a:lnSpc>
                  <a:spcBef>
                    <a:spcPct val="0"/>
                  </a:spcBef>
                  <a:spcAft>
                    <a:spcPct val="0"/>
                  </a:spcAft>
                  <a:buClrTx/>
                  <a:buSzTx/>
                  <a:buFontTx/>
                  <a:buNone/>
                  <a:tabLst/>
                  <a:defRPr/>
                </a:pPr>
                <a14:m>
                  <m:oMath xmlns:m="http://schemas.openxmlformats.org/officeDocument/2006/math">
                    <m:sSubSup>
                      <m:sSubSupPr>
                        <m:ctrlP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ctrlPr>
                      </m:sSubSupPr>
                      <m:e>
                        <m:acc>
                          <m:accPr>
                            <m:chr m:val="̂"/>
                            <m:ctrlP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ctrlPr>
                          </m:accPr>
                          <m:e>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𝑌</m:t>
                            </m:r>
                          </m:e>
                        </m:acc>
                      </m:e>
                      <m:sub>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𝑎𝑏</m:t>
                        </m:r>
                      </m:sub>
                      <m:sup>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𝐴</m:t>
                        </m:r>
                      </m:sup>
                    </m:sSubSup>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m:t>
                    </m:r>
                    <m:nary>
                      <m:naryPr>
                        <m:chr m:val="∑"/>
                        <m:supHide m:val="on"/>
                        <m:ctrlP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ctrlPr>
                      </m:naryPr>
                      <m:sub>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𝑖</m:t>
                        </m:r>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m:t>
                        </m:r>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𝑠</m:t>
                        </m:r>
                        <m:d>
                          <m:dPr>
                            <m:ctrlP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ctrlPr>
                          </m:dPr>
                          <m:e>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𝐴</m:t>
                            </m:r>
                          </m:e>
                        </m:d>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 </m:t>
                        </m:r>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𝑖</m:t>
                        </m:r>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m:t>
                        </m:r>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𝑎𝑏</m:t>
                        </m:r>
                      </m:sub>
                      <m:sup/>
                      <m:e>
                        <m:sSubSup>
                          <m:sSubSupPr>
                            <m:ctrlPr>
                              <a:rPr kumimoji="0" lang="it-IT" sz="2000" b="0" i="1" u="none" strike="noStrike" kern="1200" cap="none" spc="0" normalizeH="0" baseline="0" noProof="0">
                                <a:ln>
                                  <a:noFill/>
                                </a:ln>
                                <a:solidFill>
                                  <a:srgbClr val="0F5494"/>
                                </a:solidFill>
                                <a:effectLst/>
                                <a:uLnTx/>
                                <a:uFillTx/>
                                <a:latin typeface="Cambria Math" panose="02040503050406030204" pitchFamily="18" charset="0"/>
                                <a:ea typeface="+mn-ea"/>
                                <a:cs typeface="+mn-cs"/>
                              </a:rPr>
                            </m:ctrlPr>
                          </m:sSubSupPr>
                          <m:e>
                            <m:r>
                              <a:rPr kumimoji="0" lang="it-IT" sz="2000" b="0" i="1" u="none" strike="noStrike" kern="1200" cap="none" spc="0" normalizeH="0" baseline="0" noProof="0">
                                <a:ln>
                                  <a:noFill/>
                                </a:ln>
                                <a:solidFill>
                                  <a:srgbClr val="0F5494"/>
                                </a:solidFill>
                                <a:effectLst/>
                                <a:uLnTx/>
                                <a:uFillTx/>
                                <a:latin typeface="Cambria Math" panose="02040503050406030204" pitchFamily="18" charset="0"/>
                                <a:ea typeface="+mn-ea"/>
                                <a:cs typeface="+mn-cs"/>
                              </a:rPr>
                              <m:t>𝑤</m:t>
                            </m:r>
                          </m:e>
                          <m:sub>
                            <m:r>
                              <a:rPr kumimoji="0" lang="it-IT" sz="2000" b="0" i="1" u="none" strike="noStrike" kern="1200" cap="none" spc="0" normalizeH="0" baseline="0" noProof="0">
                                <a:ln>
                                  <a:noFill/>
                                </a:ln>
                                <a:solidFill>
                                  <a:srgbClr val="0F5494"/>
                                </a:solidFill>
                                <a:effectLst/>
                                <a:uLnTx/>
                                <a:uFillTx/>
                                <a:latin typeface="Cambria Math" panose="02040503050406030204" pitchFamily="18" charset="0"/>
                                <a:ea typeface="+mn-ea"/>
                                <a:cs typeface="+mn-cs"/>
                              </a:rPr>
                              <m:t>𝑖</m:t>
                            </m:r>
                          </m:sub>
                          <m:sup>
                            <m:r>
                              <a:rPr kumimoji="0" lang="it-IT" sz="2000" b="0" i="1" u="none" strike="noStrike" kern="1200" cap="none" spc="0" normalizeH="0" baseline="0" noProof="0">
                                <a:ln>
                                  <a:noFill/>
                                </a:ln>
                                <a:solidFill>
                                  <a:srgbClr val="0F5494"/>
                                </a:solidFill>
                                <a:effectLst/>
                                <a:uLnTx/>
                                <a:uFillTx/>
                                <a:latin typeface="Cambria Math" panose="02040503050406030204" pitchFamily="18" charset="0"/>
                                <a:ea typeface="+mn-ea"/>
                                <a:cs typeface="+mn-cs"/>
                              </a:rPr>
                              <m:t>𝐴</m:t>
                            </m:r>
                          </m:sup>
                        </m:sSubSup>
                      </m:e>
                    </m:nary>
                    <m:sSub>
                      <m:sSubPr>
                        <m:ctrlP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ctrlPr>
                      </m:sSubPr>
                      <m:e>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𝑦</m:t>
                        </m:r>
                      </m:e>
                      <m:sub>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𝑖</m:t>
                        </m:r>
                      </m:sub>
                    </m:sSub>
                  </m:oMath>
                </a14:m>
                <a:r>
                  <a:rPr kumimoji="0" lang="it-IT" sz="2000" b="0" i="0" u="none" strike="noStrike" kern="1200" cap="none" spc="0" normalizeH="0" baseline="0" noProof="0" dirty="0">
                    <a:ln>
                      <a:noFill/>
                    </a:ln>
                    <a:solidFill>
                      <a:srgbClr val="0F5494"/>
                    </a:solidFill>
                    <a:effectLst/>
                    <a:uLnTx/>
                    <a:uFillTx/>
                    <a:latin typeface="Verdana" panose="020B0604030504040204" pitchFamily="34" charset="0"/>
                    <a:ea typeface="+mn-ea"/>
                    <a:cs typeface="+mn-cs"/>
                  </a:rPr>
                  <a:t> </a:t>
                </a:r>
              </a:p>
              <a:p>
                <a:pPr marL="0" marR="0" lvl="0" indent="0" algn="just" defTabSz="914400" rtl="0" eaLnBrk="0" fontAlgn="base" latinLnBrk="0" hangingPunct="0">
                  <a:lnSpc>
                    <a:spcPct val="150000"/>
                  </a:lnSpc>
                  <a:spcBef>
                    <a:spcPct val="0"/>
                  </a:spcBef>
                  <a:spcAft>
                    <a:spcPct val="0"/>
                  </a:spcAft>
                  <a:buClrTx/>
                  <a:buSzTx/>
                  <a:buFontTx/>
                  <a:buNone/>
                  <a:tabLst/>
                  <a:defRPr/>
                </a:pPr>
                <a14:m>
                  <m:oMath xmlns:m="http://schemas.openxmlformats.org/officeDocument/2006/math">
                    <m:sSubSup>
                      <m:sSubSupPr>
                        <m:ctrlP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ctrlPr>
                      </m:sSubSupPr>
                      <m:e>
                        <m:acc>
                          <m:accPr>
                            <m:chr m:val="̂"/>
                            <m:ctrlP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ctrlPr>
                          </m:accPr>
                          <m:e>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𝑌</m:t>
                            </m:r>
                          </m:e>
                        </m:acc>
                      </m:e>
                      <m:sub>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𝑎𝑏</m:t>
                        </m:r>
                      </m:sub>
                      <m:sup>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𝐵</m:t>
                        </m:r>
                      </m:sup>
                    </m:sSubSup>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m:t>
                    </m:r>
                    <m:nary>
                      <m:naryPr>
                        <m:chr m:val="∑"/>
                        <m:supHide m:val="on"/>
                        <m:ctrlP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ctrlPr>
                      </m:naryPr>
                      <m:sub>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𝑖</m:t>
                        </m:r>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m:t>
                        </m:r>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𝑠</m:t>
                        </m:r>
                        <m:d>
                          <m:dPr>
                            <m:ctrlP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ctrlPr>
                          </m:dPr>
                          <m:e>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𝐵</m:t>
                            </m:r>
                          </m:e>
                        </m:d>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 </m:t>
                        </m:r>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𝑖</m:t>
                        </m:r>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m:t>
                        </m:r>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𝑎</m:t>
                        </m:r>
                      </m:sub>
                      <m:sup/>
                      <m:e>
                        <m:sSubSup>
                          <m:sSubSupPr>
                            <m:ctrlPr>
                              <a:rPr kumimoji="0" lang="it-IT" sz="2000" b="0" i="1" u="none" strike="noStrike" kern="1200" cap="none" spc="0" normalizeH="0" baseline="0" noProof="0">
                                <a:ln>
                                  <a:noFill/>
                                </a:ln>
                                <a:solidFill>
                                  <a:srgbClr val="0F5494"/>
                                </a:solidFill>
                                <a:effectLst/>
                                <a:uLnTx/>
                                <a:uFillTx/>
                                <a:latin typeface="Cambria Math" panose="02040503050406030204" pitchFamily="18" charset="0"/>
                                <a:ea typeface="+mn-ea"/>
                                <a:cs typeface="+mn-cs"/>
                              </a:rPr>
                            </m:ctrlPr>
                          </m:sSubSupPr>
                          <m:e>
                            <m:r>
                              <a:rPr kumimoji="0" lang="it-IT" sz="2000" b="0" i="1" u="none" strike="noStrike" kern="1200" cap="none" spc="0" normalizeH="0" baseline="0" noProof="0">
                                <a:ln>
                                  <a:noFill/>
                                </a:ln>
                                <a:solidFill>
                                  <a:srgbClr val="0F5494"/>
                                </a:solidFill>
                                <a:effectLst/>
                                <a:uLnTx/>
                                <a:uFillTx/>
                                <a:latin typeface="Cambria Math" panose="02040503050406030204" pitchFamily="18" charset="0"/>
                                <a:ea typeface="+mn-ea"/>
                                <a:cs typeface="+mn-cs"/>
                              </a:rPr>
                              <m:t>𝑤</m:t>
                            </m:r>
                          </m:e>
                          <m:sub>
                            <m:r>
                              <a:rPr kumimoji="0" lang="it-IT" sz="2000" b="0" i="1" u="none" strike="noStrike" kern="1200" cap="none" spc="0" normalizeH="0" baseline="0" noProof="0">
                                <a:ln>
                                  <a:noFill/>
                                </a:ln>
                                <a:solidFill>
                                  <a:srgbClr val="0F5494"/>
                                </a:solidFill>
                                <a:effectLst/>
                                <a:uLnTx/>
                                <a:uFillTx/>
                                <a:latin typeface="Cambria Math" panose="02040503050406030204" pitchFamily="18" charset="0"/>
                                <a:ea typeface="+mn-ea"/>
                                <a:cs typeface="+mn-cs"/>
                              </a:rPr>
                              <m:t>𝑖</m:t>
                            </m:r>
                          </m:sub>
                          <m:sup>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𝐵</m:t>
                            </m:r>
                          </m:sup>
                        </m:sSubSup>
                      </m:e>
                    </m:nary>
                    <m:sSub>
                      <m:sSubPr>
                        <m:ctrlP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ctrlPr>
                      </m:sSubPr>
                      <m:e>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𝑦</m:t>
                        </m:r>
                      </m:e>
                      <m:sub>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𝑖</m:t>
                        </m:r>
                      </m:sub>
                    </m:sSub>
                  </m:oMath>
                </a14:m>
                <a:r>
                  <a:rPr kumimoji="0" lang="it-IT" sz="2000" b="0" i="0" u="none" strike="noStrike" kern="1200" cap="none" spc="0" normalizeH="0" baseline="0" noProof="0" dirty="0">
                    <a:ln>
                      <a:noFill/>
                    </a:ln>
                    <a:solidFill>
                      <a:srgbClr val="0F5494"/>
                    </a:solidFill>
                    <a:effectLst/>
                    <a:uLnTx/>
                    <a:uFillTx/>
                    <a:latin typeface="Verdana" panose="020B0604030504040204" pitchFamily="34" charset="0"/>
                    <a:ea typeface="+mn-ea"/>
                    <a:cs typeface="+mn-cs"/>
                  </a:rPr>
                  <a:t> </a:t>
                </a:r>
              </a:p>
              <a:p>
                <a:pPr marL="0" marR="0" lvl="0" indent="0" algn="just" defTabSz="914400" rtl="0" eaLnBrk="0" fontAlgn="base" latinLnBrk="0" hangingPunct="0">
                  <a:lnSpc>
                    <a:spcPct val="150000"/>
                  </a:lnSpc>
                  <a:spcBef>
                    <a:spcPct val="0"/>
                  </a:spcBef>
                  <a:spcAft>
                    <a:spcPct val="0"/>
                  </a:spcAft>
                  <a:buClrTx/>
                  <a:buSzTx/>
                  <a:buFontTx/>
                  <a:buNone/>
                  <a:tabLst/>
                  <a:defRPr/>
                </a:pPr>
                <a14:m>
                  <m:oMath xmlns:m="http://schemas.openxmlformats.org/officeDocument/2006/math">
                    <m:sSubSup>
                      <m:sSubSupPr>
                        <m:ctrlP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ctrlPr>
                      </m:sSubSupPr>
                      <m:e>
                        <m:acc>
                          <m:accPr>
                            <m:chr m:val="̂"/>
                            <m:ctrlP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ctrlPr>
                          </m:accPr>
                          <m:e>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𝑌</m:t>
                            </m:r>
                          </m:e>
                        </m:acc>
                      </m:e>
                      <m:sub>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𝑏</m:t>
                        </m:r>
                      </m:sub>
                      <m:sup>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𝐵</m:t>
                        </m:r>
                      </m:sup>
                    </m:sSubSup>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m:t>
                    </m:r>
                    <m:nary>
                      <m:naryPr>
                        <m:chr m:val="∑"/>
                        <m:supHide m:val="on"/>
                        <m:ctrlP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ctrlPr>
                      </m:naryPr>
                      <m:sub>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𝑖</m:t>
                        </m:r>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m:t>
                        </m:r>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𝑠</m:t>
                        </m:r>
                        <m:d>
                          <m:dPr>
                            <m:ctrlP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ctrlPr>
                          </m:dPr>
                          <m:e>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𝐵</m:t>
                            </m:r>
                          </m:e>
                        </m:d>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 </m:t>
                        </m:r>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𝑖</m:t>
                        </m:r>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m:t>
                        </m:r>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𝑏</m:t>
                        </m:r>
                      </m:sub>
                      <m:sup/>
                      <m:e>
                        <m:sSubSup>
                          <m:sSubSupPr>
                            <m:ctrlPr>
                              <a:rPr kumimoji="0" lang="it-IT" sz="2000" b="0" i="1" u="none" strike="noStrike" kern="1200" cap="none" spc="0" normalizeH="0" baseline="0" noProof="0">
                                <a:ln>
                                  <a:noFill/>
                                </a:ln>
                                <a:solidFill>
                                  <a:srgbClr val="0F5494"/>
                                </a:solidFill>
                                <a:effectLst/>
                                <a:uLnTx/>
                                <a:uFillTx/>
                                <a:latin typeface="Cambria Math" panose="02040503050406030204" pitchFamily="18" charset="0"/>
                                <a:ea typeface="+mn-ea"/>
                                <a:cs typeface="+mn-cs"/>
                              </a:rPr>
                            </m:ctrlPr>
                          </m:sSubSupPr>
                          <m:e>
                            <m:r>
                              <a:rPr kumimoji="0" lang="it-IT" sz="2000" b="0" i="1" u="none" strike="noStrike" kern="1200" cap="none" spc="0" normalizeH="0" baseline="0" noProof="0">
                                <a:ln>
                                  <a:noFill/>
                                </a:ln>
                                <a:solidFill>
                                  <a:srgbClr val="0F5494"/>
                                </a:solidFill>
                                <a:effectLst/>
                                <a:uLnTx/>
                                <a:uFillTx/>
                                <a:latin typeface="Cambria Math" panose="02040503050406030204" pitchFamily="18" charset="0"/>
                                <a:ea typeface="+mn-ea"/>
                                <a:cs typeface="+mn-cs"/>
                              </a:rPr>
                              <m:t>𝑤</m:t>
                            </m:r>
                          </m:e>
                          <m:sub>
                            <m:r>
                              <a:rPr kumimoji="0" lang="it-IT" sz="2000" b="0" i="1" u="none" strike="noStrike" kern="1200" cap="none" spc="0" normalizeH="0" baseline="0" noProof="0">
                                <a:ln>
                                  <a:noFill/>
                                </a:ln>
                                <a:solidFill>
                                  <a:srgbClr val="0F5494"/>
                                </a:solidFill>
                                <a:effectLst/>
                                <a:uLnTx/>
                                <a:uFillTx/>
                                <a:latin typeface="Cambria Math" panose="02040503050406030204" pitchFamily="18" charset="0"/>
                                <a:ea typeface="+mn-ea"/>
                                <a:cs typeface="+mn-cs"/>
                              </a:rPr>
                              <m:t>𝑖</m:t>
                            </m:r>
                          </m:sub>
                          <m:sup>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𝐵</m:t>
                            </m:r>
                          </m:sup>
                        </m:sSubSup>
                      </m:e>
                    </m:nary>
                    <m:sSub>
                      <m:sSubPr>
                        <m:ctrlP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ctrlPr>
                      </m:sSubPr>
                      <m:e>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𝑦</m:t>
                        </m:r>
                      </m:e>
                      <m:sub>
                        <m:r>
                          <a:rPr kumimoji="0" lang="it-IT" sz="2000" b="0" i="1" u="none" strike="noStrike" kern="1200" cap="none" spc="0" normalizeH="0" baseline="0" noProof="0" smtClean="0">
                            <a:ln>
                              <a:noFill/>
                            </a:ln>
                            <a:solidFill>
                              <a:srgbClr val="0F5494"/>
                            </a:solidFill>
                            <a:effectLst/>
                            <a:uLnTx/>
                            <a:uFillTx/>
                            <a:latin typeface="Cambria Math" panose="02040503050406030204" pitchFamily="18" charset="0"/>
                            <a:ea typeface="+mn-ea"/>
                            <a:cs typeface="+mn-cs"/>
                          </a:rPr>
                          <m:t>𝑖</m:t>
                        </m:r>
                      </m:sub>
                    </m:sSub>
                  </m:oMath>
                </a14:m>
                <a:r>
                  <a:rPr kumimoji="0" lang="it-IT" sz="2000" b="0" i="0" u="none" strike="noStrike" kern="1200" cap="none" spc="0" normalizeH="0" baseline="0" noProof="0" dirty="0">
                    <a:ln>
                      <a:noFill/>
                    </a:ln>
                    <a:solidFill>
                      <a:srgbClr val="0F5494"/>
                    </a:solidFill>
                    <a:effectLst/>
                    <a:uLnTx/>
                    <a:uFillTx/>
                    <a:latin typeface="Verdana" panose="020B0604030504040204" pitchFamily="34" charset="0"/>
                    <a:ea typeface="+mn-ea"/>
                    <a:cs typeface="+mn-cs"/>
                  </a:rPr>
                  <a:t> </a:t>
                </a:r>
                <a:endParaRPr kumimoji="0" lang="it-IT" sz="2000" b="0" i="1" u="none" strike="noStrike" kern="1200" cap="none" spc="0" normalizeH="0" baseline="0" noProof="0" dirty="0">
                  <a:ln>
                    <a:noFill/>
                  </a:ln>
                  <a:solidFill>
                    <a:srgbClr val="0F5494"/>
                  </a:solidFill>
                  <a:effectLst/>
                  <a:uLnTx/>
                  <a:uFillTx/>
                  <a:latin typeface="Cambria Math" panose="02040503050406030204" pitchFamily="18" charset="0"/>
                  <a:ea typeface="+mn-ea"/>
                  <a:cs typeface="+mn-cs"/>
                </a:endParaRPr>
              </a:p>
              <a:p>
                <a:endParaRPr lang="it-IT" sz="8800" dirty="0"/>
              </a:p>
            </p:txBody>
          </p:sp>
        </mc:Choice>
        <mc:Fallback xmlns="">
          <p:sp>
            <p:nvSpPr>
              <p:cNvPr id="21" name="CasellaDiTesto 20">
                <a:extLst>
                  <a:ext uri="{FF2B5EF4-FFF2-40B4-BE49-F238E27FC236}">
                    <a16:creationId xmlns:a16="http://schemas.microsoft.com/office/drawing/2014/main" id="{DC38FE36-7C33-4E23-8CFA-CA3023C88B7C}"/>
                  </a:ext>
                </a:extLst>
              </p:cNvPr>
              <p:cNvSpPr txBox="1">
                <a:spLocks noRot="1" noChangeAspect="1" noMove="1" noResize="1" noEditPoints="1" noAdjustHandles="1" noChangeArrowheads="1" noChangeShapeType="1" noTextEdit="1"/>
              </p:cNvSpPr>
              <p:nvPr/>
            </p:nvSpPr>
            <p:spPr>
              <a:xfrm>
                <a:off x="719164" y="2413887"/>
                <a:ext cx="8093446" cy="5581977"/>
              </a:xfrm>
              <a:prstGeom prst="rect">
                <a:avLst/>
              </a:prstGeom>
              <a:blipFill>
                <a:blip r:embed="rId4"/>
                <a:stretch>
                  <a:fillRect/>
                </a:stretch>
              </a:blipFill>
            </p:spPr>
            <p:txBody>
              <a:bodyPr/>
              <a:lstStyle/>
              <a:p>
                <a:r>
                  <a:rPr lang="it-IT">
                    <a:noFill/>
                  </a:rPr>
                  <a:t> </a:t>
                </a:r>
              </a:p>
            </p:txBody>
          </p:sp>
        </mc:Fallback>
      </mc:AlternateContent>
    </p:spTree>
    <p:extLst>
      <p:ext uri="{BB962C8B-B14F-4D97-AF65-F5344CB8AC3E}">
        <p14:creationId xmlns:p14="http://schemas.microsoft.com/office/powerpoint/2010/main" val="19827692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205581" y="1314724"/>
            <a:ext cx="8481219" cy="936625"/>
          </a:xfrm>
        </p:spPr>
        <p:txBody>
          <a:bodyPr/>
          <a:lstStyle/>
          <a:p>
            <a:r>
              <a:rPr lang="it-IT" dirty="0" err="1"/>
              <a:t>Variance</a:t>
            </a:r>
            <a:r>
              <a:rPr lang="it-IT" dirty="0"/>
              <a:t> </a:t>
            </a:r>
            <a:r>
              <a:rPr lang="it-IT" dirty="0" err="1"/>
              <a:t>estimation</a:t>
            </a:r>
            <a:endParaRPr lang="en-GB" altLang="en-US" sz="2000" i="1" dirty="0"/>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29</a:t>
            </a:fld>
            <a:endParaRPr lang="en-GB" altLang="en-US" sz="1400" b="0" i="0" dirty="0">
              <a:solidFill>
                <a:srgbClr val="000000"/>
              </a:solidFill>
              <a:latin typeface="Arial" panose="020B0604020202020204" pitchFamily="34" charset="0"/>
            </a:endParaRPr>
          </a:p>
        </p:txBody>
      </p:sp>
      <mc:AlternateContent xmlns:mc="http://schemas.openxmlformats.org/markup-compatibility/2006" xmlns:a14="http://schemas.microsoft.com/office/drawing/2010/main">
        <mc:Choice Requires="a14">
          <p:sp>
            <p:nvSpPr>
              <p:cNvPr id="2" name="CasellaDiTesto 1">
                <a:extLst>
                  <a:ext uri="{FF2B5EF4-FFF2-40B4-BE49-F238E27FC236}">
                    <a16:creationId xmlns:a16="http://schemas.microsoft.com/office/drawing/2014/main" id="{4BB06BD9-17BF-4A56-ACF5-C60EDB048057}"/>
                  </a:ext>
                </a:extLst>
              </p:cNvPr>
              <p:cNvSpPr txBox="1"/>
              <p:nvPr/>
            </p:nvSpPr>
            <p:spPr>
              <a:xfrm>
                <a:off x="323528" y="2439690"/>
                <a:ext cx="7920880" cy="1978619"/>
              </a:xfrm>
              <a:prstGeom prst="rect">
                <a:avLst/>
              </a:prstGeom>
              <a:noFill/>
            </p:spPr>
            <p:txBody>
              <a:bodyPr wrap="square" rtlCol="0">
                <a:spAutoFit/>
              </a:bodyPr>
              <a:lstStyle/>
              <a:p>
                <a:pPr algn="just"/>
                <a:r>
                  <a:rPr lang="en-US" sz="1800" b="0" dirty="0">
                    <a:solidFill>
                      <a:srgbClr val="0F5494"/>
                    </a:solidFill>
                    <a:latin typeface="+mn-lt"/>
                  </a:rPr>
                  <a:t>Since frames A and B are sampled independently and</a:t>
                </a:r>
                <a14:m>
                  <m:oMath xmlns:m="http://schemas.openxmlformats.org/officeDocument/2006/math">
                    <m:r>
                      <a:rPr lang="it-IT" altLang="en-US" sz="1800" b="0" i="1" kern="0" smtClean="0">
                        <a:solidFill>
                          <a:srgbClr val="0F5494"/>
                        </a:solidFill>
                        <a:latin typeface="Cambria Math" panose="02040503050406030204" pitchFamily="18" charset="0"/>
                      </a:rPr>
                      <m:t>𝜃</m:t>
                    </m:r>
                  </m:oMath>
                </a14:m>
                <a:r>
                  <a:rPr lang="en-US" sz="1800" b="0" dirty="0">
                    <a:solidFill>
                      <a:srgbClr val="0F5494"/>
                    </a:solidFill>
                    <a:latin typeface="+mn-lt"/>
                  </a:rPr>
                  <a:t>is fixed, the variance of the estimator is:</a:t>
                </a:r>
              </a:p>
              <a:p>
                <a:pPr algn="just"/>
                <a:endParaRPr lang="en-US" sz="1600" b="0" dirty="0">
                  <a:solidFill>
                    <a:srgbClr val="0F5494"/>
                  </a:solidFill>
                  <a:latin typeface="+mn-lt"/>
                </a:endParaRPr>
              </a:p>
              <a:p>
                <a:pPr algn="just"/>
                <a:endParaRPr lang="en-US" sz="1600" b="0" dirty="0">
                  <a:solidFill>
                    <a:srgbClr val="0F5494"/>
                  </a:solidFill>
                  <a:latin typeface="+mn-lt"/>
                </a:endParaRPr>
              </a:p>
              <a:p>
                <a:pPr algn="just"/>
                <a14:m>
                  <m:oMathPara xmlns:m="http://schemas.openxmlformats.org/officeDocument/2006/math">
                    <m:oMathParaPr>
                      <m:jc m:val="centerGroup"/>
                    </m:oMathParaPr>
                    <m:oMath xmlns:m="http://schemas.openxmlformats.org/officeDocument/2006/math">
                      <m:r>
                        <a:rPr lang="it-IT" altLang="en-US" sz="2000" b="0" i="1" kern="0">
                          <a:solidFill>
                            <a:srgbClr val="0F5494"/>
                          </a:solidFill>
                          <a:latin typeface="Cambria Math" panose="02040503050406030204" pitchFamily="18" charset="0"/>
                        </a:rPr>
                        <m:t>𝑉</m:t>
                      </m:r>
                      <m:d>
                        <m:dPr>
                          <m:begChr m:val="["/>
                          <m:endChr m:val="]"/>
                          <m:ctrlPr>
                            <a:rPr lang="it-IT" altLang="en-US" sz="2000" b="0" i="1" kern="0">
                              <a:solidFill>
                                <a:srgbClr val="0F5494"/>
                              </a:solidFill>
                              <a:latin typeface="Cambria Math" panose="02040503050406030204" pitchFamily="18" charset="0"/>
                            </a:rPr>
                          </m:ctrlPr>
                        </m:dPr>
                        <m:e>
                          <m:sSub>
                            <m:sSubPr>
                              <m:ctrlPr>
                                <a:rPr lang="it-IT" altLang="en-US" sz="2000" b="0" i="1" kern="0">
                                  <a:solidFill>
                                    <a:srgbClr val="0F5494"/>
                                  </a:solidFill>
                                  <a:latin typeface="Cambria Math" panose="02040503050406030204" pitchFamily="18" charset="0"/>
                                </a:rPr>
                              </m:ctrlPr>
                            </m:sSub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𝑌</m:t>
                                  </m:r>
                                </m:e>
                              </m:acc>
                            </m:e>
                            <m:sub>
                              <m:r>
                                <a:rPr lang="it-IT" altLang="en-US" sz="2000" b="0" i="1" kern="0">
                                  <a:solidFill>
                                    <a:srgbClr val="0F5494"/>
                                  </a:solidFill>
                                  <a:latin typeface="Cambria Math" panose="02040503050406030204" pitchFamily="18" charset="0"/>
                                </a:rPr>
                                <m:t>𝐻</m:t>
                              </m:r>
                            </m:sub>
                          </m:sSub>
                          <m:d>
                            <m:dPr>
                              <m:ctrlPr>
                                <a:rPr lang="it-IT" altLang="en-US" sz="2000" b="0" i="1" kern="0">
                                  <a:solidFill>
                                    <a:srgbClr val="0F5494"/>
                                  </a:solidFill>
                                  <a:latin typeface="Cambria Math" panose="02040503050406030204" pitchFamily="18" charset="0"/>
                                </a:rPr>
                              </m:ctrlPr>
                            </m:dPr>
                            <m:e>
                              <m:r>
                                <a:rPr lang="it-IT" altLang="en-US" sz="2000" b="0" i="1" kern="0">
                                  <a:solidFill>
                                    <a:srgbClr val="0F5494"/>
                                  </a:solidFill>
                                  <a:latin typeface="Cambria Math" panose="02040503050406030204" pitchFamily="18" charset="0"/>
                                </a:rPr>
                                <m:t>𝜃</m:t>
                              </m:r>
                            </m:e>
                          </m:d>
                        </m:e>
                      </m:d>
                      <m:r>
                        <a:rPr lang="it-IT" altLang="en-US" sz="2000" b="0" i="1" kern="0" smtClean="0">
                          <a:solidFill>
                            <a:srgbClr val="0F5494"/>
                          </a:solidFill>
                          <a:latin typeface="Cambria Math" panose="02040503050406030204" pitchFamily="18" charset="0"/>
                        </a:rPr>
                        <m:t>=</m:t>
                      </m:r>
                      <m:r>
                        <a:rPr lang="it-IT" altLang="en-US" sz="2000" b="0" i="1" kern="0" smtClean="0">
                          <a:solidFill>
                            <a:srgbClr val="0F5494"/>
                          </a:solidFill>
                          <a:latin typeface="Cambria Math" panose="02040503050406030204" pitchFamily="18" charset="0"/>
                        </a:rPr>
                        <m:t>𝑉</m:t>
                      </m:r>
                      <m:d>
                        <m:dPr>
                          <m:begChr m:val="["/>
                          <m:endChr m:val="]"/>
                          <m:ctrlPr>
                            <a:rPr lang="it-IT" altLang="en-US" sz="2000" b="0" i="1" kern="0" smtClean="0">
                              <a:solidFill>
                                <a:srgbClr val="0F5494"/>
                              </a:solidFill>
                              <a:latin typeface="Cambria Math" panose="02040503050406030204" pitchFamily="18" charset="0"/>
                            </a:rPr>
                          </m:ctrlPr>
                        </m:dPr>
                        <m:e>
                          <m:sSubSup>
                            <m:sSubSupPr>
                              <m:ctrlPr>
                                <a:rPr lang="it-IT" altLang="en-US" sz="2000" b="0" i="1" kern="0" smtClean="0">
                                  <a:solidFill>
                                    <a:srgbClr val="0F5494"/>
                                  </a:solidFill>
                                  <a:latin typeface="Cambria Math" panose="02040503050406030204" pitchFamily="18" charset="0"/>
                                </a:rPr>
                              </m:ctrlPr>
                            </m:sSubSup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𝑌</m:t>
                                  </m:r>
                                </m:e>
                              </m:acc>
                            </m:e>
                            <m:sub>
                              <m:r>
                                <a:rPr lang="it-IT" altLang="en-US" sz="2000" b="0" i="1" kern="0">
                                  <a:solidFill>
                                    <a:srgbClr val="0F5494"/>
                                  </a:solidFill>
                                  <a:latin typeface="Cambria Math" panose="02040503050406030204" pitchFamily="18" charset="0"/>
                                </a:rPr>
                                <m:t>𝑎</m:t>
                              </m:r>
                            </m:sub>
                            <m:sup>
                              <m:r>
                                <a:rPr lang="it-IT" altLang="en-US" sz="2000" b="0" i="1" kern="0">
                                  <a:solidFill>
                                    <a:srgbClr val="0F5494"/>
                                  </a:solidFill>
                                  <a:latin typeface="Cambria Math" panose="02040503050406030204" pitchFamily="18" charset="0"/>
                                </a:rPr>
                                <m:t>𝐴</m:t>
                              </m:r>
                            </m:sup>
                          </m:sSubSup>
                          <m:r>
                            <a:rPr lang="it-IT" altLang="en-US" sz="2000" b="0" i="1" kern="0">
                              <a:solidFill>
                                <a:srgbClr val="0F5494"/>
                              </a:solidFill>
                              <a:latin typeface="Cambria Math" panose="02040503050406030204" pitchFamily="18" charset="0"/>
                            </a:rPr>
                            <m:t>+</m:t>
                          </m:r>
                          <m:r>
                            <a:rPr lang="it-IT" altLang="en-US" sz="2000" b="0" i="1" kern="0">
                              <a:solidFill>
                                <a:srgbClr val="0F5494"/>
                              </a:solidFill>
                              <a:latin typeface="Cambria Math" panose="02040503050406030204" pitchFamily="18" charset="0"/>
                            </a:rPr>
                            <m:t>𝜃</m:t>
                          </m:r>
                          <m:sSubSup>
                            <m:sSubSupPr>
                              <m:ctrlPr>
                                <a:rPr lang="it-IT" altLang="en-US" sz="2000" b="0" i="1" kern="0">
                                  <a:solidFill>
                                    <a:srgbClr val="0F5494"/>
                                  </a:solidFill>
                                  <a:latin typeface="Cambria Math" panose="02040503050406030204" pitchFamily="18" charset="0"/>
                                </a:rPr>
                              </m:ctrlPr>
                            </m:sSubSup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𝑌</m:t>
                                  </m:r>
                                </m:e>
                              </m:acc>
                            </m:e>
                            <m:sub>
                              <m:r>
                                <a:rPr lang="it-IT" altLang="en-US" sz="2000" b="0" i="1" kern="0">
                                  <a:solidFill>
                                    <a:srgbClr val="0F5494"/>
                                  </a:solidFill>
                                  <a:latin typeface="Cambria Math" panose="02040503050406030204" pitchFamily="18" charset="0"/>
                                </a:rPr>
                                <m:t>𝑎𝑏</m:t>
                              </m:r>
                            </m:sub>
                            <m:sup>
                              <m:r>
                                <a:rPr lang="it-IT" altLang="en-US" sz="2000" b="0" i="1" kern="0">
                                  <a:solidFill>
                                    <a:srgbClr val="0F5494"/>
                                  </a:solidFill>
                                  <a:latin typeface="Cambria Math" panose="02040503050406030204" pitchFamily="18" charset="0"/>
                                </a:rPr>
                                <m:t>𝐴</m:t>
                              </m:r>
                            </m:sup>
                          </m:sSubSup>
                        </m:e>
                      </m:d>
                      <m:r>
                        <a:rPr lang="it-IT" altLang="en-US" sz="2000" b="0" i="1" kern="0">
                          <a:solidFill>
                            <a:srgbClr val="0F5494"/>
                          </a:solidFill>
                          <a:latin typeface="Cambria Math" panose="02040503050406030204" pitchFamily="18" charset="0"/>
                        </a:rPr>
                        <m:t>+</m:t>
                      </m:r>
                      <m:r>
                        <a:rPr lang="it-IT" altLang="en-US" sz="2000" b="0" i="1" kern="0" smtClean="0">
                          <a:solidFill>
                            <a:srgbClr val="0F5494"/>
                          </a:solidFill>
                          <a:latin typeface="Cambria Math" panose="02040503050406030204" pitchFamily="18" charset="0"/>
                        </a:rPr>
                        <m:t>𝑉</m:t>
                      </m:r>
                      <m:d>
                        <m:dPr>
                          <m:ctrlPr>
                            <a:rPr lang="it-IT" altLang="en-US" sz="2000" b="0" i="1" kern="0">
                              <a:solidFill>
                                <a:srgbClr val="0F5494"/>
                              </a:solidFill>
                              <a:latin typeface="Cambria Math" panose="02040503050406030204" pitchFamily="18" charset="0"/>
                            </a:rPr>
                          </m:ctrlPr>
                        </m:dPr>
                        <m:e>
                          <m:r>
                            <a:rPr lang="it-IT" altLang="en-US" sz="2000" b="0" i="1" kern="0">
                              <a:solidFill>
                                <a:srgbClr val="0F5494"/>
                              </a:solidFill>
                              <a:latin typeface="Cambria Math" panose="02040503050406030204" pitchFamily="18" charset="0"/>
                            </a:rPr>
                            <m:t>1−</m:t>
                          </m:r>
                          <m:r>
                            <a:rPr lang="it-IT" altLang="en-US" sz="2000" b="0" i="1" kern="0">
                              <a:solidFill>
                                <a:srgbClr val="0F5494"/>
                              </a:solidFill>
                              <a:latin typeface="Cambria Math" panose="02040503050406030204" pitchFamily="18" charset="0"/>
                            </a:rPr>
                            <m:t>𝜃</m:t>
                          </m:r>
                        </m:e>
                      </m:d>
                      <m:sSubSup>
                        <m:sSubSupPr>
                          <m:ctrlPr>
                            <a:rPr lang="it-IT" altLang="en-US" sz="2000" b="0" i="1" kern="0">
                              <a:solidFill>
                                <a:srgbClr val="0F5494"/>
                              </a:solidFill>
                              <a:latin typeface="Cambria Math" panose="02040503050406030204" pitchFamily="18" charset="0"/>
                            </a:rPr>
                          </m:ctrlPr>
                        </m:sSubSup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𝑌</m:t>
                              </m:r>
                            </m:e>
                          </m:acc>
                        </m:e>
                        <m:sub>
                          <m:r>
                            <a:rPr lang="it-IT" altLang="en-US" sz="2000" b="0" i="1" kern="0">
                              <a:solidFill>
                                <a:srgbClr val="0F5494"/>
                              </a:solidFill>
                              <a:latin typeface="Cambria Math" panose="02040503050406030204" pitchFamily="18" charset="0"/>
                            </a:rPr>
                            <m:t>𝑎𝑏</m:t>
                          </m:r>
                        </m:sub>
                        <m:sup>
                          <m:r>
                            <a:rPr lang="it-IT" altLang="en-US" sz="2000" b="0" i="1" kern="0">
                              <a:solidFill>
                                <a:srgbClr val="0F5494"/>
                              </a:solidFill>
                              <a:latin typeface="Cambria Math" panose="02040503050406030204" pitchFamily="18" charset="0"/>
                            </a:rPr>
                            <m:t>𝐵</m:t>
                          </m:r>
                        </m:sup>
                      </m:sSubSup>
                      <m:r>
                        <a:rPr lang="it-IT" altLang="en-US" sz="2000" b="0" i="1" kern="0">
                          <a:solidFill>
                            <a:srgbClr val="0F5494"/>
                          </a:solidFill>
                          <a:latin typeface="Cambria Math" panose="02040503050406030204" pitchFamily="18" charset="0"/>
                        </a:rPr>
                        <m:t>+</m:t>
                      </m:r>
                      <m:sSubSup>
                        <m:sSubSupPr>
                          <m:ctrlPr>
                            <a:rPr lang="it-IT" altLang="en-US" sz="2000" b="0" i="1" kern="0">
                              <a:solidFill>
                                <a:srgbClr val="0F5494"/>
                              </a:solidFill>
                              <a:latin typeface="Cambria Math" panose="02040503050406030204" pitchFamily="18" charset="0"/>
                            </a:rPr>
                          </m:ctrlPr>
                        </m:sSubSup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𝑌</m:t>
                              </m:r>
                            </m:e>
                          </m:acc>
                        </m:e>
                        <m:sub>
                          <m:r>
                            <a:rPr lang="it-IT" altLang="en-US" sz="2000" b="0" i="1" kern="0">
                              <a:solidFill>
                                <a:srgbClr val="0F5494"/>
                              </a:solidFill>
                              <a:latin typeface="Cambria Math" panose="02040503050406030204" pitchFamily="18" charset="0"/>
                            </a:rPr>
                            <m:t>𝑏</m:t>
                          </m:r>
                        </m:sub>
                        <m:sup>
                          <m:r>
                            <a:rPr lang="it-IT" altLang="en-US" sz="2000" b="0" i="1" kern="0">
                              <a:solidFill>
                                <a:srgbClr val="0F5494"/>
                              </a:solidFill>
                              <a:latin typeface="Cambria Math" panose="02040503050406030204" pitchFamily="18" charset="0"/>
                            </a:rPr>
                            <m:t>𝐵</m:t>
                          </m:r>
                        </m:sup>
                      </m:sSubSup>
                      <m:r>
                        <a:rPr lang="it-IT" altLang="en-US" sz="2000" b="0" i="1" kern="0" smtClean="0">
                          <a:solidFill>
                            <a:srgbClr val="0F5494"/>
                          </a:solidFill>
                          <a:latin typeface="Cambria Math" panose="02040503050406030204" pitchFamily="18" charset="0"/>
                        </a:rPr>
                        <m:t>]</m:t>
                      </m:r>
                    </m:oMath>
                  </m:oMathPara>
                </a14:m>
                <a:endParaRPr lang="en-US" sz="2000" b="0" dirty="0">
                  <a:solidFill>
                    <a:srgbClr val="0F5494"/>
                  </a:solidFill>
                  <a:latin typeface="+mn-lt"/>
                </a:endParaRPr>
              </a:p>
              <a:p>
                <a:pPr algn="just"/>
                <a:endParaRPr lang="en-US" sz="1600" b="0" dirty="0">
                  <a:solidFill>
                    <a:srgbClr val="0F5494"/>
                  </a:solidFill>
                  <a:latin typeface="+mn-lt"/>
                </a:endParaRPr>
              </a:p>
              <a:p>
                <a:pPr algn="just"/>
                <a:endParaRPr lang="it-IT" sz="1600" b="0" dirty="0" err="1">
                  <a:solidFill>
                    <a:srgbClr val="0F5494"/>
                  </a:solidFill>
                  <a:latin typeface="+mn-lt"/>
                </a:endParaRPr>
              </a:p>
            </p:txBody>
          </p:sp>
        </mc:Choice>
        <mc:Fallback xmlns="">
          <p:sp>
            <p:nvSpPr>
              <p:cNvPr id="2" name="CasellaDiTesto 1">
                <a:extLst>
                  <a:ext uri="{FF2B5EF4-FFF2-40B4-BE49-F238E27FC236}">
                    <a16:creationId xmlns:a16="http://schemas.microsoft.com/office/drawing/2014/main" id="{4BB06BD9-17BF-4A56-ACF5-C60EDB048057}"/>
                  </a:ext>
                </a:extLst>
              </p:cNvPr>
              <p:cNvSpPr txBox="1">
                <a:spLocks noRot="1" noChangeAspect="1" noMove="1" noResize="1" noEditPoints="1" noAdjustHandles="1" noChangeArrowheads="1" noChangeShapeType="1" noTextEdit="1"/>
              </p:cNvSpPr>
              <p:nvPr/>
            </p:nvSpPr>
            <p:spPr>
              <a:xfrm>
                <a:off x="323528" y="2439690"/>
                <a:ext cx="7920880" cy="1978619"/>
              </a:xfrm>
              <a:prstGeom prst="rect">
                <a:avLst/>
              </a:prstGeom>
              <a:blipFill>
                <a:blip r:embed="rId3"/>
                <a:stretch>
                  <a:fillRect l="-616" t="-1538" r="-693"/>
                </a:stretch>
              </a:blipFill>
            </p:spPr>
            <p:txBody>
              <a:bodyPr/>
              <a:lstStyle/>
              <a:p>
                <a:r>
                  <a:rPr lang="it-IT">
                    <a:noFill/>
                  </a:rPr>
                  <a:t> </a:t>
                </a:r>
              </a:p>
            </p:txBody>
          </p:sp>
        </mc:Fallback>
      </mc:AlternateContent>
    </p:spTree>
    <p:extLst>
      <p:ext uri="{BB962C8B-B14F-4D97-AF65-F5344CB8AC3E}">
        <p14:creationId xmlns:p14="http://schemas.microsoft.com/office/powerpoint/2010/main" val="14710051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205581" y="1304234"/>
            <a:ext cx="8229600" cy="936625"/>
          </a:xfrm>
        </p:spPr>
        <p:txBody>
          <a:bodyPr/>
          <a:lstStyle/>
          <a:p>
            <a:r>
              <a:rPr lang="en-GB" altLang="en-US" dirty="0"/>
              <a:t>Target and sampled population</a:t>
            </a:r>
          </a:p>
        </p:txBody>
      </p:sp>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322262" y="2192126"/>
            <a:ext cx="8364537" cy="4053099"/>
          </a:xfrm>
        </p:spPr>
        <p:txBody>
          <a:bodyPr/>
          <a:lstStyle/>
          <a:p>
            <a:pPr marL="0" indent="0" algn="just">
              <a:buNone/>
              <a:defRPr/>
            </a:pPr>
            <a:endParaRPr lang="en-GB" altLang="en-US" sz="500" b="0" dirty="0"/>
          </a:p>
          <a:p>
            <a:pPr marL="0" indent="0" algn="just">
              <a:lnSpc>
                <a:spcPct val="150000"/>
              </a:lnSpc>
              <a:buNone/>
              <a:defRPr/>
            </a:pPr>
            <a:r>
              <a:rPr lang="en-US" sz="1600" dirty="0"/>
              <a:t>Target population</a:t>
            </a:r>
            <a:r>
              <a:rPr lang="en-US" sz="1600" b="0" dirty="0"/>
              <a:t> is the population we theoretically are interested in. It is assumed to be fixed (and finite). </a:t>
            </a:r>
          </a:p>
          <a:p>
            <a:pPr marL="0" indent="0" algn="just">
              <a:lnSpc>
                <a:spcPct val="150000"/>
              </a:lnSpc>
              <a:buNone/>
              <a:defRPr/>
            </a:pPr>
            <a:r>
              <a:rPr lang="en-US" sz="1600" dirty="0"/>
              <a:t>Sampled population  </a:t>
            </a:r>
            <a:r>
              <a:rPr lang="en-US" sz="1600" b="0" dirty="0"/>
              <a:t>is the collection of all possible observation units that</a:t>
            </a:r>
          </a:p>
          <a:p>
            <a:pPr marL="0" indent="0" algn="just">
              <a:lnSpc>
                <a:spcPct val="150000"/>
              </a:lnSpc>
              <a:buNone/>
              <a:defRPr/>
            </a:pPr>
            <a:r>
              <a:rPr lang="en-US" sz="1600" b="0" dirty="0"/>
              <a:t>might have been chosen in a sample; the population from which the sample was taken. </a:t>
            </a:r>
          </a:p>
          <a:p>
            <a:pPr marL="0" indent="0" algn="just">
              <a:lnSpc>
                <a:spcPct val="150000"/>
              </a:lnSpc>
              <a:buNone/>
              <a:defRPr/>
            </a:pPr>
            <a:r>
              <a:rPr lang="en-US" sz="1600" b="0" dirty="0"/>
              <a:t>In an ideal survey, the sampled population will be identical to the target population, but this ideal is rarely met exactly. In surveys of people, the sampled population is usually smaller than the target population: some persons in the target population are missing from the sampling frame, and some will not respond to the survey.</a:t>
            </a:r>
            <a:endParaRPr lang="en-GB" altLang="en-US" dirty="0"/>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3</a:t>
            </a:fld>
            <a:endParaRPr lang="en-GB" altLang="en-US" sz="1400" b="0" i="0" dirty="0">
              <a:solidFill>
                <a:srgbClr val="000000"/>
              </a:solidFill>
              <a:latin typeface="Arial" panose="020B0604020202020204" pitchFamily="34" charset="0"/>
            </a:endParaRPr>
          </a:p>
        </p:txBody>
      </p:sp>
    </p:spTree>
    <p:extLst>
      <p:ext uri="{BB962C8B-B14F-4D97-AF65-F5344CB8AC3E}">
        <p14:creationId xmlns:p14="http://schemas.microsoft.com/office/powerpoint/2010/main" val="35038383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205581" y="1314724"/>
            <a:ext cx="8481219" cy="936625"/>
          </a:xfrm>
        </p:spPr>
        <p:txBody>
          <a:bodyPr/>
          <a:lstStyle/>
          <a:p>
            <a:r>
              <a:rPr lang="it-IT" dirty="0" err="1"/>
              <a:t>Hartley’s</a:t>
            </a:r>
            <a:r>
              <a:rPr lang="it-IT" dirty="0"/>
              <a:t> estimator</a:t>
            </a:r>
            <a:endParaRPr lang="en-GB" altLang="en-US" sz="2000" i="1" dirty="0"/>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30</a:t>
            </a:fld>
            <a:endParaRPr lang="en-GB" altLang="en-US" sz="1400" b="0" i="0" dirty="0">
              <a:solidFill>
                <a:srgbClr val="000000"/>
              </a:solidFill>
              <a:latin typeface="Arial" panose="020B0604020202020204" pitchFamily="34" charset="0"/>
            </a:endParaRPr>
          </a:p>
        </p:txBody>
      </p:sp>
      <mc:AlternateContent xmlns:mc="http://schemas.openxmlformats.org/markup-compatibility/2006" xmlns:a14="http://schemas.microsoft.com/office/drawing/2010/main">
        <mc:Choice Requires="a14">
          <p:sp>
            <p:nvSpPr>
              <p:cNvPr id="21" name="CasellaDiTesto 20">
                <a:extLst>
                  <a:ext uri="{FF2B5EF4-FFF2-40B4-BE49-F238E27FC236}">
                    <a16:creationId xmlns:a16="http://schemas.microsoft.com/office/drawing/2014/main" id="{DC38FE36-7C33-4E23-8CFA-CA3023C88B7C}"/>
                  </a:ext>
                </a:extLst>
              </p:cNvPr>
              <p:cNvSpPr txBox="1"/>
              <p:nvPr/>
            </p:nvSpPr>
            <p:spPr>
              <a:xfrm>
                <a:off x="1828138" y="3750879"/>
                <a:ext cx="5236104" cy="83138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ctrlPr>
                        </m:sSubPr>
                        <m:e>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𝜃</m:t>
                          </m:r>
                        </m:e>
                        <m:sub>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𝑜𝑝𝑡</m:t>
                          </m:r>
                        </m:sub>
                      </m:sSub>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m:t>
                      </m:r>
                      <m:f>
                        <m:fPr>
                          <m:ctrlPr>
                            <a:rPr lang="it-IT" altLang="en-US" sz="2000" b="0" i="1" kern="0">
                              <a:solidFill>
                                <a:srgbClr val="0F5494"/>
                              </a:solidFill>
                              <a:latin typeface="Cambria Math" panose="02040503050406030204" pitchFamily="18" charset="0"/>
                            </a:rPr>
                          </m:ctrlPr>
                        </m:fPr>
                        <m:num>
                          <m:r>
                            <a:rPr lang="it-IT" altLang="en-US" sz="2000" b="0" i="1" kern="0">
                              <a:solidFill>
                                <a:srgbClr val="0F5494"/>
                              </a:solidFill>
                              <a:latin typeface="Cambria Math" panose="02040503050406030204" pitchFamily="18" charset="0"/>
                            </a:rPr>
                            <m:t>𝑉</m:t>
                          </m:r>
                          <m:d>
                            <m:dPr>
                              <m:ctrlPr>
                                <a:rPr lang="it-IT" altLang="en-US" sz="2000" b="0" i="1" kern="0">
                                  <a:solidFill>
                                    <a:srgbClr val="0F5494"/>
                                  </a:solidFill>
                                  <a:latin typeface="Cambria Math" panose="02040503050406030204" pitchFamily="18" charset="0"/>
                                </a:rPr>
                              </m:ctrlPr>
                            </m:dPr>
                            <m:e>
                              <m:sSubSup>
                                <m:sSubSupPr>
                                  <m:ctrlPr>
                                    <a:rPr lang="it-IT" altLang="en-US" sz="2000" b="0" i="1" kern="0">
                                      <a:solidFill>
                                        <a:srgbClr val="0F5494"/>
                                      </a:solidFill>
                                      <a:latin typeface="Cambria Math" panose="02040503050406030204" pitchFamily="18" charset="0"/>
                                    </a:rPr>
                                  </m:ctrlPr>
                                </m:sSubSup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𝑌</m:t>
                                      </m:r>
                                    </m:e>
                                  </m:acc>
                                </m:e>
                                <m:sub>
                                  <m:r>
                                    <a:rPr lang="it-IT" altLang="en-US" sz="2000" b="0" i="1" kern="0">
                                      <a:solidFill>
                                        <a:srgbClr val="0F5494"/>
                                      </a:solidFill>
                                      <a:latin typeface="Cambria Math" panose="02040503050406030204" pitchFamily="18" charset="0"/>
                                    </a:rPr>
                                    <m:t>𝑎𝑏</m:t>
                                  </m:r>
                                </m:sub>
                                <m:sup>
                                  <m:r>
                                    <a:rPr lang="it-IT" altLang="en-US" sz="2000" b="0" i="1" kern="0">
                                      <a:solidFill>
                                        <a:srgbClr val="0F5494"/>
                                      </a:solidFill>
                                      <a:latin typeface="Cambria Math" panose="02040503050406030204" pitchFamily="18" charset="0"/>
                                    </a:rPr>
                                    <m:t>𝐵</m:t>
                                  </m:r>
                                </m:sup>
                              </m:sSubSup>
                            </m:e>
                          </m:d>
                          <m:r>
                            <a:rPr lang="it-IT" altLang="en-US" sz="2000" b="0" i="1" kern="0">
                              <a:solidFill>
                                <a:srgbClr val="0F5494"/>
                              </a:solidFill>
                              <a:latin typeface="Cambria Math" panose="02040503050406030204" pitchFamily="18" charset="0"/>
                            </a:rPr>
                            <m:t>+</m:t>
                          </m:r>
                          <m:r>
                            <a:rPr lang="it-IT" altLang="en-US" sz="2000" b="0" i="1" kern="0">
                              <a:solidFill>
                                <a:srgbClr val="0F5494"/>
                              </a:solidFill>
                              <a:latin typeface="Cambria Math" panose="02040503050406030204" pitchFamily="18" charset="0"/>
                            </a:rPr>
                            <m:t>𝐶𝑜𝑣</m:t>
                          </m:r>
                          <m:d>
                            <m:dPr>
                              <m:ctrlPr>
                                <a:rPr lang="it-IT" altLang="en-US" sz="2000" b="0" i="1" kern="0">
                                  <a:solidFill>
                                    <a:srgbClr val="0F5494"/>
                                  </a:solidFill>
                                  <a:latin typeface="Cambria Math" panose="02040503050406030204" pitchFamily="18" charset="0"/>
                                </a:rPr>
                              </m:ctrlPr>
                            </m:dPr>
                            <m:e>
                              <m:sSubSup>
                                <m:sSubSupPr>
                                  <m:ctrlPr>
                                    <a:rPr lang="it-IT" altLang="en-US" sz="2000" b="0" i="1" kern="0">
                                      <a:solidFill>
                                        <a:srgbClr val="0F5494"/>
                                      </a:solidFill>
                                      <a:latin typeface="Cambria Math" panose="02040503050406030204" pitchFamily="18" charset="0"/>
                                    </a:rPr>
                                  </m:ctrlPr>
                                </m:sSubSup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𝑌</m:t>
                                      </m:r>
                                    </m:e>
                                  </m:acc>
                                </m:e>
                                <m:sub>
                                  <m:r>
                                    <a:rPr lang="it-IT" altLang="en-US" sz="2000" b="0" i="1" kern="0">
                                      <a:solidFill>
                                        <a:srgbClr val="0F5494"/>
                                      </a:solidFill>
                                      <a:latin typeface="Cambria Math" panose="02040503050406030204" pitchFamily="18" charset="0"/>
                                    </a:rPr>
                                    <m:t>𝑏</m:t>
                                  </m:r>
                                </m:sub>
                                <m:sup>
                                  <m:r>
                                    <a:rPr lang="it-IT" altLang="en-US" sz="2000" b="0" i="1" kern="0">
                                      <a:solidFill>
                                        <a:srgbClr val="0F5494"/>
                                      </a:solidFill>
                                      <a:latin typeface="Cambria Math" panose="02040503050406030204" pitchFamily="18" charset="0"/>
                                    </a:rPr>
                                    <m:t>𝐵</m:t>
                                  </m:r>
                                </m:sup>
                              </m:sSubSup>
                              <m:r>
                                <a:rPr lang="it-IT" altLang="en-US" sz="2000" b="0" i="1" kern="0">
                                  <a:solidFill>
                                    <a:srgbClr val="0F5494"/>
                                  </a:solidFill>
                                  <a:latin typeface="Cambria Math" panose="02040503050406030204" pitchFamily="18" charset="0"/>
                                </a:rPr>
                                <m:t>,</m:t>
                              </m:r>
                              <m:sSubSup>
                                <m:sSubSupPr>
                                  <m:ctrlPr>
                                    <a:rPr lang="it-IT" altLang="en-US" sz="2000" b="0" i="1" kern="0">
                                      <a:solidFill>
                                        <a:srgbClr val="0F5494"/>
                                      </a:solidFill>
                                      <a:latin typeface="Cambria Math" panose="02040503050406030204" pitchFamily="18" charset="0"/>
                                    </a:rPr>
                                  </m:ctrlPr>
                                </m:sSubSup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𝑌</m:t>
                                      </m:r>
                                    </m:e>
                                  </m:acc>
                                </m:e>
                                <m:sub>
                                  <m:r>
                                    <a:rPr lang="it-IT" altLang="en-US" sz="2000" b="0" i="1" kern="0">
                                      <a:solidFill>
                                        <a:srgbClr val="0F5494"/>
                                      </a:solidFill>
                                      <a:latin typeface="Cambria Math" panose="02040503050406030204" pitchFamily="18" charset="0"/>
                                    </a:rPr>
                                    <m:t>𝑎𝑏</m:t>
                                  </m:r>
                                </m:sub>
                                <m:sup>
                                  <m:r>
                                    <a:rPr lang="it-IT" altLang="en-US" sz="2000" b="0" i="1" kern="0">
                                      <a:solidFill>
                                        <a:srgbClr val="0F5494"/>
                                      </a:solidFill>
                                      <a:latin typeface="Cambria Math" panose="02040503050406030204" pitchFamily="18" charset="0"/>
                                    </a:rPr>
                                    <m:t>𝐵</m:t>
                                  </m:r>
                                </m:sup>
                              </m:sSubSup>
                            </m:e>
                          </m:d>
                          <m:r>
                            <a:rPr lang="it-IT" altLang="en-US" sz="2000" b="0" i="1" kern="0">
                              <a:solidFill>
                                <a:srgbClr val="0F5494"/>
                              </a:solidFill>
                              <a:latin typeface="Cambria Math" panose="02040503050406030204" pitchFamily="18" charset="0"/>
                            </a:rPr>
                            <m:t>−</m:t>
                          </m:r>
                          <m:r>
                            <a:rPr lang="it-IT" altLang="en-US" sz="2000" b="0" i="1" kern="0">
                              <a:solidFill>
                                <a:srgbClr val="0F5494"/>
                              </a:solidFill>
                              <a:latin typeface="Cambria Math" panose="02040503050406030204" pitchFamily="18" charset="0"/>
                            </a:rPr>
                            <m:t>𝐶𝑜𝑣</m:t>
                          </m:r>
                          <m:r>
                            <a:rPr lang="it-IT" altLang="en-US" sz="2000" b="0" i="1" kern="0">
                              <a:solidFill>
                                <a:srgbClr val="0F5494"/>
                              </a:solidFill>
                              <a:latin typeface="Cambria Math" panose="02040503050406030204" pitchFamily="18" charset="0"/>
                            </a:rPr>
                            <m:t>(</m:t>
                          </m:r>
                          <m:sSubSup>
                            <m:sSubSupPr>
                              <m:ctrlPr>
                                <a:rPr lang="it-IT" altLang="en-US" sz="2000" b="0" i="1" kern="0">
                                  <a:solidFill>
                                    <a:srgbClr val="0F5494"/>
                                  </a:solidFill>
                                  <a:latin typeface="Cambria Math" panose="02040503050406030204" pitchFamily="18" charset="0"/>
                                </a:rPr>
                              </m:ctrlPr>
                            </m:sSubSup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𝑌</m:t>
                                  </m:r>
                                </m:e>
                              </m:acc>
                            </m:e>
                            <m:sub>
                              <m:r>
                                <a:rPr lang="it-IT" altLang="en-US" sz="2000" b="0" i="1" kern="0">
                                  <a:solidFill>
                                    <a:srgbClr val="0F5494"/>
                                  </a:solidFill>
                                  <a:latin typeface="Cambria Math" panose="02040503050406030204" pitchFamily="18" charset="0"/>
                                </a:rPr>
                                <m:t>𝑎</m:t>
                              </m:r>
                            </m:sub>
                            <m:sup>
                              <m:r>
                                <a:rPr lang="it-IT" altLang="en-US" sz="2000" b="0" i="1" kern="0">
                                  <a:solidFill>
                                    <a:srgbClr val="0F5494"/>
                                  </a:solidFill>
                                  <a:latin typeface="Cambria Math" panose="02040503050406030204" pitchFamily="18" charset="0"/>
                                </a:rPr>
                                <m:t>𝐴</m:t>
                              </m:r>
                            </m:sup>
                          </m:sSubSup>
                          <m:r>
                            <a:rPr lang="it-IT" altLang="en-US" sz="2000" b="0" i="1" kern="0">
                              <a:solidFill>
                                <a:srgbClr val="0F5494"/>
                              </a:solidFill>
                              <a:latin typeface="Cambria Math" panose="02040503050406030204" pitchFamily="18" charset="0"/>
                            </a:rPr>
                            <m:t>,</m:t>
                          </m:r>
                          <m:sSubSup>
                            <m:sSubSupPr>
                              <m:ctrlPr>
                                <a:rPr lang="it-IT" altLang="en-US" sz="2000" b="0" i="1" kern="0">
                                  <a:solidFill>
                                    <a:srgbClr val="0F5494"/>
                                  </a:solidFill>
                                  <a:latin typeface="Cambria Math" panose="02040503050406030204" pitchFamily="18" charset="0"/>
                                </a:rPr>
                              </m:ctrlPr>
                            </m:sSubSup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𝑌</m:t>
                                  </m:r>
                                </m:e>
                              </m:acc>
                            </m:e>
                            <m:sub>
                              <m:r>
                                <a:rPr lang="it-IT" altLang="en-US" sz="2000" b="0" i="1" kern="0">
                                  <a:solidFill>
                                    <a:srgbClr val="0F5494"/>
                                  </a:solidFill>
                                  <a:latin typeface="Cambria Math" panose="02040503050406030204" pitchFamily="18" charset="0"/>
                                </a:rPr>
                                <m:t>𝑎𝑏</m:t>
                              </m:r>
                            </m:sub>
                            <m:sup>
                              <m:r>
                                <a:rPr lang="it-IT" altLang="en-US" sz="2000" b="0" i="1" kern="0">
                                  <a:solidFill>
                                    <a:srgbClr val="0F5494"/>
                                  </a:solidFill>
                                  <a:latin typeface="Cambria Math" panose="02040503050406030204" pitchFamily="18" charset="0"/>
                                </a:rPr>
                                <m:t>𝐴</m:t>
                              </m:r>
                            </m:sup>
                          </m:sSubSup>
                          <m:r>
                            <a:rPr lang="it-IT" altLang="en-US" sz="2000" b="0" i="1" kern="0">
                              <a:solidFill>
                                <a:srgbClr val="0F5494"/>
                              </a:solidFill>
                              <a:latin typeface="Cambria Math" panose="02040503050406030204" pitchFamily="18" charset="0"/>
                            </a:rPr>
                            <m:t>)</m:t>
                          </m:r>
                        </m:num>
                        <m:den>
                          <m:r>
                            <a:rPr lang="it-IT" altLang="en-US" sz="2000" b="0" i="1" kern="0">
                              <a:solidFill>
                                <a:srgbClr val="0F5494"/>
                              </a:solidFill>
                              <a:latin typeface="Cambria Math" panose="02040503050406030204" pitchFamily="18" charset="0"/>
                            </a:rPr>
                            <m:t>𝑉</m:t>
                          </m:r>
                          <m:d>
                            <m:dPr>
                              <m:ctrlPr>
                                <a:rPr lang="it-IT" altLang="en-US" sz="2000" b="0" i="1" kern="0">
                                  <a:solidFill>
                                    <a:srgbClr val="0F5494"/>
                                  </a:solidFill>
                                  <a:latin typeface="Cambria Math" panose="02040503050406030204" pitchFamily="18" charset="0"/>
                                </a:rPr>
                              </m:ctrlPr>
                            </m:dPr>
                            <m:e>
                              <m:sSubSup>
                                <m:sSubSupPr>
                                  <m:ctrlPr>
                                    <a:rPr lang="it-IT" altLang="en-US" sz="2000" b="0" i="1" kern="0">
                                      <a:solidFill>
                                        <a:srgbClr val="0F5494"/>
                                      </a:solidFill>
                                      <a:latin typeface="Cambria Math" panose="02040503050406030204" pitchFamily="18" charset="0"/>
                                    </a:rPr>
                                  </m:ctrlPr>
                                </m:sSubSup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𝑌</m:t>
                                      </m:r>
                                    </m:e>
                                  </m:acc>
                                </m:e>
                                <m:sub>
                                  <m:r>
                                    <a:rPr lang="it-IT" altLang="en-US" sz="2000" b="0" i="1" kern="0">
                                      <a:solidFill>
                                        <a:srgbClr val="0F5494"/>
                                      </a:solidFill>
                                      <a:latin typeface="Cambria Math" panose="02040503050406030204" pitchFamily="18" charset="0"/>
                                    </a:rPr>
                                    <m:t>𝑎𝑏</m:t>
                                  </m:r>
                                </m:sub>
                                <m:sup>
                                  <m:r>
                                    <a:rPr lang="it-IT" altLang="en-US" sz="2000" b="0" i="1" kern="0">
                                      <a:solidFill>
                                        <a:srgbClr val="0F5494"/>
                                      </a:solidFill>
                                      <a:latin typeface="Cambria Math" panose="02040503050406030204" pitchFamily="18" charset="0"/>
                                    </a:rPr>
                                    <m:t>𝐴</m:t>
                                  </m:r>
                                </m:sup>
                              </m:sSubSup>
                            </m:e>
                          </m:d>
                          <m:r>
                            <a:rPr lang="it-IT" altLang="en-US" sz="2000" b="0" i="1" kern="0">
                              <a:solidFill>
                                <a:srgbClr val="0F5494"/>
                              </a:solidFill>
                              <a:latin typeface="Cambria Math" panose="02040503050406030204" pitchFamily="18" charset="0"/>
                            </a:rPr>
                            <m:t>+</m:t>
                          </m:r>
                          <m:r>
                            <a:rPr lang="it-IT" altLang="en-US" sz="2000" b="0" i="1" kern="0">
                              <a:solidFill>
                                <a:srgbClr val="0F5494"/>
                              </a:solidFill>
                              <a:latin typeface="Cambria Math" panose="02040503050406030204" pitchFamily="18" charset="0"/>
                            </a:rPr>
                            <m:t>𝑉</m:t>
                          </m:r>
                          <m:d>
                            <m:dPr>
                              <m:ctrlPr>
                                <a:rPr lang="it-IT" altLang="en-US" sz="2000" b="0" i="1" kern="0">
                                  <a:solidFill>
                                    <a:srgbClr val="0F5494"/>
                                  </a:solidFill>
                                  <a:latin typeface="Cambria Math" panose="02040503050406030204" pitchFamily="18" charset="0"/>
                                </a:rPr>
                              </m:ctrlPr>
                            </m:dPr>
                            <m:e>
                              <m:sSubSup>
                                <m:sSubSupPr>
                                  <m:ctrlPr>
                                    <a:rPr lang="it-IT" altLang="en-US" sz="2000" b="0" i="1" kern="0">
                                      <a:solidFill>
                                        <a:srgbClr val="0F5494"/>
                                      </a:solidFill>
                                      <a:latin typeface="Cambria Math" panose="02040503050406030204" pitchFamily="18" charset="0"/>
                                    </a:rPr>
                                  </m:ctrlPr>
                                </m:sSubSup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𝑌</m:t>
                                      </m:r>
                                    </m:e>
                                  </m:acc>
                                </m:e>
                                <m:sub>
                                  <m:r>
                                    <a:rPr lang="it-IT" altLang="en-US" sz="2000" b="0" i="1" kern="0">
                                      <a:solidFill>
                                        <a:srgbClr val="0F5494"/>
                                      </a:solidFill>
                                      <a:latin typeface="Cambria Math" panose="02040503050406030204" pitchFamily="18" charset="0"/>
                                    </a:rPr>
                                    <m:t>𝑎𝑏</m:t>
                                  </m:r>
                                </m:sub>
                                <m:sup>
                                  <m:r>
                                    <a:rPr lang="it-IT" altLang="en-US" sz="2000" b="0" i="1" kern="0">
                                      <a:solidFill>
                                        <a:srgbClr val="0F5494"/>
                                      </a:solidFill>
                                      <a:latin typeface="Cambria Math" panose="02040503050406030204" pitchFamily="18" charset="0"/>
                                    </a:rPr>
                                    <m:t>𝐵</m:t>
                                  </m:r>
                                </m:sup>
                              </m:sSubSup>
                            </m:e>
                          </m:d>
                        </m:den>
                      </m:f>
                    </m:oMath>
                  </m:oMathPara>
                </a14:m>
                <a:endParaRPr lang="it-IT" sz="8800" dirty="0"/>
              </a:p>
            </p:txBody>
          </p:sp>
        </mc:Choice>
        <mc:Fallback xmlns="">
          <p:sp>
            <p:nvSpPr>
              <p:cNvPr id="21" name="CasellaDiTesto 20">
                <a:extLst>
                  <a:ext uri="{FF2B5EF4-FFF2-40B4-BE49-F238E27FC236}">
                    <a16:creationId xmlns:a16="http://schemas.microsoft.com/office/drawing/2014/main" id="{DC38FE36-7C33-4E23-8CFA-CA3023C88B7C}"/>
                  </a:ext>
                </a:extLst>
              </p:cNvPr>
              <p:cNvSpPr txBox="1">
                <a:spLocks noRot="1" noChangeAspect="1" noMove="1" noResize="1" noEditPoints="1" noAdjustHandles="1" noChangeArrowheads="1" noChangeShapeType="1" noTextEdit="1"/>
              </p:cNvSpPr>
              <p:nvPr/>
            </p:nvSpPr>
            <p:spPr>
              <a:xfrm>
                <a:off x="1828138" y="3750879"/>
                <a:ext cx="5236104" cy="831381"/>
              </a:xfrm>
              <a:prstGeom prst="rect">
                <a:avLst/>
              </a:prstGeom>
              <a:blipFill>
                <a:blip r:embed="rId3"/>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7" name="CasellaDiTesto 16">
                <a:extLst>
                  <a:ext uri="{FF2B5EF4-FFF2-40B4-BE49-F238E27FC236}">
                    <a16:creationId xmlns:a16="http://schemas.microsoft.com/office/drawing/2014/main" id="{318AFDEB-EDB7-4606-99A4-1F8114D757E1}"/>
                  </a:ext>
                </a:extLst>
              </p:cNvPr>
              <p:cNvSpPr txBox="1"/>
              <p:nvPr/>
            </p:nvSpPr>
            <p:spPr>
              <a:xfrm>
                <a:off x="205581" y="2195469"/>
                <a:ext cx="8254851" cy="1529906"/>
              </a:xfrm>
              <a:prstGeom prst="rect">
                <a:avLst/>
              </a:prstGeom>
              <a:noFill/>
            </p:spPr>
            <p:txBody>
              <a:bodyPr wrap="square" rtlCol="0">
                <a:spAutoFit/>
              </a:bodyPr>
              <a:lstStyle/>
              <a:p>
                <a:pPr algn="just">
                  <a:lnSpc>
                    <a:spcPct val="150000"/>
                  </a:lnSpc>
                </a:pPr>
                <a:r>
                  <a:rPr lang="en-US" sz="1600" b="0" dirty="0">
                    <a:solidFill>
                      <a:srgbClr val="0F5494"/>
                    </a:solidFill>
                  </a:rPr>
                  <a:t>In the previous estimator, </a:t>
                </a:r>
                <a14:m>
                  <m:oMath xmlns:m="http://schemas.openxmlformats.org/officeDocument/2006/math">
                    <m:r>
                      <a:rPr kumimoji="0" lang="it-IT" altLang="en-US" sz="1600" b="0" i="1" u="none" strike="noStrike" kern="0" cap="none" spc="0" normalizeH="0" baseline="0" noProof="0" smtClean="0">
                        <a:ln>
                          <a:noFill/>
                        </a:ln>
                        <a:solidFill>
                          <a:srgbClr val="0F5494"/>
                        </a:solidFill>
                        <a:effectLst/>
                        <a:uLnTx/>
                        <a:uFillTx/>
                        <a:latin typeface="Cambria Math" panose="02040503050406030204" pitchFamily="18" charset="0"/>
                      </a:rPr>
                      <m:t>𝜃</m:t>
                    </m:r>
                  </m:oMath>
                </a14:m>
                <a:r>
                  <a:rPr lang="en-US" sz="1600" b="0" dirty="0">
                    <a:solidFill>
                      <a:srgbClr val="0F5494"/>
                    </a:solidFill>
                  </a:rPr>
                  <a:t> is chosen by minimizing the variance of </a:t>
                </a:r>
                <a14:m>
                  <m:oMath xmlns:m="http://schemas.openxmlformats.org/officeDocument/2006/math">
                    <m:sSub>
                      <m:sSubPr>
                        <m:ctrlPr>
                          <a:rPr lang="it-IT" altLang="en-US" sz="1600" b="0" i="1" kern="0">
                            <a:solidFill>
                              <a:srgbClr val="0F5494"/>
                            </a:solidFill>
                            <a:latin typeface="Cambria Math" panose="02040503050406030204" pitchFamily="18" charset="0"/>
                          </a:rPr>
                        </m:ctrlPr>
                      </m:sSubPr>
                      <m:e>
                        <m:acc>
                          <m:accPr>
                            <m:chr m:val="̂"/>
                            <m:ctrlPr>
                              <a:rPr lang="it-IT" altLang="en-US" sz="1600" b="0" i="1" kern="0">
                                <a:solidFill>
                                  <a:srgbClr val="0F5494"/>
                                </a:solidFill>
                                <a:latin typeface="Cambria Math" panose="02040503050406030204" pitchFamily="18" charset="0"/>
                              </a:rPr>
                            </m:ctrlPr>
                          </m:accPr>
                          <m:e>
                            <m:r>
                              <a:rPr lang="it-IT" altLang="en-US" sz="1600" b="0" i="1" kern="0">
                                <a:solidFill>
                                  <a:srgbClr val="0F5494"/>
                                </a:solidFill>
                                <a:latin typeface="Cambria Math" panose="02040503050406030204" pitchFamily="18" charset="0"/>
                              </a:rPr>
                              <m:t>𝑌</m:t>
                            </m:r>
                          </m:e>
                        </m:acc>
                      </m:e>
                      <m:sub>
                        <m:r>
                          <a:rPr lang="it-IT" altLang="en-US" sz="1600" b="0" i="1" kern="0">
                            <a:solidFill>
                              <a:srgbClr val="0F5494"/>
                            </a:solidFill>
                            <a:latin typeface="Cambria Math" panose="02040503050406030204" pitchFamily="18" charset="0"/>
                          </a:rPr>
                          <m:t>𝐻</m:t>
                        </m:r>
                      </m:sub>
                    </m:sSub>
                    <m:d>
                      <m:dPr>
                        <m:ctrlPr>
                          <a:rPr lang="it-IT" altLang="en-US" sz="1600" b="0" i="1" kern="0">
                            <a:solidFill>
                              <a:srgbClr val="0F5494"/>
                            </a:solidFill>
                            <a:latin typeface="Cambria Math" panose="02040503050406030204" pitchFamily="18" charset="0"/>
                          </a:rPr>
                        </m:ctrlPr>
                      </m:dPr>
                      <m:e>
                        <m:r>
                          <a:rPr lang="it-IT" altLang="en-US" sz="1600" b="0" i="1" kern="0">
                            <a:solidFill>
                              <a:srgbClr val="0F5494"/>
                            </a:solidFill>
                            <a:latin typeface="Cambria Math" panose="02040503050406030204" pitchFamily="18" charset="0"/>
                          </a:rPr>
                          <m:t>𝜃</m:t>
                        </m:r>
                      </m:e>
                    </m:d>
                  </m:oMath>
                </a14:m>
                <a:endParaRPr lang="it-IT" altLang="en-US" sz="1600" b="0" kern="0" dirty="0">
                  <a:solidFill>
                    <a:srgbClr val="0F5494"/>
                  </a:solidFill>
                </a:endParaRPr>
              </a:p>
              <a:p>
                <a:pPr algn="just">
                  <a:lnSpc>
                    <a:spcPct val="150000"/>
                  </a:lnSpc>
                </a:pPr>
                <a:endParaRPr lang="it-IT" sz="1600" b="0" dirty="0">
                  <a:solidFill>
                    <a:srgbClr val="0F5494"/>
                  </a:solidFill>
                </a:endParaRPr>
              </a:p>
              <a:p>
                <a:pPr algn="just">
                  <a:lnSpc>
                    <a:spcPct val="150000"/>
                  </a:lnSpc>
                </a:pPr>
                <a:r>
                  <a:rPr lang="it-IT" sz="1600" b="0" dirty="0">
                    <a:solidFill>
                      <a:srgbClr val="0F5494"/>
                    </a:solidFill>
                  </a:rPr>
                  <a:t>For a general survey-design:</a:t>
                </a:r>
              </a:p>
              <a:p>
                <a:pPr algn="just">
                  <a:lnSpc>
                    <a:spcPct val="150000"/>
                  </a:lnSpc>
                </a:pPr>
                <a:endParaRPr lang="it-IT" sz="1600" b="0" dirty="0">
                  <a:solidFill>
                    <a:srgbClr val="0F5494"/>
                  </a:solidFill>
                </a:endParaRPr>
              </a:p>
            </p:txBody>
          </p:sp>
        </mc:Choice>
        <mc:Fallback xmlns="">
          <p:sp>
            <p:nvSpPr>
              <p:cNvPr id="17" name="CasellaDiTesto 16">
                <a:extLst>
                  <a:ext uri="{FF2B5EF4-FFF2-40B4-BE49-F238E27FC236}">
                    <a16:creationId xmlns:a16="http://schemas.microsoft.com/office/drawing/2014/main" id="{318AFDEB-EDB7-4606-99A4-1F8114D757E1}"/>
                  </a:ext>
                </a:extLst>
              </p:cNvPr>
              <p:cNvSpPr txBox="1">
                <a:spLocks noRot="1" noChangeAspect="1" noMove="1" noResize="1" noEditPoints="1" noAdjustHandles="1" noChangeArrowheads="1" noChangeShapeType="1" noTextEdit="1"/>
              </p:cNvSpPr>
              <p:nvPr/>
            </p:nvSpPr>
            <p:spPr>
              <a:xfrm>
                <a:off x="205581" y="2195469"/>
                <a:ext cx="8254851" cy="1529906"/>
              </a:xfrm>
              <a:prstGeom prst="rect">
                <a:avLst/>
              </a:prstGeom>
              <a:blipFill>
                <a:blip r:embed="rId4"/>
                <a:stretch>
                  <a:fillRect l="-443"/>
                </a:stretch>
              </a:blipFill>
            </p:spPr>
            <p:txBody>
              <a:bodyPr/>
              <a:lstStyle/>
              <a:p>
                <a:r>
                  <a:rPr lang="it-IT">
                    <a:noFill/>
                  </a:rPr>
                  <a:t> </a:t>
                </a:r>
              </a:p>
            </p:txBody>
          </p:sp>
        </mc:Fallback>
      </mc:AlternateContent>
    </p:spTree>
    <p:extLst>
      <p:ext uri="{BB962C8B-B14F-4D97-AF65-F5344CB8AC3E}">
        <p14:creationId xmlns:p14="http://schemas.microsoft.com/office/powerpoint/2010/main" val="413937915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205581" y="1314724"/>
            <a:ext cx="8481219" cy="936625"/>
          </a:xfrm>
        </p:spPr>
        <p:txBody>
          <a:bodyPr/>
          <a:lstStyle/>
          <a:p>
            <a:r>
              <a:rPr lang="it-IT" dirty="0"/>
              <a:t>The Fuller–</a:t>
            </a:r>
            <a:r>
              <a:rPr lang="it-IT" dirty="0" err="1"/>
              <a:t>Burmeister</a:t>
            </a:r>
            <a:r>
              <a:rPr lang="it-IT" dirty="0"/>
              <a:t> estimator</a:t>
            </a:r>
            <a:endParaRPr lang="en-GB" altLang="en-US" sz="2000" i="1" dirty="0"/>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31</a:t>
            </a:fld>
            <a:endParaRPr lang="en-GB" altLang="en-US" sz="1400" b="0" i="0" dirty="0">
              <a:solidFill>
                <a:srgbClr val="000000"/>
              </a:solidFill>
              <a:latin typeface="Arial" panose="020B0604020202020204" pitchFamily="34" charset="0"/>
            </a:endParaRPr>
          </a:p>
        </p:txBody>
      </p:sp>
      <mc:AlternateContent xmlns:mc="http://schemas.openxmlformats.org/markup-compatibility/2006" xmlns:a14="http://schemas.microsoft.com/office/drawing/2010/main">
        <mc:Choice Requires="a14">
          <p:sp>
            <p:nvSpPr>
              <p:cNvPr id="13" name="CasellaDiTesto 12">
                <a:extLst>
                  <a:ext uri="{FF2B5EF4-FFF2-40B4-BE49-F238E27FC236}">
                    <a16:creationId xmlns:a16="http://schemas.microsoft.com/office/drawing/2014/main" id="{4B7F9F1E-8AF3-4158-9FB3-BE87A9E567BB}"/>
                  </a:ext>
                </a:extLst>
              </p:cNvPr>
              <p:cNvSpPr txBox="1"/>
              <p:nvPr/>
            </p:nvSpPr>
            <p:spPr>
              <a:xfrm>
                <a:off x="331390" y="2251349"/>
                <a:ext cx="8229600" cy="3145733"/>
              </a:xfrm>
              <a:prstGeom prst="rect">
                <a:avLst/>
              </a:prstGeom>
              <a:noFill/>
            </p:spPr>
            <p:txBody>
              <a:bodyPr wrap="square" rtlCol="0">
                <a:spAutoFit/>
              </a:bodyPr>
              <a:lstStyle/>
              <a:p>
                <a:pPr algn="just">
                  <a:lnSpc>
                    <a:spcPct val="150000"/>
                  </a:lnSpc>
                </a:pPr>
                <a:r>
                  <a:rPr lang="it-IT" sz="1600" b="0" dirty="0">
                    <a:solidFill>
                      <a:srgbClr val="0F5494"/>
                    </a:solidFill>
                  </a:rPr>
                  <a:t>To take </a:t>
                </a:r>
                <a:r>
                  <a:rPr lang="it-IT" sz="1600" b="0" dirty="0" err="1">
                    <a:solidFill>
                      <a:srgbClr val="0F5494"/>
                    </a:solidFill>
                  </a:rPr>
                  <a:t>into</a:t>
                </a:r>
                <a:r>
                  <a:rPr lang="it-IT" sz="1600" b="0" dirty="0">
                    <a:solidFill>
                      <a:srgbClr val="0F5494"/>
                    </a:solidFill>
                  </a:rPr>
                  <a:t> account the </a:t>
                </a:r>
                <a:r>
                  <a:rPr lang="it-IT" sz="1600" b="0" dirty="0" err="1">
                    <a:solidFill>
                      <a:srgbClr val="0F5494"/>
                    </a:solidFill>
                  </a:rPr>
                  <a:t>additional</a:t>
                </a:r>
                <a:r>
                  <a:rPr lang="it-IT" sz="1600" b="0" dirty="0">
                    <a:solidFill>
                      <a:srgbClr val="0F5494"/>
                    </a:solidFill>
                  </a:rPr>
                  <a:t> information </a:t>
                </a:r>
                <a:r>
                  <a:rPr lang="it-IT" sz="1600" b="0" dirty="0" err="1">
                    <a:solidFill>
                      <a:srgbClr val="0F5494"/>
                    </a:solidFill>
                  </a:rPr>
                  <a:t>regarding</a:t>
                </a:r>
                <a:r>
                  <a:rPr lang="it-IT" sz="1600" b="0" dirty="0">
                    <a:solidFill>
                      <a:srgbClr val="0F5494"/>
                    </a:solidFill>
                  </a:rPr>
                  <a:t> the </a:t>
                </a:r>
                <a:r>
                  <a:rPr lang="it-IT" sz="1600" b="0" dirty="0" err="1">
                    <a:solidFill>
                      <a:srgbClr val="0F5494"/>
                    </a:solidFill>
                  </a:rPr>
                  <a:t>estimation</a:t>
                </a:r>
                <a:r>
                  <a:rPr lang="it-IT" sz="1600" b="0" dirty="0">
                    <a:solidFill>
                      <a:srgbClr val="0F5494"/>
                    </a:solidFill>
                  </a:rPr>
                  <a:t> of </a:t>
                </a:r>
                <a14:m>
                  <m:oMath xmlns:m="http://schemas.openxmlformats.org/officeDocument/2006/math">
                    <m:sSub>
                      <m:sSubPr>
                        <m:ctrlPr>
                          <a:rPr lang="it-IT" sz="1600" b="0" i="1" smtClean="0">
                            <a:solidFill>
                              <a:srgbClr val="0F5494"/>
                            </a:solidFill>
                            <a:latin typeface="Cambria Math" panose="02040503050406030204" pitchFamily="18" charset="0"/>
                          </a:rPr>
                        </m:ctrlPr>
                      </m:sSubPr>
                      <m:e>
                        <m:r>
                          <a:rPr lang="it-IT" sz="1600" b="0" i="1" smtClean="0">
                            <a:solidFill>
                              <a:srgbClr val="0F5494"/>
                            </a:solidFill>
                            <a:latin typeface="Cambria Math" panose="02040503050406030204" pitchFamily="18" charset="0"/>
                          </a:rPr>
                          <m:t>𝑁</m:t>
                        </m:r>
                      </m:e>
                      <m:sub>
                        <m:r>
                          <a:rPr lang="it-IT" sz="1600" b="0" i="1" smtClean="0">
                            <a:solidFill>
                              <a:srgbClr val="0F5494"/>
                            </a:solidFill>
                            <a:latin typeface="Cambria Math" panose="02040503050406030204" pitchFamily="18" charset="0"/>
                          </a:rPr>
                          <m:t>𝑎𝑏</m:t>
                        </m:r>
                      </m:sub>
                    </m:sSub>
                  </m:oMath>
                </a14:m>
                <a:r>
                  <a:rPr lang="it-IT" sz="1600" b="0" dirty="0">
                    <a:solidFill>
                      <a:srgbClr val="0F5494"/>
                    </a:solidFill>
                  </a:rPr>
                  <a:t>, Fuller and </a:t>
                </a:r>
                <a:r>
                  <a:rPr lang="en-US" sz="1600" b="0" dirty="0">
                    <a:solidFill>
                      <a:srgbClr val="0F5494"/>
                    </a:solidFill>
                  </a:rPr>
                  <a:t>Burmeister (1972) proposed modifying Hartley's estimator:</a:t>
                </a:r>
                <a:endParaRPr lang="it-IT" sz="1600" b="0" dirty="0">
                  <a:solidFill>
                    <a:srgbClr val="0F5494"/>
                  </a:solidFill>
                </a:endParaRPr>
              </a:p>
              <a:p>
                <a:pPr algn="just">
                  <a:lnSpc>
                    <a:spcPct val="150000"/>
                  </a:lnSpc>
                </a:pPr>
                <a:endParaRPr lang="it-IT" sz="1800" b="0" dirty="0">
                  <a:solidFill>
                    <a:srgbClr val="0F5494"/>
                  </a:solidFill>
                </a:endParaRPr>
              </a:p>
              <a:p>
                <a:pPr algn="just">
                  <a:lnSpc>
                    <a:spcPct val="150000"/>
                  </a:lnSpc>
                </a:pPr>
                <a:endParaRPr lang="en-US" sz="1800" b="0" dirty="0">
                  <a:solidFill>
                    <a:srgbClr val="0F5494"/>
                  </a:solidFill>
                </a:endParaRPr>
              </a:p>
              <a:p>
                <a:pPr algn="just">
                  <a:lnSpc>
                    <a:spcPct val="150000"/>
                  </a:lnSpc>
                </a:pPr>
                <a:endParaRPr lang="en-US" sz="1800" b="0" dirty="0">
                  <a:solidFill>
                    <a:srgbClr val="0F5494"/>
                  </a:solidFill>
                </a:endParaRPr>
              </a:p>
              <a:p>
                <a:pPr algn="just">
                  <a:lnSpc>
                    <a:spcPct val="150000"/>
                  </a:lnSpc>
                </a:pPr>
                <a14:m>
                  <m:oMath xmlns:m="http://schemas.openxmlformats.org/officeDocument/2006/math">
                    <m:sSub>
                      <m:sSubPr>
                        <m:ctrlPr>
                          <a:rPr lang="it-IT" altLang="en-US" sz="1600" b="0" i="1" kern="0">
                            <a:solidFill>
                              <a:srgbClr val="0F5494"/>
                            </a:solidFill>
                            <a:latin typeface="Cambria Math" panose="02040503050406030204" pitchFamily="18" charset="0"/>
                          </a:rPr>
                        </m:ctrlPr>
                      </m:sSubPr>
                      <m:e>
                        <m:r>
                          <a:rPr lang="it-IT" altLang="en-US" sz="1600" b="0" i="1" kern="0">
                            <a:solidFill>
                              <a:srgbClr val="0F5494"/>
                            </a:solidFill>
                            <a:latin typeface="Cambria Math" panose="02040503050406030204" pitchFamily="18" charset="0"/>
                          </a:rPr>
                          <m:t>𝛽</m:t>
                        </m:r>
                      </m:e>
                      <m:sub>
                        <m:r>
                          <a:rPr lang="it-IT" altLang="en-US" sz="1600" b="0" i="1" kern="0">
                            <a:solidFill>
                              <a:srgbClr val="0F5494"/>
                            </a:solidFill>
                            <a:latin typeface="Cambria Math" panose="02040503050406030204" pitchFamily="18" charset="0"/>
                          </a:rPr>
                          <m:t>1</m:t>
                        </m:r>
                      </m:sub>
                    </m:sSub>
                  </m:oMath>
                </a14:m>
                <a:r>
                  <a:rPr lang="en-US" sz="1600" b="0" i="1" dirty="0">
                    <a:solidFill>
                      <a:srgbClr val="0F5494"/>
                    </a:solidFill>
                    <a:latin typeface="+mn-lt"/>
                  </a:rPr>
                  <a:t> </a:t>
                </a:r>
                <a:r>
                  <a:rPr lang="en-US" sz="1600" b="0" dirty="0">
                    <a:solidFill>
                      <a:srgbClr val="0F5494"/>
                    </a:solidFill>
                    <a:latin typeface="+mn-lt"/>
                  </a:rPr>
                  <a:t>and </a:t>
                </a:r>
                <a14:m>
                  <m:oMath xmlns:m="http://schemas.openxmlformats.org/officeDocument/2006/math">
                    <m:sSub>
                      <m:sSubPr>
                        <m:ctrlPr>
                          <a:rPr lang="it-IT" altLang="en-US" sz="1600" b="0" i="1" kern="0">
                            <a:solidFill>
                              <a:srgbClr val="0F5494"/>
                            </a:solidFill>
                            <a:latin typeface="Cambria Math" panose="02040503050406030204" pitchFamily="18" charset="0"/>
                          </a:rPr>
                        </m:ctrlPr>
                      </m:sSubPr>
                      <m:e>
                        <m:r>
                          <a:rPr lang="it-IT" altLang="en-US" sz="1600" b="0" i="1" kern="0">
                            <a:solidFill>
                              <a:srgbClr val="0F5494"/>
                            </a:solidFill>
                            <a:latin typeface="Cambria Math" panose="02040503050406030204" pitchFamily="18" charset="0"/>
                          </a:rPr>
                          <m:t>𝛽</m:t>
                        </m:r>
                      </m:e>
                      <m:sub>
                        <m:r>
                          <a:rPr lang="it-IT" altLang="en-US" sz="1600" b="0" i="1" kern="0" smtClean="0">
                            <a:solidFill>
                              <a:srgbClr val="0F5494"/>
                            </a:solidFill>
                            <a:latin typeface="Cambria Math" panose="02040503050406030204" pitchFamily="18" charset="0"/>
                          </a:rPr>
                          <m:t>2</m:t>
                        </m:r>
                      </m:sub>
                    </m:sSub>
                  </m:oMath>
                </a14:m>
                <a:r>
                  <a:rPr lang="en-US" sz="1600" b="0" i="1" dirty="0">
                    <a:solidFill>
                      <a:srgbClr val="0F5494"/>
                    </a:solidFill>
                    <a:latin typeface="+mn-lt"/>
                  </a:rPr>
                  <a:t> </a:t>
                </a:r>
                <a:r>
                  <a:rPr lang="en-US" sz="1600" b="0" dirty="0">
                    <a:solidFill>
                      <a:srgbClr val="0F5494"/>
                    </a:solidFill>
                    <a:latin typeface="+mn-lt"/>
                  </a:rPr>
                  <a:t>are chosen by minimizing the variance of</a:t>
                </a:r>
                <a:r>
                  <a:rPr lang="en-US" sz="1600" b="0" i="1" dirty="0">
                    <a:solidFill>
                      <a:srgbClr val="0F5494"/>
                    </a:solidFill>
                    <a:latin typeface="+mn-lt"/>
                  </a:rPr>
                  <a:t> </a:t>
                </a:r>
                <a14:m>
                  <m:oMath xmlns:m="http://schemas.openxmlformats.org/officeDocument/2006/math">
                    <m:sSub>
                      <m:sSubPr>
                        <m:ctrlPr>
                          <a:rPr lang="it-IT" altLang="en-US" sz="1600" b="0" i="1" kern="0">
                            <a:solidFill>
                              <a:srgbClr val="0F5494"/>
                            </a:solidFill>
                            <a:latin typeface="Cambria Math" panose="02040503050406030204" pitchFamily="18" charset="0"/>
                          </a:rPr>
                        </m:ctrlPr>
                      </m:sSubPr>
                      <m:e>
                        <m:acc>
                          <m:accPr>
                            <m:chr m:val="̂"/>
                            <m:ctrlPr>
                              <a:rPr lang="it-IT" altLang="en-US" sz="1600" b="0" i="1" kern="0">
                                <a:solidFill>
                                  <a:srgbClr val="0F5494"/>
                                </a:solidFill>
                                <a:latin typeface="Cambria Math" panose="02040503050406030204" pitchFamily="18" charset="0"/>
                              </a:rPr>
                            </m:ctrlPr>
                          </m:accPr>
                          <m:e>
                            <m:r>
                              <a:rPr lang="it-IT" altLang="en-US" sz="1600" b="0" i="1" kern="0">
                                <a:solidFill>
                                  <a:srgbClr val="0F5494"/>
                                </a:solidFill>
                                <a:latin typeface="Cambria Math" panose="02040503050406030204" pitchFamily="18" charset="0"/>
                              </a:rPr>
                              <m:t>𝑌</m:t>
                            </m:r>
                          </m:e>
                        </m:acc>
                      </m:e>
                      <m:sub>
                        <m:r>
                          <a:rPr lang="it-IT" altLang="en-US" sz="1600" b="0" i="1" kern="0">
                            <a:solidFill>
                              <a:srgbClr val="0F5494"/>
                            </a:solidFill>
                            <a:latin typeface="Cambria Math" panose="02040503050406030204" pitchFamily="18" charset="0"/>
                          </a:rPr>
                          <m:t>𝐹𝐵</m:t>
                        </m:r>
                      </m:sub>
                    </m:sSub>
                    <m:d>
                      <m:dPr>
                        <m:ctrlPr>
                          <a:rPr lang="it-IT" altLang="en-US" sz="1600" b="0" i="1" kern="0">
                            <a:solidFill>
                              <a:srgbClr val="0F5494"/>
                            </a:solidFill>
                            <a:latin typeface="Cambria Math" panose="02040503050406030204" pitchFamily="18" charset="0"/>
                          </a:rPr>
                        </m:ctrlPr>
                      </m:dPr>
                      <m:e>
                        <m:r>
                          <a:rPr lang="it-IT" altLang="en-US" sz="1600" b="0" i="1" kern="0">
                            <a:solidFill>
                              <a:srgbClr val="0F5494"/>
                            </a:solidFill>
                            <a:latin typeface="Cambria Math" panose="02040503050406030204" pitchFamily="18" charset="0"/>
                          </a:rPr>
                          <m:t>𝛽</m:t>
                        </m:r>
                      </m:e>
                    </m:d>
                  </m:oMath>
                </a14:m>
                <a:endParaRPr lang="en-US" sz="1600" b="0" i="1" dirty="0">
                  <a:solidFill>
                    <a:srgbClr val="0F5494"/>
                  </a:solidFill>
                  <a:latin typeface="+mn-lt"/>
                </a:endParaRPr>
              </a:p>
              <a:p>
                <a:pPr algn="just">
                  <a:lnSpc>
                    <a:spcPct val="150000"/>
                  </a:lnSpc>
                </a:pPr>
                <a:endParaRPr lang="en-US" sz="1600" b="0" i="1" dirty="0">
                  <a:solidFill>
                    <a:srgbClr val="0F5494"/>
                  </a:solidFill>
                  <a:latin typeface="+mn-lt"/>
                </a:endParaRPr>
              </a:p>
              <a:p>
                <a:pPr algn="just">
                  <a:lnSpc>
                    <a:spcPct val="150000"/>
                  </a:lnSpc>
                </a:pPr>
                <a:r>
                  <a:rPr lang="en-US" sz="1600" b="0" dirty="0">
                    <a:solidFill>
                      <a:srgbClr val="0F5494"/>
                    </a:solidFill>
                    <a:latin typeface="+mn-lt"/>
                  </a:rPr>
                  <a:t>When a SRS is taken in each frame </a:t>
                </a:r>
                <a14:m>
                  <m:oMath xmlns:m="http://schemas.openxmlformats.org/officeDocument/2006/math">
                    <m:sSub>
                      <m:sSubPr>
                        <m:ctrlPr>
                          <a:rPr kumimoji="0" lang="it-IT" altLang="en-US" sz="1600" b="0" i="1" u="none" strike="noStrike" kern="0" cap="none" spc="0" normalizeH="0" baseline="0" noProof="0" smtClean="0">
                            <a:ln>
                              <a:noFill/>
                            </a:ln>
                            <a:solidFill>
                              <a:srgbClr val="0F5494"/>
                            </a:solidFill>
                            <a:effectLst/>
                            <a:uLnTx/>
                            <a:uFillTx/>
                            <a:latin typeface="Cambria Math" panose="02040503050406030204" pitchFamily="18" charset="0"/>
                          </a:rPr>
                        </m:ctrlPr>
                      </m:sSubPr>
                      <m:e>
                        <m:acc>
                          <m:accPr>
                            <m:chr m:val="̂"/>
                            <m:ctrlPr>
                              <a:rPr kumimoji="0" lang="it-IT" altLang="en-US" sz="1600" b="0" i="1" u="none" strike="noStrike" kern="0" cap="none" spc="0" normalizeH="0" baseline="0" noProof="0" smtClean="0">
                                <a:ln>
                                  <a:noFill/>
                                </a:ln>
                                <a:solidFill>
                                  <a:srgbClr val="0F5494"/>
                                </a:solidFill>
                                <a:effectLst/>
                                <a:uLnTx/>
                                <a:uFillTx/>
                                <a:latin typeface="Cambria Math" panose="02040503050406030204" pitchFamily="18" charset="0"/>
                              </a:rPr>
                            </m:ctrlPr>
                          </m:accPr>
                          <m:e>
                            <m:r>
                              <a:rPr kumimoji="0" lang="it-IT" altLang="en-US" sz="1600" b="0" i="1" u="none" strike="noStrike" kern="0" cap="none" spc="0" normalizeH="0" baseline="0" noProof="0" smtClean="0">
                                <a:ln>
                                  <a:noFill/>
                                </a:ln>
                                <a:solidFill>
                                  <a:srgbClr val="0F5494"/>
                                </a:solidFill>
                                <a:effectLst/>
                                <a:uLnTx/>
                                <a:uFillTx/>
                                <a:latin typeface="Cambria Math" panose="02040503050406030204" pitchFamily="18" charset="0"/>
                              </a:rPr>
                              <m:t>𝑌</m:t>
                            </m:r>
                          </m:e>
                        </m:acc>
                      </m:e>
                      <m:sub>
                        <m:r>
                          <a:rPr kumimoji="0" lang="it-IT" altLang="en-US" sz="1600" b="0" i="1" u="none" strike="noStrike" kern="0" cap="none" spc="0" normalizeH="0" baseline="0" noProof="0" smtClean="0">
                            <a:ln>
                              <a:noFill/>
                            </a:ln>
                            <a:solidFill>
                              <a:srgbClr val="0F5494"/>
                            </a:solidFill>
                            <a:effectLst/>
                            <a:uLnTx/>
                            <a:uFillTx/>
                            <a:latin typeface="Cambria Math" panose="02040503050406030204" pitchFamily="18" charset="0"/>
                          </a:rPr>
                          <m:t>𝐹𝐵</m:t>
                        </m:r>
                      </m:sub>
                    </m:sSub>
                  </m:oMath>
                </a14:m>
                <a:r>
                  <a:rPr lang="en-US" sz="1600" b="0" i="1" dirty="0">
                    <a:solidFill>
                      <a:srgbClr val="0F5494"/>
                    </a:solidFill>
                    <a:latin typeface="+mn-lt"/>
                  </a:rPr>
                  <a:t> </a:t>
                </a:r>
                <a:r>
                  <a:rPr lang="en-US" sz="1600" b="0" dirty="0">
                    <a:solidFill>
                      <a:srgbClr val="0F5494"/>
                    </a:solidFill>
                    <a:latin typeface="+mn-lt"/>
                  </a:rPr>
                  <a:t>can be obtained from ML principles</a:t>
                </a:r>
              </a:p>
            </p:txBody>
          </p:sp>
        </mc:Choice>
        <mc:Fallback xmlns="">
          <p:sp>
            <p:nvSpPr>
              <p:cNvPr id="13" name="CasellaDiTesto 12">
                <a:extLst>
                  <a:ext uri="{FF2B5EF4-FFF2-40B4-BE49-F238E27FC236}">
                    <a16:creationId xmlns:a16="http://schemas.microsoft.com/office/drawing/2014/main" id="{4B7F9F1E-8AF3-4158-9FB3-BE87A9E567BB}"/>
                  </a:ext>
                </a:extLst>
              </p:cNvPr>
              <p:cNvSpPr txBox="1">
                <a:spLocks noRot="1" noChangeAspect="1" noMove="1" noResize="1" noEditPoints="1" noAdjustHandles="1" noChangeArrowheads="1" noChangeShapeType="1" noTextEdit="1"/>
              </p:cNvSpPr>
              <p:nvPr/>
            </p:nvSpPr>
            <p:spPr>
              <a:xfrm>
                <a:off x="331390" y="2251349"/>
                <a:ext cx="8229600" cy="3145733"/>
              </a:xfrm>
              <a:prstGeom prst="rect">
                <a:avLst/>
              </a:prstGeom>
              <a:blipFill>
                <a:blip r:embed="rId3"/>
                <a:stretch>
                  <a:fillRect l="-370" r="-444" b="-1744"/>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1" name="CasellaDiTesto 20">
                <a:extLst>
                  <a:ext uri="{FF2B5EF4-FFF2-40B4-BE49-F238E27FC236}">
                    <a16:creationId xmlns:a16="http://schemas.microsoft.com/office/drawing/2014/main" id="{DC38FE36-7C33-4E23-8CFA-CA3023C88B7C}"/>
                  </a:ext>
                </a:extLst>
              </p:cNvPr>
              <p:cNvSpPr txBox="1"/>
              <p:nvPr/>
            </p:nvSpPr>
            <p:spPr>
              <a:xfrm>
                <a:off x="827584" y="3253172"/>
                <a:ext cx="8093446" cy="41402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ctrlPr>
                        </m:sSubPr>
                        <m:e>
                          <m:acc>
                            <m:accPr>
                              <m:chr m:val="̂"/>
                              <m:ctrlP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ctrlPr>
                            </m:accPr>
                            <m:e>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𝑌</m:t>
                              </m:r>
                            </m:e>
                          </m:acc>
                        </m:e>
                        <m:sub>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𝐹𝐵</m:t>
                          </m:r>
                        </m:sub>
                      </m:sSub>
                      <m:d>
                        <m:dPr>
                          <m:ctrlP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ctrlPr>
                        </m:dPr>
                        <m:e>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𝛽</m:t>
                          </m:r>
                        </m:e>
                      </m:d>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m:t>
                      </m:r>
                      <m:sSubSup>
                        <m:sSubSupPr>
                          <m:ctrlP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ctrlPr>
                        </m:sSubSupPr>
                        <m:e>
                          <m:acc>
                            <m:accPr>
                              <m:chr m:val="̂"/>
                              <m:ctrlP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ctrlPr>
                            </m:accPr>
                            <m:e>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𝑌</m:t>
                              </m:r>
                            </m:e>
                          </m:acc>
                        </m:e>
                        <m:sub>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𝑎</m:t>
                          </m:r>
                        </m:sub>
                        <m:sup>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𝐴</m:t>
                          </m:r>
                        </m:sup>
                      </m:sSubSup>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m:t>
                      </m:r>
                      <m:sSubSup>
                        <m:sSubSupPr>
                          <m:ctrlPr>
                            <a:rPr lang="it-IT" altLang="en-US" sz="2000" b="0" i="1" kern="0">
                              <a:solidFill>
                                <a:srgbClr val="0F5494"/>
                              </a:solidFill>
                              <a:latin typeface="Cambria Math" panose="02040503050406030204" pitchFamily="18" charset="0"/>
                            </a:rPr>
                          </m:ctrlPr>
                        </m:sSubSup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𝑌</m:t>
                              </m:r>
                            </m:e>
                          </m:acc>
                        </m:e>
                        <m:sub>
                          <m:r>
                            <a:rPr lang="it-IT" altLang="en-US" sz="2000" b="0" i="1" kern="0">
                              <a:solidFill>
                                <a:srgbClr val="0F5494"/>
                              </a:solidFill>
                              <a:latin typeface="Cambria Math" panose="02040503050406030204" pitchFamily="18" charset="0"/>
                            </a:rPr>
                            <m:t>𝑏</m:t>
                          </m:r>
                        </m:sub>
                        <m:sup>
                          <m:r>
                            <a:rPr lang="it-IT" altLang="en-US" sz="2000" b="0" i="1" kern="0">
                              <a:solidFill>
                                <a:srgbClr val="0F5494"/>
                              </a:solidFill>
                              <a:latin typeface="Cambria Math" panose="02040503050406030204" pitchFamily="18" charset="0"/>
                            </a:rPr>
                            <m:t>𝐵</m:t>
                          </m:r>
                        </m:sup>
                      </m:sSubSup>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m:t>
                      </m:r>
                      <m:sSub>
                        <m:sSubPr>
                          <m:ctrlP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ctrlPr>
                        </m:sSubPr>
                        <m:e>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𝛽</m:t>
                          </m:r>
                        </m:e>
                        <m:sub>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1</m:t>
                          </m:r>
                        </m:sub>
                      </m:sSub>
                      <m:sSubSup>
                        <m:sSubSupPr>
                          <m:ctrlPr>
                            <a:rPr lang="it-IT" altLang="en-US" sz="2000" b="0" i="1" kern="0">
                              <a:solidFill>
                                <a:srgbClr val="0F5494"/>
                              </a:solidFill>
                              <a:latin typeface="Cambria Math" panose="02040503050406030204" pitchFamily="18" charset="0"/>
                            </a:rPr>
                          </m:ctrlPr>
                        </m:sSubSup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𝑌</m:t>
                              </m:r>
                            </m:e>
                          </m:acc>
                        </m:e>
                        <m:sub>
                          <m:r>
                            <a:rPr lang="it-IT" altLang="en-US" sz="2000" b="0" i="1" kern="0">
                              <a:solidFill>
                                <a:srgbClr val="0F5494"/>
                              </a:solidFill>
                              <a:latin typeface="Cambria Math" panose="02040503050406030204" pitchFamily="18" charset="0"/>
                            </a:rPr>
                            <m:t>𝑎</m:t>
                          </m:r>
                          <m:r>
                            <a:rPr lang="it-IT" altLang="en-US" sz="2000" b="0" i="1" kern="0" smtClean="0">
                              <a:solidFill>
                                <a:srgbClr val="0F5494"/>
                              </a:solidFill>
                              <a:latin typeface="Cambria Math" panose="02040503050406030204" pitchFamily="18" charset="0"/>
                            </a:rPr>
                            <m:t>𝑏</m:t>
                          </m:r>
                        </m:sub>
                        <m:sup>
                          <m:r>
                            <a:rPr lang="it-IT" altLang="en-US" sz="2000" b="0" i="1" kern="0">
                              <a:solidFill>
                                <a:srgbClr val="0F5494"/>
                              </a:solidFill>
                              <a:latin typeface="Cambria Math" panose="02040503050406030204" pitchFamily="18" charset="0"/>
                            </a:rPr>
                            <m:t>𝐴</m:t>
                          </m:r>
                        </m:sup>
                      </m:sSubSup>
                      <m:r>
                        <a:rPr lang="it-IT" altLang="en-US" sz="2000" b="0" i="1" kern="0" smtClean="0">
                          <a:solidFill>
                            <a:srgbClr val="0F5494"/>
                          </a:solidFill>
                          <a:latin typeface="Cambria Math" panose="02040503050406030204" pitchFamily="18" charset="0"/>
                        </a:rPr>
                        <m:t>+</m:t>
                      </m:r>
                      <m:d>
                        <m:dPr>
                          <m:ctrlPr>
                            <a:rPr lang="it-IT" altLang="en-US" sz="2000" b="0" i="1" kern="0" smtClean="0">
                              <a:solidFill>
                                <a:srgbClr val="0F5494"/>
                              </a:solidFill>
                              <a:latin typeface="Cambria Math" panose="02040503050406030204" pitchFamily="18" charset="0"/>
                            </a:rPr>
                          </m:ctrlPr>
                        </m:dPr>
                        <m:e>
                          <m:r>
                            <a:rPr lang="it-IT" altLang="en-US" sz="2000" b="0" i="1" kern="0" smtClean="0">
                              <a:solidFill>
                                <a:srgbClr val="0F5494"/>
                              </a:solidFill>
                              <a:latin typeface="Cambria Math" panose="02040503050406030204" pitchFamily="18" charset="0"/>
                            </a:rPr>
                            <m:t>1−</m:t>
                          </m:r>
                          <m:sSub>
                            <m:sSubPr>
                              <m:ctrlPr>
                                <a:rPr lang="it-IT" altLang="en-US" sz="2000" b="0" i="1" kern="0" smtClean="0">
                                  <a:solidFill>
                                    <a:srgbClr val="0F5494"/>
                                  </a:solidFill>
                                  <a:latin typeface="Cambria Math" panose="02040503050406030204" pitchFamily="18" charset="0"/>
                                </a:rPr>
                              </m:ctrlPr>
                            </m:sSubPr>
                            <m:e>
                              <m:r>
                                <a:rPr lang="it-IT" altLang="en-US" sz="2000" b="0" i="1" kern="0" smtClean="0">
                                  <a:solidFill>
                                    <a:srgbClr val="0F5494"/>
                                  </a:solidFill>
                                  <a:latin typeface="Cambria Math" panose="02040503050406030204" pitchFamily="18" charset="0"/>
                                </a:rPr>
                                <m:t>𝛽</m:t>
                              </m:r>
                            </m:e>
                            <m:sub>
                              <m:r>
                                <a:rPr lang="it-IT" altLang="en-US" sz="2000" b="0" i="1" kern="0" smtClean="0">
                                  <a:solidFill>
                                    <a:srgbClr val="0F5494"/>
                                  </a:solidFill>
                                  <a:latin typeface="Cambria Math" panose="02040503050406030204" pitchFamily="18" charset="0"/>
                                </a:rPr>
                                <m:t>1</m:t>
                              </m:r>
                            </m:sub>
                          </m:sSub>
                        </m:e>
                      </m:d>
                      <m:sSubSup>
                        <m:sSubSupPr>
                          <m:ctrlPr>
                            <a:rPr lang="it-IT" altLang="en-US" sz="2000" b="0" i="1" kern="0">
                              <a:solidFill>
                                <a:srgbClr val="0F5494"/>
                              </a:solidFill>
                              <a:latin typeface="Cambria Math" panose="02040503050406030204" pitchFamily="18" charset="0"/>
                            </a:rPr>
                          </m:ctrlPr>
                        </m:sSubSup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𝑌</m:t>
                              </m:r>
                            </m:e>
                          </m:acc>
                        </m:e>
                        <m:sub>
                          <m:r>
                            <a:rPr lang="it-IT" altLang="en-US" sz="2000" b="0" i="1" kern="0">
                              <a:solidFill>
                                <a:srgbClr val="0F5494"/>
                              </a:solidFill>
                              <a:latin typeface="Cambria Math" panose="02040503050406030204" pitchFamily="18" charset="0"/>
                            </a:rPr>
                            <m:t>𝑎</m:t>
                          </m:r>
                          <m:r>
                            <a:rPr lang="it-IT" altLang="en-US" sz="2000" b="0" i="1" kern="0" smtClean="0">
                              <a:solidFill>
                                <a:srgbClr val="0F5494"/>
                              </a:solidFill>
                              <a:latin typeface="Cambria Math" panose="02040503050406030204" pitchFamily="18" charset="0"/>
                            </a:rPr>
                            <m:t>𝑏</m:t>
                          </m:r>
                        </m:sub>
                        <m:sup>
                          <m:r>
                            <a:rPr lang="it-IT" altLang="en-US" sz="2000" b="0" i="1" kern="0" smtClean="0">
                              <a:solidFill>
                                <a:srgbClr val="0F5494"/>
                              </a:solidFill>
                              <a:latin typeface="Cambria Math" panose="02040503050406030204" pitchFamily="18" charset="0"/>
                            </a:rPr>
                            <m:t>𝐵</m:t>
                          </m:r>
                        </m:sup>
                      </m:sSubSup>
                      <m:r>
                        <a:rPr lang="it-IT" altLang="en-US" sz="2000" b="0" i="1" kern="0" smtClean="0">
                          <a:solidFill>
                            <a:srgbClr val="0F5494"/>
                          </a:solidFill>
                          <a:latin typeface="Cambria Math" panose="02040503050406030204" pitchFamily="18" charset="0"/>
                        </a:rPr>
                        <m:t>+</m:t>
                      </m:r>
                      <m:sSub>
                        <m:sSubPr>
                          <m:ctrlPr>
                            <a:rPr lang="it-IT" altLang="en-US" sz="2000" b="0" i="1" kern="0" smtClean="0">
                              <a:solidFill>
                                <a:srgbClr val="0F5494"/>
                              </a:solidFill>
                              <a:latin typeface="Cambria Math" panose="02040503050406030204" pitchFamily="18" charset="0"/>
                            </a:rPr>
                          </m:ctrlPr>
                        </m:sSubPr>
                        <m:e>
                          <m:r>
                            <a:rPr lang="it-IT" altLang="en-US" sz="2000" b="0" i="1" kern="0" smtClean="0">
                              <a:solidFill>
                                <a:srgbClr val="0F5494"/>
                              </a:solidFill>
                              <a:latin typeface="Cambria Math" panose="02040503050406030204" pitchFamily="18" charset="0"/>
                            </a:rPr>
                            <m:t>𝛽</m:t>
                          </m:r>
                        </m:e>
                        <m:sub>
                          <m:r>
                            <a:rPr lang="it-IT" altLang="en-US" sz="2000" b="0" i="1" kern="0" smtClean="0">
                              <a:solidFill>
                                <a:srgbClr val="0F5494"/>
                              </a:solidFill>
                              <a:latin typeface="Cambria Math" panose="02040503050406030204" pitchFamily="18" charset="0"/>
                            </a:rPr>
                            <m:t>2</m:t>
                          </m:r>
                        </m:sub>
                      </m:sSub>
                      <m:r>
                        <a:rPr lang="it-IT" altLang="en-US" sz="2000" b="0" i="1" kern="0" smtClean="0">
                          <a:solidFill>
                            <a:srgbClr val="0F5494"/>
                          </a:solidFill>
                          <a:latin typeface="Cambria Math" panose="02040503050406030204" pitchFamily="18" charset="0"/>
                        </a:rPr>
                        <m:t>(</m:t>
                      </m:r>
                      <m:sSubSup>
                        <m:sSubSupPr>
                          <m:ctrlPr>
                            <a:rPr lang="it-IT" altLang="en-US" sz="2000" b="0" i="1" kern="0">
                              <a:solidFill>
                                <a:srgbClr val="0F5494"/>
                              </a:solidFill>
                              <a:latin typeface="Cambria Math" panose="02040503050406030204" pitchFamily="18" charset="0"/>
                            </a:rPr>
                          </m:ctrlPr>
                        </m:sSubSupPr>
                        <m:e>
                          <m:sSubSup>
                            <m:sSubSupPr>
                              <m:ctrlPr>
                                <a:rPr lang="it-IT" altLang="en-US" sz="2000" b="0" i="1" kern="0">
                                  <a:solidFill>
                                    <a:srgbClr val="0F5494"/>
                                  </a:solidFill>
                                  <a:latin typeface="Cambria Math" panose="02040503050406030204" pitchFamily="18" charset="0"/>
                                </a:rPr>
                              </m:ctrlPr>
                            </m:sSubSup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𝑁</m:t>
                                  </m:r>
                                </m:e>
                              </m:acc>
                            </m:e>
                            <m:sub>
                              <m:r>
                                <a:rPr lang="it-IT" altLang="en-US" sz="2000" b="0" i="1" kern="0">
                                  <a:solidFill>
                                    <a:srgbClr val="0F5494"/>
                                  </a:solidFill>
                                  <a:latin typeface="Cambria Math" panose="02040503050406030204" pitchFamily="18" charset="0"/>
                                </a:rPr>
                                <m:t>𝑎𝑏</m:t>
                              </m:r>
                            </m:sub>
                            <m:sup>
                              <m:r>
                                <a:rPr lang="it-IT" altLang="en-US" sz="2000" b="0" i="1" kern="0" smtClean="0">
                                  <a:solidFill>
                                    <a:srgbClr val="0F5494"/>
                                  </a:solidFill>
                                  <a:latin typeface="Cambria Math" panose="02040503050406030204" pitchFamily="18" charset="0"/>
                                </a:rPr>
                                <m:t>𝐴</m:t>
                              </m:r>
                            </m:sup>
                          </m:sSubSup>
                          <m:r>
                            <a:rPr lang="it-IT" altLang="en-US" sz="2000" b="0" i="1" kern="0" smtClean="0">
                              <a:solidFill>
                                <a:srgbClr val="0F5494"/>
                              </a:solidFill>
                              <a:latin typeface="Cambria Math" panose="02040503050406030204" pitchFamily="18" charset="0"/>
                            </a:rPr>
                            <m:t>+</m:t>
                          </m:r>
                          <m:acc>
                            <m:accPr>
                              <m:chr m:val="̂"/>
                              <m:ctrlPr>
                                <a:rPr lang="it-IT" altLang="en-US" sz="2000" b="0" i="1" kern="0">
                                  <a:solidFill>
                                    <a:srgbClr val="0F5494"/>
                                  </a:solidFill>
                                  <a:latin typeface="Cambria Math" panose="02040503050406030204" pitchFamily="18" charset="0"/>
                                </a:rPr>
                              </m:ctrlPr>
                            </m:accPr>
                            <m:e>
                              <m:r>
                                <a:rPr lang="it-IT" altLang="en-US" sz="2000" b="0" i="1" kern="0" smtClean="0">
                                  <a:solidFill>
                                    <a:srgbClr val="0F5494"/>
                                  </a:solidFill>
                                  <a:latin typeface="Cambria Math" panose="02040503050406030204" pitchFamily="18" charset="0"/>
                                </a:rPr>
                                <m:t>𝑁</m:t>
                              </m:r>
                            </m:e>
                          </m:acc>
                        </m:e>
                        <m:sub>
                          <m:r>
                            <a:rPr lang="it-IT" altLang="en-US" sz="2000" b="0" i="1" kern="0" smtClean="0">
                              <a:solidFill>
                                <a:srgbClr val="0F5494"/>
                              </a:solidFill>
                              <a:latin typeface="Cambria Math" panose="02040503050406030204" pitchFamily="18" charset="0"/>
                            </a:rPr>
                            <m:t>𝑎𝑏</m:t>
                          </m:r>
                        </m:sub>
                        <m:sup>
                          <m:r>
                            <a:rPr lang="it-IT" altLang="en-US" sz="2000" b="0" i="1" kern="0" smtClean="0">
                              <a:solidFill>
                                <a:srgbClr val="0F5494"/>
                              </a:solidFill>
                              <a:latin typeface="Cambria Math" panose="02040503050406030204" pitchFamily="18" charset="0"/>
                            </a:rPr>
                            <m:t>𝐵</m:t>
                          </m:r>
                        </m:sup>
                      </m:sSubSup>
                      <m:r>
                        <a:rPr lang="it-IT" altLang="en-US" sz="2000" b="0" i="1" kern="0" smtClean="0">
                          <a:solidFill>
                            <a:srgbClr val="0F5494"/>
                          </a:solidFill>
                          <a:latin typeface="Cambria Math" panose="02040503050406030204" pitchFamily="18" charset="0"/>
                        </a:rPr>
                        <m:t>)</m:t>
                      </m:r>
                    </m:oMath>
                  </m:oMathPara>
                </a14:m>
                <a:endParaRPr lang="it-IT" sz="8800" dirty="0"/>
              </a:p>
            </p:txBody>
          </p:sp>
        </mc:Choice>
        <mc:Fallback xmlns="">
          <p:sp>
            <p:nvSpPr>
              <p:cNvPr id="21" name="CasellaDiTesto 20">
                <a:extLst>
                  <a:ext uri="{FF2B5EF4-FFF2-40B4-BE49-F238E27FC236}">
                    <a16:creationId xmlns:a16="http://schemas.microsoft.com/office/drawing/2014/main" id="{DC38FE36-7C33-4E23-8CFA-CA3023C88B7C}"/>
                  </a:ext>
                </a:extLst>
              </p:cNvPr>
              <p:cNvSpPr txBox="1">
                <a:spLocks noRot="1" noChangeAspect="1" noMove="1" noResize="1" noEditPoints="1" noAdjustHandles="1" noChangeArrowheads="1" noChangeShapeType="1" noTextEdit="1"/>
              </p:cNvSpPr>
              <p:nvPr/>
            </p:nvSpPr>
            <p:spPr>
              <a:xfrm>
                <a:off x="827584" y="3253172"/>
                <a:ext cx="8093446" cy="414024"/>
              </a:xfrm>
              <a:prstGeom prst="rect">
                <a:avLst/>
              </a:prstGeom>
              <a:blipFill>
                <a:blip r:embed="rId4"/>
                <a:stretch>
                  <a:fillRect t="-7353" b="-14706"/>
                </a:stretch>
              </a:blipFill>
            </p:spPr>
            <p:txBody>
              <a:bodyPr/>
              <a:lstStyle/>
              <a:p>
                <a:r>
                  <a:rPr lang="it-IT">
                    <a:noFill/>
                  </a:rPr>
                  <a:t> </a:t>
                </a:r>
              </a:p>
            </p:txBody>
          </p:sp>
        </mc:Fallback>
      </mc:AlternateContent>
    </p:spTree>
    <p:extLst>
      <p:ext uri="{BB962C8B-B14F-4D97-AF65-F5344CB8AC3E}">
        <p14:creationId xmlns:p14="http://schemas.microsoft.com/office/powerpoint/2010/main" val="22824456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205581" y="1314724"/>
            <a:ext cx="8481219" cy="936625"/>
          </a:xfrm>
        </p:spPr>
        <p:txBody>
          <a:bodyPr/>
          <a:lstStyle/>
          <a:p>
            <a:r>
              <a:rPr lang="it-IT" dirty="0"/>
              <a:t>Pseudo-ML </a:t>
            </a:r>
            <a:r>
              <a:rPr lang="it-IT" dirty="0" err="1"/>
              <a:t>Estimation</a:t>
            </a:r>
            <a:endParaRPr lang="en-GB" altLang="en-US" sz="2000" i="1" dirty="0"/>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32</a:t>
            </a:fld>
            <a:endParaRPr lang="en-GB" altLang="en-US" sz="1400" b="0" i="0" dirty="0">
              <a:solidFill>
                <a:srgbClr val="000000"/>
              </a:solidFill>
              <a:latin typeface="Arial" panose="020B0604020202020204" pitchFamily="34" charset="0"/>
            </a:endParaRPr>
          </a:p>
        </p:txBody>
      </p:sp>
      <p:sp>
        <p:nvSpPr>
          <p:cNvPr id="13" name="CasellaDiTesto 12">
            <a:extLst>
              <a:ext uri="{FF2B5EF4-FFF2-40B4-BE49-F238E27FC236}">
                <a16:creationId xmlns:a16="http://schemas.microsoft.com/office/drawing/2014/main" id="{4B7F9F1E-8AF3-4158-9FB3-BE87A9E567BB}"/>
              </a:ext>
            </a:extLst>
          </p:cNvPr>
          <p:cNvSpPr txBox="1"/>
          <p:nvPr/>
        </p:nvSpPr>
        <p:spPr>
          <a:xfrm>
            <a:off x="331390" y="2251349"/>
            <a:ext cx="8229600" cy="1975284"/>
          </a:xfrm>
          <a:prstGeom prst="rect">
            <a:avLst/>
          </a:prstGeom>
          <a:noFill/>
        </p:spPr>
        <p:txBody>
          <a:bodyPr wrap="square" rtlCol="0">
            <a:spAutoFit/>
          </a:bodyPr>
          <a:lstStyle/>
          <a:p>
            <a:pPr algn="just">
              <a:lnSpc>
                <a:spcPct val="150000"/>
              </a:lnSpc>
            </a:pPr>
            <a:r>
              <a:rPr lang="en-US" sz="1600" b="0" dirty="0">
                <a:solidFill>
                  <a:srgbClr val="0F5494"/>
                </a:solidFill>
              </a:rPr>
              <a:t>Skinner and Rao (1996) proposed modifying the simple random sample estimator to obtain a pseudo-maximum- likelihood (PML) estimator for a complex design.</a:t>
            </a:r>
            <a:endParaRPr lang="it-IT" sz="1800" b="0" dirty="0">
              <a:solidFill>
                <a:srgbClr val="0F5494"/>
              </a:solidFill>
            </a:endParaRPr>
          </a:p>
          <a:p>
            <a:pPr algn="just">
              <a:lnSpc>
                <a:spcPct val="150000"/>
              </a:lnSpc>
            </a:pPr>
            <a:endParaRPr lang="en-US" sz="1800" b="0" dirty="0">
              <a:solidFill>
                <a:srgbClr val="0F5494"/>
              </a:solidFill>
            </a:endParaRPr>
          </a:p>
          <a:p>
            <a:pPr algn="just">
              <a:lnSpc>
                <a:spcPct val="150000"/>
              </a:lnSpc>
            </a:pPr>
            <a:endParaRPr lang="en-US" sz="1800" b="0" dirty="0">
              <a:solidFill>
                <a:srgbClr val="0F5494"/>
              </a:solidFill>
            </a:endParaRPr>
          </a:p>
        </p:txBody>
      </p:sp>
      <mc:AlternateContent xmlns:mc="http://schemas.openxmlformats.org/markup-compatibility/2006" xmlns:a14="http://schemas.microsoft.com/office/drawing/2010/main">
        <mc:Choice Requires="a14">
          <p:sp>
            <p:nvSpPr>
              <p:cNvPr id="21" name="CasellaDiTesto 20">
                <a:extLst>
                  <a:ext uri="{FF2B5EF4-FFF2-40B4-BE49-F238E27FC236}">
                    <a16:creationId xmlns:a16="http://schemas.microsoft.com/office/drawing/2014/main" id="{DC38FE36-7C33-4E23-8CFA-CA3023C88B7C}"/>
                  </a:ext>
                </a:extLst>
              </p:cNvPr>
              <p:cNvSpPr txBox="1"/>
              <p:nvPr/>
            </p:nvSpPr>
            <p:spPr>
              <a:xfrm>
                <a:off x="205581" y="3806390"/>
                <a:ext cx="8715449" cy="151810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ctrlPr>
                        </m:sSubPr>
                        <m:e>
                          <m:acc>
                            <m:accPr>
                              <m:chr m:val="̂"/>
                              <m:ctrlP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ctrlPr>
                            </m:accPr>
                            <m:e>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𝑌</m:t>
                              </m:r>
                            </m:e>
                          </m:acc>
                        </m:e>
                        <m:sub>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𝑃𝑀𝐿</m:t>
                          </m:r>
                        </m:sub>
                      </m:sSub>
                      <m:d>
                        <m:dPr>
                          <m:ctrlP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ctrlPr>
                        </m:dPr>
                        <m:e>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𝜃</m:t>
                          </m:r>
                        </m:e>
                      </m:d>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m:t>
                      </m:r>
                      <m:f>
                        <m:fPr>
                          <m:ctrlP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ctrlPr>
                        </m:fPr>
                        <m:num>
                          <m:sSub>
                            <m:sSubPr>
                              <m:ctrlP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ctrlPr>
                            </m:sSubPr>
                            <m:e>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𝑁</m:t>
                              </m:r>
                            </m:e>
                            <m:sub>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𝐴</m:t>
                              </m:r>
                            </m:sub>
                          </m:sSub>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m:t>
                          </m:r>
                          <m:sSubSup>
                            <m:sSubSupPr>
                              <m:ctrlP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ctrlPr>
                            </m:sSubSupPr>
                            <m:e>
                              <m:acc>
                                <m:accPr>
                                  <m:chr m:val="̂"/>
                                  <m:ctrlP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ctrlPr>
                                </m:accPr>
                                <m:e>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𝑁</m:t>
                                  </m:r>
                                </m:e>
                              </m:acc>
                            </m:e>
                            <m:sub>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𝑎𝑏</m:t>
                              </m:r>
                            </m:sub>
                            <m:sup>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𝑃𝑀𝐿</m:t>
                              </m:r>
                            </m:sup>
                          </m:sSubSup>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m:t>
                          </m:r>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𝜃</m:t>
                          </m:r>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m:t>
                          </m:r>
                        </m:num>
                        <m:den>
                          <m:sSubSup>
                            <m:sSubSupPr>
                              <m:ctrlPr>
                                <a:rPr lang="it-IT" altLang="en-US" sz="2000" b="0" i="1" kern="0">
                                  <a:solidFill>
                                    <a:srgbClr val="0F5494"/>
                                  </a:solidFill>
                                  <a:latin typeface="Cambria Math" panose="02040503050406030204" pitchFamily="18" charset="0"/>
                                </a:rPr>
                              </m:ctrlPr>
                            </m:sSubSup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𝑁</m:t>
                                  </m:r>
                                </m:e>
                              </m:acc>
                            </m:e>
                            <m:sub>
                              <m:r>
                                <a:rPr lang="it-IT" altLang="en-US" sz="2000" b="0" i="1" kern="0">
                                  <a:solidFill>
                                    <a:srgbClr val="0F5494"/>
                                  </a:solidFill>
                                  <a:latin typeface="Cambria Math" panose="02040503050406030204" pitchFamily="18" charset="0"/>
                                </a:rPr>
                                <m:t>𝑎</m:t>
                              </m:r>
                            </m:sub>
                            <m:sup>
                              <m:r>
                                <a:rPr lang="it-IT" altLang="en-US" sz="2000" b="0" i="1" kern="0" smtClean="0">
                                  <a:solidFill>
                                    <a:srgbClr val="0F5494"/>
                                  </a:solidFill>
                                  <a:latin typeface="Cambria Math" panose="02040503050406030204" pitchFamily="18" charset="0"/>
                                </a:rPr>
                                <m:t>𝐴</m:t>
                              </m:r>
                            </m:sup>
                          </m:sSubSup>
                        </m:den>
                      </m:f>
                      <m:sSubSup>
                        <m:sSubSupPr>
                          <m:ctrlP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ctrlPr>
                        </m:sSubSupPr>
                        <m:e>
                          <m:acc>
                            <m:accPr>
                              <m:chr m:val="̂"/>
                              <m:ctrlP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ctrlPr>
                            </m:accPr>
                            <m:e>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𝑌</m:t>
                              </m:r>
                            </m:e>
                          </m:acc>
                        </m:e>
                        <m:sub>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𝑎</m:t>
                          </m:r>
                        </m:sub>
                        <m:sup>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𝐴</m:t>
                          </m:r>
                        </m:sup>
                      </m:sSubSup>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m:t>
                      </m:r>
                      <m:f>
                        <m:fPr>
                          <m:ctrlPr>
                            <a:rPr lang="it-IT" altLang="en-US" sz="2000" b="0" i="1" kern="0">
                              <a:solidFill>
                                <a:srgbClr val="0F5494"/>
                              </a:solidFill>
                              <a:latin typeface="Cambria Math" panose="02040503050406030204" pitchFamily="18" charset="0"/>
                            </a:rPr>
                          </m:ctrlPr>
                        </m:fPr>
                        <m:num>
                          <m:sSub>
                            <m:sSubPr>
                              <m:ctrlPr>
                                <a:rPr lang="it-IT" altLang="en-US" sz="2000" b="0" i="1" kern="0">
                                  <a:solidFill>
                                    <a:srgbClr val="0F5494"/>
                                  </a:solidFill>
                                  <a:latin typeface="Cambria Math" panose="02040503050406030204" pitchFamily="18" charset="0"/>
                                </a:rPr>
                              </m:ctrlPr>
                            </m:sSubPr>
                            <m:e>
                              <m:r>
                                <a:rPr lang="it-IT" altLang="en-US" sz="2000" b="0" i="1" kern="0">
                                  <a:solidFill>
                                    <a:srgbClr val="0F5494"/>
                                  </a:solidFill>
                                  <a:latin typeface="Cambria Math" panose="02040503050406030204" pitchFamily="18" charset="0"/>
                                </a:rPr>
                                <m:t>𝑁</m:t>
                              </m:r>
                            </m:e>
                            <m:sub>
                              <m:r>
                                <a:rPr lang="it-IT" altLang="en-US" sz="2000" b="0" i="1" kern="0" smtClean="0">
                                  <a:solidFill>
                                    <a:srgbClr val="0F5494"/>
                                  </a:solidFill>
                                  <a:latin typeface="Cambria Math" panose="02040503050406030204" pitchFamily="18" charset="0"/>
                                </a:rPr>
                                <m:t>𝐵</m:t>
                              </m:r>
                            </m:sub>
                          </m:sSub>
                          <m:r>
                            <a:rPr lang="it-IT" altLang="en-US" sz="2000" b="0" i="1" kern="0">
                              <a:solidFill>
                                <a:srgbClr val="0F5494"/>
                              </a:solidFill>
                              <a:latin typeface="Cambria Math" panose="02040503050406030204" pitchFamily="18" charset="0"/>
                            </a:rPr>
                            <m:t>−</m:t>
                          </m:r>
                          <m:sSubSup>
                            <m:sSubSupPr>
                              <m:ctrlPr>
                                <a:rPr lang="it-IT" altLang="en-US" sz="2000" b="0" i="1" kern="0">
                                  <a:solidFill>
                                    <a:srgbClr val="0F5494"/>
                                  </a:solidFill>
                                  <a:latin typeface="Cambria Math" panose="02040503050406030204" pitchFamily="18" charset="0"/>
                                </a:rPr>
                              </m:ctrlPr>
                            </m:sSubSup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𝑁</m:t>
                                  </m:r>
                                </m:e>
                              </m:acc>
                            </m:e>
                            <m:sub>
                              <m:r>
                                <a:rPr lang="it-IT" altLang="en-US" sz="2000" b="0" i="1" kern="0">
                                  <a:solidFill>
                                    <a:srgbClr val="0F5494"/>
                                  </a:solidFill>
                                  <a:latin typeface="Cambria Math" panose="02040503050406030204" pitchFamily="18" charset="0"/>
                                </a:rPr>
                                <m:t>𝑎𝑏</m:t>
                              </m:r>
                            </m:sub>
                            <m:sup>
                              <m:r>
                                <a:rPr lang="it-IT" altLang="en-US" sz="2000" b="0" i="1" kern="0">
                                  <a:solidFill>
                                    <a:srgbClr val="0F5494"/>
                                  </a:solidFill>
                                  <a:latin typeface="Cambria Math" panose="02040503050406030204" pitchFamily="18" charset="0"/>
                                </a:rPr>
                                <m:t>𝑃𝑀𝐿</m:t>
                              </m:r>
                            </m:sup>
                          </m:sSubSup>
                          <m:r>
                            <a:rPr lang="it-IT" altLang="en-US" sz="2000" b="0" i="1" kern="0">
                              <a:solidFill>
                                <a:srgbClr val="0F5494"/>
                              </a:solidFill>
                              <a:latin typeface="Cambria Math" panose="02040503050406030204" pitchFamily="18" charset="0"/>
                            </a:rPr>
                            <m:t>(</m:t>
                          </m:r>
                          <m:r>
                            <a:rPr lang="it-IT" altLang="en-US" sz="2000" b="0" i="1" kern="0">
                              <a:solidFill>
                                <a:srgbClr val="0F5494"/>
                              </a:solidFill>
                              <a:latin typeface="Cambria Math" panose="02040503050406030204" pitchFamily="18" charset="0"/>
                            </a:rPr>
                            <m:t>𝜃</m:t>
                          </m:r>
                          <m:r>
                            <a:rPr lang="it-IT" altLang="en-US" sz="2000" b="0" i="1" kern="0">
                              <a:solidFill>
                                <a:srgbClr val="0F5494"/>
                              </a:solidFill>
                              <a:latin typeface="Cambria Math" panose="02040503050406030204" pitchFamily="18" charset="0"/>
                            </a:rPr>
                            <m:t>)</m:t>
                          </m:r>
                        </m:num>
                        <m:den>
                          <m:sSubSup>
                            <m:sSubSupPr>
                              <m:ctrlPr>
                                <a:rPr lang="it-IT" altLang="en-US" sz="2000" b="0" i="1" kern="0">
                                  <a:solidFill>
                                    <a:srgbClr val="0F5494"/>
                                  </a:solidFill>
                                  <a:latin typeface="Cambria Math" panose="02040503050406030204" pitchFamily="18" charset="0"/>
                                </a:rPr>
                              </m:ctrlPr>
                            </m:sSubSup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𝑁</m:t>
                                  </m:r>
                                </m:e>
                              </m:acc>
                            </m:e>
                            <m:sub>
                              <m:r>
                                <a:rPr lang="it-IT" altLang="en-US" sz="2000" b="0" i="1" kern="0" smtClean="0">
                                  <a:solidFill>
                                    <a:srgbClr val="0F5494"/>
                                  </a:solidFill>
                                  <a:latin typeface="Cambria Math" panose="02040503050406030204" pitchFamily="18" charset="0"/>
                                </a:rPr>
                                <m:t>𝑏</m:t>
                              </m:r>
                            </m:sub>
                            <m:sup>
                              <m:r>
                                <a:rPr lang="it-IT" altLang="en-US" sz="2000" b="0" i="1" kern="0" smtClean="0">
                                  <a:solidFill>
                                    <a:srgbClr val="0F5494"/>
                                  </a:solidFill>
                                  <a:latin typeface="Cambria Math" panose="02040503050406030204" pitchFamily="18" charset="0"/>
                                </a:rPr>
                                <m:t>𝐵</m:t>
                              </m:r>
                            </m:sup>
                          </m:sSubSup>
                        </m:den>
                      </m:f>
                      <m:sSubSup>
                        <m:sSubSupPr>
                          <m:ctrlPr>
                            <a:rPr lang="it-IT" altLang="en-US" sz="2000" b="0" i="1" kern="0">
                              <a:solidFill>
                                <a:srgbClr val="0F5494"/>
                              </a:solidFill>
                              <a:latin typeface="Cambria Math" panose="02040503050406030204" pitchFamily="18" charset="0"/>
                            </a:rPr>
                          </m:ctrlPr>
                        </m:sSubSup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𝑌</m:t>
                              </m:r>
                            </m:e>
                          </m:acc>
                        </m:e>
                        <m:sub>
                          <m:r>
                            <a:rPr lang="it-IT" altLang="en-US" sz="2000" b="0" i="1" kern="0">
                              <a:solidFill>
                                <a:srgbClr val="0F5494"/>
                              </a:solidFill>
                              <a:latin typeface="Cambria Math" panose="02040503050406030204" pitchFamily="18" charset="0"/>
                            </a:rPr>
                            <m:t>𝑏</m:t>
                          </m:r>
                        </m:sub>
                        <m:sup>
                          <m:r>
                            <a:rPr lang="it-IT" altLang="en-US" sz="2000" b="0" i="1" kern="0">
                              <a:solidFill>
                                <a:srgbClr val="0F5494"/>
                              </a:solidFill>
                              <a:latin typeface="Cambria Math" panose="02040503050406030204" pitchFamily="18" charset="0"/>
                            </a:rPr>
                            <m:t>𝐵</m:t>
                          </m:r>
                        </m:sup>
                      </m:sSubSup>
                      <m:r>
                        <a:rPr lang="it-IT" altLang="en-US" sz="2000" b="0" i="1" kern="0" smtClean="0">
                          <a:solidFill>
                            <a:srgbClr val="0F5494"/>
                          </a:solidFill>
                          <a:latin typeface="Cambria Math" panose="02040503050406030204" pitchFamily="18" charset="0"/>
                        </a:rPr>
                        <m:t>+</m:t>
                      </m:r>
                    </m:oMath>
                  </m:oMathPara>
                </a14:m>
                <a:endParaRPr lang="it-IT" altLang="en-US" sz="2000" b="0" i="1" kern="0" dirty="0">
                  <a:solidFill>
                    <a:srgbClr val="0F5494"/>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m:t>
                      </m:r>
                      <m:f>
                        <m:fPr>
                          <m:ctrlPr>
                            <a:rPr lang="it-IT" altLang="en-US" sz="2000" b="0" i="1" kern="0">
                              <a:solidFill>
                                <a:srgbClr val="0F5494"/>
                              </a:solidFill>
                              <a:latin typeface="Cambria Math" panose="02040503050406030204" pitchFamily="18" charset="0"/>
                            </a:rPr>
                          </m:ctrlPr>
                        </m:fPr>
                        <m:num>
                          <m:sSubSup>
                            <m:sSubSupPr>
                              <m:ctrlPr>
                                <a:rPr lang="it-IT" altLang="en-US" sz="2000" b="0" i="1" kern="0">
                                  <a:solidFill>
                                    <a:srgbClr val="0F5494"/>
                                  </a:solidFill>
                                  <a:latin typeface="Cambria Math" panose="02040503050406030204" pitchFamily="18" charset="0"/>
                                </a:rPr>
                              </m:ctrlPr>
                            </m:sSubSup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𝑁</m:t>
                                  </m:r>
                                </m:e>
                              </m:acc>
                            </m:e>
                            <m:sub>
                              <m:r>
                                <a:rPr lang="it-IT" altLang="en-US" sz="2000" b="0" i="1" kern="0">
                                  <a:solidFill>
                                    <a:srgbClr val="0F5494"/>
                                  </a:solidFill>
                                  <a:latin typeface="Cambria Math" panose="02040503050406030204" pitchFamily="18" charset="0"/>
                                </a:rPr>
                                <m:t>𝑎𝑏</m:t>
                              </m:r>
                            </m:sub>
                            <m:sup>
                              <m:r>
                                <a:rPr lang="it-IT" altLang="en-US" sz="2000" b="0" i="1" kern="0">
                                  <a:solidFill>
                                    <a:srgbClr val="0F5494"/>
                                  </a:solidFill>
                                  <a:latin typeface="Cambria Math" panose="02040503050406030204" pitchFamily="18" charset="0"/>
                                </a:rPr>
                                <m:t>𝑃𝑀𝐿</m:t>
                              </m:r>
                            </m:sup>
                          </m:sSubSup>
                          <m:r>
                            <a:rPr lang="it-IT" altLang="en-US" sz="2000" b="0" i="1" kern="0">
                              <a:solidFill>
                                <a:srgbClr val="0F5494"/>
                              </a:solidFill>
                              <a:latin typeface="Cambria Math" panose="02040503050406030204" pitchFamily="18" charset="0"/>
                            </a:rPr>
                            <m:t>(</m:t>
                          </m:r>
                          <m:r>
                            <a:rPr lang="it-IT" altLang="en-US" sz="2000" b="0" i="1" kern="0">
                              <a:solidFill>
                                <a:srgbClr val="0F5494"/>
                              </a:solidFill>
                              <a:latin typeface="Cambria Math" panose="02040503050406030204" pitchFamily="18" charset="0"/>
                            </a:rPr>
                            <m:t>𝜃</m:t>
                          </m:r>
                          <m:r>
                            <a:rPr lang="it-IT" altLang="en-US" sz="2000" b="0" i="1" kern="0">
                              <a:solidFill>
                                <a:srgbClr val="0F5494"/>
                              </a:solidFill>
                              <a:latin typeface="Cambria Math" panose="02040503050406030204" pitchFamily="18" charset="0"/>
                            </a:rPr>
                            <m:t>)</m:t>
                          </m:r>
                        </m:num>
                        <m:den>
                          <m:sSubSup>
                            <m:sSubSupPr>
                              <m:ctrlPr>
                                <a:rPr lang="it-IT" altLang="en-US" sz="2000" b="0" i="1" kern="0">
                                  <a:solidFill>
                                    <a:srgbClr val="0F5494"/>
                                  </a:solidFill>
                                  <a:latin typeface="Cambria Math" panose="02040503050406030204" pitchFamily="18" charset="0"/>
                                </a:rPr>
                              </m:ctrlPr>
                            </m:sSubSupPr>
                            <m:e>
                              <m:r>
                                <a:rPr lang="it-IT" altLang="en-US" sz="2000" b="0" i="1" kern="0">
                                  <a:solidFill>
                                    <a:srgbClr val="0F5494"/>
                                  </a:solidFill>
                                  <a:latin typeface="Cambria Math" panose="02040503050406030204" pitchFamily="18" charset="0"/>
                                </a:rPr>
                                <m:t>𝜃</m:t>
                              </m:r>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𝑁</m:t>
                                  </m:r>
                                </m:e>
                              </m:acc>
                            </m:e>
                            <m:sub>
                              <m:r>
                                <a:rPr lang="it-IT" altLang="en-US" sz="2000" b="0" i="1" kern="0" smtClean="0">
                                  <a:solidFill>
                                    <a:srgbClr val="0F5494"/>
                                  </a:solidFill>
                                  <a:latin typeface="Cambria Math" panose="02040503050406030204" pitchFamily="18" charset="0"/>
                                </a:rPr>
                                <m:t>𝑎</m:t>
                              </m:r>
                              <m:r>
                                <a:rPr lang="it-IT" altLang="en-US" sz="2000" b="0" i="1" kern="0">
                                  <a:solidFill>
                                    <a:srgbClr val="0F5494"/>
                                  </a:solidFill>
                                  <a:latin typeface="Cambria Math" panose="02040503050406030204" pitchFamily="18" charset="0"/>
                                </a:rPr>
                                <m:t>𝑏</m:t>
                              </m:r>
                            </m:sub>
                            <m:sup>
                              <m:r>
                                <a:rPr lang="it-IT" altLang="en-US" sz="2000" b="0" i="1" kern="0" smtClean="0">
                                  <a:solidFill>
                                    <a:srgbClr val="0F5494"/>
                                  </a:solidFill>
                                  <a:latin typeface="Cambria Math" panose="02040503050406030204" pitchFamily="18" charset="0"/>
                                </a:rPr>
                                <m:t>𝐴</m:t>
                              </m:r>
                            </m:sup>
                          </m:sSubSup>
                          <m:r>
                            <a:rPr lang="it-IT" altLang="en-US" sz="2000" b="0" i="1" kern="0" smtClean="0">
                              <a:solidFill>
                                <a:srgbClr val="0F5494"/>
                              </a:solidFill>
                              <a:latin typeface="Cambria Math" panose="02040503050406030204" pitchFamily="18" charset="0"/>
                            </a:rPr>
                            <m:t>+(1−</m:t>
                          </m:r>
                          <m:r>
                            <a:rPr lang="it-IT" altLang="en-US" sz="2000" b="0" i="1" kern="0" smtClean="0">
                              <a:solidFill>
                                <a:srgbClr val="0F5494"/>
                              </a:solidFill>
                              <a:latin typeface="Cambria Math" panose="02040503050406030204" pitchFamily="18" charset="0"/>
                            </a:rPr>
                            <m:t>𝜃</m:t>
                          </m:r>
                          <m:r>
                            <a:rPr lang="it-IT" altLang="en-US" sz="2000" b="0" i="1" kern="0" smtClean="0">
                              <a:solidFill>
                                <a:srgbClr val="0F5494"/>
                              </a:solidFill>
                              <a:latin typeface="Cambria Math" panose="02040503050406030204" pitchFamily="18" charset="0"/>
                            </a:rPr>
                            <m:t>)</m:t>
                          </m:r>
                          <m:sSubSup>
                            <m:sSubSupPr>
                              <m:ctrlPr>
                                <a:rPr lang="it-IT" altLang="en-US" sz="2000" b="0" i="1" kern="0">
                                  <a:solidFill>
                                    <a:srgbClr val="0F5494"/>
                                  </a:solidFill>
                                  <a:latin typeface="Cambria Math" panose="02040503050406030204" pitchFamily="18" charset="0"/>
                                </a:rPr>
                              </m:ctrlPr>
                            </m:sSubSup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𝑁</m:t>
                                  </m:r>
                                </m:e>
                              </m:acc>
                            </m:e>
                            <m:sub>
                              <m:r>
                                <a:rPr lang="it-IT" altLang="en-US" sz="2000" b="0" i="1" kern="0" smtClean="0">
                                  <a:solidFill>
                                    <a:srgbClr val="0F5494"/>
                                  </a:solidFill>
                                  <a:latin typeface="Cambria Math" panose="02040503050406030204" pitchFamily="18" charset="0"/>
                                </a:rPr>
                                <m:t>𝑎</m:t>
                              </m:r>
                              <m:r>
                                <a:rPr lang="it-IT" altLang="en-US" sz="2000" b="0" i="1" kern="0">
                                  <a:solidFill>
                                    <a:srgbClr val="0F5494"/>
                                  </a:solidFill>
                                  <a:latin typeface="Cambria Math" panose="02040503050406030204" pitchFamily="18" charset="0"/>
                                </a:rPr>
                                <m:t>𝑏</m:t>
                              </m:r>
                            </m:sub>
                            <m:sup>
                              <m:r>
                                <a:rPr lang="it-IT" altLang="en-US" sz="2000" b="0" i="1" kern="0">
                                  <a:solidFill>
                                    <a:srgbClr val="0F5494"/>
                                  </a:solidFill>
                                  <a:latin typeface="Cambria Math" panose="02040503050406030204" pitchFamily="18" charset="0"/>
                                </a:rPr>
                                <m:t>𝐵</m:t>
                              </m:r>
                            </m:sup>
                          </m:sSubSup>
                        </m:den>
                      </m:f>
                      <m:sSubSup>
                        <m:sSubSupPr>
                          <m:ctrlPr>
                            <a:rPr lang="it-IT" altLang="en-US" sz="2000" b="0" i="1" kern="0">
                              <a:solidFill>
                                <a:srgbClr val="0F5494"/>
                              </a:solidFill>
                              <a:latin typeface="Cambria Math" panose="02040503050406030204" pitchFamily="18" charset="0"/>
                            </a:rPr>
                          </m:ctrlPr>
                        </m:sSubSupPr>
                        <m:e>
                          <m:r>
                            <a:rPr lang="it-IT" altLang="en-US" sz="2000" b="0" i="1" kern="0" smtClean="0">
                              <a:solidFill>
                                <a:srgbClr val="0F5494"/>
                              </a:solidFill>
                              <a:latin typeface="Cambria Math" panose="02040503050406030204" pitchFamily="18" charset="0"/>
                            </a:rPr>
                            <m:t>[</m:t>
                          </m:r>
                          <m:r>
                            <a:rPr lang="it-IT" altLang="en-US" sz="2000" b="0" i="1" kern="0" smtClean="0">
                              <a:solidFill>
                                <a:srgbClr val="0F5494"/>
                              </a:solidFill>
                              <a:latin typeface="Cambria Math" panose="02040503050406030204" pitchFamily="18" charset="0"/>
                            </a:rPr>
                            <m:t>𝜃</m:t>
                          </m:r>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𝑌</m:t>
                              </m:r>
                            </m:e>
                          </m:acc>
                        </m:e>
                        <m:sub>
                          <m:r>
                            <a:rPr lang="it-IT" altLang="en-US" sz="2000" b="0" i="1" kern="0">
                              <a:solidFill>
                                <a:srgbClr val="0F5494"/>
                              </a:solidFill>
                              <a:latin typeface="Cambria Math" panose="02040503050406030204" pitchFamily="18" charset="0"/>
                            </a:rPr>
                            <m:t>𝑎</m:t>
                          </m:r>
                          <m:r>
                            <a:rPr lang="it-IT" altLang="en-US" sz="2000" b="0" i="1" kern="0" smtClean="0">
                              <a:solidFill>
                                <a:srgbClr val="0F5494"/>
                              </a:solidFill>
                              <a:latin typeface="Cambria Math" panose="02040503050406030204" pitchFamily="18" charset="0"/>
                            </a:rPr>
                            <m:t>𝑏</m:t>
                          </m:r>
                        </m:sub>
                        <m:sup>
                          <m:r>
                            <a:rPr lang="it-IT" altLang="en-US" sz="2000" b="0" i="1" kern="0">
                              <a:solidFill>
                                <a:srgbClr val="0F5494"/>
                              </a:solidFill>
                              <a:latin typeface="Cambria Math" panose="02040503050406030204" pitchFamily="18" charset="0"/>
                            </a:rPr>
                            <m:t>𝐴</m:t>
                          </m:r>
                        </m:sup>
                      </m:sSubSup>
                      <m:r>
                        <a:rPr lang="it-IT" altLang="en-US" sz="2000" b="0" i="1" kern="0" smtClean="0">
                          <a:solidFill>
                            <a:srgbClr val="0F5494"/>
                          </a:solidFill>
                          <a:latin typeface="Cambria Math" panose="02040503050406030204" pitchFamily="18" charset="0"/>
                        </a:rPr>
                        <m:t>+(1−</m:t>
                      </m:r>
                      <m:r>
                        <a:rPr lang="it-IT" altLang="en-US" sz="2000" b="0" i="1" kern="0" smtClean="0">
                          <a:solidFill>
                            <a:srgbClr val="0F5494"/>
                          </a:solidFill>
                          <a:latin typeface="Cambria Math" panose="02040503050406030204" pitchFamily="18" charset="0"/>
                        </a:rPr>
                        <m:t>𝜃</m:t>
                      </m:r>
                      <m:sSubSup>
                        <m:sSubSupPr>
                          <m:ctrlPr>
                            <a:rPr lang="it-IT" altLang="en-US" sz="2000" b="0" i="1" kern="0">
                              <a:solidFill>
                                <a:srgbClr val="0F5494"/>
                              </a:solidFill>
                              <a:latin typeface="Cambria Math" panose="02040503050406030204" pitchFamily="18" charset="0"/>
                            </a:rPr>
                          </m:ctrlPr>
                        </m:sSubSup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𝑌</m:t>
                              </m:r>
                            </m:e>
                          </m:acc>
                        </m:e>
                        <m:sub>
                          <m:r>
                            <a:rPr lang="it-IT" altLang="en-US" sz="2000" b="0" i="1" kern="0">
                              <a:solidFill>
                                <a:srgbClr val="0F5494"/>
                              </a:solidFill>
                              <a:latin typeface="Cambria Math" panose="02040503050406030204" pitchFamily="18" charset="0"/>
                            </a:rPr>
                            <m:t>𝑎𝑏</m:t>
                          </m:r>
                        </m:sub>
                        <m:sup>
                          <m:r>
                            <a:rPr lang="it-IT" altLang="en-US" sz="2000" b="0" i="1" kern="0" smtClean="0">
                              <a:solidFill>
                                <a:srgbClr val="0F5494"/>
                              </a:solidFill>
                              <a:latin typeface="Cambria Math" panose="02040503050406030204" pitchFamily="18" charset="0"/>
                            </a:rPr>
                            <m:t>𝐵</m:t>
                          </m:r>
                        </m:sup>
                      </m:sSubSup>
                      <m:r>
                        <a:rPr lang="it-IT" altLang="en-US" sz="2000" b="0" i="1" kern="0" smtClean="0">
                          <a:solidFill>
                            <a:srgbClr val="0F5494"/>
                          </a:solidFill>
                          <a:latin typeface="Cambria Math" panose="02040503050406030204" pitchFamily="18" charset="0"/>
                        </a:rPr>
                        <m:t>)]</m:t>
                      </m:r>
                    </m:oMath>
                  </m:oMathPara>
                </a14:m>
                <a:endParaRPr lang="it-IT" sz="8800" dirty="0"/>
              </a:p>
            </p:txBody>
          </p:sp>
        </mc:Choice>
        <mc:Fallback xmlns="">
          <p:sp>
            <p:nvSpPr>
              <p:cNvPr id="21" name="CasellaDiTesto 20">
                <a:extLst>
                  <a:ext uri="{FF2B5EF4-FFF2-40B4-BE49-F238E27FC236}">
                    <a16:creationId xmlns:a16="http://schemas.microsoft.com/office/drawing/2014/main" id="{DC38FE36-7C33-4E23-8CFA-CA3023C88B7C}"/>
                  </a:ext>
                </a:extLst>
              </p:cNvPr>
              <p:cNvSpPr txBox="1">
                <a:spLocks noRot="1" noChangeAspect="1" noMove="1" noResize="1" noEditPoints="1" noAdjustHandles="1" noChangeArrowheads="1" noChangeShapeType="1" noTextEdit="1"/>
              </p:cNvSpPr>
              <p:nvPr/>
            </p:nvSpPr>
            <p:spPr>
              <a:xfrm>
                <a:off x="205581" y="3806390"/>
                <a:ext cx="8715449" cy="1518108"/>
              </a:xfrm>
              <a:prstGeom prst="rect">
                <a:avLst/>
              </a:prstGeom>
              <a:blipFill>
                <a:blip r:embed="rId3"/>
                <a:stretch>
                  <a:fillRect/>
                </a:stretch>
              </a:blipFill>
            </p:spPr>
            <p:txBody>
              <a:bodyPr/>
              <a:lstStyle/>
              <a:p>
                <a:r>
                  <a:rPr lang="it-IT">
                    <a:noFill/>
                  </a:rPr>
                  <a:t> </a:t>
                </a:r>
              </a:p>
            </p:txBody>
          </p:sp>
        </mc:Fallback>
      </mc:AlternateContent>
    </p:spTree>
    <p:extLst>
      <p:ext uri="{BB962C8B-B14F-4D97-AF65-F5344CB8AC3E}">
        <p14:creationId xmlns:p14="http://schemas.microsoft.com/office/powerpoint/2010/main" val="26799286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205581" y="1314724"/>
            <a:ext cx="8481219" cy="936625"/>
          </a:xfrm>
        </p:spPr>
        <p:txBody>
          <a:bodyPr/>
          <a:lstStyle/>
          <a:p>
            <a:r>
              <a:rPr lang="it-IT" dirty="0"/>
              <a:t>Pseudo-ML </a:t>
            </a:r>
            <a:r>
              <a:rPr lang="it-IT" dirty="0" err="1"/>
              <a:t>Estimation</a:t>
            </a:r>
            <a:r>
              <a:rPr lang="it-IT" dirty="0"/>
              <a:t> (2)</a:t>
            </a:r>
            <a:endParaRPr lang="en-GB" altLang="en-US" sz="2000" i="1" dirty="0"/>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33</a:t>
            </a:fld>
            <a:endParaRPr lang="en-GB" altLang="en-US" sz="1400" b="0" i="0" dirty="0">
              <a:solidFill>
                <a:srgbClr val="000000"/>
              </a:solidFill>
              <a:latin typeface="Arial" panose="020B0604020202020204" pitchFamily="34" charset="0"/>
            </a:endParaRPr>
          </a:p>
        </p:txBody>
      </p:sp>
      <p:sp>
        <p:nvSpPr>
          <p:cNvPr id="13" name="CasellaDiTesto 12">
            <a:extLst>
              <a:ext uri="{FF2B5EF4-FFF2-40B4-BE49-F238E27FC236}">
                <a16:creationId xmlns:a16="http://schemas.microsoft.com/office/drawing/2014/main" id="{4B7F9F1E-8AF3-4158-9FB3-BE87A9E567BB}"/>
              </a:ext>
            </a:extLst>
          </p:cNvPr>
          <p:cNvSpPr txBox="1"/>
          <p:nvPr/>
        </p:nvSpPr>
        <p:spPr>
          <a:xfrm>
            <a:off x="331390" y="2251349"/>
            <a:ext cx="8229600" cy="867289"/>
          </a:xfrm>
          <a:prstGeom prst="rect">
            <a:avLst/>
          </a:prstGeom>
          <a:noFill/>
        </p:spPr>
        <p:txBody>
          <a:bodyPr wrap="square" rtlCol="0">
            <a:spAutoFit/>
          </a:bodyPr>
          <a:lstStyle/>
          <a:p>
            <a:pPr algn="just">
              <a:lnSpc>
                <a:spcPct val="150000"/>
              </a:lnSpc>
            </a:pPr>
            <a:endParaRPr lang="en-US" sz="1800" b="0" dirty="0">
              <a:solidFill>
                <a:srgbClr val="0F5494"/>
              </a:solidFill>
            </a:endParaRPr>
          </a:p>
          <a:p>
            <a:pPr algn="just">
              <a:lnSpc>
                <a:spcPct val="150000"/>
              </a:lnSpc>
            </a:pPr>
            <a:endParaRPr lang="en-US" sz="1800" b="0" dirty="0">
              <a:solidFill>
                <a:srgbClr val="0F5494"/>
              </a:solidFill>
            </a:endParaRPr>
          </a:p>
        </p:txBody>
      </p:sp>
      <mc:AlternateContent xmlns:mc="http://schemas.openxmlformats.org/markup-compatibility/2006" xmlns:a14="http://schemas.microsoft.com/office/drawing/2010/main">
        <mc:Choice Requires="a14">
          <p:sp>
            <p:nvSpPr>
              <p:cNvPr id="21" name="CasellaDiTesto 20">
                <a:extLst>
                  <a:ext uri="{FF2B5EF4-FFF2-40B4-BE49-F238E27FC236}">
                    <a16:creationId xmlns:a16="http://schemas.microsoft.com/office/drawing/2014/main" id="{DC38FE36-7C33-4E23-8CFA-CA3023C88B7C}"/>
                  </a:ext>
                </a:extLst>
              </p:cNvPr>
              <p:cNvSpPr txBox="1"/>
              <p:nvPr/>
            </p:nvSpPr>
            <p:spPr>
              <a:xfrm>
                <a:off x="331391" y="2428920"/>
                <a:ext cx="8561090" cy="2372381"/>
              </a:xfrm>
              <a:prstGeom prst="rect">
                <a:avLst/>
              </a:prstGeom>
              <a:noFill/>
            </p:spPr>
            <p:txBody>
              <a:bodyPr wrap="square">
                <a:spAutoFit/>
              </a:bodyPr>
              <a:lstStyle/>
              <a:p>
                <a:pPr algn="just"/>
                <a14:m>
                  <m:oMath xmlns:m="http://schemas.openxmlformats.org/officeDocument/2006/math">
                    <m:sSubSup>
                      <m:sSubSupPr>
                        <m:ctrlP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ctrlPr>
                      </m:sSubSupPr>
                      <m:e>
                        <m:acc>
                          <m:accPr>
                            <m:chr m:val="̂"/>
                            <m:ctrlP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ctrlPr>
                          </m:accPr>
                          <m:e>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𝑁</m:t>
                            </m:r>
                          </m:e>
                        </m:acc>
                      </m:e>
                      <m:sub>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𝑎𝑏</m:t>
                        </m:r>
                      </m:sub>
                      <m:sup>
                        <m:r>
                          <a:rPr kumimoji="0" lang="it-IT" altLang="en-US" sz="2000" b="0" i="1" u="none" strike="noStrike" kern="0" cap="none" spc="0" normalizeH="0" baseline="0" noProof="0" smtClean="0">
                            <a:ln>
                              <a:noFill/>
                            </a:ln>
                            <a:solidFill>
                              <a:srgbClr val="0F5494"/>
                            </a:solidFill>
                            <a:effectLst/>
                            <a:uLnTx/>
                            <a:uFillTx/>
                            <a:latin typeface="Cambria Math" panose="02040503050406030204" pitchFamily="18" charset="0"/>
                          </a:rPr>
                          <m:t>𝑃𝑀𝐿</m:t>
                        </m:r>
                      </m:sup>
                    </m:sSubSup>
                  </m:oMath>
                </a14:m>
                <a:r>
                  <a:rPr kumimoji="0" lang="it-IT" altLang="en-US" sz="2000" b="0" i="1" u="none" strike="noStrike" kern="0" cap="none" spc="0" normalizeH="0" baseline="0" noProof="0" dirty="0">
                    <a:ln>
                      <a:noFill/>
                    </a:ln>
                    <a:solidFill>
                      <a:srgbClr val="0F5494"/>
                    </a:solidFill>
                    <a:effectLst/>
                    <a:uLnTx/>
                    <a:uFillTx/>
                    <a:latin typeface="Cambria Math" panose="02040503050406030204" pitchFamily="18" charset="0"/>
                  </a:rPr>
                  <a:t> </a:t>
                </a:r>
                <a:r>
                  <a:rPr kumimoji="0" lang="it-IT" altLang="en-US" sz="2000" b="0" u="none" strike="noStrike" kern="0" cap="none" spc="0" normalizeH="0" baseline="0" noProof="0" dirty="0" err="1">
                    <a:ln>
                      <a:noFill/>
                    </a:ln>
                    <a:solidFill>
                      <a:srgbClr val="0F5494"/>
                    </a:solidFill>
                    <a:effectLst/>
                    <a:uLnTx/>
                    <a:uFillTx/>
                    <a:latin typeface="Cambria Math" panose="02040503050406030204" pitchFamily="18" charset="0"/>
                  </a:rPr>
                  <a:t>is</a:t>
                </a:r>
                <a:r>
                  <a:rPr kumimoji="0" lang="it-IT" altLang="en-US" sz="2000" b="0" u="none" strike="noStrike" kern="0" cap="none" spc="0" normalizeH="0" baseline="0" noProof="0" dirty="0">
                    <a:ln>
                      <a:noFill/>
                    </a:ln>
                    <a:solidFill>
                      <a:srgbClr val="0F5494"/>
                    </a:solidFill>
                    <a:effectLst/>
                    <a:uLnTx/>
                    <a:uFillTx/>
                    <a:latin typeface="Cambria Math" panose="02040503050406030204" pitchFamily="18" charset="0"/>
                  </a:rPr>
                  <a:t> the </a:t>
                </a:r>
                <a:r>
                  <a:rPr kumimoji="0" lang="it-IT" altLang="en-US" sz="2000" b="0" u="none" strike="noStrike" kern="0" cap="none" spc="0" normalizeH="0" baseline="0" noProof="0" dirty="0" err="1">
                    <a:ln>
                      <a:noFill/>
                    </a:ln>
                    <a:solidFill>
                      <a:srgbClr val="0F5494"/>
                    </a:solidFill>
                    <a:effectLst/>
                    <a:uLnTx/>
                    <a:uFillTx/>
                    <a:latin typeface="Cambria Math" panose="02040503050406030204" pitchFamily="18" charset="0"/>
                  </a:rPr>
                  <a:t>smaller</a:t>
                </a:r>
                <a:r>
                  <a:rPr kumimoji="0" lang="it-IT" altLang="en-US" sz="2000" b="0" u="none" strike="noStrike" kern="0" cap="none" spc="0" normalizeH="0" noProof="0" dirty="0">
                    <a:ln>
                      <a:noFill/>
                    </a:ln>
                    <a:solidFill>
                      <a:srgbClr val="0F5494"/>
                    </a:solidFill>
                    <a:effectLst/>
                    <a:uLnTx/>
                    <a:uFillTx/>
                    <a:latin typeface="Cambria Math" panose="02040503050406030204" pitchFamily="18" charset="0"/>
                  </a:rPr>
                  <a:t> roots of the </a:t>
                </a:r>
                <a:r>
                  <a:rPr kumimoji="0" lang="it-IT" altLang="en-US" sz="2000" b="0" u="none" strike="noStrike" kern="0" cap="none" spc="0" normalizeH="0" noProof="0" dirty="0" err="1">
                    <a:ln>
                      <a:noFill/>
                    </a:ln>
                    <a:solidFill>
                      <a:srgbClr val="0F5494"/>
                    </a:solidFill>
                    <a:effectLst/>
                    <a:uLnTx/>
                    <a:uFillTx/>
                    <a:latin typeface="Cambria Math" panose="02040503050406030204" pitchFamily="18" charset="0"/>
                  </a:rPr>
                  <a:t>quadratic</a:t>
                </a:r>
                <a:r>
                  <a:rPr kumimoji="0" lang="it-IT" altLang="en-US" sz="2000" b="0" u="none" strike="noStrike" kern="0" cap="none" spc="0" normalizeH="0" noProof="0" dirty="0">
                    <a:ln>
                      <a:noFill/>
                    </a:ln>
                    <a:solidFill>
                      <a:srgbClr val="0F5494"/>
                    </a:solidFill>
                    <a:effectLst/>
                    <a:uLnTx/>
                    <a:uFillTx/>
                    <a:latin typeface="Cambria Math" panose="02040503050406030204" pitchFamily="18" charset="0"/>
                  </a:rPr>
                  <a:t> </a:t>
                </a:r>
                <a:r>
                  <a:rPr kumimoji="0" lang="it-IT" altLang="en-US" sz="2000" b="0" u="none" strike="noStrike" kern="0" cap="none" spc="0" normalizeH="0" noProof="0" dirty="0" err="1">
                    <a:ln>
                      <a:noFill/>
                    </a:ln>
                    <a:solidFill>
                      <a:srgbClr val="0F5494"/>
                    </a:solidFill>
                    <a:effectLst/>
                    <a:uLnTx/>
                    <a:uFillTx/>
                    <a:latin typeface="Cambria Math" panose="02040503050406030204" pitchFamily="18" charset="0"/>
                  </a:rPr>
                  <a:t>equation</a:t>
                </a:r>
                <a:r>
                  <a:rPr kumimoji="0" lang="it-IT" altLang="en-US" sz="2000" b="0" u="none" strike="noStrike" kern="0" cap="none" spc="0" normalizeH="0" noProof="0" dirty="0">
                    <a:ln>
                      <a:noFill/>
                    </a:ln>
                    <a:solidFill>
                      <a:srgbClr val="0F5494"/>
                    </a:solidFill>
                    <a:effectLst/>
                    <a:uLnTx/>
                    <a:uFillTx/>
                    <a:latin typeface="Cambria Math" panose="02040503050406030204" pitchFamily="18" charset="0"/>
                  </a:rPr>
                  <a:t>:</a:t>
                </a:r>
              </a:p>
              <a:p>
                <a:pPr algn="just"/>
                <a:endParaRPr kumimoji="0" lang="it-IT" altLang="en-US" sz="2000" b="0" i="1" u="none" strike="noStrike" kern="0" cap="none" spc="0" normalizeH="0" baseline="0" noProof="0" dirty="0">
                  <a:ln>
                    <a:noFill/>
                  </a:ln>
                  <a:solidFill>
                    <a:srgbClr val="0F5494"/>
                  </a:solidFill>
                  <a:effectLst/>
                  <a:uLnTx/>
                  <a:uFillTx/>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d>
                        <m:dPr>
                          <m:begChr m:val="["/>
                          <m:endChr m:val="]"/>
                          <m:ctrlPr>
                            <a:rPr lang="it-IT" altLang="en-US" sz="2000" b="0" i="1" kern="0" smtClean="0">
                              <a:solidFill>
                                <a:srgbClr val="0F5494"/>
                              </a:solidFill>
                              <a:latin typeface="Cambria Math" panose="02040503050406030204" pitchFamily="18" charset="0"/>
                            </a:rPr>
                          </m:ctrlPr>
                        </m:dPr>
                        <m:e>
                          <m:f>
                            <m:fPr>
                              <m:ctrlPr>
                                <a:rPr lang="it-IT" altLang="en-US" sz="2000" b="0" i="1" kern="0" smtClean="0">
                                  <a:solidFill>
                                    <a:srgbClr val="0F5494"/>
                                  </a:solidFill>
                                  <a:latin typeface="Cambria Math" panose="02040503050406030204" pitchFamily="18" charset="0"/>
                                </a:rPr>
                              </m:ctrlPr>
                            </m:fPr>
                            <m:num>
                              <m:r>
                                <a:rPr lang="it-IT" altLang="en-US" sz="2000" b="0" i="1" kern="0" smtClean="0">
                                  <a:solidFill>
                                    <a:srgbClr val="0F5494"/>
                                  </a:solidFill>
                                  <a:latin typeface="Cambria Math" panose="02040503050406030204" pitchFamily="18" charset="0"/>
                                </a:rPr>
                                <m:t>𝜃</m:t>
                              </m:r>
                            </m:num>
                            <m:den>
                              <m:sSub>
                                <m:sSubPr>
                                  <m:ctrlPr>
                                    <a:rPr lang="it-IT" altLang="en-US" sz="2000" b="0" i="1" kern="0" smtClean="0">
                                      <a:solidFill>
                                        <a:srgbClr val="0F5494"/>
                                      </a:solidFill>
                                      <a:latin typeface="Cambria Math" panose="02040503050406030204" pitchFamily="18" charset="0"/>
                                    </a:rPr>
                                  </m:ctrlPr>
                                </m:sSubPr>
                                <m:e>
                                  <m:r>
                                    <a:rPr lang="it-IT" altLang="en-US" sz="2000" b="0" i="1" kern="0" smtClean="0">
                                      <a:solidFill>
                                        <a:srgbClr val="0F5494"/>
                                      </a:solidFill>
                                      <a:latin typeface="Cambria Math" panose="02040503050406030204" pitchFamily="18" charset="0"/>
                                    </a:rPr>
                                    <m:t>𝑁</m:t>
                                  </m:r>
                                </m:e>
                                <m:sub>
                                  <m:r>
                                    <a:rPr lang="it-IT" altLang="en-US" sz="2000" b="0" i="1" kern="0" smtClean="0">
                                      <a:solidFill>
                                        <a:srgbClr val="0F5494"/>
                                      </a:solidFill>
                                      <a:latin typeface="Cambria Math" panose="02040503050406030204" pitchFamily="18" charset="0"/>
                                    </a:rPr>
                                    <m:t>𝐵</m:t>
                                  </m:r>
                                </m:sub>
                              </m:sSub>
                            </m:den>
                          </m:f>
                          <m:r>
                            <a:rPr lang="it-IT" altLang="en-US" sz="2000" b="0" i="1" kern="0" smtClean="0">
                              <a:solidFill>
                                <a:srgbClr val="0F5494"/>
                              </a:solidFill>
                              <a:latin typeface="Cambria Math" panose="02040503050406030204" pitchFamily="18" charset="0"/>
                            </a:rPr>
                            <m:t>+</m:t>
                          </m:r>
                          <m:f>
                            <m:fPr>
                              <m:ctrlPr>
                                <a:rPr lang="it-IT" altLang="en-US" sz="2000" b="0" i="1" kern="0" smtClean="0">
                                  <a:solidFill>
                                    <a:srgbClr val="0F5494"/>
                                  </a:solidFill>
                                  <a:latin typeface="Cambria Math" panose="02040503050406030204" pitchFamily="18" charset="0"/>
                                </a:rPr>
                              </m:ctrlPr>
                            </m:fPr>
                            <m:num>
                              <m:r>
                                <a:rPr lang="it-IT" altLang="en-US" sz="2000" b="0" i="1" kern="0" smtClean="0">
                                  <a:solidFill>
                                    <a:srgbClr val="0F5494"/>
                                  </a:solidFill>
                                  <a:latin typeface="Cambria Math" panose="02040503050406030204" pitchFamily="18" charset="0"/>
                                </a:rPr>
                                <m:t>1−</m:t>
                              </m:r>
                              <m:r>
                                <a:rPr lang="it-IT" altLang="en-US" sz="2000" b="0" i="1" kern="0" smtClean="0">
                                  <a:solidFill>
                                    <a:srgbClr val="0F5494"/>
                                  </a:solidFill>
                                  <a:latin typeface="Cambria Math" panose="02040503050406030204" pitchFamily="18" charset="0"/>
                                </a:rPr>
                                <m:t>𝜃</m:t>
                              </m:r>
                            </m:num>
                            <m:den>
                              <m:sSub>
                                <m:sSubPr>
                                  <m:ctrlPr>
                                    <a:rPr lang="it-IT" altLang="en-US" sz="2000" b="0" i="1" kern="0" smtClean="0">
                                      <a:solidFill>
                                        <a:srgbClr val="0F5494"/>
                                      </a:solidFill>
                                      <a:latin typeface="Cambria Math" panose="02040503050406030204" pitchFamily="18" charset="0"/>
                                    </a:rPr>
                                  </m:ctrlPr>
                                </m:sSubPr>
                                <m:e>
                                  <m:r>
                                    <a:rPr lang="it-IT" altLang="en-US" sz="2000" b="0" i="1" kern="0" smtClean="0">
                                      <a:solidFill>
                                        <a:srgbClr val="0F5494"/>
                                      </a:solidFill>
                                      <a:latin typeface="Cambria Math" panose="02040503050406030204" pitchFamily="18" charset="0"/>
                                    </a:rPr>
                                    <m:t>𝑁</m:t>
                                  </m:r>
                                </m:e>
                                <m:sub>
                                  <m:r>
                                    <a:rPr lang="it-IT" altLang="en-US" sz="2000" b="0" i="1" kern="0" smtClean="0">
                                      <a:solidFill>
                                        <a:srgbClr val="0F5494"/>
                                      </a:solidFill>
                                      <a:latin typeface="Cambria Math" panose="02040503050406030204" pitchFamily="18" charset="0"/>
                                    </a:rPr>
                                    <m:t>𝐴</m:t>
                                  </m:r>
                                </m:sub>
                              </m:sSub>
                            </m:den>
                          </m:f>
                        </m:e>
                      </m:d>
                      <m:sSup>
                        <m:sSupPr>
                          <m:ctrlPr>
                            <a:rPr lang="it-IT" altLang="en-US" sz="2000" b="0" i="1" kern="0" smtClean="0">
                              <a:solidFill>
                                <a:srgbClr val="0F5494"/>
                              </a:solidFill>
                              <a:latin typeface="Cambria Math" panose="02040503050406030204" pitchFamily="18" charset="0"/>
                            </a:rPr>
                          </m:ctrlPr>
                        </m:sSupPr>
                        <m:e>
                          <m:r>
                            <a:rPr lang="it-IT" altLang="en-US" sz="2000" b="0" i="1" kern="0" smtClean="0">
                              <a:solidFill>
                                <a:srgbClr val="0F5494"/>
                              </a:solidFill>
                              <a:latin typeface="Cambria Math" panose="02040503050406030204" pitchFamily="18" charset="0"/>
                            </a:rPr>
                            <m:t>𝑥</m:t>
                          </m:r>
                        </m:e>
                        <m:sup>
                          <m:r>
                            <a:rPr lang="it-IT" altLang="en-US" sz="2000" b="0" i="1" kern="0" smtClean="0">
                              <a:solidFill>
                                <a:srgbClr val="0F5494"/>
                              </a:solidFill>
                              <a:latin typeface="Cambria Math" panose="02040503050406030204" pitchFamily="18" charset="0"/>
                            </a:rPr>
                            <m:t>2</m:t>
                          </m:r>
                        </m:sup>
                      </m:sSup>
                      <m:r>
                        <a:rPr lang="it-IT" altLang="en-US" sz="2000" b="0" i="1" kern="0" smtClean="0">
                          <a:solidFill>
                            <a:srgbClr val="0F5494"/>
                          </a:solidFill>
                          <a:latin typeface="Cambria Math" panose="02040503050406030204" pitchFamily="18" charset="0"/>
                        </a:rPr>
                        <m:t>+</m:t>
                      </m:r>
                      <m:r>
                        <a:rPr lang="it-IT" altLang="en-US" sz="2000" b="0" i="1" kern="0" smtClean="0">
                          <a:solidFill>
                            <a:srgbClr val="0F5494"/>
                          </a:solidFill>
                          <a:latin typeface="Cambria Math" panose="02040503050406030204" pitchFamily="18" charset="0"/>
                        </a:rPr>
                        <m:t>𝜃</m:t>
                      </m:r>
                      <m:sSubSup>
                        <m:sSubSupPr>
                          <m:ctrlPr>
                            <a:rPr lang="it-IT" altLang="en-US" sz="2000" b="0" i="1" kern="0">
                              <a:solidFill>
                                <a:srgbClr val="0F5494"/>
                              </a:solidFill>
                              <a:latin typeface="Cambria Math" panose="02040503050406030204" pitchFamily="18" charset="0"/>
                            </a:rPr>
                          </m:ctrlPr>
                        </m:sSubSup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𝑁</m:t>
                              </m:r>
                            </m:e>
                          </m:acc>
                        </m:e>
                        <m:sub>
                          <m:r>
                            <a:rPr lang="it-IT" altLang="en-US" sz="2000" b="0" i="1" kern="0">
                              <a:solidFill>
                                <a:srgbClr val="0F5494"/>
                              </a:solidFill>
                              <a:latin typeface="Cambria Math" panose="02040503050406030204" pitchFamily="18" charset="0"/>
                            </a:rPr>
                            <m:t>𝑎</m:t>
                          </m:r>
                          <m:r>
                            <a:rPr lang="it-IT" altLang="en-US" sz="2000" b="0" i="1" kern="0" smtClean="0">
                              <a:solidFill>
                                <a:srgbClr val="0F5494"/>
                              </a:solidFill>
                              <a:latin typeface="Cambria Math" panose="02040503050406030204" pitchFamily="18" charset="0"/>
                            </a:rPr>
                            <m:t>𝑏</m:t>
                          </m:r>
                        </m:sub>
                        <m:sup>
                          <m:r>
                            <a:rPr lang="it-IT" altLang="en-US" sz="2000" b="0" i="1" kern="0">
                              <a:solidFill>
                                <a:srgbClr val="0F5494"/>
                              </a:solidFill>
                              <a:latin typeface="Cambria Math" panose="02040503050406030204" pitchFamily="18" charset="0"/>
                            </a:rPr>
                            <m:t>𝐴</m:t>
                          </m:r>
                        </m:sup>
                      </m:sSubSup>
                      <m:r>
                        <a:rPr lang="it-IT" altLang="en-US" sz="2000" b="0" i="1" kern="0" smtClean="0">
                          <a:solidFill>
                            <a:srgbClr val="0F5494"/>
                          </a:solidFill>
                          <a:latin typeface="Cambria Math" panose="02040503050406030204" pitchFamily="18" charset="0"/>
                        </a:rPr>
                        <m:t>+</m:t>
                      </m:r>
                      <m:d>
                        <m:dPr>
                          <m:ctrlPr>
                            <a:rPr lang="it-IT" altLang="en-US" sz="2000" b="0" i="1" kern="0" smtClean="0">
                              <a:solidFill>
                                <a:srgbClr val="0F5494"/>
                              </a:solidFill>
                              <a:latin typeface="Cambria Math" panose="02040503050406030204" pitchFamily="18" charset="0"/>
                            </a:rPr>
                          </m:ctrlPr>
                        </m:dPr>
                        <m:e>
                          <m:r>
                            <a:rPr lang="it-IT" altLang="en-US" sz="2000" b="0" i="1" kern="0" smtClean="0">
                              <a:solidFill>
                                <a:srgbClr val="0F5494"/>
                              </a:solidFill>
                              <a:latin typeface="Cambria Math" panose="02040503050406030204" pitchFamily="18" charset="0"/>
                            </a:rPr>
                            <m:t>1−</m:t>
                          </m:r>
                          <m:r>
                            <a:rPr lang="it-IT" altLang="en-US" sz="2000" b="0" i="1" kern="0" smtClean="0">
                              <a:solidFill>
                                <a:srgbClr val="0F5494"/>
                              </a:solidFill>
                              <a:latin typeface="Cambria Math" panose="02040503050406030204" pitchFamily="18" charset="0"/>
                            </a:rPr>
                            <m:t>𝜃</m:t>
                          </m:r>
                        </m:e>
                      </m:d>
                      <m:sSubSup>
                        <m:sSubSupPr>
                          <m:ctrlPr>
                            <a:rPr lang="it-IT" altLang="en-US" sz="2000" b="0" i="1" kern="0">
                              <a:solidFill>
                                <a:srgbClr val="0F5494"/>
                              </a:solidFill>
                              <a:latin typeface="Cambria Math" panose="02040503050406030204" pitchFamily="18" charset="0"/>
                            </a:rPr>
                          </m:ctrlPr>
                        </m:sSubSup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𝑁</m:t>
                              </m:r>
                            </m:e>
                          </m:acc>
                        </m:e>
                        <m:sub>
                          <m:r>
                            <a:rPr lang="it-IT" altLang="en-US" sz="2000" b="0" i="1" kern="0">
                              <a:solidFill>
                                <a:srgbClr val="0F5494"/>
                              </a:solidFill>
                              <a:latin typeface="Cambria Math" panose="02040503050406030204" pitchFamily="18" charset="0"/>
                            </a:rPr>
                            <m:t>𝑎𝑏</m:t>
                          </m:r>
                        </m:sub>
                        <m:sup>
                          <m:r>
                            <a:rPr lang="it-IT" altLang="en-US" sz="2000" b="0" i="1" kern="0" smtClean="0">
                              <a:solidFill>
                                <a:srgbClr val="0F5494"/>
                              </a:solidFill>
                              <a:latin typeface="Cambria Math" panose="02040503050406030204" pitchFamily="18" charset="0"/>
                            </a:rPr>
                            <m:t>𝐵</m:t>
                          </m:r>
                        </m:sup>
                      </m:sSubSup>
                      <m:r>
                        <a:rPr lang="it-IT" altLang="en-US" sz="2000" b="0" i="1" kern="0" smtClean="0">
                          <a:solidFill>
                            <a:srgbClr val="0F5494"/>
                          </a:solidFill>
                          <a:latin typeface="Cambria Math" panose="02040503050406030204" pitchFamily="18" charset="0"/>
                        </a:rPr>
                        <m:t>−</m:t>
                      </m:r>
                      <m:d>
                        <m:dPr>
                          <m:begChr m:val="["/>
                          <m:endChr m:val="]"/>
                          <m:ctrlPr>
                            <a:rPr lang="it-IT" altLang="en-US" sz="2000" b="0" i="1" kern="0" smtClean="0">
                              <a:solidFill>
                                <a:srgbClr val="0F5494"/>
                              </a:solidFill>
                              <a:latin typeface="Cambria Math" panose="02040503050406030204" pitchFamily="18" charset="0"/>
                            </a:rPr>
                          </m:ctrlPr>
                        </m:dPr>
                        <m:e>
                          <m:r>
                            <a:rPr lang="it-IT" altLang="en-US" sz="2000" b="0" i="1" kern="0" smtClean="0">
                              <a:solidFill>
                                <a:srgbClr val="0F5494"/>
                              </a:solidFill>
                              <a:latin typeface="Cambria Math" panose="02040503050406030204" pitchFamily="18" charset="0"/>
                            </a:rPr>
                            <m:t>1+</m:t>
                          </m:r>
                          <m:f>
                            <m:fPr>
                              <m:ctrlPr>
                                <a:rPr lang="it-IT" altLang="en-US" sz="2000" b="0" i="1" kern="0" smtClean="0">
                                  <a:solidFill>
                                    <a:srgbClr val="0F5494"/>
                                  </a:solidFill>
                                  <a:latin typeface="Cambria Math" panose="02040503050406030204" pitchFamily="18" charset="0"/>
                                </a:rPr>
                              </m:ctrlPr>
                            </m:fPr>
                            <m:num>
                              <m:r>
                                <a:rPr lang="it-IT" altLang="en-US" sz="2000" b="0" i="1" kern="0" smtClean="0">
                                  <a:solidFill>
                                    <a:srgbClr val="0F5494"/>
                                  </a:solidFill>
                                  <a:latin typeface="Cambria Math" panose="02040503050406030204" pitchFamily="18" charset="0"/>
                                </a:rPr>
                                <m:t>𝜃</m:t>
                              </m:r>
                              <m:sSubSup>
                                <m:sSubSupPr>
                                  <m:ctrlPr>
                                    <a:rPr lang="it-IT" altLang="en-US" sz="2000" b="0" i="1" kern="0">
                                      <a:solidFill>
                                        <a:srgbClr val="0F5494"/>
                                      </a:solidFill>
                                      <a:latin typeface="Cambria Math" panose="02040503050406030204" pitchFamily="18" charset="0"/>
                                    </a:rPr>
                                  </m:ctrlPr>
                                </m:sSubSup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𝑁</m:t>
                                      </m:r>
                                    </m:e>
                                  </m:acc>
                                </m:e>
                                <m:sub>
                                  <m:r>
                                    <a:rPr lang="it-IT" altLang="en-US" sz="2000" b="0" i="1" kern="0">
                                      <a:solidFill>
                                        <a:srgbClr val="0F5494"/>
                                      </a:solidFill>
                                      <a:latin typeface="Cambria Math" panose="02040503050406030204" pitchFamily="18" charset="0"/>
                                    </a:rPr>
                                    <m:t>𝑎𝑏</m:t>
                                  </m:r>
                                </m:sub>
                                <m:sup>
                                  <m:r>
                                    <a:rPr lang="it-IT" altLang="en-US" sz="2000" b="0" i="1" kern="0">
                                      <a:solidFill>
                                        <a:srgbClr val="0F5494"/>
                                      </a:solidFill>
                                      <a:latin typeface="Cambria Math" panose="02040503050406030204" pitchFamily="18" charset="0"/>
                                    </a:rPr>
                                    <m:t>𝐴</m:t>
                                  </m:r>
                                </m:sup>
                              </m:sSubSup>
                            </m:num>
                            <m:den>
                              <m:sSub>
                                <m:sSubPr>
                                  <m:ctrlPr>
                                    <a:rPr lang="it-IT" altLang="en-US" sz="2000" b="0" i="1" kern="0" smtClean="0">
                                      <a:solidFill>
                                        <a:srgbClr val="0F5494"/>
                                      </a:solidFill>
                                      <a:latin typeface="Cambria Math" panose="02040503050406030204" pitchFamily="18" charset="0"/>
                                    </a:rPr>
                                  </m:ctrlPr>
                                </m:sSubPr>
                                <m:e>
                                  <m:r>
                                    <a:rPr lang="it-IT" altLang="en-US" sz="2000" b="0" i="1" kern="0" smtClean="0">
                                      <a:solidFill>
                                        <a:srgbClr val="0F5494"/>
                                      </a:solidFill>
                                      <a:latin typeface="Cambria Math" panose="02040503050406030204" pitchFamily="18" charset="0"/>
                                    </a:rPr>
                                    <m:t>𝑁</m:t>
                                  </m:r>
                                </m:e>
                                <m:sub>
                                  <m:r>
                                    <a:rPr lang="it-IT" altLang="en-US" sz="2000" b="0" i="1" kern="0" smtClean="0">
                                      <a:solidFill>
                                        <a:srgbClr val="0F5494"/>
                                      </a:solidFill>
                                      <a:latin typeface="Cambria Math" panose="02040503050406030204" pitchFamily="18" charset="0"/>
                                    </a:rPr>
                                    <m:t>𝐵</m:t>
                                  </m:r>
                                </m:sub>
                              </m:sSub>
                            </m:den>
                          </m:f>
                          <m:r>
                            <a:rPr lang="it-IT" altLang="en-US" sz="2000" b="0" i="1" kern="0" smtClean="0">
                              <a:solidFill>
                                <a:srgbClr val="0F5494"/>
                              </a:solidFill>
                              <a:latin typeface="Cambria Math" panose="02040503050406030204" pitchFamily="18" charset="0"/>
                            </a:rPr>
                            <m:t>+</m:t>
                          </m:r>
                          <m:f>
                            <m:fPr>
                              <m:ctrlPr>
                                <a:rPr lang="it-IT" altLang="en-US" sz="2000" b="0" i="1" kern="0" smtClean="0">
                                  <a:solidFill>
                                    <a:srgbClr val="0F5494"/>
                                  </a:solidFill>
                                  <a:latin typeface="Cambria Math" panose="02040503050406030204" pitchFamily="18" charset="0"/>
                                </a:rPr>
                              </m:ctrlPr>
                            </m:fPr>
                            <m:num>
                              <m:d>
                                <m:dPr>
                                  <m:ctrlPr>
                                    <a:rPr lang="it-IT" altLang="en-US" sz="2000" b="0" i="1" kern="0" smtClean="0">
                                      <a:solidFill>
                                        <a:srgbClr val="0F5494"/>
                                      </a:solidFill>
                                      <a:latin typeface="Cambria Math" panose="02040503050406030204" pitchFamily="18" charset="0"/>
                                    </a:rPr>
                                  </m:ctrlPr>
                                </m:dPr>
                                <m:e>
                                  <m:r>
                                    <a:rPr lang="it-IT" altLang="en-US" sz="2000" b="0" i="1" kern="0" smtClean="0">
                                      <a:solidFill>
                                        <a:srgbClr val="0F5494"/>
                                      </a:solidFill>
                                      <a:latin typeface="Cambria Math" panose="02040503050406030204" pitchFamily="18" charset="0"/>
                                    </a:rPr>
                                    <m:t>1−</m:t>
                                  </m:r>
                                  <m:r>
                                    <a:rPr lang="it-IT" altLang="en-US" sz="2000" b="0" i="1" kern="0" smtClean="0">
                                      <a:solidFill>
                                        <a:srgbClr val="0F5494"/>
                                      </a:solidFill>
                                      <a:latin typeface="Cambria Math" panose="02040503050406030204" pitchFamily="18" charset="0"/>
                                    </a:rPr>
                                    <m:t>𝜃</m:t>
                                  </m:r>
                                </m:e>
                              </m:d>
                              <m:sSubSup>
                                <m:sSubSupPr>
                                  <m:ctrlPr>
                                    <a:rPr lang="it-IT" altLang="en-US" sz="2000" b="0" i="1" kern="0">
                                      <a:solidFill>
                                        <a:srgbClr val="0F5494"/>
                                      </a:solidFill>
                                      <a:latin typeface="Cambria Math" panose="02040503050406030204" pitchFamily="18" charset="0"/>
                                    </a:rPr>
                                  </m:ctrlPr>
                                </m:sSubSup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𝑁</m:t>
                                      </m:r>
                                    </m:e>
                                  </m:acc>
                                </m:e>
                                <m:sub>
                                  <m:r>
                                    <a:rPr lang="it-IT" altLang="en-US" sz="2000" b="0" i="1" kern="0">
                                      <a:solidFill>
                                        <a:srgbClr val="0F5494"/>
                                      </a:solidFill>
                                      <a:latin typeface="Cambria Math" panose="02040503050406030204" pitchFamily="18" charset="0"/>
                                    </a:rPr>
                                    <m:t>𝑎𝑏</m:t>
                                  </m:r>
                                </m:sub>
                                <m:sup>
                                  <m:r>
                                    <a:rPr lang="it-IT" altLang="en-US" sz="2000" b="0" i="1" kern="0">
                                      <a:solidFill>
                                        <a:srgbClr val="0F5494"/>
                                      </a:solidFill>
                                      <a:latin typeface="Cambria Math" panose="02040503050406030204" pitchFamily="18" charset="0"/>
                                    </a:rPr>
                                    <m:t>𝐵</m:t>
                                  </m:r>
                                </m:sup>
                              </m:sSubSup>
                            </m:num>
                            <m:den>
                              <m:sSub>
                                <m:sSubPr>
                                  <m:ctrlPr>
                                    <a:rPr lang="it-IT" altLang="en-US" sz="2000" b="0" i="1" kern="0">
                                      <a:solidFill>
                                        <a:srgbClr val="0F5494"/>
                                      </a:solidFill>
                                      <a:latin typeface="Cambria Math" panose="02040503050406030204" pitchFamily="18" charset="0"/>
                                    </a:rPr>
                                  </m:ctrlPr>
                                </m:sSubPr>
                                <m:e>
                                  <m:r>
                                    <a:rPr lang="it-IT" altLang="en-US" sz="2000" b="0" i="1" kern="0">
                                      <a:solidFill>
                                        <a:srgbClr val="0F5494"/>
                                      </a:solidFill>
                                      <a:latin typeface="Cambria Math" panose="02040503050406030204" pitchFamily="18" charset="0"/>
                                    </a:rPr>
                                    <m:t>𝑁</m:t>
                                  </m:r>
                                </m:e>
                                <m:sub>
                                  <m:r>
                                    <a:rPr lang="it-IT" altLang="en-US" sz="2000" b="0" i="1" kern="0">
                                      <a:solidFill>
                                        <a:srgbClr val="0F5494"/>
                                      </a:solidFill>
                                      <a:latin typeface="Cambria Math" panose="02040503050406030204" pitchFamily="18" charset="0"/>
                                    </a:rPr>
                                    <m:t>𝐴</m:t>
                                  </m:r>
                                </m:sub>
                              </m:sSub>
                            </m:den>
                          </m:f>
                        </m:e>
                      </m:d>
                      <m:r>
                        <a:rPr lang="it-IT" altLang="en-US" sz="2000" b="0" i="1" kern="0" smtClean="0">
                          <a:solidFill>
                            <a:srgbClr val="0F5494"/>
                          </a:solidFill>
                          <a:latin typeface="Cambria Math" panose="02040503050406030204" pitchFamily="18" charset="0"/>
                        </a:rPr>
                        <m:t>𝑥</m:t>
                      </m:r>
                    </m:oMath>
                  </m:oMathPara>
                </a14:m>
                <a:endParaRPr lang="it-IT" altLang="en-US" sz="2000" b="0" i="1" kern="0" dirty="0">
                  <a:solidFill>
                    <a:srgbClr val="0F5494"/>
                  </a:solidFill>
                  <a:latin typeface="Cambria Math" panose="02040503050406030204" pitchFamily="18" charset="0"/>
                </a:endParaRPr>
              </a:p>
              <a:p>
                <a:endParaRPr lang="it-IT" altLang="en-US" sz="2000" b="0" i="1" kern="0" dirty="0">
                  <a:solidFill>
                    <a:srgbClr val="0F5494"/>
                  </a:solidFill>
                  <a:latin typeface="Cambria Math" panose="02040503050406030204" pitchFamily="18" charset="0"/>
                </a:endParaRPr>
              </a:p>
              <a:p>
                <a:r>
                  <a:rPr lang="en-US" altLang="en-US" sz="2000" b="0" kern="0" dirty="0">
                    <a:solidFill>
                      <a:srgbClr val="0F5494"/>
                    </a:solidFill>
                    <a:latin typeface="Cambria Math" panose="02040503050406030204" pitchFamily="18" charset="0"/>
                  </a:rPr>
                  <a:t>The value </a:t>
                </a:r>
                <a14:m>
                  <m:oMath xmlns:m="http://schemas.openxmlformats.org/officeDocument/2006/math">
                    <m:sSub>
                      <m:sSubPr>
                        <m:ctrlPr>
                          <a:rPr lang="it-IT" altLang="en-US" sz="2000" b="0" i="1" kern="0" smtClean="0">
                            <a:solidFill>
                              <a:srgbClr val="0F5494"/>
                            </a:solidFill>
                            <a:latin typeface="Cambria Math" panose="02040503050406030204" pitchFamily="18" charset="0"/>
                          </a:rPr>
                        </m:ctrlPr>
                      </m:sSubPr>
                      <m:e>
                        <m:r>
                          <a:rPr lang="it-IT" altLang="en-US" sz="2000" b="0" i="1" kern="0" smtClean="0">
                            <a:solidFill>
                              <a:srgbClr val="0F5494"/>
                            </a:solidFill>
                            <a:latin typeface="Cambria Math" panose="02040503050406030204" pitchFamily="18" charset="0"/>
                          </a:rPr>
                          <m:t>𝜃</m:t>
                        </m:r>
                      </m:e>
                      <m:sub>
                        <m:r>
                          <a:rPr lang="it-IT" altLang="en-US" sz="2000" b="0" i="1" kern="0" smtClean="0">
                            <a:solidFill>
                              <a:srgbClr val="0F5494"/>
                            </a:solidFill>
                            <a:latin typeface="Cambria Math" panose="02040503050406030204" pitchFamily="18" charset="0"/>
                          </a:rPr>
                          <m:t>𝑃</m:t>
                        </m:r>
                      </m:sub>
                    </m:sSub>
                  </m:oMath>
                </a14:m>
                <a:r>
                  <a:rPr lang="en-US" altLang="en-US" sz="2000" b="0" kern="0" dirty="0">
                    <a:solidFill>
                      <a:srgbClr val="0F5494"/>
                    </a:solidFill>
                    <a:latin typeface="Cambria Math" panose="02040503050406030204" pitchFamily="18" charset="0"/>
                  </a:rPr>
                  <a:t>  for </a:t>
                </a:r>
                <a14:m>
                  <m:oMath xmlns:m="http://schemas.openxmlformats.org/officeDocument/2006/math">
                    <m:r>
                      <a:rPr lang="it-IT" altLang="en-US" sz="2000" b="0" i="1" kern="0">
                        <a:solidFill>
                          <a:srgbClr val="0F5494"/>
                        </a:solidFill>
                        <a:latin typeface="Cambria Math" panose="02040503050406030204" pitchFamily="18" charset="0"/>
                      </a:rPr>
                      <m:t>𝜃</m:t>
                    </m:r>
                  </m:oMath>
                </a14:m>
                <a:r>
                  <a:rPr lang="en-US" altLang="en-US" sz="2000" b="0" kern="0" dirty="0">
                    <a:solidFill>
                      <a:srgbClr val="0F5494"/>
                    </a:solidFill>
                    <a:latin typeface="Cambria Math" panose="02040503050406030204" pitchFamily="18" charset="0"/>
                  </a:rPr>
                  <a:t> that minimizes the asymptotic variance of </a:t>
                </a:r>
                <a14:m>
                  <m:oMath xmlns:m="http://schemas.openxmlformats.org/officeDocument/2006/math">
                    <m:sSubSup>
                      <m:sSubSupPr>
                        <m:ctrlPr>
                          <a:rPr lang="it-IT" altLang="en-US" sz="2000" b="0" i="1" kern="0">
                            <a:solidFill>
                              <a:srgbClr val="0F5494"/>
                            </a:solidFill>
                            <a:latin typeface="Cambria Math" panose="02040503050406030204" pitchFamily="18" charset="0"/>
                          </a:rPr>
                        </m:ctrlPr>
                      </m:sSubSup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𝑁</m:t>
                            </m:r>
                          </m:e>
                        </m:acc>
                      </m:e>
                      <m:sub>
                        <m:r>
                          <a:rPr lang="it-IT" altLang="en-US" sz="2000" b="0" i="1" kern="0">
                            <a:solidFill>
                              <a:srgbClr val="0F5494"/>
                            </a:solidFill>
                            <a:latin typeface="Cambria Math" panose="02040503050406030204" pitchFamily="18" charset="0"/>
                          </a:rPr>
                          <m:t>𝑎𝑏</m:t>
                        </m:r>
                      </m:sub>
                      <m:sup>
                        <m:r>
                          <a:rPr lang="it-IT" altLang="en-US" sz="2000" b="0" i="1" kern="0">
                            <a:solidFill>
                              <a:srgbClr val="0F5494"/>
                            </a:solidFill>
                            <a:latin typeface="Cambria Math" panose="02040503050406030204" pitchFamily="18" charset="0"/>
                          </a:rPr>
                          <m:t>𝑃𝑀𝐿</m:t>
                        </m:r>
                      </m:sup>
                    </m:sSubSup>
                  </m:oMath>
                </a14:m>
                <a:r>
                  <a:rPr lang="it-IT" altLang="en-US" sz="2000" b="0" kern="0" dirty="0">
                    <a:solidFill>
                      <a:srgbClr val="0F5494"/>
                    </a:solidFill>
                    <a:latin typeface="Cambria Math" panose="02040503050406030204" pitchFamily="18" charset="0"/>
                  </a:rPr>
                  <a:t> </a:t>
                </a:r>
                <a:r>
                  <a:rPr lang="it-IT" altLang="en-US" sz="2000" b="0" kern="0" dirty="0" err="1">
                    <a:solidFill>
                      <a:srgbClr val="0F5494"/>
                    </a:solidFill>
                    <a:latin typeface="Cambria Math" panose="02040503050406030204" pitchFamily="18" charset="0"/>
                  </a:rPr>
                  <a:t>is</a:t>
                </a:r>
                <a:r>
                  <a:rPr lang="it-IT" altLang="en-US" sz="2000" b="0" kern="0" dirty="0">
                    <a:solidFill>
                      <a:srgbClr val="0F5494"/>
                    </a:solidFill>
                    <a:latin typeface="Cambria Math" panose="02040503050406030204" pitchFamily="18" charset="0"/>
                  </a:rPr>
                  <a:t> </a:t>
                </a:r>
                <a:r>
                  <a:rPr lang="it-IT" altLang="en-US" sz="2000" b="0" kern="0" dirty="0" err="1">
                    <a:solidFill>
                      <a:srgbClr val="0F5494"/>
                    </a:solidFill>
                    <a:latin typeface="Cambria Math" panose="02040503050406030204" pitchFamily="18" charset="0"/>
                  </a:rPr>
                  <a:t>used</a:t>
                </a:r>
                <a:r>
                  <a:rPr lang="it-IT" altLang="en-US" sz="2000" b="0" kern="0" dirty="0">
                    <a:solidFill>
                      <a:srgbClr val="0F5494"/>
                    </a:solidFill>
                    <a:latin typeface="Cambria Math" panose="02040503050406030204" pitchFamily="18" charset="0"/>
                  </a:rPr>
                  <a:t>.</a:t>
                </a:r>
              </a:p>
              <a:p>
                <a:endParaRPr kumimoji="0" lang="it-IT" altLang="en-US" sz="2000" b="0" i="1" u="none" strike="noStrike" kern="0" cap="none" spc="0" normalizeH="0" baseline="0" noProof="0" dirty="0">
                  <a:ln>
                    <a:noFill/>
                  </a:ln>
                  <a:solidFill>
                    <a:srgbClr val="0F5494"/>
                  </a:solidFill>
                  <a:effectLst/>
                  <a:uLnTx/>
                  <a:uFillTx/>
                  <a:latin typeface="Cambria Math" panose="02040503050406030204" pitchFamily="18" charset="0"/>
                </a:endParaRPr>
              </a:p>
            </p:txBody>
          </p:sp>
        </mc:Choice>
        <mc:Fallback xmlns="">
          <p:sp>
            <p:nvSpPr>
              <p:cNvPr id="21" name="CasellaDiTesto 20">
                <a:extLst>
                  <a:ext uri="{FF2B5EF4-FFF2-40B4-BE49-F238E27FC236}">
                    <a16:creationId xmlns:a16="http://schemas.microsoft.com/office/drawing/2014/main" id="{DC38FE36-7C33-4E23-8CFA-CA3023C88B7C}"/>
                  </a:ext>
                </a:extLst>
              </p:cNvPr>
              <p:cNvSpPr txBox="1">
                <a:spLocks noRot="1" noChangeAspect="1" noMove="1" noResize="1" noEditPoints="1" noAdjustHandles="1" noChangeArrowheads="1" noChangeShapeType="1" noTextEdit="1"/>
              </p:cNvSpPr>
              <p:nvPr/>
            </p:nvSpPr>
            <p:spPr>
              <a:xfrm>
                <a:off x="331391" y="2428920"/>
                <a:ext cx="8561090" cy="2372381"/>
              </a:xfrm>
              <a:prstGeom prst="rect">
                <a:avLst/>
              </a:prstGeom>
              <a:blipFill>
                <a:blip r:embed="rId3"/>
                <a:stretch>
                  <a:fillRect l="-712" t="-1282"/>
                </a:stretch>
              </a:blipFill>
            </p:spPr>
            <p:txBody>
              <a:bodyPr/>
              <a:lstStyle/>
              <a:p>
                <a:r>
                  <a:rPr lang="it-IT">
                    <a:noFill/>
                  </a:rPr>
                  <a:t> </a:t>
                </a:r>
              </a:p>
            </p:txBody>
          </p:sp>
        </mc:Fallback>
      </mc:AlternateContent>
    </p:spTree>
    <p:extLst>
      <p:ext uri="{BB962C8B-B14F-4D97-AF65-F5344CB8AC3E}">
        <p14:creationId xmlns:p14="http://schemas.microsoft.com/office/powerpoint/2010/main" val="124536490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205581" y="1314724"/>
            <a:ext cx="8481219" cy="936625"/>
          </a:xfrm>
        </p:spPr>
        <p:txBody>
          <a:bodyPr/>
          <a:lstStyle/>
          <a:p>
            <a:r>
              <a:rPr lang="it-IT" dirty="0"/>
              <a:t>Pseudo-ML </a:t>
            </a:r>
            <a:r>
              <a:rPr lang="it-IT" dirty="0" err="1"/>
              <a:t>Estimation</a:t>
            </a:r>
            <a:r>
              <a:rPr lang="it-IT" dirty="0"/>
              <a:t> (3)</a:t>
            </a:r>
            <a:endParaRPr lang="en-GB" altLang="en-US" sz="2000" i="1" dirty="0"/>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34</a:t>
            </a:fld>
            <a:endParaRPr lang="en-GB" altLang="en-US" sz="1400" b="0" i="0" dirty="0">
              <a:solidFill>
                <a:srgbClr val="000000"/>
              </a:solidFill>
              <a:latin typeface="Arial" panose="020B0604020202020204" pitchFamily="34" charset="0"/>
            </a:endParaRPr>
          </a:p>
        </p:txBody>
      </p:sp>
      <p:sp>
        <p:nvSpPr>
          <p:cNvPr id="13" name="CasellaDiTesto 12">
            <a:extLst>
              <a:ext uri="{FF2B5EF4-FFF2-40B4-BE49-F238E27FC236}">
                <a16:creationId xmlns:a16="http://schemas.microsoft.com/office/drawing/2014/main" id="{4B7F9F1E-8AF3-4158-9FB3-BE87A9E567BB}"/>
              </a:ext>
            </a:extLst>
          </p:cNvPr>
          <p:cNvSpPr txBox="1"/>
          <p:nvPr/>
        </p:nvSpPr>
        <p:spPr>
          <a:xfrm>
            <a:off x="331390" y="2251349"/>
            <a:ext cx="8229600" cy="867289"/>
          </a:xfrm>
          <a:prstGeom prst="rect">
            <a:avLst/>
          </a:prstGeom>
          <a:noFill/>
        </p:spPr>
        <p:txBody>
          <a:bodyPr wrap="square" rtlCol="0">
            <a:spAutoFit/>
          </a:bodyPr>
          <a:lstStyle/>
          <a:p>
            <a:pPr algn="just">
              <a:lnSpc>
                <a:spcPct val="150000"/>
              </a:lnSpc>
            </a:pPr>
            <a:endParaRPr lang="en-US" sz="1800" b="0" dirty="0">
              <a:solidFill>
                <a:srgbClr val="0F5494"/>
              </a:solidFill>
            </a:endParaRPr>
          </a:p>
          <a:p>
            <a:pPr algn="just">
              <a:lnSpc>
                <a:spcPct val="150000"/>
              </a:lnSpc>
            </a:pPr>
            <a:endParaRPr lang="en-US" sz="1800" b="0" dirty="0">
              <a:solidFill>
                <a:srgbClr val="0F5494"/>
              </a:solidFill>
            </a:endParaRPr>
          </a:p>
        </p:txBody>
      </p:sp>
      <mc:AlternateContent xmlns:mc="http://schemas.openxmlformats.org/markup-compatibility/2006" xmlns:a14="http://schemas.microsoft.com/office/drawing/2010/main">
        <mc:Choice Requires="a14">
          <p:sp>
            <p:nvSpPr>
              <p:cNvPr id="21" name="CasellaDiTesto 20">
                <a:extLst>
                  <a:ext uri="{FF2B5EF4-FFF2-40B4-BE49-F238E27FC236}">
                    <a16:creationId xmlns:a16="http://schemas.microsoft.com/office/drawing/2014/main" id="{DC38FE36-7C33-4E23-8CFA-CA3023C88B7C}"/>
                  </a:ext>
                </a:extLst>
              </p:cNvPr>
              <p:cNvSpPr txBox="1"/>
              <p:nvPr/>
            </p:nvSpPr>
            <p:spPr>
              <a:xfrm>
                <a:off x="351879" y="2095873"/>
                <a:ext cx="8561090" cy="4981748"/>
              </a:xfrm>
              <a:prstGeom prst="rect">
                <a:avLst/>
              </a:prstGeom>
              <a:noFill/>
            </p:spPr>
            <p:txBody>
              <a:bodyPr wrap="square">
                <a:spAutoFit/>
              </a:bodyPr>
              <a:lstStyle/>
              <a:p>
                <a:pPr algn="just"/>
                <a:r>
                  <a:rPr kumimoji="0" lang="it-IT" altLang="en-US" sz="2000" b="0" u="none" strike="noStrike" kern="0" cap="none" spc="0" normalizeH="0" baseline="0" noProof="0" dirty="0">
                    <a:ln>
                      <a:noFill/>
                    </a:ln>
                    <a:solidFill>
                      <a:srgbClr val="0F5494"/>
                    </a:solidFill>
                    <a:effectLst/>
                    <a:uLnTx/>
                    <a:uFillTx/>
                    <a:latin typeface="Cambria Math" panose="02040503050406030204" pitchFamily="18" charset="0"/>
                  </a:rPr>
                  <a:t>The </a:t>
                </a:r>
                <a:r>
                  <a:rPr kumimoji="0" lang="it-IT" altLang="en-US" sz="2000" b="0" u="none" strike="noStrike" kern="0" cap="none" spc="0" normalizeH="0" baseline="0" noProof="0" dirty="0" err="1">
                    <a:ln>
                      <a:noFill/>
                    </a:ln>
                    <a:solidFill>
                      <a:srgbClr val="0F5494"/>
                    </a:solidFill>
                    <a:effectLst/>
                    <a:uLnTx/>
                    <a:uFillTx/>
                    <a:latin typeface="Cambria Math" panose="02040503050406030204" pitchFamily="18" charset="0"/>
                  </a:rPr>
                  <a:t>adjusted</a:t>
                </a:r>
                <a:r>
                  <a:rPr kumimoji="0" lang="it-IT" altLang="en-US" sz="2000" b="0" u="none" strike="noStrike" kern="0" cap="none" spc="0" normalizeH="0" baseline="0" noProof="0" dirty="0">
                    <a:ln>
                      <a:noFill/>
                    </a:ln>
                    <a:solidFill>
                      <a:srgbClr val="0F5494"/>
                    </a:solidFill>
                    <a:effectLst/>
                    <a:uLnTx/>
                    <a:uFillTx/>
                    <a:latin typeface="Cambria Math" panose="02040503050406030204" pitchFamily="18" charset="0"/>
                  </a:rPr>
                  <a:t> weights are:</a:t>
                </a:r>
              </a:p>
              <a:p>
                <a:pPr algn="just"/>
                <a:endParaRPr lang="it-IT" altLang="en-US" sz="2000" b="0" kern="0" dirty="0">
                  <a:solidFill>
                    <a:srgbClr val="0F5494"/>
                  </a:solidFill>
                  <a:latin typeface="Cambria Math" panose="02040503050406030204" pitchFamily="18" charset="0"/>
                </a:endParaRPr>
              </a:p>
              <a:p>
                <a:pPr algn="just"/>
                <a14:m>
                  <m:oMathPara xmlns:m="http://schemas.openxmlformats.org/officeDocument/2006/math">
                    <m:oMathParaPr>
                      <m:jc m:val="centerGroup"/>
                    </m:oMathParaPr>
                    <m:oMath xmlns:m="http://schemas.openxmlformats.org/officeDocument/2006/math">
                      <m:sSubSup>
                        <m:sSubSupPr>
                          <m:ctrlPr>
                            <a:rPr lang="en-US" sz="2000" b="0" i="1">
                              <a:solidFill>
                                <a:srgbClr val="0F5494"/>
                              </a:solidFill>
                              <a:latin typeface="Cambria Math" panose="02040503050406030204" pitchFamily="18" charset="0"/>
                            </a:rPr>
                          </m:ctrlPr>
                        </m:sSubSupPr>
                        <m:e>
                          <m:acc>
                            <m:accPr>
                              <m:chr m:val="̃"/>
                              <m:ctrlPr>
                                <a:rPr lang="en-US" sz="2000" b="0" i="1">
                                  <a:solidFill>
                                    <a:srgbClr val="0F5494"/>
                                  </a:solidFill>
                                  <a:latin typeface="Cambria Math" panose="02040503050406030204" pitchFamily="18" charset="0"/>
                                </a:rPr>
                              </m:ctrlPr>
                            </m:accPr>
                            <m:e>
                              <m:r>
                                <a:rPr lang="it-IT" sz="2000" b="0" i="1">
                                  <a:solidFill>
                                    <a:srgbClr val="0F5494"/>
                                  </a:solidFill>
                                  <a:latin typeface="Cambria Math" panose="02040503050406030204" pitchFamily="18" charset="0"/>
                                </a:rPr>
                                <m:t>𝑤</m:t>
                              </m:r>
                            </m:e>
                          </m:acc>
                        </m:e>
                        <m:sub>
                          <m:r>
                            <a:rPr lang="it-IT" sz="2000" b="0" i="1">
                              <a:solidFill>
                                <a:srgbClr val="0F5494"/>
                              </a:solidFill>
                              <a:latin typeface="Cambria Math" panose="02040503050406030204" pitchFamily="18" charset="0"/>
                            </a:rPr>
                            <m:t>𝑖</m:t>
                          </m:r>
                          <m:r>
                            <a:rPr lang="it-IT" sz="2000" b="0" i="1" smtClean="0">
                              <a:solidFill>
                                <a:srgbClr val="0F5494"/>
                              </a:solidFill>
                              <a:latin typeface="Cambria Math" panose="02040503050406030204" pitchFamily="18" charset="0"/>
                            </a:rPr>
                            <m:t>,</m:t>
                          </m:r>
                          <m:r>
                            <a:rPr lang="it-IT" sz="2000" b="0" i="1" smtClean="0">
                              <a:solidFill>
                                <a:srgbClr val="0F5494"/>
                              </a:solidFill>
                              <a:latin typeface="Cambria Math" panose="02040503050406030204" pitchFamily="18" charset="0"/>
                            </a:rPr>
                            <m:t>𝑃</m:t>
                          </m:r>
                        </m:sub>
                        <m:sup>
                          <m:r>
                            <a:rPr lang="it-IT" sz="2000" b="0" i="1">
                              <a:solidFill>
                                <a:srgbClr val="0F5494"/>
                              </a:solidFill>
                              <a:latin typeface="Cambria Math" panose="02040503050406030204" pitchFamily="18" charset="0"/>
                            </a:rPr>
                            <m:t>𝐴</m:t>
                          </m:r>
                        </m:sup>
                      </m:sSubSup>
                      <m:r>
                        <a:rPr lang="it-IT" sz="2000" b="0" i="1" smtClean="0">
                          <a:solidFill>
                            <a:srgbClr val="0F5494"/>
                          </a:solidFill>
                          <a:latin typeface="Cambria Math" panose="02040503050406030204" pitchFamily="18" charset="0"/>
                        </a:rPr>
                        <m:t>=</m:t>
                      </m:r>
                      <m:d>
                        <m:dPr>
                          <m:begChr m:val="{"/>
                          <m:endChr m:val=""/>
                          <m:ctrlPr>
                            <a:rPr lang="it-IT" sz="2000" b="0" i="1" smtClean="0">
                              <a:solidFill>
                                <a:srgbClr val="0F5494"/>
                              </a:solidFill>
                              <a:latin typeface="Cambria Math" panose="02040503050406030204" pitchFamily="18" charset="0"/>
                            </a:rPr>
                          </m:ctrlPr>
                        </m:dPr>
                        <m:e>
                          <m:eqArr>
                            <m:eqArrPr>
                              <m:ctrlPr>
                                <a:rPr lang="it-IT" sz="2000" b="0" i="1" smtClean="0">
                                  <a:solidFill>
                                    <a:srgbClr val="0F5494"/>
                                  </a:solidFill>
                                  <a:latin typeface="Cambria Math" panose="02040503050406030204" pitchFamily="18" charset="0"/>
                                </a:rPr>
                              </m:ctrlPr>
                            </m:eqArrPr>
                            <m:e>
                              <m:m>
                                <m:mPr>
                                  <m:mcs>
                                    <m:mc>
                                      <m:mcPr>
                                        <m:count m:val="2"/>
                                        <m:mcJc m:val="center"/>
                                      </m:mcPr>
                                    </m:mc>
                                  </m:mcs>
                                  <m:ctrlPr>
                                    <a:rPr lang="it-IT" altLang="en-US" sz="2000" b="0" i="1" kern="0" smtClean="0">
                                      <a:solidFill>
                                        <a:srgbClr val="0F5494"/>
                                      </a:solidFill>
                                      <a:latin typeface="Cambria Math" panose="02040503050406030204" pitchFamily="18" charset="0"/>
                                    </a:rPr>
                                  </m:ctrlPr>
                                </m:mPr>
                                <m:mr>
                                  <m:e>
                                    <m:f>
                                      <m:fPr>
                                        <m:ctrlPr>
                                          <a:rPr lang="it-IT" altLang="en-US" sz="2000" b="0" i="1" kern="0">
                                            <a:solidFill>
                                              <a:srgbClr val="0F5494"/>
                                            </a:solidFill>
                                            <a:latin typeface="Cambria Math" panose="02040503050406030204" pitchFamily="18" charset="0"/>
                                          </a:rPr>
                                        </m:ctrlPr>
                                      </m:fPr>
                                      <m:num>
                                        <m:sSub>
                                          <m:sSubPr>
                                            <m:ctrlPr>
                                              <a:rPr lang="it-IT" altLang="en-US" sz="2000" b="0" i="1" kern="0">
                                                <a:solidFill>
                                                  <a:srgbClr val="0F5494"/>
                                                </a:solidFill>
                                                <a:latin typeface="Cambria Math" panose="02040503050406030204" pitchFamily="18" charset="0"/>
                                              </a:rPr>
                                            </m:ctrlPr>
                                          </m:sSubPr>
                                          <m:e>
                                            <m:r>
                                              <a:rPr lang="it-IT" altLang="en-US" sz="2000" b="0" i="1" kern="0">
                                                <a:solidFill>
                                                  <a:srgbClr val="0F5494"/>
                                                </a:solidFill>
                                                <a:latin typeface="Cambria Math" panose="02040503050406030204" pitchFamily="18" charset="0"/>
                                              </a:rPr>
                                              <m:t>𝑁</m:t>
                                            </m:r>
                                          </m:e>
                                          <m:sub>
                                            <m:r>
                                              <a:rPr lang="it-IT" altLang="en-US" sz="2000" b="0" i="1" kern="0">
                                                <a:solidFill>
                                                  <a:srgbClr val="0F5494"/>
                                                </a:solidFill>
                                                <a:latin typeface="Cambria Math" panose="02040503050406030204" pitchFamily="18" charset="0"/>
                                              </a:rPr>
                                              <m:t>𝐴</m:t>
                                            </m:r>
                                          </m:sub>
                                        </m:sSub>
                                        <m:r>
                                          <a:rPr lang="it-IT" altLang="en-US" sz="2000" b="0" i="1" kern="0">
                                            <a:solidFill>
                                              <a:srgbClr val="0F5494"/>
                                            </a:solidFill>
                                            <a:latin typeface="Cambria Math" panose="02040503050406030204" pitchFamily="18" charset="0"/>
                                          </a:rPr>
                                          <m:t>−</m:t>
                                        </m:r>
                                        <m:sSubSup>
                                          <m:sSubSupPr>
                                            <m:ctrlPr>
                                              <a:rPr lang="it-IT" altLang="en-US" sz="2000" b="0" i="1" kern="0">
                                                <a:solidFill>
                                                  <a:srgbClr val="0F5494"/>
                                                </a:solidFill>
                                                <a:latin typeface="Cambria Math" panose="02040503050406030204" pitchFamily="18" charset="0"/>
                                              </a:rPr>
                                            </m:ctrlPr>
                                          </m:sSubSup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𝑁</m:t>
                                                </m:r>
                                              </m:e>
                                            </m:acc>
                                          </m:e>
                                          <m:sub>
                                            <m:r>
                                              <a:rPr lang="it-IT" altLang="en-US" sz="2000" b="0" i="1" kern="0">
                                                <a:solidFill>
                                                  <a:srgbClr val="0F5494"/>
                                                </a:solidFill>
                                                <a:latin typeface="Cambria Math" panose="02040503050406030204" pitchFamily="18" charset="0"/>
                                              </a:rPr>
                                              <m:t>𝑎𝑏</m:t>
                                            </m:r>
                                          </m:sub>
                                          <m:sup>
                                            <m:r>
                                              <a:rPr lang="it-IT" altLang="en-US" sz="2000" b="0" i="1" kern="0">
                                                <a:solidFill>
                                                  <a:srgbClr val="0F5494"/>
                                                </a:solidFill>
                                                <a:latin typeface="Cambria Math" panose="02040503050406030204" pitchFamily="18" charset="0"/>
                                              </a:rPr>
                                              <m:t>𝑃𝑀𝐿</m:t>
                                            </m:r>
                                          </m:sup>
                                        </m:sSubSup>
                                        <m:r>
                                          <a:rPr lang="it-IT" altLang="en-US" sz="2000" b="0" i="1" kern="0">
                                            <a:solidFill>
                                              <a:srgbClr val="0F5494"/>
                                            </a:solidFill>
                                            <a:latin typeface="Cambria Math" panose="02040503050406030204" pitchFamily="18" charset="0"/>
                                          </a:rPr>
                                          <m:t>(</m:t>
                                        </m:r>
                                        <m:sSub>
                                          <m:sSubPr>
                                            <m:ctrlPr>
                                              <a:rPr lang="it-IT" altLang="en-US" sz="2000" b="0" i="1" kern="0">
                                                <a:solidFill>
                                                  <a:srgbClr val="0F5494"/>
                                                </a:solidFill>
                                                <a:latin typeface="Cambria Math" panose="02040503050406030204" pitchFamily="18" charset="0"/>
                                              </a:rPr>
                                            </m:ctrlPr>
                                          </m:sSub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𝜃</m:t>
                                                </m:r>
                                              </m:e>
                                            </m:acc>
                                          </m:e>
                                          <m:sub>
                                            <m:r>
                                              <a:rPr lang="it-IT" altLang="en-US" sz="2000" b="0" i="1" kern="0">
                                                <a:solidFill>
                                                  <a:srgbClr val="0F5494"/>
                                                </a:solidFill>
                                                <a:latin typeface="Cambria Math" panose="02040503050406030204" pitchFamily="18" charset="0"/>
                                              </a:rPr>
                                              <m:t>𝑃</m:t>
                                            </m:r>
                                          </m:sub>
                                        </m:sSub>
                                        <m:r>
                                          <a:rPr lang="it-IT" altLang="en-US" sz="2000" b="0" i="1" kern="0">
                                            <a:solidFill>
                                              <a:srgbClr val="0F5494"/>
                                            </a:solidFill>
                                            <a:latin typeface="Cambria Math" panose="02040503050406030204" pitchFamily="18" charset="0"/>
                                          </a:rPr>
                                          <m:t>)</m:t>
                                        </m:r>
                                      </m:num>
                                      <m:den>
                                        <m:sSubSup>
                                          <m:sSubSupPr>
                                            <m:ctrlPr>
                                              <a:rPr lang="it-IT" altLang="en-US" sz="2000" b="0" i="1" kern="0">
                                                <a:solidFill>
                                                  <a:srgbClr val="0F5494"/>
                                                </a:solidFill>
                                                <a:latin typeface="Cambria Math" panose="02040503050406030204" pitchFamily="18" charset="0"/>
                                              </a:rPr>
                                            </m:ctrlPr>
                                          </m:sSubSup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𝑁</m:t>
                                                </m:r>
                                              </m:e>
                                            </m:acc>
                                          </m:e>
                                          <m:sub>
                                            <m:r>
                                              <a:rPr lang="it-IT" altLang="en-US" sz="2000" b="0" i="1" kern="0">
                                                <a:solidFill>
                                                  <a:srgbClr val="0F5494"/>
                                                </a:solidFill>
                                                <a:latin typeface="Cambria Math" panose="02040503050406030204" pitchFamily="18" charset="0"/>
                                              </a:rPr>
                                              <m:t>𝑎</m:t>
                                            </m:r>
                                          </m:sub>
                                          <m:sup>
                                            <m:r>
                                              <a:rPr lang="it-IT" altLang="en-US" sz="2000" b="0" i="1" kern="0">
                                                <a:solidFill>
                                                  <a:srgbClr val="0F5494"/>
                                                </a:solidFill>
                                                <a:latin typeface="Cambria Math" panose="02040503050406030204" pitchFamily="18" charset="0"/>
                                              </a:rPr>
                                              <m:t>𝐴</m:t>
                                            </m:r>
                                          </m:sup>
                                        </m:sSubSup>
                                      </m:den>
                                    </m:f>
                                    <m:sSubSup>
                                      <m:sSubSupPr>
                                        <m:ctrlPr>
                                          <a:rPr lang="it-IT" altLang="en-US" sz="2000" b="0" i="1" kern="0">
                                            <a:solidFill>
                                              <a:srgbClr val="0F5494"/>
                                            </a:solidFill>
                                            <a:latin typeface="Cambria Math" panose="02040503050406030204" pitchFamily="18" charset="0"/>
                                          </a:rPr>
                                        </m:ctrlPr>
                                      </m:sSubSupPr>
                                      <m:e>
                                        <m:r>
                                          <a:rPr lang="it-IT" altLang="en-US" sz="2000" b="0" i="1" kern="0">
                                            <a:solidFill>
                                              <a:srgbClr val="0F5494"/>
                                            </a:solidFill>
                                            <a:latin typeface="Cambria Math" panose="02040503050406030204" pitchFamily="18" charset="0"/>
                                          </a:rPr>
                                          <m:t>𝑤</m:t>
                                        </m:r>
                                      </m:e>
                                      <m:sub>
                                        <m:r>
                                          <a:rPr lang="it-IT" altLang="en-US" sz="2000" b="0" i="1" kern="0">
                                            <a:solidFill>
                                              <a:srgbClr val="0F5494"/>
                                            </a:solidFill>
                                            <a:latin typeface="Cambria Math" panose="02040503050406030204" pitchFamily="18" charset="0"/>
                                          </a:rPr>
                                          <m:t>𝑖</m:t>
                                        </m:r>
                                      </m:sub>
                                      <m:sup>
                                        <m:r>
                                          <a:rPr lang="it-IT" altLang="en-US" sz="2000" b="0" i="1" kern="0">
                                            <a:solidFill>
                                              <a:srgbClr val="0F5494"/>
                                            </a:solidFill>
                                            <a:latin typeface="Cambria Math" panose="02040503050406030204" pitchFamily="18" charset="0"/>
                                          </a:rPr>
                                          <m:t>𝐴</m:t>
                                        </m:r>
                                      </m:sup>
                                    </m:sSubSup>
                                  </m:e>
                                  <m:e>
                                    <m:r>
                                      <a:rPr lang="it-IT" altLang="en-US" sz="2000" b="0" i="1" kern="0" smtClean="0">
                                        <a:solidFill>
                                          <a:srgbClr val="0F5494"/>
                                        </a:solidFill>
                                        <a:latin typeface="Cambria Math" panose="02040503050406030204" pitchFamily="18" charset="0"/>
                                      </a:rPr>
                                      <m:t>                </m:t>
                                    </m:r>
                                    <m:r>
                                      <a:rPr lang="it-IT" altLang="en-US" sz="2000" b="0" i="1" kern="0" smtClean="0">
                                        <a:solidFill>
                                          <a:srgbClr val="0F5494"/>
                                        </a:solidFill>
                                        <a:latin typeface="Cambria Math" panose="02040503050406030204" pitchFamily="18" charset="0"/>
                                      </a:rPr>
                                      <m:t>𝑖𝑓</m:t>
                                    </m:r>
                                    <m:r>
                                      <a:rPr lang="it-IT" altLang="en-US" sz="2000" b="0" i="1" kern="0" smtClean="0">
                                        <a:solidFill>
                                          <a:srgbClr val="0F5494"/>
                                        </a:solidFill>
                                        <a:latin typeface="Cambria Math" panose="02040503050406030204" pitchFamily="18" charset="0"/>
                                      </a:rPr>
                                      <m:t> </m:t>
                                    </m:r>
                                    <m:r>
                                      <a:rPr lang="it-IT" altLang="en-US" sz="2000" b="0" i="1" kern="0" smtClean="0">
                                        <a:solidFill>
                                          <a:srgbClr val="0F5494"/>
                                        </a:solidFill>
                                        <a:latin typeface="Cambria Math" panose="02040503050406030204" pitchFamily="18" charset="0"/>
                                      </a:rPr>
                                      <m:t>𝑖</m:t>
                                    </m:r>
                                    <m:r>
                                      <a:rPr lang="it-IT" altLang="en-US" sz="2000" b="0" i="1" kern="0" smtClean="0">
                                        <a:solidFill>
                                          <a:srgbClr val="0F5494"/>
                                        </a:solidFill>
                                        <a:latin typeface="Cambria Math" panose="02040503050406030204" pitchFamily="18" charset="0"/>
                                      </a:rPr>
                                      <m:t>∈</m:t>
                                    </m:r>
                                    <m:r>
                                      <a:rPr lang="it-IT" altLang="en-US" sz="2000" b="0" i="1" kern="0" smtClean="0">
                                        <a:solidFill>
                                          <a:srgbClr val="0F5494"/>
                                        </a:solidFill>
                                        <a:latin typeface="Cambria Math" panose="02040503050406030204" pitchFamily="18" charset="0"/>
                                      </a:rPr>
                                      <m:t>𝐴</m:t>
                                    </m:r>
                                  </m:e>
                                </m:mr>
                              </m:m>
                            </m:e>
                            <m:e>
                              <m:m>
                                <m:mPr>
                                  <m:mcs>
                                    <m:mc>
                                      <m:mcPr>
                                        <m:count m:val="2"/>
                                        <m:mcJc m:val="center"/>
                                      </m:mcPr>
                                    </m:mc>
                                  </m:mcs>
                                  <m:ctrlPr>
                                    <a:rPr lang="it-IT" altLang="en-US" sz="2000" b="0" i="1" kern="0" smtClean="0">
                                      <a:solidFill>
                                        <a:srgbClr val="0F5494"/>
                                      </a:solidFill>
                                      <a:latin typeface="Cambria Math" panose="02040503050406030204" pitchFamily="18" charset="0"/>
                                    </a:rPr>
                                  </m:ctrlPr>
                                </m:mPr>
                                <m:mr>
                                  <m:e>
                                    <m:f>
                                      <m:fPr>
                                        <m:ctrlPr>
                                          <a:rPr lang="it-IT" altLang="en-US" sz="2000" b="0" i="1" kern="0">
                                            <a:solidFill>
                                              <a:srgbClr val="0F5494"/>
                                            </a:solidFill>
                                            <a:latin typeface="Cambria Math" panose="02040503050406030204" pitchFamily="18" charset="0"/>
                                          </a:rPr>
                                        </m:ctrlPr>
                                      </m:fPr>
                                      <m:num>
                                        <m:sSubSup>
                                          <m:sSubSupPr>
                                            <m:ctrlPr>
                                              <a:rPr lang="it-IT" altLang="en-US" sz="2000" b="0" i="1" kern="0">
                                                <a:solidFill>
                                                  <a:srgbClr val="0F5494"/>
                                                </a:solidFill>
                                                <a:latin typeface="Cambria Math" panose="02040503050406030204" pitchFamily="18" charset="0"/>
                                              </a:rPr>
                                            </m:ctrlPr>
                                          </m:sSubSup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𝑁</m:t>
                                                </m:r>
                                              </m:e>
                                            </m:acc>
                                          </m:e>
                                          <m:sub>
                                            <m:r>
                                              <a:rPr lang="it-IT" altLang="en-US" sz="2000" b="0" i="1" kern="0">
                                                <a:solidFill>
                                                  <a:srgbClr val="0F5494"/>
                                                </a:solidFill>
                                                <a:latin typeface="Cambria Math" panose="02040503050406030204" pitchFamily="18" charset="0"/>
                                              </a:rPr>
                                              <m:t>𝑎𝑏</m:t>
                                            </m:r>
                                          </m:sub>
                                          <m:sup>
                                            <m:r>
                                              <a:rPr lang="it-IT" altLang="en-US" sz="2000" b="0" i="1" kern="0">
                                                <a:solidFill>
                                                  <a:srgbClr val="0F5494"/>
                                                </a:solidFill>
                                                <a:latin typeface="Cambria Math" panose="02040503050406030204" pitchFamily="18" charset="0"/>
                                              </a:rPr>
                                              <m:t>𝑃𝑀𝐿</m:t>
                                            </m:r>
                                          </m:sup>
                                        </m:sSubSup>
                                        <m:r>
                                          <a:rPr lang="it-IT" altLang="en-US" sz="2000" b="0" i="1" kern="0">
                                            <a:solidFill>
                                              <a:srgbClr val="0F5494"/>
                                            </a:solidFill>
                                            <a:latin typeface="Cambria Math" panose="02040503050406030204" pitchFamily="18" charset="0"/>
                                          </a:rPr>
                                          <m:t>(</m:t>
                                        </m:r>
                                        <m:sSub>
                                          <m:sSubPr>
                                            <m:ctrlPr>
                                              <a:rPr lang="it-IT" altLang="en-US" sz="2000" b="0" i="1" kern="0">
                                                <a:solidFill>
                                                  <a:srgbClr val="0F5494"/>
                                                </a:solidFill>
                                                <a:latin typeface="Cambria Math" panose="02040503050406030204" pitchFamily="18" charset="0"/>
                                              </a:rPr>
                                            </m:ctrlPr>
                                          </m:sSub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𝜃</m:t>
                                                </m:r>
                                              </m:e>
                                            </m:acc>
                                          </m:e>
                                          <m:sub>
                                            <m:r>
                                              <a:rPr lang="it-IT" altLang="en-US" sz="2000" b="0" i="1" kern="0">
                                                <a:solidFill>
                                                  <a:srgbClr val="0F5494"/>
                                                </a:solidFill>
                                                <a:latin typeface="Cambria Math" panose="02040503050406030204" pitchFamily="18" charset="0"/>
                                              </a:rPr>
                                              <m:t>𝑃</m:t>
                                            </m:r>
                                          </m:sub>
                                        </m:sSub>
                                        <m:r>
                                          <a:rPr lang="it-IT" altLang="en-US" sz="2000" b="0" i="1" kern="0">
                                            <a:solidFill>
                                              <a:srgbClr val="0F5494"/>
                                            </a:solidFill>
                                            <a:latin typeface="Cambria Math" panose="02040503050406030204" pitchFamily="18" charset="0"/>
                                          </a:rPr>
                                          <m:t>)</m:t>
                                        </m:r>
                                      </m:num>
                                      <m:den>
                                        <m:sSubSup>
                                          <m:sSubSupPr>
                                            <m:ctrlPr>
                                              <a:rPr lang="it-IT" altLang="en-US" sz="2000" b="0" i="1" kern="0">
                                                <a:solidFill>
                                                  <a:srgbClr val="0F5494"/>
                                                </a:solidFill>
                                                <a:latin typeface="Cambria Math" panose="02040503050406030204" pitchFamily="18" charset="0"/>
                                              </a:rPr>
                                            </m:ctrlPr>
                                          </m:sSubSupPr>
                                          <m:e>
                                            <m:sSub>
                                              <m:sSubPr>
                                                <m:ctrlPr>
                                                  <a:rPr lang="it-IT" altLang="en-US" sz="2000" b="0" i="1" kern="0">
                                                    <a:solidFill>
                                                      <a:srgbClr val="0F5494"/>
                                                    </a:solidFill>
                                                    <a:latin typeface="Cambria Math" panose="02040503050406030204" pitchFamily="18" charset="0"/>
                                                  </a:rPr>
                                                </m:ctrlPr>
                                              </m:sSub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𝜃</m:t>
                                                    </m:r>
                                                  </m:e>
                                                </m:acc>
                                              </m:e>
                                              <m:sub>
                                                <m:r>
                                                  <a:rPr lang="it-IT" altLang="en-US" sz="2000" b="0" i="1" kern="0">
                                                    <a:solidFill>
                                                      <a:srgbClr val="0F5494"/>
                                                    </a:solidFill>
                                                    <a:latin typeface="Cambria Math" panose="02040503050406030204" pitchFamily="18" charset="0"/>
                                                  </a:rPr>
                                                  <m:t>𝑃</m:t>
                                                </m:r>
                                              </m:sub>
                                            </m:sSub>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𝑁</m:t>
                                                </m:r>
                                              </m:e>
                                            </m:acc>
                                          </m:e>
                                          <m:sub>
                                            <m:r>
                                              <a:rPr lang="it-IT" altLang="en-US" sz="2000" b="0" i="1" kern="0">
                                                <a:solidFill>
                                                  <a:srgbClr val="0F5494"/>
                                                </a:solidFill>
                                                <a:latin typeface="Cambria Math" panose="02040503050406030204" pitchFamily="18" charset="0"/>
                                              </a:rPr>
                                              <m:t>𝑎𝑏</m:t>
                                            </m:r>
                                          </m:sub>
                                          <m:sup>
                                            <m:r>
                                              <a:rPr lang="it-IT" altLang="en-US" sz="2000" b="0" i="1" kern="0">
                                                <a:solidFill>
                                                  <a:srgbClr val="0F5494"/>
                                                </a:solidFill>
                                                <a:latin typeface="Cambria Math" panose="02040503050406030204" pitchFamily="18" charset="0"/>
                                              </a:rPr>
                                              <m:t>𝐴</m:t>
                                            </m:r>
                                          </m:sup>
                                        </m:sSubSup>
                                        <m:r>
                                          <a:rPr lang="it-IT" altLang="en-US" sz="2000" b="0" i="1" kern="0">
                                            <a:solidFill>
                                              <a:srgbClr val="0F5494"/>
                                            </a:solidFill>
                                            <a:latin typeface="Cambria Math" panose="02040503050406030204" pitchFamily="18" charset="0"/>
                                          </a:rPr>
                                          <m:t>+(1−</m:t>
                                        </m:r>
                                        <m:sSub>
                                          <m:sSubPr>
                                            <m:ctrlPr>
                                              <a:rPr lang="it-IT" altLang="en-US" sz="2000" b="0" i="1" kern="0">
                                                <a:solidFill>
                                                  <a:srgbClr val="0F5494"/>
                                                </a:solidFill>
                                                <a:latin typeface="Cambria Math" panose="02040503050406030204" pitchFamily="18" charset="0"/>
                                              </a:rPr>
                                            </m:ctrlPr>
                                          </m:sSub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𝜃</m:t>
                                                </m:r>
                                              </m:e>
                                            </m:acc>
                                          </m:e>
                                          <m:sub>
                                            <m:r>
                                              <a:rPr lang="it-IT" altLang="en-US" sz="2000" b="0" i="1" kern="0">
                                                <a:solidFill>
                                                  <a:srgbClr val="0F5494"/>
                                                </a:solidFill>
                                                <a:latin typeface="Cambria Math" panose="02040503050406030204" pitchFamily="18" charset="0"/>
                                              </a:rPr>
                                              <m:t>𝑃</m:t>
                                            </m:r>
                                          </m:sub>
                                        </m:sSub>
                                        <m:r>
                                          <a:rPr lang="it-IT" altLang="en-US" sz="2000" b="0" i="1" kern="0">
                                            <a:solidFill>
                                              <a:srgbClr val="0F5494"/>
                                            </a:solidFill>
                                            <a:latin typeface="Cambria Math" panose="02040503050406030204" pitchFamily="18" charset="0"/>
                                          </a:rPr>
                                          <m:t>)</m:t>
                                        </m:r>
                                        <m:sSubSup>
                                          <m:sSubSupPr>
                                            <m:ctrlPr>
                                              <a:rPr lang="it-IT" altLang="en-US" sz="2000" b="0" i="1" kern="0">
                                                <a:solidFill>
                                                  <a:srgbClr val="0F5494"/>
                                                </a:solidFill>
                                                <a:latin typeface="Cambria Math" panose="02040503050406030204" pitchFamily="18" charset="0"/>
                                              </a:rPr>
                                            </m:ctrlPr>
                                          </m:sSubSup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𝑁</m:t>
                                                </m:r>
                                              </m:e>
                                            </m:acc>
                                          </m:e>
                                          <m:sub>
                                            <m:r>
                                              <a:rPr lang="it-IT" altLang="en-US" sz="2000" b="0" i="1" kern="0">
                                                <a:solidFill>
                                                  <a:srgbClr val="0F5494"/>
                                                </a:solidFill>
                                                <a:latin typeface="Cambria Math" panose="02040503050406030204" pitchFamily="18" charset="0"/>
                                              </a:rPr>
                                              <m:t>𝑎𝑏</m:t>
                                            </m:r>
                                          </m:sub>
                                          <m:sup>
                                            <m:r>
                                              <a:rPr lang="it-IT" altLang="en-US" sz="2000" b="0" i="1" kern="0">
                                                <a:solidFill>
                                                  <a:srgbClr val="0F5494"/>
                                                </a:solidFill>
                                                <a:latin typeface="Cambria Math" panose="02040503050406030204" pitchFamily="18" charset="0"/>
                                              </a:rPr>
                                              <m:t>𝐵</m:t>
                                            </m:r>
                                          </m:sup>
                                        </m:sSubSup>
                                      </m:den>
                                    </m:f>
                                    <m:sSub>
                                      <m:sSubPr>
                                        <m:ctrlPr>
                                          <a:rPr lang="it-IT" altLang="en-US" sz="2000" b="0" i="1" kern="0">
                                            <a:solidFill>
                                              <a:srgbClr val="0F5494"/>
                                            </a:solidFill>
                                            <a:latin typeface="Cambria Math" panose="02040503050406030204" pitchFamily="18" charset="0"/>
                                          </a:rPr>
                                        </m:ctrlPr>
                                      </m:sSub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𝜃</m:t>
                                            </m:r>
                                          </m:e>
                                        </m:acc>
                                      </m:e>
                                      <m:sub>
                                        <m:r>
                                          <a:rPr lang="it-IT" altLang="en-US" sz="2000" b="0" i="1" kern="0">
                                            <a:solidFill>
                                              <a:srgbClr val="0F5494"/>
                                            </a:solidFill>
                                            <a:latin typeface="Cambria Math" panose="02040503050406030204" pitchFamily="18" charset="0"/>
                                          </a:rPr>
                                          <m:t>𝑃</m:t>
                                        </m:r>
                                      </m:sub>
                                    </m:sSub>
                                    <m:sSubSup>
                                      <m:sSubSupPr>
                                        <m:ctrlPr>
                                          <a:rPr lang="it-IT" altLang="en-US" sz="2000" b="0" i="1" kern="0">
                                            <a:solidFill>
                                              <a:srgbClr val="0F5494"/>
                                            </a:solidFill>
                                            <a:latin typeface="Cambria Math" panose="02040503050406030204" pitchFamily="18" charset="0"/>
                                          </a:rPr>
                                        </m:ctrlPr>
                                      </m:sSubSupPr>
                                      <m:e>
                                        <m:r>
                                          <a:rPr lang="it-IT" altLang="en-US" sz="2000" b="0" i="1" kern="0">
                                            <a:solidFill>
                                              <a:srgbClr val="0F5494"/>
                                            </a:solidFill>
                                            <a:latin typeface="Cambria Math" panose="02040503050406030204" pitchFamily="18" charset="0"/>
                                          </a:rPr>
                                          <m:t>𝑤</m:t>
                                        </m:r>
                                      </m:e>
                                      <m:sub>
                                        <m:r>
                                          <a:rPr lang="it-IT" altLang="en-US" sz="2000" b="0" i="1" kern="0">
                                            <a:solidFill>
                                              <a:srgbClr val="0F5494"/>
                                            </a:solidFill>
                                            <a:latin typeface="Cambria Math" panose="02040503050406030204" pitchFamily="18" charset="0"/>
                                          </a:rPr>
                                          <m:t>𝑖</m:t>
                                        </m:r>
                                      </m:sub>
                                      <m:sup>
                                        <m:r>
                                          <a:rPr lang="it-IT" altLang="en-US" sz="2000" b="0" i="1" kern="0">
                                            <a:solidFill>
                                              <a:srgbClr val="0F5494"/>
                                            </a:solidFill>
                                            <a:latin typeface="Cambria Math" panose="02040503050406030204" pitchFamily="18" charset="0"/>
                                          </a:rPr>
                                          <m:t>𝐴</m:t>
                                        </m:r>
                                      </m:sup>
                                    </m:sSubSup>
                                  </m:e>
                                  <m:e>
                                    <m:r>
                                      <a:rPr lang="it-IT" altLang="en-US" sz="2000" b="0" i="1" kern="0" smtClean="0">
                                        <a:solidFill>
                                          <a:srgbClr val="0F5494"/>
                                        </a:solidFill>
                                        <a:latin typeface="Cambria Math" panose="02040503050406030204" pitchFamily="18" charset="0"/>
                                      </a:rPr>
                                      <m:t>𝑖𝑓</m:t>
                                    </m:r>
                                    <m:r>
                                      <a:rPr lang="it-IT" altLang="en-US" sz="2000" b="0" i="1" kern="0" smtClean="0">
                                        <a:solidFill>
                                          <a:srgbClr val="0F5494"/>
                                        </a:solidFill>
                                        <a:latin typeface="Cambria Math" panose="02040503050406030204" pitchFamily="18" charset="0"/>
                                      </a:rPr>
                                      <m:t> </m:t>
                                    </m:r>
                                    <m:r>
                                      <a:rPr lang="it-IT" altLang="en-US" sz="2000" b="0" i="1" kern="0" smtClean="0">
                                        <a:solidFill>
                                          <a:srgbClr val="0F5494"/>
                                        </a:solidFill>
                                        <a:latin typeface="Cambria Math" panose="02040503050406030204" pitchFamily="18" charset="0"/>
                                      </a:rPr>
                                      <m:t>𝑖</m:t>
                                    </m:r>
                                    <m:r>
                                      <a:rPr lang="it-IT" altLang="en-US" sz="2000" b="0" i="1" kern="0" smtClean="0">
                                        <a:solidFill>
                                          <a:srgbClr val="0F5494"/>
                                        </a:solidFill>
                                        <a:latin typeface="Cambria Math" panose="02040503050406030204" pitchFamily="18" charset="0"/>
                                      </a:rPr>
                                      <m:t>∈</m:t>
                                    </m:r>
                                    <m:r>
                                      <a:rPr lang="it-IT" altLang="en-US" sz="2000" b="0" i="1" kern="0" smtClean="0">
                                        <a:solidFill>
                                          <a:srgbClr val="0F5494"/>
                                        </a:solidFill>
                                        <a:latin typeface="Cambria Math" panose="02040503050406030204" pitchFamily="18" charset="0"/>
                                      </a:rPr>
                                      <m:t>𝑎𝑏</m:t>
                                    </m:r>
                                  </m:e>
                                </m:mr>
                              </m:m>
                            </m:e>
                          </m:eqArr>
                        </m:e>
                      </m:d>
                    </m:oMath>
                  </m:oMathPara>
                </a14:m>
                <a:endParaRPr kumimoji="0" lang="it-IT" altLang="en-US" sz="2000" b="0" u="none" strike="noStrike" kern="0" cap="none" spc="0" normalizeH="0" baseline="0" noProof="0" dirty="0">
                  <a:ln>
                    <a:noFill/>
                  </a:ln>
                  <a:solidFill>
                    <a:srgbClr val="0F5494"/>
                  </a:solidFill>
                  <a:effectLst/>
                  <a:uLnTx/>
                  <a:uFillTx/>
                  <a:latin typeface="Cambria Math" panose="02040503050406030204" pitchFamily="18" charset="0"/>
                </a:endParaRPr>
              </a:p>
              <a:p>
                <a:pPr algn="just"/>
                <a:endParaRPr lang="it-IT" altLang="en-US" sz="2000" b="0" i="1" kern="0" dirty="0">
                  <a:solidFill>
                    <a:srgbClr val="0F5494"/>
                  </a:solidFill>
                  <a:latin typeface="Cambria Math" panose="02040503050406030204" pitchFamily="18" charset="0"/>
                </a:endParaRPr>
              </a:p>
              <a:p>
                <a:pPr algn="just"/>
                <a:endParaRPr kumimoji="0" lang="it-IT" altLang="en-US" sz="2000" b="0" i="1" u="none" strike="noStrike" kern="0" cap="none" spc="0" normalizeH="0" baseline="0" noProof="0" dirty="0">
                  <a:ln>
                    <a:noFill/>
                  </a:ln>
                  <a:solidFill>
                    <a:srgbClr val="0F5494"/>
                  </a:solidFill>
                  <a:effectLst/>
                  <a:uLnTx/>
                  <a:uFillTx/>
                  <a:latin typeface="Cambria Math" panose="02040503050406030204" pitchFamily="18" charset="0"/>
                </a:endParaRPr>
              </a:p>
              <a:p>
                <a:pPr algn="just"/>
                <a14:m>
                  <m:oMathPara xmlns:m="http://schemas.openxmlformats.org/officeDocument/2006/math">
                    <m:oMathParaPr>
                      <m:jc m:val="centerGroup"/>
                    </m:oMathParaPr>
                    <m:oMath xmlns:m="http://schemas.openxmlformats.org/officeDocument/2006/math">
                      <m:sSubSup>
                        <m:sSubSupPr>
                          <m:ctrlPr>
                            <a:rPr lang="en-US" sz="2000" b="0" i="1" smtClean="0">
                              <a:solidFill>
                                <a:srgbClr val="0F5494"/>
                              </a:solidFill>
                              <a:latin typeface="Cambria Math" panose="02040503050406030204" pitchFamily="18" charset="0"/>
                            </a:rPr>
                          </m:ctrlPr>
                        </m:sSubSupPr>
                        <m:e>
                          <m:acc>
                            <m:accPr>
                              <m:chr m:val="̃"/>
                              <m:ctrlPr>
                                <a:rPr lang="en-US" sz="2000" b="0" i="1">
                                  <a:solidFill>
                                    <a:srgbClr val="0F5494"/>
                                  </a:solidFill>
                                  <a:latin typeface="Cambria Math" panose="02040503050406030204" pitchFamily="18" charset="0"/>
                                </a:rPr>
                              </m:ctrlPr>
                            </m:accPr>
                            <m:e>
                              <m:r>
                                <a:rPr lang="it-IT" sz="2000" b="0" i="1">
                                  <a:solidFill>
                                    <a:srgbClr val="0F5494"/>
                                  </a:solidFill>
                                  <a:latin typeface="Cambria Math" panose="02040503050406030204" pitchFamily="18" charset="0"/>
                                </a:rPr>
                                <m:t>𝑤</m:t>
                              </m:r>
                            </m:e>
                          </m:acc>
                        </m:e>
                        <m:sub>
                          <m:r>
                            <a:rPr lang="it-IT" sz="2000" b="0" i="1">
                              <a:solidFill>
                                <a:srgbClr val="0F5494"/>
                              </a:solidFill>
                              <a:latin typeface="Cambria Math" panose="02040503050406030204" pitchFamily="18" charset="0"/>
                            </a:rPr>
                            <m:t>𝑖</m:t>
                          </m:r>
                          <m:r>
                            <a:rPr lang="it-IT" sz="2000" b="0" i="1" smtClean="0">
                              <a:solidFill>
                                <a:srgbClr val="0F5494"/>
                              </a:solidFill>
                              <a:latin typeface="Cambria Math" panose="02040503050406030204" pitchFamily="18" charset="0"/>
                            </a:rPr>
                            <m:t>,</m:t>
                          </m:r>
                          <m:r>
                            <a:rPr lang="it-IT" sz="2000" b="0" i="1" smtClean="0">
                              <a:solidFill>
                                <a:srgbClr val="0F5494"/>
                              </a:solidFill>
                              <a:latin typeface="Cambria Math" panose="02040503050406030204" pitchFamily="18" charset="0"/>
                            </a:rPr>
                            <m:t>𝑃</m:t>
                          </m:r>
                        </m:sub>
                        <m:sup>
                          <m:r>
                            <a:rPr lang="it-IT" sz="2000" b="0" i="1" smtClean="0">
                              <a:solidFill>
                                <a:srgbClr val="0F5494"/>
                              </a:solidFill>
                              <a:latin typeface="Cambria Math" panose="02040503050406030204" pitchFamily="18" charset="0"/>
                            </a:rPr>
                            <m:t>𝐵</m:t>
                          </m:r>
                        </m:sup>
                      </m:sSubSup>
                      <m:r>
                        <a:rPr lang="it-IT" sz="2000" b="0" i="1" smtClean="0">
                          <a:solidFill>
                            <a:srgbClr val="0F5494"/>
                          </a:solidFill>
                          <a:latin typeface="Cambria Math" panose="02040503050406030204" pitchFamily="18" charset="0"/>
                        </a:rPr>
                        <m:t>=</m:t>
                      </m:r>
                      <m:d>
                        <m:dPr>
                          <m:begChr m:val="{"/>
                          <m:endChr m:val=""/>
                          <m:ctrlPr>
                            <a:rPr lang="it-IT" sz="2000" b="0" i="1" smtClean="0">
                              <a:solidFill>
                                <a:srgbClr val="0F5494"/>
                              </a:solidFill>
                              <a:latin typeface="Cambria Math" panose="02040503050406030204" pitchFamily="18" charset="0"/>
                            </a:rPr>
                          </m:ctrlPr>
                        </m:dPr>
                        <m:e>
                          <m:eqArr>
                            <m:eqArrPr>
                              <m:ctrlPr>
                                <a:rPr lang="it-IT" sz="2000" b="0" i="1" smtClean="0">
                                  <a:solidFill>
                                    <a:srgbClr val="0F5494"/>
                                  </a:solidFill>
                                  <a:latin typeface="Cambria Math" panose="02040503050406030204" pitchFamily="18" charset="0"/>
                                </a:rPr>
                              </m:ctrlPr>
                            </m:eqArrPr>
                            <m:e>
                              <m:m>
                                <m:mPr>
                                  <m:mcs>
                                    <m:mc>
                                      <m:mcPr>
                                        <m:count m:val="2"/>
                                        <m:mcJc m:val="center"/>
                                      </m:mcPr>
                                    </m:mc>
                                  </m:mcs>
                                  <m:ctrlPr>
                                    <a:rPr lang="it-IT" altLang="en-US" sz="2000" b="0" i="1" kern="0" smtClean="0">
                                      <a:solidFill>
                                        <a:srgbClr val="0F5494"/>
                                      </a:solidFill>
                                      <a:latin typeface="Cambria Math" panose="02040503050406030204" pitchFamily="18" charset="0"/>
                                    </a:rPr>
                                  </m:ctrlPr>
                                </m:mPr>
                                <m:mr>
                                  <m:e>
                                    <m:f>
                                      <m:fPr>
                                        <m:ctrlPr>
                                          <a:rPr lang="it-IT" altLang="en-US" sz="2000" b="0" i="1" kern="0">
                                            <a:solidFill>
                                              <a:srgbClr val="0F5494"/>
                                            </a:solidFill>
                                            <a:latin typeface="Cambria Math" panose="02040503050406030204" pitchFamily="18" charset="0"/>
                                          </a:rPr>
                                        </m:ctrlPr>
                                      </m:fPr>
                                      <m:num>
                                        <m:sSub>
                                          <m:sSubPr>
                                            <m:ctrlPr>
                                              <a:rPr lang="it-IT" altLang="en-US" sz="2000" b="0" i="1" kern="0">
                                                <a:solidFill>
                                                  <a:srgbClr val="0F5494"/>
                                                </a:solidFill>
                                                <a:latin typeface="Cambria Math" panose="02040503050406030204" pitchFamily="18" charset="0"/>
                                              </a:rPr>
                                            </m:ctrlPr>
                                          </m:sSubPr>
                                          <m:e>
                                            <m:r>
                                              <a:rPr lang="it-IT" altLang="en-US" sz="2000" b="0" i="1" kern="0">
                                                <a:solidFill>
                                                  <a:srgbClr val="0F5494"/>
                                                </a:solidFill>
                                                <a:latin typeface="Cambria Math" panose="02040503050406030204" pitchFamily="18" charset="0"/>
                                              </a:rPr>
                                              <m:t>𝑁</m:t>
                                            </m:r>
                                          </m:e>
                                          <m:sub>
                                            <m:r>
                                              <a:rPr lang="it-IT" altLang="en-US" sz="2000" b="0" i="1" kern="0" smtClean="0">
                                                <a:solidFill>
                                                  <a:srgbClr val="0F5494"/>
                                                </a:solidFill>
                                                <a:latin typeface="Cambria Math" panose="02040503050406030204" pitchFamily="18" charset="0"/>
                                              </a:rPr>
                                              <m:t>𝐵</m:t>
                                            </m:r>
                                          </m:sub>
                                        </m:sSub>
                                        <m:r>
                                          <a:rPr lang="it-IT" altLang="en-US" sz="2000" b="0" i="1" kern="0">
                                            <a:solidFill>
                                              <a:srgbClr val="0F5494"/>
                                            </a:solidFill>
                                            <a:latin typeface="Cambria Math" panose="02040503050406030204" pitchFamily="18" charset="0"/>
                                          </a:rPr>
                                          <m:t>−</m:t>
                                        </m:r>
                                        <m:sSubSup>
                                          <m:sSubSupPr>
                                            <m:ctrlPr>
                                              <a:rPr lang="it-IT" altLang="en-US" sz="2000" b="0" i="1" kern="0">
                                                <a:solidFill>
                                                  <a:srgbClr val="0F5494"/>
                                                </a:solidFill>
                                                <a:latin typeface="Cambria Math" panose="02040503050406030204" pitchFamily="18" charset="0"/>
                                              </a:rPr>
                                            </m:ctrlPr>
                                          </m:sSubSup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𝑁</m:t>
                                                </m:r>
                                              </m:e>
                                            </m:acc>
                                          </m:e>
                                          <m:sub>
                                            <m:r>
                                              <a:rPr lang="it-IT" altLang="en-US" sz="2000" b="0" i="1" kern="0">
                                                <a:solidFill>
                                                  <a:srgbClr val="0F5494"/>
                                                </a:solidFill>
                                                <a:latin typeface="Cambria Math" panose="02040503050406030204" pitchFamily="18" charset="0"/>
                                              </a:rPr>
                                              <m:t>𝑎𝑏</m:t>
                                            </m:r>
                                          </m:sub>
                                          <m:sup>
                                            <m:r>
                                              <a:rPr lang="it-IT" altLang="en-US" sz="2000" b="0" i="1" kern="0">
                                                <a:solidFill>
                                                  <a:srgbClr val="0F5494"/>
                                                </a:solidFill>
                                                <a:latin typeface="Cambria Math" panose="02040503050406030204" pitchFamily="18" charset="0"/>
                                              </a:rPr>
                                              <m:t>𝑃𝑀𝐿</m:t>
                                            </m:r>
                                          </m:sup>
                                        </m:sSubSup>
                                        <m:r>
                                          <a:rPr lang="it-IT" altLang="en-US" sz="2000" b="0" i="1" kern="0">
                                            <a:solidFill>
                                              <a:srgbClr val="0F5494"/>
                                            </a:solidFill>
                                            <a:latin typeface="Cambria Math" panose="02040503050406030204" pitchFamily="18" charset="0"/>
                                          </a:rPr>
                                          <m:t>(</m:t>
                                        </m:r>
                                        <m:sSub>
                                          <m:sSubPr>
                                            <m:ctrlPr>
                                              <a:rPr lang="it-IT" altLang="en-US" sz="2000" b="0" i="1" kern="0">
                                                <a:solidFill>
                                                  <a:srgbClr val="0F5494"/>
                                                </a:solidFill>
                                                <a:latin typeface="Cambria Math" panose="02040503050406030204" pitchFamily="18" charset="0"/>
                                              </a:rPr>
                                            </m:ctrlPr>
                                          </m:sSub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𝜃</m:t>
                                                </m:r>
                                              </m:e>
                                            </m:acc>
                                          </m:e>
                                          <m:sub>
                                            <m:r>
                                              <a:rPr lang="it-IT" altLang="en-US" sz="2000" b="0" i="1" kern="0">
                                                <a:solidFill>
                                                  <a:srgbClr val="0F5494"/>
                                                </a:solidFill>
                                                <a:latin typeface="Cambria Math" panose="02040503050406030204" pitchFamily="18" charset="0"/>
                                              </a:rPr>
                                              <m:t>𝑃</m:t>
                                            </m:r>
                                          </m:sub>
                                        </m:sSub>
                                        <m:r>
                                          <a:rPr lang="it-IT" altLang="en-US" sz="2000" b="0" i="1" kern="0">
                                            <a:solidFill>
                                              <a:srgbClr val="0F5494"/>
                                            </a:solidFill>
                                            <a:latin typeface="Cambria Math" panose="02040503050406030204" pitchFamily="18" charset="0"/>
                                          </a:rPr>
                                          <m:t>)</m:t>
                                        </m:r>
                                      </m:num>
                                      <m:den>
                                        <m:sSubSup>
                                          <m:sSubSupPr>
                                            <m:ctrlPr>
                                              <a:rPr lang="it-IT" altLang="en-US" sz="2000" b="0" i="1" kern="0">
                                                <a:solidFill>
                                                  <a:srgbClr val="0F5494"/>
                                                </a:solidFill>
                                                <a:latin typeface="Cambria Math" panose="02040503050406030204" pitchFamily="18" charset="0"/>
                                              </a:rPr>
                                            </m:ctrlPr>
                                          </m:sSubSup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𝑁</m:t>
                                                </m:r>
                                              </m:e>
                                            </m:acc>
                                          </m:e>
                                          <m:sub>
                                            <m:r>
                                              <a:rPr lang="it-IT" altLang="en-US" sz="2000" b="0" i="1" kern="0" smtClean="0">
                                                <a:solidFill>
                                                  <a:srgbClr val="0F5494"/>
                                                </a:solidFill>
                                                <a:latin typeface="Cambria Math" panose="02040503050406030204" pitchFamily="18" charset="0"/>
                                              </a:rPr>
                                              <m:t>𝑏</m:t>
                                            </m:r>
                                          </m:sub>
                                          <m:sup>
                                            <m:r>
                                              <a:rPr lang="it-IT" altLang="en-US" sz="2000" b="0" i="1" kern="0" smtClean="0">
                                                <a:solidFill>
                                                  <a:srgbClr val="0F5494"/>
                                                </a:solidFill>
                                                <a:latin typeface="Cambria Math" panose="02040503050406030204" pitchFamily="18" charset="0"/>
                                              </a:rPr>
                                              <m:t>𝐵</m:t>
                                            </m:r>
                                          </m:sup>
                                        </m:sSubSup>
                                      </m:den>
                                    </m:f>
                                    <m:sSubSup>
                                      <m:sSubSupPr>
                                        <m:ctrlPr>
                                          <a:rPr lang="it-IT" altLang="en-US" sz="2000" b="0" i="1" kern="0">
                                            <a:solidFill>
                                              <a:srgbClr val="0F5494"/>
                                            </a:solidFill>
                                            <a:latin typeface="Cambria Math" panose="02040503050406030204" pitchFamily="18" charset="0"/>
                                          </a:rPr>
                                        </m:ctrlPr>
                                      </m:sSubSupPr>
                                      <m:e>
                                        <m:r>
                                          <a:rPr lang="it-IT" altLang="en-US" sz="2000" b="0" i="1" kern="0">
                                            <a:solidFill>
                                              <a:srgbClr val="0F5494"/>
                                            </a:solidFill>
                                            <a:latin typeface="Cambria Math" panose="02040503050406030204" pitchFamily="18" charset="0"/>
                                          </a:rPr>
                                          <m:t>𝑤</m:t>
                                        </m:r>
                                      </m:e>
                                      <m:sub>
                                        <m:r>
                                          <a:rPr lang="it-IT" altLang="en-US" sz="2000" b="0" i="1" kern="0">
                                            <a:solidFill>
                                              <a:srgbClr val="0F5494"/>
                                            </a:solidFill>
                                            <a:latin typeface="Cambria Math" panose="02040503050406030204" pitchFamily="18" charset="0"/>
                                          </a:rPr>
                                          <m:t>𝑖</m:t>
                                        </m:r>
                                      </m:sub>
                                      <m:sup>
                                        <m:r>
                                          <a:rPr lang="it-IT" altLang="en-US" sz="2000" b="0" i="1" kern="0" smtClean="0">
                                            <a:solidFill>
                                              <a:srgbClr val="0F5494"/>
                                            </a:solidFill>
                                            <a:latin typeface="Cambria Math" panose="02040503050406030204" pitchFamily="18" charset="0"/>
                                          </a:rPr>
                                          <m:t>𝐵</m:t>
                                        </m:r>
                                      </m:sup>
                                    </m:sSubSup>
                                  </m:e>
                                  <m:e>
                                    <m:r>
                                      <a:rPr lang="it-IT" altLang="en-US" sz="2000" b="0" i="1" kern="0" smtClean="0">
                                        <a:solidFill>
                                          <a:srgbClr val="0F5494"/>
                                        </a:solidFill>
                                        <a:latin typeface="Cambria Math" panose="02040503050406030204" pitchFamily="18" charset="0"/>
                                      </a:rPr>
                                      <m:t>                </m:t>
                                    </m:r>
                                    <m:r>
                                      <a:rPr lang="it-IT" altLang="en-US" sz="2000" b="0" i="1" kern="0" smtClean="0">
                                        <a:solidFill>
                                          <a:srgbClr val="0F5494"/>
                                        </a:solidFill>
                                        <a:latin typeface="Cambria Math" panose="02040503050406030204" pitchFamily="18" charset="0"/>
                                      </a:rPr>
                                      <m:t>𝑖𝑓</m:t>
                                    </m:r>
                                    <m:r>
                                      <a:rPr lang="it-IT" altLang="en-US" sz="2000" b="0" i="1" kern="0" smtClean="0">
                                        <a:solidFill>
                                          <a:srgbClr val="0F5494"/>
                                        </a:solidFill>
                                        <a:latin typeface="Cambria Math" panose="02040503050406030204" pitchFamily="18" charset="0"/>
                                      </a:rPr>
                                      <m:t> </m:t>
                                    </m:r>
                                    <m:r>
                                      <a:rPr lang="it-IT" altLang="en-US" sz="2000" b="0" i="1" kern="0" smtClean="0">
                                        <a:solidFill>
                                          <a:srgbClr val="0F5494"/>
                                        </a:solidFill>
                                        <a:latin typeface="Cambria Math" panose="02040503050406030204" pitchFamily="18" charset="0"/>
                                      </a:rPr>
                                      <m:t>𝑖</m:t>
                                    </m:r>
                                    <m:r>
                                      <a:rPr lang="it-IT" altLang="en-US" sz="2000" b="0" i="1" kern="0" smtClean="0">
                                        <a:solidFill>
                                          <a:srgbClr val="0F5494"/>
                                        </a:solidFill>
                                        <a:latin typeface="Cambria Math" panose="02040503050406030204" pitchFamily="18" charset="0"/>
                                      </a:rPr>
                                      <m:t>∈</m:t>
                                    </m:r>
                                    <m:r>
                                      <a:rPr lang="it-IT" altLang="en-US" sz="2000" b="0" i="1" kern="0" smtClean="0">
                                        <a:solidFill>
                                          <a:srgbClr val="0F5494"/>
                                        </a:solidFill>
                                        <a:latin typeface="Cambria Math" panose="02040503050406030204" pitchFamily="18" charset="0"/>
                                      </a:rPr>
                                      <m:t>𝐵</m:t>
                                    </m:r>
                                  </m:e>
                                </m:mr>
                              </m:m>
                            </m:e>
                            <m:e>
                              <m:m>
                                <m:mPr>
                                  <m:mcs>
                                    <m:mc>
                                      <m:mcPr>
                                        <m:count m:val="2"/>
                                        <m:mcJc m:val="center"/>
                                      </m:mcPr>
                                    </m:mc>
                                  </m:mcs>
                                  <m:ctrlPr>
                                    <a:rPr lang="it-IT" altLang="en-US" sz="2000" b="0" i="1" kern="0" smtClean="0">
                                      <a:solidFill>
                                        <a:srgbClr val="0F5494"/>
                                      </a:solidFill>
                                      <a:latin typeface="Cambria Math" panose="02040503050406030204" pitchFamily="18" charset="0"/>
                                    </a:rPr>
                                  </m:ctrlPr>
                                </m:mPr>
                                <m:mr>
                                  <m:e>
                                    <m:f>
                                      <m:fPr>
                                        <m:ctrlPr>
                                          <a:rPr lang="it-IT" altLang="en-US" sz="2000" b="0" i="1" kern="0">
                                            <a:solidFill>
                                              <a:srgbClr val="0F5494"/>
                                            </a:solidFill>
                                            <a:latin typeface="Cambria Math" panose="02040503050406030204" pitchFamily="18" charset="0"/>
                                          </a:rPr>
                                        </m:ctrlPr>
                                      </m:fPr>
                                      <m:num>
                                        <m:sSubSup>
                                          <m:sSubSupPr>
                                            <m:ctrlPr>
                                              <a:rPr lang="it-IT" altLang="en-US" sz="2000" b="0" i="1" kern="0">
                                                <a:solidFill>
                                                  <a:srgbClr val="0F5494"/>
                                                </a:solidFill>
                                                <a:latin typeface="Cambria Math" panose="02040503050406030204" pitchFamily="18" charset="0"/>
                                              </a:rPr>
                                            </m:ctrlPr>
                                          </m:sSubSup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𝑁</m:t>
                                                </m:r>
                                              </m:e>
                                            </m:acc>
                                          </m:e>
                                          <m:sub>
                                            <m:r>
                                              <a:rPr lang="it-IT" altLang="en-US" sz="2000" b="0" i="1" kern="0">
                                                <a:solidFill>
                                                  <a:srgbClr val="0F5494"/>
                                                </a:solidFill>
                                                <a:latin typeface="Cambria Math" panose="02040503050406030204" pitchFamily="18" charset="0"/>
                                              </a:rPr>
                                              <m:t>𝑎𝑏</m:t>
                                            </m:r>
                                          </m:sub>
                                          <m:sup>
                                            <m:r>
                                              <a:rPr lang="it-IT" altLang="en-US" sz="2000" b="0" i="1" kern="0">
                                                <a:solidFill>
                                                  <a:srgbClr val="0F5494"/>
                                                </a:solidFill>
                                                <a:latin typeface="Cambria Math" panose="02040503050406030204" pitchFamily="18" charset="0"/>
                                              </a:rPr>
                                              <m:t>𝑃𝑀𝐿</m:t>
                                            </m:r>
                                          </m:sup>
                                        </m:sSubSup>
                                        <m:r>
                                          <a:rPr lang="it-IT" altLang="en-US" sz="2000" b="0" i="1" kern="0">
                                            <a:solidFill>
                                              <a:srgbClr val="0F5494"/>
                                            </a:solidFill>
                                            <a:latin typeface="Cambria Math" panose="02040503050406030204" pitchFamily="18" charset="0"/>
                                          </a:rPr>
                                          <m:t>(</m:t>
                                        </m:r>
                                        <m:sSub>
                                          <m:sSubPr>
                                            <m:ctrlPr>
                                              <a:rPr lang="it-IT" altLang="en-US" sz="2000" b="0" i="1" kern="0">
                                                <a:solidFill>
                                                  <a:srgbClr val="0F5494"/>
                                                </a:solidFill>
                                                <a:latin typeface="Cambria Math" panose="02040503050406030204" pitchFamily="18" charset="0"/>
                                              </a:rPr>
                                            </m:ctrlPr>
                                          </m:sSub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𝜃</m:t>
                                                </m:r>
                                              </m:e>
                                            </m:acc>
                                          </m:e>
                                          <m:sub>
                                            <m:r>
                                              <a:rPr lang="it-IT" altLang="en-US" sz="2000" b="0" i="1" kern="0">
                                                <a:solidFill>
                                                  <a:srgbClr val="0F5494"/>
                                                </a:solidFill>
                                                <a:latin typeface="Cambria Math" panose="02040503050406030204" pitchFamily="18" charset="0"/>
                                              </a:rPr>
                                              <m:t>𝑃</m:t>
                                            </m:r>
                                          </m:sub>
                                        </m:sSub>
                                        <m:r>
                                          <a:rPr lang="it-IT" altLang="en-US" sz="2000" b="0" i="1" kern="0">
                                            <a:solidFill>
                                              <a:srgbClr val="0F5494"/>
                                            </a:solidFill>
                                            <a:latin typeface="Cambria Math" panose="02040503050406030204" pitchFamily="18" charset="0"/>
                                          </a:rPr>
                                          <m:t>)</m:t>
                                        </m:r>
                                      </m:num>
                                      <m:den>
                                        <m:sSubSup>
                                          <m:sSubSupPr>
                                            <m:ctrlPr>
                                              <a:rPr lang="it-IT" altLang="en-US" sz="2000" b="0" i="1" kern="0">
                                                <a:solidFill>
                                                  <a:srgbClr val="0F5494"/>
                                                </a:solidFill>
                                                <a:latin typeface="Cambria Math" panose="02040503050406030204" pitchFamily="18" charset="0"/>
                                              </a:rPr>
                                            </m:ctrlPr>
                                          </m:sSubSupPr>
                                          <m:e>
                                            <m:sSub>
                                              <m:sSubPr>
                                                <m:ctrlPr>
                                                  <a:rPr lang="it-IT" altLang="en-US" sz="2000" b="0" i="1" kern="0">
                                                    <a:solidFill>
                                                      <a:srgbClr val="0F5494"/>
                                                    </a:solidFill>
                                                    <a:latin typeface="Cambria Math" panose="02040503050406030204" pitchFamily="18" charset="0"/>
                                                  </a:rPr>
                                                </m:ctrlPr>
                                              </m:sSub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𝜃</m:t>
                                                    </m:r>
                                                  </m:e>
                                                </m:acc>
                                              </m:e>
                                              <m:sub>
                                                <m:r>
                                                  <a:rPr lang="it-IT" altLang="en-US" sz="2000" b="0" i="1" kern="0">
                                                    <a:solidFill>
                                                      <a:srgbClr val="0F5494"/>
                                                    </a:solidFill>
                                                    <a:latin typeface="Cambria Math" panose="02040503050406030204" pitchFamily="18" charset="0"/>
                                                  </a:rPr>
                                                  <m:t>𝑃</m:t>
                                                </m:r>
                                              </m:sub>
                                            </m:sSub>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𝑁</m:t>
                                                </m:r>
                                              </m:e>
                                            </m:acc>
                                          </m:e>
                                          <m:sub>
                                            <m:r>
                                              <a:rPr lang="it-IT" altLang="en-US" sz="2000" b="0" i="1" kern="0">
                                                <a:solidFill>
                                                  <a:srgbClr val="0F5494"/>
                                                </a:solidFill>
                                                <a:latin typeface="Cambria Math" panose="02040503050406030204" pitchFamily="18" charset="0"/>
                                              </a:rPr>
                                              <m:t>𝑎𝑏</m:t>
                                            </m:r>
                                          </m:sub>
                                          <m:sup>
                                            <m:r>
                                              <a:rPr lang="it-IT" altLang="en-US" sz="2000" b="0" i="1" kern="0" smtClean="0">
                                                <a:solidFill>
                                                  <a:srgbClr val="0F5494"/>
                                                </a:solidFill>
                                                <a:latin typeface="Cambria Math" panose="02040503050406030204" pitchFamily="18" charset="0"/>
                                              </a:rPr>
                                              <m:t>𝐴</m:t>
                                            </m:r>
                                          </m:sup>
                                        </m:sSubSup>
                                        <m:r>
                                          <a:rPr lang="it-IT" altLang="en-US" sz="2000" b="0" i="1" kern="0">
                                            <a:solidFill>
                                              <a:srgbClr val="0F5494"/>
                                            </a:solidFill>
                                            <a:latin typeface="Cambria Math" panose="02040503050406030204" pitchFamily="18" charset="0"/>
                                          </a:rPr>
                                          <m:t>+(1−</m:t>
                                        </m:r>
                                        <m:sSub>
                                          <m:sSubPr>
                                            <m:ctrlPr>
                                              <a:rPr lang="it-IT" altLang="en-US" sz="2000" b="0" i="1" kern="0">
                                                <a:solidFill>
                                                  <a:srgbClr val="0F5494"/>
                                                </a:solidFill>
                                                <a:latin typeface="Cambria Math" panose="02040503050406030204" pitchFamily="18" charset="0"/>
                                              </a:rPr>
                                            </m:ctrlPr>
                                          </m:sSub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𝜃</m:t>
                                                </m:r>
                                              </m:e>
                                            </m:acc>
                                          </m:e>
                                          <m:sub>
                                            <m:r>
                                              <a:rPr lang="it-IT" altLang="en-US" sz="2000" b="0" i="1" kern="0">
                                                <a:solidFill>
                                                  <a:srgbClr val="0F5494"/>
                                                </a:solidFill>
                                                <a:latin typeface="Cambria Math" panose="02040503050406030204" pitchFamily="18" charset="0"/>
                                              </a:rPr>
                                              <m:t>𝑃</m:t>
                                            </m:r>
                                          </m:sub>
                                        </m:sSub>
                                        <m:r>
                                          <a:rPr lang="it-IT" altLang="en-US" sz="2000" b="0" i="1" kern="0">
                                            <a:solidFill>
                                              <a:srgbClr val="0F5494"/>
                                            </a:solidFill>
                                            <a:latin typeface="Cambria Math" panose="02040503050406030204" pitchFamily="18" charset="0"/>
                                          </a:rPr>
                                          <m:t>)</m:t>
                                        </m:r>
                                        <m:sSubSup>
                                          <m:sSubSupPr>
                                            <m:ctrlPr>
                                              <a:rPr lang="it-IT" altLang="en-US" sz="2000" b="0" i="1" kern="0">
                                                <a:solidFill>
                                                  <a:srgbClr val="0F5494"/>
                                                </a:solidFill>
                                                <a:latin typeface="Cambria Math" panose="02040503050406030204" pitchFamily="18" charset="0"/>
                                              </a:rPr>
                                            </m:ctrlPr>
                                          </m:sSubSupPr>
                                          <m:e>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𝑁</m:t>
                                                </m:r>
                                              </m:e>
                                            </m:acc>
                                          </m:e>
                                          <m:sub>
                                            <m:r>
                                              <a:rPr lang="it-IT" altLang="en-US" sz="2000" b="0" i="1" kern="0">
                                                <a:solidFill>
                                                  <a:srgbClr val="0F5494"/>
                                                </a:solidFill>
                                                <a:latin typeface="Cambria Math" panose="02040503050406030204" pitchFamily="18" charset="0"/>
                                              </a:rPr>
                                              <m:t>𝑎𝑏</m:t>
                                            </m:r>
                                          </m:sub>
                                          <m:sup>
                                            <m:r>
                                              <a:rPr lang="it-IT" altLang="en-US" sz="2000" b="0" i="1" kern="0">
                                                <a:solidFill>
                                                  <a:srgbClr val="0F5494"/>
                                                </a:solidFill>
                                                <a:latin typeface="Cambria Math" panose="02040503050406030204" pitchFamily="18" charset="0"/>
                                              </a:rPr>
                                              <m:t>𝐵</m:t>
                                            </m:r>
                                          </m:sup>
                                        </m:sSubSup>
                                      </m:den>
                                    </m:f>
                                    <m:sSub>
                                      <m:sSubPr>
                                        <m:ctrlPr>
                                          <a:rPr lang="it-IT" altLang="en-US" sz="2000" b="0" i="1" kern="0">
                                            <a:solidFill>
                                              <a:srgbClr val="0F5494"/>
                                            </a:solidFill>
                                            <a:latin typeface="Cambria Math" panose="02040503050406030204" pitchFamily="18" charset="0"/>
                                          </a:rPr>
                                        </m:ctrlPr>
                                      </m:sSubPr>
                                      <m:e>
                                        <m:r>
                                          <a:rPr lang="it-IT" altLang="en-US" sz="2000" b="0" i="1" kern="0" smtClean="0">
                                            <a:solidFill>
                                              <a:srgbClr val="0F5494"/>
                                            </a:solidFill>
                                            <a:latin typeface="Cambria Math" panose="02040503050406030204" pitchFamily="18" charset="0"/>
                                          </a:rPr>
                                          <m:t>(1−</m:t>
                                        </m:r>
                                        <m:acc>
                                          <m:accPr>
                                            <m:chr m:val="̂"/>
                                            <m:ctrlPr>
                                              <a:rPr lang="it-IT" altLang="en-US" sz="2000" b="0" i="1" kern="0">
                                                <a:solidFill>
                                                  <a:srgbClr val="0F5494"/>
                                                </a:solidFill>
                                                <a:latin typeface="Cambria Math" panose="02040503050406030204" pitchFamily="18" charset="0"/>
                                              </a:rPr>
                                            </m:ctrlPr>
                                          </m:accPr>
                                          <m:e>
                                            <m:r>
                                              <a:rPr lang="it-IT" altLang="en-US" sz="2000" b="0" i="1" kern="0">
                                                <a:solidFill>
                                                  <a:srgbClr val="0F5494"/>
                                                </a:solidFill>
                                                <a:latin typeface="Cambria Math" panose="02040503050406030204" pitchFamily="18" charset="0"/>
                                              </a:rPr>
                                              <m:t>𝜃</m:t>
                                            </m:r>
                                          </m:e>
                                        </m:acc>
                                      </m:e>
                                      <m:sub>
                                        <m:r>
                                          <a:rPr lang="it-IT" altLang="en-US" sz="2000" b="0" i="1" kern="0">
                                            <a:solidFill>
                                              <a:srgbClr val="0F5494"/>
                                            </a:solidFill>
                                            <a:latin typeface="Cambria Math" panose="02040503050406030204" pitchFamily="18" charset="0"/>
                                          </a:rPr>
                                          <m:t>𝑃</m:t>
                                        </m:r>
                                      </m:sub>
                                    </m:sSub>
                                    <m:sSubSup>
                                      <m:sSubSupPr>
                                        <m:ctrlPr>
                                          <a:rPr lang="it-IT" altLang="en-US" sz="2000" b="0" i="1" kern="0">
                                            <a:solidFill>
                                              <a:srgbClr val="0F5494"/>
                                            </a:solidFill>
                                            <a:latin typeface="Cambria Math" panose="02040503050406030204" pitchFamily="18" charset="0"/>
                                          </a:rPr>
                                        </m:ctrlPr>
                                      </m:sSubSupPr>
                                      <m:e>
                                        <m:r>
                                          <a:rPr lang="it-IT" altLang="en-US" sz="2000" b="0" i="1" kern="0" smtClean="0">
                                            <a:solidFill>
                                              <a:srgbClr val="0F5494"/>
                                            </a:solidFill>
                                            <a:latin typeface="Cambria Math" panose="02040503050406030204" pitchFamily="18" charset="0"/>
                                          </a:rPr>
                                          <m:t>)</m:t>
                                        </m:r>
                                        <m:r>
                                          <a:rPr lang="it-IT" altLang="en-US" sz="2000" b="0" i="1" kern="0">
                                            <a:solidFill>
                                              <a:srgbClr val="0F5494"/>
                                            </a:solidFill>
                                            <a:latin typeface="Cambria Math" panose="02040503050406030204" pitchFamily="18" charset="0"/>
                                          </a:rPr>
                                          <m:t>𝑤</m:t>
                                        </m:r>
                                      </m:e>
                                      <m:sub>
                                        <m:r>
                                          <a:rPr lang="it-IT" altLang="en-US" sz="2000" b="0" i="1" kern="0">
                                            <a:solidFill>
                                              <a:srgbClr val="0F5494"/>
                                            </a:solidFill>
                                            <a:latin typeface="Cambria Math" panose="02040503050406030204" pitchFamily="18" charset="0"/>
                                          </a:rPr>
                                          <m:t>𝑖</m:t>
                                        </m:r>
                                      </m:sub>
                                      <m:sup>
                                        <m:r>
                                          <a:rPr lang="it-IT" altLang="en-US" sz="2000" b="0" i="1" kern="0" smtClean="0">
                                            <a:solidFill>
                                              <a:srgbClr val="0F5494"/>
                                            </a:solidFill>
                                            <a:latin typeface="Cambria Math" panose="02040503050406030204" pitchFamily="18" charset="0"/>
                                          </a:rPr>
                                          <m:t>𝐵</m:t>
                                        </m:r>
                                      </m:sup>
                                    </m:sSubSup>
                                  </m:e>
                                  <m:e>
                                    <m:r>
                                      <a:rPr lang="it-IT" altLang="en-US" sz="2000" b="0" i="1" kern="0" smtClean="0">
                                        <a:solidFill>
                                          <a:srgbClr val="0F5494"/>
                                        </a:solidFill>
                                        <a:latin typeface="Cambria Math" panose="02040503050406030204" pitchFamily="18" charset="0"/>
                                      </a:rPr>
                                      <m:t>𝑖𝑓</m:t>
                                    </m:r>
                                    <m:r>
                                      <a:rPr lang="it-IT" altLang="en-US" sz="2000" b="0" i="1" kern="0" smtClean="0">
                                        <a:solidFill>
                                          <a:srgbClr val="0F5494"/>
                                        </a:solidFill>
                                        <a:latin typeface="Cambria Math" panose="02040503050406030204" pitchFamily="18" charset="0"/>
                                      </a:rPr>
                                      <m:t> </m:t>
                                    </m:r>
                                    <m:r>
                                      <a:rPr lang="it-IT" altLang="en-US" sz="2000" b="0" i="1" kern="0" smtClean="0">
                                        <a:solidFill>
                                          <a:srgbClr val="0F5494"/>
                                        </a:solidFill>
                                        <a:latin typeface="Cambria Math" panose="02040503050406030204" pitchFamily="18" charset="0"/>
                                      </a:rPr>
                                      <m:t>𝑖</m:t>
                                    </m:r>
                                    <m:r>
                                      <a:rPr lang="it-IT" altLang="en-US" sz="2000" b="0" i="1" kern="0" smtClean="0">
                                        <a:solidFill>
                                          <a:srgbClr val="0F5494"/>
                                        </a:solidFill>
                                        <a:latin typeface="Cambria Math" panose="02040503050406030204" pitchFamily="18" charset="0"/>
                                      </a:rPr>
                                      <m:t>∈</m:t>
                                    </m:r>
                                    <m:r>
                                      <a:rPr lang="it-IT" altLang="en-US" sz="2000" b="0" i="1" kern="0" smtClean="0">
                                        <a:solidFill>
                                          <a:srgbClr val="0F5494"/>
                                        </a:solidFill>
                                        <a:latin typeface="Cambria Math" panose="02040503050406030204" pitchFamily="18" charset="0"/>
                                      </a:rPr>
                                      <m:t>𝑎𝑏</m:t>
                                    </m:r>
                                  </m:e>
                                </m:mr>
                              </m:m>
                            </m:e>
                          </m:eqArr>
                        </m:e>
                      </m:d>
                    </m:oMath>
                  </m:oMathPara>
                </a14:m>
                <a:endParaRPr kumimoji="0" lang="it-IT" altLang="en-US" sz="2000" b="0" u="none" strike="noStrike" kern="0" cap="none" spc="0" normalizeH="0" baseline="0" noProof="0" dirty="0">
                  <a:ln>
                    <a:noFill/>
                  </a:ln>
                  <a:solidFill>
                    <a:srgbClr val="0F5494"/>
                  </a:solidFill>
                  <a:effectLst/>
                  <a:uLnTx/>
                  <a:uFillTx/>
                  <a:latin typeface="Cambria Math" panose="02040503050406030204" pitchFamily="18" charset="0"/>
                </a:endParaRPr>
              </a:p>
              <a:p>
                <a:pPr algn="just"/>
                <a:endParaRPr lang="it-IT" altLang="en-US" sz="2000" b="0" i="1" kern="0" dirty="0">
                  <a:solidFill>
                    <a:srgbClr val="0F5494"/>
                  </a:solidFill>
                  <a:latin typeface="Cambria Math" panose="02040503050406030204" pitchFamily="18" charset="0"/>
                </a:endParaRPr>
              </a:p>
              <a:p>
                <a:endParaRPr kumimoji="0" lang="it-IT" altLang="en-US" sz="2000" b="0" i="1" u="none" strike="noStrike" kern="0" cap="none" spc="0" normalizeH="0" baseline="0" noProof="0" dirty="0">
                  <a:ln>
                    <a:noFill/>
                  </a:ln>
                  <a:solidFill>
                    <a:srgbClr val="0F5494"/>
                  </a:solidFill>
                  <a:effectLst/>
                  <a:uLnTx/>
                  <a:uFillTx/>
                  <a:latin typeface="Cambria Math" panose="02040503050406030204" pitchFamily="18" charset="0"/>
                </a:endParaRPr>
              </a:p>
            </p:txBody>
          </p:sp>
        </mc:Choice>
        <mc:Fallback xmlns="">
          <p:sp>
            <p:nvSpPr>
              <p:cNvPr id="21" name="CasellaDiTesto 20">
                <a:extLst>
                  <a:ext uri="{FF2B5EF4-FFF2-40B4-BE49-F238E27FC236}">
                    <a16:creationId xmlns:a16="http://schemas.microsoft.com/office/drawing/2014/main" id="{DC38FE36-7C33-4E23-8CFA-CA3023C88B7C}"/>
                  </a:ext>
                </a:extLst>
              </p:cNvPr>
              <p:cNvSpPr txBox="1">
                <a:spLocks noRot="1" noChangeAspect="1" noMove="1" noResize="1" noEditPoints="1" noAdjustHandles="1" noChangeArrowheads="1" noChangeShapeType="1" noTextEdit="1"/>
              </p:cNvSpPr>
              <p:nvPr/>
            </p:nvSpPr>
            <p:spPr>
              <a:xfrm>
                <a:off x="351879" y="2095873"/>
                <a:ext cx="8561090" cy="4981748"/>
              </a:xfrm>
              <a:prstGeom prst="rect">
                <a:avLst/>
              </a:prstGeom>
              <a:blipFill>
                <a:blip r:embed="rId3"/>
                <a:stretch>
                  <a:fillRect l="-783" t="-734"/>
                </a:stretch>
              </a:blipFill>
            </p:spPr>
            <p:txBody>
              <a:bodyPr/>
              <a:lstStyle/>
              <a:p>
                <a:r>
                  <a:rPr lang="it-IT">
                    <a:noFill/>
                  </a:rPr>
                  <a:t> </a:t>
                </a:r>
              </a:p>
            </p:txBody>
          </p:sp>
        </mc:Fallback>
      </mc:AlternateContent>
    </p:spTree>
    <p:extLst>
      <p:ext uri="{BB962C8B-B14F-4D97-AF65-F5344CB8AC3E}">
        <p14:creationId xmlns:p14="http://schemas.microsoft.com/office/powerpoint/2010/main" val="6979679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205581" y="1314724"/>
            <a:ext cx="8481219" cy="936625"/>
          </a:xfrm>
        </p:spPr>
        <p:txBody>
          <a:bodyPr/>
          <a:lstStyle/>
          <a:p>
            <a:r>
              <a:rPr lang="it-IT" dirty="0" err="1"/>
              <a:t>Comparison</a:t>
            </a:r>
            <a:r>
              <a:rPr lang="it-IT" dirty="0"/>
              <a:t> of the </a:t>
            </a:r>
            <a:r>
              <a:rPr lang="it-IT" dirty="0" err="1"/>
              <a:t>estimators</a:t>
            </a:r>
            <a:endParaRPr lang="en-GB" altLang="en-US" sz="2000" i="1" dirty="0"/>
          </a:p>
        </p:txBody>
      </p:sp>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331390" y="2162871"/>
            <a:ext cx="8229600" cy="4320479"/>
          </a:xfrm>
        </p:spPr>
        <p:txBody>
          <a:bodyPr/>
          <a:lstStyle/>
          <a:p>
            <a:pPr algn="just">
              <a:lnSpc>
                <a:spcPct val="150000"/>
              </a:lnSpc>
              <a:defRPr/>
            </a:pPr>
            <a:endParaRPr lang="en-US" altLang="en-US" sz="1600" b="0" dirty="0"/>
          </a:p>
          <a:p>
            <a:pPr algn="just">
              <a:lnSpc>
                <a:spcPct val="150000"/>
              </a:lnSpc>
              <a:defRPr/>
            </a:pPr>
            <a:endParaRPr lang="en-GB" altLang="en-US" sz="1600" b="0" dirty="0"/>
          </a:p>
          <a:p>
            <a:pPr algn="just">
              <a:lnSpc>
                <a:spcPct val="150000"/>
              </a:lnSpc>
              <a:buFontTx/>
              <a:buNone/>
              <a:defRPr/>
            </a:pPr>
            <a:endParaRPr lang="en-GB" altLang="en-US" sz="1600" b="0" dirty="0"/>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35</a:t>
            </a:fld>
            <a:endParaRPr lang="en-GB" altLang="en-US" sz="1400" b="0" i="0" dirty="0">
              <a:solidFill>
                <a:srgbClr val="000000"/>
              </a:solidFill>
              <a:latin typeface="Arial" panose="020B0604020202020204" pitchFamily="34" charset="0"/>
            </a:endParaRPr>
          </a:p>
        </p:txBody>
      </p:sp>
      <p:sp>
        <p:nvSpPr>
          <p:cNvPr id="13" name="CasellaDiTesto 12">
            <a:extLst>
              <a:ext uri="{FF2B5EF4-FFF2-40B4-BE49-F238E27FC236}">
                <a16:creationId xmlns:a16="http://schemas.microsoft.com/office/drawing/2014/main" id="{4B7F9F1E-8AF3-4158-9FB3-BE87A9E567BB}"/>
              </a:ext>
            </a:extLst>
          </p:cNvPr>
          <p:cNvSpPr txBox="1"/>
          <p:nvPr/>
        </p:nvSpPr>
        <p:spPr>
          <a:xfrm>
            <a:off x="332566" y="2192931"/>
            <a:ext cx="8229600" cy="3612784"/>
          </a:xfrm>
          <a:prstGeom prst="rect">
            <a:avLst/>
          </a:prstGeom>
          <a:noFill/>
        </p:spPr>
        <p:txBody>
          <a:bodyPr wrap="square" rtlCol="0">
            <a:spAutoFit/>
          </a:bodyPr>
          <a:lstStyle/>
          <a:p>
            <a:pPr marL="285750" indent="-285750" algn="just">
              <a:lnSpc>
                <a:spcPct val="150000"/>
              </a:lnSpc>
              <a:spcBef>
                <a:spcPts val="600"/>
              </a:spcBef>
              <a:spcAft>
                <a:spcPts val="600"/>
              </a:spcAft>
              <a:buFont typeface="Arial" panose="020B0604020202020204" pitchFamily="34" charset="0"/>
              <a:buChar char="•"/>
            </a:pPr>
            <a:r>
              <a:rPr lang="en-US" sz="1600" b="0" dirty="0">
                <a:solidFill>
                  <a:srgbClr val="0F5494"/>
                </a:solidFill>
              </a:rPr>
              <a:t>The Fuller–Burmeister estimator has the greatest asymptotic efficiency. </a:t>
            </a:r>
          </a:p>
          <a:p>
            <a:pPr marL="285750" indent="-285750" algn="just">
              <a:lnSpc>
                <a:spcPct val="150000"/>
              </a:lnSpc>
              <a:spcBef>
                <a:spcPts val="600"/>
              </a:spcBef>
              <a:spcAft>
                <a:spcPts val="600"/>
              </a:spcAft>
              <a:buFont typeface="Arial" panose="020B0604020202020204" pitchFamily="34" charset="0"/>
              <a:buChar char="•"/>
            </a:pPr>
            <a:r>
              <a:rPr lang="en-US" sz="1600" b="0" dirty="0">
                <a:solidFill>
                  <a:srgbClr val="0F5494"/>
                </a:solidFill>
              </a:rPr>
              <a:t>The Fuller–Burmeister estimator has the greatest asymptotic efficiency among all linear estimators</a:t>
            </a:r>
          </a:p>
          <a:p>
            <a:pPr marL="285750" indent="-285750" algn="just">
              <a:lnSpc>
                <a:spcPct val="150000"/>
              </a:lnSpc>
              <a:spcBef>
                <a:spcPts val="600"/>
              </a:spcBef>
              <a:spcAft>
                <a:spcPts val="600"/>
              </a:spcAft>
              <a:buFont typeface="Arial" panose="020B0604020202020204" pitchFamily="34" charset="0"/>
              <a:buChar char="•"/>
            </a:pPr>
            <a:r>
              <a:rPr lang="en-US" sz="1600" b="0" dirty="0">
                <a:solidFill>
                  <a:srgbClr val="0F5494"/>
                </a:solidFill>
              </a:rPr>
              <a:t>The Fuller–Burmeister and Hartley estimators both result in a different set of weights for each response variable considered. In addition, with more than two frames, these two estimators can be unstable</a:t>
            </a:r>
          </a:p>
          <a:p>
            <a:pPr marL="285750" indent="-285750" algn="just">
              <a:lnSpc>
                <a:spcPct val="150000"/>
              </a:lnSpc>
              <a:spcBef>
                <a:spcPts val="600"/>
              </a:spcBef>
              <a:spcAft>
                <a:spcPts val="600"/>
              </a:spcAft>
              <a:buFont typeface="Arial" panose="020B0604020202020204" pitchFamily="34" charset="0"/>
              <a:buChar char="•"/>
            </a:pPr>
            <a:r>
              <a:rPr lang="en-US" sz="1600" b="0" dirty="0">
                <a:solidFill>
                  <a:srgbClr val="0F5494"/>
                </a:solidFill>
              </a:rPr>
              <a:t>This comparison has been done by </a:t>
            </a:r>
            <a:r>
              <a:rPr lang="en-US" sz="1600" b="0" dirty="0" err="1">
                <a:solidFill>
                  <a:srgbClr val="0F5494"/>
                </a:solidFill>
              </a:rPr>
              <a:t>Lohr</a:t>
            </a:r>
            <a:r>
              <a:rPr lang="en-US" sz="1600" b="0" dirty="0">
                <a:solidFill>
                  <a:srgbClr val="0F5494"/>
                </a:solidFill>
              </a:rPr>
              <a:t> and Rao (2000, 2006)</a:t>
            </a:r>
          </a:p>
          <a:p>
            <a:pPr marL="285750" indent="-285750" algn="just">
              <a:lnSpc>
                <a:spcPct val="150000"/>
              </a:lnSpc>
              <a:spcBef>
                <a:spcPts val="600"/>
              </a:spcBef>
              <a:spcAft>
                <a:spcPts val="600"/>
              </a:spcAft>
              <a:buFont typeface="Arial" panose="020B0604020202020204" pitchFamily="34" charset="0"/>
              <a:buChar char="•"/>
            </a:pPr>
            <a:endParaRPr lang="en-US" sz="1600" b="0" dirty="0">
              <a:solidFill>
                <a:srgbClr val="0F5494"/>
              </a:solidFill>
            </a:endParaRPr>
          </a:p>
        </p:txBody>
      </p:sp>
    </p:spTree>
    <p:extLst>
      <p:ext uri="{BB962C8B-B14F-4D97-AF65-F5344CB8AC3E}">
        <p14:creationId xmlns:p14="http://schemas.microsoft.com/office/powerpoint/2010/main" val="353471738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205581" y="1314724"/>
            <a:ext cx="8481219" cy="936625"/>
          </a:xfrm>
        </p:spPr>
        <p:txBody>
          <a:bodyPr/>
          <a:lstStyle/>
          <a:p>
            <a:r>
              <a:rPr lang="it-IT" dirty="0" err="1"/>
              <a:t>Variance</a:t>
            </a:r>
            <a:r>
              <a:rPr lang="it-IT" dirty="0"/>
              <a:t> </a:t>
            </a:r>
            <a:r>
              <a:rPr lang="it-IT" dirty="0" err="1"/>
              <a:t>estimation</a:t>
            </a:r>
            <a:endParaRPr lang="en-GB" altLang="en-US" sz="2000" i="1" dirty="0"/>
          </a:p>
        </p:txBody>
      </p:sp>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331390" y="2162871"/>
            <a:ext cx="8229600" cy="4320479"/>
          </a:xfrm>
        </p:spPr>
        <p:txBody>
          <a:bodyPr/>
          <a:lstStyle/>
          <a:p>
            <a:pPr algn="just">
              <a:lnSpc>
                <a:spcPct val="150000"/>
              </a:lnSpc>
              <a:defRPr/>
            </a:pPr>
            <a:endParaRPr lang="en-US" altLang="en-US" sz="1600" b="0" dirty="0"/>
          </a:p>
          <a:p>
            <a:pPr algn="just">
              <a:lnSpc>
                <a:spcPct val="150000"/>
              </a:lnSpc>
              <a:defRPr/>
            </a:pPr>
            <a:endParaRPr lang="en-GB" altLang="en-US" sz="1600" b="0" dirty="0"/>
          </a:p>
          <a:p>
            <a:pPr algn="just">
              <a:lnSpc>
                <a:spcPct val="150000"/>
              </a:lnSpc>
              <a:buFontTx/>
              <a:buNone/>
              <a:defRPr/>
            </a:pPr>
            <a:endParaRPr lang="en-GB" altLang="en-US" sz="1600" b="0" dirty="0"/>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36</a:t>
            </a:fld>
            <a:endParaRPr lang="en-GB" altLang="en-US" sz="1400" b="0" i="0" dirty="0">
              <a:solidFill>
                <a:srgbClr val="000000"/>
              </a:solidFill>
              <a:latin typeface="Arial" panose="020B0604020202020204" pitchFamily="34" charset="0"/>
            </a:endParaRPr>
          </a:p>
        </p:txBody>
      </p:sp>
      <p:sp>
        <p:nvSpPr>
          <p:cNvPr id="13" name="CasellaDiTesto 12">
            <a:extLst>
              <a:ext uri="{FF2B5EF4-FFF2-40B4-BE49-F238E27FC236}">
                <a16:creationId xmlns:a16="http://schemas.microsoft.com/office/drawing/2014/main" id="{4B7F9F1E-8AF3-4158-9FB3-BE87A9E567BB}"/>
              </a:ext>
            </a:extLst>
          </p:cNvPr>
          <p:cNvSpPr txBox="1"/>
          <p:nvPr/>
        </p:nvSpPr>
        <p:spPr>
          <a:xfrm>
            <a:off x="332566" y="2192931"/>
            <a:ext cx="8229600" cy="3612784"/>
          </a:xfrm>
          <a:prstGeom prst="rect">
            <a:avLst/>
          </a:prstGeom>
          <a:noFill/>
        </p:spPr>
        <p:txBody>
          <a:bodyPr wrap="square" rtlCol="0">
            <a:spAutoFit/>
          </a:bodyPr>
          <a:lstStyle/>
          <a:p>
            <a:pPr marL="285750" indent="-285750" algn="just">
              <a:lnSpc>
                <a:spcPct val="150000"/>
              </a:lnSpc>
              <a:spcBef>
                <a:spcPts val="600"/>
              </a:spcBef>
              <a:spcAft>
                <a:spcPts val="600"/>
              </a:spcAft>
              <a:buFont typeface="Arial" panose="020B0604020202020204" pitchFamily="34" charset="0"/>
              <a:buChar char="•"/>
            </a:pPr>
            <a:r>
              <a:rPr lang="en-US" sz="1600" b="0" dirty="0">
                <a:solidFill>
                  <a:srgbClr val="0F5494"/>
                </a:solidFill>
              </a:rPr>
              <a:t>Variance estimation can be more complicated for multiple-frame surveys than for a single-frame survey</a:t>
            </a:r>
          </a:p>
          <a:p>
            <a:pPr marL="285750" indent="-285750" algn="just">
              <a:lnSpc>
                <a:spcPct val="150000"/>
              </a:lnSpc>
              <a:spcBef>
                <a:spcPts val="600"/>
              </a:spcBef>
              <a:spcAft>
                <a:spcPts val="600"/>
              </a:spcAft>
              <a:buFont typeface="Arial" panose="020B0604020202020204" pitchFamily="34" charset="0"/>
              <a:buChar char="•"/>
            </a:pPr>
            <a:r>
              <a:rPr lang="en-US" sz="1600" b="0" dirty="0">
                <a:solidFill>
                  <a:srgbClr val="0F5494"/>
                </a:solidFill>
              </a:rPr>
              <a:t>Several methods can be used to estimate variances of estimated population quantities in general multiple frame surveys.</a:t>
            </a:r>
          </a:p>
          <a:p>
            <a:pPr marL="285750" indent="-285750" algn="just">
              <a:lnSpc>
                <a:spcPct val="150000"/>
              </a:lnSpc>
              <a:spcBef>
                <a:spcPts val="600"/>
              </a:spcBef>
              <a:spcAft>
                <a:spcPts val="600"/>
              </a:spcAft>
              <a:buFont typeface="Arial" panose="020B0604020202020204" pitchFamily="34" charset="0"/>
              <a:buChar char="•"/>
            </a:pPr>
            <a:r>
              <a:rPr lang="en-US" sz="1600" b="0" dirty="0">
                <a:solidFill>
                  <a:srgbClr val="0F5494"/>
                </a:solidFill>
              </a:rPr>
              <a:t>These methods include Taylor linearization techniques, jackknife, and bootstrap </a:t>
            </a:r>
          </a:p>
          <a:p>
            <a:pPr marL="285750" indent="-285750" algn="just">
              <a:lnSpc>
                <a:spcPct val="150000"/>
              </a:lnSpc>
              <a:spcBef>
                <a:spcPts val="600"/>
              </a:spcBef>
              <a:spcAft>
                <a:spcPts val="600"/>
              </a:spcAft>
              <a:buFont typeface="Arial" panose="020B0604020202020204" pitchFamily="34" charset="0"/>
              <a:buChar char="•"/>
            </a:pPr>
            <a:r>
              <a:rPr lang="en-US" sz="1600" b="0" dirty="0">
                <a:solidFill>
                  <a:srgbClr val="0F5494"/>
                </a:solidFill>
              </a:rPr>
              <a:t>See </a:t>
            </a:r>
            <a:r>
              <a:rPr lang="en-US" sz="1600" b="0" dirty="0" err="1">
                <a:solidFill>
                  <a:srgbClr val="0F5494"/>
                </a:solidFill>
              </a:rPr>
              <a:t>Lohr</a:t>
            </a:r>
            <a:r>
              <a:rPr lang="en-US" sz="1600" b="0" dirty="0">
                <a:solidFill>
                  <a:srgbClr val="0F5494"/>
                </a:solidFill>
              </a:rPr>
              <a:t> (2007, 2009) for more details </a:t>
            </a:r>
          </a:p>
          <a:p>
            <a:pPr marL="285750" indent="-285750" algn="just">
              <a:lnSpc>
                <a:spcPct val="150000"/>
              </a:lnSpc>
              <a:spcBef>
                <a:spcPts val="600"/>
              </a:spcBef>
              <a:spcAft>
                <a:spcPts val="600"/>
              </a:spcAft>
              <a:buFont typeface="Arial" panose="020B0604020202020204" pitchFamily="34" charset="0"/>
              <a:buChar char="•"/>
            </a:pPr>
            <a:endParaRPr lang="en-US" sz="1600" b="0" dirty="0">
              <a:solidFill>
                <a:srgbClr val="0F5494"/>
              </a:solidFill>
            </a:endParaRPr>
          </a:p>
        </p:txBody>
      </p:sp>
    </p:spTree>
    <p:extLst>
      <p:ext uri="{BB962C8B-B14F-4D97-AF65-F5344CB8AC3E}">
        <p14:creationId xmlns:p14="http://schemas.microsoft.com/office/powerpoint/2010/main" val="215435577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205581" y="1314724"/>
            <a:ext cx="8481219" cy="936625"/>
          </a:xfrm>
        </p:spPr>
        <p:txBody>
          <a:bodyPr/>
          <a:lstStyle/>
          <a:p>
            <a:r>
              <a:rPr lang="it-IT" dirty="0"/>
              <a:t>Challenges for multiple-frame surveys</a:t>
            </a:r>
            <a:endParaRPr lang="en-GB" altLang="en-US" sz="2000" i="1" dirty="0"/>
          </a:p>
        </p:txBody>
      </p:sp>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331390" y="2162871"/>
            <a:ext cx="8229600" cy="4320479"/>
          </a:xfrm>
        </p:spPr>
        <p:txBody>
          <a:bodyPr/>
          <a:lstStyle/>
          <a:p>
            <a:pPr algn="just">
              <a:lnSpc>
                <a:spcPct val="150000"/>
              </a:lnSpc>
              <a:defRPr/>
            </a:pPr>
            <a:endParaRPr lang="en-US" altLang="en-US" sz="1600" b="0" dirty="0"/>
          </a:p>
          <a:p>
            <a:pPr algn="just">
              <a:lnSpc>
                <a:spcPct val="150000"/>
              </a:lnSpc>
              <a:defRPr/>
            </a:pPr>
            <a:endParaRPr lang="en-GB" altLang="en-US" sz="1600" b="0" dirty="0"/>
          </a:p>
          <a:p>
            <a:pPr algn="just">
              <a:lnSpc>
                <a:spcPct val="150000"/>
              </a:lnSpc>
              <a:buFontTx/>
              <a:buNone/>
              <a:defRPr/>
            </a:pPr>
            <a:endParaRPr lang="en-GB" altLang="en-US" sz="1600" b="0" dirty="0"/>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37</a:t>
            </a:fld>
            <a:endParaRPr lang="en-GB" altLang="en-US" sz="1400" b="0" i="0" dirty="0">
              <a:solidFill>
                <a:srgbClr val="000000"/>
              </a:solidFill>
              <a:latin typeface="Arial" panose="020B0604020202020204" pitchFamily="34" charset="0"/>
            </a:endParaRPr>
          </a:p>
        </p:txBody>
      </p:sp>
      <p:sp>
        <p:nvSpPr>
          <p:cNvPr id="13" name="CasellaDiTesto 12">
            <a:extLst>
              <a:ext uri="{FF2B5EF4-FFF2-40B4-BE49-F238E27FC236}">
                <a16:creationId xmlns:a16="http://schemas.microsoft.com/office/drawing/2014/main" id="{4B7F9F1E-8AF3-4158-9FB3-BE87A9E567BB}"/>
              </a:ext>
            </a:extLst>
          </p:cNvPr>
          <p:cNvSpPr txBox="1"/>
          <p:nvPr/>
        </p:nvSpPr>
        <p:spPr>
          <a:xfrm>
            <a:off x="332566" y="2192931"/>
            <a:ext cx="8229600" cy="2043123"/>
          </a:xfrm>
          <a:prstGeom prst="rect">
            <a:avLst/>
          </a:prstGeom>
          <a:noFill/>
        </p:spPr>
        <p:txBody>
          <a:bodyPr wrap="square" rtlCol="0">
            <a:spAutoFit/>
          </a:bodyPr>
          <a:lstStyle/>
          <a:p>
            <a:pPr marL="285750" indent="-285750" algn="just">
              <a:lnSpc>
                <a:spcPct val="150000"/>
              </a:lnSpc>
              <a:spcBef>
                <a:spcPts val="600"/>
              </a:spcBef>
              <a:spcAft>
                <a:spcPts val="600"/>
              </a:spcAft>
              <a:buFont typeface="Arial" panose="020B0604020202020204" pitchFamily="34" charset="0"/>
              <a:buChar char="•"/>
            </a:pPr>
            <a:r>
              <a:rPr lang="en-US" sz="1600" b="0" dirty="0">
                <a:solidFill>
                  <a:srgbClr val="0F5494"/>
                </a:solidFill>
              </a:rPr>
              <a:t>Internet can provide an inexpensive method of data collection, but a frame of internet users rarely includes the entire population of interest. This opens many possibilities for using multiple-frame surveys. </a:t>
            </a:r>
          </a:p>
          <a:p>
            <a:pPr marL="285750" indent="-285750" algn="just">
              <a:lnSpc>
                <a:spcPct val="150000"/>
              </a:lnSpc>
              <a:spcBef>
                <a:spcPts val="600"/>
              </a:spcBef>
              <a:spcAft>
                <a:spcPts val="600"/>
              </a:spcAft>
              <a:buFont typeface="Arial" panose="020B0604020202020204" pitchFamily="34" charset="0"/>
              <a:buChar char="•"/>
            </a:pPr>
            <a:r>
              <a:rPr lang="en-US" sz="1600" b="0" dirty="0">
                <a:solidFill>
                  <a:srgbClr val="0F5494"/>
                </a:solidFill>
              </a:rPr>
              <a:t>In some cases, multiple frame may also mean </a:t>
            </a:r>
            <a:r>
              <a:rPr lang="en-US" sz="1600" dirty="0">
                <a:solidFill>
                  <a:srgbClr val="0F5494"/>
                </a:solidFill>
              </a:rPr>
              <a:t>multiple mode </a:t>
            </a:r>
            <a:r>
              <a:rPr lang="en-US" sz="1600" b="0" dirty="0">
                <a:solidFill>
                  <a:srgbClr val="0F5494"/>
                </a:solidFill>
              </a:rPr>
              <a:t>(the surveys from the different frames are taken using different modes</a:t>
            </a:r>
          </a:p>
        </p:txBody>
      </p:sp>
    </p:spTree>
    <p:extLst>
      <p:ext uri="{BB962C8B-B14F-4D97-AF65-F5344CB8AC3E}">
        <p14:creationId xmlns:p14="http://schemas.microsoft.com/office/powerpoint/2010/main" val="353440784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205581" y="1314724"/>
            <a:ext cx="8481219" cy="936625"/>
          </a:xfrm>
        </p:spPr>
        <p:txBody>
          <a:bodyPr/>
          <a:lstStyle/>
          <a:p>
            <a:r>
              <a:rPr lang="it-IT" dirty="0"/>
              <a:t>Multi-mode surveys</a:t>
            </a:r>
            <a:endParaRPr lang="en-GB" altLang="en-US" sz="2000" i="1" dirty="0"/>
          </a:p>
        </p:txBody>
      </p:sp>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331390" y="2162871"/>
            <a:ext cx="8229600" cy="4320479"/>
          </a:xfrm>
        </p:spPr>
        <p:txBody>
          <a:bodyPr/>
          <a:lstStyle/>
          <a:p>
            <a:pPr algn="just">
              <a:lnSpc>
                <a:spcPct val="150000"/>
              </a:lnSpc>
              <a:defRPr/>
            </a:pPr>
            <a:endParaRPr lang="en-US" altLang="en-US" sz="1600" b="0" dirty="0"/>
          </a:p>
          <a:p>
            <a:pPr algn="just">
              <a:lnSpc>
                <a:spcPct val="150000"/>
              </a:lnSpc>
              <a:defRPr/>
            </a:pPr>
            <a:endParaRPr lang="en-GB" altLang="en-US" sz="1600" b="0" dirty="0"/>
          </a:p>
          <a:p>
            <a:pPr algn="just">
              <a:lnSpc>
                <a:spcPct val="150000"/>
              </a:lnSpc>
              <a:buFontTx/>
              <a:buNone/>
              <a:defRPr/>
            </a:pPr>
            <a:endParaRPr lang="en-GB" altLang="en-US" sz="1600" b="0" dirty="0"/>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38</a:t>
            </a:fld>
            <a:endParaRPr lang="en-GB" altLang="en-US" sz="1400" b="0" i="0" dirty="0">
              <a:solidFill>
                <a:srgbClr val="000000"/>
              </a:solidFill>
              <a:latin typeface="Arial" panose="020B0604020202020204" pitchFamily="34" charset="0"/>
            </a:endParaRPr>
          </a:p>
        </p:txBody>
      </p:sp>
      <p:sp>
        <p:nvSpPr>
          <p:cNvPr id="13" name="CasellaDiTesto 12">
            <a:extLst>
              <a:ext uri="{FF2B5EF4-FFF2-40B4-BE49-F238E27FC236}">
                <a16:creationId xmlns:a16="http://schemas.microsoft.com/office/drawing/2014/main" id="{4B7F9F1E-8AF3-4158-9FB3-BE87A9E567BB}"/>
              </a:ext>
            </a:extLst>
          </p:cNvPr>
          <p:cNvSpPr txBox="1"/>
          <p:nvPr/>
        </p:nvSpPr>
        <p:spPr>
          <a:xfrm>
            <a:off x="331390" y="2195375"/>
            <a:ext cx="8229600" cy="4659224"/>
          </a:xfrm>
          <a:prstGeom prst="rect">
            <a:avLst/>
          </a:prstGeom>
          <a:noFill/>
        </p:spPr>
        <p:txBody>
          <a:bodyPr wrap="square" rtlCol="0">
            <a:spAutoFit/>
          </a:bodyPr>
          <a:lstStyle/>
          <a:p>
            <a:pPr marL="285750" indent="-285750" algn="just">
              <a:lnSpc>
                <a:spcPct val="150000"/>
              </a:lnSpc>
              <a:spcBef>
                <a:spcPts val="600"/>
              </a:spcBef>
              <a:spcAft>
                <a:spcPts val="600"/>
              </a:spcAft>
              <a:buFont typeface="Arial" panose="020B0604020202020204" pitchFamily="34" charset="0"/>
              <a:buChar char="•"/>
            </a:pPr>
            <a:r>
              <a:rPr lang="en-US" sz="1600" b="0" dirty="0">
                <a:solidFill>
                  <a:srgbClr val="0F5494"/>
                </a:solidFill>
              </a:rPr>
              <a:t>Using different data collection techniques in the same survey (face-to-face, telephone, mail, Interactive Voice Response, web interviews…).</a:t>
            </a:r>
          </a:p>
          <a:p>
            <a:pPr marL="285750" indent="-285750" algn="just">
              <a:lnSpc>
                <a:spcPct val="150000"/>
              </a:lnSpc>
              <a:spcBef>
                <a:spcPts val="600"/>
              </a:spcBef>
              <a:spcAft>
                <a:spcPts val="600"/>
              </a:spcAft>
              <a:buFont typeface="Arial" panose="020B0604020202020204" pitchFamily="34" charset="0"/>
              <a:buChar char="•"/>
            </a:pPr>
            <a:r>
              <a:rPr lang="en-US" sz="1600" b="0" dirty="0">
                <a:solidFill>
                  <a:srgbClr val="0F5494"/>
                </a:solidFill>
              </a:rPr>
              <a:t>Trade-offs between the strong and weak points of each mode</a:t>
            </a:r>
          </a:p>
          <a:p>
            <a:pPr marL="285750" indent="-285750" algn="just">
              <a:lnSpc>
                <a:spcPct val="150000"/>
              </a:lnSpc>
              <a:spcBef>
                <a:spcPts val="600"/>
              </a:spcBef>
              <a:spcAft>
                <a:spcPts val="600"/>
              </a:spcAft>
              <a:buFont typeface="Arial" panose="020B0604020202020204" pitchFamily="34" charset="0"/>
              <a:buChar char="•"/>
            </a:pPr>
            <a:r>
              <a:rPr lang="en-US" sz="1600" b="0" dirty="0">
                <a:solidFill>
                  <a:srgbClr val="0F5494"/>
                </a:solidFill>
              </a:rPr>
              <a:t>Advantages of Mixed mode (MM)</a:t>
            </a:r>
          </a:p>
          <a:p>
            <a:pPr marL="893763" indent="-285750" algn="just">
              <a:lnSpc>
                <a:spcPct val="150000"/>
              </a:lnSpc>
              <a:spcBef>
                <a:spcPts val="600"/>
              </a:spcBef>
              <a:spcAft>
                <a:spcPts val="600"/>
              </a:spcAft>
              <a:buFont typeface="Courier New" panose="02070309020205020404" pitchFamily="49" charset="0"/>
              <a:buChar char="o"/>
            </a:pPr>
            <a:r>
              <a:rPr lang="en-US" sz="1600" b="0" dirty="0">
                <a:solidFill>
                  <a:srgbClr val="0F5494"/>
                </a:solidFill>
              </a:rPr>
              <a:t>Contrast declining response and coverage rates (give respondents the option to respond in the survey mode they prefer)</a:t>
            </a:r>
          </a:p>
          <a:p>
            <a:pPr marL="893763" indent="-285750" algn="just">
              <a:lnSpc>
                <a:spcPct val="150000"/>
              </a:lnSpc>
              <a:spcBef>
                <a:spcPts val="600"/>
              </a:spcBef>
              <a:spcAft>
                <a:spcPts val="600"/>
              </a:spcAft>
              <a:buFont typeface="Courier New" panose="02070309020205020404" pitchFamily="49" charset="0"/>
              <a:buChar char="o"/>
            </a:pPr>
            <a:r>
              <a:rPr lang="en-US" sz="1600" b="0" dirty="0">
                <a:solidFill>
                  <a:srgbClr val="0F5494"/>
                </a:solidFill>
              </a:rPr>
              <a:t>Reduce the cost of the surveys</a:t>
            </a:r>
          </a:p>
          <a:p>
            <a:pPr marL="285750" indent="-285750" algn="just">
              <a:lnSpc>
                <a:spcPct val="150000"/>
              </a:lnSpc>
              <a:spcBef>
                <a:spcPts val="600"/>
              </a:spcBef>
              <a:spcAft>
                <a:spcPts val="600"/>
              </a:spcAft>
              <a:buFont typeface="Arial" panose="020B0604020202020204" pitchFamily="34" charset="0"/>
              <a:buChar char="•"/>
            </a:pPr>
            <a:r>
              <a:rPr lang="en-US" sz="1600" b="0" dirty="0">
                <a:solidFill>
                  <a:srgbClr val="0F5494"/>
                </a:solidFill>
              </a:rPr>
              <a:t>A significant drawback with mixing modes in one study is that the survey mode may have an effect on the data that are collected</a:t>
            </a:r>
          </a:p>
          <a:p>
            <a:pPr marL="608013" algn="just">
              <a:lnSpc>
                <a:spcPct val="150000"/>
              </a:lnSpc>
              <a:spcBef>
                <a:spcPts val="600"/>
              </a:spcBef>
              <a:spcAft>
                <a:spcPts val="600"/>
              </a:spcAft>
            </a:pPr>
            <a:endParaRPr lang="en-US" sz="1600" b="0" dirty="0">
              <a:solidFill>
                <a:srgbClr val="0F5494"/>
              </a:solidFill>
            </a:endParaRPr>
          </a:p>
        </p:txBody>
      </p:sp>
    </p:spTree>
    <p:extLst>
      <p:ext uri="{BB962C8B-B14F-4D97-AF65-F5344CB8AC3E}">
        <p14:creationId xmlns:p14="http://schemas.microsoft.com/office/powerpoint/2010/main" val="344790104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205581" y="1314724"/>
            <a:ext cx="8481219" cy="936625"/>
          </a:xfrm>
        </p:spPr>
        <p:txBody>
          <a:bodyPr/>
          <a:lstStyle/>
          <a:p>
            <a:r>
              <a:rPr lang="fr-FR" dirty="0"/>
              <a:t>Mode </a:t>
            </a:r>
            <a:r>
              <a:rPr lang="fr-FR" dirty="0" err="1"/>
              <a:t>effect</a:t>
            </a:r>
            <a:r>
              <a:rPr lang="fr-FR" dirty="0"/>
              <a:t> in mixed mode </a:t>
            </a:r>
            <a:r>
              <a:rPr lang="fr-FR" dirty="0" err="1"/>
              <a:t>surveys</a:t>
            </a:r>
            <a:endParaRPr lang="en-GB" altLang="en-US" sz="2000" i="1" dirty="0"/>
          </a:p>
        </p:txBody>
      </p:sp>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331390" y="2162871"/>
            <a:ext cx="8229600" cy="4320479"/>
          </a:xfrm>
        </p:spPr>
        <p:txBody>
          <a:bodyPr/>
          <a:lstStyle/>
          <a:p>
            <a:pPr algn="just">
              <a:lnSpc>
                <a:spcPct val="150000"/>
              </a:lnSpc>
              <a:defRPr/>
            </a:pPr>
            <a:endParaRPr lang="en-US" altLang="en-US" sz="1600" b="0" dirty="0"/>
          </a:p>
          <a:p>
            <a:pPr algn="just">
              <a:lnSpc>
                <a:spcPct val="150000"/>
              </a:lnSpc>
              <a:defRPr/>
            </a:pPr>
            <a:endParaRPr lang="en-GB" altLang="en-US" sz="1600" b="0" dirty="0"/>
          </a:p>
          <a:p>
            <a:pPr algn="just">
              <a:lnSpc>
                <a:spcPct val="150000"/>
              </a:lnSpc>
              <a:buFontTx/>
              <a:buNone/>
              <a:defRPr/>
            </a:pPr>
            <a:endParaRPr lang="en-GB" altLang="en-US" sz="1600" b="0" dirty="0"/>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39</a:t>
            </a:fld>
            <a:endParaRPr lang="en-GB" altLang="en-US" sz="1400" b="0" i="0" dirty="0">
              <a:solidFill>
                <a:srgbClr val="000000"/>
              </a:solidFill>
              <a:latin typeface="Arial" panose="020B0604020202020204" pitchFamily="34" charset="0"/>
            </a:endParaRPr>
          </a:p>
        </p:txBody>
      </p:sp>
      <p:sp>
        <p:nvSpPr>
          <p:cNvPr id="13" name="CasellaDiTesto 12">
            <a:extLst>
              <a:ext uri="{FF2B5EF4-FFF2-40B4-BE49-F238E27FC236}">
                <a16:creationId xmlns:a16="http://schemas.microsoft.com/office/drawing/2014/main" id="{4B7F9F1E-8AF3-4158-9FB3-BE87A9E567BB}"/>
              </a:ext>
            </a:extLst>
          </p:cNvPr>
          <p:cNvSpPr txBox="1"/>
          <p:nvPr/>
        </p:nvSpPr>
        <p:spPr>
          <a:xfrm>
            <a:off x="331390" y="2195375"/>
            <a:ext cx="8229600" cy="4351448"/>
          </a:xfrm>
          <a:prstGeom prst="rect">
            <a:avLst/>
          </a:prstGeom>
          <a:noFill/>
        </p:spPr>
        <p:txBody>
          <a:bodyPr wrap="square" rtlCol="0">
            <a:spAutoFit/>
          </a:bodyPr>
          <a:lstStyle/>
          <a:p>
            <a:pPr marL="285750" indent="-285750" algn="just">
              <a:lnSpc>
                <a:spcPct val="150000"/>
              </a:lnSpc>
              <a:spcBef>
                <a:spcPts val="600"/>
              </a:spcBef>
              <a:spcAft>
                <a:spcPts val="600"/>
              </a:spcAft>
              <a:buFont typeface="Arial" panose="020B0604020202020204" pitchFamily="34" charset="0"/>
              <a:buChar char="•"/>
            </a:pPr>
            <a:r>
              <a:rPr lang="en-US" sz="1600" dirty="0">
                <a:solidFill>
                  <a:srgbClr val="0F5494"/>
                </a:solidFill>
              </a:rPr>
              <a:t>Mode effect </a:t>
            </a:r>
            <a:r>
              <a:rPr lang="en-US" sz="1600" b="0" dirty="0">
                <a:solidFill>
                  <a:srgbClr val="0F5494"/>
                </a:solidFill>
              </a:rPr>
              <a:t>refers to the introduction of bias effects on the survey estimates</a:t>
            </a:r>
          </a:p>
          <a:p>
            <a:pPr marL="285750" indent="-285750" algn="just">
              <a:lnSpc>
                <a:spcPct val="150000"/>
              </a:lnSpc>
              <a:spcBef>
                <a:spcPts val="600"/>
              </a:spcBef>
              <a:spcAft>
                <a:spcPts val="600"/>
              </a:spcAft>
              <a:buFont typeface="Arial" panose="020B0604020202020204" pitchFamily="34" charset="0"/>
              <a:buChar char="•"/>
            </a:pPr>
            <a:r>
              <a:rPr lang="en-US" sz="1600" b="0" dirty="0">
                <a:solidFill>
                  <a:srgbClr val="0F5494"/>
                </a:solidFill>
              </a:rPr>
              <a:t>Mode effect has two components:</a:t>
            </a:r>
          </a:p>
          <a:p>
            <a:pPr marL="285750" indent="-285750" algn="just">
              <a:lnSpc>
                <a:spcPct val="150000"/>
              </a:lnSpc>
              <a:spcBef>
                <a:spcPts val="600"/>
              </a:spcBef>
              <a:spcAft>
                <a:spcPts val="600"/>
              </a:spcAft>
              <a:buFont typeface="Arial" panose="020B0604020202020204" pitchFamily="34" charset="0"/>
              <a:buChar char="•"/>
            </a:pPr>
            <a:r>
              <a:rPr lang="en-US" sz="1600" b="0" dirty="0">
                <a:solidFill>
                  <a:srgbClr val="0F5494"/>
                </a:solidFill>
              </a:rPr>
              <a:t>Differential non-observation error or </a:t>
            </a:r>
            <a:r>
              <a:rPr lang="en-US" sz="1600" b="0" i="1" dirty="0">
                <a:solidFill>
                  <a:srgbClr val="0F5494"/>
                </a:solidFill>
              </a:rPr>
              <a:t>mode-selection-effect</a:t>
            </a:r>
            <a:r>
              <a:rPr lang="en-US" sz="1600" b="0" dirty="0">
                <a:solidFill>
                  <a:srgbClr val="0F5494"/>
                </a:solidFill>
              </a:rPr>
              <a:t> (different coverage errors and total nonresponse in each technique: desirable aspect of MM strategy)</a:t>
            </a:r>
          </a:p>
          <a:p>
            <a:pPr marL="285750" indent="-285750" algn="just">
              <a:lnSpc>
                <a:spcPct val="150000"/>
              </a:lnSpc>
              <a:spcBef>
                <a:spcPts val="600"/>
              </a:spcBef>
              <a:spcAft>
                <a:spcPts val="600"/>
              </a:spcAft>
              <a:buFont typeface="Arial" panose="020B0604020202020204" pitchFamily="34" charset="0"/>
              <a:buChar char="•"/>
            </a:pPr>
            <a:r>
              <a:rPr lang="en-US" sz="1600" b="0" dirty="0">
                <a:solidFill>
                  <a:srgbClr val="0F5494"/>
                </a:solidFill>
              </a:rPr>
              <a:t>Differential observation error or </a:t>
            </a:r>
            <a:r>
              <a:rPr lang="en-US" sz="1600" b="0" i="1" dirty="0">
                <a:solidFill>
                  <a:srgbClr val="0F5494"/>
                </a:solidFill>
              </a:rPr>
              <a:t>mode-measurement-effect </a:t>
            </a:r>
            <a:r>
              <a:rPr lang="en-US" sz="1600" b="0" dirty="0">
                <a:solidFill>
                  <a:srgbClr val="0F5494"/>
                </a:solidFill>
              </a:rPr>
              <a:t>(influence of a survey mode on the answers of the respondents)</a:t>
            </a:r>
          </a:p>
          <a:p>
            <a:pPr marL="285750" indent="-285750" algn="just">
              <a:lnSpc>
                <a:spcPct val="150000"/>
              </a:lnSpc>
              <a:spcBef>
                <a:spcPts val="600"/>
              </a:spcBef>
              <a:spcAft>
                <a:spcPts val="600"/>
              </a:spcAft>
              <a:buFont typeface="Arial" panose="020B0604020202020204" pitchFamily="34" charset="0"/>
              <a:buChar char="•"/>
            </a:pPr>
            <a:r>
              <a:rPr lang="en-US" sz="1600" b="0" dirty="0">
                <a:solidFill>
                  <a:srgbClr val="0F5494"/>
                </a:solidFill>
              </a:rPr>
              <a:t>Mode effect is net effect of non-observation and measurement error differences by mode</a:t>
            </a:r>
          </a:p>
        </p:txBody>
      </p:sp>
    </p:spTree>
    <p:extLst>
      <p:ext uri="{BB962C8B-B14F-4D97-AF65-F5344CB8AC3E}">
        <p14:creationId xmlns:p14="http://schemas.microsoft.com/office/powerpoint/2010/main" val="15555876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a:extLst>
              <a:ext uri="{FF2B5EF4-FFF2-40B4-BE49-F238E27FC236}">
                <a16:creationId xmlns:a16="http://schemas.microsoft.com/office/drawing/2014/main" id="{F6BD06D1-CF6E-3346-A697-49DC91AF8EC2}"/>
              </a:ext>
            </a:extLst>
          </p:cNvPr>
          <p:cNvSpPr>
            <a:spLocks noGrp="1"/>
          </p:cNvSpPr>
          <p:nvPr>
            <p:ph type="title"/>
          </p:nvPr>
        </p:nvSpPr>
        <p:spPr>
          <a:xfrm>
            <a:off x="395288" y="1628775"/>
            <a:ext cx="8497887" cy="3600450"/>
          </a:xfrm>
        </p:spPr>
        <p:txBody>
          <a:bodyPr/>
          <a:lstStyle/>
          <a:p>
            <a:pPr algn="ctr"/>
            <a:r>
              <a:rPr lang="de-CH" altLang="en-US" dirty="0"/>
              <a:t>Sampling Rare </a:t>
            </a:r>
            <a:r>
              <a:rPr lang="de-CH" altLang="en-US" dirty="0" err="1"/>
              <a:t>Populations</a:t>
            </a:r>
            <a:endParaRPr lang="en-GB" altLang="en-US" dirty="0"/>
          </a:p>
        </p:txBody>
      </p:sp>
      <p:sp>
        <p:nvSpPr>
          <p:cNvPr id="62467" name="Slide Number Placeholder 1">
            <a:extLst>
              <a:ext uri="{FF2B5EF4-FFF2-40B4-BE49-F238E27FC236}">
                <a16:creationId xmlns:a16="http://schemas.microsoft.com/office/drawing/2014/main" id="{44743096-208F-D54D-9E53-AB9022CF6191}"/>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B496030-4F3A-AD4F-8E54-1AC677E6E37C}" type="slidenum">
              <a:rPr lang="en-GB" altLang="en-US" sz="1400" i="0">
                <a:solidFill>
                  <a:schemeClr val="bg1"/>
                </a:solidFill>
                <a:latin typeface="Arial" panose="020B0604020202020204" pitchFamily="34" charset="0"/>
              </a:rPr>
              <a:pPr>
                <a:spcBef>
                  <a:spcPct val="0"/>
                </a:spcBef>
                <a:buClrTx/>
                <a:buFontTx/>
                <a:buNone/>
              </a:pPr>
              <a:t>4</a:t>
            </a:fld>
            <a:endParaRPr lang="en-GB" altLang="en-US" sz="1400" i="0">
              <a:solidFill>
                <a:schemeClr val="bg1"/>
              </a:solidFill>
              <a:latin typeface="Arial" panose="020B0604020202020204" pitchFamily="34" charset="0"/>
            </a:endParaRPr>
          </a:p>
        </p:txBody>
      </p:sp>
    </p:spTree>
    <p:extLst>
      <p:ext uri="{BB962C8B-B14F-4D97-AF65-F5344CB8AC3E}">
        <p14:creationId xmlns:p14="http://schemas.microsoft.com/office/powerpoint/2010/main" val="838267928"/>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205581" y="1314724"/>
            <a:ext cx="8481219" cy="936625"/>
          </a:xfrm>
        </p:spPr>
        <p:txBody>
          <a:bodyPr/>
          <a:lstStyle/>
          <a:p>
            <a:r>
              <a:rPr lang="fr-FR" dirty="0"/>
              <a:t>Mode </a:t>
            </a:r>
            <a:r>
              <a:rPr lang="fr-FR" dirty="0" err="1"/>
              <a:t>effect</a:t>
            </a:r>
            <a:r>
              <a:rPr lang="fr-FR" dirty="0"/>
              <a:t> in mixed mode </a:t>
            </a:r>
            <a:r>
              <a:rPr lang="fr-FR" dirty="0" err="1"/>
              <a:t>surveys</a:t>
            </a:r>
            <a:r>
              <a:rPr lang="fr-FR" dirty="0"/>
              <a:t> (2)</a:t>
            </a:r>
            <a:endParaRPr lang="en-GB" altLang="en-US" sz="2000" i="1" dirty="0"/>
          </a:p>
        </p:txBody>
      </p:sp>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331390" y="2162871"/>
            <a:ext cx="8229600" cy="4320479"/>
          </a:xfrm>
        </p:spPr>
        <p:txBody>
          <a:bodyPr/>
          <a:lstStyle/>
          <a:p>
            <a:pPr algn="just">
              <a:lnSpc>
                <a:spcPct val="150000"/>
              </a:lnSpc>
              <a:defRPr/>
            </a:pPr>
            <a:endParaRPr lang="en-US" altLang="en-US" sz="1600" b="0" dirty="0"/>
          </a:p>
          <a:p>
            <a:pPr algn="just">
              <a:lnSpc>
                <a:spcPct val="150000"/>
              </a:lnSpc>
              <a:defRPr/>
            </a:pPr>
            <a:endParaRPr lang="en-GB" altLang="en-US" sz="1600" b="0" dirty="0"/>
          </a:p>
          <a:p>
            <a:pPr algn="just">
              <a:lnSpc>
                <a:spcPct val="150000"/>
              </a:lnSpc>
              <a:buFontTx/>
              <a:buNone/>
              <a:defRPr/>
            </a:pPr>
            <a:endParaRPr lang="en-GB" altLang="en-US" sz="1600" b="0" dirty="0"/>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40</a:t>
            </a:fld>
            <a:endParaRPr lang="en-GB" altLang="en-US" sz="1400" b="0" i="0" dirty="0">
              <a:solidFill>
                <a:srgbClr val="000000"/>
              </a:solidFill>
              <a:latin typeface="Arial" panose="020B0604020202020204" pitchFamily="34" charset="0"/>
            </a:endParaRPr>
          </a:p>
        </p:txBody>
      </p:sp>
      <mc:AlternateContent xmlns:mc="http://schemas.openxmlformats.org/markup-compatibility/2006" xmlns:a14="http://schemas.microsoft.com/office/drawing/2010/main">
        <mc:Choice Requires="a14">
          <p:sp>
            <p:nvSpPr>
              <p:cNvPr id="13" name="CasellaDiTesto 12">
                <a:extLst>
                  <a:ext uri="{FF2B5EF4-FFF2-40B4-BE49-F238E27FC236}">
                    <a16:creationId xmlns:a16="http://schemas.microsoft.com/office/drawing/2014/main" id="{4B7F9F1E-8AF3-4158-9FB3-BE87A9E567BB}"/>
                  </a:ext>
                </a:extLst>
              </p:cNvPr>
              <p:cNvSpPr txBox="1"/>
              <p:nvPr/>
            </p:nvSpPr>
            <p:spPr>
              <a:xfrm>
                <a:off x="325878" y="2243997"/>
                <a:ext cx="8229600" cy="4638578"/>
              </a:xfrm>
              <a:prstGeom prst="rect">
                <a:avLst/>
              </a:prstGeom>
              <a:noFill/>
            </p:spPr>
            <p:txBody>
              <a:bodyPr wrap="square" rtlCol="0">
                <a:spAutoFit/>
              </a:bodyPr>
              <a:lstStyle/>
              <a:p>
                <a:pPr marL="285750" indent="-285750" algn="just">
                  <a:lnSpc>
                    <a:spcPct val="150000"/>
                  </a:lnSpc>
                  <a:spcBef>
                    <a:spcPts val="600"/>
                  </a:spcBef>
                  <a:spcAft>
                    <a:spcPts val="600"/>
                  </a:spcAft>
                  <a:buFont typeface="Arial" panose="020B0604020202020204" pitchFamily="34" charset="0"/>
                  <a:buChar char="•"/>
                </a:pPr>
                <a:r>
                  <a:rPr lang="en-US" sz="1600" b="0" dirty="0">
                    <a:solidFill>
                      <a:srgbClr val="0F5494"/>
                    </a:solidFill>
                  </a:rPr>
                  <a:t>Consider a survey with 2 modes, referred to as mode </a:t>
                </a:r>
                <a14:m>
                  <m:oMath xmlns:m="http://schemas.openxmlformats.org/officeDocument/2006/math">
                    <m:sSub>
                      <m:sSubPr>
                        <m:ctrlPr>
                          <a:rPr lang="it-IT" sz="1600" b="0" i="1" dirty="0" smtClean="0">
                            <a:solidFill>
                              <a:srgbClr val="0F5494"/>
                            </a:solidFill>
                            <a:latin typeface="Cambria Math" panose="02040503050406030204" pitchFamily="18" charset="0"/>
                          </a:rPr>
                        </m:ctrlPr>
                      </m:sSubPr>
                      <m:e>
                        <m:r>
                          <a:rPr lang="en-US" sz="1600" b="0" i="1" dirty="0" smtClean="0">
                            <a:solidFill>
                              <a:srgbClr val="0F5494"/>
                            </a:solidFill>
                            <a:latin typeface="Cambria Math" panose="02040503050406030204" pitchFamily="18" charset="0"/>
                          </a:rPr>
                          <m:t>𝑚</m:t>
                        </m:r>
                      </m:e>
                      <m:sub>
                        <m:r>
                          <a:rPr lang="it-IT" sz="1600" b="0" i="1" dirty="0" smtClean="0">
                            <a:solidFill>
                              <a:srgbClr val="0F5494"/>
                            </a:solidFill>
                            <a:latin typeface="Cambria Math" panose="02040503050406030204" pitchFamily="18" charset="0"/>
                          </a:rPr>
                          <m:t>1</m:t>
                        </m:r>
                      </m:sub>
                    </m:sSub>
                  </m:oMath>
                </a14:m>
                <a:r>
                  <a:rPr lang="en-US" sz="1600" b="0" dirty="0">
                    <a:solidFill>
                      <a:srgbClr val="0F5494"/>
                    </a:solidFill>
                  </a:rPr>
                  <a:t> and mode </a:t>
                </a:r>
                <a14:m>
                  <m:oMath xmlns:m="http://schemas.openxmlformats.org/officeDocument/2006/math">
                    <m:sSub>
                      <m:sSubPr>
                        <m:ctrlPr>
                          <a:rPr lang="it-IT" sz="1600" b="0" i="1" dirty="0">
                            <a:solidFill>
                              <a:srgbClr val="0F5494"/>
                            </a:solidFill>
                            <a:latin typeface="Cambria Math" panose="02040503050406030204" pitchFamily="18" charset="0"/>
                          </a:rPr>
                        </m:ctrlPr>
                      </m:sSubPr>
                      <m:e>
                        <m:r>
                          <a:rPr lang="en-US" sz="1600" b="0" i="1" dirty="0">
                            <a:solidFill>
                              <a:srgbClr val="0F5494"/>
                            </a:solidFill>
                            <a:latin typeface="Cambria Math" panose="02040503050406030204" pitchFamily="18" charset="0"/>
                          </a:rPr>
                          <m:t>𝑚</m:t>
                        </m:r>
                      </m:e>
                      <m:sub>
                        <m:r>
                          <a:rPr lang="it-IT" sz="1600" b="0" i="1" dirty="0">
                            <a:solidFill>
                              <a:srgbClr val="0F5494"/>
                            </a:solidFill>
                            <a:latin typeface="Cambria Math" panose="02040503050406030204" pitchFamily="18" charset="0"/>
                          </a:rPr>
                          <m:t>2</m:t>
                        </m:r>
                      </m:sub>
                    </m:sSub>
                  </m:oMath>
                </a14:m>
                <a:endParaRPr lang="en-US" sz="1600" b="0" i="1" dirty="0">
                  <a:solidFill>
                    <a:srgbClr val="0F5494"/>
                  </a:solidFill>
                </a:endParaRPr>
              </a:p>
              <a:p>
                <a:pPr marL="285750" indent="-285750" algn="just">
                  <a:lnSpc>
                    <a:spcPct val="150000"/>
                  </a:lnSpc>
                  <a:spcBef>
                    <a:spcPts val="600"/>
                  </a:spcBef>
                  <a:spcAft>
                    <a:spcPts val="600"/>
                  </a:spcAft>
                  <a:buFont typeface="Arial" panose="020B0604020202020204" pitchFamily="34" charset="0"/>
                  <a:buChar char="•"/>
                </a:pPr>
                <a:r>
                  <a:rPr lang="en-US" sz="1600" b="0" dirty="0">
                    <a:solidFill>
                      <a:srgbClr val="0F5494"/>
                    </a:solidFill>
                  </a:rPr>
                  <a:t>The total bias of estimator </a:t>
                </a:r>
                <a14:m>
                  <m:oMath xmlns:m="http://schemas.openxmlformats.org/officeDocument/2006/math">
                    <m:sSub>
                      <m:sSubPr>
                        <m:ctrlPr>
                          <a:rPr lang="it-IT" sz="1600" b="0" i="1" smtClean="0">
                            <a:solidFill>
                              <a:srgbClr val="0F5494"/>
                            </a:solidFill>
                            <a:latin typeface="Cambria Math" panose="02040503050406030204" pitchFamily="18" charset="0"/>
                          </a:rPr>
                        </m:ctrlPr>
                      </m:sSubPr>
                      <m:e>
                        <m:acc>
                          <m:accPr>
                            <m:chr m:val="̂"/>
                            <m:ctrlPr>
                              <a:rPr lang="it-IT" sz="1600" b="0" i="1" smtClean="0">
                                <a:solidFill>
                                  <a:srgbClr val="0F5494"/>
                                </a:solidFill>
                                <a:latin typeface="Cambria Math" panose="02040503050406030204" pitchFamily="18" charset="0"/>
                              </a:rPr>
                            </m:ctrlPr>
                          </m:accPr>
                          <m:e>
                            <m:acc>
                              <m:accPr>
                                <m:chr m:val="̅"/>
                                <m:ctrlPr>
                                  <a:rPr lang="it-IT" sz="1600" b="0" i="1" smtClean="0">
                                    <a:solidFill>
                                      <a:srgbClr val="0F5494"/>
                                    </a:solidFill>
                                    <a:latin typeface="Cambria Math" panose="02040503050406030204" pitchFamily="18" charset="0"/>
                                  </a:rPr>
                                </m:ctrlPr>
                              </m:accPr>
                              <m:e>
                                <m:r>
                                  <a:rPr lang="it-IT" sz="1600" b="0" i="1" smtClean="0">
                                    <a:solidFill>
                                      <a:srgbClr val="0F5494"/>
                                    </a:solidFill>
                                    <a:latin typeface="Cambria Math" panose="02040503050406030204" pitchFamily="18" charset="0"/>
                                  </a:rPr>
                                  <m:t>𝑦</m:t>
                                </m:r>
                              </m:e>
                            </m:acc>
                          </m:e>
                        </m:acc>
                      </m:e>
                      <m:sub>
                        <m:sSub>
                          <m:sSubPr>
                            <m:ctrlPr>
                              <a:rPr lang="it-IT" sz="1600" b="0" i="1" smtClean="0">
                                <a:solidFill>
                                  <a:srgbClr val="0F5494"/>
                                </a:solidFill>
                                <a:latin typeface="Cambria Math" panose="02040503050406030204" pitchFamily="18" charset="0"/>
                              </a:rPr>
                            </m:ctrlPr>
                          </m:sSubPr>
                          <m:e>
                            <m:r>
                              <a:rPr lang="it-IT" sz="1600" b="0" i="1" smtClean="0">
                                <a:solidFill>
                                  <a:srgbClr val="0F5494"/>
                                </a:solidFill>
                                <a:latin typeface="Cambria Math" panose="02040503050406030204" pitchFamily="18" charset="0"/>
                              </a:rPr>
                              <m:t>𝑚</m:t>
                            </m:r>
                          </m:e>
                          <m:sub>
                            <m:r>
                              <a:rPr lang="it-IT" sz="1600" b="0" i="1" smtClean="0">
                                <a:solidFill>
                                  <a:srgbClr val="0F5494"/>
                                </a:solidFill>
                                <a:latin typeface="Cambria Math" panose="02040503050406030204" pitchFamily="18" charset="0"/>
                              </a:rPr>
                              <m:t>1</m:t>
                            </m:r>
                          </m:sub>
                        </m:sSub>
                      </m:sub>
                    </m:sSub>
                  </m:oMath>
                </a14:m>
                <a:r>
                  <a:rPr lang="en-US" sz="1600" b="0" dirty="0">
                    <a:solidFill>
                      <a:srgbClr val="0F5494"/>
                    </a:solidFill>
                  </a:rPr>
                  <a:t>can be expressed:</a:t>
                </a:r>
              </a:p>
              <a:p>
                <a:pPr marL="285750" indent="-285750" algn="just">
                  <a:lnSpc>
                    <a:spcPct val="150000"/>
                  </a:lnSpc>
                  <a:spcBef>
                    <a:spcPts val="600"/>
                  </a:spcBef>
                  <a:spcAft>
                    <a:spcPts val="600"/>
                  </a:spcAft>
                  <a:buFont typeface="Arial" panose="020B0604020202020204" pitchFamily="34" charset="0"/>
                  <a:buChar char="•"/>
                </a:pPr>
                <a:endParaRPr lang="en-US" sz="1600" b="0" dirty="0">
                  <a:solidFill>
                    <a:srgbClr val="0F5494"/>
                  </a:solidFill>
                </a:endParaRPr>
              </a:p>
              <a:p>
                <a:pPr marL="285750" indent="-285750" algn="just">
                  <a:lnSpc>
                    <a:spcPct val="150000"/>
                  </a:lnSpc>
                  <a:spcBef>
                    <a:spcPts val="600"/>
                  </a:spcBef>
                  <a:spcAft>
                    <a:spcPts val="600"/>
                  </a:spcAft>
                  <a:buFont typeface="Arial" panose="020B0604020202020204" pitchFamily="34" charset="0"/>
                  <a:buChar char="•"/>
                </a:pPr>
                <a:r>
                  <a:rPr lang="en-US" sz="1600" b="0" dirty="0">
                    <a:solidFill>
                      <a:srgbClr val="0F5494"/>
                    </a:solidFill>
                  </a:rPr>
                  <a:t>MB: Measurement error conditional on response</a:t>
                </a:r>
              </a:p>
              <a:p>
                <a:pPr marL="285750" indent="-285750" algn="just">
                  <a:lnSpc>
                    <a:spcPct val="150000"/>
                  </a:lnSpc>
                  <a:spcBef>
                    <a:spcPts val="600"/>
                  </a:spcBef>
                  <a:spcAft>
                    <a:spcPts val="600"/>
                  </a:spcAft>
                  <a:buFont typeface="Arial" panose="020B0604020202020204" pitchFamily="34" charset="0"/>
                  <a:buChar char="•"/>
                </a:pPr>
                <a:r>
                  <a:rPr lang="en-US" sz="1600" b="0" dirty="0">
                    <a:solidFill>
                      <a:srgbClr val="0F5494"/>
                    </a:solidFill>
                  </a:rPr>
                  <a:t>SB: Selection error respect to the population mean</a:t>
                </a:r>
              </a:p>
              <a:p>
                <a:pPr marL="285750" indent="-285750" algn="just">
                  <a:lnSpc>
                    <a:spcPct val="150000"/>
                  </a:lnSpc>
                  <a:spcBef>
                    <a:spcPts val="600"/>
                  </a:spcBef>
                  <a:spcAft>
                    <a:spcPts val="600"/>
                  </a:spcAft>
                  <a:buFont typeface="Arial" panose="020B0604020202020204" pitchFamily="34" charset="0"/>
                  <a:buChar char="•"/>
                </a:pPr>
                <a:endParaRPr lang="en-US" sz="1600" b="0" i="1" dirty="0">
                  <a:solidFill>
                    <a:srgbClr val="0F5494"/>
                  </a:solidFill>
                </a:endParaRPr>
              </a:p>
              <a:p>
                <a:pPr marL="285750" indent="-285750" algn="just">
                  <a:lnSpc>
                    <a:spcPct val="150000"/>
                  </a:lnSpc>
                  <a:spcBef>
                    <a:spcPts val="600"/>
                  </a:spcBef>
                  <a:spcAft>
                    <a:spcPts val="600"/>
                  </a:spcAft>
                  <a:buFont typeface="Arial" panose="020B0604020202020204" pitchFamily="34" charset="0"/>
                  <a:buChar char="•"/>
                </a:pPr>
                <a:endParaRPr lang="en-US" sz="1600" b="0" i="1" dirty="0">
                  <a:solidFill>
                    <a:srgbClr val="0F5494"/>
                  </a:solidFill>
                </a:endParaRPr>
              </a:p>
              <a:p>
                <a:pPr marL="285750" indent="-285750" algn="just">
                  <a:lnSpc>
                    <a:spcPct val="150000"/>
                  </a:lnSpc>
                  <a:spcBef>
                    <a:spcPts val="600"/>
                  </a:spcBef>
                  <a:spcAft>
                    <a:spcPts val="600"/>
                  </a:spcAft>
                  <a:buFont typeface="Arial" panose="020B0604020202020204" pitchFamily="34" charset="0"/>
                  <a:buChar char="•"/>
                </a:pPr>
                <a:endParaRPr lang="en-US" sz="1600" b="0" i="1" dirty="0">
                  <a:solidFill>
                    <a:srgbClr val="0F5494"/>
                  </a:solidFill>
                </a:endParaRPr>
              </a:p>
              <a:p>
                <a:pPr marL="285750" indent="-285750" algn="just">
                  <a:lnSpc>
                    <a:spcPct val="150000"/>
                  </a:lnSpc>
                  <a:spcBef>
                    <a:spcPts val="600"/>
                  </a:spcBef>
                  <a:spcAft>
                    <a:spcPts val="600"/>
                  </a:spcAft>
                  <a:buFont typeface="Arial" panose="020B0604020202020204" pitchFamily="34" charset="0"/>
                  <a:buChar char="•"/>
                </a:pPr>
                <a:endParaRPr lang="en-US" sz="1600" b="0" i="1" dirty="0">
                  <a:solidFill>
                    <a:srgbClr val="0F5494"/>
                  </a:solidFill>
                </a:endParaRPr>
              </a:p>
            </p:txBody>
          </p:sp>
        </mc:Choice>
        <mc:Fallback xmlns="">
          <p:sp>
            <p:nvSpPr>
              <p:cNvPr id="13" name="CasellaDiTesto 12">
                <a:extLst>
                  <a:ext uri="{FF2B5EF4-FFF2-40B4-BE49-F238E27FC236}">
                    <a16:creationId xmlns:a16="http://schemas.microsoft.com/office/drawing/2014/main" id="{4B7F9F1E-8AF3-4158-9FB3-BE87A9E567BB}"/>
                  </a:ext>
                </a:extLst>
              </p:cNvPr>
              <p:cNvSpPr txBox="1">
                <a:spLocks noRot="1" noChangeAspect="1" noMove="1" noResize="1" noEditPoints="1" noAdjustHandles="1" noChangeArrowheads="1" noChangeShapeType="1" noTextEdit="1"/>
              </p:cNvSpPr>
              <p:nvPr/>
            </p:nvSpPr>
            <p:spPr>
              <a:xfrm>
                <a:off x="325878" y="2243997"/>
                <a:ext cx="8229600" cy="4638578"/>
              </a:xfrm>
              <a:prstGeom prst="rect">
                <a:avLst/>
              </a:prstGeom>
              <a:blipFill>
                <a:blip r:embed="rId3"/>
                <a:stretch>
                  <a:fillRect l="-296"/>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6" name="Oggetto 15">
                <a:extLst>
                  <a:ext uri="{FF2B5EF4-FFF2-40B4-BE49-F238E27FC236}">
                    <a16:creationId xmlns:a16="http://schemas.microsoft.com/office/drawing/2014/main" id="{C153F98E-B88C-4268-BD90-751DB34CFCC9}"/>
                  </a:ext>
                </a:extLst>
              </p:cNvPr>
              <p:cNvSpPr txBox="1"/>
              <p:nvPr/>
            </p:nvSpPr>
            <p:spPr bwMode="auto">
              <a:xfrm>
                <a:off x="3036522" y="3356992"/>
                <a:ext cx="2808312" cy="431601"/>
              </a:xfrm>
              <a:prstGeom prst="rect">
                <a:avLst/>
              </a:prstGeom>
              <a:solidFill>
                <a:srgbClr val="FFFFFF"/>
              </a:solidFill>
            </p:spPr>
            <p:txBody>
              <a:bodyPr>
                <a:normAutofit fontScale="25000" lnSpcReduction="20000"/>
              </a:bodyPr>
              <a:lstStyle/>
              <a:p>
                <a:pPr/>
                <a14:m>
                  <m:oMathPara xmlns:m="http://schemas.openxmlformats.org/officeDocument/2006/math">
                    <m:oMathParaPr>
                      <m:jc m:val="left"/>
                    </m:oMathParaPr>
                    <m:oMath xmlns:m="http://schemas.openxmlformats.org/officeDocument/2006/math">
                      <m:r>
                        <a:rPr lang="it-IT" b="1" i="1" smtClean="0">
                          <a:solidFill>
                            <a:srgbClr val="0E5494"/>
                          </a:solidFill>
                          <a:latin typeface="Cambria Math" panose="02040503050406030204" pitchFamily="18" charset="0"/>
                        </a:rPr>
                        <m:t>𝑻𝑩</m:t>
                      </m:r>
                      <m:r>
                        <a:rPr lang="it-IT" i="1">
                          <a:solidFill>
                            <a:srgbClr val="0E5494"/>
                          </a:solidFill>
                          <a:latin typeface="Cambria Math" panose="02040503050406030204" pitchFamily="18" charset="0"/>
                        </a:rPr>
                        <m:t>=</m:t>
                      </m:r>
                      <m:r>
                        <a:rPr lang="it-IT" i="1">
                          <a:solidFill>
                            <a:srgbClr val="0E5494"/>
                          </a:solidFill>
                          <a:latin typeface="Cambria Math" panose="02040503050406030204" pitchFamily="18" charset="0"/>
                        </a:rPr>
                        <m:t>𝑀</m:t>
                      </m:r>
                      <m:sSub>
                        <m:sSubPr>
                          <m:ctrlPr>
                            <a:rPr lang="it-IT" i="1">
                              <a:solidFill>
                                <a:srgbClr val="0E5494"/>
                              </a:solidFill>
                              <a:latin typeface="Cambria Math" panose="02040503050406030204" pitchFamily="18" charset="0"/>
                            </a:rPr>
                          </m:ctrlPr>
                        </m:sSubPr>
                        <m:e>
                          <m:r>
                            <a:rPr lang="it-IT" i="1">
                              <a:solidFill>
                                <a:srgbClr val="0E5494"/>
                              </a:solidFill>
                              <a:latin typeface="Cambria Math" panose="02040503050406030204" pitchFamily="18" charset="0"/>
                            </a:rPr>
                            <m:t>𝐵</m:t>
                          </m:r>
                        </m:e>
                        <m:sub>
                          <m:sSub>
                            <m:sSubPr>
                              <m:ctrlPr>
                                <a:rPr lang="it-IT" i="1">
                                  <a:solidFill>
                                    <a:srgbClr val="0E5494"/>
                                  </a:solidFill>
                                  <a:latin typeface="Cambria Math" panose="02040503050406030204" pitchFamily="18" charset="0"/>
                                </a:rPr>
                              </m:ctrlPr>
                            </m:sSubPr>
                            <m:e>
                              <m:r>
                                <a:rPr lang="it-IT" i="1">
                                  <a:solidFill>
                                    <a:srgbClr val="0E5494"/>
                                  </a:solidFill>
                                  <a:latin typeface="Cambria Math" panose="02040503050406030204" pitchFamily="18" charset="0"/>
                                </a:rPr>
                                <m:t>𝑚</m:t>
                              </m:r>
                            </m:e>
                            <m:sub>
                              <m:r>
                                <a:rPr lang="it-IT" i="1">
                                  <a:solidFill>
                                    <a:srgbClr val="0E5494"/>
                                  </a:solidFill>
                                  <a:latin typeface="Cambria Math" panose="02040503050406030204" pitchFamily="18" charset="0"/>
                                </a:rPr>
                                <m:t>1</m:t>
                              </m:r>
                            </m:sub>
                          </m:sSub>
                        </m:sub>
                      </m:sSub>
                      <m:r>
                        <a:rPr lang="it-IT" i="1">
                          <a:solidFill>
                            <a:srgbClr val="0E5494"/>
                          </a:solidFill>
                          <a:latin typeface="Cambria Math" panose="02040503050406030204" pitchFamily="18" charset="0"/>
                        </a:rPr>
                        <m:t>+</m:t>
                      </m:r>
                      <m:r>
                        <a:rPr lang="it-IT" i="1">
                          <a:solidFill>
                            <a:srgbClr val="0E5494"/>
                          </a:solidFill>
                          <a:latin typeface="Cambria Math" panose="02040503050406030204" pitchFamily="18" charset="0"/>
                        </a:rPr>
                        <m:t>𝑆</m:t>
                      </m:r>
                      <m:sSub>
                        <m:sSubPr>
                          <m:ctrlPr>
                            <a:rPr lang="it-IT" i="1">
                              <a:solidFill>
                                <a:srgbClr val="0E5494"/>
                              </a:solidFill>
                              <a:latin typeface="Cambria Math" panose="02040503050406030204" pitchFamily="18" charset="0"/>
                            </a:rPr>
                          </m:ctrlPr>
                        </m:sSubPr>
                        <m:e>
                          <m:r>
                            <a:rPr lang="it-IT" i="1">
                              <a:solidFill>
                                <a:srgbClr val="0E5494"/>
                              </a:solidFill>
                              <a:latin typeface="Cambria Math" panose="02040503050406030204" pitchFamily="18" charset="0"/>
                            </a:rPr>
                            <m:t>𝐵</m:t>
                          </m:r>
                        </m:e>
                        <m:sub>
                          <m:sSub>
                            <m:sSubPr>
                              <m:ctrlPr>
                                <a:rPr lang="it-IT" i="1">
                                  <a:solidFill>
                                    <a:srgbClr val="0E5494"/>
                                  </a:solidFill>
                                  <a:latin typeface="Cambria Math" panose="02040503050406030204" pitchFamily="18" charset="0"/>
                                </a:rPr>
                              </m:ctrlPr>
                            </m:sSubPr>
                            <m:e>
                              <m:r>
                                <a:rPr lang="it-IT" i="1">
                                  <a:solidFill>
                                    <a:srgbClr val="0E5494"/>
                                  </a:solidFill>
                                  <a:latin typeface="Cambria Math" panose="02040503050406030204" pitchFamily="18" charset="0"/>
                                </a:rPr>
                                <m:t>𝑚</m:t>
                              </m:r>
                            </m:e>
                            <m:sub>
                              <m:r>
                                <a:rPr lang="it-IT" i="1">
                                  <a:solidFill>
                                    <a:srgbClr val="0E5494"/>
                                  </a:solidFill>
                                  <a:latin typeface="Cambria Math" panose="02040503050406030204" pitchFamily="18" charset="0"/>
                                </a:rPr>
                                <m:t>1</m:t>
                              </m:r>
                            </m:sub>
                          </m:sSub>
                        </m:sub>
                      </m:sSub>
                    </m:oMath>
                  </m:oMathPara>
                </a14:m>
                <a:endParaRPr lang="it-IT" dirty="0">
                  <a:solidFill>
                    <a:srgbClr val="0E5494"/>
                  </a:solidFill>
                </a:endParaRPr>
              </a:p>
            </p:txBody>
          </p:sp>
        </mc:Choice>
        <mc:Fallback xmlns="">
          <p:sp>
            <p:nvSpPr>
              <p:cNvPr id="16" name="Oggetto 15">
                <a:extLst>
                  <a:ext uri="{FF2B5EF4-FFF2-40B4-BE49-F238E27FC236}">
                    <a16:creationId xmlns:a16="http://schemas.microsoft.com/office/drawing/2014/main" id="{C153F98E-B88C-4268-BD90-751DB34CFCC9}"/>
                  </a:ext>
                </a:extLst>
              </p:cNvPr>
              <p:cNvSpPr txBox="1">
                <a:spLocks noRot="1" noChangeAspect="1" noMove="1" noResize="1" noEditPoints="1" noAdjustHandles="1" noChangeArrowheads="1" noChangeShapeType="1" noTextEdit="1"/>
              </p:cNvSpPr>
              <p:nvPr/>
            </p:nvSpPr>
            <p:spPr bwMode="auto">
              <a:xfrm>
                <a:off x="3036522" y="3356992"/>
                <a:ext cx="2808312" cy="431601"/>
              </a:xfrm>
              <a:prstGeom prst="rect">
                <a:avLst/>
              </a:prstGeom>
              <a:blipFill>
                <a:blip r:embed="rId4"/>
                <a:stretch>
                  <a:fillRect/>
                </a:stretch>
              </a:blipFill>
            </p:spPr>
            <p:txBody>
              <a:bodyPr/>
              <a:lstStyle/>
              <a:p>
                <a:r>
                  <a:rPr lang="it-IT">
                    <a:noFill/>
                  </a:rPr>
                  <a:t> </a:t>
                </a:r>
              </a:p>
            </p:txBody>
          </p:sp>
        </mc:Fallback>
      </mc:AlternateContent>
    </p:spTree>
    <p:extLst>
      <p:ext uri="{BB962C8B-B14F-4D97-AF65-F5344CB8AC3E}">
        <p14:creationId xmlns:p14="http://schemas.microsoft.com/office/powerpoint/2010/main" val="305502858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205581" y="1314724"/>
            <a:ext cx="8481219" cy="936625"/>
          </a:xfrm>
        </p:spPr>
        <p:txBody>
          <a:bodyPr/>
          <a:lstStyle/>
          <a:p>
            <a:r>
              <a:rPr lang="fr-FR" dirty="0"/>
              <a:t>Mode </a:t>
            </a:r>
            <a:r>
              <a:rPr lang="fr-FR" dirty="0" err="1"/>
              <a:t>effect</a:t>
            </a:r>
            <a:r>
              <a:rPr lang="fr-FR" dirty="0"/>
              <a:t> in mixed mode </a:t>
            </a:r>
            <a:r>
              <a:rPr lang="fr-FR" dirty="0" err="1"/>
              <a:t>surveys</a:t>
            </a:r>
            <a:r>
              <a:rPr lang="fr-FR" dirty="0"/>
              <a:t> (3)</a:t>
            </a:r>
            <a:endParaRPr lang="en-GB" altLang="en-US" sz="2000" i="1" dirty="0"/>
          </a:p>
        </p:txBody>
      </p:sp>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331390" y="2162871"/>
            <a:ext cx="8229600" cy="4320479"/>
          </a:xfrm>
        </p:spPr>
        <p:txBody>
          <a:bodyPr/>
          <a:lstStyle/>
          <a:p>
            <a:pPr algn="just">
              <a:lnSpc>
                <a:spcPct val="150000"/>
              </a:lnSpc>
              <a:defRPr/>
            </a:pPr>
            <a:endParaRPr lang="en-US" altLang="en-US" sz="1600" b="0" dirty="0"/>
          </a:p>
          <a:p>
            <a:pPr algn="just">
              <a:lnSpc>
                <a:spcPct val="150000"/>
              </a:lnSpc>
              <a:defRPr/>
            </a:pPr>
            <a:endParaRPr lang="en-GB" altLang="en-US" sz="1600" b="0" dirty="0"/>
          </a:p>
          <a:p>
            <a:pPr algn="just">
              <a:lnSpc>
                <a:spcPct val="150000"/>
              </a:lnSpc>
              <a:buFontTx/>
              <a:buNone/>
              <a:defRPr/>
            </a:pPr>
            <a:endParaRPr lang="en-GB" altLang="en-US" sz="1600" b="0" dirty="0"/>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41</a:t>
            </a:fld>
            <a:endParaRPr lang="en-GB" altLang="en-US" sz="1400" b="0" i="0" dirty="0">
              <a:solidFill>
                <a:srgbClr val="000000"/>
              </a:solidFill>
              <a:latin typeface="Arial" panose="020B0604020202020204" pitchFamily="34" charset="0"/>
            </a:endParaRPr>
          </a:p>
        </p:txBody>
      </p:sp>
      <mc:AlternateContent xmlns:mc="http://schemas.openxmlformats.org/markup-compatibility/2006" xmlns:a14="http://schemas.microsoft.com/office/drawing/2010/main">
        <mc:Choice Requires="a14">
          <p:sp>
            <p:nvSpPr>
              <p:cNvPr id="13" name="CasellaDiTesto 12">
                <a:extLst>
                  <a:ext uri="{FF2B5EF4-FFF2-40B4-BE49-F238E27FC236}">
                    <a16:creationId xmlns:a16="http://schemas.microsoft.com/office/drawing/2014/main" id="{4B7F9F1E-8AF3-4158-9FB3-BE87A9E567BB}"/>
                  </a:ext>
                </a:extLst>
              </p:cNvPr>
              <p:cNvSpPr txBox="1"/>
              <p:nvPr/>
            </p:nvSpPr>
            <p:spPr>
              <a:xfrm>
                <a:off x="307230" y="2002413"/>
                <a:ext cx="8229600" cy="5208477"/>
              </a:xfrm>
              <a:prstGeom prst="rect">
                <a:avLst/>
              </a:prstGeom>
              <a:noFill/>
            </p:spPr>
            <p:txBody>
              <a:bodyPr wrap="square" rtlCol="0">
                <a:spAutoFit/>
              </a:bodyPr>
              <a:lstStyle/>
              <a:p>
                <a:pPr marL="285750" indent="-285750" algn="just">
                  <a:lnSpc>
                    <a:spcPct val="150000"/>
                  </a:lnSpc>
                  <a:spcBef>
                    <a:spcPts val="600"/>
                  </a:spcBef>
                  <a:spcAft>
                    <a:spcPts val="600"/>
                  </a:spcAft>
                  <a:buFont typeface="Arial" panose="020B0604020202020204" pitchFamily="34" charset="0"/>
                  <a:buChar char="•"/>
                </a:pPr>
                <a:r>
                  <a:rPr lang="en-US" sz="1600" b="0" dirty="0">
                    <a:solidFill>
                      <a:srgbClr val="0F5494"/>
                    </a:solidFill>
                  </a:rPr>
                  <a:t>If we consider the true value to be the measurement obtained with a reference mode (or benchmark), </a:t>
                </a:r>
                <a14:m>
                  <m:oMath xmlns:m="http://schemas.openxmlformats.org/officeDocument/2006/math">
                    <m:sSub>
                      <m:sSubPr>
                        <m:ctrlPr>
                          <a:rPr lang="it-IT" sz="1600" b="0" i="1" dirty="0" smtClean="0">
                            <a:solidFill>
                              <a:srgbClr val="0F5494"/>
                            </a:solidFill>
                            <a:latin typeface="Cambria Math" panose="02040503050406030204" pitchFamily="18" charset="0"/>
                          </a:rPr>
                        </m:ctrlPr>
                      </m:sSubPr>
                      <m:e>
                        <m:r>
                          <a:rPr lang="en-US" sz="1600" b="0" i="1" dirty="0" smtClean="0">
                            <a:solidFill>
                              <a:srgbClr val="0F5494"/>
                            </a:solidFill>
                            <a:latin typeface="Cambria Math" panose="02040503050406030204" pitchFamily="18" charset="0"/>
                          </a:rPr>
                          <m:t>𝑚</m:t>
                        </m:r>
                      </m:e>
                      <m:sub>
                        <m:r>
                          <a:rPr lang="it-IT" sz="1600" b="0" i="1" dirty="0" smtClean="0">
                            <a:solidFill>
                              <a:srgbClr val="0F5494"/>
                            </a:solidFill>
                            <a:latin typeface="Cambria Math" panose="02040503050406030204" pitchFamily="18" charset="0"/>
                          </a:rPr>
                          <m:t>1</m:t>
                        </m:r>
                      </m:sub>
                    </m:sSub>
                  </m:oMath>
                </a14:m>
                <a:r>
                  <a:rPr lang="en-US" sz="1600" b="0" dirty="0">
                    <a:solidFill>
                      <a:srgbClr val="0F5494"/>
                    </a:solidFill>
                  </a:rPr>
                  <a:t> for example, we can write</a:t>
                </a:r>
              </a:p>
              <a:p>
                <a:pPr marL="285750" indent="-285750" algn="just">
                  <a:lnSpc>
                    <a:spcPct val="150000"/>
                  </a:lnSpc>
                  <a:spcBef>
                    <a:spcPts val="600"/>
                  </a:spcBef>
                  <a:spcAft>
                    <a:spcPts val="600"/>
                  </a:spcAft>
                  <a:buFont typeface="Arial" panose="020B0604020202020204" pitchFamily="34" charset="0"/>
                  <a:buChar char="•"/>
                </a:pPr>
                <a:endParaRPr lang="en-US" sz="1600" b="0" i="1" dirty="0">
                  <a:solidFill>
                    <a:srgbClr val="0F5494"/>
                  </a:solidFill>
                </a:endParaRPr>
              </a:p>
              <a:p>
                <a:pPr marL="285750" indent="-285750" algn="just">
                  <a:lnSpc>
                    <a:spcPct val="150000"/>
                  </a:lnSpc>
                  <a:spcBef>
                    <a:spcPts val="600"/>
                  </a:spcBef>
                  <a:spcAft>
                    <a:spcPts val="600"/>
                  </a:spcAft>
                  <a:buFont typeface="Arial" panose="020B0604020202020204" pitchFamily="34" charset="0"/>
                  <a:buChar char="•"/>
                </a:pPr>
                <a:endParaRPr lang="en-US" sz="1600" b="0" i="1" dirty="0">
                  <a:solidFill>
                    <a:srgbClr val="0F5494"/>
                  </a:solidFill>
                </a:endParaRPr>
              </a:p>
              <a:p>
                <a:pPr marL="285750" indent="-285750" algn="just">
                  <a:lnSpc>
                    <a:spcPct val="150000"/>
                  </a:lnSpc>
                  <a:spcBef>
                    <a:spcPts val="600"/>
                  </a:spcBef>
                  <a:spcAft>
                    <a:spcPts val="600"/>
                  </a:spcAft>
                  <a:buFont typeface="Arial" panose="020B0604020202020204" pitchFamily="34" charset="0"/>
                  <a:buChar char="•"/>
                </a:pPr>
                <a14:m>
                  <m:oMath xmlns:m="http://schemas.openxmlformats.org/officeDocument/2006/math">
                    <m:r>
                      <a:rPr lang="it-IT" sz="1600" i="1" smtClean="0">
                        <a:solidFill>
                          <a:srgbClr val="0E5494"/>
                        </a:solidFill>
                        <a:latin typeface="Cambria Math" panose="02040503050406030204" pitchFamily="18" charset="0"/>
                      </a:rPr>
                      <m:t>𝑀</m:t>
                    </m:r>
                    <m:sSub>
                      <m:sSubPr>
                        <m:ctrlPr>
                          <a:rPr lang="it-IT" sz="1600" i="1">
                            <a:solidFill>
                              <a:srgbClr val="0E5494"/>
                            </a:solidFill>
                            <a:latin typeface="Cambria Math" panose="02040503050406030204" pitchFamily="18" charset="0"/>
                          </a:rPr>
                        </m:ctrlPr>
                      </m:sSubPr>
                      <m:e>
                        <m:r>
                          <a:rPr lang="it-IT" sz="1600" i="1">
                            <a:solidFill>
                              <a:srgbClr val="0E5494"/>
                            </a:solidFill>
                            <a:latin typeface="Cambria Math" panose="02040503050406030204" pitchFamily="18" charset="0"/>
                          </a:rPr>
                          <m:t>𝐸</m:t>
                        </m:r>
                      </m:e>
                      <m:sub>
                        <m:sSub>
                          <m:sSubPr>
                            <m:ctrlPr>
                              <a:rPr lang="it-IT" sz="1600" i="1">
                                <a:solidFill>
                                  <a:srgbClr val="0E5494"/>
                                </a:solidFill>
                                <a:latin typeface="Cambria Math" panose="02040503050406030204" pitchFamily="18" charset="0"/>
                              </a:rPr>
                            </m:ctrlPr>
                          </m:sSubPr>
                          <m:e>
                            <m:r>
                              <a:rPr lang="it-IT" sz="1600" i="1">
                                <a:solidFill>
                                  <a:srgbClr val="0E5494"/>
                                </a:solidFill>
                                <a:latin typeface="Cambria Math" panose="02040503050406030204" pitchFamily="18" charset="0"/>
                              </a:rPr>
                              <m:t>𝑚</m:t>
                            </m:r>
                          </m:e>
                          <m:sub>
                            <m:r>
                              <a:rPr lang="it-IT" sz="1600" i="1">
                                <a:solidFill>
                                  <a:srgbClr val="0E5494"/>
                                </a:solidFill>
                                <a:latin typeface="Cambria Math" panose="02040503050406030204" pitchFamily="18" charset="0"/>
                              </a:rPr>
                              <m:t>2</m:t>
                            </m:r>
                          </m:sub>
                        </m:sSub>
                      </m:sub>
                    </m:sSub>
                  </m:oMath>
                </a14:m>
                <a:r>
                  <a:rPr lang="en-US" sz="1600" b="0" i="1" dirty="0">
                    <a:solidFill>
                      <a:srgbClr val="0F5494"/>
                    </a:solidFill>
                  </a:rPr>
                  <a:t> </a:t>
                </a:r>
                <a:r>
                  <a:rPr lang="en-US" sz="1600" b="0" dirty="0">
                    <a:solidFill>
                      <a:srgbClr val="0F5494"/>
                    </a:solidFill>
                  </a:rPr>
                  <a:t>conditional on respondents with </a:t>
                </a:r>
                <a14:m>
                  <m:oMath xmlns:m="http://schemas.openxmlformats.org/officeDocument/2006/math">
                    <m:sSub>
                      <m:sSubPr>
                        <m:ctrlPr>
                          <a:rPr lang="it-IT" sz="1600" b="0" i="1" dirty="0" smtClean="0">
                            <a:solidFill>
                              <a:srgbClr val="0F5494"/>
                            </a:solidFill>
                            <a:latin typeface="Cambria Math" panose="02040503050406030204" pitchFamily="18" charset="0"/>
                          </a:rPr>
                        </m:ctrlPr>
                      </m:sSubPr>
                      <m:e>
                        <m:r>
                          <a:rPr lang="en-US" sz="1600" b="0" i="1" dirty="0" smtClean="0">
                            <a:solidFill>
                              <a:srgbClr val="0F5494"/>
                            </a:solidFill>
                            <a:latin typeface="Cambria Math" panose="02040503050406030204" pitchFamily="18" charset="0"/>
                          </a:rPr>
                          <m:t>𝑚</m:t>
                        </m:r>
                      </m:e>
                      <m:sub>
                        <m:r>
                          <a:rPr lang="it-IT" sz="1600" b="0" i="1" dirty="0" smtClean="0">
                            <a:solidFill>
                              <a:srgbClr val="0F5494"/>
                            </a:solidFill>
                            <a:latin typeface="Cambria Math" panose="02040503050406030204" pitchFamily="18" charset="0"/>
                          </a:rPr>
                          <m:t>2</m:t>
                        </m:r>
                      </m:sub>
                    </m:sSub>
                  </m:oMath>
                </a14:m>
                <a:r>
                  <a:rPr lang="en-US" sz="1600" b="0" dirty="0">
                    <a:solidFill>
                      <a:srgbClr val="0F5494"/>
                    </a:solidFill>
                  </a:rPr>
                  <a:t> can be view as a variation of bias due to measurement error in </a:t>
                </a:r>
                <a14:m>
                  <m:oMath xmlns:m="http://schemas.openxmlformats.org/officeDocument/2006/math">
                    <m:sSub>
                      <m:sSubPr>
                        <m:ctrlPr>
                          <a:rPr lang="it-IT" sz="1600" b="0" i="1" dirty="0">
                            <a:solidFill>
                              <a:srgbClr val="0F5494"/>
                            </a:solidFill>
                            <a:latin typeface="Cambria Math" panose="02040503050406030204" pitchFamily="18" charset="0"/>
                          </a:rPr>
                        </m:ctrlPr>
                      </m:sSubPr>
                      <m:e>
                        <m:r>
                          <a:rPr lang="en-US" sz="1600" b="0" i="1" dirty="0">
                            <a:solidFill>
                              <a:srgbClr val="0F5494"/>
                            </a:solidFill>
                            <a:latin typeface="Cambria Math" panose="02040503050406030204" pitchFamily="18" charset="0"/>
                          </a:rPr>
                          <m:t>𝑚</m:t>
                        </m:r>
                      </m:e>
                      <m:sub>
                        <m:r>
                          <a:rPr lang="it-IT" sz="1600" b="0" i="1" dirty="0">
                            <a:solidFill>
                              <a:srgbClr val="0F5494"/>
                            </a:solidFill>
                            <a:latin typeface="Cambria Math" panose="02040503050406030204" pitchFamily="18" charset="0"/>
                          </a:rPr>
                          <m:t>2</m:t>
                        </m:r>
                      </m:sub>
                    </m:sSub>
                  </m:oMath>
                </a14:m>
                <a:r>
                  <a:rPr lang="en-US" sz="1600" b="0" dirty="0">
                    <a:solidFill>
                      <a:srgbClr val="0F5494"/>
                    </a:solidFill>
                  </a:rPr>
                  <a:t>.</a:t>
                </a:r>
              </a:p>
              <a:p>
                <a:pPr marL="285750" indent="-285750" algn="just">
                  <a:lnSpc>
                    <a:spcPct val="150000"/>
                  </a:lnSpc>
                  <a:spcBef>
                    <a:spcPts val="600"/>
                  </a:spcBef>
                  <a:spcAft>
                    <a:spcPts val="600"/>
                  </a:spcAft>
                  <a:buFont typeface="Arial" panose="020B0604020202020204" pitchFamily="34" charset="0"/>
                  <a:buChar char="•"/>
                </a:pPr>
                <a14:m>
                  <m:oMath xmlns:m="http://schemas.openxmlformats.org/officeDocument/2006/math">
                    <m:r>
                      <a:rPr lang="it-IT" sz="1600" i="1" smtClean="0">
                        <a:solidFill>
                          <a:srgbClr val="0E5494"/>
                        </a:solidFill>
                        <a:latin typeface="Cambria Math" panose="02040503050406030204" pitchFamily="18" charset="0"/>
                      </a:rPr>
                      <m:t>𝑆𝐸</m:t>
                    </m:r>
                    <m:d>
                      <m:dPr>
                        <m:ctrlPr>
                          <a:rPr lang="it-IT" sz="1600" i="1">
                            <a:solidFill>
                              <a:srgbClr val="0E5494"/>
                            </a:solidFill>
                            <a:latin typeface="Cambria Math" panose="02040503050406030204" pitchFamily="18" charset="0"/>
                          </a:rPr>
                        </m:ctrlPr>
                      </m:dPr>
                      <m:e>
                        <m:sSub>
                          <m:sSubPr>
                            <m:ctrlPr>
                              <a:rPr lang="it-IT" sz="1600" i="1">
                                <a:solidFill>
                                  <a:srgbClr val="0E5494"/>
                                </a:solidFill>
                                <a:latin typeface="Cambria Math" panose="02040503050406030204" pitchFamily="18" charset="0"/>
                              </a:rPr>
                            </m:ctrlPr>
                          </m:sSubPr>
                          <m:e>
                            <m:r>
                              <a:rPr lang="it-IT" sz="1600" i="1">
                                <a:solidFill>
                                  <a:srgbClr val="0E5494"/>
                                </a:solidFill>
                                <a:latin typeface="Cambria Math" panose="02040503050406030204" pitchFamily="18" charset="0"/>
                              </a:rPr>
                              <m:t>𝑦</m:t>
                            </m:r>
                          </m:e>
                          <m:sub>
                            <m:sSub>
                              <m:sSubPr>
                                <m:ctrlPr>
                                  <a:rPr lang="it-IT" sz="1600" i="1">
                                    <a:solidFill>
                                      <a:srgbClr val="0E5494"/>
                                    </a:solidFill>
                                    <a:latin typeface="Cambria Math" panose="02040503050406030204" pitchFamily="18" charset="0"/>
                                  </a:rPr>
                                </m:ctrlPr>
                              </m:sSubPr>
                              <m:e>
                                <m:r>
                                  <a:rPr lang="it-IT" sz="1600" i="1">
                                    <a:solidFill>
                                      <a:srgbClr val="0E5494"/>
                                    </a:solidFill>
                                    <a:latin typeface="Cambria Math" panose="02040503050406030204" pitchFamily="18" charset="0"/>
                                  </a:rPr>
                                  <m:t>𝑚</m:t>
                                </m:r>
                              </m:e>
                              <m:sub>
                                <m:r>
                                  <a:rPr lang="it-IT" sz="1600" i="1">
                                    <a:solidFill>
                                      <a:srgbClr val="0E5494"/>
                                    </a:solidFill>
                                    <a:latin typeface="Cambria Math" panose="02040503050406030204" pitchFamily="18" charset="0"/>
                                  </a:rPr>
                                  <m:t>1</m:t>
                                </m:r>
                              </m:sub>
                            </m:sSub>
                          </m:sub>
                        </m:sSub>
                      </m:e>
                    </m:d>
                    <m:r>
                      <a:rPr lang="it-IT" sz="1600" b="0" i="1" smtClean="0">
                        <a:solidFill>
                          <a:srgbClr val="0E5494"/>
                        </a:solidFill>
                        <a:latin typeface="Cambria Math" panose="02040503050406030204" pitchFamily="18" charset="0"/>
                      </a:rPr>
                      <m:t> </m:t>
                    </m:r>
                  </m:oMath>
                </a14:m>
                <a:r>
                  <a:rPr lang="en-US" sz="1600" b="0" dirty="0">
                    <a:solidFill>
                      <a:srgbClr val="0F5494"/>
                    </a:solidFill>
                  </a:rPr>
                  <a:t>respect to the variable measured with </a:t>
                </a:r>
                <a14:m>
                  <m:oMath xmlns:m="http://schemas.openxmlformats.org/officeDocument/2006/math">
                    <m:sSub>
                      <m:sSubPr>
                        <m:ctrlPr>
                          <a:rPr lang="it-IT" sz="1600" b="0" i="1" dirty="0">
                            <a:solidFill>
                              <a:srgbClr val="0F5494"/>
                            </a:solidFill>
                            <a:latin typeface="Cambria Math" panose="02040503050406030204" pitchFamily="18" charset="0"/>
                          </a:rPr>
                        </m:ctrlPr>
                      </m:sSubPr>
                      <m:e>
                        <m:r>
                          <a:rPr lang="en-US" sz="1600" b="0" i="1" dirty="0">
                            <a:solidFill>
                              <a:srgbClr val="0F5494"/>
                            </a:solidFill>
                            <a:latin typeface="Cambria Math" panose="02040503050406030204" pitchFamily="18" charset="0"/>
                          </a:rPr>
                          <m:t>𝑚</m:t>
                        </m:r>
                      </m:e>
                      <m:sub>
                        <m:r>
                          <a:rPr lang="it-IT" sz="1600" b="0" i="1" dirty="0" smtClean="0">
                            <a:solidFill>
                              <a:srgbClr val="0F5494"/>
                            </a:solidFill>
                            <a:latin typeface="Cambria Math" panose="02040503050406030204" pitchFamily="18" charset="0"/>
                          </a:rPr>
                          <m:t>1</m:t>
                        </m:r>
                      </m:sub>
                    </m:sSub>
                  </m:oMath>
                </a14:m>
                <a:r>
                  <a:rPr lang="en-US" sz="1600" b="0" dirty="0">
                    <a:solidFill>
                      <a:srgbClr val="0F5494"/>
                    </a:solidFill>
                  </a:rPr>
                  <a:t> is a variation of bias due to the selection error generated by the use of the mode </a:t>
                </a:r>
                <a14:m>
                  <m:oMath xmlns:m="http://schemas.openxmlformats.org/officeDocument/2006/math">
                    <m:sSub>
                      <m:sSubPr>
                        <m:ctrlPr>
                          <a:rPr lang="it-IT" sz="1600" b="0" i="1" dirty="0">
                            <a:solidFill>
                              <a:srgbClr val="0F5494"/>
                            </a:solidFill>
                            <a:latin typeface="Cambria Math" panose="02040503050406030204" pitchFamily="18" charset="0"/>
                          </a:rPr>
                        </m:ctrlPr>
                      </m:sSubPr>
                      <m:e>
                        <m:r>
                          <a:rPr lang="en-US" sz="1600" b="0" i="1" dirty="0">
                            <a:solidFill>
                              <a:srgbClr val="0F5494"/>
                            </a:solidFill>
                            <a:latin typeface="Cambria Math" panose="02040503050406030204" pitchFamily="18" charset="0"/>
                          </a:rPr>
                          <m:t>𝑚</m:t>
                        </m:r>
                      </m:e>
                      <m:sub>
                        <m:r>
                          <a:rPr lang="it-IT" sz="1600" b="0" i="1" dirty="0">
                            <a:solidFill>
                              <a:srgbClr val="0F5494"/>
                            </a:solidFill>
                            <a:latin typeface="Cambria Math" panose="02040503050406030204" pitchFamily="18" charset="0"/>
                          </a:rPr>
                          <m:t>2</m:t>
                        </m:r>
                      </m:sub>
                    </m:sSub>
                  </m:oMath>
                </a14:m>
                <a:r>
                  <a:rPr lang="en-US" sz="1600" b="0" dirty="0">
                    <a:solidFill>
                      <a:srgbClr val="0F5494"/>
                    </a:solidFill>
                  </a:rPr>
                  <a:t>, instead of the m1 mode for measuring </a:t>
                </a:r>
                <a14:m>
                  <m:oMath xmlns:m="http://schemas.openxmlformats.org/officeDocument/2006/math">
                    <m:sSub>
                      <m:sSubPr>
                        <m:ctrlPr>
                          <a:rPr lang="it-IT" sz="1600" i="1">
                            <a:solidFill>
                              <a:srgbClr val="0E5494"/>
                            </a:solidFill>
                            <a:latin typeface="Cambria Math" panose="02040503050406030204" pitchFamily="18" charset="0"/>
                          </a:rPr>
                        </m:ctrlPr>
                      </m:sSubPr>
                      <m:e>
                        <m:r>
                          <a:rPr lang="it-IT" sz="1600" i="1">
                            <a:solidFill>
                              <a:srgbClr val="0E5494"/>
                            </a:solidFill>
                            <a:latin typeface="Cambria Math" panose="02040503050406030204" pitchFamily="18" charset="0"/>
                          </a:rPr>
                          <m:t>𝑦</m:t>
                        </m:r>
                      </m:e>
                      <m:sub>
                        <m:sSub>
                          <m:sSubPr>
                            <m:ctrlPr>
                              <a:rPr lang="it-IT" sz="1600" i="1">
                                <a:solidFill>
                                  <a:srgbClr val="0E5494"/>
                                </a:solidFill>
                                <a:latin typeface="Cambria Math" panose="02040503050406030204" pitchFamily="18" charset="0"/>
                              </a:rPr>
                            </m:ctrlPr>
                          </m:sSubPr>
                          <m:e>
                            <m:r>
                              <a:rPr lang="it-IT" sz="1600" i="1">
                                <a:solidFill>
                                  <a:srgbClr val="0E5494"/>
                                </a:solidFill>
                                <a:latin typeface="Cambria Math" panose="02040503050406030204" pitchFamily="18" charset="0"/>
                              </a:rPr>
                              <m:t>𝑚</m:t>
                            </m:r>
                          </m:e>
                          <m:sub>
                            <m:r>
                              <a:rPr lang="it-IT" sz="1600" i="1">
                                <a:solidFill>
                                  <a:srgbClr val="0E5494"/>
                                </a:solidFill>
                                <a:latin typeface="Cambria Math" panose="02040503050406030204" pitchFamily="18" charset="0"/>
                              </a:rPr>
                              <m:t>1</m:t>
                            </m:r>
                          </m:sub>
                        </m:sSub>
                      </m:sub>
                    </m:sSub>
                  </m:oMath>
                </a14:m>
                <a:endParaRPr lang="en-US" sz="1600" b="0" dirty="0">
                  <a:solidFill>
                    <a:srgbClr val="0F5494"/>
                  </a:solidFill>
                </a:endParaRPr>
              </a:p>
              <a:p>
                <a:pPr marL="285750" indent="-285750" algn="just">
                  <a:lnSpc>
                    <a:spcPct val="150000"/>
                  </a:lnSpc>
                  <a:spcBef>
                    <a:spcPts val="600"/>
                  </a:spcBef>
                  <a:spcAft>
                    <a:spcPts val="600"/>
                  </a:spcAft>
                  <a:buFont typeface="Arial" panose="020B0604020202020204" pitchFamily="34" charset="0"/>
                  <a:buChar char="•"/>
                </a:pPr>
                <a14:m>
                  <m:oMath xmlns:m="http://schemas.openxmlformats.org/officeDocument/2006/math">
                    <m:r>
                      <a:rPr lang="it-IT" sz="1600" i="1" smtClean="0">
                        <a:solidFill>
                          <a:srgbClr val="0E5494"/>
                        </a:solidFill>
                        <a:latin typeface="Cambria Math" panose="02040503050406030204" pitchFamily="18" charset="0"/>
                      </a:rPr>
                      <m:t>𝐸</m:t>
                    </m:r>
                    <m:d>
                      <m:dPr>
                        <m:ctrlPr>
                          <a:rPr lang="it-IT" sz="1600" i="1">
                            <a:solidFill>
                              <a:srgbClr val="0E5494"/>
                            </a:solidFill>
                            <a:latin typeface="Cambria Math" panose="02040503050406030204" pitchFamily="18" charset="0"/>
                          </a:rPr>
                        </m:ctrlPr>
                      </m:dPr>
                      <m:e>
                        <m:sSub>
                          <m:sSubPr>
                            <m:ctrlPr>
                              <a:rPr lang="it-IT" sz="1600" i="1">
                                <a:solidFill>
                                  <a:srgbClr val="0E5494"/>
                                </a:solidFill>
                                <a:latin typeface="Cambria Math" panose="02040503050406030204" pitchFamily="18" charset="0"/>
                              </a:rPr>
                            </m:ctrlPr>
                          </m:sSubPr>
                          <m:e>
                            <m:r>
                              <a:rPr lang="it-IT" sz="1600" i="1">
                                <a:solidFill>
                                  <a:srgbClr val="0E5494"/>
                                </a:solidFill>
                                <a:latin typeface="Cambria Math" panose="02040503050406030204" pitchFamily="18" charset="0"/>
                              </a:rPr>
                              <m:t>𝑦</m:t>
                            </m:r>
                          </m:e>
                          <m:sub>
                            <m:sSub>
                              <m:sSubPr>
                                <m:ctrlPr>
                                  <a:rPr lang="it-IT" sz="1600" i="1">
                                    <a:solidFill>
                                      <a:srgbClr val="0E5494"/>
                                    </a:solidFill>
                                    <a:latin typeface="Cambria Math" panose="02040503050406030204" pitchFamily="18" charset="0"/>
                                  </a:rPr>
                                </m:ctrlPr>
                              </m:sSubPr>
                              <m:e>
                                <m:r>
                                  <a:rPr lang="it-IT" sz="1600" i="1">
                                    <a:solidFill>
                                      <a:srgbClr val="0E5494"/>
                                    </a:solidFill>
                                    <a:latin typeface="Cambria Math" panose="02040503050406030204" pitchFamily="18" charset="0"/>
                                  </a:rPr>
                                  <m:t>𝑚</m:t>
                                </m:r>
                              </m:e>
                              <m:sub>
                                <m:r>
                                  <a:rPr lang="it-IT" sz="1600" i="1">
                                    <a:solidFill>
                                      <a:srgbClr val="0E5494"/>
                                    </a:solidFill>
                                    <a:latin typeface="Cambria Math" panose="02040503050406030204" pitchFamily="18" charset="0"/>
                                  </a:rPr>
                                  <m:t>1</m:t>
                                </m:r>
                              </m:sub>
                            </m:sSub>
                          </m:sub>
                        </m:sSub>
                        <m:d>
                          <m:dPr>
                            <m:begChr m:val="|"/>
                            <m:endChr m:val=""/>
                            <m:ctrlPr>
                              <a:rPr lang="it-IT" sz="1600" i="1">
                                <a:solidFill>
                                  <a:srgbClr val="0E5494"/>
                                </a:solidFill>
                                <a:latin typeface="Cambria Math" panose="02040503050406030204" pitchFamily="18" charset="0"/>
                              </a:rPr>
                            </m:ctrlPr>
                          </m:dPr>
                          <m:e>
                            <m:sSub>
                              <m:sSubPr>
                                <m:ctrlPr>
                                  <a:rPr lang="it-IT" sz="1600" i="1">
                                    <a:solidFill>
                                      <a:srgbClr val="0E5494"/>
                                    </a:solidFill>
                                    <a:latin typeface="Cambria Math" panose="02040503050406030204" pitchFamily="18" charset="0"/>
                                  </a:rPr>
                                </m:ctrlPr>
                              </m:sSubPr>
                              <m:e>
                                <m:r>
                                  <a:rPr lang="it-IT" sz="1600" i="1">
                                    <a:solidFill>
                                      <a:srgbClr val="0E5494"/>
                                    </a:solidFill>
                                    <a:latin typeface="Cambria Math" panose="02040503050406030204" pitchFamily="18" charset="0"/>
                                  </a:rPr>
                                  <m:t>𝑅</m:t>
                                </m:r>
                              </m:e>
                              <m:sub>
                                <m:sSub>
                                  <m:sSubPr>
                                    <m:ctrlPr>
                                      <a:rPr lang="it-IT" sz="1600" i="1">
                                        <a:solidFill>
                                          <a:srgbClr val="0E5494"/>
                                        </a:solidFill>
                                        <a:latin typeface="Cambria Math" panose="02040503050406030204" pitchFamily="18" charset="0"/>
                                      </a:rPr>
                                    </m:ctrlPr>
                                  </m:sSubPr>
                                  <m:e>
                                    <m:r>
                                      <a:rPr lang="it-IT" sz="1600" i="1">
                                        <a:solidFill>
                                          <a:srgbClr val="0E5494"/>
                                        </a:solidFill>
                                        <a:latin typeface="Cambria Math" panose="02040503050406030204" pitchFamily="18" charset="0"/>
                                      </a:rPr>
                                      <m:t>𝑚</m:t>
                                    </m:r>
                                  </m:e>
                                  <m:sub>
                                    <m:r>
                                      <a:rPr lang="it-IT" sz="1600" i="1">
                                        <a:solidFill>
                                          <a:srgbClr val="0E5494"/>
                                        </a:solidFill>
                                        <a:latin typeface="Cambria Math" panose="02040503050406030204" pitchFamily="18" charset="0"/>
                                      </a:rPr>
                                      <m:t>2</m:t>
                                    </m:r>
                                  </m:sub>
                                </m:sSub>
                              </m:sub>
                            </m:sSub>
                            <m:r>
                              <a:rPr lang="it-IT" sz="1600" i="1">
                                <a:solidFill>
                                  <a:srgbClr val="0E5494"/>
                                </a:solidFill>
                                <a:latin typeface="Cambria Math" panose="02040503050406030204" pitchFamily="18" charset="0"/>
                              </a:rPr>
                              <m:t>=1</m:t>
                            </m:r>
                          </m:e>
                        </m:d>
                      </m:e>
                    </m:d>
                    <m:r>
                      <a:rPr lang="it-IT" sz="1600" i="1">
                        <a:solidFill>
                          <a:srgbClr val="0E5494"/>
                        </a:solidFill>
                        <a:latin typeface="Cambria Math" panose="02040503050406030204" pitchFamily="18" charset="0"/>
                      </a:rPr>
                      <m:t> </m:t>
                    </m:r>
                  </m:oMath>
                </a14:m>
                <a:r>
                  <a:rPr lang="en-US" sz="1600" b="0" i="1" dirty="0">
                    <a:solidFill>
                      <a:srgbClr val="0F5494"/>
                    </a:solidFill>
                  </a:rPr>
                  <a:t> </a:t>
                </a:r>
                <a:r>
                  <a:rPr lang="en-US" sz="1600" b="0" dirty="0">
                    <a:solidFill>
                      <a:srgbClr val="0F5494"/>
                    </a:solidFill>
                  </a:rPr>
                  <a:t>is a</a:t>
                </a:r>
                <a:r>
                  <a:rPr lang="en-US" sz="1600" b="0" i="1" dirty="0">
                    <a:solidFill>
                      <a:srgbClr val="0F5494"/>
                    </a:solidFill>
                  </a:rPr>
                  <a:t> "counterfactual" </a:t>
                </a:r>
                <a:r>
                  <a:rPr lang="en-US" sz="1600" b="0" dirty="0">
                    <a:solidFill>
                      <a:srgbClr val="0F5494"/>
                    </a:solidFill>
                  </a:rPr>
                  <a:t>quantity</a:t>
                </a:r>
              </a:p>
              <a:p>
                <a:pPr marL="285750" indent="-285750" algn="just">
                  <a:lnSpc>
                    <a:spcPct val="150000"/>
                  </a:lnSpc>
                  <a:spcBef>
                    <a:spcPts val="600"/>
                  </a:spcBef>
                  <a:spcAft>
                    <a:spcPts val="600"/>
                  </a:spcAft>
                  <a:buFont typeface="Arial" panose="020B0604020202020204" pitchFamily="34" charset="0"/>
                  <a:buChar char="•"/>
                </a:pPr>
                <a:endParaRPr lang="en-US" sz="1600" b="0" i="1" dirty="0">
                  <a:solidFill>
                    <a:srgbClr val="0F5494"/>
                  </a:solidFill>
                </a:endParaRPr>
              </a:p>
            </p:txBody>
          </p:sp>
        </mc:Choice>
        <mc:Fallback xmlns="">
          <p:sp>
            <p:nvSpPr>
              <p:cNvPr id="13" name="CasellaDiTesto 12">
                <a:extLst>
                  <a:ext uri="{FF2B5EF4-FFF2-40B4-BE49-F238E27FC236}">
                    <a16:creationId xmlns:a16="http://schemas.microsoft.com/office/drawing/2014/main" id="{4B7F9F1E-8AF3-4158-9FB3-BE87A9E567BB}"/>
                  </a:ext>
                </a:extLst>
              </p:cNvPr>
              <p:cNvSpPr txBox="1">
                <a:spLocks noRot="1" noChangeAspect="1" noMove="1" noResize="1" noEditPoints="1" noAdjustHandles="1" noChangeArrowheads="1" noChangeShapeType="1" noTextEdit="1"/>
              </p:cNvSpPr>
              <p:nvPr/>
            </p:nvSpPr>
            <p:spPr>
              <a:xfrm>
                <a:off x="307230" y="2002413"/>
                <a:ext cx="8229600" cy="5208477"/>
              </a:xfrm>
              <a:prstGeom prst="rect">
                <a:avLst/>
              </a:prstGeom>
              <a:blipFill>
                <a:blip r:embed="rId3"/>
                <a:stretch>
                  <a:fillRect l="-296" r="-444" b="-4795"/>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8" name="Oggetto 7">
                <a:extLst>
                  <a:ext uri="{FF2B5EF4-FFF2-40B4-BE49-F238E27FC236}">
                    <a16:creationId xmlns:a16="http://schemas.microsoft.com/office/drawing/2014/main" id="{ECEC12BD-2D7F-4F5D-84D4-CFCCBB3FDAAD}"/>
                  </a:ext>
                </a:extLst>
              </p:cNvPr>
              <p:cNvSpPr txBox="1"/>
              <p:nvPr/>
            </p:nvSpPr>
            <p:spPr bwMode="auto">
              <a:xfrm>
                <a:off x="1365702" y="3095325"/>
                <a:ext cx="7200800" cy="1052438"/>
              </a:xfrm>
              <a:prstGeom prst="rect">
                <a:avLst/>
              </a:prstGeom>
              <a:solidFill>
                <a:srgbClr val="FFFFFF"/>
              </a:solidFill>
            </p:spPr>
            <p:txBody>
              <a:bodyPr>
                <a:normAutofit fontScale="25000" lnSpcReduction="20000"/>
              </a:bodyPr>
              <a:lstStyle/>
              <a:p>
                <a:pPr/>
                <a14:m>
                  <m:oMathPara xmlns:m="http://schemas.openxmlformats.org/officeDocument/2006/math">
                    <m:oMathParaPr>
                      <m:jc m:val="left"/>
                    </m:oMathParaPr>
                    <m:oMath xmlns:m="http://schemas.openxmlformats.org/officeDocument/2006/math">
                      <m:r>
                        <a:rPr lang="it-IT" i="1" smtClean="0">
                          <a:solidFill>
                            <a:srgbClr val="0E5494"/>
                          </a:solidFill>
                          <a:latin typeface="Cambria Math" panose="02040503050406030204" pitchFamily="18" charset="0"/>
                        </a:rPr>
                        <m:t>𝑀𝐸</m:t>
                      </m:r>
                      <m:r>
                        <a:rPr lang="it-IT" i="1" smtClean="0">
                          <a:solidFill>
                            <a:srgbClr val="0E5494"/>
                          </a:solidFill>
                          <a:latin typeface="Cambria Math" panose="02040503050406030204" pitchFamily="18" charset="0"/>
                        </a:rPr>
                        <m:t>=</m:t>
                      </m:r>
                      <m:r>
                        <a:rPr lang="it-IT" i="1" smtClean="0">
                          <a:solidFill>
                            <a:srgbClr val="0E5494"/>
                          </a:solidFill>
                          <a:latin typeface="Cambria Math" panose="02040503050406030204" pitchFamily="18" charset="0"/>
                        </a:rPr>
                        <m:t>𝐸</m:t>
                      </m:r>
                      <m:d>
                        <m:dPr>
                          <m:ctrlPr>
                            <a:rPr lang="it-IT" i="1">
                              <a:solidFill>
                                <a:srgbClr val="0E5494"/>
                              </a:solidFill>
                              <a:latin typeface="Cambria Math" panose="02040503050406030204" pitchFamily="18" charset="0"/>
                            </a:rPr>
                          </m:ctrlPr>
                        </m:dPr>
                        <m:e>
                          <m:sSub>
                            <m:sSubPr>
                              <m:ctrlPr>
                                <a:rPr lang="it-IT" i="1">
                                  <a:solidFill>
                                    <a:srgbClr val="0E5494"/>
                                  </a:solidFill>
                                  <a:latin typeface="Cambria Math" panose="02040503050406030204" pitchFamily="18" charset="0"/>
                                </a:rPr>
                              </m:ctrlPr>
                            </m:sSubPr>
                            <m:e>
                              <m:r>
                                <a:rPr lang="it-IT" i="1">
                                  <a:solidFill>
                                    <a:srgbClr val="0E5494"/>
                                  </a:solidFill>
                                  <a:latin typeface="Cambria Math" panose="02040503050406030204" pitchFamily="18" charset="0"/>
                                </a:rPr>
                                <m:t>𝑦</m:t>
                              </m:r>
                            </m:e>
                            <m:sub>
                              <m:sSub>
                                <m:sSubPr>
                                  <m:ctrlPr>
                                    <a:rPr lang="it-IT" i="1">
                                      <a:solidFill>
                                        <a:srgbClr val="0E5494"/>
                                      </a:solidFill>
                                      <a:latin typeface="Cambria Math" panose="02040503050406030204" pitchFamily="18" charset="0"/>
                                    </a:rPr>
                                  </m:ctrlPr>
                                </m:sSubPr>
                                <m:e>
                                  <m:r>
                                    <a:rPr lang="it-IT" i="1">
                                      <a:solidFill>
                                        <a:srgbClr val="0E5494"/>
                                      </a:solidFill>
                                      <a:latin typeface="Cambria Math" panose="02040503050406030204" pitchFamily="18" charset="0"/>
                                    </a:rPr>
                                    <m:t>𝑚</m:t>
                                  </m:r>
                                </m:e>
                                <m:sub>
                                  <m:r>
                                    <a:rPr lang="it-IT" i="1">
                                      <a:solidFill>
                                        <a:srgbClr val="0E5494"/>
                                      </a:solidFill>
                                      <a:latin typeface="Cambria Math" panose="02040503050406030204" pitchFamily="18" charset="0"/>
                                    </a:rPr>
                                    <m:t>2</m:t>
                                  </m:r>
                                </m:sub>
                              </m:sSub>
                            </m:sub>
                          </m:sSub>
                          <m:d>
                            <m:dPr>
                              <m:begChr m:val="|"/>
                              <m:endChr m:val=""/>
                              <m:ctrlPr>
                                <a:rPr lang="it-IT" i="1">
                                  <a:solidFill>
                                    <a:srgbClr val="0E5494"/>
                                  </a:solidFill>
                                  <a:latin typeface="Cambria Math" panose="02040503050406030204" pitchFamily="18" charset="0"/>
                                </a:rPr>
                              </m:ctrlPr>
                            </m:dPr>
                            <m:e>
                              <m:sSub>
                                <m:sSubPr>
                                  <m:ctrlPr>
                                    <a:rPr lang="it-IT" i="1">
                                      <a:solidFill>
                                        <a:srgbClr val="0E5494"/>
                                      </a:solidFill>
                                      <a:latin typeface="Cambria Math" panose="02040503050406030204" pitchFamily="18" charset="0"/>
                                    </a:rPr>
                                  </m:ctrlPr>
                                </m:sSubPr>
                                <m:e>
                                  <m:r>
                                    <a:rPr lang="it-IT" i="1">
                                      <a:solidFill>
                                        <a:srgbClr val="0E5494"/>
                                      </a:solidFill>
                                      <a:latin typeface="Cambria Math" panose="02040503050406030204" pitchFamily="18" charset="0"/>
                                    </a:rPr>
                                    <m:t>𝑅</m:t>
                                  </m:r>
                                </m:e>
                                <m:sub>
                                  <m:sSub>
                                    <m:sSubPr>
                                      <m:ctrlPr>
                                        <a:rPr lang="it-IT" i="1">
                                          <a:solidFill>
                                            <a:srgbClr val="0E5494"/>
                                          </a:solidFill>
                                          <a:latin typeface="Cambria Math" panose="02040503050406030204" pitchFamily="18" charset="0"/>
                                        </a:rPr>
                                      </m:ctrlPr>
                                    </m:sSubPr>
                                    <m:e>
                                      <m:r>
                                        <a:rPr lang="it-IT" i="1">
                                          <a:solidFill>
                                            <a:srgbClr val="0E5494"/>
                                          </a:solidFill>
                                          <a:latin typeface="Cambria Math" panose="02040503050406030204" pitchFamily="18" charset="0"/>
                                        </a:rPr>
                                        <m:t>𝑚</m:t>
                                      </m:r>
                                    </m:e>
                                    <m:sub>
                                      <m:r>
                                        <a:rPr lang="it-IT" i="1">
                                          <a:solidFill>
                                            <a:srgbClr val="0E5494"/>
                                          </a:solidFill>
                                          <a:latin typeface="Cambria Math" panose="02040503050406030204" pitchFamily="18" charset="0"/>
                                        </a:rPr>
                                        <m:t>2</m:t>
                                      </m:r>
                                    </m:sub>
                                  </m:sSub>
                                </m:sub>
                              </m:sSub>
                              <m:r>
                                <a:rPr lang="it-IT" i="1">
                                  <a:solidFill>
                                    <a:srgbClr val="0E5494"/>
                                  </a:solidFill>
                                  <a:latin typeface="Cambria Math" panose="02040503050406030204" pitchFamily="18" charset="0"/>
                                </a:rPr>
                                <m:t>=1</m:t>
                              </m:r>
                            </m:e>
                          </m:d>
                        </m:e>
                      </m:d>
                      <m:r>
                        <a:rPr lang="it-IT" i="1">
                          <a:solidFill>
                            <a:srgbClr val="0E5494"/>
                          </a:solidFill>
                          <a:latin typeface="Cambria Math" panose="02040503050406030204" pitchFamily="18" charset="0"/>
                        </a:rPr>
                        <m:t>−</m:t>
                      </m:r>
                      <m:r>
                        <a:rPr lang="it-IT" i="1">
                          <a:solidFill>
                            <a:srgbClr val="0E5494"/>
                          </a:solidFill>
                          <a:latin typeface="Cambria Math" panose="02040503050406030204" pitchFamily="18" charset="0"/>
                        </a:rPr>
                        <m:t>𝐸</m:t>
                      </m:r>
                      <m:d>
                        <m:dPr>
                          <m:ctrlPr>
                            <a:rPr lang="it-IT" i="1">
                              <a:solidFill>
                                <a:srgbClr val="0E5494"/>
                              </a:solidFill>
                              <a:latin typeface="Cambria Math" panose="02040503050406030204" pitchFamily="18" charset="0"/>
                            </a:rPr>
                          </m:ctrlPr>
                        </m:dPr>
                        <m:e>
                          <m:sSub>
                            <m:sSubPr>
                              <m:ctrlPr>
                                <a:rPr lang="it-IT" i="1">
                                  <a:solidFill>
                                    <a:srgbClr val="0E5494"/>
                                  </a:solidFill>
                                  <a:latin typeface="Cambria Math" panose="02040503050406030204" pitchFamily="18" charset="0"/>
                                </a:rPr>
                              </m:ctrlPr>
                            </m:sSubPr>
                            <m:e>
                              <m:r>
                                <a:rPr lang="it-IT" i="1">
                                  <a:solidFill>
                                    <a:srgbClr val="0E5494"/>
                                  </a:solidFill>
                                  <a:latin typeface="Cambria Math" panose="02040503050406030204" pitchFamily="18" charset="0"/>
                                </a:rPr>
                                <m:t>𝑦</m:t>
                              </m:r>
                            </m:e>
                            <m:sub>
                              <m:sSub>
                                <m:sSubPr>
                                  <m:ctrlPr>
                                    <a:rPr lang="it-IT" i="1">
                                      <a:solidFill>
                                        <a:srgbClr val="0E5494"/>
                                      </a:solidFill>
                                      <a:latin typeface="Cambria Math" panose="02040503050406030204" pitchFamily="18" charset="0"/>
                                    </a:rPr>
                                  </m:ctrlPr>
                                </m:sSubPr>
                                <m:e>
                                  <m:r>
                                    <a:rPr lang="it-IT" i="1">
                                      <a:solidFill>
                                        <a:srgbClr val="0E5494"/>
                                      </a:solidFill>
                                      <a:latin typeface="Cambria Math" panose="02040503050406030204" pitchFamily="18" charset="0"/>
                                    </a:rPr>
                                    <m:t>𝑚</m:t>
                                  </m:r>
                                </m:e>
                                <m:sub>
                                  <m:r>
                                    <a:rPr lang="it-IT" i="1">
                                      <a:solidFill>
                                        <a:srgbClr val="0E5494"/>
                                      </a:solidFill>
                                      <a:latin typeface="Cambria Math" panose="02040503050406030204" pitchFamily="18" charset="0"/>
                                    </a:rPr>
                                    <m:t>1</m:t>
                                  </m:r>
                                </m:sub>
                              </m:sSub>
                            </m:sub>
                          </m:sSub>
                          <m:d>
                            <m:dPr>
                              <m:begChr m:val="|"/>
                              <m:endChr m:val=""/>
                              <m:ctrlPr>
                                <a:rPr lang="it-IT" i="1">
                                  <a:solidFill>
                                    <a:srgbClr val="0E5494"/>
                                  </a:solidFill>
                                  <a:latin typeface="Cambria Math" panose="02040503050406030204" pitchFamily="18" charset="0"/>
                                </a:rPr>
                              </m:ctrlPr>
                            </m:dPr>
                            <m:e>
                              <m:sSub>
                                <m:sSubPr>
                                  <m:ctrlPr>
                                    <a:rPr lang="it-IT" i="1">
                                      <a:solidFill>
                                        <a:srgbClr val="0E5494"/>
                                      </a:solidFill>
                                      <a:latin typeface="Cambria Math" panose="02040503050406030204" pitchFamily="18" charset="0"/>
                                    </a:rPr>
                                  </m:ctrlPr>
                                </m:sSubPr>
                                <m:e>
                                  <m:r>
                                    <a:rPr lang="it-IT" i="1">
                                      <a:solidFill>
                                        <a:srgbClr val="0E5494"/>
                                      </a:solidFill>
                                      <a:latin typeface="Cambria Math" panose="02040503050406030204" pitchFamily="18" charset="0"/>
                                    </a:rPr>
                                    <m:t>𝑅</m:t>
                                  </m:r>
                                </m:e>
                                <m:sub>
                                  <m:sSub>
                                    <m:sSubPr>
                                      <m:ctrlPr>
                                        <a:rPr lang="it-IT" i="1">
                                          <a:solidFill>
                                            <a:srgbClr val="0E5494"/>
                                          </a:solidFill>
                                          <a:latin typeface="Cambria Math" panose="02040503050406030204" pitchFamily="18" charset="0"/>
                                        </a:rPr>
                                      </m:ctrlPr>
                                    </m:sSubPr>
                                    <m:e>
                                      <m:r>
                                        <a:rPr lang="it-IT" i="1">
                                          <a:solidFill>
                                            <a:srgbClr val="0E5494"/>
                                          </a:solidFill>
                                          <a:latin typeface="Cambria Math" panose="02040503050406030204" pitchFamily="18" charset="0"/>
                                        </a:rPr>
                                        <m:t>𝑚</m:t>
                                      </m:r>
                                    </m:e>
                                    <m:sub>
                                      <m:r>
                                        <a:rPr lang="it-IT" i="1">
                                          <a:solidFill>
                                            <a:srgbClr val="0E5494"/>
                                          </a:solidFill>
                                          <a:latin typeface="Cambria Math" panose="02040503050406030204" pitchFamily="18" charset="0"/>
                                        </a:rPr>
                                        <m:t>2</m:t>
                                      </m:r>
                                    </m:sub>
                                  </m:sSub>
                                </m:sub>
                              </m:sSub>
                              <m:r>
                                <a:rPr lang="it-IT" i="1">
                                  <a:solidFill>
                                    <a:srgbClr val="0E5494"/>
                                  </a:solidFill>
                                  <a:latin typeface="Cambria Math" panose="02040503050406030204" pitchFamily="18" charset="0"/>
                                </a:rPr>
                                <m:t>=1</m:t>
                              </m:r>
                            </m:e>
                          </m:d>
                        </m:e>
                      </m:d>
                      <m:r>
                        <a:rPr lang="it-IT" i="1">
                          <a:solidFill>
                            <a:srgbClr val="0E5494"/>
                          </a:solidFill>
                          <a:latin typeface="Cambria Math" panose="02040503050406030204" pitchFamily="18" charset="0"/>
                        </a:rPr>
                        <m:t>=</m:t>
                      </m:r>
                      <m:r>
                        <a:rPr lang="it-IT" i="1">
                          <a:solidFill>
                            <a:srgbClr val="0E5494"/>
                          </a:solidFill>
                          <a:latin typeface="Cambria Math" panose="02040503050406030204" pitchFamily="18" charset="0"/>
                        </a:rPr>
                        <m:t>𝑀</m:t>
                      </m:r>
                      <m:sSub>
                        <m:sSubPr>
                          <m:ctrlPr>
                            <a:rPr lang="it-IT" i="1">
                              <a:solidFill>
                                <a:srgbClr val="0E5494"/>
                              </a:solidFill>
                              <a:latin typeface="Cambria Math" panose="02040503050406030204" pitchFamily="18" charset="0"/>
                            </a:rPr>
                          </m:ctrlPr>
                        </m:sSubPr>
                        <m:e>
                          <m:r>
                            <a:rPr lang="it-IT" i="1">
                              <a:solidFill>
                                <a:srgbClr val="0E5494"/>
                              </a:solidFill>
                              <a:latin typeface="Cambria Math" panose="02040503050406030204" pitchFamily="18" charset="0"/>
                            </a:rPr>
                            <m:t>𝐸</m:t>
                          </m:r>
                        </m:e>
                        <m:sub>
                          <m:sSub>
                            <m:sSubPr>
                              <m:ctrlPr>
                                <a:rPr lang="it-IT" i="1">
                                  <a:solidFill>
                                    <a:srgbClr val="0E5494"/>
                                  </a:solidFill>
                                  <a:latin typeface="Cambria Math" panose="02040503050406030204" pitchFamily="18" charset="0"/>
                                </a:rPr>
                              </m:ctrlPr>
                            </m:sSubPr>
                            <m:e>
                              <m:r>
                                <a:rPr lang="it-IT" i="1">
                                  <a:solidFill>
                                    <a:srgbClr val="0E5494"/>
                                  </a:solidFill>
                                  <a:latin typeface="Cambria Math" panose="02040503050406030204" pitchFamily="18" charset="0"/>
                                </a:rPr>
                                <m:t>𝑚</m:t>
                              </m:r>
                            </m:e>
                            <m:sub>
                              <m:r>
                                <a:rPr lang="it-IT" i="1">
                                  <a:solidFill>
                                    <a:srgbClr val="0E5494"/>
                                  </a:solidFill>
                                  <a:latin typeface="Cambria Math" panose="02040503050406030204" pitchFamily="18" charset="0"/>
                                </a:rPr>
                                <m:t>2</m:t>
                              </m:r>
                            </m:sub>
                          </m:sSub>
                        </m:sub>
                      </m:sSub>
                    </m:oMath>
                  </m:oMathPara>
                </a14:m>
                <a:endParaRPr lang="it-IT" dirty="0">
                  <a:solidFill>
                    <a:srgbClr val="0E5494"/>
                  </a:solidFill>
                </a:endParaRPr>
              </a:p>
              <a:p>
                <a:pPr/>
                <a14:m>
                  <m:oMathPara xmlns:m="http://schemas.openxmlformats.org/officeDocument/2006/math">
                    <m:oMathParaPr>
                      <m:jc m:val="left"/>
                    </m:oMathParaPr>
                    <m:oMath xmlns:m="http://schemas.openxmlformats.org/officeDocument/2006/math">
                      <m:r>
                        <a:rPr lang="it-IT" i="1" smtClean="0">
                          <a:solidFill>
                            <a:srgbClr val="0E5494"/>
                          </a:solidFill>
                          <a:latin typeface="Cambria Math" panose="02040503050406030204" pitchFamily="18" charset="0"/>
                        </a:rPr>
                        <m:t>𝑆𝐸</m:t>
                      </m:r>
                      <m:r>
                        <a:rPr lang="it-IT" i="1" smtClean="0">
                          <a:solidFill>
                            <a:srgbClr val="0E5494"/>
                          </a:solidFill>
                          <a:latin typeface="Cambria Math" panose="02040503050406030204" pitchFamily="18" charset="0"/>
                        </a:rPr>
                        <m:t>=</m:t>
                      </m:r>
                      <m:r>
                        <a:rPr lang="it-IT" i="1" smtClean="0">
                          <a:solidFill>
                            <a:srgbClr val="0E5494"/>
                          </a:solidFill>
                          <a:latin typeface="Cambria Math" panose="02040503050406030204" pitchFamily="18" charset="0"/>
                        </a:rPr>
                        <m:t>𝐸</m:t>
                      </m:r>
                      <m:d>
                        <m:dPr>
                          <m:ctrlPr>
                            <a:rPr lang="it-IT" i="1">
                              <a:solidFill>
                                <a:srgbClr val="0E5494"/>
                              </a:solidFill>
                              <a:latin typeface="Cambria Math" panose="02040503050406030204" pitchFamily="18" charset="0"/>
                            </a:rPr>
                          </m:ctrlPr>
                        </m:dPr>
                        <m:e>
                          <m:sSub>
                            <m:sSubPr>
                              <m:ctrlPr>
                                <a:rPr lang="it-IT" i="1">
                                  <a:solidFill>
                                    <a:srgbClr val="0E5494"/>
                                  </a:solidFill>
                                  <a:latin typeface="Cambria Math" panose="02040503050406030204" pitchFamily="18" charset="0"/>
                                </a:rPr>
                              </m:ctrlPr>
                            </m:sSubPr>
                            <m:e>
                              <m:r>
                                <a:rPr lang="it-IT" i="1">
                                  <a:solidFill>
                                    <a:srgbClr val="0E5494"/>
                                  </a:solidFill>
                                  <a:latin typeface="Cambria Math" panose="02040503050406030204" pitchFamily="18" charset="0"/>
                                </a:rPr>
                                <m:t>𝑦</m:t>
                              </m:r>
                            </m:e>
                            <m:sub>
                              <m:sSub>
                                <m:sSubPr>
                                  <m:ctrlPr>
                                    <a:rPr lang="it-IT" i="1">
                                      <a:solidFill>
                                        <a:srgbClr val="0E5494"/>
                                      </a:solidFill>
                                      <a:latin typeface="Cambria Math" panose="02040503050406030204" pitchFamily="18" charset="0"/>
                                    </a:rPr>
                                  </m:ctrlPr>
                                </m:sSubPr>
                                <m:e>
                                  <m:r>
                                    <a:rPr lang="it-IT" i="1">
                                      <a:solidFill>
                                        <a:srgbClr val="0E5494"/>
                                      </a:solidFill>
                                      <a:latin typeface="Cambria Math" panose="02040503050406030204" pitchFamily="18" charset="0"/>
                                    </a:rPr>
                                    <m:t>𝑚</m:t>
                                  </m:r>
                                </m:e>
                                <m:sub>
                                  <m:r>
                                    <a:rPr lang="it-IT" i="1">
                                      <a:solidFill>
                                        <a:srgbClr val="0E5494"/>
                                      </a:solidFill>
                                      <a:latin typeface="Cambria Math" panose="02040503050406030204" pitchFamily="18" charset="0"/>
                                    </a:rPr>
                                    <m:t>1</m:t>
                                  </m:r>
                                </m:sub>
                              </m:sSub>
                            </m:sub>
                          </m:sSub>
                          <m:d>
                            <m:dPr>
                              <m:begChr m:val="|"/>
                              <m:endChr m:val=""/>
                              <m:ctrlPr>
                                <a:rPr lang="it-IT" i="1">
                                  <a:solidFill>
                                    <a:srgbClr val="0E5494"/>
                                  </a:solidFill>
                                  <a:latin typeface="Cambria Math" panose="02040503050406030204" pitchFamily="18" charset="0"/>
                                </a:rPr>
                              </m:ctrlPr>
                            </m:dPr>
                            <m:e>
                              <m:sSub>
                                <m:sSubPr>
                                  <m:ctrlPr>
                                    <a:rPr lang="it-IT" i="1">
                                      <a:solidFill>
                                        <a:srgbClr val="0E5494"/>
                                      </a:solidFill>
                                      <a:latin typeface="Cambria Math" panose="02040503050406030204" pitchFamily="18" charset="0"/>
                                    </a:rPr>
                                  </m:ctrlPr>
                                </m:sSubPr>
                                <m:e>
                                  <m:r>
                                    <a:rPr lang="it-IT" i="1">
                                      <a:solidFill>
                                        <a:srgbClr val="0E5494"/>
                                      </a:solidFill>
                                      <a:latin typeface="Cambria Math" panose="02040503050406030204" pitchFamily="18" charset="0"/>
                                    </a:rPr>
                                    <m:t>𝑅</m:t>
                                  </m:r>
                                </m:e>
                                <m:sub>
                                  <m:sSub>
                                    <m:sSubPr>
                                      <m:ctrlPr>
                                        <a:rPr lang="it-IT" i="1">
                                          <a:solidFill>
                                            <a:srgbClr val="0E5494"/>
                                          </a:solidFill>
                                          <a:latin typeface="Cambria Math" panose="02040503050406030204" pitchFamily="18" charset="0"/>
                                        </a:rPr>
                                      </m:ctrlPr>
                                    </m:sSubPr>
                                    <m:e>
                                      <m:r>
                                        <a:rPr lang="it-IT" i="1">
                                          <a:solidFill>
                                            <a:srgbClr val="0E5494"/>
                                          </a:solidFill>
                                          <a:latin typeface="Cambria Math" panose="02040503050406030204" pitchFamily="18" charset="0"/>
                                        </a:rPr>
                                        <m:t>𝑚</m:t>
                                      </m:r>
                                    </m:e>
                                    <m:sub>
                                      <m:r>
                                        <a:rPr lang="it-IT" i="1">
                                          <a:solidFill>
                                            <a:srgbClr val="0E5494"/>
                                          </a:solidFill>
                                          <a:latin typeface="Cambria Math" panose="02040503050406030204" pitchFamily="18" charset="0"/>
                                        </a:rPr>
                                        <m:t>2</m:t>
                                      </m:r>
                                    </m:sub>
                                  </m:sSub>
                                </m:sub>
                              </m:sSub>
                              <m:r>
                                <a:rPr lang="it-IT" i="1">
                                  <a:solidFill>
                                    <a:srgbClr val="0E5494"/>
                                  </a:solidFill>
                                  <a:latin typeface="Cambria Math" panose="02040503050406030204" pitchFamily="18" charset="0"/>
                                </a:rPr>
                                <m:t>=1</m:t>
                              </m:r>
                            </m:e>
                          </m:d>
                        </m:e>
                      </m:d>
                      <m:r>
                        <a:rPr lang="it-IT" i="1">
                          <a:solidFill>
                            <a:srgbClr val="0E5494"/>
                          </a:solidFill>
                          <a:latin typeface="Cambria Math" panose="02040503050406030204" pitchFamily="18" charset="0"/>
                        </a:rPr>
                        <m:t>−</m:t>
                      </m:r>
                      <m:r>
                        <a:rPr lang="it-IT" i="1">
                          <a:solidFill>
                            <a:srgbClr val="0E5494"/>
                          </a:solidFill>
                          <a:latin typeface="Cambria Math" panose="02040503050406030204" pitchFamily="18" charset="0"/>
                        </a:rPr>
                        <m:t>𝐸</m:t>
                      </m:r>
                      <m:d>
                        <m:dPr>
                          <m:ctrlPr>
                            <a:rPr lang="it-IT" i="1">
                              <a:solidFill>
                                <a:srgbClr val="0E5494"/>
                              </a:solidFill>
                              <a:latin typeface="Cambria Math" panose="02040503050406030204" pitchFamily="18" charset="0"/>
                            </a:rPr>
                          </m:ctrlPr>
                        </m:dPr>
                        <m:e>
                          <m:sSub>
                            <m:sSubPr>
                              <m:ctrlPr>
                                <a:rPr lang="it-IT" i="1">
                                  <a:solidFill>
                                    <a:srgbClr val="0E5494"/>
                                  </a:solidFill>
                                  <a:latin typeface="Cambria Math" panose="02040503050406030204" pitchFamily="18" charset="0"/>
                                </a:rPr>
                              </m:ctrlPr>
                            </m:sSubPr>
                            <m:e>
                              <m:r>
                                <a:rPr lang="it-IT" i="1">
                                  <a:solidFill>
                                    <a:srgbClr val="0E5494"/>
                                  </a:solidFill>
                                  <a:latin typeface="Cambria Math" panose="02040503050406030204" pitchFamily="18" charset="0"/>
                                </a:rPr>
                                <m:t>𝑦</m:t>
                              </m:r>
                            </m:e>
                            <m:sub>
                              <m:sSub>
                                <m:sSubPr>
                                  <m:ctrlPr>
                                    <a:rPr lang="it-IT" i="1">
                                      <a:solidFill>
                                        <a:srgbClr val="0E5494"/>
                                      </a:solidFill>
                                      <a:latin typeface="Cambria Math" panose="02040503050406030204" pitchFamily="18" charset="0"/>
                                    </a:rPr>
                                  </m:ctrlPr>
                                </m:sSubPr>
                                <m:e>
                                  <m:r>
                                    <a:rPr lang="it-IT" i="1">
                                      <a:solidFill>
                                        <a:srgbClr val="0E5494"/>
                                      </a:solidFill>
                                      <a:latin typeface="Cambria Math" panose="02040503050406030204" pitchFamily="18" charset="0"/>
                                    </a:rPr>
                                    <m:t>𝑚</m:t>
                                  </m:r>
                                </m:e>
                                <m:sub>
                                  <m:r>
                                    <a:rPr lang="it-IT" i="1">
                                      <a:solidFill>
                                        <a:srgbClr val="0E5494"/>
                                      </a:solidFill>
                                      <a:latin typeface="Cambria Math" panose="02040503050406030204" pitchFamily="18" charset="0"/>
                                    </a:rPr>
                                    <m:t>1</m:t>
                                  </m:r>
                                </m:sub>
                              </m:sSub>
                            </m:sub>
                          </m:sSub>
                          <m:d>
                            <m:dPr>
                              <m:begChr m:val="|"/>
                              <m:endChr m:val=""/>
                              <m:ctrlPr>
                                <a:rPr lang="it-IT" i="1">
                                  <a:solidFill>
                                    <a:srgbClr val="0E5494"/>
                                  </a:solidFill>
                                  <a:latin typeface="Cambria Math" panose="02040503050406030204" pitchFamily="18" charset="0"/>
                                </a:rPr>
                              </m:ctrlPr>
                            </m:dPr>
                            <m:e>
                              <m:sSub>
                                <m:sSubPr>
                                  <m:ctrlPr>
                                    <a:rPr lang="it-IT" i="1">
                                      <a:solidFill>
                                        <a:srgbClr val="0E5494"/>
                                      </a:solidFill>
                                      <a:latin typeface="Cambria Math" panose="02040503050406030204" pitchFamily="18" charset="0"/>
                                    </a:rPr>
                                  </m:ctrlPr>
                                </m:sSubPr>
                                <m:e>
                                  <m:r>
                                    <a:rPr lang="it-IT" i="1">
                                      <a:solidFill>
                                        <a:srgbClr val="0E5494"/>
                                      </a:solidFill>
                                      <a:latin typeface="Cambria Math" panose="02040503050406030204" pitchFamily="18" charset="0"/>
                                    </a:rPr>
                                    <m:t>𝑅</m:t>
                                  </m:r>
                                </m:e>
                                <m:sub>
                                  <m:sSub>
                                    <m:sSubPr>
                                      <m:ctrlPr>
                                        <a:rPr lang="it-IT" i="1">
                                          <a:solidFill>
                                            <a:srgbClr val="0E5494"/>
                                          </a:solidFill>
                                          <a:latin typeface="Cambria Math" panose="02040503050406030204" pitchFamily="18" charset="0"/>
                                        </a:rPr>
                                      </m:ctrlPr>
                                    </m:sSubPr>
                                    <m:e>
                                      <m:r>
                                        <a:rPr lang="it-IT" i="1">
                                          <a:solidFill>
                                            <a:srgbClr val="0E5494"/>
                                          </a:solidFill>
                                          <a:latin typeface="Cambria Math" panose="02040503050406030204" pitchFamily="18" charset="0"/>
                                        </a:rPr>
                                        <m:t>𝑚</m:t>
                                      </m:r>
                                    </m:e>
                                    <m:sub>
                                      <m:r>
                                        <a:rPr lang="it-IT" i="1">
                                          <a:solidFill>
                                            <a:srgbClr val="0E5494"/>
                                          </a:solidFill>
                                          <a:latin typeface="Cambria Math" panose="02040503050406030204" pitchFamily="18" charset="0"/>
                                        </a:rPr>
                                        <m:t>1</m:t>
                                      </m:r>
                                    </m:sub>
                                  </m:sSub>
                                </m:sub>
                              </m:sSub>
                              <m:r>
                                <a:rPr lang="it-IT" i="1">
                                  <a:solidFill>
                                    <a:srgbClr val="0E5494"/>
                                  </a:solidFill>
                                  <a:latin typeface="Cambria Math" panose="02040503050406030204" pitchFamily="18" charset="0"/>
                                </a:rPr>
                                <m:t>=1</m:t>
                              </m:r>
                            </m:e>
                          </m:d>
                        </m:e>
                      </m:d>
                      <m:r>
                        <a:rPr lang="it-IT" i="1">
                          <a:solidFill>
                            <a:srgbClr val="0E5494"/>
                          </a:solidFill>
                          <a:latin typeface="Cambria Math" panose="02040503050406030204" pitchFamily="18" charset="0"/>
                        </a:rPr>
                        <m:t>=</m:t>
                      </m:r>
                      <m:r>
                        <a:rPr lang="it-IT" i="1">
                          <a:solidFill>
                            <a:srgbClr val="0E5494"/>
                          </a:solidFill>
                          <a:latin typeface="Cambria Math" panose="02040503050406030204" pitchFamily="18" charset="0"/>
                        </a:rPr>
                        <m:t>𝑆𝐸</m:t>
                      </m:r>
                      <m:d>
                        <m:dPr>
                          <m:ctrlPr>
                            <a:rPr lang="it-IT" i="1">
                              <a:solidFill>
                                <a:srgbClr val="0E5494"/>
                              </a:solidFill>
                              <a:latin typeface="Cambria Math" panose="02040503050406030204" pitchFamily="18" charset="0"/>
                            </a:rPr>
                          </m:ctrlPr>
                        </m:dPr>
                        <m:e>
                          <m:sSub>
                            <m:sSubPr>
                              <m:ctrlPr>
                                <a:rPr lang="it-IT" i="1">
                                  <a:solidFill>
                                    <a:srgbClr val="0E5494"/>
                                  </a:solidFill>
                                  <a:latin typeface="Cambria Math" panose="02040503050406030204" pitchFamily="18" charset="0"/>
                                </a:rPr>
                              </m:ctrlPr>
                            </m:sSubPr>
                            <m:e>
                              <m:r>
                                <a:rPr lang="it-IT" i="1">
                                  <a:solidFill>
                                    <a:srgbClr val="0E5494"/>
                                  </a:solidFill>
                                  <a:latin typeface="Cambria Math" panose="02040503050406030204" pitchFamily="18" charset="0"/>
                                </a:rPr>
                                <m:t>𝑦</m:t>
                              </m:r>
                            </m:e>
                            <m:sub>
                              <m:sSub>
                                <m:sSubPr>
                                  <m:ctrlPr>
                                    <a:rPr lang="it-IT" i="1">
                                      <a:solidFill>
                                        <a:srgbClr val="0E5494"/>
                                      </a:solidFill>
                                      <a:latin typeface="Cambria Math" panose="02040503050406030204" pitchFamily="18" charset="0"/>
                                    </a:rPr>
                                  </m:ctrlPr>
                                </m:sSubPr>
                                <m:e>
                                  <m:r>
                                    <a:rPr lang="it-IT" i="1">
                                      <a:solidFill>
                                        <a:srgbClr val="0E5494"/>
                                      </a:solidFill>
                                      <a:latin typeface="Cambria Math" panose="02040503050406030204" pitchFamily="18" charset="0"/>
                                    </a:rPr>
                                    <m:t>𝑚</m:t>
                                  </m:r>
                                </m:e>
                                <m:sub>
                                  <m:r>
                                    <a:rPr lang="it-IT" i="1">
                                      <a:solidFill>
                                        <a:srgbClr val="0E5494"/>
                                      </a:solidFill>
                                      <a:latin typeface="Cambria Math" panose="02040503050406030204" pitchFamily="18" charset="0"/>
                                    </a:rPr>
                                    <m:t>1</m:t>
                                  </m:r>
                                </m:sub>
                              </m:sSub>
                            </m:sub>
                          </m:sSub>
                        </m:e>
                      </m:d>
                    </m:oMath>
                  </m:oMathPara>
                </a14:m>
                <a:endParaRPr lang="it-IT" dirty="0">
                  <a:solidFill>
                    <a:srgbClr val="0E5494"/>
                  </a:solidFill>
                </a:endParaRPr>
              </a:p>
              <a:p>
                <a:endParaRPr lang="it-IT" dirty="0">
                  <a:solidFill>
                    <a:srgbClr val="0E5494"/>
                  </a:solidFill>
                </a:endParaRPr>
              </a:p>
            </p:txBody>
          </p:sp>
        </mc:Choice>
        <mc:Fallback xmlns="">
          <p:sp>
            <p:nvSpPr>
              <p:cNvPr id="8" name="Oggetto 7">
                <a:extLst>
                  <a:ext uri="{FF2B5EF4-FFF2-40B4-BE49-F238E27FC236}">
                    <a16:creationId xmlns:a16="http://schemas.microsoft.com/office/drawing/2014/main" id="{ECEC12BD-2D7F-4F5D-84D4-CFCCBB3FDAAD}"/>
                  </a:ext>
                </a:extLst>
              </p:cNvPr>
              <p:cNvSpPr txBox="1">
                <a:spLocks noRot="1" noChangeAspect="1" noMove="1" noResize="1" noEditPoints="1" noAdjustHandles="1" noChangeArrowheads="1" noChangeShapeType="1" noTextEdit="1"/>
              </p:cNvSpPr>
              <p:nvPr/>
            </p:nvSpPr>
            <p:spPr bwMode="auto">
              <a:xfrm>
                <a:off x="1365702" y="3095325"/>
                <a:ext cx="7200800" cy="1052438"/>
              </a:xfrm>
              <a:prstGeom prst="rect">
                <a:avLst/>
              </a:prstGeom>
              <a:blipFill>
                <a:blip r:embed="rId4"/>
                <a:stretch>
                  <a:fillRect t="-63372" b="-68605"/>
                </a:stretch>
              </a:blipFill>
            </p:spPr>
            <p:txBody>
              <a:bodyPr/>
              <a:lstStyle/>
              <a:p>
                <a:r>
                  <a:rPr lang="it-IT">
                    <a:noFill/>
                  </a:rPr>
                  <a:t> </a:t>
                </a:r>
              </a:p>
            </p:txBody>
          </p:sp>
        </mc:Fallback>
      </mc:AlternateContent>
    </p:spTree>
    <p:extLst>
      <p:ext uri="{BB962C8B-B14F-4D97-AF65-F5344CB8AC3E}">
        <p14:creationId xmlns:p14="http://schemas.microsoft.com/office/powerpoint/2010/main" val="213852012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xfrm>
            <a:off x="6553200" y="6245225"/>
            <a:ext cx="2133600" cy="47625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normAutofit/>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spcAft>
                <a:spcPts val="600"/>
              </a:spcAft>
              <a:buClrTx/>
              <a:buFontTx/>
              <a:buNone/>
            </a:pPr>
            <a:fld id="{93DEA149-03D4-5745-B453-DD43A7242FC2}" type="slidenum">
              <a:rPr lang="en-GB" altLang="en-US" sz="1400" b="0" i="0">
                <a:solidFill>
                  <a:schemeClr val="tx1"/>
                </a:solidFill>
              </a:rPr>
              <a:pPr>
                <a:spcBef>
                  <a:spcPct val="0"/>
                </a:spcBef>
                <a:spcAft>
                  <a:spcPts val="600"/>
                </a:spcAft>
                <a:buClrTx/>
                <a:buFontTx/>
                <a:buNone/>
              </a:pPr>
              <a:t>42</a:t>
            </a:fld>
            <a:endParaRPr lang="en-GB" altLang="en-US" sz="1400" b="0" i="0">
              <a:solidFill>
                <a:schemeClr val="tx1"/>
              </a:solidFill>
            </a:endParaRPr>
          </a:p>
        </p:txBody>
      </p:sp>
      <p:graphicFrame>
        <p:nvGraphicFramePr>
          <p:cNvPr id="4" name="Tabella 3">
            <a:extLst>
              <a:ext uri="{FF2B5EF4-FFF2-40B4-BE49-F238E27FC236}">
                <a16:creationId xmlns:a16="http://schemas.microsoft.com/office/drawing/2014/main" id="{791CBBDC-BF51-4A7D-8596-50892AB30EBC}"/>
              </a:ext>
            </a:extLst>
          </p:cNvPr>
          <p:cNvGraphicFramePr>
            <a:graphicFrameLocks noGrp="1"/>
          </p:cNvGraphicFramePr>
          <p:nvPr>
            <p:extLst>
              <p:ext uri="{D42A27DB-BD31-4B8C-83A1-F6EECF244321}">
                <p14:modId xmlns:p14="http://schemas.microsoft.com/office/powerpoint/2010/main" val="21040364"/>
              </p:ext>
            </p:extLst>
          </p:nvPr>
        </p:nvGraphicFramePr>
        <p:xfrm>
          <a:off x="385191" y="2636912"/>
          <a:ext cx="8229601" cy="2585438"/>
        </p:xfrm>
        <a:graphic>
          <a:graphicData uri="http://schemas.openxmlformats.org/drawingml/2006/table">
            <a:tbl>
              <a:tblPr firstRow="1" firstCol="1" bandRow="1">
                <a:tableStyleId>{3C2FFA5D-87B4-456A-9821-1D502468CF0F}</a:tableStyleId>
              </a:tblPr>
              <a:tblGrid>
                <a:gridCol w="2323719">
                  <a:extLst>
                    <a:ext uri="{9D8B030D-6E8A-4147-A177-3AD203B41FA5}">
                      <a16:colId xmlns:a16="http://schemas.microsoft.com/office/drawing/2014/main" val="2356901667"/>
                    </a:ext>
                  </a:extLst>
                </a:gridCol>
                <a:gridCol w="2120809">
                  <a:extLst>
                    <a:ext uri="{9D8B030D-6E8A-4147-A177-3AD203B41FA5}">
                      <a16:colId xmlns:a16="http://schemas.microsoft.com/office/drawing/2014/main" val="2909998557"/>
                    </a:ext>
                  </a:extLst>
                </a:gridCol>
                <a:gridCol w="2118504">
                  <a:extLst>
                    <a:ext uri="{9D8B030D-6E8A-4147-A177-3AD203B41FA5}">
                      <a16:colId xmlns:a16="http://schemas.microsoft.com/office/drawing/2014/main" val="3738219878"/>
                    </a:ext>
                  </a:extLst>
                </a:gridCol>
                <a:gridCol w="1666569">
                  <a:extLst>
                    <a:ext uri="{9D8B030D-6E8A-4147-A177-3AD203B41FA5}">
                      <a16:colId xmlns:a16="http://schemas.microsoft.com/office/drawing/2014/main" val="824413025"/>
                    </a:ext>
                  </a:extLst>
                </a:gridCol>
              </a:tblGrid>
              <a:tr h="540109">
                <a:tc>
                  <a:txBody>
                    <a:bodyPr/>
                    <a:lstStyle/>
                    <a:p>
                      <a:pPr>
                        <a:spcBef>
                          <a:spcPts val="300"/>
                        </a:spcBef>
                        <a:spcAft>
                          <a:spcPts val="300"/>
                        </a:spcAft>
                      </a:pPr>
                      <a:r>
                        <a:rPr lang="en-GB" sz="1600" b="0" cap="none" spc="0" dirty="0">
                          <a:solidFill>
                            <a:schemeClr val="bg1"/>
                          </a:solidFill>
                          <a:effectLst/>
                        </a:rPr>
                        <a:t>Method</a:t>
                      </a:r>
                      <a:endParaRPr lang="it-IT" sz="1600" b="0" cap="none" spc="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72143" marR="72143" marT="132814" marB="0" anchor="ctr"/>
                </a:tc>
                <a:tc>
                  <a:txBody>
                    <a:bodyPr/>
                    <a:lstStyle/>
                    <a:p>
                      <a:pPr>
                        <a:spcBef>
                          <a:spcPts val="300"/>
                        </a:spcBef>
                        <a:spcAft>
                          <a:spcPts val="300"/>
                        </a:spcAft>
                      </a:pPr>
                      <a:r>
                        <a:rPr lang="en-GB" sz="1600" b="0" cap="none" spc="0">
                          <a:solidFill>
                            <a:schemeClr val="bg1"/>
                          </a:solidFill>
                          <a:effectLst/>
                        </a:rPr>
                        <a:t>Analysis</a:t>
                      </a:r>
                      <a:endParaRPr lang="it-IT" sz="1600" b="0" cap="none" spc="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72143" marR="72143" marT="132814" marB="0" anchor="ctr"/>
                </a:tc>
                <a:tc>
                  <a:txBody>
                    <a:bodyPr/>
                    <a:lstStyle/>
                    <a:p>
                      <a:pPr>
                        <a:spcBef>
                          <a:spcPts val="300"/>
                        </a:spcBef>
                        <a:spcAft>
                          <a:spcPts val="300"/>
                        </a:spcAft>
                      </a:pPr>
                      <a:r>
                        <a:rPr lang="en-GB" sz="1600" b="0" cap="none" spc="0">
                          <a:solidFill>
                            <a:schemeClr val="bg1"/>
                          </a:solidFill>
                          <a:effectLst/>
                        </a:rPr>
                        <a:t>Conditions</a:t>
                      </a:r>
                      <a:endParaRPr lang="it-IT" sz="1600" b="0" cap="none" spc="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72143" marR="72143" marT="132814" marB="0" anchor="ctr"/>
                </a:tc>
                <a:tc>
                  <a:txBody>
                    <a:bodyPr/>
                    <a:lstStyle/>
                    <a:p>
                      <a:pPr>
                        <a:spcBef>
                          <a:spcPts val="300"/>
                        </a:spcBef>
                        <a:spcAft>
                          <a:spcPts val="300"/>
                        </a:spcAft>
                      </a:pPr>
                      <a:r>
                        <a:rPr lang="en-GB" sz="1600" b="0" cap="none" spc="0">
                          <a:solidFill>
                            <a:schemeClr val="bg1"/>
                          </a:solidFill>
                          <a:effectLst/>
                        </a:rPr>
                        <a:t>Context  </a:t>
                      </a:r>
                      <a:endParaRPr lang="it-IT" sz="1600" b="0" cap="none" spc="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72143" marR="72143" marT="132814" marB="0" anchor="ctr"/>
                </a:tc>
                <a:extLst>
                  <a:ext uri="{0D108BD9-81ED-4DB2-BD59-A6C34878D82A}">
                    <a16:rowId xmlns:a16="http://schemas.microsoft.com/office/drawing/2014/main" val="1145490474"/>
                  </a:ext>
                </a:extLst>
              </a:tr>
              <a:tr h="2045329">
                <a:tc>
                  <a:txBody>
                    <a:bodyPr/>
                    <a:lstStyle/>
                    <a:p>
                      <a:pPr>
                        <a:spcBef>
                          <a:spcPts val="600"/>
                        </a:spcBef>
                        <a:spcAft>
                          <a:spcPts val="0"/>
                        </a:spcAft>
                      </a:pPr>
                      <a:r>
                        <a:rPr lang="en-GB" sz="1600" b="1" cap="none" spc="0" dirty="0">
                          <a:solidFill>
                            <a:schemeClr val="tx1"/>
                          </a:solidFill>
                          <a:effectLst/>
                        </a:rPr>
                        <a:t>Weighting</a:t>
                      </a:r>
                      <a:endParaRPr lang="it-IT" sz="1600" b="1" cap="none" spc="0" dirty="0">
                        <a:solidFill>
                          <a:schemeClr val="tx1"/>
                        </a:solidFill>
                        <a:effectLst/>
                      </a:endParaRPr>
                    </a:p>
                    <a:p>
                      <a:pPr marL="0" lvl="0" indent="0">
                        <a:spcAft>
                          <a:spcPts val="0"/>
                        </a:spcAft>
                        <a:buSzPts val="1000"/>
                        <a:buFont typeface="Symbol" panose="05050102010706020507" pitchFamily="18" charset="2"/>
                        <a:buNone/>
                      </a:pPr>
                      <a:r>
                        <a:rPr lang="en-GB" sz="1600" b="1" cap="none" spc="0" dirty="0">
                          <a:solidFill>
                            <a:schemeClr val="tx1"/>
                          </a:solidFill>
                          <a:effectLst/>
                        </a:rPr>
                        <a:t>- Propensity score (PS)</a:t>
                      </a:r>
                      <a:endParaRPr lang="it-IT" sz="1600" b="1" cap="none" spc="0" dirty="0">
                        <a:solidFill>
                          <a:schemeClr val="tx1"/>
                        </a:solidFill>
                        <a:effectLst/>
                      </a:endParaRPr>
                    </a:p>
                    <a:p>
                      <a:pPr marL="0" lvl="0" indent="0">
                        <a:spcAft>
                          <a:spcPts val="0"/>
                        </a:spcAft>
                        <a:buSzPts val="1000"/>
                        <a:buFont typeface="Symbol" panose="05050102010706020507" pitchFamily="18" charset="2"/>
                        <a:buNone/>
                      </a:pPr>
                      <a:r>
                        <a:rPr lang="en-GB" sz="1600" b="1" cap="none" spc="0" dirty="0">
                          <a:solidFill>
                            <a:schemeClr val="tx1"/>
                          </a:solidFill>
                          <a:effectLst/>
                        </a:rPr>
                        <a:t>- Calibration</a:t>
                      </a:r>
                      <a:endParaRPr lang="it-IT" sz="1600" b="1" cap="none" spc="0" dirty="0">
                        <a:solidFill>
                          <a:schemeClr val="tx1"/>
                        </a:solidFill>
                        <a:effectLst/>
                      </a:endParaRPr>
                    </a:p>
                    <a:p>
                      <a:pPr marL="0" lvl="0" indent="0">
                        <a:spcAft>
                          <a:spcPts val="0"/>
                        </a:spcAft>
                        <a:buSzPts val="1000"/>
                        <a:buFont typeface="Symbol" panose="05050102010706020507" pitchFamily="18" charset="2"/>
                        <a:buNone/>
                      </a:pPr>
                      <a:r>
                        <a:rPr lang="en-GB" sz="1600" b="1" cap="none" spc="0" dirty="0">
                          <a:solidFill>
                            <a:schemeClr val="tx1"/>
                          </a:solidFill>
                          <a:effectLst/>
                        </a:rPr>
                        <a:t>- Post-stratification</a:t>
                      </a:r>
                      <a:endParaRPr lang="it-IT" sz="1600" b="1" cap="none" spc="0" dirty="0">
                        <a:solidFill>
                          <a:schemeClr val="tx1"/>
                        </a:solidFill>
                        <a:effectLst/>
                      </a:endParaRPr>
                    </a:p>
                  </a:txBody>
                  <a:tcPr marL="72143" marR="72143" marT="132814" marB="0"/>
                </a:tc>
                <a:tc>
                  <a:txBody>
                    <a:bodyPr/>
                    <a:lstStyle/>
                    <a:p>
                      <a:pPr>
                        <a:spcBef>
                          <a:spcPts val="600"/>
                        </a:spcBef>
                        <a:spcAft>
                          <a:spcPts val="0"/>
                        </a:spcAft>
                      </a:pPr>
                      <a:r>
                        <a:rPr lang="en-GB" sz="1600" cap="none" spc="0" dirty="0">
                          <a:solidFill>
                            <a:schemeClr val="tx1"/>
                          </a:solidFill>
                          <a:effectLst/>
                        </a:rPr>
                        <a:t>Analysis based on response model to control for respondent characteristics (comparable samples)</a:t>
                      </a:r>
                      <a:endParaRPr lang="it-IT" sz="1600" cap="none" spc="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72143" marR="72143" marT="132814" marB="0"/>
                </a:tc>
                <a:tc>
                  <a:txBody>
                    <a:bodyPr/>
                    <a:lstStyle/>
                    <a:p>
                      <a:pPr>
                        <a:spcBef>
                          <a:spcPts val="600"/>
                        </a:spcBef>
                        <a:spcAft>
                          <a:spcPts val="0"/>
                        </a:spcAft>
                      </a:pPr>
                      <a:r>
                        <a:rPr lang="fr-FR" sz="1600" cap="none" spc="0">
                          <a:solidFill>
                            <a:schemeClr val="tx1"/>
                          </a:solidFill>
                          <a:effectLst/>
                        </a:rPr>
                        <a:t>MAR </a:t>
                      </a:r>
                      <a:r>
                        <a:rPr lang="fr-FR" sz="1600" cap="none" spc="0" err="1">
                          <a:solidFill>
                            <a:schemeClr val="tx1"/>
                          </a:solidFill>
                          <a:effectLst/>
                        </a:rPr>
                        <a:t>assumption</a:t>
                      </a:r>
                      <a:endParaRPr lang="it-IT" sz="1600" cap="none" spc="0">
                        <a:solidFill>
                          <a:schemeClr val="tx1"/>
                        </a:solidFill>
                        <a:effectLst/>
                      </a:endParaRPr>
                    </a:p>
                    <a:p>
                      <a:pPr>
                        <a:spcAft>
                          <a:spcPts val="0"/>
                        </a:spcAft>
                      </a:pPr>
                      <a:r>
                        <a:rPr lang="fr-FR" sz="1600" cap="none" spc="0">
                          <a:solidFill>
                            <a:schemeClr val="tx1"/>
                          </a:solidFill>
                          <a:effectLst/>
                        </a:rPr>
                        <a:t>Mode-</a:t>
                      </a:r>
                      <a:r>
                        <a:rPr lang="fr-FR" sz="1600" cap="none" spc="0" err="1">
                          <a:solidFill>
                            <a:schemeClr val="tx1"/>
                          </a:solidFill>
                          <a:effectLst/>
                        </a:rPr>
                        <a:t>insensitive</a:t>
                      </a:r>
                      <a:r>
                        <a:rPr lang="fr-FR" sz="1600" cap="none" spc="0">
                          <a:solidFill>
                            <a:schemeClr val="tx1"/>
                          </a:solidFill>
                          <a:effectLst/>
                        </a:rPr>
                        <a:t> </a:t>
                      </a:r>
                      <a:r>
                        <a:rPr lang="fr-FR" sz="1600" cap="none" spc="0" err="1">
                          <a:solidFill>
                            <a:schemeClr val="tx1"/>
                          </a:solidFill>
                          <a:effectLst/>
                        </a:rPr>
                        <a:t>auxiliary</a:t>
                      </a:r>
                      <a:r>
                        <a:rPr lang="fr-FR" sz="1600" cap="none" spc="0">
                          <a:solidFill>
                            <a:schemeClr val="tx1"/>
                          </a:solidFill>
                          <a:effectLst/>
                        </a:rPr>
                        <a:t> variables </a:t>
                      </a:r>
                      <a:endParaRPr lang="it-IT" sz="1600" cap="none" spc="0">
                        <a:solidFill>
                          <a:schemeClr val="tx1"/>
                        </a:solidFill>
                        <a:effectLst/>
                      </a:endParaRPr>
                    </a:p>
                    <a:p>
                      <a:pPr>
                        <a:spcAft>
                          <a:spcPts val="0"/>
                        </a:spcAft>
                      </a:pPr>
                      <a:r>
                        <a:rPr lang="en-GB" sz="1600" cap="none" spc="0">
                          <a:solidFill>
                            <a:schemeClr val="tx1"/>
                          </a:solidFill>
                          <a:effectLst/>
                        </a:rPr>
                        <a:t>Balancing assumption in PS</a:t>
                      </a:r>
                      <a:endParaRPr lang="it-IT" sz="1600" cap="none" spc="0">
                        <a:solidFill>
                          <a:schemeClr val="tx1"/>
                        </a:solidFill>
                        <a:effectLst/>
                      </a:endParaRPr>
                    </a:p>
                    <a:p>
                      <a:pPr>
                        <a:spcAft>
                          <a:spcPts val="0"/>
                        </a:spcAft>
                      </a:pPr>
                      <a:r>
                        <a:rPr lang="en-GB" sz="1600" cap="none" spc="0">
                          <a:solidFill>
                            <a:schemeClr val="tx1"/>
                          </a:solidFill>
                          <a:effectLst/>
                        </a:rPr>
                        <a:t> </a:t>
                      </a:r>
                      <a:endParaRPr lang="it-IT" sz="1600" cap="none" spc="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72143" marR="72143" marT="132814" marB="0"/>
                </a:tc>
                <a:tc>
                  <a:txBody>
                    <a:bodyPr/>
                    <a:lstStyle/>
                    <a:p>
                      <a:pPr marL="0" lvl="0" indent="0">
                        <a:spcBef>
                          <a:spcPts val="600"/>
                        </a:spcBef>
                        <a:spcAft>
                          <a:spcPts val="0"/>
                        </a:spcAft>
                        <a:buFont typeface="Symbol" panose="05050102010706020507" pitchFamily="18" charset="2"/>
                        <a:buNone/>
                      </a:pPr>
                      <a:r>
                        <a:rPr lang="en-GB" sz="1600" cap="none" spc="0" dirty="0">
                          <a:solidFill>
                            <a:schemeClr val="tx1"/>
                          </a:solidFill>
                          <a:effectLst/>
                        </a:rPr>
                        <a:t>Observational studies</a:t>
                      </a:r>
                      <a:endParaRPr lang="it-IT" sz="1600" cap="none" spc="0" dirty="0">
                        <a:solidFill>
                          <a:schemeClr val="tx1"/>
                        </a:solidFill>
                        <a:effectLst/>
                      </a:endParaRPr>
                    </a:p>
                  </a:txBody>
                  <a:tcPr marL="72143" marR="72143" marT="132814" marB="0"/>
                </a:tc>
                <a:extLst>
                  <a:ext uri="{0D108BD9-81ED-4DB2-BD59-A6C34878D82A}">
                    <a16:rowId xmlns:a16="http://schemas.microsoft.com/office/drawing/2014/main" val="3253301002"/>
                  </a:ext>
                </a:extLst>
              </a:tr>
            </a:tbl>
          </a:graphicData>
        </a:graphic>
      </p:graphicFrame>
      <p:sp>
        <p:nvSpPr>
          <p:cNvPr id="11" name="Title 1">
            <a:extLst>
              <a:ext uri="{FF2B5EF4-FFF2-40B4-BE49-F238E27FC236}">
                <a16:creationId xmlns:a16="http://schemas.microsoft.com/office/drawing/2014/main" id="{3F2B900A-2188-434A-BFF0-C397AA49A6BC}"/>
              </a:ext>
            </a:extLst>
          </p:cNvPr>
          <p:cNvSpPr txBox="1">
            <a:spLocks/>
          </p:cNvSpPr>
          <p:nvPr/>
        </p:nvSpPr>
        <p:spPr bwMode="auto">
          <a:xfrm>
            <a:off x="331390" y="1340768"/>
            <a:ext cx="8481219"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28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US" sz="2000" kern="0" dirty="0"/>
              <a:t>Distinguish selection and measurement effects (3)</a:t>
            </a:r>
            <a:endParaRPr lang="en-GB" altLang="en-US" sz="1600" i="1" kern="0" dirty="0"/>
          </a:p>
        </p:txBody>
      </p:sp>
    </p:spTree>
    <p:extLst>
      <p:ext uri="{BB962C8B-B14F-4D97-AF65-F5344CB8AC3E}">
        <p14:creationId xmlns:p14="http://schemas.microsoft.com/office/powerpoint/2010/main" val="113339479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xfrm>
            <a:off x="6553200" y="6245225"/>
            <a:ext cx="2133600" cy="47625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normAutofit/>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spcAft>
                <a:spcPts val="600"/>
              </a:spcAft>
              <a:buClrTx/>
              <a:buFontTx/>
              <a:buNone/>
            </a:pPr>
            <a:fld id="{93DEA149-03D4-5745-B453-DD43A7242FC2}" type="slidenum">
              <a:rPr lang="en-GB" altLang="en-US" sz="1400" b="0" i="0">
                <a:solidFill>
                  <a:schemeClr val="tx1"/>
                </a:solidFill>
              </a:rPr>
              <a:pPr>
                <a:spcBef>
                  <a:spcPct val="0"/>
                </a:spcBef>
                <a:spcAft>
                  <a:spcPts val="600"/>
                </a:spcAft>
                <a:buClrTx/>
                <a:buFontTx/>
                <a:buNone/>
              </a:pPr>
              <a:t>43</a:t>
            </a:fld>
            <a:endParaRPr lang="en-GB" altLang="en-US" sz="1400" b="0" i="0">
              <a:solidFill>
                <a:schemeClr val="tx1"/>
              </a:solidFill>
            </a:endParaRPr>
          </a:p>
        </p:txBody>
      </p:sp>
      <p:graphicFrame>
        <p:nvGraphicFramePr>
          <p:cNvPr id="4" name="Tabella 3">
            <a:extLst>
              <a:ext uri="{FF2B5EF4-FFF2-40B4-BE49-F238E27FC236}">
                <a16:creationId xmlns:a16="http://schemas.microsoft.com/office/drawing/2014/main" id="{791CBBDC-BF51-4A7D-8596-50892AB30EBC}"/>
              </a:ext>
            </a:extLst>
          </p:cNvPr>
          <p:cNvGraphicFramePr>
            <a:graphicFrameLocks noGrp="1"/>
          </p:cNvGraphicFramePr>
          <p:nvPr>
            <p:extLst>
              <p:ext uri="{D42A27DB-BD31-4B8C-83A1-F6EECF244321}">
                <p14:modId xmlns:p14="http://schemas.microsoft.com/office/powerpoint/2010/main" val="1786200364"/>
              </p:ext>
            </p:extLst>
          </p:nvPr>
        </p:nvGraphicFramePr>
        <p:xfrm>
          <a:off x="333089" y="2152831"/>
          <a:ext cx="8127345" cy="4012474"/>
        </p:xfrm>
        <a:graphic>
          <a:graphicData uri="http://schemas.openxmlformats.org/drawingml/2006/table">
            <a:tbl>
              <a:tblPr firstRow="1" firstCol="1" bandRow="1">
                <a:tableStyleId>{5C22544A-7EE6-4342-B048-85BDC9FD1C3A}</a:tableStyleId>
              </a:tblPr>
              <a:tblGrid>
                <a:gridCol w="2258167">
                  <a:extLst>
                    <a:ext uri="{9D8B030D-6E8A-4147-A177-3AD203B41FA5}">
                      <a16:colId xmlns:a16="http://schemas.microsoft.com/office/drawing/2014/main" val="2356901667"/>
                    </a:ext>
                  </a:extLst>
                </a:gridCol>
                <a:gridCol w="2060981">
                  <a:extLst>
                    <a:ext uri="{9D8B030D-6E8A-4147-A177-3AD203B41FA5}">
                      <a16:colId xmlns:a16="http://schemas.microsoft.com/office/drawing/2014/main" val="2909998557"/>
                    </a:ext>
                  </a:extLst>
                </a:gridCol>
                <a:gridCol w="2058741">
                  <a:extLst>
                    <a:ext uri="{9D8B030D-6E8A-4147-A177-3AD203B41FA5}">
                      <a16:colId xmlns:a16="http://schemas.microsoft.com/office/drawing/2014/main" val="3738219878"/>
                    </a:ext>
                  </a:extLst>
                </a:gridCol>
                <a:gridCol w="1749456">
                  <a:extLst>
                    <a:ext uri="{9D8B030D-6E8A-4147-A177-3AD203B41FA5}">
                      <a16:colId xmlns:a16="http://schemas.microsoft.com/office/drawing/2014/main" val="824413025"/>
                    </a:ext>
                  </a:extLst>
                </a:gridCol>
              </a:tblGrid>
              <a:tr h="467994">
                <a:tc>
                  <a:txBody>
                    <a:bodyPr/>
                    <a:lstStyle/>
                    <a:p>
                      <a:pPr>
                        <a:spcBef>
                          <a:spcPts val="300"/>
                        </a:spcBef>
                        <a:spcAft>
                          <a:spcPts val="300"/>
                        </a:spcAft>
                      </a:pPr>
                      <a:r>
                        <a:rPr lang="en-GB" sz="1400" b="0" cap="none" spc="0" dirty="0">
                          <a:solidFill>
                            <a:schemeClr val="bg1"/>
                          </a:solidFill>
                          <a:effectLst/>
                        </a:rPr>
                        <a:t>Method</a:t>
                      </a:r>
                      <a:endParaRPr lang="it-IT" sz="1400" b="0" cap="none" spc="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72143" marR="72143" marT="132814" marB="0" anchor="ctr"/>
                </a:tc>
                <a:tc>
                  <a:txBody>
                    <a:bodyPr/>
                    <a:lstStyle/>
                    <a:p>
                      <a:pPr>
                        <a:spcBef>
                          <a:spcPts val="300"/>
                        </a:spcBef>
                        <a:spcAft>
                          <a:spcPts val="300"/>
                        </a:spcAft>
                      </a:pPr>
                      <a:r>
                        <a:rPr lang="en-GB" sz="1400" b="0" cap="none" spc="0">
                          <a:solidFill>
                            <a:schemeClr val="bg1"/>
                          </a:solidFill>
                          <a:effectLst/>
                        </a:rPr>
                        <a:t>Analysis</a:t>
                      </a:r>
                      <a:endParaRPr lang="it-IT" sz="1400" b="0" cap="none" spc="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72143" marR="72143" marT="132814" marB="0" anchor="ctr"/>
                </a:tc>
                <a:tc>
                  <a:txBody>
                    <a:bodyPr/>
                    <a:lstStyle/>
                    <a:p>
                      <a:pPr>
                        <a:spcBef>
                          <a:spcPts val="300"/>
                        </a:spcBef>
                        <a:spcAft>
                          <a:spcPts val="300"/>
                        </a:spcAft>
                      </a:pPr>
                      <a:r>
                        <a:rPr lang="en-GB" sz="1400" b="0" cap="none" spc="0">
                          <a:solidFill>
                            <a:schemeClr val="bg1"/>
                          </a:solidFill>
                          <a:effectLst/>
                        </a:rPr>
                        <a:t>Conditions</a:t>
                      </a:r>
                      <a:endParaRPr lang="it-IT" sz="1400" b="0" cap="none" spc="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72143" marR="72143" marT="132814" marB="0" anchor="ctr"/>
                </a:tc>
                <a:tc>
                  <a:txBody>
                    <a:bodyPr/>
                    <a:lstStyle/>
                    <a:p>
                      <a:pPr>
                        <a:spcBef>
                          <a:spcPts val="300"/>
                        </a:spcBef>
                        <a:spcAft>
                          <a:spcPts val="300"/>
                        </a:spcAft>
                      </a:pPr>
                      <a:r>
                        <a:rPr lang="en-GB" sz="1400" b="0" cap="none" spc="0">
                          <a:solidFill>
                            <a:schemeClr val="bg1"/>
                          </a:solidFill>
                          <a:effectLst/>
                        </a:rPr>
                        <a:t>Context  </a:t>
                      </a:r>
                      <a:endParaRPr lang="it-IT" sz="1400" b="0" cap="none" spc="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72143" marR="72143" marT="132814" marB="0" anchor="ctr"/>
                </a:tc>
                <a:extLst>
                  <a:ext uri="{0D108BD9-81ED-4DB2-BD59-A6C34878D82A}">
                    <a16:rowId xmlns:a16="http://schemas.microsoft.com/office/drawing/2014/main" val="1145490474"/>
                  </a:ext>
                </a:extLst>
              </a:tr>
              <a:tr h="1772240">
                <a:tc>
                  <a:txBody>
                    <a:bodyPr/>
                    <a:lstStyle/>
                    <a:p>
                      <a:pPr>
                        <a:spcBef>
                          <a:spcPts val="600"/>
                        </a:spcBef>
                        <a:spcAft>
                          <a:spcPts val="0"/>
                        </a:spcAft>
                      </a:pPr>
                      <a:r>
                        <a:rPr lang="en-US" sz="1400" dirty="0">
                          <a:solidFill>
                            <a:schemeClr val="tx1"/>
                          </a:solidFill>
                          <a:effectLst/>
                        </a:rPr>
                        <a:t>Regression model</a:t>
                      </a:r>
                      <a:endParaRPr lang="it-IT" sz="1400" dirty="0">
                        <a:solidFill>
                          <a:schemeClr val="tx1"/>
                        </a:solidFill>
                        <a:effectLst/>
                      </a:endParaRPr>
                    </a:p>
                    <a:p>
                      <a:pPr indent="20955">
                        <a:spcAft>
                          <a:spcPts val="0"/>
                        </a:spcAft>
                      </a:pPr>
                      <a:r>
                        <a:rPr lang="en-US" sz="1400" dirty="0">
                          <a:solidFill>
                            <a:schemeClr val="tx1"/>
                          </a:solidFill>
                          <a:effectLst/>
                        </a:rPr>
                        <a:t>(</a:t>
                      </a:r>
                      <a:r>
                        <a:rPr lang="en-GB" sz="1400" dirty="0" err="1">
                          <a:solidFill>
                            <a:schemeClr val="tx1"/>
                          </a:solidFill>
                          <a:effectLst/>
                        </a:rPr>
                        <a:t>Kolenikov</a:t>
                      </a:r>
                      <a:r>
                        <a:rPr lang="en-GB" sz="1400" dirty="0">
                          <a:solidFill>
                            <a:schemeClr val="tx1"/>
                          </a:solidFill>
                          <a:effectLst/>
                        </a:rPr>
                        <a:t>, Kennedy, 2014</a:t>
                      </a:r>
                      <a:r>
                        <a:rPr lang="en-US" sz="1400" dirty="0">
                          <a:solidFill>
                            <a:schemeClr val="tx1"/>
                          </a:solidFill>
                          <a:effectLst/>
                        </a:rPr>
                        <a:t>)</a:t>
                      </a:r>
                      <a:endParaRPr lang="it-IT" sz="14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9669" marR="49669" marT="0" marB="0"/>
                </a:tc>
                <a:tc>
                  <a:txBody>
                    <a:bodyPr/>
                    <a:lstStyle/>
                    <a:p>
                      <a:pPr>
                        <a:spcBef>
                          <a:spcPts val="600"/>
                        </a:spcBef>
                        <a:spcAft>
                          <a:spcPts val="0"/>
                        </a:spcAft>
                      </a:pPr>
                      <a:r>
                        <a:rPr lang="en-GB" sz="1400" dirty="0">
                          <a:effectLst/>
                        </a:rPr>
                        <a:t>Model analysis to estimate measurement and selection errors</a:t>
                      </a:r>
                      <a:endParaRPr lang="it-IT"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9669" marR="49669" marT="0" marB="0"/>
                </a:tc>
                <a:tc>
                  <a:txBody>
                    <a:bodyPr/>
                    <a:lstStyle/>
                    <a:p>
                      <a:pPr>
                        <a:spcBef>
                          <a:spcPts val="600"/>
                        </a:spcBef>
                        <a:spcAft>
                          <a:spcPts val="0"/>
                        </a:spcAft>
                      </a:pPr>
                      <a:r>
                        <a:rPr lang="en-GB" sz="1400" dirty="0">
                          <a:effectLst/>
                        </a:rPr>
                        <a:t>Mode-insensitive auxiliary variables to control selection effect </a:t>
                      </a:r>
                      <a:endParaRPr lang="it-IT"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9669" marR="49669" marT="0" marB="0"/>
                </a:tc>
                <a:tc>
                  <a:txBody>
                    <a:bodyPr/>
                    <a:lstStyle/>
                    <a:p>
                      <a:pPr marL="0" lvl="0" indent="0">
                        <a:spcBef>
                          <a:spcPts val="600"/>
                        </a:spcBef>
                        <a:spcAft>
                          <a:spcPts val="0"/>
                        </a:spcAft>
                        <a:buFont typeface="Symbol" panose="05050102010706020507" pitchFamily="18" charset="2"/>
                        <a:buNone/>
                      </a:pPr>
                      <a:r>
                        <a:rPr lang="en-GB" sz="1400" dirty="0">
                          <a:effectLst/>
                        </a:rPr>
                        <a:t>Observational studies</a:t>
                      </a:r>
                      <a:endParaRPr lang="it-IT" sz="1400" dirty="0">
                        <a:effectLst/>
                      </a:endParaRPr>
                    </a:p>
                    <a:p>
                      <a:pPr marL="68580" indent="-90170">
                        <a:spcAft>
                          <a:spcPts val="0"/>
                        </a:spcAft>
                      </a:pPr>
                      <a:r>
                        <a:rPr lang="en-GB" sz="1400" dirty="0">
                          <a:effectLst/>
                        </a:rPr>
                        <a:t> </a:t>
                      </a:r>
                      <a:endParaRPr lang="it-IT"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9669" marR="49669" marT="0" marB="0"/>
                </a:tc>
                <a:extLst>
                  <a:ext uri="{0D108BD9-81ED-4DB2-BD59-A6C34878D82A}">
                    <a16:rowId xmlns:a16="http://schemas.microsoft.com/office/drawing/2014/main" val="3253301002"/>
                  </a:ext>
                </a:extLst>
              </a:tr>
              <a:tr h="1772240">
                <a:tc>
                  <a:txBody>
                    <a:bodyPr/>
                    <a:lstStyle/>
                    <a:p>
                      <a:pPr indent="21590">
                        <a:spcAft>
                          <a:spcPts val="600"/>
                        </a:spcAft>
                      </a:pPr>
                      <a:r>
                        <a:rPr lang="en-GB" sz="1400" dirty="0">
                          <a:solidFill>
                            <a:schemeClr val="tx1"/>
                          </a:solidFill>
                          <a:effectLst/>
                        </a:rPr>
                        <a:t>Other methods - Use of outcome regression with a propensity score model</a:t>
                      </a:r>
                      <a:endParaRPr lang="it-IT" sz="14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9669" marR="49669" marT="0" marB="0"/>
                </a:tc>
                <a:tc>
                  <a:txBody>
                    <a:bodyPr/>
                    <a:lstStyle/>
                    <a:p>
                      <a:pPr>
                        <a:spcBef>
                          <a:spcPts val="300"/>
                        </a:spcBef>
                        <a:spcAft>
                          <a:spcPts val="0"/>
                        </a:spcAft>
                      </a:pPr>
                      <a:r>
                        <a:rPr lang="en-GB" sz="1400" dirty="0">
                          <a:solidFill>
                            <a:schemeClr val="tx1"/>
                          </a:solidFill>
                          <a:effectLst/>
                        </a:rPr>
                        <a:t>Model to estimate causal effect </a:t>
                      </a:r>
                      <a:endParaRPr lang="it-IT" sz="14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9669" marR="49669" marT="0" marB="0"/>
                </a:tc>
                <a:tc>
                  <a:txBody>
                    <a:bodyPr/>
                    <a:lstStyle/>
                    <a:p>
                      <a:pPr>
                        <a:spcBef>
                          <a:spcPts val="300"/>
                        </a:spcBef>
                        <a:spcAft>
                          <a:spcPts val="0"/>
                        </a:spcAft>
                      </a:pPr>
                      <a:r>
                        <a:rPr lang="en-GB" sz="1400" dirty="0">
                          <a:solidFill>
                            <a:schemeClr val="tx1"/>
                          </a:solidFill>
                          <a:effectLst/>
                        </a:rPr>
                        <a:t>Appropriate statistical models</a:t>
                      </a:r>
                      <a:endParaRPr lang="it-IT" sz="14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9669" marR="49669" marT="0" marB="0"/>
                </a:tc>
                <a:tc>
                  <a:txBody>
                    <a:bodyPr/>
                    <a:lstStyle/>
                    <a:p>
                      <a:pPr marL="0" lvl="0" indent="0">
                        <a:spcBef>
                          <a:spcPts val="600"/>
                        </a:spcBef>
                        <a:spcAft>
                          <a:spcPts val="0"/>
                        </a:spcAft>
                        <a:buFont typeface="Symbol" panose="05050102010706020507" pitchFamily="18" charset="2"/>
                        <a:buNone/>
                      </a:pPr>
                      <a:r>
                        <a:rPr lang="en-GB" sz="1400" dirty="0">
                          <a:solidFill>
                            <a:schemeClr val="tx1"/>
                          </a:solidFill>
                          <a:effectLst/>
                        </a:rPr>
                        <a:t>Observational studies</a:t>
                      </a:r>
                      <a:endParaRPr lang="it-IT" sz="1400" dirty="0">
                        <a:solidFill>
                          <a:schemeClr val="tx1"/>
                        </a:solidFill>
                        <a:effectLst/>
                      </a:endParaRPr>
                    </a:p>
                    <a:p>
                      <a:pPr marL="68580" indent="-90170">
                        <a:spcAft>
                          <a:spcPts val="0"/>
                        </a:spcAft>
                      </a:pPr>
                      <a:r>
                        <a:rPr lang="en-GB" sz="1400" dirty="0">
                          <a:solidFill>
                            <a:schemeClr val="tx1"/>
                          </a:solidFill>
                          <a:effectLst/>
                        </a:rPr>
                        <a:t> </a:t>
                      </a:r>
                      <a:endParaRPr lang="it-IT" sz="14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9669" marR="49669" marT="0" marB="0"/>
                </a:tc>
                <a:extLst>
                  <a:ext uri="{0D108BD9-81ED-4DB2-BD59-A6C34878D82A}">
                    <a16:rowId xmlns:a16="http://schemas.microsoft.com/office/drawing/2014/main" val="3127389186"/>
                  </a:ext>
                </a:extLst>
              </a:tr>
            </a:tbl>
          </a:graphicData>
        </a:graphic>
      </p:graphicFrame>
      <p:sp>
        <p:nvSpPr>
          <p:cNvPr id="6" name="Title 1">
            <a:extLst>
              <a:ext uri="{FF2B5EF4-FFF2-40B4-BE49-F238E27FC236}">
                <a16:creationId xmlns:a16="http://schemas.microsoft.com/office/drawing/2014/main" id="{88F79BC2-B90B-4D67-B80D-40B0422AE681}"/>
              </a:ext>
            </a:extLst>
          </p:cNvPr>
          <p:cNvSpPr txBox="1">
            <a:spLocks/>
          </p:cNvSpPr>
          <p:nvPr/>
        </p:nvSpPr>
        <p:spPr bwMode="auto">
          <a:xfrm>
            <a:off x="205581" y="1314724"/>
            <a:ext cx="8481219"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28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US" sz="2000" kern="0" dirty="0"/>
              <a:t>Distinguish selection and measurement effects (2)</a:t>
            </a:r>
            <a:endParaRPr lang="en-GB" altLang="en-US" sz="1600" i="1" kern="0" dirty="0"/>
          </a:p>
        </p:txBody>
      </p:sp>
    </p:spTree>
    <p:extLst>
      <p:ext uri="{BB962C8B-B14F-4D97-AF65-F5344CB8AC3E}">
        <p14:creationId xmlns:p14="http://schemas.microsoft.com/office/powerpoint/2010/main" val="220349903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205581" y="1314724"/>
            <a:ext cx="8481219" cy="936625"/>
          </a:xfrm>
        </p:spPr>
        <p:txBody>
          <a:bodyPr/>
          <a:lstStyle/>
          <a:p>
            <a:r>
              <a:rPr lang="en-US" sz="2000" dirty="0"/>
              <a:t>Distinguish selection and measurement effects (3)</a:t>
            </a:r>
            <a:endParaRPr lang="en-GB" altLang="en-US" sz="1600" i="1" dirty="0"/>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44</a:t>
            </a:fld>
            <a:endParaRPr lang="en-GB" altLang="en-US" sz="1400" b="0" i="0" dirty="0">
              <a:solidFill>
                <a:srgbClr val="000000"/>
              </a:solidFill>
              <a:latin typeface="Arial" panose="020B0604020202020204" pitchFamily="34" charset="0"/>
            </a:endParaRPr>
          </a:p>
        </p:txBody>
      </p:sp>
      <p:graphicFrame>
        <p:nvGraphicFramePr>
          <p:cNvPr id="9" name="Tabella 8">
            <a:extLst>
              <a:ext uri="{FF2B5EF4-FFF2-40B4-BE49-F238E27FC236}">
                <a16:creationId xmlns:a16="http://schemas.microsoft.com/office/drawing/2014/main" id="{DD157552-4544-46CB-A3D7-2C142E32305E}"/>
              </a:ext>
            </a:extLst>
          </p:cNvPr>
          <p:cNvGraphicFramePr>
            <a:graphicFrameLocks noGrp="1"/>
          </p:cNvGraphicFramePr>
          <p:nvPr>
            <p:extLst>
              <p:ext uri="{D42A27DB-BD31-4B8C-83A1-F6EECF244321}">
                <p14:modId xmlns:p14="http://schemas.microsoft.com/office/powerpoint/2010/main" val="1920360332"/>
              </p:ext>
            </p:extLst>
          </p:nvPr>
        </p:nvGraphicFramePr>
        <p:xfrm>
          <a:off x="395536" y="2480310"/>
          <a:ext cx="8155346" cy="3695700"/>
        </p:xfrm>
        <a:graphic>
          <a:graphicData uri="http://schemas.openxmlformats.org/drawingml/2006/table">
            <a:tbl>
              <a:tblPr firstRow="1" firstCol="1" bandRow="1">
                <a:tableStyleId>{3C2FFA5D-87B4-456A-9821-1D502468CF0F}</a:tableStyleId>
              </a:tblPr>
              <a:tblGrid>
                <a:gridCol w="2520932">
                  <a:extLst>
                    <a:ext uri="{9D8B030D-6E8A-4147-A177-3AD203B41FA5}">
                      <a16:colId xmlns:a16="http://schemas.microsoft.com/office/drawing/2014/main" val="1660568339"/>
                    </a:ext>
                  </a:extLst>
                </a:gridCol>
                <a:gridCol w="2239743">
                  <a:extLst>
                    <a:ext uri="{9D8B030D-6E8A-4147-A177-3AD203B41FA5}">
                      <a16:colId xmlns:a16="http://schemas.microsoft.com/office/drawing/2014/main" val="3772930797"/>
                    </a:ext>
                  </a:extLst>
                </a:gridCol>
                <a:gridCol w="2035098">
                  <a:extLst>
                    <a:ext uri="{9D8B030D-6E8A-4147-A177-3AD203B41FA5}">
                      <a16:colId xmlns:a16="http://schemas.microsoft.com/office/drawing/2014/main" val="1063114971"/>
                    </a:ext>
                  </a:extLst>
                </a:gridCol>
                <a:gridCol w="1359573">
                  <a:extLst>
                    <a:ext uri="{9D8B030D-6E8A-4147-A177-3AD203B41FA5}">
                      <a16:colId xmlns:a16="http://schemas.microsoft.com/office/drawing/2014/main" val="2656478176"/>
                    </a:ext>
                  </a:extLst>
                </a:gridCol>
              </a:tblGrid>
              <a:tr h="192683">
                <a:tc>
                  <a:txBody>
                    <a:bodyPr/>
                    <a:lstStyle/>
                    <a:p>
                      <a:pPr>
                        <a:spcBef>
                          <a:spcPts val="300"/>
                        </a:spcBef>
                        <a:spcAft>
                          <a:spcPts val="300"/>
                        </a:spcAft>
                      </a:pPr>
                      <a:r>
                        <a:rPr lang="en-GB" sz="1600" b="1" dirty="0">
                          <a:solidFill>
                            <a:schemeClr val="bg1"/>
                          </a:solidFill>
                          <a:effectLst/>
                        </a:rPr>
                        <a:t>Method</a:t>
                      </a:r>
                      <a:endParaRPr lang="it-IT" sz="1600" b="1"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9669" marR="49669" marT="0" marB="0"/>
                </a:tc>
                <a:tc>
                  <a:txBody>
                    <a:bodyPr/>
                    <a:lstStyle/>
                    <a:p>
                      <a:pPr>
                        <a:spcBef>
                          <a:spcPts val="300"/>
                        </a:spcBef>
                        <a:spcAft>
                          <a:spcPts val="300"/>
                        </a:spcAft>
                      </a:pPr>
                      <a:r>
                        <a:rPr lang="en-GB" sz="1600" dirty="0">
                          <a:effectLst/>
                        </a:rPr>
                        <a:t>Analysis</a:t>
                      </a:r>
                      <a:endParaRPr lang="it-IT"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9669" marR="49669" marT="0" marB="0"/>
                </a:tc>
                <a:tc>
                  <a:txBody>
                    <a:bodyPr/>
                    <a:lstStyle/>
                    <a:p>
                      <a:pPr>
                        <a:spcBef>
                          <a:spcPts val="300"/>
                        </a:spcBef>
                        <a:spcAft>
                          <a:spcPts val="300"/>
                        </a:spcAft>
                      </a:pPr>
                      <a:r>
                        <a:rPr lang="en-GB" sz="1600" dirty="0">
                          <a:effectLst/>
                        </a:rPr>
                        <a:t>Conditions</a:t>
                      </a:r>
                      <a:endParaRPr lang="it-IT"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9669" marR="49669" marT="0" marB="0"/>
                </a:tc>
                <a:tc>
                  <a:txBody>
                    <a:bodyPr/>
                    <a:lstStyle/>
                    <a:p>
                      <a:pPr>
                        <a:spcBef>
                          <a:spcPts val="300"/>
                        </a:spcBef>
                        <a:spcAft>
                          <a:spcPts val="300"/>
                        </a:spcAft>
                      </a:pPr>
                      <a:r>
                        <a:rPr lang="en-GB" sz="1600" dirty="0">
                          <a:effectLst/>
                        </a:rPr>
                        <a:t>Context  </a:t>
                      </a:r>
                      <a:endParaRPr lang="it-IT"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9669" marR="49669" marT="0" marB="0"/>
                </a:tc>
                <a:extLst>
                  <a:ext uri="{0D108BD9-81ED-4DB2-BD59-A6C34878D82A}">
                    <a16:rowId xmlns:a16="http://schemas.microsoft.com/office/drawing/2014/main" val="3596498457"/>
                  </a:ext>
                </a:extLst>
              </a:tr>
              <a:tr h="1520822">
                <a:tc>
                  <a:txBody>
                    <a:bodyPr/>
                    <a:lstStyle/>
                    <a:p>
                      <a:pPr indent="21590">
                        <a:spcBef>
                          <a:spcPts val="300"/>
                        </a:spcBef>
                        <a:spcAft>
                          <a:spcPts val="0"/>
                        </a:spcAft>
                      </a:pPr>
                      <a:r>
                        <a:rPr lang="en-GB" sz="1600" dirty="0">
                          <a:solidFill>
                            <a:schemeClr val="tx1"/>
                          </a:solidFill>
                          <a:effectLst/>
                        </a:rPr>
                        <a:t>Re-interview</a:t>
                      </a:r>
                      <a:endParaRPr lang="it-IT" sz="1600" dirty="0">
                        <a:solidFill>
                          <a:schemeClr val="tx1"/>
                        </a:solidFill>
                        <a:effectLst/>
                      </a:endParaRPr>
                    </a:p>
                    <a:p>
                      <a:pPr marL="0" marR="0" indent="20955" algn="l" defTabSz="456981" rtl="0" eaLnBrk="1" fontAlgn="auto" latinLnBrk="0" hangingPunct="1">
                        <a:lnSpc>
                          <a:spcPct val="100000"/>
                        </a:lnSpc>
                        <a:spcBef>
                          <a:spcPts val="0"/>
                        </a:spcBef>
                        <a:spcAft>
                          <a:spcPts val="0"/>
                        </a:spcAft>
                        <a:buClrTx/>
                        <a:buSzTx/>
                        <a:buFontTx/>
                        <a:buNone/>
                        <a:tabLst/>
                        <a:defRPr/>
                      </a:pPr>
                      <a:r>
                        <a:rPr lang="en-US" sz="1600" dirty="0">
                          <a:solidFill>
                            <a:schemeClr val="tx1"/>
                          </a:solidFill>
                          <a:effectLst/>
                        </a:rPr>
                        <a:t>(</a:t>
                      </a:r>
                      <a:r>
                        <a:rPr lang="en-US" sz="1600" dirty="0" err="1">
                          <a:solidFill>
                            <a:schemeClr val="tx1"/>
                          </a:solidFill>
                          <a:effectLst/>
                        </a:rPr>
                        <a:t>Biemer</a:t>
                      </a:r>
                      <a:r>
                        <a:rPr lang="en-US" sz="1600" dirty="0">
                          <a:solidFill>
                            <a:schemeClr val="tx1"/>
                          </a:solidFill>
                          <a:effectLst/>
                        </a:rPr>
                        <a:t>, 2001)</a:t>
                      </a:r>
                    </a:p>
                    <a:p>
                      <a:pPr marL="0" marR="0" indent="20955" algn="l" defTabSz="456981" rtl="0" eaLnBrk="1" fontAlgn="auto" latinLnBrk="0" hangingPunct="1">
                        <a:lnSpc>
                          <a:spcPct val="100000"/>
                        </a:lnSpc>
                        <a:spcBef>
                          <a:spcPts val="0"/>
                        </a:spcBef>
                        <a:spcAft>
                          <a:spcPts val="0"/>
                        </a:spcAft>
                        <a:buClrTx/>
                        <a:buSzTx/>
                        <a:buFontTx/>
                        <a:buNone/>
                        <a:tabLst/>
                        <a:defRPr/>
                      </a:pPr>
                      <a:endParaRPr lang="en-US" sz="1600" dirty="0">
                        <a:solidFill>
                          <a:schemeClr val="tx1"/>
                        </a:solidFill>
                        <a:effectLst/>
                      </a:endParaRPr>
                    </a:p>
                    <a:p>
                      <a:pPr marL="0" marR="0" indent="20955" algn="l" defTabSz="456981" rtl="0" eaLnBrk="1" fontAlgn="auto" latinLnBrk="0" hangingPunct="1">
                        <a:lnSpc>
                          <a:spcPct val="100000"/>
                        </a:lnSpc>
                        <a:spcBef>
                          <a:spcPts val="0"/>
                        </a:spcBef>
                        <a:spcAft>
                          <a:spcPts val="0"/>
                        </a:spcAft>
                        <a:buClrTx/>
                        <a:buSzTx/>
                        <a:buFontTx/>
                        <a:buNone/>
                        <a:tabLst/>
                        <a:defRPr/>
                      </a:pPr>
                      <a:r>
                        <a:rPr lang="en-GB" sz="1600" dirty="0">
                          <a:solidFill>
                            <a:schemeClr val="tx1"/>
                          </a:solidFill>
                          <a:effectLst/>
                        </a:rPr>
                        <a:t>Re-interview data</a:t>
                      </a:r>
                      <a:r>
                        <a:rPr lang="en-GB" sz="1600" baseline="0" dirty="0">
                          <a:solidFill>
                            <a:schemeClr val="tx1"/>
                          </a:solidFill>
                          <a:effectLst/>
                        </a:rPr>
                        <a:t> combined with </a:t>
                      </a:r>
                      <a:r>
                        <a:rPr lang="en-GB" sz="1600" dirty="0">
                          <a:solidFill>
                            <a:schemeClr val="tx1"/>
                          </a:solidFill>
                          <a:effectLst/>
                        </a:rPr>
                        <a:t>administrative data and </a:t>
                      </a:r>
                      <a:r>
                        <a:rPr lang="en-GB" sz="1600" dirty="0" err="1">
                          <a:solidFill>
                            <a:schemeClr val="tx1"/>
                          </a:solidFill>
                          <a:effectLst/>
                        </a:rPr>
                        <a:t>paradata</a:t>
                      </a:r>
                      <a:r>
                        <a:rPr lang="en-GB" sz="1600" dirty="0">
                          <a:solidFill>
                            <a:schemeClr val="tx1"/>
                          </a:solidFill>
                          <a:effectLst/>
                        </a:rPr>
                        <a:t>.</a:t>
                      </a:r>
                      <a:endParaRPr lang="it-IT" sz="1600" i="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9669" marR="49669" marT="0" marB="0"/>
                </a:tc>
                <a:tc>
                  <a:txBody>
                    <a:bodyPr/>
                    <a:lstStyle/>
                    <a:p>
                      <a:pPr>
                        <a:spcAft>
                          <a:spcPts val="0"/>
                        </a:spcAft>
                      </a:pPr>
                      <a:r>
                        <a:rPr lang="en-GB" sz="1600" dirty="0">
                          <a:solidFill>
                            <a:schemeClr val="tx1"/>
                          </a:solidFill>
                          <a:effectLst/>
                        </a:rPr>
                        <a:t>Estimate</a:t>
                      </a:r>
                      <a:r>
                        <a:rPr lang="en-GB" sz="1600" baseline="0" dirty="0">
                          <a:solidFill>
                            <a:schemeClr val="tx1"/>
                          </a:solidFill>
                          <a:effectLst/>
                        </a:rPr>
                        <a:t> </a:t>
                      </a:r>
                      <a:r>
                        <a:rPr lang="en-GB" sz="1600" b="1" dirty="0">
                          <a:solidFill>
                            <a:schemeClr val="tx1"/>
                          </a:solidFill>
                          <a:effectLst/>
                        </a:rPr>
                        <a:t>Measurement effect</a:t>
                      </a:r>
                      <a:r>
                        <a:rPr lang="en-GB" sz="1600" dirty="0">
                          <a:solidFill>
                            <a:schemeClr val="tx1"/>
                          </a:solidFill>
                          <a:effectLst/>
                        </a:rPr>
                        <a:t> - as remaining difference between modes. </a:t>
                      </a:r>
                      <a:endParaRPr lang="it-IT" sz="1600" dirty="0">
                        <a:solidFill>
                          <a:schemeClr val="tx1"/>
                        </a:solidFill>
                        <a:effectLst/>
                      </a:endParaRPr>
                    </a:p>
                    <a:p>
                      <a:pPr>
                        <a:spcAft>
                          <a:spcPts val="600"/>
                        </a:spcAft>
                      </a:pPr>
                      <a:r>
                        <a:rPr lang="en-GB" sz="1600" dirty="0">
                          <a:solidFill>
                            <a:schemeClr val="tx1"/>
                          </a:solidFill>
                          <a:effectLst/>
                        </a:rPr>
                        <a:t>Estimate </a:t>
                      </a:r>
                      <a:r>
                        <a:rPr lang="en-GB" sz="1600" b="1" dirty="0">
                          <a:solidFill>
                            <a:schemeClr val="tx1"/>
                          </a:solidFill>
                          <a:effectLst/>
                        </a:rPr>
                        <a:t>Selection effect</a:t>
                      </a:r>
                      <a:r>
                        <a:rPr lang="en-GB" sz="1600" b="1" baseline="0" dirty="0">
                          <a:solidFill>
                            <a:schemeClr val="tx1"/>
                          </a:solidFill>
                          <a:effectLst/>
                        </a:rPr>
                        <a:t> </a:t>
                      </a:r>
                      <a:r>
                        <a:rPr lang="en-GB" sz="1600" baseline="0" dirty="0">
                          <a:solidFill>
                            <a:schemeClr val="tx1"/>
                          </a:solidFill>
                          <a:effectLst/>
                        </a:rPr>
                        <a:t>- </a:t>
                      </a:r>
                      <a:r>
                        <a:rPr lang="en-GB" sz="1600" dirty="0">
                          <a:solidFill>
                            <a:schemeClr val="tx1"/>
                          </a:solidFill>
                          <a:effectLst/>
                        </a:rPr>
                        <a:t> using mix of re-interview data, administrative data and </a:t>
                      </a:r>
                      <a:r>
                        <a:rPr lang="en-GB" sz="1600" dirty="0" err="1">
                          <a:solidFill>
                            <a:schemeClr val="tx1"/>
                          </a:solidFill>
                          <a:effectLst/>
                        </a:rPr>
                        <a:t>paradata</a:t>
                      </a:r>
                      <a:r>
                        <a:rPr lang="en-GB" sz="1600" dirty="0">
                          <a:solidFill>
                            <a:schemeClr val="tx1"/>
                          </a:solidFill>
                          <a:effectLst/>
                        </a:rPr>
                        <a:t>. </a:t>
                      </a:r>
                      <a:endParaRPr lang="it-IT" sz="16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9669" marR="49669" marT="0" marB="0"/>
                </a:tc>
                <a:tc>
                  <a:txBody>
                    <a:bodyPr/>
                    <a:lstStyle/>
                    <a:p>
                      <a:pPr>
                        <a:spcBef>
                          <a:spcPts val="300"/>
                        </a:spcBef>
                        <a:spcAft>
                          <a:spcPts val="0"/>
                        </a:spcAft>
                      </a:pPr>
                      <a:r>
                        <a:rPr lang="en-GB" sz="1600" dirty="0">
                          <a:solidFill>
                            <a:schemeClr val="tx1"/>
                          </a:solidFill>
                          <a:effectLst/>
                        </a:rPr>
                        <a:t>Re-interview does not affect measurement </a:t>
                      </a:r>
                      <a:r>
                        <a:rPr lang="en-GB" sz="1600" dirty="0" err="1">
                          <a:solidFill>
                            <a:schemeClr val="tx1"/>
                          </a:solidFill>
                          <a:effectLst/>
                        </a:rPr>
                        <a:t>behavior</a:t>
                      </a:r>
                      <a:r>
                        <a:rPr lang="en-GB" sz="1600" dirty="0">
                          <a:solidFill>
                            <a:schemeClr val="tx1"/>
                          </a:solidFill>
                          <a:effectLst/>
                        </a:rPr>
                        <a:t> of respondent.</a:t>
                      </a:r>
                      <a:endParaRPr lang="it-IT" sz="1600" dirty="0">
                        <a:solidFill>
                          <a:schemeClr val="tx1"/>
                        </a:solidFill>
                        <a:effectLst/>
                      </a:endParaRPr>
                    </a:p>
                    <a:p>
                      <a:pPr>
                        <a:spcBef>
                          <a:spcPts val="300"/>
                        </a:spcBef>
                        <a:spcAft>
                          <a:spcPts val="0"/>
                        </a:spcAft>
                      </a:pPr>
                      <a:r>
                        <a:rPr lang="en-GB" sz="1600" dirty="0">
                          <a:solidFill>
                            <a:schemeClr val="tx1"/>
                          </a:solidFill>
                          <a:effectLst/>
                        </a:rPr>
                        <a:t>Nonresponse to re-interview is unrelated to variables of interest given administrative data and </a:t>
                      </a:r>
                      <a:r>
                        <a:rPr lang="en-GB" sz="1600" dirty="0" err="1">
                          <a:solidFill>
                            <a:schemeClr val="tx1"/>
                          </a:solidFill>
                          <a:effectLst/>
                        </a:rPr>
                        <a:t>paradata</a:t>
                      </a:r>
                      <a:r>
                        <a:rPr lang="en-GB" sz="1600" dirty="0">
                          <a:solidFill>
                            <a:schemeClr val="tx1"/>
                          </a:solidFill>
                          <a:effectLst/>
                        </a:rPr>
                        <a:t>. </a:t>
                      </a:r>
                      <a:endParaRPr lang="it-IT" sz="1600" dirty="0">
                        <a:solidFill>
                          <a:schemeClr val="tx1"/>
                        </a:solidFill>
                        <a:effectLst/>
                      </a:endParaRPr>
                    </a:p>
                    <a:p>
                      <a:pPr>
                        <a:spcAft>
                          <a:spcPts val="0"/>
                        </a:spcAft>
                      </a:pPr>
                      <a:r>
                        <a:rPr lang="en-US" sz="1600" dirty="0">
                          <a:solidFill>
                            <a:schemeClr val="tx1"/>
                          </a:solidFill>
                          <a:effectLst/>
                        </a:rPr>
                        <a:t> </a:t>
                      </a:r>
                      <a:endParaRPr lang="it-IT" sz="16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9669" marR="49669" marT="0" marB="0"/>
                </a:tc>
                <a:tc>
                  <a:txBody>
                    <a:bodyPr/>
                    <a:lstStyle/>
                    <a:p>
                      <a:pPr marL="0" lvl="0" indent="0">
                        <a:spcBef>
                          <a:spcPts val="300"/>
                        </a:spcBef>
                        <a:spcAft>
                          <a:spcPts val="0"/>
                        </a:spcAft>
                        <a:buFont typeface="Symbol" panose="05050102010706020507" pitchFamily="18" charset="2"/>
                        <a:buNone/>
                      </a:pPr>
                      <a:r>
                        <a:rPr lang="en-GB" sz="1600" dirty="0">
                          <a:solidFill>
                            <a:schemeClr val="tx1"/>
                          </a:solidFill>
                          <a:effectLst/>
                        </a:rPr>
                        <a:t>Re-interview of subset of mixed-mode respondents</a:t>
                      </a:r>
                      <a:endParaRPr lang="it-IT" sz="16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9669" marR="49669" marT="0" marB="0"/>
                </a:tc>
                <a:extLst>
                  <a:ext uri="{0D108BD9-81ED-4DB2-BD59-A6C34878D82A}">
                    <a16:rowId xmlns:a16="http://schemas.microsoft.com/office/drawing/2014/main" val="2989814995"/>
                  </a:ext>
                </a:extLst>
              </a:tr>
            </a:tbl>
          </a:graphicData>
        </a:graphic>
      </p:graphicFrame>
    </p:spTree>
    <p:extLst>
      <p:ext uri="{BB962C8B-B14F-4D97-AF65-F5344CB8AC3E}">
        <p14:creationId xmlns:p14="http://schemas.microsoft.com/office/powerpoint/2010/main" val="22571711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205581" y="1314724"/>
            <a:ext cx="8481219" cy="936625"/>
          </a:xfrm>
        </p:spPr>
        <p:txBody>
          <a:bodyPr/>
          <a:lstStyle/>
          <a:p>
            <a:r>
              <a:rPr lang="it-IT" dirty="0"/>
              <a:t>Multi-mode surveys</a:t>
            </a:r>
            <a:endParaRPr lang="en-GB" altLang="en-US" sz="2000" i="1" dirty="0"/>
          </a:p>
        </p:txBody>
      </p:sp>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331390" y="2162871"/>
            <a:ext cx="8229600" cy="4320479"/>
          </a:xfrm>
        </p:spPr>
        <p:txBody>
          <a:bodyPr/>
          <a:lstStyle/>
          <a:p>
            <a:pPr algn="just">
              <a:lnSpc>
                <a:spcPct val="150000"/>
              </a:lnSpc>
              <a:defRPr/>
            </a:pPr>
            <a:endParaRPr lang="en-US" altLang="en-US" sz="1600" b="0" dirty="0"/>
          </a:p>
          <a:p>
            <a:pPr algn="just">
              <a:lnSpc>
                <a:spcPct val="150000"/>
              </a:lnSpc>
              <a:defRPr/>
            </a:pPr>
            <a:endParaRPr lang="en-GB" altLang="en-US" sz="1600" b="0" dirty="0"/>
          </a:p>
          <a:p>
            <a:pPr algn="just">
              <a:lnSpc>
                <a:spcPct val="150000"/>
              </a:lnSpc>
              <a:buFontTx/>
              <a:buNone/>
              <a:defRPr/>
            </a:pPr>
            <a:endParaRPr lang="en-GB" altLang="en-US" sz="1600" b="0" dirty="0"/>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45</a:t>
            </a:fld>
            <a:endParaRPr lang="en-GB" altLang="en-US" sz="1400" b="0" i="0" dirty="0">
              <a:solidFill>
                <a:srgbClr val="000000"/>
              </a:solidFill>
              <a:latin typeface="Arial" panose="020B0604020202020204" pitchFamily="34" charset="0"/>
            </a:endParaRPr>
          </a:p>
        </p:txBody>
      </p:sp>
      <p:sp>
        <p:nvSpPr>
          <p:cNvPr id="13" name="CasellaDiTesto 12">
            <a:extLst>
              <a:ext uri="{FF2B5EF4-FFF2-40B4-BE49-F238E27FC236}">
                <a16:creationId xmlns:a16="http://schemas.microsoft.com/office/drawing/2014/main" id="{4B7F9F1E-8AF3-4158-9FB3-BE87A9E567BB}"/>
              </a:ext>
            </a:extLst>
          </p:cNvPr>
          <p:cNvSpPr txBox="1"/>
          <p:nvPr/>
        </p:nvSpPr>
        <p:spPr>
          <a:xfrm>
            <a:off x="331390" y="2195375"/>
            <a:ext cx="8229600" cy="3458896"/>
          </a:xfrm>
          <a:prstGeom prst="rect">
            <a:avLst/>
          </a:prstGeom>
          <a:noFill/>
        </p:spPr>
        <p:txBody>
          <a:bodyPr wrap="square" rtlCol="0">
            <a:spAutoFit/>
          </a:bodyPr>
          <a:lstStyle/>
          <a:p>
            <a:pPr marL="285750" indent="-285750" algn="just">
              <a:lnSpc>
                <a:spcPct val="150000"/>
              </a:lnSpc>
              <a:spcBef>
                <a:spcPts val="600"/>
              </a:spcBef>
              <a:spcAft>
                <a:spcPts val="600"/>
              </a:spcAft>
              <a:buFont typeface="Arial" panose="020B0604020202020204" pitchFamily="34" charset="0"/>
              <a:buChar char="•"/>
            </a:pPr>
            <a:r>
              <a:rPr lang="en-US" sz="1600" b="0" dirty="0">
                <a:solidFill>
                  <a:srgbClr val="0F5494"/>
                </a:solidFill>
              </a:rPr>
              <a:t>More detail on mixed mode surveys, the formalization of the mode effects and the methods of adjusting the mode effect have been discussed during two EMOS Webinars:</a:t>
            </a:r>
          </a:p>
          <a:p>
            <a:pPr marL="1076325" indent="-285750" algn="just">
              <a:lnSpc>
                <a:spcPct val="150000"/>
              </a:lnSpc>
              <a:spcBef>
                <a:spcPts val="600"/>
              </a:spcBef>
              <a:spcAft>
                <a:spcPts val="600"/>
              </a:spcAft>
              <a:buFont typeface="Courier New" panose="02070309020205020404" pitchFamily="49" charset="0"/>
              <a:buChar char="o"/>
            </a:pPr>
            <a:r>
              <a:rPr lang="en-US" sz="1600" b="0" dirty="0">
                <a:solidFill>
                  <a:srgbClr val="0F5494"/>
                </a:solidFill>
                <a:hlinkClick r:id="rId3"/>
              </a:rPr>
              <a:t>Mixed-mode surveys, Edith de Leeuw &amp; Anne </a:t>
            </a:r>
            <a:r>
              <a:rPr lang="en-US" sz="1600" b="0" dirty="0" err="1">
                <a:solidFill>
                  <a:srgbClr val="0F5494"/>
                </a:solidFill>
                <a:hlinkClick r:id="rId3"/>
              </a:rPr>
              <a:t>Elevelt</a:t>
            </a:r>
            <a:r>
              <a:rPr lang="en-US" sz="1600" b="0" dirty="0">
                <a:solidFill>
                  <a:srgbClr val="0F5494"/>
                </a:solidFill>
                <a:hlinkClick r:id="rId3"/>
              </a:rPr>
              <a:t>, Utrecht University</a:t>
            </a:r>
            <a:endParaRPr lang="en-US" sz="1600" b="0" dirty="0">
              <a:solidFill>
                <a:srgbClr val="0F5494"/>
              </a:solidFill>
            </a:endParaRPr>
          </a:p>
          <a:p>
            <a:pPr marL="1076325" indent="-285750" algn="just">
              <a:lnSpc>
                <a:spcPct val="150000"/>
              </a:lnSpc>
              <a:spcBef>
                <a:spcPts val="600"/>
              </a:spcBef>
              <a:spcAft>
                <a:spcPts val="600"/>
              </a:spcAft>
              <a:buFont typeface="Courier New" panose="02070309020205020404" pitchFamily="49" charset="0"/>
              <a:buChar char="o"/>
            </a:pPr>
            <a:r>
              <a:rPr lang="en-US" sz="1600" b="0" dirty="0">
                <a:solidFill>
                  <a:srgbClr val="0F5494"/>
                </a:solidFill>
                <a:hlinkClick r:id="rId4"/>
              </a:rPr>
              <a:t>The mode effect in mixed-mode surveys	Claudia De </a:t>
            </a:r>
            <a:r>
              <a:rPr lang="en-US" sz="1600" b="0" dirty="0" err="1">
                <a:solidFill>
                  <a:srgbClr val="0F5494"/>
                </a:solidFill>
                <a:hlinkClick r:id="rId4"/>
              </a:rPr>
              <a:t>Vitiis</a:t>
            </a:r>
            <a:r>
              <a:rPr lang="en-US" sz="1600" b="0" dirty="0">
                <a:solidFill>
                  <a:srgbClr val="0F5494"/>
                </a:solidFill>
                <a:hlinkClick r:id="rId4"/>
              </a:rPr>
              <a:t> &amp; Francesca Inglese, ISTAT</a:t>
            </a:r>
            <a:endParaRPr lang="en-US" sz="1600" b="0" dirty="0">
              <a:solidFill>
                <a:srgbClr val="0F5494"/>
              </a:solidFill>
            </a:endParaRPr>
          </a:p>
          <a:p>
            <a:pPr marL="608013" algn="just">
              <a:lnSpc>
                <a:spcPct val="150000"/>
              </a:lnSpc>
              <a:spcBef>
                <a:spcPts val="600"/>
              </a:spcBef>
              <a:spcAft>
                <a:spcPts val="600"/>
              </a:spcAft>
            </a:pPr>
            <a:endParaRPr lang="en-US" sz="1600" b="0" dirty="0">
              <a:solidFill>
                <a:srgbClr val="0F5494"/>
              </a:solidFill>
            </a:endParaRPr>
          </a:p>
        </p:txBody>
      </p:sp>
    </p:spTree>
    <p:extLst>
      <p:ext uri="{BB962C8B-B14F-4D97-AF65-F5344CB8AC3E}">
        <p14:creationId xmlns:p14="http://schemas.microsoft.com/office/powerpoint/2010/main" val="53455171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a:extLst>
              <a:ext uri="{FF2B5EF4-FFF2-40B4-BE49-F238E27FC236}">
                <a16:creationId xmlns:a16="http://schemas.microsoft.com/office/drawing/2014/main" id="{F6BD06D1-CF6E-3346-A697-49DC91AF8EC2}"/>
              </a:ext>
            </a:extLst>
          </p:cNvPr>
          <p:cNvSpPr>
            <a:spLocks noGrp="1"/>
          </p:cNvSpPr>
          <p:nvPr>
            <p:ph type="title"/>
          </p:nvPr>
        </p:nvSpPr>
        <p:spPr>
          <a:xfrm>
            <a:off x="395288" y="1628775"/>
            <a:ext cx="8497887" cy="3600450"/>
          </a:xfrm>
        </p:spPr>
        <p:txBody>
          <a:bodyPr/>
          <a:lstStyle/>
          <a:p>
            <a:r>
              <a:rPr lang="de-CH" altLang="en-US" dirty="0"/>
              <a:t>…</a:t>
            </a:r>
            <a:r>
              <a:rPr lang="de-CH" altLang="en-US" dirty="0" err="1"/>
              <a:t>there’s</a:t>
            </a:r>
            <a:r>
              <a:rPr lang="de-CH" altLang="en-US" dirty="0"/>
              <a:t> </a:t>
            </a:r>
            <a:r>
              <a:rPr lang="de-CH" altLang="en-US" dirty="0" err="1"/>
              <a:t>much</a:t>
            </a:r>
            <a:r>
              <a:rPr lang="de-CH" altLang="en-US" dirty="0"/>
              <a:t> </a:t>
            </a:r>
            <a:r>
              <a:rPr lang="de-CH" altLang="en-US" dirty="0" err="1"/>
              <a:t>more</a:t>
            </a:r>
            <a:r>
              <a:rPr lang="de-CH" altLang="en-US" dirty="0"/>
              <a:t> </a:t>
            </a:r>
            <a:r>
              <a:rPr lang="de-CH" altLang="en-US" dirty="0" err="1"/>
              <a:t>about</a:t>
            </a:r>
            <a:r>
              <a:rPr lang="de-CH" altLang="en-US" dirty="0"/>
              <a:t> </a:t>
            </a:r>
            <a:r>
              <a:rPr lang="en-US" altLang="en-US" dirty="0"/>
              <a:t>Sampling and Survey methodology</a:t>
            </a:r>
            <a:r>
              <a:rPr lang="de-CH" altLang="en-US" dirty="0"/>
              <a:t>!</a:t>
            </a:r>
            <a:endParaRPr lang="en-GB" altLang="en-US" dirty="0"/>
          </a:p>
        </p:txBody>
      </p:sp>
      <p:sp>
        <p:nvSpPr>
          <p:cNvPr id="62467" name="Slide Number Placeholder 1">
            <a:extLst>
              <a:ext uri="{FF2B5EF4-FFF2-40B4-BE49-F238E27FC236}">
                <a16:creationId xmlns:a16="http://schemas.microsoft.com/office/drawing/2014/main" id="{44743096-208F-D54D-9E53-AB9022CF6191}"/>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B496030-4F3A-AD4F-8E54-1AC677E6E37C}" type="slidenum">
              <a:rPr lang="en-GB" altLang="en-US" sz="1400" i="0">
                <a:solidFill>
                  <a:schemeClr val="bg1"/>
                </a:solidFill>
                <a:latin typeface="Arial" panose="020B0604020202020204" pitchFamily="34" charset="0"/>
              </a:rPr>
              <a:pPr>
                <a:spcBef>
                  <a:spcPct val="0"/>
                </a:spcBef>
                <a:buClrTx/>
                <a:buFontTx/>
                <a:buNone/>
              </a:pPr>
              <a:t>46</a:t>
            </a:fld>
            <a:endParaRPr lang="en-GB" altLang="en-US" sz="1400" i="0">
              <a:solidFill>
                <a:schemeClr val="bg1"/>
              </a:solidFill>
              <a:latin typeface="Arial" panose="020B0604020202020204" pitchFamily="34" charset="0"/>
            </a:endParaRPr>
          </a:p>
        </p:txBody>
      </p:sp>
    </p:spTree>
    <p:extLst>
      <p:ext uri="{BB962C8B-B14F-4D97-AF65-F5344CB8AC3E}">
        <p14:creationId xmlns:p14="http://schemas.microsoft.com/office/powerpoint/2010/main" val="616163993"/>
      </p:ext>
    </p:extLst>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205581" y="1314724"/>
            <a:ext cx="8481219" cy="936625"/>
          </a:xfrm>
        </p:spPr>
        <p:txBody>
          <a:bodyPr/>
          <a:lstStyle/>
          <a:p>
            <a:r>
              <a:rPr lang="it-IT" dirty="0" err="1"/>
              <a:t>References</a:t>
            </a:r>
            <a:endParaRPr lang="en-GB" altLang="en-US" sz="2000" i="1" dirty="0"/>
          </a:p>
        </p:txBody>
      </p:sp>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331390" y="2162871"/>
            <a:ext cx="8229600" cy="4320479"/>
          </a:xfrm>
        </p:spPr>
        <p:txBody>
          <a:bodyPr/>
          <a:lstStyle/>
          <a:p>
            <a:pPr algn="just">
              <a:lnSpc>
                <a:spcPct val="150000"/>
              </a:lnSpc>
              <a:defRPr/>
            </a:pPr>
            <a:endParaRPr lang="en-US" altLang="en-US" sz="1600" b="0" dirty="0"/>
          </a:p>
          <a:p>
            <a:pPr algn="just">
              <a:lnSpc>
                <a:spcPct val="150000"/>
              </a:lnSpc>
              <a:defRPr/>
            </a:pPr>
            <a:endParaRPr lang="en-GB" altLang="en-US" sz="1600" b="0" dirty="0"/>
          </a:p>
          <a:p>
            <a:pPr algn="just">
              <a:lnSpc>
                <a:spcPct val="150000"/>
              </a:lnSpc>
              <a:buFontTx/>
              <a:buNone/>
              <a:defRPr/>
            </a:pPr>
            <a:endParaRPr lang="en-GB" altLang="en-US" sz="1600" b="0" dirty="0"/>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47</a:t>
            </a:fld>
            <a:endParaRPr lang="en-GB" altLang="en-US" sz="1400" b="0" i="0" dirty="0">
              <a:solidFill>
                <a:srgbClr val="000000"/>
              </a:solidFill>
              <a:latin typeface="Arial" panose="020B0604020202020204" pitchFamily="34" charset="0"/>
            </a:endParaRPr>
          </a:p>
        </p:txBody>
      </p:sp>
      <p:sp>
        <p:nvSpPr>
          <p:cNvPr id="13" name="CasellaDiTesto 12">
            <a:extLst>
              <a:ext uri="{FF2B5EF4-FFF2-40B4-BE49-F238E27FC236}">
                <a16:creationId xmlns:a16="http://schemas.microsoft.com/office/drawing/2014/main" id="{4B7F9F1E-8AF3-4158-9FB3-BE87A9E567BB}"/>
              </a:ext>
            </a:extLst>
          </p:cNvPr>
          <p:cNvSpPr txBox="1"/>
          <p:nvPr/>
        </p:nvSpPr>
        <p:spPr>
          <a:xfrm>
            <a:off x="332566" y="2192931"/>
            <a:ext cx="8229600" cy="4413003"/>
          </a:xfrm>
          <a:prstGeom prst="rect">
            <a:avLst/>
          </a:prstGeom>
          <a:noFill/>
        </p:spPr>
        <p:txBody>
          <a:bodyPr wrap="square" rtlCol="0">
            <a:spAutoFit/>
          </a:bodyPr>
          <a:lstStyle/>
          <a:p>
            <a:pPr marL="285750" indent="-285750" algn="just">
              <a:lnSpc>
                <a:spcPct val="150000"/>
              </a:lnSpc>
              <a:spcBef>
                <a:spcPts val="600"/>
              </a:spcBef>
              <a:spcAft>
                <a:spcPts val="600"/>
              </a:spcAft>
              <a:buFont typeface="Arial" panose="020B0604020202020204" pitchFamily="34" charset="0"/>
              <a:buChar char="•"/>
            </a:pPr>
            <a:r>
              <a:rPr lang="en-US" sz="1400" b="0" dirty="0">
                <a:solidFill>
                  <a:srgbClr val="0F5494"/>
                </a:solidFill>
              </a:rPr>
              <a:t>Cochran, W.G. (1977). </a:t>
            </a:r>
            <a:r>
              <a:rPr lang="en-US" sz="1400" b="0" i="1" dirty="0">
                <a:solidFill>
                  <a:srgbClr val="0F5494"/>
                </a:solidFill>
              </a:rPr>
              <a:t>Sampling Techniques</a:t>
            </a:r>
            <a:r>
              <a:rPr lang="en-US" sz="1400" b="0" dirty="0">
                <a:solidFill>
                  <a:srgbClr val="0F5494"/>
                </a:solidFill>
              </a:rPr>
              <a:t>, 3rd Ed. New York: John Wiley &amp; Sons, </a:t>
            </a:r>
          </a:p>
          <a:p>
            <a:pPr marL="285750" indent="-285750" algn="just">
              <a:lnSpc>
                <a:spcPct val="150000"/>
              </a:lnSpc>
              <a:spcBef>
                <a:spcPts val="600"/>
              </a:spcBef>
              <a:spcAft>
                <a:spcPts val="600"/>
              </a:spcAft>
              <a:buFont typeface="Arial" panose="020B0604020202020204" pitchFamily="34" charset="0"/>
              <a:buChar char="•"/>
            </a:pPr>
            <a:r>
              <a:rPr lang="en-US" sz="1400" b="0" dirty="0">
                <a:solidFill>
                  <a:srgbClr val="0F5494"/>
                </a:solidFill>
              </a:rPr>
              <a:t>de Leeuw, E. D. (2005). To mix or not to mix data collection modes in surveys. </a:t>
            </a:r>
            <a:r>
              <a:rPr lang="en-US" sz="1400" b="0" i="1" dirty="0">
                <a:solidFill>
                  <a:srgbClr val="0F5494"/>
                </a:solidFill>
              </a:rPr>
              <a:t>Journal of official statistics, 21</a:t>
            </a:r>
            <a:r>
              <a:rPr lang="en-US" sz="1400" b="0" dirty="0">
                <a:solidFill>
                  <a:srgbClr val="0F5494"/>
                </a:solidFill>
              </a:rPr>
              <a:t>(5), 233-255.</a:t>
            </a:r>
          </a:p>
          <a:p>
            <a:pPr marL="285750" indent="-285750" algn="just">
              <a:lnSpc>
                <a:spcPct val="150000"/>
              </a:lnSpc>
              <a:spcBef>
                <a:spcPts val="600"/>
              </a:spcBef>
              <a:spcAft>
                <a:spcPts val="600"/>
              </a:spcAft>
              <a:buFont typeface="Arial" panose="020B0604020202020204" pitchFamily="34" charset="0"/>
              <a:buChar char="•"/>
            </a:pPr>
            <a:r>
              <a:rPr lang="en-US" sz="1400" b="0" dirty="0">
                <a:solidFill>
                  <a:srgbClr val="0F5494"/>
                </a:solidFill>
              </a:rPr>
              <a:t>de Leeuw, E.D., Hox, J., &amp; </a:t>
            </a:r>
            <a:r>
              <a:rPr lang="en-US" sz="1400" b="0" dirty="0" err="1">
                <a:solidFill>
                  <a:srgbClr val="0F5494"/>
                </a:solidFill>
              </a:rPr>
              <a:t>Dillman</a:t>
            </a:r>
            <a:r>
              <a:rPr lang="en-US" sz="1400" b="0" dirty="0">
                <a:solidFill>
                  <a:srgbClr val="0F5494"/>
                </a:solidFill>
              </a:rPr>
              <a:t>, D. (Eds.). (2008). </a:t>
            </a:r>
            <a:r>
              <a:rPr lang="en-US" sz="1400" b="0" i="1" dirty="0">
                <a:solidFill>
                  <a:srgbClr val="0F5494"/>
                </a:solidFill>
              </a:rPr>
              <a:t>International Handbook of Survey Methodology</a:t>
            </a:r>
            <a:r>
              <a:rPr lang="en-US" sz="1400" b="0" dirty="0">
                <a:solidFill>
                  <a:srgbClr val="0F5494"/>
                </a:solidFill>
              </a:rPr>
              <a:t> (1st ed.). Routledge. </a:t>
            </a:r>
          </a:p>
          <a:p>
            <a:pPr marL="285750" indent="-285750" algn="just">
              <a:lnSpc>
                <a:spcPct val="150000"/>
              </a:lnSpc>
              <a:spcBef>
                <a:spcPts val="600"/>
              </a:spcBef>
              <a:spcAft>
                <a:spcPts val="600"/>
              </a:spcAft>
              <a:buFont typeface="Arial" panose="020B0604020202020204" pitchFamily="34" charset="0"/>
              <a:buChar char="•"/>
            </a:pPr>
            <a:r>
              <a:rPr lang="en-US" sz="1400" b="0" dirty="0">
                <a:solidFill>
                  <a:srgbClr val="0F5494"/>
                </a:solidFill>
              </a:rPr>
              <a:t>Hartley, H.O. (1962). Multiple frame surveys. </a:t>
            </a:r>
            <a:r>
              <a:rPr lang="en-US" sz="1400" b="0" i="1" dirty="0">
                <a:solidFill>
                  <a:srgbClr val="0F5494"/>
                </a:solidFill>
              </a:rPr>
              <a:t>Proceedings of the Social Statistics Section</a:t>
            </a:r>
            <a:r>
              <a:rPr lang="en-US" sz="1400" b="0" dirty="0">
                <a:solidFill>
                  <a:srgbClr val="0F5494"/>
                </a:solidFill>
              </a:rPr>
              <a:t>, American Statistical Association, 203-206</a:t>
            </a:r>
          </a:p>
          <a:p>
            <a:pPr marL="285750" indent="-285750" algn="just">
              <a:lnSpc>
                <a:spcPct val="150000"/>
              </a:lnSpc>
              <a:spcBef>
                <a:spcPts val="600"/>
              </a:spcBef>
              <a:spcAft>
                <a:spcPts val="600"/>
              </a:spcAft>
              <a:buFont typeface="Arial" panose="020B0604020202020204" pitchFamily="34" charset="0"/>
              <a:buChar char="•"/>
            </a:pPr>
            <a:r>
              <a:rPr lang="en-US" sz="1400" b="0" dirty="0">
                <a:solidFill>
                  <a:srgbClr val="0F5494"/>
                </a:solidFill>
              </a:rPr>
              <a:t>Fuller, W.A., and Burmeister, L.F. (1972). Estimators for samples selected from two overlapping frames. </a:t>
            </a:r>
            <a:r>
              <a:rPr lang="en-US" sz="1400" b="0" i="1" dirty="0">
                <a:solidFill>
                  <a:srgbClr val="0F5494"/>
                </a:solidFill>
              </a:rPr>
              <a:t>Proceedings of the Social Statistics Section, American Statistical Association</a:t>
            </a:r>
            <a:r>
              <a:rPr lang="en-US" sz="1400" b="0" dirty="0">
                <a:solidFill>
                  <a:srgbClr val="0F5494"/>
                </a:solidFill>
              </a:rPr>
              <a:t>, 245-249.</a:t>
            </a:r>
          </a:p>
          <a:p>
            <a:pPr marL="285750" indent="-285750" algn="just">
              <a:lnSpc>
                <a:spcPct val="150000"/>
              </a:lnSpc>
              <a:spcBef>
                <a:spcPts val="600"/>
              </a:spcBef>
              <a:spcAft>
                <a:spcPts val="600"/>
              </a:spcAft>
              <a:buFont typeface="Arial" panose="020B0604020202020204" pitchFamily="34" charset="0"/>
              <a:buChar char="•"/>
            </a:pPr>
            <a:endParaRPr lang="en-US" sz="1600" b="0" dirty="0">
              <a:solidFill>
                <a:srgbClr val="0F5494"/>
              </a:solidFill>
            </a:endParaRPr>
          </a:p>
        </p:txBody>
      </p:sp>
    </p:spTree>
    <p:extLst>
      <p:ext uri="{BB962C8B-B14F-4D97-AF65-F5344CB8AC3E}">
        <p14:creationId xmlns:p14="http://schemas.microsoft.com/office/powerpoint/2010/main" val="319340802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205581" y="1314724"/>
            <a:ext cx="8481219" cy="936625"/>
          </a:xfrm>
        </p:spPr>
        <p:txBody>
          <a:bodyPr/>
          <a:lstStyle/>
          <a:p>
            <a:r>
              <a:rPr lang="it-IT" dirty="0" err="1"/>
              <a:t>References</a:t>
            </a:r>
            <a:endParaRPr lang="en-GB" altLang="en-US" sz="2000" i="1" dirty="0"/>
          </a:p>
        </p:txBody>
      </p:sp>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331390" y="2162871"/>
            <a:ext cx="8229600" cy="4320479"/>
          </a:xfrm>
        </p:spPr>
        <p:txBody>
          <a:bodyPr/>
          <a:lstStyle/>
          <a:p>
            <a:pPr algn="just">
              <a:lnSpc>
                <a:spcPct val="150000"/>
              </a:lnSpc>
              <a:defRPr/>
            </a:pPr>
            <a:endParaRPr lang="en-US" altLang="en-US" sz="1600" b="0" dirty="0"/>
          </a:p>
          <a:p>
            <a:pPr algn="just">
              <a:lnSpc>
                <a:spcPct val="150000"/>
              </a:lnSpc>
              <a:defRPr/>
            </a:pPr>
            <a:endParaRPr lang="en-GB" altLang="en-US" sz="1600" b="0" dirty="0"/>
          </a:p>
          <a:p>
            <a:pPr algn="just">
              <a:lnSpc>
                <a:spcPct val="150000"/>
              </a:lnSpc>
              <a:buFontTx/>
              <a:buNone/>
              <a:defRPr/>
            </a:pPr>
            <a:endParaRPr lang="en-GB" altLang="en-US" sz="1600" b="0" dirty="0"/>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48</a:t>
            </a:fld>
            <a:endParaRPr lang="en-GB" altLang="en-US" sz="1400" b="0" i="0" dirty="0">
              <a:solidFill>
                <a:srgbClr val="000000"/>
              </a:solidFill>
              <a:latin typeface="Arial" panose="020B0604020202020204" pitchFamily="34" charset="0"/>
            </a:endParaRPr>
          </a:p>
        </p:txBody>
      </p:sp>
      <p:sp>
        <p:nvSpPr>
          <p:cNvPr id="13" name="CasellaDiTesto 12">
            <a:extLst>
              <a:ext uri="{FF2B5EF4-FFF2-40B4-BE49-F238E27FC236}">
                <a16:creationId xmlns:a16="http://schemas.microsoft.com/office/drawing/2014/main" id="{4B7F9F1E-8AF3-4158-9FB3-BE87A9E567BB}"/>
              </a:ext>
            </a:extLst>
          </p:cNvPr>
          <p:cNvSpPr txBox="1"/>
          <p:nvPr/>
        </p:nvSpPr>
        <p:spPr>
          <a:xfrm>
            <a:off x="332566" y="2192931"/>
            <a:ext cx="8229600" cy="4413003"/>
          </a:xfrm>
          <a:prstGeom prst="rect">
            <a:avLst/>
          </a:prstGeom>
          <a:noFill/>
        </p:spPr>
        <p:txBody>
          <a:bodyPr wrap="square" rtlCol="0">
            <a:spAutoFit/>
          </a:bodyPr>
          <a:lstStyle/>
          <a:p>
            <a:pPr marL="285750" indent="-285750" algn="just">
              <a:lnSpc>
                <a:spcPct val="150000"/>
              </a:lnSpc>
              <a:spcBef>
                <a:spcPts val="600"/>
              </a:spcBef>
              <a:spcAft>
                <a:spcPts val="600"/>
              </a:spcAft>
              <a:buFont typeface="Arial" panose="020B0604020202020204" pitchFamily="34" charset="0"/>
              <a:buChar char="•"/>
            </a:pPr>
            <a:r>
              <a:rPr lang="en-US" sz="1400" b="0" dirty="0" err="1">
                <a:solidFill>
                  <a:srgbClr val="0F5494"/>
                </a:solidFill>
              </a:rPr>
              <a:t>Kalton</a:t>
            </a:r>
            <a:r>
              <a:rPr lang="en-US" sz="1400" b="0" dirty="0">
                <a:solidFill>
                  <a:srgbClr val="0F5494"/>
                </a:solidFill>
              </a:rPr>
              <a:t>, G. (2003). Practical methods for sampling rare and mobile populations. </a:t>
            </a:r>
            <a:r>
              <a:rPr lang="en-US" sz="1400" b="0" i="1" dirty="0">
                <a:solidFill>
                  <a:srgbClr val="0F5494"/>
                </a:solidFill>
              </a:rPr>
              <a:t>Statistics in Transition </a:t>
            </a:r>
            <a:r>
              <a:rPr lang="en-US" sz="1400" b="0" dirty="0">
                <a:solidFill>
                  <a:srgbClr val="0F5494"/>
                </a:solidFill>
              </a:rPr>
              <a:t>6, 491–501</a:t>
            </a:r>
          </a:p>
          <a:p>
            <a:pPr marL="285750" indent="-285750" algn="just">
              <a:lnSpc>
                <a:spcPct val="150000"/>
              </a:lnSpc>
              <a:spcBef>
                <a:spcPts val="600"/>
              </a:spcBef>
              <a:spcAft>
                <a:spcPts val="600"/>
              </a:spcAft>
              <a:buFont typeface="Arial" panose="020B0604020202020204" pitchFamily="34" charset="0"/>
              <a:buChar char="•"/>
            </a:pPr>
            <a:r>
              <a:rPr lang="en-US" sz="1400" b="0" dirty="0" err="1">
                <a:solidFill>
                  <a:srgbClr val="0F5494"/>
                </a:solidFill>
              </a:rPr>
              <a:t>Lohr</a:t>
            </a:r>
            <a:r>
              <a:rPr lang="en-US" sz="1400" b="0" dirty="0">
                <a:solidFill>
                  <a:srgbClr val="0F5494"/>
                </a:solidFill>
              </a:rPr>
              <a:t>, S.L. (2007). Recent developments in multiple frame surveys. </a:t>
            </a:r>
            <a:r>
              <a:rPr lang="en-US" sz="1400" b="0" i="1" dirty="0">
                <a:solidFill>
                  <a:srgbClr val="0F5494"/>
                </a:solidFill>
              </a:rPr>
              <a:t>Proceedings of the Survey Research Methods Section</a:t>
            </a:r>
            <a:r>
              <a:rPr lang="en-US" sz="1400" b="0" dirty="0">
                <a:solidFill>
                  <a:srgbClr val="0F5494"/>
                </a:solidFill>
              </a:rPr>
              <a:t>, American Statistical Association, 3257-3264.</a:t>
            </a:r>
          </a:p>
          <a:p>
            <a:pPr marL="285750" indent="-285750" algn="just">
              <a:lnSpc>
                <a:spcPct val="150000"/>
              </a:lnSpc>
              <a:spcBef>
                <a:spcPts val="600"/>
              </a:spcBef>
              <a:spcAft>
                <a:spcPts val="600"/>
              </a:spcAft>
              <a:buFont typeface="Arial" panose="020B0604020202020204" pitchFamily="34" charset="0"/>
              <a:buChar char="•"/>
            </a:pPr>
            <a:r>
              <a:rPr lang="en-US" sz="1400" b="0" dirty="0" err="1">
                <a:solidFill>
                  <a:srgbClr val="0F5494"/>
                </a:solidFill>
              </a:rPr>
              <a:t>Lohr</a:t>
            </a:r>
            <a:r>
              <a:rPr lang="en-US" sz="1400" b="0" dirty="0">
                <a:solidFill>
                  <a:srgbClr val="0F5494"/>
                </a:solidFill>
              </a:rPr>
              <a:t>, S.L. (2009). Multiple frame surveys. In </a:t>
            </a:r>
            <a:r>
              <a:rPr lang="en-US" sz="1400" b="0" i="1" dirty="0">
                <a:solidFill>
                  <a:srgbClr val="0F5494"/>
                </a:solidFill>
              </a:rPr>
              <a:t>Handbook of Statistics, Sample Surveys: Design, Methods and Applications</a:t>
            </a:r>
            <a:r>
              <a:rPr lang="en-US" sz="1400" b="0" dirty="0">
                <a:solidFill>
                  <a:srgbClr val="0F5494"/>
                </a:solidFill>
              </a:rPr>
              <a:t>, (Eds., D. </a:t>
            </a:r>
            <a:r>
              <a:rPr lang="en-US" sz="1400" b="0" dirty="0" err="1">
                <a:solidFill>
                  <a:srgbClr val="0F5494"/>
                </a:solidFill>
              </a:rPr>
              <a:t>Pfeffermann</a:t>
            </a:r>
            <a:r>
              <a:rPr lang="en-US" sz="1400" b="0" dirty="0">
                <a:solidFill>
                  <a:srgbClr val="0F5494"/>
                </a:solidFill>
              </a:rPr>
              <a:t> and C.R. Rao). Amsterdam: North Holland, Vol. 29A, 71-88.</a:t>
            </a:r>
          </a:p>
          <a:p>
            <a:pPr marL="285750" indent="-285750" algn="just">
              <a:lnSpc>
                <a:spcPct val="150000"/>
              </a:lnSpc>
              <a:spcBef>
                <a:spcPts val="600"/>
              </a:spcBef>
              <a:spcAft>
                <a:spcPts val="600"/>
              </a:spcAft>
              <a:buFont typeface="Arial" panose="020B0604020202020204" pitchFamily="34" charset="0"/>
              <a:buChar char="•"/>
            </a:pPr>
            <a:r>
              <a:rPr lang="en-US" sz="1400" b="0" dirty="0" err="1">
                <a:solidFill>
                  <a:srgbClr val="0F5494"/>
                </a:solidFill>
              </a:rPr>
              <a:t>Lohr</a:t>
            </a:r>
            <a:r>
              <a:rPr lang="en-US" sz="1400" b="0" dirty="0">
                <a:solidFill>
                  <a:srgbClr val="0F5494"/>
                </a:solidFill>
              </a:rPr>
              <a:t>, S. L. (2022). Sampling: design and analysis. Chapman and Hall/CRC (chapter 14) </a:t>
            </a:r>
          </a:p>
          <a:p>
            <a:pPr marL="285750" indent="-285750" algn="just">
              <a:lnSpc>
                <a:spcPct val="150000"/>
              </a:lnSpc>
              <a:spcBef>
                <a:spcPts val="600"/>
              </a:spcBef>
              <a:spcAft>
                <a:spcPts val="600"/>
              </a:spcAft>
              <a:buFont typeface="Arial" panose="020B0604020202020204" pitchFamily="34" charset="0"/>
              <a:buChar char="•"/>
            </a:pPr>
            <a:endParaRPr lang="en-US" sz="1400" b="0" dirty="0">
              <a:solidFill>
                <a:srgbClr val="0F5494"/>
              </a:solidFill>
            </a:endParaRPr>
          </a:p>
          <a:p>
            <a:pPr marL="285750" indent="-285750" algn="just">
              <a:lnSpc>
                <a:spcPct val="150000"/>
              </a:lnSpc>
              <a:spcBef>
                <a:spcPts val="600"/>
              </a:spcBef>
              <a:spcAft>
                <a:spcPts val="600"/>
              </a:spcAft>
              <a:buFont typeface="Arial" panose="020B0604020202020204" pitchFamily="34" charset="0"/>
              <a:buChar char="•"/>
            </a:pPr>
            <a:endParaRPr lang="en-US" sz="1600" b="0" dirty="0">
              <a:solidFill>
                <a:srgbClr val="0F5494"/>
              </a:solidFill>
            </a:endParaRPr>
          </a:p>
        </p:txBody>
      </p:sp>
    </p:spTree>
    <p:extLst>
      <p:ext uri="{BB962C8B-B14F-4D97-AF65-F5344CB8AC3E}">
        <p14:creationId xmlns:p14="http://schemas.microsoft.com/office/powerpoint/2010/main" val="221158459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205581" y="1314724"/>
            <a:ext cx="8481219" cy="936625"/>
          </a:xfrm>
        </p:spPr>
        <p:txBody>
          <a:bodyPr/>
          <a:lstStyle/>
          <a:p>
            <a:r>
              <a:rPr lang="it-IT" dirty="0" err="1"/>
              <a:t>References</a:t>
            </a:r>
            <a:endParaRPr lang="en-GB" altLang="en-US" sz="2000" i="1" dirty="0"/>
          </a:p>
        </p:txBody>
      </p:sp>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331390" y="2162871"/>
            <a:ext cx="8229600" cy="4320479"/>
          </a:xfrm>
        </p:spPr>
        <p:txBody>
          <a:bodyPr/>
          <a:lstStyle/>
          <a:p>
            <a:pPr algn="just">
              <a:lnSpc>
                <a:spcPct val="150000"/>
              </a:lnSpc>
              <a:defRPr/>
            </a:pPr>
            <a:endParaRPr lang="en-US" altLang="en-US" sz="1600" b="0" dirty="0"/>
          </a:p>
          <a:p>
            <a:pPr algn="just">
              <a:lnSpc>
                <a:spcPct val="150000"/>
              </a:lnSpc>
              <a:defRPr/>
            </a:pPr>
            <a:endParaRPr lang="en-GB" altLang="en-US" sz="1600" b="0" dirty="0"/>
          </a:p>
          <a:p>
            <a:pPr algn="just">
              <a:lnSpc>
                <a:spcPct val="150000"/>
              </a:lnSpc>
              <a:buFontTx/>
              <a:buNone/>
              <a:defRPr/>
            </a:pPr>
            <a:endParaRPr lang="en-GB" altLang="en-US" sz="1600" b="0" dirty="0"/>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49</a:t>
            </a:fld>
            <a:endParaRPr lang="en-GB" altLang="en-US" sz="1400" b="0" i="0" dirty="0">
              <a:solidFill>
                <a:srgbClr val="000000"/>
              </a:solidFill>
              <a:latin typeface="Arial" panose="020B0604020202020204" pitchFamily="34" charset="0"/>
            </a:endParaRPr>
          </a:p>
        </p:txBody>
      </p:sp>
      <p:sp>
        <p:nvSpPr>
          <p:cNvPr id="13" name="CasellaDiTesto 12">
            <a:extLst>
              <a:ext uri="{FF2B5EF4-FFF2-40B4-BE49-F238E27FC236}">
                <a16:creationId xmlns:a16="http://schemas.microsoft.com/office/drawing/2014/main" id="{4B7F9F1E-8AF3-4158-9FB3-BE87A9E567BB}"/>
              </a:ext>
            </a:extLst>
          </p:cNvPr>
          <p:cNvSpPr txBox="1"/>
          <p:nvPr/>
        </p:nvSpPr>
        <p:spPr>
          <a:xfrm>
            <a:off x="332566" y="2192931"/>
            <a:ext cx="8229600" cy="3612784"/>
          </a:xfrm>
          <a:prstGeom prst="rect">
            <a:avLst/>
          </a:prstGeom>
          <a:noFill/>
        </p:spPr>
        <p:txBody>
          <a:bodyPr wrap="square" rtlCol="0">
            <a:spAutoFit/>
          </a:bodyPr>
          <a:lstStyle/>
          <a:p>
            <a:pPr marL="285750" indent="-285750" algn="just">
              <a:lnSpc>
                <a:spcPct val="150000"/>
              </a:lnSpc>
              <a:spcBef>
                <a:spcPts val="600"/>
              </a:spcBef>
              <a:spcAft>
                <a:spcPts val="600"/>
              </a:spcAft>
              <a:buFont typeface="Arial" panose="020B0604020202020204" pitchFamily="34" charset="0"/>
              <a:buChar char="•"/>
            </a:pPr>
            <a:r>
              <a:rPr lang="en-US" sz="1400" b="0" dirty="0" err="1">
                <a:solidFill>
                  <a:srgbClr val="0F5494"/>
                </a:solidFill>
              </a:rPr>
              <a:t>Lohr</a:t>
            </a:r>
            <a:r>
              <a:rPr lang="en-US" sz="1400" b="0" dirty="0">
                <a:solidFill>
                  <a:srgbClr val="0F5494"/>
                </a:solidFill>
              </a:rPr>
              <a:t>, S.L., and Rao, J.N.K. (2000). Inference in dual frame surveys. </a:t>
            </a:r>
            <a:r>
              <a:rPr lang="en-US" sz="1400" b="0" i="1" dirty="0">
                <a:solidFill>
                  <a:srgbClr val="0F5494"/>
                </a:solidFill>
              </a:rPr>
              <a:t>Journal of the American Statistical Association</a:t>
            </a:r>
            <a:r>
              <a:rPr lang="en-US" sz="1400" b="0" dirty="0">
                <a:solidFill>
                  <a:srgbClr val="0F5494"/>
                </a:solidFill>
              </a:rPr>
              <a:t>, 95, 271-280</a:t>
            </a:r>
          </a:p>
          <a:p>
            <a:pPr marL="285750" indent="-285750" algn="just">
              <a:lnSpc>
                <a:spcPct val="150000"/>
              </a:lnSpc>
              <a:spcBef>
                <a:spcPts val="600"/>
              </a:spcBef>
              <a:spcAft>
                <a:spcPts val="600"/>
              </a:spcAft>
              <a:buFont typeface="Arial" panose="020B0604020202020204" pitchFamily="34" charset="0"/>
              <a:buChar char="•"/>
            </a:pPr>
            <a:r>
              <a:rPr lang="en-US" sz="1400" b="0" dirty="0" err="1">
                <a:solidFill>
                  <a:srgbClr val="0F5494"/>
                </a:solidFill>
              </a:rPr>
              <a:t>Pfeffermann</a:t>
            </a:r>
            <a:r>
              <a:rPr lang="en-US" sz="1400" b="0" dirty="0">
                <a:solidFill>
                  <a:srgbClr val="0F5494"/>
                </a:solidFill>
              </a:rPr>
              <a:t> D. and Rao C.R. (Eds.). (2009). Handbook of statistics (Vol. 29A). Chapter 4 and 6. Elsevier.</a:t>
            </a:r>
          </a:p>
          <a:p>
            <a:pPr marL="285750" indent="-285750" algn="just">
              <a:lnSpc>
                <a:spcPct val="150000"/>
              </a:lnSpc>
              <a:spcBef>
                <a:spcPts val="600"/>
              </a:spcBef>
              <a:spcAft>
                <a:spcPts val="600"/>
              </a:spcAft>
              <a:buFont typeface="Arial" panose="020B0604020202020204" pitchFamily="34" charset="0"/>
              <a:buChar char="•"/>
            </a:pPr>
            <a:r>
              <a:rPr lang="en-US" sz="1400" b="0" dirty="0">
                <a:solidFill>
                  <a:srgbClr val="0F5494"/>
                </a:solidFill>
              </a:rPr>
              <a:t>Skinner, C.J., and Rao, J.N.K. (1996). Estimation in dual frame surveys with complex designs. </a:t>
            </a:r>
            <a:r>
              <a:rPr lang="en-US" sz="1400" b="0" i="1" dirty="0">
                <a:solidFill>
                  <a:srgbClr val="0F5494"/>
                </a:solidFill>
              </a:rPr>
              <a:t>Journal of the American Statistical Association</a:t>
            </a:r>
            <a:r>
              <a:rPr lang="en-US" sz="1400" b="0" dirty="0">
                <a:solidFill>
                  <a:srgbClr val="0F5494"/>
                </a:solidFill>
              </a:rPr>
              <a:t>, 91, 349-356</a:t>
            </a:r>
          </a:p>
          <a:p>
            <a:pPr marL="285750" indent="-285750" algn="just">
              <a:lnSpc>
                <a:spcPct val="150000"/>
              </a:lnSpc>
              <a:spcBef>
                <a:spcPts val="600"/>
              </a:spcBef>
              <a:spcAft>
                <a:spcPts val="600"/>
              </a:spcAft>
              <a:buFont typeface="Arial" panose="020B0604020202020204" pitchFamily="34" charset="0"/>
              <a:buChar char="•"/>
            </a:pPr>
            <a:r>
              <a:rPr lang="en-US" sz="1400" b="0" dirty="0">
                <a:solidFill>
                  <a:srgbClr val="0F5494"/>
                </a:solidFill>
              </a:rPr>
              <a:t>Tourangeau, R., B. Edwards, T. P. Johnson, K. M. Wolter, and N. Bates (Eds.) (2014). </a:t>
            </a:r>
            <a:r>
              <a:rPr lang="en-US" sz="1400" b="0" i="1" dirty="0">
                <a:solidFill>
                  <a:srgbClr val="0F5494"/>
                </a:solidFill>
              </a:rPr>
              <a:t>Hard-to- Survey Populations</a:t>
            </a:r>
            <a:r>
              <a:rPr lang="en-US" sz="1400" b="0" dirty="0">
                <a:solidFill>
                  <a:srgbClr val="0F5494"/>
                </a:solidFill>
              </a:rPr>
              <a:t>. Cambridge University Press.</a:t>
            </a:r>
          </a:p>
          <a:p>
            <a:pPr marL="285750" indent="-285750" algn="just">
              <a:lnSpc>
                <a:spcPct val="150000"/>
              </a:lnSpc>
              <a:spcBef>
                <a:spcPts val="600"/>
              </a:spcBef>
              <a:spcAft>
                <a:spcPts val="600"/>
              </a:spcAft>
              <a:buFont typeface="Arial" panose="020B0604020202020204" pitchFamily="34" charset="0"/>
              <a:buChar char="•"/>
            </a:pPr>
            <a:endParaRPr lang="en-US" sz="1600" b="0" dirty="0">
              <a:solidFill>
                <a:srgbClr val="0F5494"/>
              </a:solidFill>
            </a:endParaRPr>
          </a:p>
        </p:txBody>
      </p:sp>
    </p:spTree>
    <p:extLst>
      <p:ext uri="{BB962C8B-B14F-4D97-AF65-F5344CB8AC3E}">
        <p14:creationId xmlns:p14="http://schemas.microsoft.com/office/powerpoint/2010/main" val="32973555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205581" y="1304234"/>
            <a:ext cx="8229600" cy="936625"/>
          </a:xfrm>
        </p:spPr>
        <p:txBody>
          <a:bodyPr/>
          <a:lstStyle/>
          <a:p>
            <a:r>
              <a:rPr lang="en-GB" altLang="en-US" dirty="0"/>
              <a:t>Rare Populations</a:t>
            </a:r>
            <a:endParaRPr lang="en-GB" altLang="en-US" sz="2000" i="1" dirty="0"/>
          </a:p>
        </p:txBody>
      </p:sp>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322263" y="2192126"/>
            <a:ext cx="8229600" cy="4189201"/>
          </a:xfrm>
        </p:spPr>
        <p:txBody>
          <a:bodyPr/>
          <a:lstStyle/>
          <a:p>
            <a:pPr marL="0" indent="0" algn="just">
              <a:lnSpc>
                <a:spcPct val="150000"/>
              </a:lnSpc>
              <a:buNone/>
            </a:pPr>
            <a:r>
              <a:rPr lang="en-US" sz="1600" b="0" i="0" u="none" strike="noStrike" baseline="0" dirty="0"/>
              <a:t>A population can be </a:t>
            </a:r>
            <a:r>
              <a:rPr lang="en-US" sz="1600" b="0" i="1" u="none" strike="noStrike" baseline="0" dirty="0"/>
              <a:t>rare</a:t>
            </a:r>
            <a:r>
              <a:rPr lang="en-US" sz="1600" b="0" i="0" u="none" strike="noStrike" baseline="0" dirty="0"/>
              <a:t> in several ways:</a:t>
            </a:r>
          </a:p>
          <a:p>
            <a:pPr marL="538163" algn="just">
              <a:lnSpc>
                <a:spcPct val="150000"/>
              </a:lnSpc>
              <a:buFont typeface="Courier New" panose="02070309020205020404" pitchFamily="49" charset="0"/>
              <a:buChar char="o"/>
            </a:pPr>
            <a:r>
              <a:rPr lang="en-US" sz="1600" b="0" i="0" u="none" strike="noStrike" baseline="0" dirty="0"/>
              <a:t>The number of individuals belonging to the rare population may be very small. For instance, relatively few people are victims of violent crime in a given year. The size of the population (</a:t>
            </a:r>
            <a:r>
              <a:rPr lang="en-US" sz="1600" b="0" i="1" u="none" strike="noStrike" baseline="0" dirty="0"/>
              <a:t>N</a:t>
            </a:r>
            <a:r>
              <a:rPr lang="en-US" sz="1600" b="0" i="0" u="none" strike="noStrike" baseline="0" dirty="0"/>
              <a:t>) is very small.</a:t>
            </a:r>
          </a:p>
          <a:p>
            <a:pPr marL="538163" algn="just">
              <a:lnSpc>
                <a:spcPct val="150000"/>
              </a:lnSpc>
              <a:buFont typeface="Courier New" panose="02070309020205020404" pitchFamily="49" charset="0"/>
              <a:buChar char="o"/>
            </a:pPr>
            <a:r>
              <a:rPr lang="en-US" sz="1600" b="0" dirty="0"/>
              <a:t>T</a:t>
            </a:r>
            <a:r>
              <a:rPr lang="en-US" sz="1600" b="0" i="0" u="none" strike="noStrike" baseline="0" dirty="0"/>
              <a:t>here may be many individuals, but they are a small fraction of the population. Rare here refers to the rarity of the sub-population (</a:t>
            </a:r>
            <a:r>
              <a:rPr lang="en-US" sz="1600" b="0" i="1" u="none" strike="noStrike" baseline="0" dirty="0"/>
              <a:t>M</a:t>
            </a:r>
            <a:r>
              <a:rPr lang="en-US" sz="1600" b="0" i="0" u="none" strike="noStrike" baseline="0" dirty="0"/>
              <a:t> out of </a:t>
            </a:r>
            <a:r>
              <a:rPr lang="en-US" sz="1600" b="0" i="1" u="none" strike="noStrike" baseline="0" dirty="0"/>
              <a:t>N</a:t>
            </a:r>
            <a:r>
              <a:rPr lang="en-US" sz="1600" b="0" i="0" u="none" strike="noStrike" baseline="0" dirty="0"/>
              <a:t>) displaying the trait of interest, such as such as genetic disorders that occur very infrequently in live births</a:t>
            </a:r>
          </a:p>
          <a:p>
            <a:pPr marL="538163" algn="just">
              <a:lnSpc>
                <a:spcPct val="150000"/>
              </a:lnSpc>
              <a:buFont typeface="Courier New" panose="02070309020205020404" pitchFamily="49" charset="0"/>
              <a:buChar char="o"/>
            </a:pPr>
            <a:endParaRPr lang="en-GB" altLang="en-US" sz="1600" dirty="0"/>
          </a:p>
          <a:p>
            <a:pPr algn="just">
              <a:lnSpc>
                <a:spcPct val="150000"/>
              </a:lnSpc>
              <a:buFontTx/>
              <a:buNone/>
              <a:defRPr/>
            </a:pPr>
            <a:endParaRPr lang="en-GB" altLang="en-US" sz="1600" dirty="0"/>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5</a:t>
            </a:fld>
            <a:endParaRPr lang="en-GB" altLang="en-US" sz="1400" b="0" i="0">
              <a:solidFill>
                <a:srgbClr val="000000"/>
              </a:solidFill>
              <a:latin typeface="Arial" panose="020B0604020202020204" pitchFamily="34" charset="0"/>
            </a:endParaRPr>
          </a:p>
        </p:txBody>
      </p:sp>
    </p:spTree>
    <p:extLst>
      <p:ext uri="{BB962C8B-B14F-4D97-AF65-F5344CB8AC3E}">
        <p14:creationId xmlns:p14="http://schemas.microsoft.com/office/powerpoint/2010/main" val="25891828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205581" y="1304234"/>
            <a:ext cx="8229600" cy="936625"/>
          </a:xfrm>
        </p:spPr>
        <p:txBody>
          <a:bodyPr/>
          <a:lstStyle/>
          <a:p>
            <a:r>
              <a:rPr lang="en-GB" altLang="en-US" dirty="0"/>
              <a:t>Rare Populations</a:t>
            </a:r>
            <a:endParaRPr lang="en-GB" altLang="en-US" sz="2000" i="1" dirty="0"/>
          </a:p>
        </p:txBody>
      </p:sp>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322263" y="2192126"/>
            <a:ext cx="8229600" cy="4189201"/>
          </a:xfrm>
        </p:spPr>
        <p:txBody>
          <a:bodyPr/>
          <a:lstStyle/>
          <a:p>
            <a:pPr marL="538163" algn="just">
              <a:lnSpc>
                <a:spcPct val="150000"/>
              </a:lnSpc>
              <a:buFont typeface="Courier New" panose="02070309020205020404" pitchFamily="49" charset="0"/>
              <a:buChar char="o"/>
            </a:pPr>
            <a:r>
              <a:rPr lang="en-US" sz="1600" b="0" dirty="0"/>
              <a:t>T</a:t>
            </a:r>
            <a:r>
              <a:rPr lang="en-US" sz="1600" b="0" i="0" u="none" strike="noStrike" baseline="0" dirty="0"/>
              <a:t>he elements are not necessarily rare but are cryptic or hidden. </a:t>
            </a:r>
          </a:p>
          <a:p>
            <a:pPr marL="538163" algn="just">
              <a:lnSpc>
                <a:spcPct val="150000"/>
              </a:lnSpc>
              <a:buFont typeface="Courier New" panose="02070309020205020404" pitchFamily="49" charset="0"/>
              <a:buChar char="o"/>
            </a:pPr>
            <a:r>
              <a:rPr lang="en-US" sz="1600" b="0" dirty="0"/>
              <a:t>The proportion of sampling units containing elements from the population is very small. It is common when the population or the trait within a population is highly clustered in space or time, and the sampling units are spatial regions.</a:t>
            </a:r>
          </a:p>
          <a:p>
            <a:pPr marL="195263" indent="-195263" algn="just">
              <a:lnSpc>
                <a:spcPct val="150000"/>
              </a:lnSpc>
              <a:buNone/>
            </a:pPr>
            <a:r>
              <a:rPr lang="en-US" sz="1600" dirty="0"/>
              <a:t>Nonresponse</a:t>
            </a:r>
            <a:r>
              <a:rPr lang="en-US" sz="1600" b="0" dirty="0"/>
              <a:t> is a real concern in surveys of rare populations: </a:t>
            </a:r>
            <a:r>
              <a:rPr lang="en-US" sz="1600" b="0" i="1" dirty="0"/>
              <a:t>if population</a:t>
            </a:r>
          </a:p>
          <a:p>
            <a:pPr marL="195263" indent="-195263" algn="just">
              <a:lnSpc>
                <a:spcPct val="150000"/>
              </a:lnSpc>
              <a:buNone/>
            </a:pPr>
            <a:r>
              <a:rPr lang="en-US" sz="1600" b="0" i="1" dirty="0"/>
              <a:t>members with the rare characteristic are more likely to be nonrespondents</a:t>
            </a:r>
          </a:p>
          <a:p>
            <a:pPr marL="195263" indent="-195263" algn="just">
              <a:lnSpc>
                <a:spcPct val="150000"/>
              </a:lnSpc>
              <a:buNone/>
            </a:pPr>
            <a:r>
              <a:rPr lang="en-US" sz="1600" b="0" i="1" dirty="0"/>
              <a:t>than members without the rare characteristic, estimates of prevalence will be</a:t>
            </a:r>
          </a:p>
          <a:p>
            <a:pPr marL="195263" indent="-195263" algn="just">
              <a:lnSpc>
                <a:spcPct val="150000"/>
              </a:lnSpc>
              <a:buNone/>
            </a:pPr>
            <a:r>
              <a:rPr lang="en-US" sz="1600" b="0" i="1" dirty="0"/>
              <a:t>biased</a:t>
            </a:r>
            <a:r>
              <a:rPr lang="en-US" sz="1600" b="0" dirty="0"/>
              <a:t>.</a:t>
            </a:r>
          </a:p>
          <a:p>
            <a:pPr marL="0" indent="0" algn="just">
              <a:lnSpc>
                <a:spcPct val="150000"/>
              </a:lnSpc>
              <a:buNone/>
            </a:pPr>
            <a:r>
              <a:rPr lang="en-US" sz="1600" b="0" dirty="0"/>
              <a:t>Sampling frames are often nonexistent or incomplete for most rare populations</a:t>
            </a:r>
            <a:endParaRPr lang="en-GB" altLang="en-US" sz="1600" b="0" dirty="0"/>
          </a:p>
          <a:p>
            <a:pPr marL="0" indent="0" algn="just">
              <a:lnSpc>
                <a:spcPct val="150000"/>
              </a:lnSpc>
              <a:buFont typeface="Arial" pitchFamily="34" charset="0"/>
              <a:buNone/>
              <a:defRPr/>
            </a:pPr>
            <a:endParaRPr lang="en-GB" altLang="en-US" sz="1600" b="0" dirty="0"/>
          </a:p>
          <a:p>
            <a:pPr algn="just">
              <a:lnSpc>
                <a:spcPct val="150000"/>
              </a:lnSpc>
              <a:buFontTx/>
              <a:buNone/>
              <a:defRPr/>
            </a:pPr>
            <a:endParaRPr lang="en-GB" altLang="en-US" sz="1600" dirty="0"/>
          </a:p>
          <a:p>
            <a:pPr algn="just">
              <a:lnSpc>
                <a:spcPct val="150000"/>
              </a:lnSpc>
              <a:buFontTx/>
              <a:buNone/>
              <a:defRPr/>
            </a:pPr>
            <a:endParaRPr lang="en-GB" altLang="en-US" sz="1600" dirty="0"/>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6</a:t>
            </a:fld>
            <a:endParaRPr lang="en-GB" altLang="en-US" sz="1400" b="0" i="0">
              <a:solidFill>
                <a:srgbClr val="000000"/>
              </a:solidFill>
              <a:latin typeface="Arial" panose="020B0604020202020204" pitchFamily="34" charset="0"/>
            </a:endParaRPr>
          </a:p>
        </p:txBody>
      </p:sp>
    </p:spTree>
    <p:extLst>
      <p:ext uri="{BB962C8B-B14F-4D97-AF65-F5344CB8AC3E}">
        <p14:creationId xmlns:p14="http://schemas.microsoft.com/office/powerpoint/2010/main" val="6602903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205581" y="1304234"/>
            <a:ext cx="8229600" cy="936625"/>
          </a:xfrm>
        </p:spPr>
        <p:txBody>
          <a:bodyPr/>
          <a:lstStyle/>
          <a:p>
            <a:r>
              <a:rPr lang="en-GB" altLang="en-US" dirty="0"/>
              <a:t>Sampling of Rare Populations</a:t>
            </a:r>
            <a:endParaRPr lang="en-GB" altLang="en-US" sz="2000" i="1" dirty="0"/>
          </a:p>
        </p:txBody>
      </p:sp>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322263" y="2192126"/>
            <a:ext cx="8229600" cy="4189201"/>
          </a:xfrm>
        </p:spPr>
        <p:txBody>
          <a:bodyPr/>
          <a:lstStyle/>
          <a:p>
            <a:pPr algn="just">
              <a:lnSpc>
                <a:spcPct val="150000"/>
              </a:lnSpc>
            </a:pPr>
            <a:r>
              <a:rPr lang="en-US" sz="1600" b="0" dirty="0"/>
              <a:t>H</a:t>
            </a:r>
            <a:r>
              <a:rPr lang="en-US" sz="1600" b="0" i="0" u="none" strike="noStrike" baseline="0" dirty="0"/>
              <a:t>ow to design a survey to sample units that belong to a rare population? </a:t>
            </a:r>
          </a:p>
          <a:p>
            <a:pPr algn="just">
              <a:lnSpc>
                <a:spcPct val="150000"/>
              </a:lnSpc>
            </a:pPr>
            <a:r>
              <a:rPr lang="en-US" sz="1600" b="0" i="0" u="none" strike="noStrike" baseline="0" dirty="0"/>
              <a:t>Rare populations require sampling designs that provide high observation rates while also controlling sample sizes</a:t>
            </a:r>
          </a:p>
          <a:p>
            <a:pPr algn="just">
              <a:lnSpc>
                <a:spcPct val="150000"/>
              </a:lnSpc>
            </a:pPr>
            <a:r>
              <a:rPr lang="en-US" sz="1600" b="0" i="0" u="none" strike="noStrike" baseline="0" dirty="0"/>
              <a:t>The aim of here is to obtain a sufficiently large probability sample of the rare population for the desired accuracy while controlling costs</a:t>
            </a:r>
          </a:p>
          <a:p>
            <a:pPr algn="just">
              <a:lnSpc>
                <a:spcPct val="150000"/>
              </a:lnSpc>
            </a:pPr>
            <a:r>
              <a:rPr lang="en-US" sz="1600" b="0" i="0" u="none" strike="noStrike" baseline="0" dirty="0"/>
              <a:t>We describe survey designs that have been proposed for estimating the prevalence of a rare characteristic or estimating quantities of interest for a rare populations with a particular focus on multiple frame surveys</a:t>
            </a:r>
          </a:p>
          <a:p>
            <a:pPr algn="just">
              <a:lnSpc>
                <a:spcPct val="150000"/>
              </a:lnSpc>
            </a:pPr>
            <a:endParaRPr lang="en-US" sz="1600" b="0" i="0" u="none" strike="noStrike" baseline="0" dirty="0"/>
          </a:p>
          <a:p>
            <a:pPr algn="just">
              <a:lnSpc>
                <a:spcPct val="150000"/>
              </a:lnSpc>
            </a:pPr>
            <a:endParaRPr lang="en-US" sz="1600" b="0" i="0" u="none" strike="noStrike" baseline="0" dirty="0"/>
          </a:p>
          <a:p>
            <a:pPr algn="just">
              <a:lnSpc>
                <a:spcPct val="150000"/>
              </a:lnSpc>
            </a:pPr>
            <a:endParaRPr lang="en-GB" altLang="en-US" sz="1600" b="0" dirty="0"/>
          </a:p>
          <a:p>
            <a:pPr marL="0" indent="0" algn="just">
              <a:lnSpc>
                <a:spcPct val="150000"/>
              </a:lnSpc>
              <a:buFont typeface="Arial" pitchFamily="34" charset="0"/>
              <a:buNone/>
              <a:defRPr/>
            </a:pPr>
            <a:endParaRPr lang="en-GB" altLang="en-US" sz="1600" b="0" dirty="0"/>
          </a:p>
          <a:p>
            <a:pPr algn="just">
              <a:lnSpc>
                <a:spcPct val="150000"/>
              </a:lnSpc>
              <a:buFontTx/>
              <a:buNone/>
              <a:defRPr/>
            </a:pPr>
            <a:endParaRPr lang="en-GB" altLang="en-US" sz="1600" dirty="0"/>
          </a:p>
          <a:p>
            <a:pPr algn="just">
              <a:lnSpc>
                <a:spcPct val="150000"/>
              </a:lnSpc>
              <a:buFontTx/>
              <a:buNone/>
              <a:defRPr/>
            </a:pPr>
            <a:endParaRPr lang="en-GB" altLang="en-US" sz="1600" dirty="0"/>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7</a:t>
            </a:fld>
            <a:endParaRPr lang="en-GB" altLang="en-US" sz="1400" b="0" i="0">
              <a:solidFill>
                <a:srgbClr val="000000"/>
              </a:solidFill>
              <a:latin typeface="Arial" panose="020B0604020202020204" pitchFamily="34" charset="0"/>
            </a:endParaRPr>
          </a:p>
        </p:txBody>
      </p:sp>
    </p:spTree>
    <p:extLst>
      <p:ext uri="{BB962C8B-B14F-4D97-AF65-F5344CB8AC3E}">
        <p14:creationId xmlns:p14="http://schemas.microsoft.com/office/powerpoint/2010/main" val="5365834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205581" y="1304234"/>
            <a:ext cx="8229600" cy="936625"/>
          </a:xfrm>
        </p:spPr>
        <p:txBody>
          <a:bodyPr/>
          <a:lstStyle/>
          <a:p>
            <a:r>
              <a:rPr lang="en-GB" altLang="en-US" dirty="0"/>
              <a:t>Disproportional stratified sampling</a:t>
            </a:r>
          </a:p>
        </p:txBody>
      </p:sp>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322263" y="2192126"/>
            <a:ext cx="8229600" cy="4189201"/>
          </a:xfrm>
        </p:spPr>
        <p:txBody>
          <a:bodyPr/>
          <a:lstStyle/>
          <a:p>
            <a:pPr algn="just">
              <a:lnSpc>
                <a:spcPct val="150000"/>
              </a:lnSpc>
            </a:pPr>
            <a:r>
              <a:rPr lang="en-US" sz="1600" b="0" dirty="0"/>
              <a:t>Defining strata such that the rare elements are concentrated in one (or a few strata) and that those strata with rare elements be oversampled to obtain sufficient elements for precise estimation</a:t>
            </a:r>
          </a:p>
          <a:p>
            <a:pPr algn="just">
              <a:lnSpc>
                <a:spcPct val="150000"/>
              </a:lnSpc>
            </a:pPr>
            <a:r>
              <a:rPr lang="en-US" sz="1600" b="0" i="0" u="none" strike="noStrike" baseline="0" dirty="0"/>
              <a:t>Suppo</a:t>
            </a:r>
            <a:r>
              <a:rPr lang="en-US" sz="1600" b="0" dirty="0"/>
              <a:t>se your are interested in s</a:t>
            </a:r>
            <a:r>
              <a:rPr lang="en-US" sz="1600" b="0" i="0" u="none" strike="noStrike" baseline="0" dirty="0"/>
              <a:t>ampling millionaires, you may divide census block groups into strata by the estimated 90th percentile of income, and then oversample the strata where the percentile is high</a:t>
            </a:r>
          </a:p>
          <a:p>
            <a:pPr algn="just">
              <a:lnSpc>
                <a:spcPct val="150000"/>
              </a:lnSpc>
            </a:pPr>
            <a:r>
              <a:rPr lang="en-US" sz="1600" b="0" i="0" u="none" strike="noStrike" baseline="0" dirty="0"/>
              <a:t>Disproportional stratified sampling may work well when the allocation is efficient for all items of interest</a:t>
            </a:r>
          </a:p>
          <a:p>
            <a:pPr algn="just">
              <a:lnSpc>
                <a:spcPct val="150000"/>
              </a:lnSpc>
            </a:pPr>
            <a:endParaRPr lang="en-GB" altLang="en-US" sz="1600" b="0" dirty="0"/>
          </a:p>
          <a:p>
            <a:pPr marL="0" indent="0" algn="just">
              <a:lnSpc>
                <a:spcPct val="150000"/>
              </a:lnSpc>
              <a:buFont typeface="Arial" pitchFamily="34" charset="0"/>
              <a:buNone/>
              <a:defRPr/>
            </a:pPr>
            <a:endParaRPr lang="en-GB" altLang="en-US" sz="1600" b="0" dirty="0"/>
          </a:p>
          <a:p>
            <a:pPr algn="just">
              <a:lnSpc>
                <a:spcPct val="150000"/>
              </a:lnSpc>
              <a:buFontTx/>
              <a:buNone/>
              <a:defRPr/>
            </a:pPr>
            <a:endParaRPr lang="en-GB" altLang="en-US" sz="1600" dirty="0"/>
          </a:p>
          <a:p>
            <a:pPr algn="just">
              <a:lnSpc>
                <a:spcPct val="150000"/>
              </a:lnSpc>
              <a:buFontTx/>
              <a:buNone/>
              <a:defRPr/>
            </a:pPr>
            <a:endParaRPr lang="en-GB" altLang="en-US" sz="1600" dirty="0"/>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8</a:t>
            </a:fld>
            <a:endParaRPr lang="en-GB" altLang="en-US" sz="1400" b="0" i="0">
              <a:solidFill>
                <a:srgbClr val="000000"/>
              </a:solidFill>
              <a:latin typeface="Arial" panose="020B0604020202020204" pitchFamily="34" charset="0"/>
            </a:endParaRPr>
          </a:p>
        </p:txBody>
      </p:sp>
    </p:spTree>
    <p:extLst>
      <p:ext uri="{BB962C8B-B14F-4D97-AF65-F5344CB8AC3E}">
        <p14:creationId xmlns:p14="http://schemas.microsoft.com/office/powerpoint/2010/main" val="12755956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205581" y="1304234"/>
            <a:ext cx="8229600" cy="936625"/>
          </a:xfrm>
        </p:spPr>
        <p:txBody>
          <a:bodyPr/>
          <a:lstStyle/>
          <a:p>
            <a:r>
              <a:rPr lang="en-GB" altLang="en-US" dirty="0"/>
              <a:t>Network or Multiplicity Sampling</a:t>
            </a:r>
          </a:p>
        </p:txBody>
      </p:sp>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322263" y="2192126"/>
            <a:ext cx="8229600" cy="4189201"/>
          </a:xfrm>
        </p:spPr>
        <p:txBody>
          <a:bodyPr/>
          <a:lstStyle/>
          <a:p>
            <a:pPr algn="just">
              <a:lnSpc>
                <a:spcPct val="150000"/>
              </a:lnSpc>
            </a:pPr>
            <a:r>
              <a:rPr lang="en-US" sz="1600" b="0" dirty="0"/>
              <a:t>In a network sampling, when a sampling unit (household) is selected, information is obtained both on the individuals within the household as well as on individuals in other households who are linked to those in the sampled household</a:t>
            </a:r>
          </a:p>
          <a:p>
            <a:pPr algn="just">
              <a:lnSpc>
                <a:spcPct val="150000"/>
              </a:lnSpc>
            </a:pPr>
            <a:r>
              <a:rPr lang="en-US" altLang="en-US" sz="1600" b="0" dirty="0"/>
              <a:t>For instance, in a survey on crime victimization, the sampled household can provide information on units linked to it (the network for that household). For instance, the network of a household might be the adult siblings of adult household members.</a:t>
            </a:r>
            <a:endParaRPr lang="en-GB" altLang="en-US" sz="1600" b="0" dirty="0"/>
          </a:p>
          <a:p>
            <a:pPr algn="just">
              <a:lnSpc>
                <a:spcPct val="150000"/>
              </a:lnSpc>
              <a:buFontTx/>
              <a:buNone/>
              <a:defRPr/>
            </a:pPr>
            <a:endParaRPr lang="en-GB" altLang="en-US" sz="1600" dirty="0"/>
          </a:p>
          <a:p>
            <a:pPr algn="just">
              <a:lnSpc>
                <a:spcPct val="150000"/>
              </a:lnSpc>
              <a:buFontTx/>
              <a:buNone/>
              <a:defRPr/>
            </a:pPr>
            <a:endParaRPr lang="en-GB" altLang="en-US" sz="1600" dirty="0"/>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9</a:t>
            </a:fld>
            <a:endParaRPr lang="en-GB" altLang="en-US" sz="1400" b="0" i="0">
              <a:solidFill>
                <a:srgbClr val="000000"/>
              </a:solidFill>
              <a:latin typeface="Arial" panose="020B0604020202020204" pitchFamily="34" charset="0"/>
            </a:endParaRPr>
          </a:p>
        </p:txBody>
      </p:sp>
    </p:spTree>
    <p:extLst>
      <p:ext uri="{BB962C8B-B14F-4D97-AF65-F5344CB8AC3E}">
        <p14:creationId xmlns:p14="http://schemas.microsoft.com/office/powerpoint/2010/main" val="1833007459"/>
      </p:ext>
    </p:extLst>
  </p:cSld>
  <p:clrMapOvr>
    <a:masterClrMapping/>
  </p:clrMapOvr>
</p:sld>
</file>

<file path=ppt/theme/theme1.xml><?xml version="1.0" encoding="utf-8"?>
<a:theme xmlns:a="http://schemas.openxmlformats.org/drawingml/2006/main" name="EN template">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txDef>
      <a:spPr>
        <a:noFill/>
      </a:spPr>
      <a:bodyPr wrap="none" rtlCol="0">
        <a:spAutoFit/>
      </a:bodyPr>
      <a:lstStyle>
        <a:defPPr>
          <a:defRPr sz="2400" b="0" dirty="0" err="1" smtClean="0">
            <a:solidFill>
              <a:srgbClr val="0F5494"/>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6_EN template">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txDef>
      <a:spPr>
        <a:noFill/>
      </a:spPr>
      <a:bodyPr wrap="none" rtlCol="0">
        <a:spAutoFit/>
      </a:bodyPr>
      <a:lstStyle>
        <a:defPPr>
          <a:defRPr sz="2400" b="0" dirty="0" err="1" smtClean="0">
            <a:solidFill>
              <a:srgbClr val="0F5494"/>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14531</TotalTime>
  <Words>3455</Words>
  <Application>Microsoft Macintosh PowerPoint</Application>
  <PresentationFormat>Presentazione su schermo (4:3)</PresentationFormat>
  <Paragraphs>460</Paragraphs>
  <Slides>49</Slides>
  <Notes>49</Notes>
  <HiddenSlides>0</HiddenSlides>
  <MMClips>0</MMClips>
  <ScaleCrop>false</ScaleCrop>
  <HeadingPairs>
    <vt:vector size="6" baseType="variant">
      <vt:variant>
        <vt:lpstr>Caratteri utilizzati</vt:lpstr>
      </vt:variant>
      <vt:variant>
        <vt:i4>6</vt:i4>
      </vt:variant>
      <vt:variant>
        <vt:lpstr>Tema</vt:lpstr>
      </vt:variant>
      <vt:variant>
        <vt:i4>2</vt:i4>
      </vt:variant>
      <vt:variant>
        <vt:lpstr>Titoli diapositive</vt:lpstr>
      </vt:variant>
      <vt:variant>
        <vt:i4>49</vt:i4>
      </vt:variant>
    </vt:vector>
  </HeadingPairs>
  <TitlesOfParts>
    <vt:vector size="57" baseType="lpstr">
      <vt:lpstr>Arial</vt:lpstr>
      <vt:lpstr>Calibri</vt:lpstr>
      <vt:lpstr>Cambria Math</vt:lpstr>
      <vt:lpstr>Courier New</vt:lpstr>
      <vt:lpstr>Symbol</vt:lpstr>
      <vt:lpstr>Verdana</vt:lpstr>
      <vt:lpstr>EN template</vt:lpstr>
      <vt:lpstr>6_EN template</vt:lpstr>
      <vt:lpstr> Sampling and Survey methodology</vt:lpstr>
      <vt:lpstr>Definition</vt:lpstr>
      <vt:lpstr>Target and sampled population</vt:lpstr>
      <vt:lpstr>Sampling Rare Populations</vt:lpstr>
      <vt:lpstr>Rare Populations</vt:lpstr>
      <vt:lpstr>Rare Populations</vt:lpstr>
      <vt:lpstr>Sampling of Rare Populations</vt:lpstr>
      <vt:lpstr>Disproportional stratified sampling</vt:lpstr>
      <vt:lpstr>Network or Multiplicity Sampling</vt:lpstr>
      <vt:lpstr>Network or Multiplicity Sampling (2)</vt:lpstr>
      <vt:lpstr>Adaptive cluster sampling</vt:lpstr>
      <vt:lpstr>Snowball Sampling</vt:lpstr>
      <vt:lpstr>Reading</vt:lpstr>
      <vt:lpstr>Multiple Frame Surveys</vt:lpstr>
      <vt:lpstr>A single frame</vt:lpstr>
      <vt:lpstr>Dual frame survey</vt:lpstr>
      <vt:lpstr>Dual frame survey: example</vt:lpstr>
      <vt:lpstr>Incomplete overlapping frames</vt:lpstr>
      <vt:lpstr>Incomplete overlapping frames: example</vt:lpstr>
      <vt:lpstr>Three-frames </vt:lpstr>
      <vt:lpstr>Three-frames (2)</vt:lpstr>
      <vt:lpstr>Estimation problem </vt:lpstr>
      <vt:lpstr>Estimation problem (2)</vt:lpstr>
      <vt:lpstr>Estimation problem (3)</vt:lpstr>
      <vt:lpstr>Estimation problem (4)</vt:lpstr>
      <vt:lpstr>Point estimation</vt:lpstr>
      <vt:lpstr>Point estimation</vt:lpstr>
      <vt:lpstr>Point estimation</vt:lpstr>
      <vt:lpstr>Variance estimation</vt:lpstr>
      <vt:lpstr>Hartley’s estimator</vt:lpstr>
      <vt:lpstr>The Fuller–Burmeister estimator</vt:lpstr>
      <vt:lpstr>Pseudo-ML Estimation</vt:lpstr>
      <vt:lpstr>Pseudo-ML Estimation (2)</vt:lpstr>
      <vt:lpstr>Pseudo-ML Estimation (3)</vt:lpstr>
      <vt:lpstr>Comparison of the estimators</vt:lpstr>
      <vt:lpstr>Variance estimation</vt:lpstr>
      <vt:lpstr>Challenges for multiple-frame surveys</vt:lpstr>
      <vt:lpstr>Multi-mode surveys</vt:lpstr>
      <vt:lpstr>Mode effect in mixed mode surveys</vt:lpstr>
      <vt:lpstr>Mode effect in mixed mode surveys (2)</vt:lpstr>
      <vt:lpstr>Mode effect in mixed mode surveys (3)</vt:lpstr>
      <vt:lpstr>Presentazione standard di PowerPoint</vt:lpstr>
      <vt:lpstr>Presentazione standard di PowerPoint</vt:lpstr>
      <vt:lpstr>Distinguish selection and measurement effects (3)</vt:lpstr>
      <vt:lpstr>Multi-mode surveys</vt:lpstr>
      <vt:lpstr>…there’s much more about Sampling and Survey methodology!</vt:lpstr>
      <vt:lpstr>References</vt:lpstr>
      <vt:lpstr>References</vt:lpstr>
      <vt:lpstr>References</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Cristina.Sa@ec.europa.eu</dc:creator>
  <cp:lastModifiedBy>Caterina Giusti</cp:lastModifiedBy>
  <cp:revision>561</cp:revision>
  <cp:lastPrinted>2016-11-04T13:22:29Z</cp:lastPrinted>
  <dcterms:created xsi:type="dcterms:W3CDTF">2012-10-17T15:25:32Z</dcterms:created>
  <dcterms:modified xsi:type="dcterms:W3CDTF">2022-03-02T19:13:59Z</dcterms:modified>
</cp:coreProperties>
</file>