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9057" r:id="rId2"/>
  </p:sldMasterIdLst>
  <p:notesMasterIdLst>
    <p:notesMasterId r:id="rId137"/>
  </p:notesMasterIdLst>
  <p:handoutMasterIdLst>
    <p:handoutMasterId r:id="rId138"/>
  </p:handoutMasterIdLst>
  <p:sldIdLst>
    <p:sldId id="261" r:id="rId3"/>
    <p:sldId id="264" r:id="rId4"/>
    <p:sldId id="534" r:id="rId5"/>
    <p:sldId id="535" r:id="rId6"/>
    <p:sldId id="536" r:id="rId7"/>
    <p:sldId id="537" r:id="rId8"/>
    <p:sldId id="538" r:id="rId9"/>
    <p:sldId id="539" r:id="rId10"/>
    <p:sldId id="540" r:id="rId11"/>
    <p:sldId id="541" r:id="rId12"/>
    <p:sldId id="542" r:id="rId13"/>
    <p:sldId id="543" r:id="rId14"/>
    <p:sldId id="544" r:id="rId15"/>
    <p:sldId id="545" r:id="rId16"/>
    <p:sldId id="546" r:id="rId17"/>
    <p:sldId id="548" r:id="rId18"/>
    <p:sldId id="549" r:id="rId19"/>
    <p:sldId id="550" r:id="rId20"/>
    <p:sldId id="552" r:id="rId21"/>
    <p:sldId id="554" r:id="rId22"/>
    <p:sldId id="556" r:id="rId23"/>
    <p:sldId id="557" r:id="rId24"/>
    <p:sldId id="558" r:id="rId25"/>
    <p:sldId id="559" r:id="rId26"/>
    <p:sldId id="560" r:id="rId27"/>
    <p:sldId id="561" r:id="rId28"/>
    <p:sldId id="562" r:id="rId29"/>
    <p:sldId id="563" r:id="rId30"/>
    <p:sldId id="564" r:id="rId31"/>
    <p:sldId id="565" r:id="rId32"/>
    <p:sldId id="566" r:id="rId33"/>
    <p:sldId id="567" r:id="rId34"/>
    <p:sldId id="568" r:id="rId35"/>
    <p:sldId id="569" r:id="rId36"/>
    <p:sldId id="570" r:id="rId37"/>
    <p:sldId id="571" r:id="rId38"/>
    <p:sldId id="572" r:id="rId39"/>
    <p:sldId id="573" r:id="rId40"/>
    <p:sldId id="574" r:id="rId41"/>
    <p:sldId id="575" r:id="rId42"/>
    <p:sldId id="576" r:id="rId43"/>
    <p:sldId id="577" r:id="rId44"/>
    <p:sldId id="578" r:id="rId45"/>
    <p:sldId id="579" r:id="rId46"/>
    <p:sldId id="580" r:id="rId47"/>
    <p:sldId id="581" r:id="rId48"/>
    <p:sldId id="582" r:id="rId49"/>
    <p:sldId id="583" r:id="rId50"/>
    <p:sldId id="584" r:id="rId51"/>
    <p:sldId id="585" r:id="rId52"/>
    <p:sldId id="586" r:id="rId53"/>
    <p:sldId id="587" r:id="rId54"/>
    <p:sldId id="588" r:id="rId55"/>
    <p:sldId id="589" r:id="rId56"/>
    <p:sldId id="590" r:id="rId57"/>
    <p:sldId id="591" r:id="rId58"/>
    <p:sldId id="592" r:id="rId59"/>
    <p:sldId id="593" r:id="rId60"/>
    <p:sldId id="594" r:id="rId61"/>
    <p:sldId id="609" r:id="rId62"/>
    <p:sldId id="623" r:id="rId63"/>
    <p:sldId id="610" r:id="rId64"/>
    <p:sldId id="624" r:id="rId65"/>
    <p:sldId id="679" r:id="rId66"/>
    <p:sldId id="625" r:id="rId67"/>
    <p:sldId id="611" r:id="rId68"/>
    <p:sldId id="595" r:id="rId69"/>
    <p:sldId id="596" r:id="rId70"/>
    <p:sldId id="597" r:id="rId71"/>
    <p:sldId id="598" r:id="rId72"/>
    <p:sldId id="599" r:id="rId73"/>
    <p:sldId id="600" r:id="rId74"/>
    <p:sldId id="601" r:id="rId75"/>
    <p:sldId id="602" r:id="rId76"/>
    <p:sldId id="603" r:id="rId77"/>
    <p:sldId id="604" r:id="rId78"/>
    <p:sldId id="605" r:id="rId79"/>
    <p:sldId id="628" r:id="rId80"/>
    <p:sldId id="680" r:id="rId81"/>
    <p:sldId id="615" r:id="rId82"/>
    <p:sldId id="617" r:id="rId83"/>
    <p:sldId id="618" r:id="rId84"/>
    <p:sldId id="620" r:id="rId85"/>
    <p:sldId id="619" r:id="rId86"/>
    <p:sldId id="621" r:id="rId87"/>
    <p:sldId id="622" r:id="rId88"/>
    <p:sldId id="629" r:id="rId89"/>
    <p:sldId id="630" r:id="rId90"/>
    <p:sldId id="631" r:id="rId91"/>
    <p:sldId id="632" r:id="rId92"/>
    <p:sldId id="633" r:id="rId93"/>
    <p:sldId id="634" r:id="rId94"/>
    <p:sldId id="635" r:id="rId95"/>
    <p:sldId id="636" r:id="rId96"/>
    <p:sldId id="637" r:id="rId97"/>
    <p:sldId id="639" r:id="rId98"/>
    <p:sldId id="640" r:id="rId99"/>
    <p:sldId id="641" r:id="rId100"/>
    <p:sldId id="643" r:id="rId101"/>
    <p:sldId id="642" r:id="rId102"/>
    <p:sldId id="644" r:id="rId103"/>
    <p:sldId id="645" r:id="rId104"/>
    <p:sldId id="646" r:id="rId105"/>
    <p:sldId id="647" r:id="rId106"/>
    <p:sldId id="648" r:id="rId107"/>
    <p:sldId id="649" r:id="rId108"/>
    <p:sldId id="650" r:id="rId109"/>
    <p:sldId id="651" r:id="rId110"/>
    <p:sldId id="652" r:id="rId111"/>
    <p:sldId id="653" r:id="rId112"/>
    <p:sldId id="654" r:id="rId113"/>
    <p:sldId id="655" r:id="rId114"/>
    <p:sldId id="656" r:id="rId115"/>
    <p:sldId id="657" r:id="rId116"/>
    <p:sldId id="658" r:id="rId117"/>
    <p:sldId id="659" r:id="rId118"/>
    <p:sldId id="660" r:id="rId119"/>
    <p:sldId id="661" r:id="rId120"/>
    <p:sldId id="662" r:id="rId121"/>
    <p:sldId id="663" r:id="rId122"/>
    <p:sldId id="664" r:id="rId123"/>
    <p:sldId id="665" r:id="rId124"/>
    <p:sldId id="666" r:id="rId125"/>
    <p:sldId id="667" r:id="rId126"/>
    <p:sldId id="668" r:id="rId127"/>
    <p:sldId id="669" r:id="rId128"/>
    <p:sldId id="671" r:id="rId129"/>
    <p:sldId id="672" r:id="rId130"/>
    <p:sldId id="673" r:id="rId131"/>
    <p:sldId id="674" r:id="rId132"/>
    <p:sldId id="677" r:id="rId133"/>
    <p:sldId id="678" r:id="rId134"/>
    <p:sldId id="675" r:id="rId135"/>
    <p:sldId id="676" r:id="rId136"/>
  </p:sldIdLst>
  <p:sldSz cx="9144000" cy="6858000" type="screen4x3"/>
  <p:notesSz cx="6718300" cy="9855200"/>
  <p:defaultTextStyle>
    <a:defPPr>
      <a:defRPr lang="en-GB"/>
    </a:defPPr>
    <a:lvl1pPr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1pPr>
    <a:lvl2pPr marL="4572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2pPr>
    <a:lvl3pPr marL="9144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3pPr>
    <a:lvl4pPr marL="13716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4pPr>
    <a:lvl5pPr marL="18288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5pPr>
    <a:lvl6pPr marL="2286000" algn="l" defTabSz="914400" rtl="0" eaLnBrk="1" latinLnBrk="0" hangingPunct="1">
      <a:defRPr sz="7600" b="1" kern="1200">
        <a:solidFill>
          <a:srgbClr val="FFD624"/>
        </a:solidFill>
        <a:latin typeface="Verdana" panose="020B0604030504040204" pitchFamily="34" charset="0"/>
        <a:ea typeface="+mn-ea"/>
        <a:cs typeface="+mn-cs"/>
      </a:defRPr>
    </a:lvl6pPr>
    <a:lvl7pPr marL="2743200" algn="l" defTabSz="914400" rtl="0" eaLnBrk="1" latinLnBrk="0" hangingPunct="1">
      <a:defRPr sz="7600" b="1" kern="1200">
        <a:solidFill>
          <a:srgbClr val="FFD624"/>
        </a:solidFill>
        <a:latin typeface="Verdana" panose="020B0604030504040204" pitchFamily="34" charset="0"/>
        <a:ea typeface="+mn-ea"/>
        <a:cs typeface="+mn-cs"/>
      </a:defRPr>
    </a:lvl7pPr>
    <a:lvl8pPr marL="3200400" algn="l" defTabSz="914400" rtl="0" eaLnBrk="1" latinLnBrk="0" hangingPunct="1">
      <a:defRPr sz="7600" b="1" kern="1200">
        <a:solidFill>
          <a:srgbClr val="FFD624"/>
        </a:solidFill>
        <a:latin typeface="Verdana" panose="020B0604030504040204" pitchFamily="34" charset="0"/>
        <a:ea typeface="+mn-ea"/>
        <a:cs typeface="+mn-cs"/>
      </a:defRPr>
    </a:lvl8pPr>
    <a:lvl9pPr marL="3657600" algn="l" defTabSz="914400" rtl="0" eaLnBrk="1" latinLnBrk="0" hangingPunct="1">
      <a:defRPr sz="7600" b="1" kern="1200">
        <a:solidFill>
          <a:srgbClr val="FFD62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LJEVAC Anita (ESTAT)" initials="B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494"/>
    <a:srgbClr val="ECE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2136"/>
    <p:restoredTop sz="96197" autoAdjust="0"/>
  </p:normalViewPr>
  <p:slideViewPr>
    <p:cSldViewPr>
      <p:cViewPr varScale="1">
        <p:scale>
          <a:sx n="73" d="100"/>
          <a:sy n="73" d="100"/>
        </p:scale>
        <p:origin x="208" y="1000"/>
      </p:cViewPr>
      <p:guideLst>
        <p:guide orient="horz" pos="2160"/>
        <p:guide pos="2880"/>
      </p:guideLst>
    </p:cSldViewPr>
  </p:slideViewPr>
  <p:outlineViewPr>
    <p:cViewPr>
      <p:scale>
        <a:sx n="33" d="100"/>
        <a:sy n="33" d="100"/>
      </p:scale>
      <p:origin x="0" y="-5008"/>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7" d="100"/>
          <a:sy n="77" d="100"/>
        </p:scale>
        <p:origin x="3816" y="180"/>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handoutMaster" Target="handoutMasters/handoutMaster1.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commentAuthors" Target="commentAuthor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6"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F9F0799-4592-2546-B1E8-C5818F366EB2}"/>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1" name="Rectangle 3">
            <a:extLst>
              <a:ext uri="{FF2B5EF4-FFF2-40B4-BE49-F238E27FC236}">
                <a16:creationId xmlns:a16="http://schemas.microsoft.com/office/drawing/2014/main" id="{61FDDBD6-C6AF-074C-9980-C421A94D3736}"/>
              </a:ext>
            </a:extLst>
          </p:cNvPr>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37892" name="Rectangle 4">
            <a:extLst>
              <a:ext uri="{FF2B5EF4-FFF2-40B4-BE49-F238E27FC236}">
                <a16:creationId xmlns:a16="http://schemas.microsoft.com/office/drawing/2014/main" id="{35834F93-80C3-9E43-BB32-FFBE1A7BF477}"/>
              </a:ext>
            </a:extLst>
          </p:cNvPr>
          <p:cNvSpPr>
            <a:spLocks noGrp="1" noChangeArrowheads="1"/>
          </p:cNvSpPr>
          <p:nvPr>
            <p:ph type="ftr" sz="quarter" idx="2"/>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3" name="Rectangle 5">
            <a:extLst>
              <a:ext uri="{FF2B5EF4-FFF2-40B4-BE49-F238E27FC236}">
                <a16:creationId xmlns:a16="http://schemas.microsoft.com/office/drawing/2014/main" id="{E4972FCC-C439-A948-8597-41AD331CA42B}"/>
              </a:ext>
            </a:extLst>
          </p:cNvPr>
          <p:cNvSpPr>
            <a:spLocks noGrp="1" noChangeArrowheads="1"/>
          </p:cNvSpPr>
          <p:nvPr>
            <p:ph type="sldNum" sz="quarter" idx="3"/>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C9A0638C-E742-4B43-84B5-5345A43E96C9}" type="slidenum">
              <a:rPr lang="en-GB" altLang="fr-F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096F5815-D284-884C-952E-85723DB28E6B}"/>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67" name="Rectangle 3">
            <a:extLst>
              <a:ext uri="{FF2B5EF4-FFF2-40B4-BE49-F238E27FC236}">
                <a16:creationId xmlns:a16="http://schemas.microsoft.com/office/drawing/2014/main" id="{965D5832-580A-CC44-A530-CC4EB6363EAC}"/>
              </a:ext>
            </a:extLst>
          </p:cNvPr>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50180" name="Rectangle 4">
            <a:extLst>
              <a:ext uri="{FF2B5EF4-FFF2-40B4-BE49-F238E27FC236}">
                <a16:creationId xmlns:a16="http://schemas.microsoft.com/office/drawing/2014/main" id="{018B1B17-E4E2-C647-BCB8-2C48694EBBB9}"/>
              </a:ext>
            </a:extLst>
          </p:cNvPr>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a:extLst>
              <a:ext uri="{FF2B5EF4-FFF2-40B4-BE49-F238E27FC236}">
                <a16:creationId xmlns:a16="http://schemas.microsoft.com/office/drawing/2014/main" id="{D4958760-8B49-4B47-91E7-E84AEFA489A3}"/>
              </a:ext>
            </a:extLst>
          </p:cNvPr>
          <p:cNvSpPr>
            <a:spLocks noGrp="1" noChangeArrowheads="1"/>
          </p:cNvSpPr>
          <p:nvPr>
            <p:ph type="body" sz="quarter" idx="3"/>
          </p:nvPr>
        </p:nvSpPr>
        <p:spPr bwMode="auto">
          <a:xfrm>
            <a:off x="671513" y="4681538"/>
            <a:ext cx="5375275" cy="4433887"/>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a:extLst>
              <a:ext uri="{FF2B5EF4-FFF2-40B4-BE49-F238E27FC236}">
                <a16:creationId xmlns:a16="http://schemas.microsoft.com/office/drawing/2014/main" id="{4CC071FA-2B13-4048-94EF-5B1724364825}"/>
              </a:ext>
            </a:extLst>
          </p:cNvPr>
          <p:cNvSpPr>
            <a:spLocks noGrp="1" noChangeArrowheads="1"/>
          </p:cNvSpPr>
          <p:nvPr>
            <p:ph type="ftr" sz="quarter" idx="4"/>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71" name="Rectangle 7">
            <a:extLst>
              <a:ext uri="{FF2B5EF4-FFF2-40B4-BE49-F238E27FC236}">
                <a16:creationId xmlns:a16="http://schemas.microsoft.com/office/drawing/2014/main" id="{081073A4-71FE-EA40-917C-F05850DE3DCC}"/>
              </a:ext>
            </a:extLst>
          </p:cNvPr>
          <p:cNvSpPr>
            <a:spLocks noGrp="1" noChangeArrowheads="1"/>
          </p:cNvSpPr>
          <p:nvPr>
            <p:ph type="sldNum" sz="quarter" idx="5"/>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242A03AA-2BEE-C244-A148-E49E4B39434D}" type="slidenum">
              <a:rPr lang="en-GB" altLang="fr-FR"/>
              <a:pPr/>
              <a:t>‹N›</a:t>
            </a:fld>
            <a:endParaRPr lang="en-GB" altLang="fr-F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0806FAEA-1828-084C-AE96-DEA1152BA2C2}"/>
              </a:ext>
            </a:extLst>
          </p:cNvPr>
          <p:cNvSpPr>
            <a:spLocks noGrp="1" noRot="1" noChangeAspect="1" noTextEdit="1"/>
          </p:cNvSpPr>
          <p:nvPr>
            <p:ph type="sldImg"/>
          </p:nvPr>
        </p:nvSpPr>
        <p:spPr>
          <a:ln/>
        </p:spPr>
      </p:sp>
      <p:sp>
        <p:nvSpPr>
          <p:cNvPr id="53251" name="Notes Placeholder 2">
            <a:extLst>
              <a:ext uri="{FF2B5EF4-FFF2-40B4-BE49-F238E27FC236}">
                <a16:creationId xmlns:a16="http://schemas.microsoft.com/office/drawing/2014/main" id="{0EAD5995-5273-C24E-81BE-4490D63B6D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404705650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100</a:t>
            </a:fld>
            <a:endParaRPr lang="en-GB"/>
          </a:p>
        </p:txBody>
      </p:sp>
    </p:spTree>
    <p:extLst>
      <p:ext uri="{BB962C8B-B14F-4D97-AF65-F5344CB8AC3E}">
        <p14:creationId xmlns:p14="http://schemas.microsoft.com/office/powerpoint/2010/main" val="359734473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101</a:t>
            </a:fld>
            <a:endParaRPr lang="en-GB"/>
          </a:p>
        </p:txBody>
      </p:sp>
    </p:spTree>
    <p:extLst>
      <p:ext uri="{BB962C8B-B14F-4D97-AF65-F5344CB8AC3E}">
        <p14:creationId xmlns:p14="http://schemas.microsoft.com/office/powerpoint/2010/main" val="41200018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102</a:t>
            </a:fld>
            <a:endParaRPr lang="en-GB"/>
          </a:p>
        </p:txBody>
      </p:sp>
    </p:spTree>
    <p:extLst>
      <p:ext uri="{BB962C8B-B14F-4D97-AF65-F5344CB8AC3E}">
        <p14:creationId xmlns:p14="http://schemas.microsoft.com/office/powerpoint/2010/main" val="94207504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103</a:t>
            </a:fld>
            <a:endParaRPr lang="en-GB"/>
          </a:p>
        </p:txBody>
      </p:sp>
    </p:spTree>
    <p:extLst>
      <p:ext uri="{BB962C8B-B14F-4D97-AF65-F5344CB8AC3E}">
        <p14:creationId xmlns:p14="http://schemas.microsoft.com/office/powerpoint/2010/main" val="168721883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104</a:t>
            </a:fld>
            <a:endParaRPr lang="en-GB"/>
          </a:p>
        </p:txBody>
      </p:sp>
    </p:spTree>
    <p:extLst>
      <p:ext uri="{BB962C8B-B14F-4D97-AF65-F5344CB8AC3E}">
        <p14:creationId xmlns:p14="http://schemas.microsoft.com/office/powerpoint/2010/main" val="668998832"/>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105</a:t>
            </a:fld>
            <a:endParaRPr lang="en-GB"/>
          </a:p>
        </p:txBody>
      </p:sp>
    </p:spTree>
    <p:extLst>
      <p:ext uri="{BB962C8B-B14F-4D97-AF65-F5344CB8AC3E}">
        <p14:creationId xmlns:p14="http://schemas.microsoft.com/office/powerpoint/2010/main" val="413623222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106</a:t>
            </a:fld>
            <a:endParaRPr lang="en-GB"/>
          </a:p>
        </p:txBody>
      </p:sp>
    </p:spTree>
    <p:extLst>
      <p:ext uri="{BB962C8B-B14F-4D97-AF65-F5344CB8AC3E}">
        <p14:creationId xmlns:p14="http://schemas.microsoft.com/office/powerpoint/2010/main" val="146374943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107</a:t>
            </a:fld>
            <a:endParaRPr lang="en-GB"/>
          </a:p>
        </p:txBody>
      </p:sp>
    </p:spTree>
    <p:extLst>
      <p:ext uri="{BB962C8B-B14F-4D97-AF65-F5344CB8AC3E}">
        <p14:creationId xmlns:p14="http://schemas.microsoft.com/office/powerpoint/2010/main" val="1208910650"/>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108</a:t>
            </a:fld>
            <a:endParaRPr lang="en-GB"/>
          </a:p>
        </p:txBody>
      </p:sp>
    </p:spTree>
    <p:extLst>
      <p:ext uri="{BB962C8B-B14F-4D97-AF65-F5344CB8AC3E}">
        <p14:creationId xmlns:p14="http://schemas.microsoft.com/office/powerpoint/2010/main" val="301494212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109</a:t>
            </a:fld>
            <a:endParaRPr lang="en-GB"/>
          </a:p>
        </p:txBody>
      </p:sp>
    </p:spTree>
    <p:extLst>
      <p:ext uri="{BB962C8B-B14F-4D97-AF65-F5344CB8AC3E}">
        <p14:creationId xmlns:p14="http://schemas.microsoft.com/office/powerpoint/2010/main" val="18243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180068325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110</a:t>
            </a:fld>
            <a:endParaRPr lang="en-GB"/>
          </a:p>
        </p:txBody>
      </p:sp>
    </p:spTree>
    <p:extLst>
      <p:ext uri="{BB962C8B-B14F-4D97-AF65-F5344CB8AC3E}">
        <p14:creationId xmlns:p14="http://schemas.microsoft.com/office/powerpoint/2010/main" val="5663471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111</a:t>
            </a:fld>
            <a:endParaRPr lang="en-GB"/>
          </a:p>
        </p:txBody>
      </p:sp>
    </p:spTree>
    <p:extLst>
      <p:ext uri="{BB962C8B-B14F-4D97-AF65-F5344CB8AC3E}">
        <p14:creationId xmlns:p14="http://schemas.microsoft.com/office/powerpoint/2010/main" val="2705055472"/>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112</a:t>
            </a:fld>
            <a:endParaRPr lang="en-GB"/>
          </a:p>
        </p:txBody>
      </p:sp>
    </p:spTree>
    <p:extLst>
      <p:ext uri="{BB962C8B-B14F-4D97-AF65-F5344CB8AC3E}">
        <p14:creationId xmlns:p14="http://schemas.microsoft.com/office/powerpoint/2010/main" val="253981296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113</a:t>
            </a:fld>
            <a:endParaRPr lang="en-GB"/>
          </a:p>
        </p:txBody>
      </p:sp>
    </p:spTree>
    <p:extLst>
      <p:ext uri="{BB962C8B-B14F-4D97-AF65-F5344CB8AC3E}">
        <p14:creationId xmlns:p14="http://schemas.microsoft.com/office/powerpoint/2010/main" val="2849397418"/>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114</a:t>
            </a:fld>
            <a:endParaRPr lang="en-GB"/>
          </a:p>
        </p:txBody>
      </p:sp>
    </p:spTree>
    <p:extLst>
      <p:ext uri="{BB962C8B-B14F-4D97-AF65-F5344CB8AC3E}">
        <p14:creationId xmlns:p14="http://schemas.microsoft.com/office/powerpoint/2010/main" val="174677508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115</a:t>
            </a:fld>
            <a:endParaRPr lang="en-GB"/>
          </a:p>
        </p:txBody>
      </p:sp>
    </p:spTree>
    <p:extLst>
      <p:ext uri="{BB962C8B-B14F-4D97-AF65-F5344CB8AC3E}">
        <p14:creationId xmlns:p14="http://schemas.microsoft.com/office/powerpoint/2010/main" val="2656279078"/>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116</a:t>
            </a:fld>
            <a:endParaRPr lang="en-GB"/>
          </a:p>
        </p:txBody>
      </p:sp>
    </p:spTree>
    <p:extLst>
      <p:ext uri="{BB962C8B-B14F-4D97-AF65-F5344CB8AC3E}">
        <p14:creationId xmlns:p14="http://schemas.microsoft.com/office/powerpoint/2010/main" val="284235930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117</a:t>
            </a:fld>
            <a:endParaRPr lang="en-GB"/>
          </a:p>
        </p:txBody>
      </p:sp>
    </p:spTree>
    <p:extLst>
      <p:ext uri="{BB962C8B-B14F-4D97-AF65-F5344CB8AC3E}">
        <p14:creationId xmlns:p14="http://schemas.microsoft.com/office/powerpoint/2010/main" val="151722380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118</a:t>
            </a:fld>
            <a:endParaRPr lang="en-GB"/>
          </a:p>
        </p:txBody>
      </p:sp>
    </p:spTree>
    <p:extLst>
      <p:ext uri="{BB962C8B-B14F-4D97-AF65-F5344CB8AC3E}">
        <p14:creationId xmlns:p14="http://schemas.microsoft.com/office/powerpoint/2010/main" val="3643902852"/>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119</a:t>
            </a:fld>
            <a:endParaRPr lang="en-GB"/>
          </a:p>
        </p:txBody>
      </p:sp>
    </p:spTree>
    <p:extLst>
      <p:ext uri="{BB962C8B-B14F-4D97-AF65-F5344CB8AC3E}">
        <p14:creationId xmlns:p14="http://schemas.microsoft.com/office/powerpoint/2010/main" val="75929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2533938816"/>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120</a:t>
            </a:fld>
            <a:endParaRPr lang="en-GB"/>
          </a:p>
        </p:txBody>
      </p:sp>
    </p:spTree>
    <p:extLst>
      <p:ext uri="{BB962C8B-B14F-4D97-AF65-F5344CB8AC3E}">
        <p14:creationId xmlns:p14="http://schemas.microsoft.com/office/powerpoint/2010/main" val="339158327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121</a:t>
            </a:fld>
            <a:endParaRPr lang="en-GB"/>
          </a:p>
        </p:txBody>
      </p:sp>
    </p:spTree>
    <p:extLst>
      <p:ext uri="{BB962C8B-B14F-4D97-AF65-F5344CB8AC3E}">
        <p14:creationId xmlns:p14="http://schemas.microsoft.com/office/powerpoint/2010/main" val="3125996775"/>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122</a:t>
            </a:fld>
            <a:endParaRPr lang="en-GB"/>
          </a:p>
        </p:txBody>
      </p:sp>
    </p:spTree>
    <p:extLst>
      <p:ext uri="{BB962C8B-B14F-4D97-AF65-F5344CB8AC3E}">
        <p14:creationId xmlns:p14="http://schemas.microsoft.com/office/powerpoint/2010/main" val="222977108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123</a:t>
            </a:fld>
            <a:endParaRPr lang="en-GB"/>
          </a:p>
        </p:txBody>
      </p:sp>
    </p:spTree>
    <p:extLst>
      <p:ext uri="{BB962C8B-B14F-4D97-AF65-F5344CB8AC3E}">
        <p14:creationId xmlns:p14="http://schemas.microsoft.com/office/powerpoint/2010/main" val="1268051988"/>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124</a:t>
            </a:fld>
            <a:endParaRPr lang="en-GB"/>
          </a:p>
        </p:txBody>
      </p:sp>
    </p:spTree>
    <p:extLst>
      <p:ext uri="{BB962C8B-B14F-4D97-AF65-F5344CB8AC3E}">
        <p14:creationId xmlns:p14="http://schemas.microsoft.com/office/powerpoint/2010/main" val="3358620526"/>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125</a:t>
            </a:fld>
            <a:endParaRPr lang="en-GB"/>
          </a:p>
        </p:txBody>
      </p:sp>
    </p:spTree>
    <p:extLst>
      <p:ext uri="{BB962C8B-B14F-4D97-AF65-F5344CB8AC3E}">
        <p14:creationId xmlns:p14="http://schemas.microsoft.com/office/powerpoint/2010/main" val="260546627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126</a:t>
            </a:fld>
            <a:endParaRPr lang="en-GB"/>
          </a:p>
        </p:txBody>
      </p:sp>
    </p:spTree>
    <p:extLst>
      <p:ext uri="{BB962C8B-B14F-4D97-AF65-F5344CB8AC3E}">
        <p14:creationId xmlns:p14="http://schemas.microsoft.com/office/powerpoint/2010/main" val="2580241683"/>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127</a:t>
            </a:fld>
            <a:endParaRPr lang="en-GB"/>
          </a:p>
        </p:txBody>
      </p:sp>
    </p:spTree>
    <p:extLst>
      <p:ext uri="{BB962C8B-B14F-4D97-AF65-F5344CB8AC3E}">
        <p14:creationId xmlns:p14="http://schemas.microsoft.com/office/powerpoint/2010/main" val="44321229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128</a:t>
            </a:fld>
            <a:endParaRPr lang="en-GB"/>
          </a:p>
        </p:txBody>
      </p:sp>
    </p:spTree>
    <p:extLst>
      <p:ext uri="{BB962C8B-B14F-4D97-AF65-F5344CB8AC3E}">
        <p14:creationId xmlns:p14="http://schemas.microsoft.com/office/powerpoint/2010/main" val="1948682874"/>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129</a:t>
            </a:fld>
            <a:endParaRPr lang="en-GB"/>
          </a:p>
        </p:txBody>
      </p:sp>
    </p:spTree>
    <p:extLst>
      <p:ext uri="{BB962C8B-B14F-4D97-AF65-F5344CB8AC3E}">
        <p14:creationId xmlns:p14="http://schemas.microsoft.com/office/powerpoint/2010/main" val="45815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871567154"/>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130</a:t>
            </a:fld>
            <a:endParaRPr lang="en-GB"/>
          </a:p>
        </p:txBody>
      </p:sp>
    </p:spTree>
    <p:extLst>
      <p:ext uri="{BB962C8B-B14F-4D97-AF65-F5344CB8AC3E}">
        <p14:creationId xmlns:p14="http://schemas.microsoft.com/office/powerpoint/2010/main" val="308691264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131</a:t>
            </a:fld>
            <a:endParaRPr lang="en-GB"/>
          </a:p>
        </p:txBody>
      </p:sp>
    </p:spTree>
    <p:extLst>
      <p:ext uri="{BB962C8B-B14F-4D97-AF65-F5344CB8AC3E}">
        <p14:creationId xmlns:p14="http://schemas.microsoft.com/office/powerpoint/2010/main" val="251731076"/>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132</a:t>
            </a:fld>
            <a:endParaRPr lang="en-GB"/>
          </a:p>
        </p:txBody>
      </p:sp>
    </p:spTree>
    <p:extLst>
      <p:ext uri="{BB962C8B-B14F-4D97-AF65-F5344CB8AC3E}">
        <p14:creationId xmlns:p14="http://schemas.microsoft.com/office/powerpoint/2010/main" val="633756478"/>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133</a:t>
            </a:fld>
            <a:endParaRPr lang="en-GB"/>
          </a:p>
        </p:txBody>
      </p:sp>
    </p:spTree>
    <p:extLst>
      <p:ext uri="{BB962C8B-B14F-4D97-AF65-F5344CB8AC3E}">
        <p14:creationId xmlns:p14="http://schemas.microsoft.com/office/powerpoint/2010/main" val="400482548"/>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134</a:t>
            </a:fld>
            <a:endParaRPr lang="en-GB"/>
          </a:p>
        </p:txBody>
      </p:sp>
    </p:spTree>
    <p:extLst>
      <p:ext uri="{BB962C8B-B14F-4D97-AF65-F5344CB8AC3E}">
        <p14:creationId xmlns:p14="http://schemas.microsoft.com/office/powerpoint/2010/main" val="2222314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14</a:t>
            </a:fld>
            <a:endParaRPr lang="en-GB"/>
          </a:p>
        </p:txBody>
      </p:sp>
    </p:spTree>
    <p:extLst>
      <p:ext uri="{BB962C8B-B14F-4D97-AF65-F5344CB8AC3E}">
        <p14:creationId xmlns:p14="http://schemas.microsoft.com/office/powerpoint/2010/main" val="4286117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2726674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2929697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2799343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1945315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3378781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a:t>
            </a:fld>
            <a:endParaRPr lang="en-GB"/>
          </a:p>
        </p:txBody>
      </p:sp>
    </p:spTree>
    <p:extLst>
      <p:ext uri="{BB962C8B-B14F-4D97-AF65-F5344CB8AC3E}">
        <p14:creationId xmlns:p14="http://schemas.microsoft.com/office/powerpoint/2010/main" val="1531935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4159816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1412243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758072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23</a:t>
            </a:fld>
            <a:endParaRPr lang="en-GB"/>
          </a:p>
        </p:txBody>
      </p:sp>
    </p:spTree>
    <p:extLst>
      <p:ext uri="{BB962C8B-B14F-4D97-AF65-F5344CB8AC3E}">
        <p14:creationId xmlns:p14="http://schemas.microsoft.com/office/powerpoint/2010/main" val="3905755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24</a:t>
            </a:fld>
            <a:endParaRPr lang="en-GB"/>
          </a:p>
        </p:txBody>
      </p:sp>
    </p:spTree>
    <p:extLst>
      <p:ext uri="{BB962C8B-B14F-4D97-AF65-F5344CB8AC3E}">
        <p14:creationId xmlns:p14="http://schemas.microsoft.com/office/powerpoint/2010/main" val="77014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8138544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26</a:t>
            </a:fld>
            <a:endParaRPr lang="en-GB"/>
          </a:p>
        </p:txBody>
      </p:sp>
    </p:spTree>
    <p:extLst>
      <p:ext uri="{BB962C8B-B14F-4D97-AF65-F5344CB8AC3E}">
        <p14:creationId xmlns:p14="http://schemas.microsoft.com/office/powerpoint/2010/main" val="35470851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27</a:t>
            </a:fld>
            <a:endParaRPr lang="en-GB"/>
          </a:p>
        </p:txBody>
      </p:sp>
    </p:spTree>
    <p:extLst>
      <p:ext uri="{BB962C8B-B14F-4D97-AF65-F5344CB8AC3E}">
        <p14:creationId xmlns:p14="http://schemas.microsoft.com/office/powerpoint/2010/main" val="22558794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28</a:t>
            </a:fld>
            <a:endParaRPr lang="en-GB"/>
          </a:p>
        </p:txBody>
      </p:sp>
    </p:spTree>
    <p:extLst>
      <p:ext uri="{BB962C8B-B14F-4D97-AF65-F5344CB8AC3E}">
        <p14:creationId xmlns:p14="http://schemas.microsoft.com/office/powerpoint/2010/main" val="18333472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29</a:t>
            </a:fld>
            <a:endParaRPr lang="en-GB"/>
          </a:p>
        </p:txBody>
      </p:sp>
    </p:spTree>
    <p:extLst>
      <p:ext uri="{BB962C8B-B14F-4D97-AF65-F5344CB8AC3E}">
        <p14:creationId xmlns:p14="http://schemas.microsoft.com/office/powerpoint/2010/main" val="100405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9055516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30</a:t>
            </a:fld>
            <a:endParaRPr lang="en-GB"/>
          </a:p>
        </p:txBody>
      </p:sp>
    </p:spTree>
    <p:extLst>
      <p:ext uri="{BB962C8B-B14F-4D97-AF65-F5344CB8AC3E}">
        <p14:creationId xmlns:p14="http://schemas.microsoft.com/office/powerpoint/2010/main" val="23849850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31</a:t>
            </a:fld>
            <a:endParaRPr lang="en-GB"/>
          </a:p>
        </p:txBody>
      </p:sp>
    </p:spTree>
    <p:extLst>
      <p:ext uri="{BB962C8B-B14F-4D97-AF65-F5344CB8AC3E}">
        <p14:creationId xmlns:p14="http://schemas.microsoft.com/office/powerpoint/2010/main" val="4138458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32</a:t>
            </a:fld>
            <a:endParaRPr lang="en-GB"/>
          </a:p>
        </p:txBody>
      </p:sp>
    </p:spTree>
    <p:extLst>
      <p:ext uri="{BB962C8B-B14F-4D97-AF65-F5344CB8AC3E}">
        <p14:creationId xmlns:p14="http://schemas.microsoft.com/office/powerpoint/2010/main" val="37366153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33</a:t>
            </a:fld>
            <a:endParaRPr lang="en-GB"/>
          </a:p>
        </p:txBody>
      </p:sp>
    </p:spTree>
    <p:extLst>
      <p:ext uri="{BB962C8B-B14F-4D97-AF65-F5344CB8AC3E}">
        <p14:creationId xmlns:p14="http://schemas.microsoft.com/office/powerpoint/2010/main" val="32614020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34</a:t>
            </a:fld>
            <a:endParaRPr lang="en-GB"/>
          </a:p>
        </p:txBody>
      </p:sp>
    </p:spTree>
    <p:extLst>
      <p:ext uri="{BB962C8B-B14F-4D97-AF65-F5344CB8AC3E}">
        <p14:creationId xmlns:p14="http://schemas.microsoft.com/office/powerpoint/2010/main" val="18015198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35</a:t>
            </a:fld>
            <a:endParaRPr lang="en-GB"/>
          </a:p>
        </p:txBody>
      </p:sp>
    </p:spTree>
    <p:extLst>
      <p:ext uri="{BB962C8B-B14F-4D97-AF65-F5344CB8AC3E}">
        <p14:creationId xmlns:p14="http://schemas.microsoft.com/office/powerpoint/2010/main" val="11217237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36</a:t>
            </a:fld>
            <a:endParaRPr lang="en-GB"/>
          </a:p>
        </p:txBody>
      </p:sp>
    </p:spTree>
    <p:extLst>
      <p:ext uri="{BB962C8B-B14F-4D97-AF65-F5344CB8AC3E}">
        <p14:creationId xmlns:p14="http://schemas.microsoft.com/office/powerpoint/2010/main" val="13006544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37</a:t>
            </a:fld>
            <a:endParaRPr lang="en-GB"/>
          </a:p>
        </p:txBody>
      </p:sp>
    </p:spTree>
    <p:extLst>
      <p:ext uri="{BB962C8B-B14F-4D97-AF65-F5344CB8AC3E}">
        <p14:creationId xmlns:p14="http://schemas.microsoft.com/office/powerpoint/2010/main" val="14638564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38</a:t>
            </a:fld>
            <a:endParaRPr lang="en-GB"/>
          </a:p>
        </p:txBody>
      </p:sp>
    </p:spTree>
    <p:extLst>
      <p:ext uri="{BB962C8B-B14F-4D97-AF65-F5344CB8AC3E}">
        <p14:creationId xmlns:p14="http://schemas.microsoft.com/office/powerpoint/2010/main" val="38086499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39</a:t>
            </a:fld>
            <a:endParaRPr lang="en-GB"/>
          </a:p>
        </p:txBody>
      </p:sp>
    </p:spTree>
    <p:extLst>
      <p:ext uri="{BB962C8B-B14F-4D97-AF65-F5344CB8AC3E}">
        <p14:creationId xmlns:p14="http://schemas.microsoft.com/office/powerpoint/2010/main" val="3989008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291939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40</a:t>
            </a:fld>
            <a:endParaRPr lang="en-GB"/>
          </a:p>
        </p:txBody>
      </p:sp>
    </p:spTree>
    <p:extLst>
      <p:ext uri="{BB962C8B-B14F-4D97-AF65-F5344CB8AC3E}">
        <p14:creationId xmlns:p14="http://schemas.microsoft.com/office/powerpoint/2010/main" val="9250526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41</a:t>
            </a:fld>
            <a:endParaRPr lang="en-GB"/>
          </a:p>
        </p:txBody>
      </p:sp>
    </p:spTree>
    <p:extLst>
      <p:ext uri="{BB962C8B-B14F-4D97-AF65-F5344CB8AC3E}">
        <p14:creationId xmlns:p14="http://schemas.microsoft.com/office/powerpoint/2010/main" val="23820533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42</a:t>
            </a:fld>
            <a:endParaRPr lang="en-GB"/>
          </a:p>
        </p:txBody>
      </p:sp>
    </p:spTree>
    <p:extLst>
      <p:ext uri="{BB962C8B-B14F-4D97-AF65-F5344CB8AC3E}">
        <p14:creationId xmlns:p14="http://schemas.microsoft.com/office/powerpoint/2010/main" val="4738211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43</a:t>
            </a:fld>
            <a:endParaRPr lang="en-GB"/>
          </a:p>
        </p:txBody>
      </p:sp>
    </p:spTree>
    <p:extLst>
      <p:ext uri="{BB962C8B-B14F-4D97-AF65-F5344CB8AC3E}">
        <p14:creationId xmlns:p14="http://schemas.microsoft.com/office/powerpoint/2010/main" val="15961746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44</a:t>
            </a:fld>
            <a:endParaRPr lang="en-GB"/>
          </a:p>
        </p:txBody>
      </p:sp>
    </p:spTree>
    <p:extLst>
      <p:ext uri="{BB962C8B-B14F-4D97-AF65-F5344CB8AC3E}">
        <p14:creationId xmlns:p14="http://schemas.microsoft.com/office/powerpoint/2010/main" val="31283285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45</a:t>
            </a:fld>
            <a:endParaRPr lang="en-GB"/>
          </a:p>
        </p:txBody>
      </p:sp>
    </p:spTree>
    <p:extLst>
      <p:ext uri="{BB962C8B-B14F-4D97-AF65-F5344CB8AC3E}">
        <p14:creationId xmlns:p14="http://schemas.microsoft.com/office/powerpoint/2010/main" val="39267519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46</a:t>
            </a:fld>
            <a:endParaRPr lang="en-GB"/>
          </a:p>
        </p:txBody>
      </p:sp>
    </p:spTree>
    <p:extLst>
      <p:ext uri="{BB962C8B-B14F-4D97-AF65-F5344CB8AC3E}">
        <p14:creationId xmlns:p14="http://schemas.microsoft.com/office/powerpoint/2010/main" val="22292429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47</a:t>
            </a:fld>
            <a:endParaRPr lang="en-GB"/>
          </a:p>
        </p:txBody>
      </p:sp>
    </p:spTree>
    <p:extLst>
      <p:ext uri="{BB962C8B-B14F-4D97-AF65-F5344CB8AC3E}">
        <p14:creationId xmlns:p14="http://schemas.microsoft.com/office/powerpoint/2010/main" val="11947728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48</a:t>
            </a:fld>
            <a:endParaRPr lang="en-GB"/>
          </a:p>
        </p:txBody>
      </p:sp>
    </p:spTree>
    <p:extLst>
      <p:ext uri="{BB962C8B-B14F-4D97-AF65-F5344CB8AC3E}">
        <p14:creationId xmlns:p14="http://schemas.microsoft.com/office/powerpoint/2010/main" val="16245531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49</a:t>
            </a:fld>
            <a:endParaRPr lang="en-GB"/>
          </a:p>
        </p:txBody>
      </p:sp>
    </p:spTree>
    <p:extLst>
      <p:ext uri="{BB962C8B-B14F-4D97-AF65-F5344CB8AC3E}">
        <p14:creationId xmlns:p14="http://schemas.microsoft.com/office/powerpoint/2010/main" val="3774839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39898633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50</a:t>
            </a:fld>
            <a:endParaRPr lang="en-GB"/>
          </a:p>
        </p:txBody>
      </p:sp>
    </p:spTree>
    <p:extLst>
      <p:ext uri="{BB962C8B-B14F-4D97-AF65-F5344CB8AC3E}">
        <p14:creationId xmlns:p14="http://schemas.microsoft.com/office/powerpoint/2010/main" val="18997402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51</a:t>
            </a:fld>
            <a:endParaRPr lang="en-GB"/>
          </a:p>
        </p:txBody>
      </p:sp>
    </p:spTree>
    <p:extLst>
      <p:ext uri="{BB962C8B-B14F-4D97-AF65-F5344CB8AC3E}">
        <p14:creationId xmlns:p14="http://schemas.microsoft.com/office/powerpoint/2010/main" val="25532894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52</a:t>
            </a:fld>
            <a:endParaRPr lang="en-GB"/>
          </a:p>
        </p:txBody>
      </p:sp>
    </p:spTree>
    <p:extLst>
      <p:ext uri="{BB962C8B-B14F-4D97-AF65-F5344CB8AC3E}">
        <p14:creationId xmlns:p14="http://schemas.microsoft.com/office/powerpoint/2010/main" val="324275661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53</a:t>
            </a:fld>
            <a:endParaRPr lang="en-GB"/>
          </a:p>
        </p:txBody>
      </p:sp>
    </p:spTree>
    <p:extLst>
      <p:ext uri="{BB962C8B-B14F-4D97-AF65-F5344CB8AC3E}">
        <p14:creationId xmlns:p14="http://schemas.microsoft.com/office/powerpoint/2010/main" val="10052771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54</a:t>
            </a:fld>
            <a:endParaRPr lang="en-GB"/>
          </a:p>
        </p:txBody>
      </p:sp>
    </p:spTree>
    <p:extLst>
      <p:ext uri="{BB962C8B-B14F-4D97-AF65-F5344CB8AC3E}">
        <p14:creationId xmlns:p14="http://schemas.microsoft.com/office/powerpoint/2010/main" val="24534588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55</a:t>
            </a:fld>
            <a:endParaRPr lang="en-GB"/>
          </a:p>
        </p:txBody>
      </p:sp>
    </p:spTree>
    <p:extLst>
      <p:ext uri="{BB962C8B-B14F-4D97-AF65-F5344CB8AC3E}">
        <p14:creationId xmlns:p14="http://schemas.microsoft.com/office/powerpoint/2010/main" val="87810343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56</a:t>
            </a:fld>
            <a:endParaRPr lang="en-GB"/>
          </a:p>
        </p:txBody>
      </p:sp>
    </p:spTree>
    <p:extLst>
      <p:ext uri="{BB962C8B-B14F-4D97-AF65-F5344CB8AC3E}">
        <p14:creationId xmlns:p14="http://schemas.microsoft.com/office/powerpoint/2010/main" val="35502306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57</a:t>
            </a:fld>
            <a:endParaRPr lang="en-GB"/>
          </a:p>
        </p:txBody>
      </p:sp>
    </p:spTree>
    <p:extLst>
      <p:ext uri="{BB962C8B-B14F-4D97-AF65-F5344CB8AC3E}">
        <p14:creationId xmlns:p14="http://schemas.microsoft.com/office/powerpoint/2010/main" val="86092739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58</a:t>
            </a:fld>
            <a:endParaRPr lang="en-GB"/>
          </a:p>
        </p:txBody>
      </p:sp>
    </p:spTree>
    <p:extLst>
      <p:ext uri="{BB962C8B-B14F-4D97-AF65-F5344CB8AC3E}">
        <p14:creationId xmlns:p14="http://schemas.microsoft.com/office/powerpoint/2010/main" val="15244229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59</a:t>
            </a:fld>
            <a:endParaRPr lang="en-GB"/>
          </a:p>
        </p:txBody>
      </p:sp>
    </p:spTree>
    <p:extLst>
      <p:ext uri="{BB962C8B-B14F-4D97-AF65-F5344CB8AC3E}">
        <p14:creationId xmlns:p14="http://schemas.microsoft.com/office/powerpoint/2010/main" val="2391312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a:t>
            </a:fld>
            <a:endParaRPr lang="en-GB"/>
          </a:p>
        </p:txBody>
      </p:sp>
    </p:spTree>
    <p:extLst>
      <p:ext uri="{BB962C8B-B14F-4D97-AF65-F5344CB8AC3E}">
        <p14:creationId xmlns:p14="http://schemas.microsoft.com/office/powerpoint/2010/main" val="23449411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60</a:t>
            </a:fld>
            <a:endParaRPr lang="en-GB"/>
          </a:p>
        </p:txBody>
      </p:sp>
    </p:spTree>
    <p:extLst>
      <p:ext uri="{BB962C8B-B14F-4D97-AF65-F5344CB8AC3E}">
        <p14:creationId xmlns:p14="http://schemas.microsoft.com/office/powerpoint/2010/main" val="7430848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61</a:t>
            </a:fld>
            <a:endParaRPr lang="en-GB"/>
          </a:p>
        </p:txBody>
      </p:sp>
    </p:spTree>
    <p:extLst>
      <p:ext uri="{BB962C8B-B14F-4D97-AF65-F5344CB8AC3E}">
        <p14:creationId xmlns:p14="http://schemas.microsoft.com/office/powerpoint/2010/main" val="277959138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62</a:t>
            </a:fld>
            <a:endParaRPr lang="en-GB"/>
          </a:p>
        </p:txBody>
      </p:sp>
    </p:spTree>
    <p:extLst>
      <p:ext uri="{BB962C8B-B14F-4D97-AF65-F5344CB8AC3E}">
        <p14:creationId xmlns:p14="http://schemas.microsoft.com/office/powerpoint/2010/main" val="195910077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63</a:t>
            </a:fld>
            <a:endParaRPr lang="en-GB"/>
          </a:p>
        </p:txBody>
      </p:sp>
    </p:spTree>
    <p:extLst>
      <p:ext uri="{BB962C8B-B14F-4D97-AF65-F5344CB8AC3E}">
        <p14:creationId xmlns:p14="http://schemas.microsoft.com/office/powerpoint/2010/main" val="396707644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64</a:t>
            </a:fld>
            <a:endParaRPr lang="en-GB"/>
          </a:p>
        </p:txBody>
      </p:sp>
    </p:spTree>
    <p:extLst>
      <p:ext uri="{BB962C8B-B14F-4D97-AF65-F5344CB8AC3E}">
        <p14:creationId xmlns:p14="http://schemas.microsoft.com/office/powerpoint/2010/main" val="7505793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65</a:t>
            </a:fld>
            <a:endParaRPr lang="en-GB"/>
          </a:p>
        </p:txBody>
      </p:sp>
    </p:spTree>
    <p:extLst>
      <p:ext uri="{BB962C8B-B14F-4D97-AF65-F5344CB8AC3E}">
        <p14:creationId xmlns:p14="http://schemas.microsoft.com/office/powerpoint/2010/main" val="66513417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66</a:t>
            </a:fld>
            <a:endParaRPr lang="en-GB"/>
          </a:p>
        </p:txBody>
      </p:sp>
    </p:spTree>
    <p:extLst>
      <p:ext uri="{BB962C8B-B14F-4D97-AF65-F5344CB8AC3E}">
        <p14:creationId xmlns:p14="http://schemas.microsoft.com/office/powerpoint/2010/main" val="66378455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67</a:t>
            </a:fld>
            <a:endParaRPr lang="en-GB"/>
          </a:p>
        </p:txBody>
      </p:sp>
    </p:spTree>
    <p:extLst>
      <p:ext uri="{BB962C8B-B14F-4D97-AF65-F5344CB8AC3E}">
        <p14:creationId xmlns:p14="http://schemas.microsoft.com/office/powerpoint/2010/main" val="10068571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68</a:t>
            </a:fld>
            <a:endParaRPr lang="en-GB"/>
          </a:p>
        </p:txBody>
      </p:sp>
    </p:spTree>
    <p:extLst>
      <p:ext uri="{BB962C8B-B14F-4D97-AF65-F5344CB8AC3E}">
        <p14:creationId xmlns:p14="http://schemas.microsoft.com/office/powerpoint/2010/main" val="34707024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69</a:t>
            </a:fld>
            <a:endParaRPr lang="en-GB"/>
          </a:p>
        </p:txBody>
      </p:sp>
    </p:spTree>
    <p:extLst>
      <p:ext uri="{BB962C8B-B14F-4D97-AF65-F5344CB8AC3E}">
        <p14:creationId xmlns:p14="http://schemas.microsoft.com/office/powerpoint/2010/main" val="1775587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113470491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70</a:t>
            </a:fld>
            <a:endParaRPr lang="en-GB"/>
          </a:p>
        </p:txBody>
      </p:sp>
    </p:spTree>
    <p:extLst>
      <p:ext uri="{BB962C8B-B14F-4D97-AF65-F5344CB8AC3E}">
        <p14:creationId xmlns:p14="http://schemas.microsoft.com/office/powerpoint/2010/main" val="150126786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71</a:t>
            </a:fld>
            <a:endParaRPr lang="en-GB"/>
          </a:p>
        </p:txBody>
      </p:sp>
    </p:spTree>
    <p:extLst>
      <p:ext uri="{BB962C8B-B14F-4D97-AF65-F5344CB8AC3E}">
        <p14:creationId xmlns:p14="http://schemas.microsoft.com/office/powerpoint/2010/main" val="6423508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72</a:t>
            </a:fld>
            <a:endParaRPr lang="en-GB"/>
          </a:p>
        </p:txBody>
      </p:sp>
    </p:spTree>
    <p:extLst>
      <p:ext uri="{BB962C8B-B14F-4D97-AF65-F5344CB8AC3E}">
        <p14:creationId xmlns:p14="http://schemas.microsoft.com/office/powerpoint/2010/main" val="328479834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73</a:t>
            </a:fld>
            <a:endParaRPr lang="en-GB"/>
          </a:p>
        </p:txBody>
      </p:sp>
    </p:spTree>
    <p:extLst>
      <p:ext uri="{BB962C8B-B14F-4D97-AF65-F5344CB8AC3E}">
        <p14:creationId xmlns:p14="http://schemas.microsoft.com/office/powerpoint/2010/main" val="5589826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74</a:t>
            </a:fld>
            <a:endParaRPr lang="en-GB"/>
          </a:p>
        </p:txBody>
      </p:sp>
    </p:spTree>
    <p:extLst>
      <p:ext uri="{BB962C8B-B14F-4D97-AF65-F5344CB8AC3E}">
        <p14:creationId xmlns:p14="http://schemas.microsoft.com/office/powerpoint/2010/main" val="297727980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75</a:t>
            </a:fld>
            <a:endParaRPr lang="en-GB"/>
          </a:p>
        </p:txBody>
      </p:sp>
    </p:spTree>
    <p:extLst>
      <p:ext uri="{BB962C8B-B14F-4D97-AF65-F5344CB8AC3E}">
        <p14:creationId xmlns:p14="http://schemas.microsoft.com/office/powerpoint/2010/main" val="143045908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76</a:t>
            </a:fld>
            <a:endParaRPr lang="en-GB"/>
          </a:p>
        </p:txBody>
      </p:sp>
    </p:spTree>
    <p:extLst>
      <p:ext uri="{BB962C8B-B14F-4D97-AF65-F5344CB8AC3E}">
        <p14:creationId xmlns:p14="http://schemas.microsoft.com/office/powerpoint/2010/main" val="64998672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77</a:t>
            </a:fld>
            <a:endParaRPr lang="en-GB"/>
          </a:p>
        </p:txBody>
      </p:sp>
    </p:spTree>
    <p:extLst>
      <p:ext uri="{BB962C8B-B14F-4D97-AF65-F5344CB8AC3E}">
        <p14:creationId xmlns:p14="http://schemas.microsoft.com/office/powerpoint/2010/main" val="321964587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78</a:t>
            </a:fld>
            <a:endParaRPr lang="en-GB"/>
          </a:p>
        </p:txBody>
      </p:sp>
    </p:spTree>
    <p:extLst>
      <p:ext uri="{BB962C8B-B14F-4D97-AF65-F5344CB8AC3E}">
        <p14:creationId xmlns:p14="http://schemas.microsoft.com/office/powerpoint/2010/main" val="200777881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79</a:t>
            </a:fld>
            <a:endParaRPr lang="en-GB"/>
          </a:p>
        </p:txBody>
      </p:sp>
    </p:spTree>
    <p:extLst>
      <p:ext uri="{BB962C8B-B14F-4D97-AF65-F5344CB8AC3E}">
        <p14:creationId xmlns:p14="http://schemas.microsoft.com/office/powerpoint/2010/main" val="171313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a:t>
            </a:fld>
            <a:endParaRPr lang="en-GB"/>
          </a:p>
        </p:txBody>
      </p:sp>
    </p:spTree>
    <p:extLst>
      <p:ext uri="{BB962C8B-B14F-4D97-AF65-F5344CB8AC3E}">
        <p14:creationId xmlns:p14="http://schemas.microsoft.com/office/powerpoint/2010/main" val="265002076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80</a:t>
            </a:fld>
            <a:endParaRPr lang="en-GB"/>
          </a:p>
        </p:txBody>
      </p:sp>
    </p:spTree>
    <p:extLst>
      <p:ext uri="{BB962C8B-B14F-4D97-AF65-F5344CB8AC3E}">
        <p14:creationId xmlns:p14="http://schemas.microsoft.com/office/powerpoint/2010/main" val="5195987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81</a:t>
            </a:fld>
            <a:endParaRPr lang="en-GB"/>
          </a:p>
        </p:txBody>
      </p:sp>
    </p:spTree>
    <p:extLst>
      <p:ext uri="{BB962C8B-B14F-4D97-AF65-F5344CB8AC3E}">
        <p14:creationId xmlns:p14="http://schemas.microsoft.com/office/powerpoint/2010/main" val="224340322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82</a:t>
            </a:fld>
            <a:endParaRPr lang="en-GB"/>
          </a:p>
        </p:txBody>
      </p:sp>
    </p:spTree>
    <p:extLst>
      <p:ext uri="{BB962C8B-B14F-4D97-AF65-F5344CB8AC3E}">
        <p14:creationId xmlns:p14="http://schemas.microsoft.com/office/powerpoint/2010/main" val="414998537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83</a:t>
            </a:fld>
            <a:endParaRPr lang="en-GB"/>
          </a:p>
        </p:txBody>
      </p:sp>
    </p:spTree>
    <p:extLst>
      <p:ext uri="{BB962C8B-B14F-4D97-AF65-F5344CB8AC3E}">
        <p14:creationId xmlns:p14="http://schemas.microsoft.com/office/powerpoint/2010/main" val="165479457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84</a:t>
            </a:fld>
            <a:endParaRPr lang="en-GB"/>
          </a:p>
        </p:txBody>
      </p:sp>
    </p:spTree>
    <p:extLst>
      <p:ext uri="{BB962C8B-B14F-4D97-AF65-F5344CB8AC3E}">
        <p14:creationId xmlns:p14="http://schemas.microsoft.com/office/powerpoint/2010/main" val="134184733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85</a:t>
            </a:fld>
            <a:endParaRPr lang="en-GB"/>
          </a:p>
        </p:txBody>
      </p:sp>
    </p:spTree>
    <p:extLst>
      <p:ext uri="{BB962C8B-B14F-4D97-AF65-F5344CB8AC3E}">
        <p14:creationId xmlns:p14="http://schemas.microsoft.com/office/powerpoint/2010/main" val="161338496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86</a:t>
            </a:fld>
            <a:endParaRPr lang="en-GB"/>
          </a:p>
        </p:txBody>
      </p:sp>
    </p:spTree>
    <p:extLst>
      <p:ext uri="{BB962C8B-B14F-4D97-AF65-F5344CB8AC3E}">
        <p14:creationId xmlns:p14="http://schemas.microsoft.com/office/powerpoint/2010/main" val="374605941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87</a:t>
            </a:fld>
            <a:endParaRPr lang="en-GB"/>
          </a:p>
        </p:txBody>
      </p:sp>
    </p:spTree>
    <p:extLst>
      <p:ext uri="{BB962C8B-B14F-4D97-AF65-F5344CB8AC3E}">
        <p14:creationId xmlns:p14="http://schemas.microsoft.com/office/powerpoint/2010/main" val="24730252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88</a:t>
            </a:fld>
            <a:endParaRPr lang="en-GB"/>
          </a:p>
        </p:txBody>
      </p:sp>
    </p:spTree>
    <p:extLst>
      <p:ext uri="{BB962C8B-B14F-4D97-AF65-F5344CB8AC3E}">
        <p14:creationId xmlns:p14="http://schemas.microsoft.com/office/powerpoint/2010/main" val="385073142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89</a:t>
            </a:fld>
            <a:endParaRPr lang="en-GB"/>
          </a:p>
        </p:txBody>
      </p:sp>
    </p:spTree>
    <p:extLst>
      <p:ext uri="{BB962C8B-B14F-4D97-AF65-F5344CB8AC3E}">
        <p14:creationId xmlns:p14="http://schemas.microsoft.com/office/powerpoint/2010/main" val="1006057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a:t>
            </a:fld>
            <a:endParaRPr lang="en-GB"/>
          </a:p>
        </p:txBody>
      </p:sp>
    </p:spTree>
    <p:extLst>
      <p:ext uri="{BB962C8B-B14F-4D97-AF65-F5344CB8AC3E}">
        <p14:creationId xmlns:p14="http://schemas.microsoft.com/office/powerpoint/2010/main" val="385974240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90</a:t>
            </a:fld>
            <a:endParaRPr lang="en-GB"/>
          </a:p>
        </p:txBody>
      </p:sp>
    </p:spTree>
    <p:extLst>
      <p:ext uri="{BB962C8B-B14F-4D97-AF65-F5344CB8AC3E}">
        <p14:creationId xmlns:p14="http://schemas.microsoft.com/office/powerpoint/2010/main" val="85828883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91</a:t>
            </a:fld>
            <a:endParaRPr lang="en-GB"/>
          </a:p>
        </p:txBody>
      </p:sp>
    </p:spTree>
    <p:extLst>
      <p:ext uri="{BB962C8B-B14F-4D97-AF65-F5344CB8AC3E}">
        <p14:creationId xmlns:p14="http://schemas.microsoft.com/office/powerpoint/2010/main" val="390570205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92</a:t>
            </a:fld>
            <a:endParaRPr lang="en-GB"/>
          </a:p>
        </p:txBody>
      </p:sp>
    </p:spTree>
    <p:extLst>
      <p:ext uri="{BB962C8B-B14F-4D97-AF65-F5344CB8AC3E}">
        <p14:creationId xmlns:p14="http://schemas.microsoft.com/office/powerpoint/2010/main" val="103606937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93</a:t>
            </a:fld>
            <a:endParaRPr lang="en-GB"/>
          </a:p>
        </p:txBody>
      </p:sp>
    </p:spTree>
    <p:extLst>
      <p:ext uri="{BB962C8B-B14F-4D97-AF65-F5344CB8AC3E}">
        <p14:creationId xmlns:p14="http://schemas.microsoft.com/office/powerpoint/2010/main" val="55253465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94</a:t>
            </a:fld>
            <a:endParaRPr lang="en-GB"/>
          </a:p>
        </p:txBody>
      </p:sp>
    </p:spTree>
    <p:extLst>
      <p:ext uri="{BB962C8B-B14F-4D97-AF65-F5344CB8AC3E}">
        <p14:creationId xmlns:p14="http://schemas.microsoft.com/office/powerpoint/2010/main" val="192096149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95</a:t>
            </a:fld>
            <a:endParaRPr lang="en-GB"/>
          </a:p>
        </p:txBody>
      </p:sp>
    </p:spTree>
    <p:extLst>
      <p:ext uri="{BB962C8B-B14F-4D97-AF65-F5344CB8AC3E}">
        <p14:creationId xmlns:p14="http://schemas.microsoft.com/office/powerpoint/2010/main" val="139566761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96</a:t>
            </a:fld>
            <a:endParaRPr lang="en-GB"/>
          </a:p>
        </p:txBody>
      </p:sp>
    </p:spTree>
    <p:extLst>
      <p:ext uri="{BB962C8B-B14F-4D97-AF65-F5344CB8AC3E}">
        <p14:creationId xmlns:p14="http://schemas.microsoft.com/office/powerpoint/2010/main" val="143759576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97</a:t>
            </a:fld>
            <a:endParaRPr lang="en-GB"/>
          </a:p>
        </p:txBody>
      </p:sp>
    </p:spTree>
    <p:extLst>
      <p:ext uri="{BB962C8B-B14F-4D97-AF65-F5344CB8AC3E}">
        <p14:creationId xmlns:p14="http://schemas.microsoft.com/office/powerpoint/2010/main" val="123745983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98</a:t>
            </a:fld>
            <a:endParaRPr lang="en-GB"/>
          </a:p>
        </p:txBody>
      </p:sp>
    </p:spTree>
    <p:extLst>
      <p:ext uri="{BB962C8B-B14F-4D97-AF65-F5344CB8AC3E}">
        <p14:creationId xmlns:p14="http://schemas.microsoft.com/office/powerpoint/2010/main" val="74617279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36441B25-C4D1-47DB-817D-B9C4FC5392FB}" type="slidenum">
              <a:rPr lang="en-GB" smtClean="0"/>
              <a:pPr>
                <a:defRPr/>
              </a:pPr>
              <a:t>99</a:t>
            </a:fld>
            <a:endParaRPr lang="en-GB"/>
          </a:p>
        </p:txBody>
      </p:sp>
    </p:spTree>
    <p:extLst>
      <p:ext uri="{BB962C8B-B14F-4D97-AF65-F5344CB8AC3E}">
        <p14:creationId xmlns:p14="http://schemas.microsoft.com/office/powerpoint/2010/main" val="2104132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425CC96-C3EB-4D4F-AE0D-5AF0E58B441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7F1D3F1E-F39F-B648-82B6-A966642EEA9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8C709D95-FF1C-C34B-93E2-F3F5EF6E17FE}"/>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D49DA441-F420-EA46-9F72-813D0E5FBA5E}"/>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5B4897F6-736A-4844-B5E3-D4EBA9314927}"/>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63121329-ECAF-BE40-B927-6A4EFA569FC5}"/>
              </a:ext>
            </a:extLst>
          </p:cNvPr>
          <p:cNvSpPr>
            <a:spLocks noGrp="1" noChangeArrowheads="1"/>
          </p:cNvSpPr>
          <p:nvPr>
            <p:ph type="sldNum" sz="quarter" idx="12"/>
          </p:nvPr>
        </p:nvSpPr>
        <p:spPr/>
        <p:txBody>
          <a:bodyPr/>
          <a:lstStyle>
            <a:lvl1pPr>
              <a:defRPr>
                <a:solidFill>
                  <a:schemeClr val="bg1"/>
                </a:solidFill>
              </a:defRPr>
            </a:lvl1pPr>
          </a:lstStyle>
          <a:p>
            <a:fld id="{22EC512B-5DF5-C243-8C2E-97F8837E77DE}" type="slidenum">
              <a:rPr lang="en-GB" altLang="fr-FR"/>
              <a:pPr/>
              <a:t>‹N›</a:t>
            </a:fld>
            <a:endParaRPr lang="en-GB" altLang="fr-FR"/>
          </a:p>
        </p:txBody>
      </p:sp>
    </p:spTree>
    <p:extLst>
      <p:ext uri="{BB962C8B-B14F-4D97-AF65-F5344CB8AC3E}">
        <p14:creationId xmlns:p14="http://schemas.microsoft.com/office/powerpoint/2010/main" val="2752718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5B78C5EE-6369-2F4A-85E5-872CDBBF205B}"/>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B3490194-EAEA-FD49-A293-AF6A1E262AA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C27A6600-CB88-574C-8194-6BC45E5BF8D6}"/>
              </a:ext>
            </a:extLst>
          </p:cNvPr>
          <p:cNvSpPr>
            <a:spLocks noGrp="1" noChangeArrowheads="1"/>
          </p:cNvSpPr>
          <p:nvPr>
            <p:ph type="sldNum" sz="quarter" idx="12"/>
          </p:nvPr>
        </p:nvSpPr>
        <p:spPr/>
        <p:txBody>
          <a:bodyPr/>
          <a:lstStyle>
            <a:lvl1pPr>
              <a:defRPr/>
            </a:lvl1pPr>
          </a:lstStyle>
          <a:p>
            <a:fld id="{0CD3EC86-7FA5-0B4D-9566-7A0FA11D4585}" type="slidenum">
              <a:rPr lang="en-GB" altLang="fr-FR"/>
              <a:pPr/>
              <a:t>‹N›</a:t>
            </a:fld>
            <a:endParaRPr lang="en-GB" altLang="fr-FR"/>
          </a:p>
        </p:txBody>
      </p:sp>
    </p:spTree>
    <p:extLst>
      <p:ext uri="{BB962C8B-B14F-4D97-AF65-F5344CB8AC3E}">
        <p14:creationId xmlns:p14="http://schemas.microsoft.com/office/powerpoint/2010/main" val="8133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9358445F-68FC-7A46-AE02-538941158DAD}"/>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33A70BC0-5E4D-F749-A63F-D0A4C0CF279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71499E66-D2AB-B942-93B9-555B6677B534}"/>
              </a:ext>
            </a:extLst>
          </p:cNvPr>
          <p:cNvSpPr>
            <a:spLocks noGrp="1" noChangeArrowheads="1"/>
          </p:cNvSpPr>
          <p:nvPr>
            <p:ph type="sldNum" sz="quarter" idx="12"/>
          </p:nvPr>
        </p:nvSpPr>
        <p:spPr/>
        <p:txBody>
          <a:bodyPr/>
          <a:lstStyle>
            <a:lvl1pPr>
              <a:defRPr/>
            </a:lvl1pPr>
          </a:lstStyle>
          <a:p>
            <a:fld id="{0B8B9843-11B1-544D-9504-E572F60620EC}" type="slidenum">
              <a:rPr lang="en-GB" altLang="fr-FR"/>
              <a:pPr/>
              <a:t>‹N›</a:t>
            </a:fld>
            <a:endParaRPr lang="en-GB" altLang="fr-FR"/>
          </a:p>
        </p:txBody>
      </p:sp>
    </p:spTree>
    <p:extLst>
      <p:ext uri="{BB962C8B-B14F-4D97-AF65-F5344CB8AC3E}">
        <p14:creationId xmlns:p14="http://schemas.microsoft.com/office/powerpoint/2010/main" val="4160844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dirty="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‹N›</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66882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6515EDC-68E9-4F45-8E3C-574FE4B161D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BB48B3F7-2232-5F43-B663-89EA0C37DA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08DCAB3C-459F-4046-8678-C426CC694F99}"/>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434B4A34-779B-E64A-B3E2-615011A9BAC1}"/>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E9DCEDBD-7E41-4F4E-92C2-58A78F233EC4}"/>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09391398-0076-6D48-A748-F9C67B860BA9}"/>
              </a:ext>
            </a:extLst>
          </p:cNvPr>
          <p:cNvSpPr>
            <a:spLocks noGrp="1" noChangeArrowheads="1"/>
          </p:cNvSpPr>
          <p:nvPr>
            <p:ph type="sldNum" sz="quarter" idx="12"/>
          </p:nvPr>
        </p:nvSpPr>
        <p:spPr/>
        <p:txBody>
          <a:bodyPr/>
          <a:lstStyle>
            <a:lvl1pPr>
              <a:defRPr>
                <a:solidFill>
                  <a:schemeClr val="bg1"/>
                </a:solidFill>
              </a:defRPr>
            </a:lvl1pPr>
          </a:lstStyle>
          <a:p>
            <a:fld id="{B13E3E36-5F44-8944-8A39-1BF14332DE37}" type="slidenum">
              <a:rPr lang="en-GB" altLang="fr-FR"/>
              <a:pPr/>
              <a:t>‹N›</a:t>
            </a:fld>
            <a:endParaRPr lang="en-GB" altLang="fr-FR"/>
          </a:p>
        </p:txBody>
      </p:sp>
    </p:spTree>
    <p:extLst>
      <p:ext uri="{BB962C8B-B14F-4D97-AF65-F5344CB8AC3E}">
        <p14:creationId xmlns:p14="http://schemas.microsoft.com/office/powerpoint/2010/main" val="2627518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FE96C896-6ADC-DC4B-ADB8-85130B729FCA}"/>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09B303FC-6F32-F544-8C82-DBA7E2208B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F3C7A04D-825A-1548-9A80-33E2994C99ED}"/>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lvl1pPr>
              <a:defRPr sz="2800"/>
            </a:lvl1p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sz="1800" i="0"/>
            </a:lvl1pPr>
            <a:lvl2pPr>
              <a:buClr>
                <a:srgbClr val="0F5494"/>
              </a:buClr>
              <a:defRPr sz="18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DB55D985-A094-F144-ABB1-7D3DA752BEA1}"/>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F0CA2F30-A5A3-9D4C-B795-85C911957FA5}"/>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675DA39C-5ACB-1944-9D03-45A3F243334A}"/>
              </a:ext>
            </a:extLst>
          </p:cNvPr>
          <p:cNvSpPr>
            <a:spLocks noGrp="1" noChangeArrowheads="1"/>
          </p:cNvSpPr>
          <p:nvPr>
            <p:ph type="sldNum" sz="quarter" idx="12"/>
          </p:nvPr>
        </p:nvSpPr>
        <p:spPr/>
        <p:txBody>
          <a:bodyPr/>
          <a:lstStyle>
            <a:lvl1pPr>
              <a:defRPr/>
            </a:lvl1pPr>
          </a:lstStyle>
          <a:p>
            <a:fld id="{EF98E736-23AD-5145-A6FB-E216057E4893}" type="slidenum">
              <a:rPr lang="en-GB" altLang="fr-FR"/>
              <a:pPr/>
              <a:t>‹N›</a:t>
            </a:fld>
            <a:endParaRPr lang="en-GB" altLang="fr-FR"/>
          </a:p>
        </p:txBody>
      </p:sp>
    </p:spTree>
    <p:extLst>
      <p:ext uri="{BB962C8B-B14F-4D97-AF65-F5344CB8AC3E}">
        <p14:creationId xmlns:p14="http://schemas.microsoft.com/office/powerpoint/2010/main" val="1684856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523ADA7-1C0F-9C40-A5E3-388F092D5034}"/>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5354B397-CCFB-674F-AE5E-5035A547EA5D}"/>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635DC926-295A-F148-9DA3-C16B101A45B7}"/>
              </a:ext>
            </a:extLst>
          </p:cNvPr>
          <p:cNvSpPr>
            <a:spLocks noGrp="1" noChangeArrowheads="1"/>
          </p:cNvSpPr>
          <p:nvPr>
            <p:ph type="sldNum" sz="quarter" idx="12"/>
          </p:nvPr>
        </p:nvSpPr>
        <p:spPr/>
        <p:txBody>
          <a:bodyPr/>
          <a:lstStyle>
            <a:lvl1pPr>
              <a:defRPr/>
            </a:lvl1pPr>
          </a:lstStyle>
          <a:p>
            <a:fld id="{6562D6C4-E400-E74B-8AAA-48F2963BCAF7}" type="slidenum">
              <a:rPr lang="en-GB" altLang="fr-FR"/>
              <a:pPr/>
              <a:t>‹N›</a:t>
            </a:fld>
            <a:endParaRPr lang="en-GB" altLang="fr-FR"/>
          </a:p>
        </p:txBody>
      </p:sp>
    </p:spTree>
    <p:extLst>
      <p:ext uri="{BB962C8B-B14F-4D97-AF65-F5344CB8AC3E}">
        <p14:creationId xmlns:p14="http://schemas.microsoft.com/office/powerpoint/2010/main" val="1668871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609348-5914-804D-A44F-0457377C067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65F99C66-F19F-7E4F-B7B0-4759F489C22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FD83D0C7-0CE5-2B46-BB46-31938BD84524}"/>
              </a:ext>
            </a:extLst>
          </p:cNvPr>
          <p:cNvSpPr>
            <a:spLocks noGrp="1" noChangeArrowheads="1"/>
          </p:cNvSpPr>
          <p:nvPr>
            <p:ph type="sldNum" sz="quarter" idx="12"/>
          </p:nvPr>
        </p:nvSpPr>
        <p:spPr/>
        <p:txBody>
          <a:bodyPr/>
          <a:lstStyle>
            <a:lvl1pPr>
              <a:defRPr/>
            </a:lvl1pPr>
          </a:lstStyle>
          <a:p>
            <a:fld id="{F8D7D6CE-2CA6-C44B-A688-85A554CBBE37}" type="slidenum">
              <a:rPr lang="en-GB" altLang="fr-FR"/>
              <a:pPr/>
              <a:t>‹N›</a:t>
            </a:fld>
            <a:endParaRPr lang="en-GB" altLang="fr-FR"/>
          </a:p>
        </p:txBody>
      </p:sp>
    </p:spTree>
    <p:extLst>
      <p:ext uri="{BB962C8B-B14F-4D97-AF65-F5344CB8AC3E}">
        <p14:creationId xmlns:p14="http://schemas.microsoft.com/office/powerpoint/2010/main" val="2209372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D5118BA4-70B0-3F4E-B430-FAD4FD75413D}"/>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CC3F7DD9-494F-CD49-9517-E43328A84C40}"/>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6F99FF37-C046-584D-B07D-DAAB3DF7200B}"/>
              </a:ext>
            </a:extLst>
          </p:cNvPr>
          <p:cNvSpPr>
            <a:spLocks noGrp="1" noChangeArrowheads="1"/>
          </p:cNvSpPr>
          <p:nvPr>
            <p:ph type="sldNum" sz="quarter" idx="12"/>
          </p:nvPr>
        </p:nvSpPr>
        <p:spPr/>
        <p:txBody>
          <a:bodyPr/>
          <a:lstStyle>
            <a:lvl1pPr>
              <a:defRPr/>
            </a:lvl1pPr>
          </a:lstStyle>
          <a:p>
            <a:fld id="{20921BF5-9686-D642-9EDE-22511D566A07}" type="slidenum">
              <a:rPr lang="en-GB" altLang="fr-FR"/>
              <a:pPr/>
              <a:t>‹N›</a:t>
            </a:fld>
            <a:endParaRPr lang="en-GB" altLang="fr-FR"/>
          </a:p>
        </p:txBody>
      </p:sp>
    </p:spTree>
    <p:extLst>
      <p:ext uri="{BB962C8B-B14F-4D97-AF65-F5344CB8AC3E}">
        <p14:creationId xmlns:p14="http://schemas.microsoft.com/office/powerpoint/2010/main" val="82295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3F3231AD-D60D-3243-90E3-538C68B9578D}"/>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E0E2CE98-2DB4-B944-85BB-51870E133597}"/>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149F49F5-A472-474A-96C5-CD8CA4707F7E}"/>
              </a:ext>
            </a:extLst>
          </p:cNvPr>
          <p:cNvSpPr>
            <a:spLocks noGrp="1" noChangeArrowheads="1"/>
          </p:cNvSpPr>
          <p:nvPr>
            <p:ph type="sldNum" sz="quarter" idx="12"/>
          </p:nvPr>
        </p:nvSpPr>
        <p:spPr/>
        <p:txBody>
          <a:bodyPr/>
          <a:lstStyle>
            <a:lvl1pPr>
              <a:defRPr/>
            </a:lvl1pPr>
          </a:lstStyle>
          <a:p>
            <a:fld id="{DA6B0540-F47F-354D-9251-0A1A8A1C779B}" type="slidenum">
              <a:rPr lang="en-GB" altLang="fr-FR"/>
              <a:pPr/>
              <a:t>‹N›</a:t>
            </a:fld>
            <a:endParaRPr lang="en-GB" altLang="fr-FR"/>
          </a:p>
        </p:txBody>
      </p:sp>
    </p:spTree>
    <p:extLst>
      <p:ext uri="{BB962C8B-B14F-4D97-AF65-F5344CB8AC3E}">
        <p14:creationId xmlns:p14="http://schemas.microsoft.com/office/powerpoint/2010/main" val="38318798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EE7B5D-4CFC-3D46-B64E-10E77F50A18D}"/>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391D7896-B683-6A40-95E2-A043E352228D}"/>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2CA1AA7B-7A2A-1445-82BB-AB6965071635}"/>
              </a:ext>
            </a:extLst>
          </p:cNvPr>
          <p:cNvSpPr>
            <a:spLocks noGrp="1" noChangeArrowheads="1"/>
          </p:cNvSpPr>
          <p:nvPr>
            <p:ph type="sldNum" sz="quarter" idx="12"/>
          </p:nvPr>
        </p:nvSpPr>
        <p:spPr/>
        <p:txBody>
          <a:bodyPr/>
          <a:lstStyle>
            <a:lvl1pPr>
              <a:defRPr/>
            </a:lvl1pPr>
          </a:lstStyle>
          <a:p>
            <a:fld id="{453ADD14-3603-FD4F-9CB9-F77109A09747}" type="slidenum">
              <a:rPr lang="en-GB" altLang="fr-FR"/>
              <a:pPr/>
              <a:t>‹N›</a:t>
            </a:fld>
            <a:endParaRPr lang="en-GB" altLang="fr-FR"/>
          </a:p>
        </p:txBody>
      </p:sp>
    </p:spTree>
    <p:extLst>
      <p:ext uri="{BB962C8B-B14F-4D97-AF65-F5344CB8AC3E}">
        <p14:creationId xmlns:p14="http://schemas.microsoft.com/office/powerpoint/2010/main" val="1512936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A9B3DC93-20A9-9D40-9844-EDFEF0EE0C17}"/>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666259C8-30D1-F44F-BD86-933842C25ED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7BEFC5A7-2A39-2044-A147-06FA56854481}"/>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F8CAD6EF-B8E2-8049-A4FE-F13580484018}"/>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DFC3E402-6A86-DD4A-9568-8D16B3914021}"/>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3BDAB3CD-E9E1-CE48-A6BF-E33C70E123BF}"/>
              </a:ext>
            </a:extLst>
          </p:cNvPr>
          <p:cNvSpPr>
            <a:spLocks noGrp="1" noChangeArrowheads="1"/>
          </p:cNvSpPr>
          <p:nvPr>
            <p:ph type="sldNum" sz="quarter" idx="12"/>
          </p:nvPr>
        </p:nvSpPr>
        <p:spPr/>
        <p:txBody>
          <a:bodyPr/>
          <a:lstStyle>
            <a:lvl1pPr>
              <a:defRPr>
                <a:latin typeface="Arial" charset="0"/>
              </a:defRPr>
            </a:lvl1pPr>
          </a:lstStyle>
          <a:p>
            <a:pPr>
              <a:defRPr/>
            </a:pPr>
            <a:endParaRPr lang="en-GB"/>
          </a:p>
        </p:txBody>
      </p:sp>
    </p:spTree>
    <p:extLst>
      <p:ext uri="{BB962C8B-B14F-4D97-AF65-F5344CB8AC3E}">
        <p14:creationId xmlns:p14="http://schemas.microsoft.com/office/powerpoint/2010/main" val="1852388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AB16BD3-5EA9-BC42-BB87-A6EA0BFB7124}"/>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B86B781E-446E-2D4C-882D-7DEDB8E913F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9060857-A6A5-4F43-9FDB-A517CC5F42FF}"/>
              </a:ext>
            </a:extLst>
          </p:cNvPr>
          <p:cNvSpPr>
            <a:spLocks noGrp="1" noChangeArrowheads="1"/>
          </p:cNvSpPr>
          <p:nvPr>
            <p:ph type="sldNum" sz="quarter" idx="12"/>
          </p:nvPr>
        </p:nvSpPr>
        <p:spPr/>
        <p:txBody>
          <a:bodyPr/>
          <a:lstStyle>
            <a:lvl1pPr>
              <a:defRPr/>
            </a:lvl1pPr>
          </a:lstStyle>
          <a:p>
            <a:fld id="{F7545CB2-73C4-0649-8158-E8D518B1ADFE}" type="slidenum">
              <a:rPr lang="en-GB" altLang="fr-FR"/>
              <a:pPr/>
              <a:t>‹N›</a:t>
            </a:fld>
            <a:endParaRPr lang="en-GB" altLang="fr-FR"/>
          </a:p>
        </p:txBody>
      </p:sp>
    </p:spTree>
    <p:extLst>
      <p:ext uri="{BB962C8B-B14F-4D97-AF65-F5344CB8AC3E}">
        <p14:creationId xmlns:p14="http://schemas.microsoft.com/office/powerpoint/2010/main" val="26747618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A1D50527-E097-B94B-9BB8-2D3338745D62}"/>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5C89E54-BC3D-E74E-83D0-E863032EFFD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62A3FA5B-F9A6-6941-91E6-F0A69373FE2B}"/>
              </a:ext>
            </a:extLst>
          </p:cNvPr>
          <p:cNvSpPr>
            <a:spLocks noGrp="1" noChangeArrowheads="1"/>
          </p:cNvSpPr>
          <p:nvPr>
            <p:ph type="sldNum" sz="quarter" idx="12"/>
          </p:nvPr>
        </p:nvSpPr>
        <p:spPr/>
        <p:txBody>
          <a:bodyPr/>
          <a:lstStyle>
            <a:lvl1pPr>
              <a:defRPr/>
            </a:lvl1pPr>
          </a:lstStyle>
          <a:p>
            <a:fld id="{6F41B0FF-DD58-1B43-98F8-BB7052A1EE34}" type="slidenum">
              <a:rPr lang="en-GB" altLang="fr-FR"/>
              <a:pPr/>
              <a:t>‹N›</a:t>
            </a:fld>
            <a:endParaRPr lang="en-GB" altLang="fr-FR"/>
          </a:p>
        </p:txBody>
      </p:sp>
    </p:spTree>
    <p:extLst>
      <p:ext uri="{BB962C8B-B14F-4D97-AF65-F5344CB8AC3E}">
        <p14:creationId xmlns:p14="http://schemas.microsoft.com/office/powerpoint/2010/main" val="420303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7441FCC-55F3-9844-A4FD-F7E583188878}"/>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E952A25-F11D-EC41-9D57-F1DBFF7801E4}"/>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F7E5A433-5667-C049-8EE4-640351F7F9EE}"/>
              </a:ext>
            </a:extLst>
          </p:cNvPr>
          <p:cNvSpPr>
            <a:spLocks noGrp="1" noChangeArrowheads="1"/>
          </p:cNvSpPr>
          <p:nvPr>
            <p:ph type="sldNum" sz="quarter" idx="12"/>
          </p:nvPr>
        </p:nvSpPr>
        <p:spPr/>
        <p:txBody>
          <a:bodyPr/>
          <a:lstStyle>
            <a:lvl1pPr>
              <a:defRPr/>
            </a:lvl1pPr>
          </a:lstStyle>
          <a:p>
            <a:fld id="{E6245098-2F00-0347-87DD-05C62AACF25D}" type="slidenum">
              <a:rPr lang="en-GB" altLang="fr-FR"/>
              <a:pPr/>
              <a:t>‹N›</a:t>
            </a:fld>
            <a:endParaRPr lang="en-GB" altLang="fr-FR"/>
          </a:p>
        </p:txBody>
      </p:sp>
    </p:spTree>
    <p:extLst>
      <p:ext uri="{BB962C8B-B14F-4D97-AF65-F5344CB8AC3E}">
        <p14:creationId xmlns:p14="http://schemas.microsoft.com/office/powerpoint/2010/main" val="774767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C8E7FD3-81E6-FB40-AB84-7BB4AF900D6C}"/>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D4232E9F-F637-8449-BD76-20FAD426E817}"/>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46252928-F659-C64F-BFD8-A7F9CFF8449B}"/>
              </a:ext>
            </a:extLst>
          </p:cNvPr>
          <p:cNvSpPr>
            <a:spLocks noGrp="1" noChangeArrowheads="1"/>
          </p:cNvSpPr>
          <p:nvPr>
            <p:ph type="sldNum" sz="quarter" idx="12"/>
          </p:nvPr>
        </p:nvSpPr>
        <p:spPr/>
        <p:txBody>
          <a:bodyPr/>
          <a:lstStyle>
            <a:lvl1pPr>
              <a:defRPr/>
            </a:lvl1pPr>
          </a:lstStyle>
          <a:p>
            <a:fld id="{2FA6FDD2-9B33-A14A-AA10-95A517FFD877}" type="slidenum">
              <a:rPr lang="en-GB" altLang="fr-FR"/>
              <a:pPr/>
              <a:t>‹N›</a:t>
            </a:fld>
            <a:endParaRPr lang="en-GB" altLang="fr-FR"/>
          </a:p>
        </p:txBody>
      </p:sp>
    </p:spTree>
    <p:extLst>
      <p:ext uri="{BB962C8B-B14F-4D97-AF65-F5344CB8AC3E}">
        <p14:creationId xmlns:p14="http://schemas.microsoft.com/office/powerpoint/2010/main" val="11769726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dirty="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‹N›</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6653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EBBB868-AF04-D94B-90A4-6BEB5055F52F}"/>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5426921-F0D9-1747-9710-18661E06AB89}"/>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5F79D8FB-3D02-594E-BF4C-9D7E8881DAF2}"/>
              </a:ext>
            </a:extLst>
          </p:cNvPr>
          <p:cNvSpPr>
            <a:spLocks noGrp="1" noChangeArrowheads="1"/>
          </p:cNvSpPr>
          <p:nvPr>
            <p:ph type="sldNum" sz="quarter" idx="12"/>
          </p:nvPr>
        </p:nvSpPr>
        <p:spPr/>
        <p:txBody>
          <a:bodyPr/>
          <a:lstStyle>
            <a:lvl1pPr>
              <a:defRPr/>
            </a:lvl1pPr>
          </a:lstStyle>
          <a:p>
            <a:fld id="{735C179E-A404-774A-A46F-6F8478D19275}" type="slidenum">
              <a:rPr lang="en-GB" altLang="fr-FR"/>
              <a:pPr/>
              <a:t>‹N›</a:t>
            </a:fld>
            <a:endParaRPr lang="en-GB" altLang="fr-FR"/>
          </a:p>
        </p:txBody>
      </p:sp>
    </p:spTree>
    <p:extLst>
      <p:ext uri="{BB962C8B-B14F-4D97-AF65-F5344CB8AC3E}">
        <p14:creationId xmlns:p14="http://schemas.microsoft.com/office/powerpoint/2010/main" val="247623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908490-0C4B-5E48-910F-EA6744F734E6}"/>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7E8296BB-A8FB-B24B-86BC-F3543CDA2E6A}"/>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0181482-8BF6-6F40-8287-1AF8FA117ABF}"/>
              </a:ext>
            </a:extLst>
          </p:cNvPr>
          <p:cNvSpPr>
            <a:spLocks noGrp="1" noChangeArrowheads="1"/>
          </p:cNvSpPr>
          <p:nvPr>
            <p:ph type="sldNum" sz="quarter" idx="12"/>
          </p:nvPr>
        </p:nvSpPr>
        <p:spPr/>
        <p:txBody>
          <a:bodyPr/>
          <a:lstStyle>
            <a:lvl1pPr>
              <a:defRPr/>
            </a:lvl1pPr>
          </a:lstStyle>
          <a:p>
            <a:fld id="{A9D89EBE-5F00-CA46-B450-875FBD374D13}" type="slidenum">
              <a:rPr lang="en-GB" altLang="fr-FR"/>
              <a:pPr/>
              <a:t>‹N›</a:t>
            </a:fld>
            <a:endParaRPr lang="en-GB" altLang="fr-FR"/>
          </a:p>
        </p:txBody>
      </p:sp>
    </p:spTree>
    <p:extLst>
      <p:ext uri="{BB962C8B-B14F-4D97-AF65-F5344CB8AC3E}">
        <p14:creationId xmlns:p14="http://schemas.microsoft.com/office/powerpoint/2010/main" val="14436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F9618C80-40E2-1246-AC1D-401CB3DBF1C5}"/>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03F0ADFD-35FB-FE4D-8428-9E105B31D14D}"/>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02103F61-E64F-EA44-A21C-F712CA0DD00E}"/>
              </a:ext>
            </a:extLst>
          </p:cNvPr>
          <p:cNvSpPr>
            <a:spLocks noGrp="1" noChangeArrowheads="1"/>
          </p:cNvSpPr>
          <p:nvPr>
            <p:ph type="sldNum" sz="quarter" idx="12"/>
          </p:nvPr>
        </p:nvSpPr>
        <p:spPr/>
        <p:txBody>
          <a:bodyPr/>
          <a:lstStyle>
            <a:lvl1pPr>
              <a:defRPr/>
            </a:lvl1pPr>
          </a:lstStyle>
          <a:p>
            <a:fld id="{5E31CBC0-B5D7-9140-BD50-40748E8EB425}" type="slidenum">
              <a:rPr lang="en-GB" altLang="fr-FR"/>
              <a:pPr/>
              <a:t>‹N›</a:t>
            </a:fld>
            <a:endParaRPr lang="en-GB" altLang="fr-FR"/>
          </a:p>
        </p:txBody>
      </p:sp>
    </p:spTree>
    <p:extLst>
      <p:ext uri="{BB962C8B-B14F-4D97-AF65-F5344CB8AC3E}">
        <p14:creationId xmlns:p14="http://schemas.microsoft.com/office/powerpoint/2010/main" val="2094821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9AD7C705-8015-DD41-B46B-01A8DAE32F5F}"/>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01193015-F106-6A4A-BA87-CD15C5D9BAAF}"/>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09C593A8-A1E8-6E44-9A26-E2BFCE0DDF5A}"/>
              </a:ext>
            </a:extLst>
          </p:cNvPr>
          <p:cNvSpPr>
            <a:spLocks noGrp="1" noChangeArrowheads="1"/>
          </p:cNvSpPr>
          <p:nvPr>
            <p:ph type="sldNum" sz="quarter" idx="12"/>
          </p:nvPr>
        </p:nvSpPr>
        <p:spPr/>
        <p:txBody>
          <a:bodyPr/>
          <a:lstStyle>
            <a:lvl1pPr>
              <a:defRPr/>
            </a:lvl1pPr>
          </a:lstStyle>
          <a:p>
            <a:fld id="{0C7B7AF3-83A0-9C4B-B207-2F17A8379816}" type="slidenum">
              <a:rPr lang="en-GB" altLang="fr-FR"/>
              <a:pPr/>
              <a:t>‹N›</a:t>
            </a:fld>
            <a:endParaRPr lang="en-GB" altLang="fr-FR"/>
          </a:p>
        </p:txBody>
      </p:sp>
    </p:spTree>
    <p:extLst>
      <p:ext uri="{BB962C8B-B14F-4D97-AF65-F5344CB8AC3E}">
        <p14:creationId xmlns:p14="http://schemas.microsoft.com/office/powerpoint/2010/main" val="380149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2E1C787-3C2C-9B46-9BB1-CF3DC2953162}"/>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CFA78EC6-B527-124B-A514-490051B1CEBB}"/>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76827D4D-1C96-3B4B-AC7A-E0B093238FA1}"/>
              </a:ext>
            </a:extLst>
          </p:cNvPr>
          <p:cNvSpPr>
            <a:spLocks noGrp="1" noChangeArrowheads="1"/>
          </p:cNvSpPr>
          <p:nvPr>
            <p:ph type="sldNum" sz="quarter" idx="12"/>
          </p:nvPr>
        </p:nvSpPr>
        <p:spPr/>
        <p:txBody>
          <a:bodyPr/>
          <a:lstStyle>
            <a:lvl1pPr>
              <a:defRPr/>
            </a:lvl1pPr>
          </a:lstStyle>
          <a:p>
            <a:fld id="{7A22164F-C9AF-984A-A17C-04F5DA6C50DE}" type="slidenum">
              <a:rPr lang="en-GB" altLang="fr-FR"/>
              <a:pPr/>
              <a:t>‹N›</a:t>
            </a:fld>
            <a:endParaRPr lang="en-GB" altLang="fr-FR"/>
          </a:p>
        </p:txBody>
      </p:sp>
    </p:spTree>
    <p:extLst>
      <p:ext uri="{BB962C8B-B14F-4D97-AF65-F5344CB8AC3E}">
        <p14:creationId xmlns:p14="http://schemas.microsoft.com/office/powerpoint/2010/main" val="9425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FE3E9B8-A48F-8941-93FA-4FC843404BB3}"/>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913C404E-184A-F645-AF37-94AB3AED4A6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1CD345CC-79A5-6341-AB76-501065D4C697}"/>
              </a:ext>
            </a:extLst>
          </p:cNvPr>
          <p:cNvSpPr>
            <a:spLocks noGrp="1" noChangeArrowheads="1"/>
          </p:cNvSpPr>
          <p:nvPr>
            <p:ph type="sldNum" sz="quarter" idx="12"/>
          </p:nvPr>
        </p:nvSpPr>
        <p:spPr/>
        <p:txBody>
          <a:bodyPr/>
          <a:lstStyle>
            <a:lvl1pPr>
              <a:defRPr/>
            </a:lvl1pPr>
          </a:lstStyle>
          <a:p>
            <a:fld id="{91D0ECCC-3B20-754F-8B3F-CB7DCCA07FA6}" type="slidenum">
              <a:rPr lang="en-GB" altLang="fr-FR"/>
              <a:pPr/>
              <a:t>‹N›</a:t>
            </a:fld>
            <a:endParaRPr lang="en-GB" altLang="fr-FR"/>
          </a:p>
        </p:txBody>
      </p:sp>
    </p:spTree>
    <p:extLst>
      <p:ext uri="{BB962C8B-B14F-4D97-AF65-F5344CB8AC3E}">
        <p14:creationId xmlns:p14="http://schemas.microsoft.com/office/powerpoint/2010/main" val="133424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2D04305-6168-B445-8C28-135B6741589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FBA2648-26B0-6947-B893-D51BF1BA672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7BDB58C2-CD69-064D-9AFB-2BBE67DE8A2B}"/>
              </a:ext>
            </a:extLst>
          </p:cNvPr>
          <p:cNvSpPr>
            <a:spLocks noGrp="1" noChangeArrowheads="1"/>
          </p:cNvSpPr>
          <p:nvPr>
            <p:ph type="sldNum" sz="quarter" idx="12"/>
          </p:nvPr>
        </p:nvSpPr>
        <p:spPr/>
        <p:txBody>
          <a:bodyPr/>
          <a:lstStyle>
            <a:lvl1pPr>
              <a:defRPr/>
            </a:lvl1pPr>
          </a:lstStyle>
          <a:p>
            <a:fld id="{3DF69787-4142-B54D-90C3-D3E386BC3239}" type="slidenum">
              <a:rPr lang="en-GB" altLang="fr-FR"/>
              <a:pPr/>
              <a:t>‹N›</a:t>
            </a:fld>
            <a:endParaRPr lang="en-GB" altLang="fr-FR"/>
          </a:p>
        </p:txBody>
      </p:sp>
    </p:spTree>
    <p:extLst>
      <p:ext uri="{BB962C8B-B14F-4D97-AF65-F5344CB8AC3E}">
        <p14:creationId xmlns:p14="http://schemas.microsoft.com/office/powerpoint/2010/main" val="1577922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457CB78-8563-504C-B47F-15A8638A94EF}"/>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1027" name="Rectangle 3">
            <a:extLst>
              <a:ext uri="{FF2B5EF4-FFF2-40B4-BE49-F238E27FC236}">
                <a16:creationId xmlns:a16="http://schemas.microsoft.com/office/drawing/2014/main" id="{7F7EA93E-8DB5-6D4A-84C6-5EB5F93FBA89}"/>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43AD5CCD-9545-994F-A524-447908028B4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089497B1-8BB7-8A4D-90D4-6A7C496FC5AB}"/>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464DC1CF-9A08-4342-9234-37AC19C03E57}"/>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49B25F66-B0B5-6148-87A4-68AE777B168A}"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13" r:id="rId1"/>
    <p:sldLayoutId id="2147489214" r:id="rId2"/>
    <p:sldLayoutId id="2147489215" r:id="rId3"/>
    <p:sldLayoutId id="2147489216" r:id="rId4"/>
    <p:sldLayoutId id="2147489217" r:id="rId5"/>
    <p:sldLayoutId id="2147489218" r:id="rId6"/>
    <p:sldLayoutId id="2147489219" r:id="rId7"/>
    <p:sldLayoutId id="2147489220" r:id="rId8"/>
    <p:sldLayoutId id="2147489221" r:id="rId9"/>
    <p:sldLayoutId id="2147489222" r:id="rId10"/>
    <p:sldLayoutId id="2147489223" r:id="rId11"/>
    <p:sldLayoutId id="2147489246"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1074FDA-7111-A54D-99C9-F324A117EEEC}"/>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3075" name="Rectangle 3">
            <a:extLst>
              <a:ext uri="{FF2B5EF4-FFF2-40B4-BE49-F238E27FC236}">
                <a16:creationId xmlns:a16="http://schemas.microsoft.com/office/drawing/2014/main" id="{2F84AE04-B58C-DB48-BA63-5348F3447E93}"/>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3A6B1F1E-629D-DB49-B1AD-EB1A1C4358A0}"/>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68B074B5-22BB-984C-B75C-49972C637CD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0B44A983-2BF1-664F-B5E1-996C839CA2A1}"/>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BE450CDA-BCEF-A142-9074-221A310CF519}"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35" r:id="rId1"/>
    <p:sldLayoutId id="2147489236" r:id="rId2"/>
    <p:sldLayoutId id="2147489237" r:id="rId3"/>
    <p:sldLayoutId id="2147489238" r:id="rId4"/>
    <p:sldLayoutId id="2147489239" r:id="rId5"/>
    <p:sldLayoutId id="2147489240" r:id="rId6"/>
    <p:sldLayoutId id="2147489241" r:id="rId7"/>
    <p:sldLayoutId id="2147489242" r:id="rId8"/>
    <p:sldLayoutId id="2147489243" r:id="rId9"/>
    <p:sldLayoutId id="2147489244" r:id="rId10"/>
    <p:sldLayoutId id="2147489245" r:id="rId11"/>
    <p:sldLayoutId id="2147489247" r:id="rId12"/>
  </p:sldLayoutIdLst>
  <p:transition spd="slow">
    <p:fade/>
  </p:transition>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b="1"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6.xml"/><Relationship Id="rId1" Type="http://schemas.openxmlformats.org/officeDocument/2006/relationships/slideLayout" Target="../slideLayouts/slideLayout24.xml"/><Relationship Id="rId4" Type="http://schemas.openxmlformats.org/officeDocument/2006/relationships/image" Target="../media/image25.svg"/></Relationships>
</file>

<file path=ppt/slides/_rels/slide10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7.xml"/><Relationship Id="rId1" Type="http://schemas.openxmlformats.org/officeDocument/2006/relationships/slideLayout" Target="../slideLayouts/slideLayout24.xml"/><Relationship Id="rId5" Type="http://schemas.openxmlformats.org/officeDocument/2006/relationships/image" Target="../media/image28.jpeg"/><Relationship Id="rId4" Type="http://schemas.openxmlformats.org/officeDocument/2006/relationships/image" Target="../media/image27.png"/></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4.xml"/></Relationships>
</file>

<file path=ppt/slides/_rels/slide114.xml.rels><?xml version="1.0" encoding="UTF-8" standalone="yes"?>
<Relationships xmlns="http://schemas.openxmlformats.org/package/2006/relationships"><Relationship Id="rId3" Type="http://schemas.openxmlformats.org/officeDocument/2006/relationships/hyperlink" Target="https://ec.europa.eu/eurostat/documents/4031688/8971242/KS-02-18-142-EN-N.pdf/e7f85f07-91db-4312-8118-f729c75878c7?t=1528447068000" TargetMode="External"/><Relationship Id="rId2" Type="http://schemas.openxmlformats.org/officeDocument/2006/relationships/notesSlide" Target="../notesSlides/notesSlide114.xml"/><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3" Type="http://schemas.openxmlformats.org/officeDocument/2006/relationships/hyperlink" Target="https://ec.europa.eu/eurostat/documents/64157/4392716/ESS-QAF-V2.0-final.pdf" TargetMode="External"/><Relationship Id="rId2" Type="http://schemas.openxmlformats.org/officeDocument/2006/relationships/notesSlide" Target="../notesSlides/notesSlide122.xml"/><Relationship Id="rId1"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4.xml"/></Relationships>
</file>

<file path=ppt/slides/_rels/slide124.xml.rels><?xml version="1.0" encoding="UTF-8" standalone="yes"?>
<Relationships xmlns="http://schemas.openxmlformats.org/package/2006/relationships"><Relationship Id="rId3" Type="http://schemas.openxmlformats.org/officeDocument/2006/relationships/hyperlink" Target="https://ec.europa.eu/eurostat/documents/3859598/10501168/KS-GQ-19-006-EN-N.pdf" TargetMode="External"/><Relationship Id="rId2" Type="http://schemas.openxmlformats.org/officeDocument/2006/relationships/notesSlide" Target="../notesSlides/notesSlide124.xml"/><Relationship Id="rId1" Type="http://schemas.openxmlformats.org/officeDocument/2006/relationships/slideLayout" Target="../slideLayouts/slideLayout2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4.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4.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4.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4.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4.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4.xml"/></Relationships>
</file>

<file path=ppt/slides/_rels/slide132.xml.rels><?xml version="1.0" encoding="UTF-8" standalone="yes"?>
<Relationships xmlns="http://schemas.openxmlformats.org/package/2006/relationships"><Relationship Id="rId3" Type="http://schemas.openxmlformats.org/officeDocument/2006/relationships/hyperlink" Target="https://ec.europa.eu/eurostat/documents/64157/4372828/1_Methodology+for+peer+reviews.pdf" TargetMode="External"/><Relationship Id="rId2" Type="http://schemas.openxmlformats.org/officeDocument/2006/relationships/notesSlide" Target="../notesSlides/notesSlide132.xml"/><Relationship Id="rId1" Type="http://schemas.openxmlformats.org/officeDocument/2006/relationships/slideLayout" Target="../slideLayouts/slideLayout24.xml"/><Relationship Id="rId4" Type="http://schemas.openxmlformats.org/officeDocument/2006/relationships/hyperlink" Target="https://ec.europa.eu/eurostat/web/quality/peer-reviews" TargetMode="Externa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4.xml"/></Relationships>
</file>

<file path=ppt/slides/_rels/slide134.xml.rels><?xml version="1.0" encoding="UTF-8" standalone="yes"?>
<Relationships xmlns="http://schemas.openxmlformats.org/package/2006/relationships"><Relationship Id="rId3" Type="http://schemas.openxmlformats.org/officeDocument/2006/relationships/hyperlink" Target="https://ec.europa.eu/eurostat/web/european-statistical-system" TargetMode="External"/><Relationship Id="rId2" Type="http://schemas.openxmlformats.org/officeDocument/2006/relationships/notesSlide" Target="../notesSlides/notesSlide134.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eur-lex.europa.eu/legal-content/EN/TXT/PDF/?uri=CELEX:32012D0504&amp;from=EN"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9.sv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16.jp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hyperlink" Target="https://ec.europa.eu/eurostat/documents/13019146/13574152/List_other_national_statistical_authorities_1210.pdf/44c18bbe-1fc9-b63b-09e8-6ec397505381?t=1634232161055"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hyperlink" Target="https://ec.europa.eu/eurostat/documents/747709/753176/Guidance-note-on-ONAs-ESSC.pdf"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19.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hyperlink" Target="https://eur-lex.europa.eu/legal-content/EN/TXT/PDF/?uri=CELEX:32009R0223&amp;from=EN" TargetMode="External"/><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hyperlink" Target="https://eur-lex.europa.eu/legal-content/EN/TXT/PDF/?uri=CELEX:32015R0759&amp;from=EN" TargetMode="External"/><Relationship Id="rId2" Type="http://schemas.openxmlformats.org/officeDocument/2006/relationships/notesSlide" Target="../notesSlides/notesSlide53.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hyperlink" Target="https://eur-lex.europa.eu/legal-content/EN/TXT/PDF/?uri=CELEX:32021R0690&amp;from=EN" TargetMode="External"/><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3" Type="http://schemas.openxmlformats.org/officeDocument/2006/relationships/hyperlink" Target="https://ec.europa.eu/eurostat/documents/747709/753164/ESSC-RoP-FINAL-EN.pdf/31bdf6d1-29ee-4aaa-9561-d13b1abed4e2" TargetMode="External"/><Relationship Id="rId2" Type="http://schemas.openxmlformats.org/officeDocument/2006/relationships/notesSlide" Target="../notesSlides/notesSlide73.xml"/><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7.xml"/><Relationship Id="rId1" Type="http://schemas.openxmlformats.org/officeDocument/2006/relationships/slideLayout" Target="../slideLayouts/slideLayout24.xml"/><Relationship Id="rId4" Type="http://schemas.openxmlformats.org/officeDocument/2006/relationships/image" Target="../media/image21.sv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3" Type="http://schemas.openxmlformats.org/officeDocument/2006/relationships/hyperlink" Target="https://ec.europa.eu/eurostat/web/european-statistical-system/governance-bodies/dgins" TargetMode="External"/><Relationship Id="rId2" Type="http://schemas.openxmlformats.org/officeDocument/2006/relationships/notesSlide" Target="../notesSlides/notesSlide86.xml"/><Relationship Id="rId1" Type="http://schemas.openxmlformats.org/officeDocument/2006/relationships/slideLayout" Target="../slideLayouts/slideLayout2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4.xml"/></Relationships>
</file>

<file path=ppt/slides/_rels/slide8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8.xml"/><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3" Type="http://schemas.openxmlformats.org/officeDocument/2006/relationships/hyperlink" Target="https://ec.europa.eu/eurostat/web/esgab" TargetMode="External"/><Relationship Id="rId2" Type="http://schemas.openxmlformats.org/officeDocument/2006/relationships/notesSlide" Target="../notesSlides/notesSlide90.xml"/><Relationship Id="rId1" Type="http://schemas.openxmlformats.org/officeDocument/2006/relationships/slideLayout" Target="../slideLayouts/slideLayout24.xml"/></Relationships>
</file>

<file path=ppt/slides/_rels/slide9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1.xml"/><Relationship Id="rId1" Type="http://schemas.openxmlformats.org/officeDocument/2006/relationships/slideLayout" Target="../slideLayouts/slideLayout24.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95.xml.rels><?xml version="1.0" encoding="UTF-8" standalone="yes"?>
<Relationships xmlns="http://schemas.openxmlformats.org/package/2006/relationships"><Relationship Id="rId3" Type="http://schemas.openxmlformats.org/officeDocument/2006/relationships/hyperlink" Target="https://ec.europa.eu/eurostat/web/european-statistical-advisory-committee-esac" TargetMode="External"/><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9.xml"/><Relationship Id="rId1" Type="http://schemas.openxmlformats.org/officeDocument/2006/relationships/slideLayout" Target="../slideLayouts/slideLayout24.xml"/><Relationship Id="rId4"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9B24C014-7A9D-0B4F-93B0-27E17E769985}"/>
              </a:ext>
            </a:extLst>
          </p:cNvPr>
          <p:cNvSpPr>
            <a:spLocks noGrp="1"/>
          </p:cNvSpPr>
          <p:nvPr>
            <p:ph type="title"/>
          </p:nvPr>
        </p:nvSpPr>
        <p:spPr>
          <a:xfrm>
            <a:off x="3779838" y="1628775"/>
            <a:ext cx="5256212" cy="3600450"/>
          </a:xfrm>
        </p:spPr>
        <p:txBody>
          <a:bodyPr/>
          <a:lstStyle/>
          <a:p>
            <a:r>
              <a:rPr lang="de-CH" altLang="en-US" dirty="0"/>
              <a:t>System </a:t>
            </a:r>
            <a:r>
              <a:rPr lang="de-CH" altLang="en-US" dirty="0" err="1"/>
              <a:t>of</a:t>
            </a:r>
            <a:r>
              <a:rPr lang="de-CH" altLang="en-US" dirty="0"/>
              <a:t> Official </a:t>
            </a:r>
            <a:r>
              <a:rPr lang="de-CH" altLang="en-US" dirty="0" err="1"/>
              <a:t>Statistics</a:t>
            </a:r>
            <a:endParaRPr lang="en-GB" altLang="en-US" dirty="0"/>
          </a:p>
        </p:txBody>
      </p:sp>
      <p:sp>
        <p:nvSpPr>
          <p:cNvPr id="52227" name="Slide Number Placeholder 3">
            <a:extLst>
              <a:ext uri="{FF2B5EF4-FFF2-40B4-BE49-F238E27FC236}">
                <a16:creationId xmlns:a16="http://schemas.microsoft.com/office/drawing/2014/main" id="{73EDFBEB-4984-C943-A02A-CE047CF65F4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400" i="0">
              <a:solidFill>
                <a:schemeClr val="bg1"/>
              </a:solidFill>
              <a:latin typeface="Arial" panose="020B0604020202020204" pitchFamily="34" charset="0"/>
            </a:endParaRPr>
          </a:p>
        </p:txBody>
      </p:sp>
      <p:sp>
        <p:nvSpPr>
          <p:cNvPr id="6" name="Content Placeholder 2">
            <a:extLst>
              <a:ext uri="{FF2B5EF4-FFF2-40B4-BE49-F238E27FC236}">
                <a16:creationId xmlns:a16="http://schemas.microsoft.com/office/drawing/2014/main" id="{F927AB41-B8BC-1C45-947F-FA3AD65659A7}"/>
              </a:ext>
            </a:extLst>
          </p:cNvPr>
          <p:cNvSpPr txBox="1">
            <a:spLocks/>
          </p:cNvSpPr>
          <p:nvPr/>
        </p:nvSpPr>
        <p:spPr bwMode="auto">
          <a:xfrm>
            <a:off x="-252413" y="4652963"/>
            <a:ext cx="485933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0" algn="l" rtl="0" eaLnBrk="0" fontAlgn="base" hangingPunct="0">
              <a:spcBef>
                <a:spcPct val="20000"/>
              </a:spcBef>
              <a:spcAft>
                <a:spcPct val="0"/>
              </a:spcAft>
              <a:buClr>
                <a:schemeClr val="bg1"/>
              </a:buClr>
              <a:buNone/>
              <a:defRPr sz="3000" b="1" i="0">
                <a:solidFill>
                  <a:schemeClr val="bg1"/>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228600" indent="-228600" algn="l" rtl="0" eaLnBrk="0" fontAlgn="base" hangingPunct="0">
              <a:spcBef>
                <a:spcPct val="20000"/>
              </a:spcBef>
              <a:spcAft>
                <a:spcPct val="0"/>
              </a:spcAft>
              <a:defRPr sz="3000" b="1">
                <a:solidFill>
                  <a:schemeClr val="bg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endParaRPr lang="de-CH" sz="1800" kern="0" dirty="0"/>
          </a:p>
          <a:p>
            <a:pPr>
              <a:defRPr/>
            </a:pPr>
            <a:r>
              <a:rPr lang="de-CH" sz="1400" kern="0" dirty="0"/>
              <a:t>EMOS Learning Materials </a:t>
            </a:r>
          </a:p>
          <a:p>
            <a:pPr>
              <a:defRPr/>
            </a:pPr>
            <a:r>
              <a:rPr lang="de-CH" sz="1400" kern="0" dirty="0"/>
              <a:t>Service </a:t>
            </a:r>
            <a:r>
              <a:rPr lang="de-CH" sz="1400" kern="0" dirty="0" err="1"/>
              <a:t>Contract</a:t>
            </a:r>
            <a:r>
              <a:rPr lang="de-CH" sz="1400" kern="0" dirty="0"/>
              <a:t> n. 2019.0249</a:t>
            </a:r>
          </a:p>
          <a:p>
            <a:pPr>
              <a:defRPr/>
            </a:pPr>
            <a:r>
              <a:rPr lang="de-CH" sz="1400" kern="0" dirty="0" err="1"/>
              <a:t>between</a:t>
            </a:r>
            <a:r>
              <a:rPr lang="de-CH" sz="1400" kern="0" dirty="0"/>
              <a:t> </a:t>
            </a:r>
            <a:r>
              <a:rPr lang="de-CH" sz="1400" kern="0" dirty="0" err="1"/>
              <a:t>Eurostat</a:t>
            </a:r>
            <a:r>
              <a:rPr lang="de-CH" sz="1400" kern="0" dirty="0"/>
              <a:t> </a:t>
            </a:r>
            <a:r>
              <a:rPr lang="de-CH" sz="1400" kern="0" dirty="0" err="1"/>
              <a:t>and</a:t>
            </a:r>
            <a:r>
              <a:rPr lang="de-CH" sz="1400" kern="0" dirty="0"/>
              <a:t> </a:t>
            </a:r>
            <a:r>
              <a:rPr lang="de-CH" sz="1400" kern="0" dirty="0" err="1"/>
              <a:t>the</a:t>
            </a:r>
            <a:endParaRPr lang="de-CH" sz="1400" kern="0" dirty="0"/>
          </a:p>
          <a:p>
            <a:pPr>
              <a:defRPr/>
            </a:pPr>
            <a:r>
              <a:rPr lang="de-CH" sz="1400" kern="0" dirty="0"/>
              <a:t>University </a:t>
            </a:r>
            <a:r>
              <a:rPr lang="de-CH" sz="1400" kern="0" dirty="0" err="1"/>
              <a:t>of</a:t>
            </a:r>
            <a:r>
              <a:rPr lang="de-CH" sz="1400" kern="0" dirty="0"/>
              <a:t> Pisa, </a:t>
            </a:r>
            <a:r>
              <a:rPr lang="de-CH" sz="1400" kern="0" dirty="0" err="1"/>
              <a:t>Italy</a:t>
            </a:r>
            <a:endParaRPr lang="de-CH" sz="1400" kern="0" dirty="0"/>
          </a:p>
          <a:p>
            <a:pPr>
              <a:defRPr/>
            </a:pPr>
            <a:endParaRPr lang="de-CH" sz="1400" kern="0" dirty="0"/>
          </a:p>
          <a:p>
            <a:pPr>
              <a:defRPr/>
            </a:pPr>
            <a:r>
              <a:rPr lang="de-CH" sz="1400" kern="0" dirty="0"/>
              <a:t>Last update: April 2021</a:t>
            </a:r>
            <a:endParaRPr lang="en-GB" sz="1400" kern="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1973-2007: expansion of the European Union (established with the Maastricht treaty in 1993) and development of new community policies, with consequently increasing demand for high-quality and comparable European statistics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D66602B9-634C-9144-BE9B-EFED076E2446}"/>
              </a:ext>
            </a:extLst>
          </p:cNvPr>
          <p:cNvSpPr>
            <a:spLocks noGrp="1"/>
          </p:cNvSpPr>
          <p:nvPr>
            <p:ph type="sldNum" sz="quarter" idx="12"/>
          </p:nvPr>
        </p:nvSpPr>
        <p:spPr/>
        <p:txBody>
          <a:bodyPr/>
          <a:lstStyle/>
          <a:p>
            <a:pPr>
              <a:defRPr/>
            </a:pPr>
            <a:fld id="{37EC8A20-BA03-4FF7-8742-03D8AD4CA4F4}" type="slidenum">
              <a:rPr lang="en-GB" smtClean="0"/>
              <a:pPr>
                <a:defRPr/>
              </a:pPr>
              <a:t>10</a:t>
            </a:fld>
            <a:endParaRPr lang="en-GB" dirty="0"/>
          </a:p>
        </p:txBody>
      </p:sp>
    </p:spTree>
    <p:extLst>
      <p:ext uri="{BB962C8B-B14F-4D97-AF65-F5344CB8AC3E}">
        <p14:creationId xmlns:p14="http://schemas.microsoft.com/office/powerpoint/2010/main" val="148808667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ESF is composed of one representative per Member State from the ESS Committee (ESSC) and from the Statistics Committee of the ESCB (STC). </a:t>
            </a:r>
          </a:p>
          <a:p>
            <a:pPr marL="0" indent="0" algn="just">
              <a:lnSpc>
                <a:spcPct val="150000"/>
              </a:lnSpc>
              <a:buNone/>
              <a:defRPr/>
            </a:pPr>
            <a:r>
              <a:rPr lang="en-GB" altLang="en-US" sz="2000" b="0" i="0" dirty="0">
                <a:solidFill>
                  <a:srgbClr val="0E5494"/>
                </a:solidFill>
              </a:rPr>
              <a:t>The ESF is co-chaired by the Chairs of the ESSC and the STC.</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8527422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ESF is assisted by a Bureau, which prepares its meetings and monitors its activities. </a:t>
            </a:r>
          </a:p>
          <a:p>
            <a:pPr marL="0" indent="0" algn="just">
              <a:lnSpc>
                <a:spcPct val="150000"/>
              </a:lnSpc>
              <a:buNone/>
              <a:defRPr/>
            </a:pPr>
            <a:r>
              <a:rPr lang="en-GB" altLang="en-US" sz="2000" b="0" i="0" dirty="0">
                <a:solidFill>
                  <a:srgbClr val="0E5494"/>
                </a:solidFill>
              </a:rPr>
              <a:t>The Forum meets once per year, in Luxembourg and in Frankfurt alternatively.</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1688091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European System of Central Banks (ESCB) comprises the European Central Bank (ECB) and the National Central Banks (NCBs) of all EU Member States (in or out the euro area).</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700" dirty="0"/>
              <a:t>European System of Central Banks - ESCB</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29670582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European Central Bank (ECB) is responsible for conducting the monetary policy for the euro area.</a:t>
            </a:r>
          </a:p>
          <a:p>
            <a:pPr marL="0" indent="0" algn="just">
              <a:lnSpc>
                <a:spcPct val="150000"/>
              </a:lnSpc>
              <a:buNone/>
              <a:defRPr/>
            </a:pPr>
            <a:r>
              <a:rPr lang="en-GB" altLang="en-US" sz="2000" b="0" i="0" dirty="0">
                <a:solidFill>
                  <a:srgbClr val="0E5494"/>
                </a:solidFill>
              </a:rPr>
              <a:t>The ECB works closely with the European institutions and the financial industry on statistical matters.</a:t>
            </a:r>
          </a:p>
          <a:p>
            <a:pPr marL="0" indent="0" algn="just">
              <a:lnSpc>
                <a:spcPct val="150000"/>
              </a:lnSpc>
              <a:buNone/>
              <a:defRPr/>
            </a:pPr>
            <a:endParaRPr lang="en-GB" altLang="en-US" sz="1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700" dirty="0"/>
              <a:t>European System of Central Banks - ESCB</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8315973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ESCB and the ESS need to cooperate closely </a:t>
            </a:r>
            <a:r>
              <a:rPr lang="en-GB" altLang="en-US" sz="2000" b="0" i="0" dirty="0">
                <a:solidFill>
                  <a:srgbClr val="0E5494"/>
                </a:solidFill>
              </a:rPr>
              <a:t>to maximise synergies, minimise the reporting burden and ensure the production of complete and coherent European statistics.</a:t>
            </a:r>
          </a:p>
          <a:p>
            <a:pPr marL="0" indent="0" algn="just">
              <a:lnSpc>
                <a:spcPct val="150000"/>
              </a:lnSpc>
              <a:buNone/>
              <a:defRPr/>
            </a:pPr>
            <a:endParaRPr lang="en-GB" altLang="en-US" sz="2000" b="0" i="0" dirty="0">
              <a:solidFill>
                <a:srgbClr val="0E5494"/>
              </a:solidFill>
            </a:endParaRPr>
          </a:p>
          <a:p>
            <a:pPr marL="0" indent="0" algn="ctr">
              <a:lnSpc>
                <a:spcPct val="150000"/>
              </a:lnSpc>
              <a:buNone/>
              <a:defRPr/>
            </a:pPr>
            <a:r>
              <a:rPr lang="en-GB" altLang="en-US" sz="2000" i="0" dirty="0">
                <a:solidFill>
                  <a:srgbClr val="0E5494"/>
                </a:solidFill>
              </a:rPr>
              <a:t>The ESCB and the ESS constitute the two pillars of European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700" dirty="0"/>
              <a:t>European System of Central Banks - ESCB</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48488522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alignment aims to ensure that the same quality standards apply to both sets of European statistics.</a:t>
            </a:r>
          </a:p>
          <a:p>
            <a:pPr marL="0" indent="0" algn="just">
              <a:lnSpc>
                <a:spcPct val="150000"/>
              </a:lnSpc>
              <a:buNone/>
              <a:defRPr/>
            </a:pPr>
            <a:r>
              <a:rPr lang="en-GB" altLang="en-US" sz="2000" b="0" i="0" dirty="0">
                <a:solidFill>
                  <a:srgbClr val="0E5494"/>
                </a:solidFill>
              </a:rPr>
              <a:t>The ESCB and the ESS cooperate through the Committee on monetary, Financial and Balance of Payments Statistics (CMFB) and the European Statistical Forum (ESF).</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700" dirty="0"/>
              <a:t>European System of Central Banks - ESCB</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05010648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European System of Central Banks - ESCB</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pic>
        <p:nvPicPr>
          <p:cNvPr id="6" name="Elemento grafico 5" descr="Luci accese">
            <a:extLst>
              <a:ext uri="{FF2B5EF4-FFF2-40B4-BE49-F238E27FC236}">
                <a16:creationId xmlns:a16="http://schemas.microsoft.com/office/drawing/2014/main" id="{4E6C09B2-83A6-9B42-A506-2A54628EF31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6682" y="3328642"/>
            <a:ext cx="914400" cy="914400"/>
          </a:xfrm>
          <a:prstGeom prst="rect">
            <a:avLst/>
          </a:prstGeom>
        </p:spPr>
      </p:pic>
      <p:sp>
        <p:nvSpPr>
          <p:cNvPr id="7" name="CasellaDiTesto 6">
            <a:extLst>
              <a:ext uri="{FF2B5EF4-FFF2-40B4-BE49-F238E27FC236}">
                <a16:creationId xmlns:a16="http://schemas.microsoft.com/office/drawing/2014/main" id="{3F4D6A58-7474-894F-B531-64C4932F85AC}"/>
              </a:ext>
            </a:extLst>
          </p:cNvPr>
          <p:cNvSpPr txBox="1"/>
          <p:nvPr/>
        </p:nvSpPr>
        <p:spPr>
          <a:xfrm>
            <a:off x="1031082" y="2462404"/>
            <a:ext cx="7501358" cy="2616101"/>
          </a:xfrm>
          <a:prstGeom prst="rect">
            <a:avLst/>
          </a:prstGeom>
          <a:noFill/>
          <a:ln w="19050">
            <a:solidFill>
              <a:srgbClr val="0E5494"/>
            </a:solidFill>
          </a:ln>
        </p:spPr>
        <p:txBody>
          <a:bodyPr wrap="square" rtlCol="0">
            <a:spAutoFit/>
          </a:bodyPr>
          <a:lstStyle/>
          <a:p>
            <a:pPr algn="just"/>
            <a:r>
              <a:rPr lang="it-IT" sz="1600" b="0" dirty="0">
                <a:solidFill>
                  <a:srgbClr val="0E5494"/>
                </a:solidFill>
                <a:latin typeface="+mn-lt"/>
              </a:rPr>
              <a:t>The </a:t>
            </a:r>
            <a:r>
              <a:rPr lang="it-IT" sz="1600" b="0" dirty="0" err="1">
                <a:solidFill>
                  <a:srgbClr val="0E5494"/>
                </a:solidFill>
                <a:latin typeface="+mn-lt"/>
              </a:rPr>
              <a:t>Eurosystem</a:t>
            </a:r>
            <a:r>
              <a:rPr lang="it-IT" sz="1600" b="0" dirty="0">
                <a:solidFill>
                  <a:srgbClr val="0E5494"/>
                </a:solidFill>
                <a:latin typeface="+mn-lt"/>
              </a:rPr>
              <a:t> </a:t>
            </a:r>
            <a:r>
              <a:rPr lang="it-IT" sz="1600" b="0" dirty="0" err="1">
                <a:solidFill>
                  <a:srgbClr val="0E5494"/>
                </a:solidFill>
                <a:latin typeface="+mn-lt"/>
              </a:rPr>
              <a:t>comprises</a:t>
            </a:r>
            <a:r>
              <a:rPr lang="it-IT" sz="1600" b="0" dirty="0">
                <a:solidFill>
                  <a:srgbClr val="0E5494"/>
                </a:solidFill>
                <a:latin typeface="+mn-lt"/>
              </a:rPr>
              <a:t> the ECB and the </a:t>
            </a:r>
            <a:r>
              <a:rPr lang="it-IT" sz="1600" b="0" dirty="0" err="1">
                <a:solidFill>
                  <a:srgbClr val="0E5494"/>
                </a:solidFill>
                <a:latin typeface="+mn-lt"/>
              </a:rPr>
              <a:t>NCBs</a:t>
            </a:r>
            <a:r>
              <a:rPr lang="it-IT" sz="1600" b="0" dirty="0">
                <a:solidFill>
                  <a:srgbClr val="0E5494"/>
                </a:solidFill>
                <a:latin typeface="+mn-lt"/>
              </a:rPr>
              <a:t> of </a:t>
            </a:r>
            <a:r>
              <a:rPr lang="it-IT" sz="1600" b="0" dirty="0" err="1">
                <a:solidFill>
                  <a:srgbClr val="0E5494"/>
                </a:solidFill>
                <a:latin typeface="+mn-lt"/>
              </a:rPr>
              <a:t>those</a:t>
            </a:r>
            <a:r>
              <a:rPr lang="it-IT" sz="1600" b="0" dirty="0">
                <a:solidFill>
                  <a:srgbClr val="0E5494"/>
                </a:solidFill>
                <a:latin typeface="+mn-lt"/>
              </a:rPr>
              <a:t> </a:t>
            </a:r>
            <a:r>
              <a:rPr lang="it-IT" sz="1600" b="0" dirty="0" err="1">
                <a:solidFill>
                  <a:srgbClr val="0E5494"/>
                </a:solidFill>
                <a:latin typeface="+mn-lt"/>
              </a:rPr>
              <a:t>countries</a:t>
            </a:r>
            <a:r>
              <a:rPr lang="it-IT" sz="1600" b="0" dirty="0">
                <a:solidFill>
                  <a:srgbClr val="0E5494"/>
                </a:solidFill>
                <a:latin typeface="+mn-lt"/>
              </a:rPr>
              <a:t> </a:t>
            </a:r>
            <a:r>
              <a:rPr lang="it-IT" sz="1600" b="0" dirty="0" err="1">
                <a:solidFill>
                  <a:srgbClr val="0E5494"/>
                </a:solidFill>
                <a:latin typeface="+mn-lt"/>
              </a:rPr>
              <a:t>that</a:t>
            </a:r>
            <a:r>
              <a:rPr lang="it-IT" sz="1600" b="0" dirty="0">
                <a:solidFill>
                  <a:srgbClr val="0E5494"/>
                </a:solidFill>
                <a:latin typeface="+mn-lt"/>
              </a:rPr>
              <a:t> </a:t>
            </a:r>
            <a:r>
              <a:rPr lang="it-IT" sz="1600" b="0" dirty="0" err="1">
                <a:solidFill>
                  <a:srgbClr val="0E5494"/>
                </a:solidFill>
                <a:latin typeface="+mn-lt"/>
              </a:rPr>
              <a:t>have</a:t>
            </a:r>
            <a:r>
              <a:rPr lang="it-IT" sz="1600" b="0" dirty="0">
                <a:solidFill>
                  <a:srgbClr val="0E5494"/>
                </a:solidFill>
                <a:latin typeface="+mn-lt"/>
              </a:rPr>
              <a:t> </a:t>
            </a:r>
            <a:r>
              <a:rPr lang="it-IT" sz="1600" b="0" dirty="0" err="1">
                <a:solidFill>
                  <a:srgbClr val="0E5494"/>
                </a:solidFill>
                <a:latin typeface="+mn-lt"/>
              </a:rPr>
              <a:t>adopted</a:t>
            </a:r>
            <a:r>
              <a:rPr lang="it-IT" sz="1600" b="0" dirty="0">
                <a:solidFill>
                  <a:srgbClr val="0E5494"/>
                </a:solidFill>
                <a:latin typeface="+mn-lt"/>
              </a:rPr>
              <a:t> the euro. </a:t>
            </a:r>
          </a:p>
          <a:p>
            <a:pPr algn="just"/>
            <a:endParaRPr lang="it-IT" sz="500" b="0" dirty="0">
              <a:solidFill>
                <a:srgbClr val="0E5494"/>
              </a:solidFill>
              <a:latin typeface="+mn-lt"/>
            </a:endParaRPr>
          </a:p>
          <a:p>
            <a:pPr algn="just"/>
            <a:r>
              <a:rPr lang="it-IT" sz="1600" b="0" dirty="0">
                <a:solidFill>
                  <a:srgbClr val="0E5494"/>
                </a:solidFill>
                <a:latin typeface="+mn-lt"/>
              </a:rPr>
              <a:t>The </a:t>
            </a:r>
            <a:r>
              <a:rPr lang="it-IT" sz="1600" b="0" dirty="0" err="1">
                <a:solidFill>
                  <a:srgbClr val="0E5494"/>
                </a:solidFill>
                <a:latin typeface="+mn-lt"/>
              </a:rPr>
              <a:t>Eurosystem</a:t>
            </a:r>
            <a:r>
              <a:rPr lang="it-IT" sz="1600" b="0" dirty="0">
                <a:solidFill>
                  <a:srgbClr val="0E5494"/>
                </a:solidFill>
                <a:latin typeface="+mn-lt"/>
              </a:rPr>
              <a:t> and the ESCB </a:t>
            </a:r>
            <a:r>
              <a:rPr lang="it-IT" sz="1600" b="0" dirty="0" err="1">
                <a:solidFill>
                  <a:srgbClr val="0E5494"/>
                </a:solidFill>
                <a:latin typeface="+mn-lt"/>
              </a:rPr>
              <a:t>will</a:t>
            </a:r>
            <a:r>
              <a:rPr lang="it-IT" sz="1600" b="0" dirty="0">
                <a:solidFill>
                  <a:srgbClr val="0E5494"/>
                </a:solidFill>
                <a:latin typeface="+mn-lt"/>
              </a:rPr>
              <a:t> co-</a:t>
            </a:r>
            <a:r>
              <a:rPr lang="it-IT" sz="1600" b="0" dirty="0" err="1">
                <a:solidFill>
                  <a:srgbClr val="0E5494"/>
                </a:solidFill>
                <a:latin typeface="+mn-lt"/>
              </a:rPr>
              <a:t>exist</a:t>
            </a:r>
            <a:r>
              <a:rPr lang="it-IT" sz="1600" b="0" dirty="0">
                <a:solidFill>
                  <a:srgbClr val="0E5494"/>
                </a:solidFill>
                <a:latin typeface="+mn-lt"/>
              </a:rPr>
              <a:t> </a:t>
            </a:r>
            <a:r>
              <a:rPr lang="it-IT" sz="1600" b="0" dirty="0" err="1">
                <a:solidFill>
                  <a:srgbClr val="0E5494"/>
                </a:solidFill>
                <a:latin typeface="+mn-lt"/>
              </a:rPr>
              <a:t>as</a:t>
            </a:r>
            <a:r>
              <a:rPr lang="it-IT" sz="1600" b="0" dirty="0">
                <a:solidFill>
                  <a:srgbClr val="0E5494"/>
                </a:solidFill>
                <a:latin typeface="+mn-lt"/>
              </a:rPr>
              <a:t> long </a:t>
            </a:r>
            <a:r>
              <a:rPr lang="it-IT" sz="1600" b="0" dirty="0" err="1">
                <a:solidFill>
                  <a:srgbClr val="0E5494"/>
                </a:solidFill>
                <a:latin typeface="+mn-lt"/>
              </a:rPr>
              <a:t>as</a:t>
            </a:r>
            <a:r>
              <a:rPr lang="it-IT" sz="1600" b="0" dirty="0">
                <a:solidFill>
                  <a:srgbClr val="0E5494"/>
                </a:solidFill>
                <a:latin typeface="+mn-lt"/>
              </a:rPr>
              <a:t> </a:t>
            </a:r>
            <a:r>
              <a:rPr lang="it-IT" sz="1600" b="0" dirty="0" err="1">
                <a:solidFill>
                  <a:srgbClr val="0E5494"/>
                </a:solidFill>
                <a:latin typeface="+mn-lt"/>
              </a:rPr>
              <a:t>there</a:t>
            </a:r>
            <a:r>
              <a:rPr lang="it-IT" sz="1600" b="0" dirty="0">
                <a:solidFill>
                  <a:srgbClr val="0E5494"/>
                </a:solidFill>
                <a:latin typeface="+mn-lt"/>
              </a:rPr>
              <a:t> are EU </a:t>
            </a:r>
            <a:r>
              <a:rPr lang="it-IT" sz="1600" b="0" dirty="0" err="1">
                <a:solidFill>
                  <a:srgbClr val="0E5494"/>
                </a:solidFill>
                <a:latin typeface="+mn-lt"/>
              </a:rPr>
              <a:t>Member</a:t>
            </a:r>
            <a:r>
              <a:rPr lang="it-IT" sz="1600" b="0" dirty="0">
                <a:solidFill>
                  <a:srgbClr val="0E5494"/>
                </a:solidFill>
                <a:latin typeface="+mn-lt"/>
              </a:rPr>
              <a:t> </a:t>
            </a:r>
            <a:r>
              <a:rPr lang="it-IT" sz="1600" b="0" dirty="0" err="1">
                <a:solidFill>
                  <a:srgbClr val="0E5494"/>
                </a:solidFill>
                <a:latin typeface="+mn-lt"/>
              </a:rPr>
              <a:t>States</a:t>
            </a:r>
            <a:r>
              <a:rPr lang="it-IT" sz="1600" b="0" dirty="0">
                <a:solidFill>
                  <a:srgbClr val="0E5494"/>
                </a:solidFill>
                <a:latin typeface="+mn-lt"/>
              </a:rPr>
              <a:t> </a:t>
            </a:r>
            <a:r>
              <a:rPr lang="it-IT" sz="1600" b="0" dirty="0" err="1">
                <a:solidFill>
                  <a:srgbClr val="0E5494"/>
                </a:solidFill>
                <a:latin typeface="+mn-lt"/>
              </a:rPr>
              <a:t>outside</a:t>
            </a:r>
            <a:r>
              <a:rPr lang="it-IT" sz="1600" b="0" dirty="0">
                <a:solidFill>
                  <a:srgbClr val="0E5494"/>
                </a:solidFill>
                <a:latin typeface="+mn-lt"/>
              </a:rPr>
              <a:t> the euro area.</a:t>
            </a:r>
          </a:p>
          <a:p>
            <a:pPr algn="just"/>
            <a:endParaRPr lang="it-IT" sz="500" b="0" dirty="0">
              <a:solidFill>
                <a:srgbClr val="0E5494"/>
              </a:solidFill>
              <a:latin typeface="+mn-lt"/>
            </a:endParaRPr>
          </a:p>
          <a:p>
            <a:pPr algn="just"/>
            <a:r>
              <a:rPr lang="it-IT" sz="1600" b="0" dirty="0">
                <a:solidFill>
                  <a:srgbClr val="0E5494"/>
                </a:solidFill>
                <a:latin typeface="+mn-lt"/>
              </a:rPr>
              <a:t>The euro area </a:t>
            </a:r>
            <a:r>
              <a:rPr lang="it-IT" sz="1600" b="0" dirty="0" err="1">
                <a:solidFill>
                  <a:srgbClr val="0E5494"/>
                </a:solidFill>
                <a:latin typeface="+mn-lt"/>
              </a:rPr>
              <a:t>consists</a:t>
            </a:r>
            <a:r>
              <a:rPr lang="it-IT" sz="1600" b="0" dirty="0">
                <a:solidFill>
                  <a:srgbClr val="0E5494"/>
                </a:solidFill>
                <a:latin typeface="+mn-lt"/>
              </a:rPr>
              <a:t> of the EU </a:t>
            </a:r>
            <a:r>
              <a:rPr lang="it-IT" sz="1600" b="0" dirty="0" err="1">
                <a:solidFill>
                  <a:srgbClr val="0E5494"/>
                </a:solidFill>
                <a:latin typeface="+mn-lt"/>
              </a:rPr>
              <a:t>countries</a:t>
            </a:r>
            <a:r>
              <a:rPr lang="it-IT" sz="1600" b="0" dirty="0">
                <a:solidFill>
                  <a:srgbClr val="0E5494"/>
                </a:solidFill>
                <a:latin typeface="+mn-lt"/>
              </a:rPr>
              <a:t> </a:t>
            </a:r>
            <a:r>
              <a:rPr lang="it-IT" sz="1600" b="0" dirty="0" err="1">
                <a:solidFill>
                  <a:srgbClr val="0E5494"/>
                </a:solidFill>
                <a:latin typeface="+mn-lt"/>
              </a:rPr>
              <a:t>that</a:t>
            </a:r>
            <a:r>
              <a:rPr lang="it-IT" sz="1600" b="0" dirty="0">
                <a:solidFill>
                  <a:srgbClr val="0E5494"/>
                </a:solidFill>
                <a:latin typeface="+mn-lt"/>
              </a:rPr>
              <a:t> </a:t>
            </a:r>
            <a:r>
              <a:rPr lang="it-IT" sz="1600" b="0" dirty="0" err="1">
                <a:solidFill>
                  <a:srgbClr val="0E5494"/>
                </a:solidFill>
                <a:latin typeface="+mn-lt"/>
              </a:rPr>
              <a:t>have</a:t>
            </a:r>
            <a:r>
              <a:rPr lang="it-IT" sz="1600" b="0" dirty="0">
                <a:solidFill>
                  <a:srgbClr val="0E5494"/>
                </a:solidFill>
                <a:latin typeface="+mn-lt"/>
              </a:rPr>
              <a:t> </a:t>
            </a:r>
            <a:r>
              <a:rPr lang="it-IT" sz="1600" b="0" dirty="0" err="1">
                <a:solidFill>
                  <a:srgbClr val="0E5494"/>
                </a:solidFill>
                <a:latin typeface="+mn-lt"/>
              </a:rPr>
              <a:t>adopted</a:t>
            </a:r>
            <a:r>
              <a:rPr lang="it-IT" sz="1600" b="0" dirty="0">
                <a:solidFill>
                  <a:srgbClr val="0E5494"/>
                </a:solidFill>
                <a:latin typeface="+mn-lt"/>
              </a:rPr>
              <a:t> the euro.</a:t>
            </a:r>
          </a:p>
          <a:p>
            <a:pPr algn="just"/>
            <a:endParaRPr lang="it-IT" sz="500" b="0" dirty="0">
              <a:solidFill>
                <a:srgbClr val="0E5494"/>
              </a:solidFill>
              <a:latin typeface="+mn-lt"/>
            </a:endParaRPr>
          </a:p>
          <a:p>
            <a:pPr algn="just"/>
            <a:r>
              <a:rPr lang="it-IT" sz="1600" b="0" dirty="0">
                <a:solidFill>
                  <a:srgbClr val="0E5494"/>
                </a:solidFill>
                <a:latin typeface="+mn-lt"/>
              </a:rPr>
              <a:t>To join the euro area, the </a:t>
            </a:r>
            <a:r>
              <a:rPr lang="it-IT" sz="1600" b="0" dirty="0" err="1">
                <a:solidFill>
                  <a:srgbClr val="0E5494"/>
                </a:solidFill>
                <a:latin typeface="+mn-lt"/>
              </a:rPr>
              <a:t>countries</a:t>
            </a:r>
            <a:r>
              <a:rPr lang="it-IT" sz="1600" b="0" dirty="0">
                <a:solidFill>
                  <a:srgbClr val="0E5494"/>
                </a:solidFill>
                <a:latin typeface="+mn-lt"/>
              </a:rPr>
              <a:t> </a:t>
            </a:r>
            <a:r>
              <a:rPr lang="it-IT" sz="1600" b="0" dirty="0" err="1">
                <a:solidFill>
                  <a:srgbClr val="0E5494"/>
                </a:solidFill>
                <a:latin typeface="+mn-lt"/>
              </a:rPr>
              <a:t>have</a:t>
            </a:r>
            <a:r>
              <a:rPr lang="it-IT" sz="1600" b="0" dirty="0">
                <a:solidFill>
                  <a:srgbClr val="0E5494"/>
                </a:solidFill>
                <a:latin typeface="+mn-lt"/>
              </a:rPr>
              <a:t> to </a:t>
            </a:r>
            <a:r>
              <a:rPr lang="it-IT" sz="1600" b="0" dirty="0" err="1">
                <a:solidFill>
                  <a:srgbClr val="0E5494"/>
                </a:solidFill>
                <a:latin typeface="+mn-lt"/>
              </a:rPr>
              <a:t>fulfil</a:t>
            </a:r>
            <a:r>
              <a:rPr lang="it-IT" sz="1600" b="0" dirty="0">
                <a:solidFill>
                  <a:srgbClr val="0E5494"/>
                </a:solidFill>
                <a:latin typeface="+mn-lt"/>
              </a:rPr>
              <a:t> the ‘</a:t>
            </a:r>
            <a:r>
              <a:rPr lang="it-IT" sz="1600" b="0" dirty="0" err="1">
                <a:solidFill>
                  <a:srgbClr val="0E5494"/>
                </a:solidFill>
                <a:latin typeface="+mn-lt"/>
              </a:rPr>
              <a:t>convergence</a:t>
            </a:r>
            <a:r>
              <a:rPr lang="it-IT" sz="1600" b="0" dirty="0">
                <a:solidFill>
                  <a:srgbClr val="0E5494"/>
                </a:solidFill>
                <a:latin typeface="+mn-lt"/>
              </a:rPr>
              <a:t> </a:t>
            </a:r>
            <a:r>
              <a:rPr lang="it-IT" sz="1600" b="0" dirty="0" err="1">
                <a:solidFill>
                  <a:srgbClr val="0E5494"/>
                </a:solidFill>
                <a:latin typeface="+mn-lt"/>
              </a:rPr>
              <a:t>criteria</a:t>
            </a:r>
            <a:r>
              <a:rPr lang="it-IT" sz="1600" b="0" dirty="0">
                <a:solidFill>
                  <a:srgbClr val="0E5494"/>
                </a:solidFill>
                <a:latin typeface="+mn-lt"/>
              </a:rPr>
              <a:t>’.</a:t>
            </a:r>
          </a:p>
          <a:p>
            <a:pPr algn="just"/>
            <a:endParaRPr lang="it-IT" sz="500" b="0" dirty="0">
              <a:solidFill>
                <a:srgbClr val="0E5494"/>
              </a:solidFill>
              <a:latin typeface="+mn-lt"/>
            </a:endParaRPr>
          </a:p>
          <a:p>
            <a:pPr algn="just"/>
            <a:r>
              <a:rPr lang="it-IT" sz="1600" b="0" dirty="0">
                <a:solidFill>
                  <a:srgbClr val="0E5494"/>
                </a:solidFill>
                <a:latin typeface="+mn-lt"/>
              </a:rPr>
              <a:t>The </a:t>
            </a:r>
            <a:r>
              <a:rPr lang="it-IT" sz="1600" b="0" dirty="0" err="1">
                <a:solidFill>
                  <a:srgbClr val="0E5494"/>
                </a:solidFill>
                <a:latin typeface="+mn-lt"/>
              </a:rPr>
              <a:t>criteria</a:t>
            </a:r>
            <a:r>
              <a:rPr lang="it-IT" sz="1600" b="0" dirty="0">
                <a:solidFill>
                  <a:srgbClr val="0E5494"/>
                </a:solidFill>
                <a:latin typeface="+mn-lt"/>
              </a:rPr>
              <a:t> set out the </a:t>
            </a:r>
            <a:r>
              <a:rPr lang="it-IT" sz="1600" b="0" dirty="0" err="1">
                <a:solidFill>
                  <a:srgbClr val="0E5494"/>
                </a:solidFill>
                <a:latin typeface="+mn-lt"/>
              </a:rPr>
              <a:t>economic</a:t>
            </a:r>
            <a:r>
              <a:rPr lang="it-IT" sz="1600" b="0" dirty="0">
                <a:solidFill>
                  <a:srgbClr val="0E5494"/>
                </a:solidFill>
                <a:latin typeface="+mn-lt"/>
              </a:rPr>
              <a:t> and </a:t>
            </a:r>
            <a:r>
              <a:rPr lang="it-IT" sz="1600" b="0" dirty="0" err="1">
                <a:solidFill>
                  <a:srgbClr val="0E5494"/>
                </a:solidFill>
                <a:latin typeface="+mn-lt"/>
              </a:rPr>
              <a:t>legal</a:t>
            </a:r>
            <a:r>
              <a:rPr lang="it-IT" sz="1600" b="0" dirty="0">
                <a:solidFill>
                  <a:srgbClr val="0E5494"/>
                </a:solidFill>
                <a:latin typeface="+mn-lt"/>
              </a:rPr>
              <a:t> </a:t>
            </a:r>
            <a:r>
              <a:rPr lang="it-IT" sz="1600" b="0" dirty="0" err="1">
                <a:solidFill>
                  <a:srgbClr val="0E5494"/>
                </a:solidFill>
                <a:latin typeface="+mn-lt"/>
              </a:rPr>
              <a:t>preconditions</a:t>
            </a:r>
            <a:r>
              <a:rPr lang="it-IT" sz="1600" b="0" dirty="0">
                <a:solidFill>
                  <a:srgbClr val="0E5494"/>
                </a:solidFill>
                <a:latin typeface="+mn-lt"/>
              </a:rPr>
              <a:t> for </a:t>
            </a:r>
            <a:r>
              <a:rPr lang="it-IT" sz="1600" b="0" dirty="0" err="1">
                <a:solidFill>
                  <a:srgbClr val="0E5494"/>
                </a:solidFill>
                <a:latin typeface="+mn-lt"/>
              </a:rPr>
              <a:t>countries</a:t>
            </a:r>
            <a:r>
              <a:rPr lang="it-IT" sz="1600" b="0" dirty="0">
                <a:solidFill>
                  <a:srgbClr val="0E5494"/>
                </a:solidFill>
                <a:latin typeface="+mn-lt"/>
              </a:rPr>
              <a:t> to </a:t>
            </a:r>
            <a:r>
              <a:rPr lang="it-IT" sz="1600" b="0" dirty="0" err="1">
                <a:solidFill>
                  <a:srgbClr val="0E5494"/>
                </a:solidFill>
                <a:latin typeface="+mn-lt"/>
              </a:rPr>
              <a:t>participate</a:t>
            </a:r>
            <a:r>
              <a:rPr lang="it-IT" sz="1600" b="0" dirty="0">
                <a:solidFill>
                  <a:srgbClr val="0E5494"/>
                </a:solidFill>
                <a:latin typeface="+mn-lt"/>
              </a:rPr>
              <a:t> </a:t>
            </a:r>
            <a:r>
              <a:rPr lang="it-IT" sz="1600" b="0" dirty="0" err="1">
                <a:solidFill>
                  <a:srgbClr val="0E5494"/>
                </a:solidFill>
                <a:latin typeface="+mn-lt"/>
              </a:rPr>
              <a:t>successfully</a:t>
            </a:r>
            <a:r>
              <a:rPr lang="it-IT" sz="1600" b="0" dirty="0">
                <a:solidFill>
                  <a:srgbClr val="0E5494"/>
                </a:solidFill>
                <a:latin typeface="+mn-lt"/>
              </a:rPr>
              <a:t> in </a:t>
            </a:r>
            <a:r>
              <a:rPr lang="it-IT" sz="1600" b="0" dirty="0" err="1">
                <a:solidFill>
                  <a:srgbClr val="0E5494"/>
                </a:solidFill>
                <a:latin typeface="+mn-lt"/>
              </a:rPr>
              <a:t>Economic</a:t>
            </a:r>
            <a:r>
              <a:rPr lang="it-IT" sz="1600" b="0" dirty="0">
                <a:solidFill>
                  <a:srgbClr val="0E5494"/>
                </a:solidFill>
                <a:latin typeface="+mn-lt"/>
              </a:rPr>
              <a:t> and </a:t>
            </a:r>
            <a:r>
              <a:rPr lang="it-IT" sz="1600" b="0" dirty="0" err="1">
                <a:solidFill>
                  <a:srgbClr val="0E5494"/>
                </a:solidFill>
                <a:latin typeface="+mn-lt"/>
              </a:rPr>
              <a:t>Monetary</a:t>
            </a:r>
            <a:r>
              <a:rPr lang="it-IT" sz="1600" b="0" dirty="0">
                <a:solidFill>
                  <a:srgbClr val="0E5494"/>
                </a:solidFill>
                <a:latin typeface="+mn-lt"/>
              </a:rPr>
              <a:t> Union.</a:t>
            </a:r>
          </a:p>
        </p:txBody>
      </p:sp>
    </p:spTree>
    <p:extLst>
      <p:ext uri="{BB962C8B-B14F-4D97-AF65-F5344CB8AC3E}">
        <p14:creationId xmlns:p14="http://schemas.microsoft.com/office/powerpoint/2010/main" val="209931655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grpSp>
        <p:nvGrpSpPr>
          <p:cNvPr id="8" name="Gruppo 7">
            <a:extLst>
              <a:ext uri="{FF2B5EF4-FFF2-40B4-BE49-F238E27FC236}">
                <a16:creationId xmlns:a16="http://schemas.microsoft.com/office/drawing/2014/main" id="{B00E196B-185F-7A42-BB56-DE7B63D56909}"/>
              </a:ext>
            </a:extLst>
          </p:cNvPr>
          <p:cNvGrpSpPr/>
          <p:nvPr/>
        </p:nvGrpSpPr>
        <p:grpSpPr>
          <a:xfrm>
            <a:off x="107504" y="332656"/>
            <a:ext cx="8964612" cy="5386487"/>
            <a:chOff x="179388" y="1277938"/>
            <a:chExt cx="8856662" cy="5521325"/>
          </a:xfrm>
        </p:grpSpPr>
        <p:sp>
          <p:nvSpPr>
            <p:cNvPr id="9" name="Rectangle 2">
              <a:extLst>
                <a:ext uri="{FF2B5EF4-FFF2-40B4-BE49-F238E27FC236}">
                  <a16:creationId xmlns:a16="http://schemas.microsoft.com/office/drawing/2014/main" id="{12BFF717-B420-174E-8B93-EC0C711D9E85}"/>
                </a:ext>
              </a:extLst>
            </p:cNvPr>
            <p:cNvSpPr>
              <a:spLocks noChangeArrowheads="1"/>
            </p:cNvSpPr>
            <p:nvPr/>
          </p:nvSpPr>
          <p:spPr bwMode="auto">
            <a:xfrm>
              <a:off x="1547813" y="1277938"/>
              <a:ext cx="7488237" cy="503237"/>
            </a:xfrm>
            <a:prstGeom prst="rect">
              <a:avLst/>
            </a:prstGeom>
            <a:solidFill>
              <a:srgbClr val="808080"/>
            </a:solidFill>
            <a:ln w="28575" algn="ctr">
              <a:solidFill>
                <a:schemeClr val="bg1">
                  <a:lumMod val="95000"/>
                </a:schemeClr>
              </a:solidFill>
              <a:miter lim="800000"/>
              <a:headEnd/>
              <a:tailEnd/>
            </a:ln>
            <a:effectLst>
              <a:outerShdw dist="35921" dir="2700000" algn="ctr" rotWithShape="0">
                <a:srgbClr val="999999"/>
              </a:outerShdw>
            </a:effectLst>
          </p:spPr>
          <p:txBody>
            <a:bodyPr wrap="none" lIns="377108" tIns="0" rIns="0" bIns="0"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fontAlgn="auto">
                <a:spcBef>
                  <a:spcPct val="20000"/>
                </a:spcBef>
                <a:spcAft>
                  <a:spcPts val="0"/>
                </a:spcAft>
                <a:buClr>
                  <a:srgbClr val="CC0033"/>
                </a:buClr>
                <a:buSzPct val="120000"/>
                <a:buFont typeface="Wingdings" pitchFamily="2" charset="2"/>
                <a:buChar char="§"/>
                <a:defRPr/>
              </a:pPr>
              <a:endParaRPr lang="de-DE" altLang="de-DE" kern="0">
                <a:solidFill>
                  <a:srgbClr val="000000"/>
                </a:solidFill>
              </a:endParaRPr>
            </a:p>
          </p:txBody>
        </p:sp>
        <p:sp>
          <p:nvSpPr>
            <p:cNvPr id="10" name="Rectangle 3">
              <a:extLst>
                <a:ext uri="{FF2B5EF4-FFF2-40B4-BE49-F238E27FC236}">
                  <a16:creationId xmlns:a16="http://schemas.microsoft.com/office/drawing/2014/main" id="{958A8C38-2B1B-FF4F-B64A-EBFDC74CE2A1}"/>
                </a:ext>
              </a:extLst>
            </p:cNvPr>
            <p:cNvSpPr>
              <a:spLocks noChangeArrowheads="1"/>
            </p:cNvSpPr>
            <p:nvPr/>
          </p:nvSpPr>
          <p:spPr bwMode="auto">
            <a:xfrm>
              <a:off x="1547813" y="1954213"/>
              <a:ext cx="6048375" cy="720725"/>
            </a:xfrm>
            <a:prstGeom prst="rect">
              <a:avLst/>
            </a:prstGeom>
            <a:solidFill>
              <a:srgbClr val="C0C0C0"/>
            </a:solidFill>
            <a:ln w="28575" algn="ctr">
              <a:solidFill>
                <a:schemeClr val="bg1">
                  <a:lumMod val="95000"/>
                </a:schemeClr>
              </a:solidFill>
              <a:miter lim="800000"/>
              <a:headEnd/>
              <a:tailEnd/>
            </a:ln>
            <a:effectLst>
              <a:outerShdw dist="35921" dir="2700000" algn="ctr" rotWithShape="0">
                <a:srgbClr val="999999"/>
              </a:outerShdw>
            </a:effectLst>
          </p:spPr>
          <p:txBody>
            <a:bodyPr wrap="none" lIns="377108" tIns="0" rIns="0" bIns="0"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fontAlgn="auto">
                <a:spcBef>
                  <a:spcPct val="20000"/>
                </a:spcBef>
                <a:spcAft>
                  <a:spcPts val="0"/>
                </a:spcAft>
                <a:buClr>
                  <a:srgbClr val="CC0033"/>
                </a:buClr>
                <a:buSzPct val="120000"/>
                <a:buFont typeface="Wingdings" pitchFamily="2" charset="2"/>
                <a:buChar char="§"/>
                <a:defRPr/>
              </a:pPr>
              <a:endParaRPr lang="de-DE" altLang="de-DE" kern="0">
                <a:solidFill>
                  <a:srgbClr val="000000"/>
                </a:solidFill>
              </a:endParaRPr>
            </a:p>
          </p:txBody>
        </p:sp>
        <p:sp>
          <p:nvSpPr>
            <p:cNvPr id="11" name="Rectangle 5">
              <a:extLst>
                <a:ext uri="{FF2B5EF4-FFF2-40B4-BE49-F238E27FC236}">
                  <a16:creationId xmlns:a16="http://schemas.microsoft.com/office/drawing/2014/main" id="{B4C3AEB1-5101-284D-92FC-7EAEC53584AE}"/>
                </a:ext>
              </a:extLst>
            </p:cNvPr>
            <p:cNvSpPr>
              <a:spLocks noChangeArrowheads="1"/>
            </p:cNvSpPr>
            <p:nvPr/>
          </p:nvSpPr>
          <p:spPr bwMode="auto">
            <a:xfrm>
              <a:off x="1547813" y="2854325"/>
              <a:ext cx="6048375" cy="3887788"/>
            </a:xfrm>
            <a:prstGeom prst="rect">
              <a:avLst/>
            </a:prstGeom>
            <a:solidFill>
              <a:srgbClr val="F6FEC4"/>
            </a:solidFill>
            <a:ln w="28575">
              <a:solidFill>
                <a:srgbClr val="FFFFFF"/>
              </a:solidFill>
              <a:miter lim="800000"/>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fontAlgn="auto">
                <a:spcBef>
                  <a:spcPct val="20000"/>
                </a:spcBef>
                <a:spcAft>
                  <a:spcPts val="0"/>
                </a:spcAft>
                <a:buClr>
                  <a:srgbClr val="CC0033"/>
                </a:buClr>
                <a:buSzPct val="120000"/>
                <a:buFont typeface="Wingdings" pitchFamily="2" charset="2"/>
                <a:buChar char="§"/>
                <a:defRPr/>
              </a:pPr>
              <a:endParaRPr lang="de-DE" altLang="de-DE" kern="0">
                <a:solidFill>
                  <a:srgbClr val="000000"/>
                </a:solidFill>
              </a:endParaRPr>
            </a:p>
          </p:txBody>
        </p:sp>
        <p:grpSp>
          <p:nvGrpSpPr>
            <p:cNvPr id="12" name="Group 6">
              <a:extLst>
                <a:ext uri="{FF2B5EF4-FFF2-40B4-BE49-F238E27FC236}">
                  <a16:creationId xmlns:a16="http://schemas.microsoft.com/office/drawing/2014/main" id="{776B9ABF-C9A4-374C-9063-A988C93452A4}"/>
                </a:ext>
              </a:extLst>
            </p:cNvPr>
            <p:cNvGrpSpPr>
              <a:grpSpLocks/>
            </p:cNvGrpSpPr>
            <p:nvPr/>
          </p:nvGrpSpPr>
          <p:grpSpPr bwMode="auto">
            <a:xfrm>
              <a:off x="3395663" y="5387975"/>
              <a:ext cx="1798637" cy="847725"/>
              <a:chOff x="493" y="3315"/>
              <a:chExt cx="1133" cy="534"/>
            </a:xfrm>
          </p:grpSpPr>
          <p:sp>
            <p:nvSpPr>
              <p:cNvPr id="58" name="Rectangle 7">
                <a:extLst>
                  <a:ext uri="{FF2B5EF4-FFF2-40B4-BE49-F238E27FC236}">
                    <a16:creationId xmlns:a16="http://schemas.microsoft.com/office/drawing/2014/main" id="{0FB881B0-A7AB-124D-881A-AB6A87FE56AF}"/>
                  </a:ext>
                </a:extLst>
              </p:cNvPr>
              <p:cNvSpPr>
                <a:spLocks noChangeArrowheads="1"/>
              </p:cNvSpPr>
              <p:nvPr/>
            </p:nvSpPr>
            <p:spPr bwMode="auto">
              <a:xfrm>
                <a:off x="493" y="3315"/>
                <a:ext cx="984" cy="425"/>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p>
                <a:pPr algn="ctr" defTabSz="957263" fontAlgn="auto">
                  <a:spcBef>
                    <a:spcPct val="50000"/>
                  </a:spcBef>
                  <a:spcAft>
                    <a:spcPts val="0"/>
                  </a:spcAft>
                  <a:defRPr/>
                </a:pPr>
                <a:endParaRPr lang="de-DE" altLang="de-DE" sz="1600" kern="0">
                  <a:solidFill>
                    <a:srgbClr val="000000"/>
                  </a:solidFill>
                  <a:latin typeface="MetaNormalLF-Roman" pitchFamily="34" charset="0"/>
                </a:endParaRPr>
              </a:p>
            </p:txBody>
          </p:sp>
          <p:sp>
            <p:nvSpPr>
              <p:cNvPr id="59" name="Rectangle 8">
                <a:extLst>
                  <a:ext uri="{FF2B5EF4-FFF2-40B4-BE49-F238E27FC236}">
                    <a16:creationId xmlns:a16="http://schemas.microsoft.com/office/drawing/2014/main" id="{62A14E49-B673-3A40-BEFE-BDB431DEEDC9}"/>
                  </a:ext>
                </a:extLst>
              </p:cNvPr>
              <p:cNvSpPr>
                <a:spLocks noChangeArrowheads="1"/>
              </p:cNvSpPr>
              <p:nvPr/>
            </p:nvSpPr>
            <p:spPr bwMode="auto">
              <a:xfrm>
                <a:off x="642" y="3424"/>
                <a:ext cx="984" cy="425"/>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p>
                <a:pPr algn="ctr" defTabSz="957263" fontAlgn="auto">
                  <a:spcBef>
                    <a:spcPct val="50000"/>
                  </a:spcBef>
                  <a:spcAft>
                    <a:spcPts val="0"/>
                  </a:spcAft>
                  <a:defRPr/>
                </a:pPr>
                <a:r>
                  <a:rPr lang="de-DE" altLang="de-DE" sz="1400" kern="0" dirty="0">
                    <a:solidFill>
                      <a:srgbClr val="000000"/>
                    </a:solidFill>
                    <a:latin typeface="MetaNormalLF-Roman" pitchFamily="34" charset="0"/>
                  </a:rPr>
                  <a:t>Working </a:t>
                </a:r>
                <a:r>
                  <a:rPr lang="de-DE" altLang="de-DE" sz="1400" kern="0" dirty="0" err="1">
                    <a:solidFill>
                      <a:srgbClr val="000000"/>
                    </a:solidFill>
                    <a:latin typeface="MetaNormalLF-Roman" pitchFamily="34" charset="0"/>
                  </a:rPr>
                  <a:t>groups</a:t>
                </a:r>
                <a:endParaRPr lang="de-DE" altLang="de-DE" sz="1400" kern="0" dirty="0">
                  <a:solidFill>
                    <a:srgbClr val="000000"/>
                  </a:solidFill>
                  <a:latin typeface="MetaNormalLF-Roman" pitchFamily="34" charset="0"/>
                </a:endParaRPr>
              </a:p>
            </p:txBody>
          </p:sp>
        </p:grpSp>
        <p:grpSp>
          <p:nvGrpSpPr>
            <p:cNvPr id="13" name="Group 12">
              <a:extLst>
                <a:ext uri="{FF2B5EF4-FFF2-40B4-BE49-F238E27FC236}">
                  <a16:creationId xmlns:a16="http://schemas.microsoft.com/office/drawing/2014/main" id="{536F9BAF-B5ED-DE45-97F0-0861797D9194}"/>
                </a:ext>
              </a:extLst>
            </p:cNvPr>
            <p:cNvGrpSpPr>
              <a:grpSpLocks/>
            </p:cNvGrpSpPr>
            <p:nvPr/>
          </p:nvGrpSpPr>
          <p:grpSpPr bwMode="auto">
            <a:xfrm>
              <a:off x="5351463" y="5819775"/>
              <a:ext cx="941387" cy="777875"/>
              <a:chOff x="4433" y="3292"/>
              <a:chExt cx="644" cy="577"/>
            </a:xfrm>
          </p:grpSpPr>
          <p:sp>
            <p:nvSpPr>
              <p:cNvPr id="56" name="Oval 13">
                <a:extLst>
                  <a:ext uri="{FF2B5EF4-FFF2-40B4-BE49-F238E27FC236}">
                    <a16:creationId xmlns:a16="http://schemas.microsoft.com/office/drawing/2014/main" id="{091CC7F3-8973-2C4F-BC39-327F762B11F0}"/>
                  </a:ext>
                </a:extLst>
              </p:cNvPr>
              <p:cNvSpPr>
                <a:spLocks noChangeArrowheads="1"/>
              </p:cNvSpPr>
              <p:nvPr/>
            </p:nvSpPr>
            <p:spPr bwMode="auto">
              <a:xfrm>
                <a:off x="4433" y="3292"/>
                <a:ext cx="530" cy="490"/>
              </a:xfrm>
              <a:prstGeom prst="ellipse">
                <a:avLst/>
              </a:prstGeom>
              <a:solidFill>
                <a:srgbClr val="CCECFF"/>
              </a:solidFill>
              <a:ln w="12700">
                <a:solidFill>
                  <a:schemeClr val="bg1">
                    <a:lumMod val="95000"/>
                  </a:schemeClr>
                </a:solidFill>
                <a:round/>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fontAlgn="auto">
                  <a:spcBef>
                    <a:spcPct val="20000"/>
                  </a:spcBef>
                  <a:spcAft>
                    <a:spcPts val="0"/>
                  </a:spcAft>
                  <a:buClr>
                    <a:srgbClr val="CC0033"/>
                  </a:buClr>
                  <a:buSzPct val="120000"/>
                  <a:buFont typeface="Wingdings" pitchFamily="2" charset="2"/>
                  <a:buChar char="§"/>
                  <a:defRPr/>
                </a:pPr>
                <a:endParaRPr lang="de-DE" altLang="de-DE" kern="0">
                  <a:solidFill>
                    <a:srgbClr val="000000"/>
                  </a:solidFill>
                </a:endParaRPr>
              </a:p>
            </p:txBody>
          </p:sp>
          <p:sp>
            <p:nvSpPr>
              <p:cNvPr id="57" name="Oval 14">
                <a:extLst>
                  <a:ext uri="{FF2B5EF4-FFF2-40B4-BE49-F238E27FC236}">
                    <a16:creationId xmlns:a16="http://schemas.microsoft.com/office/drawing/2014/main" id="{AEC3DF0E-D0B7-6D46-B276-1D57A709BEDD}"/>
                  </a:ext>
                </a:extLst>
              </p:cNvPr>
              <p:cNvSpPr>
                <a:spLocks noChangeArrowheads="1"/>
              </p:cNvSpPr>
              <p:nvPr/>
            </p:nvSpPr>
            <p:spPr bwMode="auto">
              <a:xfrm>
                <a:off x="4547" y="3379"/>
                <a:ext cx="530" cy="490"/>
              </a:xfrm>
              <a:prstGeom prst="ellipse">
                <a:avLst/>
              </a:prstGeom>
              <a:solidFill>
                <a:srgbClr val="CCECFF"/>
              </a:solidFill>
              <a:ln w="12700">
                <a:solidFill>
                  <a:schemeClr val="bg1">
                    <a:lumMod val="95000"/>
                  </a:schemeClr>
                </a:solidFill>
                <a:round/>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1400" kern="0" dirty="0">
                    <a:solidFill>
                      <a:srgbClr val="000000"/>
                    </a:solidFill>
                  </a:rPr>
                  <a:t>Task</a:t>
                </a:r>
              </a:p>
              <a:p>
                <a:pPr algn="ctr" fontAlgn="auto">
                  <a:spcBef>
                    <a:spcPts val="0"/>
                  </a:spcBef>
                  <a:spcAft>
                    <a:spcPts val="0"/>
                  </a:spcAft>
                  <a:defRPr/>
                </a:pPr>
                <a:r>
                  <a:rPr lang="de-DE" altLang="de-DE" sz="1400" kern="0" dirty="0" err="1">
                    <a:solidFill>
                      <a:srgbClr val="000000"/>
                    </a:solidFill>
                  </a:rPr>
                  <a:t>forces</a:t>
                </a:r>
                <a:endParaRPr lang="de-DE" altLang="de-DE" sz="1400" kern="0" dirty="0">
                  <a:solidFill>
                    <a:srgbClr val="000000"/>
                  </a:solidFill>
                </a:endParaRPr>
              </a:p>
            </p:txBody>
          </p:sp>
        </p:grpSp>
        <p:sp>
          <p:nvSpPr>
            <p:cNvPr id="14" name="Line 15">
              <a:extLst>
                <a:ext uri="{FF2B5EF4-FFF2-40B4-BE49-F238E27FC236}">
                  <a16:creationId xmlns:a16="http://schemas.microsoft.com/office/drawing/2014/main" id="{087C47A5-EC93-8544-95A6-3EA13DC24B3C}"/>
                </a:ext>
              </a:extLst>
            </p:cNvPr>
            <p:cNvSpPr>
              <a:spLocks noChangeShapeType="1"/>
            </p:cNvSpPr>
            <p:nvPr/>
          </p:nvSpPr>
          <p:spPr bwMode="auto">
            <a:xfrm flipH="1" flipV="1">
              <a:off x="5208588" y="5759450"/>
              <a:ext cx="720725" cy="0"/>
            </a:xfrm>
            <a:prstGeom prst="line">
              <a:avLst/>
            </a:prstGeom>
            <a:noFill/>
            <a:ln w="28575">
              <a:solidFill>
                <a:srgbClr val="000000"/>
              </a:solidFill>
              <a:prstDash val="sysDot"/>
              <a:round/>
              <a:headEnd type="none" w="lg" len="me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15" name="Rectangle 16">
              <a:extLst>
                <a:ext uri="{FF2B5EF4-FFF2-40B4-BE49-F238E27FC236}">
                  <a16:creationId xmlns:a16="http://schemas.microsoft.com/office/drawing/2014/main" id="{B1378E10-87B9-3D4D-BEB5-08A1336082A8}"/>
                </a:ext>
              </a:extLst>
            </p:cNvPr>
            <p:cNvSpPr>
              <a:spLocks noChangeArrowheads="1"/>
            </p:cNvSpPr>
            <p:nvPr/>
          </p:nvSpPr>
          <p:spPr bwMode="auto">
            <a:xfrm>
              <a:off x="2139950" y="4418013"/>
              <a:ext cx="2519363" cy="647700"/>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p>
              <a:pPr algn="ctr" defTabSz="957263" fontAlgn="auto">
                <a:spcBef>
                  <a:spcPct val="50000"/>
                </a:spcBef>
                <a:spcAft>
                  <a:spcPts val="0"/>
                </a:spcAft>
                <a:defRPr/>
              </a:pPr>
              <a:endParaRPr lang="de-DE" altLang="de-DE" sz="1600" kern="0" dirty="0">
                <a:solidFill>
                  <a:srgbClr val="000000"/>
                </a:solidFill>
                <a:latin typeface="MetaNormalLF-Roman" pitchFamily="34" charset="0"/>
              </a:endParaRPr>
            </a:p>
          </p:txBody>
        </p:sp>
        <p:grpSp>
          <p:nvGrpSpPr>
            <p:cNvPr id="16" name="Group 17">
              <a:extLst>
                <a:ext uri="{FF2B5EF4-FFF2-40B4-BE49-F238E27FC236}">
                  <a16:creationId xmlns:a16="http://schemas.microsoft.com/office/drawing/2014/main" id="{A560D9B0-ADE2-1A49-BB54-2EC620A80444}"/>
                </a:ext>
              </a:extLst>
            </p:cNvPr>
            <p:cNvGrpSpPr>
              <a:grpSpLocks/>
            </p:cNvGrpSpPr>
            <p:nvPr/>
          </p:nvGrpSpPr>
          <p:grpSpPr bwMode="auto">
            <a:xfrm>
              <a:off x="2555875" y="2924175"/>
              <a:ext cx="2025650" cy="814388"/>
              <a:chOff x="2971" y="1842"/>
              <a:chExt cx="1112" cy="513"/>
            </a:xfrm>
          </p:grpSpPr>
          <p:sp>
            <p:nvSpPr>
              <p:cNvPr id="54" name="Rectangle 18">
                <a:extLst>
                  <a:ext uri="{FF2B5EF4-FFF2-40B4-BE49-F238E27FC236}">
                    <a16:creationId xmlns:a16="http://schemas.microsoft.com/office/drawing/2014/main" id="{DDDBBBBD-B994-4647-A1ED-0C612BE10086}"/>
                  </a:ext>
                </a:extLst>
              </p:cNvPr>
              <p:cNvSpPr>
                <a:spLocks noChangeArrowheads="1"/>
              </p:cNvSpPr>
              <p:nvPr/>
            </p:nvSpPr>
            <p:spPr bwMode="auto">
              <a:xfrm>
                <a:off x="2971" y="1842"/>
                <a:ext cx="1015" cy="513"/>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1600" kern="0" dirty="0">
                    <a:solidFill>
                      <a:srgbClr val="000000"/>
                    </a:solidFill>
                  </a:rPr>
                  <a:t>ESSC</a:t>
                </a:r>
              </a:p>
            </p:txBody>
          </p:sp>
          <p:sp>
            <p:nvSpPr>
              <p:cNvPr id="55" name="Rectangle 19">
                <a:extLst>
                  <a:ext uri="{FF2B5EF4-FFF2-40B4-BE49-F238E27FC236}">
                    <a16:creationId xmlns:a16="http://schemas.microsoft.com/office/drawing/2014/main" id="{3E3E417A-ECE8-834B-8A4F-535E481E85CE}"/>
                  </a:ext>
                </a:extLst>
              </p:cNvPr>
              <p:cNvSpPr>
                <a:spLocks noChangeArrowheads="1"/>
              </p:cNvSpPr>
              <p:nvPr/>
            </p:nvSpPr>
            <p:spPr bwMode="auto">
              <a:xfrm>
                <a:off x="3742" y="2005"/>
                <a:ext cx="341" cy="341"/>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1600" kern="0" dirty="0">
                    <a:solidFill>
                      <a:srgbClr val="000000"/>
                    </a:solidFill>
                  </a:rPr>
                  <a:t>PG</a:t>
                </a:r>
              </a:p>
            </p:txBody>
          </p:sp>
        </p:grpSp>
        <p:sp>
          <p:nvSpPr>
            <p:cNvPr id="17" name="Rectangle 23">
              <a:extLst>
                <a:ext uri="{FF2B5EF4-FFF2-40B4-BE49-F238E27FC236}">
                  <a16:creationId xmlns:a16="http://schemas.microsoft.com/office/drawing/2014/main" id="{88E3221E-7A81-FF45-B845-564437D95E6F}"/>
                </a:ext>
              </a:extLst>
            </p:cNvPr>
            <p:cNvSpPr>
              <a:spLocks noChangeArrowheads="1"/>
            </p:cNvSpPr>
            <p:nvPr/>
          </p:nvSpPr>
          <p:spPr bwMode="auto">
            <a:xfrm>
              <a:off x="5056188" y="2924175"/>
              <a:ext cx="1244600" cy="841375"/>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1600" kern="0" dirty="0">
                  <a:solidFill>
                    <a:srgbClr val="000000"/>
                  </a:solidFill>
                </a:rPr>
                <a:t>DGINS</a:t>
              </a:r>
            </a:p>
          </p:txBody>
        </p:sp>
        <p:sp>
          <p:nvSpPr>
            <p:cNvPr id="18" name="Line 25">
              <a:extLst>
                <a:ext uri="{FF2B5EF4-FFF2-40B4-BE49-F238E27FC236}">
                  <a16:creationId xmlns:a16="http://schemas.microsoft.com/office/drawing/2014/main" id="{810BCFE9-B489-834F-B3C7-7CDB026923C1}"/>
                </a:ext>
              </a:extLst>
            </p:cNvPr>
            <p:cNvSpPr>
              <a:spLocks noChangeShapeType="1"/>
            </p:cNvSpPr>
            <p:nvPr/>
          </p:nvSpPr>
          <p:spPr bwMode="auto">
            <a:xfrm flipV="1">
              <a:off x="4198938" y="5084763"/>
              <a:ext cx="0" cy="288925"/>
            </a:xfrm>
            <a:prstGeom prst="line">
              <a:avLst/>
            </a:prstGeom>
            <a:noFill/>
            <a:ln w="28575">
              <a:solidFill>
                <a:srgbClr val="000000"/>
              </a:solidFill>
              <a:prstDash val="sysDot"/>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19" name="Line 26">
              <a:extLst>
                <a:ext uri="{FF2B5EF4-FFF2-40B4-BE49-F238E27FC236}">
                  <a16:creationId xmlns:a16="http://schemas.microsoft.com/office/drawing/2014/main" id="{8791E7ED-509F-FF40-911B-0D0D2058265F}"/>
                </a:ext>
              </a:extLst>
            </p:cNvPr>
            <p:cNvSpPr>
              <a:spLocks noChangeShapeType="1"/>
            </p:cNvSpPr>
            <p:nvPr/>
          </p:nvSpPr>
          <p:spPr bwMode="auto">
            <a:xfrm>
              <a:off x="4470400" y="2997200"/>
              <a:ext cx="561975" cy="0"/>
            </a:xfrm>
            <a:prstGeom prst="line">
              <a:avLst/>
            </a:prstGeom>
            <a:noFill/>
            <a:ln w="28575">
              <a:solidFill>
                <a:srgbClr val="000000"/>
              </a:solidFill>
              <a:prstDash val="sysDot"/>
              <a:round/>
              <a:headEnd type="triangle" w="med"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20" name="Line 27">
              <a:extLst>
                <a:ext uri="{FF2B5EF4-FFF2-40B4-BE49-F238E27FC236}">
                  <a16:creationId xmlns:a16="http://schemas.microsoft.com/office/drawing/2014/main" id="{DB9A1FC9-422D-DC41-B9AC-7E52CFFBCE07}"/>
                </a:ext>
              </a:extLst>
            </p:cNvPr>
            <p:cNvSpPr>
              <a:spLocks noChangeShapeType="1"/>
            </p:cNvSpPr>
            <p:nvPr/>
          </p:nvSpPr>
          <p:spPr bwMode="auto">
            <a:xfrm flipH="1">
              <a:off x="3563938" y="3754438"/>
              <a:ext cx="0" cy="608012"/>
            </a:xfrm>
            <a:prstGeom prst="line">
              <a:avLst/>
            </a:prstGeom>
            <a:noFill/>
            <a:ln w="28575">
              <a:solidFill>
                <a:srgbClr val="000000"/>
              </a:solidFill>
              <a:prstDash val="sysDot"/>
              <a:round/>
              <a:headEnd type="triangle" w="med" len="sm"/>
              <a:tailEnd type="non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21" name="Line 28">
              <a:extLst>
                <a:ext uri="{FF2B5EF4-FFF2-40B4-BE49-F238E27FC236}">
                  <a16:creationId xmlns:a16="http://schemas.microsoft.com/office/drawing/2014/main" id="{C0665323-ACA0-C243-9019-291FE279944C}"/>
                </a:ext>
              </a:extLst>
            </p:cNvPr>
            <p:cNvSpPr>
              <a:spLocks noChangeShapeType="1"/>
            </p:cNvSpPr>
            <p:nvPr/>
          </p:nvSpPr>
          <p:spPr bwMode="auto">
            <a:xfrm>
              <a:off x="7388225" y="2708275"/>
              <a:ext cx="0" cy="215900"/>
            </a:xfrm>
            <a:prstGeom prst="line">
              <a:avLst/>
            </a:prstGeom>
            <a:noFill/>
            <a:ln w="28575">
              <a:solidFill>
                <a:srgbClr val="000000"/>
              </a:solidFill>
              <a:prstDash val="sysDot"/>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22" name="Rectangle 31">
              <a:extLst>
                <a:ext uri="{FF2B5EF4-FFF2-40B4-BE49-F238E27FC236}">
                  <a16:creationId xmlns:a16="http://schemas.microsoft.com/office/drawing/2014/main" id="{CC26307A-987F-4441-B6CC-6BEB3247752C}"/>
                </a:ext>
              </a:extLst>
            </p:cNvPr>
            <p:cNvSpPr>
              <a:spLocks noChangeArrowheads="1"/>
            </p:cNvSpPr>
            <p:nvPr/>
          </p:nvSpPr>
          <p:spPr bwMode="auto">
            <a:xfrm>
              <a:off x="4052888" y="1381125"/>
              <a:ext cx="2266950" cy="328613"/>
            </a:xfrm>
            <a:prstGeom prst="rect">
              <a:avLst/>
            </a:prstGeom>
            <a:solidFill>
              <a:srgbClr val="3399FF"/>
            </a:solidFill>
            <a:ln>
              <a:noFill/>
            </a:ln>
            <a:effectLst>
              <a:outerShdw dist="35921" dir="2700000" algn="ctr" rotWithShape="0">
                <a:srgbClr val="999999"/>
              </a:outerShdw>
            </a:effectLst>
            <a:extLst>
              <a:ext uri="{91240B29-F687-4F45-9708-019B960494DF}">
                <a14:hiddenLine xmlns:a14="http://schemas.microsoft.com/office/drawing/2010/main" w="28575">
                  <a:solidFill>
                    <a:srgbClr val="333366"/>
                  </a:solidFill>
                  <a:miter lim="800000"/>
                  <a:headEnd type="none" w="sm" len="sm"/>
                  <a:tailEnd type="none" w="sm" len="sm"/>
                </a14:hiddenLine>
              </a:ext>
            </a:ex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2000" kern="0" dirty="0">
                  <a:solidFill>
                    <a:srgbClr val="FFFFFF"/>
                  </a:solidFill>
                </a:rPr>
                <a:t>Council </a:t>
              </a:r>
            </a:p>
          </p:txBody>
        </p:sp>
        <p:sp>
          <p:nvSpPr>
            <p:cNvPr id="23" name="Rectangle 32">
              <a:extLst>
                <a:ext uri="{FF2B5EF4-FFF2-40B4-BE49-F238E27FC236}">
                  <a16:creationId xmlns:a16="http://schemas.microsoft.com/office/drawing/2014/main" id="{172D6200-5E67-AB4D-B125-DF62CEB74E71}"/>
                </a:ext>
              </a:extLst>
            </p:cNvPr>
            <p:cNvSpPr>
              <a:spLocks noChangeArrowheads="1"/>
            </p:cNvSpPr>
            <p:nvPr/>
          </p:nvSpPr>
          <p:spPr bwMode="auto">
            <a:xfrm>
              <a:off x="1598613" y="1371600"/>
              <a:ext cx="2265362" cy="328613"/>
            </a:xfrm>
            <a:prstGeom prst="rect">
              <a:avLst/>
            </a:prstGeom>
            <a:solidFill>
              <a:srgbClr val="3399FF"/>
            </a:solidFill>
            <a:ln>
              <a:noFill/>
            </a:ln>
            <a:effectLst>
              <a:outerShdw dist="35921" dir="2700000" algn="ctr" rotWithShape="0">
                <a:srgbClr val="999999"/>
              </a:outerShdw>
            </a:effectLst>
            <a:extLst>
              <a:ext uri="{91240B29-F687-4F45-9708-019B960494DF}">
                <a14:hiddenLine xmlns:a14="http://schemas.microsoft.com/office/drawing/2010/main" w="12700">
                  <a:solidFill>
                    <a:srgbClr val="333366"/>
                  </a:solidFill>
                  <a:miter lim="800000"/>
                  <a:headEnd type="none" w="sm" len="sm"/>
                  <a:tailEnd type="none" w="sm" len="sm"/>
                </a14:hiddenLine>
              </a:ext>
            </a:ex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2000" kern="0" dirty="0" err="1">
                  <a:solidFill>
                    <a:srgbClr val="FFFFFF"/>
                  </a:solidFill>
                </a:rPr>
                <a:t>Commission</a:t>
              </a:r>
              <a:endParaRPr lang="de-DE" altLang="de-DE" sz="2000" kern="0" dirty="0">
                <a:solidFill>
                  <a:srgbClr val="FFFFFF"/>
                </a:solidFill>
              </a:endParaRPr>
            </a:p>
          </p:txBody>
        </p:sp>
        <p:sp>
          <p:nvSpPr>
            <p:cNvPr id="24" name="Line 34">
              <a:extLst>
                <a:ext uri="{FF2B5EF4-FFF2-40B4-BE49-F238E27FC236}">
                  <a16:creationId xmlns:a16="http://schemas.microsoft.com/office/drawing/2014/main" id="{4DC8E3D4-C14E-EF4A-966C-AD99CAD8B6EF}"/>
                </a:ext>
              </a:extLst>
            </p:cNvPr>
            <p:cNvSpPr>
              <a:spLocks noChangeShapeType="1"/>
            </p:cNvSpPr>
            <p:nvPr/>
          </p:nvSpPr>
          <p:spPr bwMode="auto">
            <a:xfrm flipH="1">
              <a:off x="4525963" y="3068638"/>
              <a:ext cx="506412" cy="0"/>
            </a:xfrm>
            <a:prstGeom prst="line">
              <a:avLst/>
            </a:prstGeom>
            <a:noFill/>
            <a:ln w="28575">
              <a:solidFill>
                <a:srgbClr val="000000"/>
              </a:solidFill>
              <a:prstDash val="sysDot"/>
              <a:round/>
              <a:headEnd type="triangle" w="med" len="sm"/>
              <a:tailEnd type="non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25" name="Rectangle 33">
              <a:extLst>
                <a:ext uri="{FF2B5EF4-FFF2-40B4-BE49-F238E27FC236}">
                  <a16:creationId xmlns:a16="http://schemas.microsoft.com/office/drawing/2014/main" id="{E63AB2C6-D377-9D47-B7F1-F0200A3C73BD}"/>
                </a:ext>
              </a:extLst>
            </p:cNvPr>
            <p:cNvSpPr>
              <a:spLocks noChangeArrowheads="1"/>
            </p:cNvSpPr>
            <p:nvPr/>
          </p:nvSpPr>
          <p:spPr bwMode="auto">
            <a:xfrm>
              <a:off x="6516688" y="1381125"/>
              <a:ext cx="2263775" cy="328613"/>
            </a:xfrm>
            <a:prstGeom prst="rect">
              <a:avLst/>
            </a:prstGeom>
            <a:solidFill>
              <a:srgbClr val="3399FF"/>
            </a:solidFill>
            <a:ln>
              <a:noFill/>
            </a:ln>
            <a:effectLst>
              <a:outerShdw dist="35921" dir="2700000" algn="ctr" rotWithShape="0">
                <a:srgbClr val="999999"/>
              </a:outerShdw>
            </a:effectLst>
            <a:extLst>
              <a:ext uri="{91240B29-F687-4F45-9708-019B960494DF}">
                <a14:hiddenLine xmlns:a14="http://schemas.microsoft.com/office/drawing/2010/main" w="12700">
                  <a:solidFill>
                    <a:srgbClr val="333366"/>
                  </a:solidFill>
                  <a:miter lim="800000"/>
                  <a:headEnd type="none" w="sm" len="sm"/>
                  <a:tailEnd type="none" w="sm" len="sm"/>
                </a14:hiddenLine>
              </a:ext>
            </a:ex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2000" kern="0">
                  <a:solidFill>
                    <a:srgbClr val="FFFFFF"/>
                  </a:solidFill>
                </a:rPr>
                <a:t>Europ. Parliament</a:t>
              </a:r>
            </a:p>
          </p:txBody>
        </p:sp>
        <p:sp>
          <p:nvSpPr>
            <p:cNvPr id="26" name="Line 36">
              <a:extLst>
                <a:ext uri="{FF2B5EF4-FFF2-40B4-BE49-F238E27FC236}">
                  <a16:creationId xmlns:a16="http://schemas.microsoft.com/office/drawing/2014/main" id="{04620F3E-5646-8244-8EC9-D9DB94F4528D}"/>
                </a:ext>
              </a:extLst>
            </p:cNvPr>
            <p:cNvSpPr>
              <a:spLocks noChangeShapeType="1"/>
            </p:cNvSpPr>
            <p:nvPr/>
          </p:nvSpPr>
          <p:spPr bwMode="auto">
            <a:xfrm flipH="1">
              <a:off x="5926138" y="5746750"/>
              <a:ext cx="0" cy="144463"/>
            </a:xfrm>
            <a:prstGeom prst="line">
              <a:avLst/>
            </a:prstGeom>
            <a:noFill/>
            <a:ln w="28575">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pic>
          <p:nvPicPr>
            <p:cNvPr id="27" name="Picture 38" descr="logo-ESGAB">
              <a:extLst>
                <a:ext uri="{FF2B5EF4-FFF2-40B4-BE49-F238E27FC236}">
                  <a16:creationId xmlns:a16="http://schemas.microsoft.com/office/drawing/2014/main" id="{B2E226F4-4B4E-F444-A06D-56D5DB2BD1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8600" y="2008188"/>
              <a:ext cx="1439863" cy="60960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9" descr="esac.gif">
              <a:extLst>
                <a:ext uri="{FF2B5EF4-FFF2-40B4-BE49-F238E27FC236}">
                  <a16:creationId xmlns:a16="http://schemas.microsoft.com/office/drawing/2014/main" id="{184FA557-A4A1-E940-8615-6619FD1165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2024063"/>
              <a:ext cx="1169987" cy="587375"/>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Line 43">
              <a:extLst>
                <a:ext uri="{FF2B5EF4-FFF2-40B4-BE49-F238E27FC236}">
                  <a16:creationId xmlns:a16="http://schemas.microsoft.com/office/drawing/2014/main" id="{60BA899D-75D6-2E4B-AC63-D8B9E1AB5A32}"/>
                </a:ext>
              </a:extLst>
            </p:cNvPr>
            <p:cNvSpPr>
              <a:spLocks noChangeShapeType="1"/>
            </p:cNvSpPr>
            <p:nvPr/>
          </p:nvSpPr>
          <p:spPr bwMode="auto">
            <a:xfrm>
              <a:off x="4643438" y="3213100"/>
              <a:ext cx="5762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endParaRPr lang="it-IT"/>
            </a:p>
          </p:txBody>
        </p:sp>
        <p:sp>
          <p:nvSpPr>
            <p:cNvPr id="30" name="Line 51">
              <a:extLst>
                <a:ext uri="{FF2B5EF4-FFF2-40B4-BE49-F238E27FC236}">
                  <a16:creationId xmlns:a16="http://schemas.microsoft.com/office/drawing/2014/main" id="{D62BC670-1FDF-4340-A1E2-EB96EE551FD2}"/>
                </a:ext>
              </a:extLst>
            </p:cNvPr>
            <p:cNvSpPr>
              <a:spLocks noChangeShapeType="1"/>
            </p:cNvSpPr>
            <p:nvPr/>
          </p:nvSpPr>
          <p:spPr bwMode="auto">
            <a:xfrm flipV="1">
              <a:off x="7380288" y="1751013"/>
              <a:ext cx="0" cy="215900"/>
            </a:xfrm>
            <a:prstGeom prst="line">
              <a:avLst/>
            </a:prstGeom>
            <a:noFill/>
            <a:ln w="28575">
              <a:solidFill>
                <a:srgbClr val="000000"/>
              </a:solidFill>
              <a:prstDash val="sysDot"/>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1" name="Line 52">
              <a:extLst>
                <a:ext uri="{FF2B5EF4-FFF2-40B4-BE49-F238E27FC236}">
                  <a16:creationId xmlns:a16="http://schemas.microsoft.com/office/drawing/2014/main" id="{5F68C3A6-EF3A-1D4F-891A-23C2263122FE}"/>
                </a:ext>
              </a:extLst>
            </p:cNvPr>
            <p:cNvSpPr>
              <a:spLocks noChangeShapeType="1"/>
            </p:cNvSpPr>
            <p:nvPr/>
          </p:nvSpPr>
          <p:spPr bwMode="auto">
            <a:xfrm flipV="1">
              <a:off x="5076825" y="1738313"/>
              <a:ext cx="0" cy="215900"/>
            </a:xfrm>
            <a:prstGeom prst="line">
              <a:avLst/>
            </a:prstGeom>
            <a:noFill/>
            <a:ln w="28575">
              <a:solidFill>
                <a:srgbClr val="000000"/>
              </a:solidFill>
              <a:prstDash val="sysDot"/>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2" name="Line 53">
              <a:extLst>
                <a:ext uri="{FF2B5EF4-FFF2-40B4-BE49-F238E27FC236}">
                  <a16:creationId xmlns:a16="http://schemas.microsoft.com/office/drawing/2014/main" id="{58A1A54B-B8DB-7D45-B311-A257639C9363}"/>
                </a:ext>
              </a:extLst>
            </p:cNvPr>
            <p:cNvSpPr>
              <a:spLocks noChangeShapeType="1"/>
            </p:cNvSpPr>
            <p:nvPr/>
          </p:nvSpPr>
          <p:spPr bwMode="auto">
            <a:xfrm flipV="1">
              <a:off x="2627313" y="1738313"/>
              <a:ext cx="0" cy="215900"/>
            </a:xfrm>
            <a:prstGeom prst="line">
              <a:avLst/>
            </a:prstGeom>
            <a:noFill/>
            <a:ln w="28575">
              <a:solidFill>
                <a:srgbClr val="000000"/>
              </a:solidFill>
              <a:prstDash val="sysDot"/>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3" name="Line 54">
              <a:extLst>
                <a:ext uri="{FF2B5EF4-FFF2-40B4-BE49-F238E27FC236}">
                  <a16:creationId xmlns:a16="http://schemas.microsoft.com/office/drawing/2014/main" id="{E5777D6F-2702-E54C-82C6-0880A9E2D442}"/>
                </a:ext>
              </a:extLst>
            </p:cNvPr>
            <p:cNvSpPr>
              <a:spLocks noChangeShapeType="1"/>
            </p:cNvSpPr>
            <p:nvPr/>
          </p:nvSpPr>
          <p:spPr bwMode="auto">
            <a:xfrm>
              <a:off x="179388" y="1870075"/>
              <a:ext cx="1223962" cy="0"/>
            </a:xfrm>
            <a:prstGeom prst="line">
              <a:avLst/>
            </a:prstGeom>
            <a:noFill/>
            <a:ln w="381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4" name="Line 55">
              <a:extLst>
                <a:ext uri="{FF2B5EF4-FFF2-40B4-BE49-F238E27FC236}">
                  <a16:creationId xmlns:a16="http://schemas.microsoft.com/office/drawing/2014/main" id="{06F1F379-4B7B-4446-B40F-FAE77C6168A5}"/>
                </a:ext>
              </a:extLst>
            </p:cNvPr>
            <p:cNvSpPr>
              <a:spLocks noChangeShapeType="1"/>
            </p:cNvSpPr>
            <p:nvPr/>
          </p:nvSpPr>
          <p:spPr bwMode="auto">
            <a:xfrm>
              <a:off x="179388" y="2852738"/>
              <a:ext cx="1223962" cy="0"/>
            </a:xfrm>
            <a:prstGeom prst="line">
              <a:avLst/>
            </a:prstGeom>
            <a:noFill/>
            <a:ln w="381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5" name="Line 56">
              <a:extLst>
                <a:ext uri="{FF2B5EF4-FFF2-40B4-BE49-F238E27FC236}">
                  <a16:creationId xmlns:a16="http://schemas.microsoft.com/office/drawing/2014/main" id="{98188DB4-4D26-C847-B090-81CCA621ED07}"/>
                </a:ext>
              </a:extLst>
            </p:cNvPr>
            <p:cNvSpPr>
              <a:spLocks noChangeShapeType="1"/>
            </p:cNvSpPr>
            <p:nvPr/>
          </p:nvSpPr>
          <p:spPr bwMode="auto">
            <a:xfrm>
              <a:off x="179388" y="4149725"/>
              <a:ext cx="1223962" cy="0"/>
            </a:xfrm>
            <a:prstGeom prst="line">
              <a:avLst/>
            </a:prstGeom>
            <a:noFill/>
            <a:ln w="381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6" name="Line 57">
              <a:extLst>
                <a:ext uri="{FF2B5EF4-FFF2-40B4-BE49-F238E27FC236}">
                  <a16:creationId xmlns:a16="http://schemas.microsoft.com/office/drawing/2014/main" id="{8AACA53B-9FDF-3747-ABF7-CF8996026F22}"/>
                </a:ext>
              </a:extLst>
            </p:cNvPr>
            <p:cNvSpPr>
              <a:spLocks noChangeShapeType="1"/>
            </p:cNvSpPr>
            <p:nvPr/>
          </p:nvSpPr>
          <p:spPr bwMode="auto">
            <a:xfrm>
              <a:off x="179388" y="5373688"/>
              <a:ext cx="1223962" cy="0"/>
            </a:xfrm>
            <a:prstGeom prst="line">
              <a:avLst/>
            </a:prstGeom>
            <a:noFill/>
            <a:ln w="381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37" name="Text Box 58">
              <a:extLst>
                <a:ext uri="{FF2B5EF4-FFF2-40B4-BE49-F238E27FC236}">
                  <a16:creationId xmlns:a16="http://schemas.microsoft.com/office/drawing/2014/main" id="{C6FC58D5-F5A9-C449-85CC-C1D24190AD01}"/>
                </a:ext>
              </a:extLst>
            </p:cNvPr>
            <p:cNvSpPr txBox="1">
              <a:spLocks noChangeArrowheads="1"/>
            </p:cNvSpPr>
            <p:nvPr/>
          </p:nvSpPr>
          <p:spPr bwMode="auto">
            <a:xfrm>
              <a:off x="179388" y="1341438"/>
              <a:ext cx="1368425"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fontAlgn="auto">
                <a:spcBef>
                  <a:spcPts val="0"/>
                </a:spcBef>
                <a:spcAft>
                  <a:spcPts val="0"/>
                </a:spcAft>
                <a:buClr>
                  <a:srgbClr val="CC0033"/>
                </a:buClr>
                <a:buSzPct val="120000"/>
                <a:buFont typeface="Wingdings" pitchFamily="2" charset="2"/>
                <a:buNone/>
                <a:defRPr/>
              </a:pPr>
              <a:r>
                <a:rPr lang="de-DE" altLang="de-DE" sz="1200" u="sng" kern="0" dirty="0">
                  <a:solidFill>
                    <a:srgbClr val="000000"/>
                  </a:solidFill>
                </a:rPr>
                <a:t>Political </a:t>
              </a:r>
              <a:r>
                <a:rPr lang="de-DE" altLang="de-DE" sz="1200" u="sng" kern="0" dirty="0" err="1">
                  <a:solidFill>
                    <a:srgbClr val="000000"/>
                  </a:solidFill>
                </a:rPr>
                <a:t>level</a:t>
              </a:r>
              <a:r>
                <a:rPr lang="de-DE" altLang="de-DE" kern="0" dirty="0">
                  <a:solidFill>
                    <a:srgbClr val="000000"/>
                  </a:solidFill>
                </a:rPr>
                <a:t> </a:t>
              </a:r>
            </a:p>
          </p:txBody>
        </p:sp>
        <p:sp>
          <p:nvSpPr>
            <p:cNvPr id="38" name="Text Box 59">
              <a:extLst>
                <a:ext uri="{FF2B5EF4-FFF2-40B4-BE49-F238E27FC236}">
                  <a16:creationId xmlns:a16="http://schemas.microsoft.com/office/drawing/2014/main" id="{FA6D37BC-B79B-E540-9510-306E5F90E828}"/>
                </a:ext>
              </a:extLst>
            </p:cNvPr>
            <p:cNvSpPr txBox="1">
              <a:spLocks noChangeArrowheads="1"/>
            </p:cNvSpPr>
            <p:nvPr/>
          </p:nvSpPr>
          <p:spPr bwMode="auto">
            <a:xfrm>
              <a:off x="179388" y="2133600"/>
              <a:ext cx="13684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fontAlgn="auto">
                <a:spcBef>
                  <a:spcPts val="0"/>
                </a:spcBef>
                <a:spcAft>
                  <a:spcPts val="0"/>
                </a:spcAft>
                <a:buClr>
                  <a:srgbClr val="CC0033"/>
                </a:buClr>
                <a:buSzPct val="120000"/>
                <a:buFont typeface="Wingdings" pitchFamily="2" charset="2"/>
                <a:buNone/>
                <a:defRPr/>
              </a:pPr>
              <a:r>
                <a:rPr lang="de-DE" altLang="de-DE" sz="1200" u="sng" kern="0" dirty="0">
                  <a:solidFill>
                    <a:srgbClr val="000000"/>
                  </a:solidFill>
                </a:rPr>
                <a:t>Strategic </a:t>
              </a:r>
              <a:r>
                <a:rPr lang="de-DE" altLang="de-DE" sz="1200" u="sng" kern="0" dirty="0" err="1">
                  <a:solidFill>
                    <a:srgbClr val="000000"/>
                  </a:solidFill>
                </a:rPr>
                <a:t>advice</a:t>
              </a:r>
              <a:endParaRPr lang="de-DE" altLang="de-DE" kern="0" dirty="0">
                <a:solidFill>
                  <a:srgbClr val="000000"/>
                </a:solidFill>
              </a:endParaRPr>
            </a:p>
          </p:txBody>
        </p:sp>
        <p:sp>
          <p:nvSpPr>
            <p:cNvPr id="39" name="Text Box 60">
              <a:extLst>
                <a:ext uri="{FF2B5EF4-FFF2-40B4-BE49-F238E27FC236}">
                  <a16:creationId xmlns:a16="http://schemas.microsoft.com/office/drawing/2014/main" id="{5D6A7EE1-B07B-F140-B5E0-CA4E73FD4688}"/>
                </a:ext>
              </a:extLst>
            </p:cNvPr>
            <p:cNvSpPr txBox="1">
              <a:spLocks noChangeArrowheads="1"/>
            </p:cNvSpPr>
            <p:nvPr/>
          </p:nvSpPr>
          <p:spPr bwMode="auto">
            <a:xfrm>
              <a:off x="179388" y="3213100"/>
              <a:ext cx="13684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fontAlgn="auto">
                <a:spcBef>
                  <a:spcPts val="0"/>
                </a:spcBef>
                <a:spcAft>
                  <a:spcPts val="0"/>
                </a:spcAft>
                <a:buClr>
                  <a:srgbClr val="CC0033"/>
                </a:buClr>
                <a:buSzPct val="120000"/>
                <a:buFont typeface="Wingdings" pitchFamily="2" charset="2"/>
                <a:buNone/>
                <a:defRPr/>
              </a:pPr>
              <a:r>
                <a:rPr lang="de-DE" altLang="de-DE" sz="1200" u="sng" kern="0" dirty="0">
                  <a:solidFill>
                    <a:srgbClr val="000000"/>
                  </a:solidFill>
                </a:rPr>
                <a:t>Strategic </a:t>
              </a:r>
              <a:r>
                <a:rPr lang="de-DE" altLang="de-DE" sz="1200" u="sng" kern="0" dirty="0" err="1">
                  <a:solidFill>
                    <a:srgbClr val="000000"/>
                  </a:solidFill>
                </a:rPr>
                <a:t>level</a:t>
              </a:r>
              <a:r>
                <a:rPr lang="de-DE" altLang="de-DE" kern="0" dirty="0">
                  <a:solidFill>
                    <a:srgbClr val="000000"/>
                  </a:solidFill>
                </a:rPr>
                <a:t> </a:t>
              </a:r>
            </a:p>
          </p:txBody>
        </p:sp>
        <p:sp>
          <p:nvSpPr>
            <p:cNvPr id="40" name="Text Box 61">
              <a:extLst>
                <a:ext uri="{FF2B5EF4-FFF2-40B4-BE49-F238E27FC236}">
                  <a16:creationId xmlns:a16="http://schemas.microsoft.com/office/drawing/2014/main" id="{9F941FFA-71B6-614B-936A-9D785770AD28}"/>
                </a:ext>
              </a:extLst>
            </p:cNvPr>
            <p:cNvSpPr txBox="1">
              <a:spLocks noChangeArrowheads="1"/>
            </p:cNvSpPr>
            <p:nvPr/>
          </p:nvSpPr>
          <p:spPr bwMode="auto">
            <a:xfrm>
              <a:off x="179388" y="4551363"/>
              <a:ext cx="13684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fontAlgn="auto">
                <a:spcBef>
                  <a:spcPts val="0"/>
                </a:spcBef>
                <a:spcAft>
                  <a:spcPts val="0"/>
                </a:spcAft>
                <a:buClr>
                  <a:srgbClr val="CC0033"/>
                </a:buClr>
                <a:buSzPct val="120000"/>
                <a:buFont typeface="Wingdings" pitchFamily="2" charset="2"/>
                <a:buNone/>
                <a:defRPr/>
              </a:pPr>
              <a:r>
                <a:rPr lang="de-DE" altLang="de-DE" sz="1200" u="sng" kern="0" dirty="0">
                  <a:solidFill>
                    <a:srgbClr val="000000"/>
                  </a:solidFill>
                </a:rPr>
                <a:t>Management</a:t>
              </a:r>
              <a:br>
                <a:rPr lang="de-DE" altLang="de-DE" sz="1200" u="sng" kern="0" dirty="0">
                  <a:solidFill>
                    <a:srgbClr val="000000"/>
                  </a:solidFill>
                </a:rPr>
              </a:br>
              <a:r>
                <a:rPr lang="de-DE" altLang="de-DE" sz="1200" u="sng" kern="0" dirty="0" err="1">
                  <a:solidFill>
                    <a:srgbClr val="000000"/>
                  </a:solidFill>
                </a:rPr>
                <a:t>level</a:t>
              </a:r>
              <a:r>
                <a:rPr lang="de-DE" altLang="de-DE" kern="0" dirty="0">
                  <a:solidFill>
                    <a:srgbClr val="000000"/>
                  </a:solidFill>
                </a:rPr>
                <a:t> </a:t>
              </a:r>
            </a:p>
          </p:txBody>
        </p:sp>
        <p:sp>
          <p:nvSpPr>
            <p:cNvPr id="41" name="Text Box 62">
              <a:extLst>
                <a:ext uri="{FF2B5EF4-FFF2-40B4-BE49-F238E27FC236}">
                  <a16:creationId xmlns:a16="http://schemas.microsoft.com/office/drawing/2014/main" id="{06C2883F-3E1D-9648-93AD-5601F41F8B4A}"/>
                </a:ext>
              </a:extLst>
            </p:cNvPr>
            <p:cNvSpPr txBox="1">
              <a:spLocks noChangeArrowheads="1"/>
            </p:cNvSpPr>
            <p:nvPr/>
          </p:nvSpPr>
          <p:spPr bwMode="auto">
            <a:xfrm>
              <a:off x="179388" y="5589588"/>
              <a:ext cx="13684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fontAlgn="auto">
                <a:spcBef>
                  <a:spcPts val="0"/>
                </a:spcBef>
                <a:spcAft>
                  <a:spcPts val="0"/>
                </a:spcAft>
                <a:buClr>
                  <a:srgbClr val="CC0033"/>
                </a:buClr>
                <a:buSzPct val="120000"/>
                <a:buFont typeface="Wingdings" pitchFamily="2" charset="2"/>
                <a:buNone/>
                <a:defRPr/>
              </a:pPr>
              <a:r>
                <a:rPr lang="de-DE" altLang="de-DE" sz="1200" u="sng" kern="0" dirty="0">
                  <a:solidFill>
                    <a:srgbClr val="000000"/>
                  </a:solidFill>
                </a:rPr>
                <a:t>Working </a:t>
              </a:r>
              <a:r>
                <a:rPr lang="de-DE" altLang="de-DE" sz="1200" u="sng" kern="0" dirty="0" err="1">
                  <a:solidFill>
                    <a:srgbClr val="000000"/>
                  </a:solidFill>
                </a:rPr>
                <a:t>level</a:t>
              </a:r>
              <a:r>
                <a:rPr lang="de-DE" altLang="de-DE" kern="0" dirty="0">
                  <a:solidFill>
                    <a:srgbClr val="000000"/>
                  </a:solidFill>
                </a:rPr>
                <a:t> </a:t>
              </a:r>
            </a:p>
          </p:txBody>
        </p:sp>
        <p:sp>
          <p:nvSpPr>
            <p:cNvPr id="42" name="Line 63">
              <a:extLst>
                <a:ext uri="{FF2B5EF4-FFF2-40B4-BE49-F238E27FC236}">
                  <a16:creationId xmlns:a16="http://schemas.microsoft.com/office/drawing/2014/main" id="{94738CFC-8C02-474E-B42D-C23CA86E23EF}"/>
                </a:ext>
              </a:extLst>
            </p:cNvPr>
            <p:cNvSpPr>
              <a:spLocks noChangeShapeType="1"/>
            </p:cNvSpPr>
            <p:nvPr/>
          </p:nvSpPr>
          <p:spPr bwMode="auto">
            <a:xfrm flipV="1">
              <a:off x="3492500" y="2708275"/>
              <a:ext cx="0" cy="217488"/>
            </a:xfrm>
            <a:prstGeom prst="line">
              <a:avLst/>
            </a:prstGeom>
            <a:noFill/>
            <a:ln w="28575">
              <a:solidFill>
                <a:srgbClr val="000000"/>
              </a:solidFill>
              <a:prstDash val="sysDot"/>
              <a:round/>
              <a:headEnd type="triangle" w="med" len="sm"/>
              <a:tailEnd type="non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43" name="Line 64">
              <a:extLst>
                <a:ext uri="{FF2B5EF4-FFF2-40B4-BE49-F238E27FC236}">
                  <a16:creationId xmlns:a16="http://schemas.microsoft.com/office/drawing/2014/main" id="{DF6C0046-E3EB-184C-B62B-153A65E83D13}"/>
                </a:ext>
              </a:extLst>
            </p:cNvPr>
            <p:cNvSpPr>
              <a:spLocks noChangeShapeType="1"/>
            </p:cNvSpPr>
            <p:nvPr/>
          </p:nvSpPr>
          <p:spPr bwMode="auto">
            <a:xfrm flipH="1" flipV="1">
              <a:off x="3492500" y="1700213"/>
              <a:ext cx="0" cy="215900"/>
            </a:xfrm>
            <a:prstGeom prst="line">
              <a:avLst/>
            </a:prstGeom>
            <a:noFill/>
            <a:ln w="28575">
              <a:solidFill>
                <a:srgbClr val="000000"/>
              </a:solidFill>
              <a:prstDash val="sysDot"/>
              <a:round/>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sp>
          <p:nvSpPr>
            <p:cNvPr id="44" name="Line 65">
              <a:extLst>
                <a:ext uri="{FF2B5EF4-FFF2-40B4-BE49-F238E27FC236}">
                  <a16:creationId xmlns:a16="http://schemas.microsoft.com/office/drawing/2014/main" id="{3F488ABA-79F2-C044-8AAA-9E2A7E747F6D}"/>
                </a:ext>
              </a:extLst>
            </p:cNvPr>
            <p:cNvSpPr>
              <a:spLocks noChangeShapeType="1"/>
            </p:cNvSpPr>
            <p:nvPr/>
          </p:nvSpPr>
          <p:spPr bwMode="auto">
            <a:xfrm flipV="1">
              <a:off x="3492500" y="1916113"/>
              <a:ext cx="0" cy="793750"/>
            </a:xfrm>
            <a:prstGeom prst="line">
              <a:avLst/>
            </a:prstGeom>
            <a:noFill/>
            <a:ln w="28575">
              <a:solidFill>
                <a:srgbClr val="5F5F5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p>
              <a:endParaRPr lang="it-IT"/>
            </a:p>
          </p:txBody>
        </p:sp>
        <p:sp>
          <p:nvSpPr>
            <p:cNvPr id="45" name="Rectangle 5">
              <a:extLst>
                <a:ext uri="{FF2B5EF4-FFF2-40B4-BE49-F238E27FC236}">
                  <a16:creationId xmlns:a16="http://schemas.microsoft.com/office/drawing/2014/main" id="{15C8B91E-09FB-AD41-94B9-C8F8AC89AC92}"/>
                </a:ext>
              </a:extLst>
            </p:cNvPr>
            <p:cNvSpPr>
              <a:spLocks noChangeArrowheads="1"/>
            </p:cNvSpPr>
            <p:nvPr/>
          </p:nvSpPr>
          <p:spPr bwMode="auto">
            <a:xfrm>
              <a:off x="7734300" y="2854325"/>
              <a:ext cx="1230313" cy="3886200"/>
            </a:xfrm>
            <a:prstGeom prst="rect">
              <a:avLst/>
            </a:prstGeom>
            <a:solidFill>
              <a:srgbClr val="FFFFFF">
                <a:lumMod val="95000"/>
              </a:srgbClr>
            </a:solidFill>
            <a:ln w="28575">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fontAlgn="auto">
                <a:spcBef>
                  <a:spcPct val="20000"/>
                </a:spcBef>
                <a:spcAft>
                  <a:spcPts val="0"/>
                </a:spcAft>
                <a:buClr>
                  <a:srgbClr val="CC0033"/>
                </a:buClr>
                <a:buSzPct val="120000"/>
                <a:buFont typeface="Wingdings" pitchFamily="2" charset="2"/>
                <a:buNone/>
                <a:defRPr/>
              </a:pPr>
              <a:endParaRPr lang="de-DE" altLang="de-DE" kern="0" dirty="0">
                <a:solidFill>
                  <a:srgbClr val="000000"/>
                </a:solidFill>
              </a:endParaRPr>
            </a:p>
            <a:p>
              <a:pPr algn="ctr" fontAlgn="auto">
                <a:spcBef>
                  <a:spcPct val="20000"/>
                </a:spcBef>
                <a:spcAft>
                  <a:spcPts val="0"/>
                </a:spcAft>
                <a:buClr>
                  <a:srgbClr val="CC0033"/>
                </a:buClr>
                <a:buSzPct val="120000"/>
                <a:buFont typeface="Wingdings" pitchFamily="2" charset="2"/>
                <a:buNone/>
                <a:defRPr/>
              </a:pPr>
              <a:r>
                <a:rPr lang="de-DE" altLang="de-DE" sz="2000" kern="0" dirty="0">
                  <a:solidFill>
                    <a:srgbClr val="000000">
                      <a:lumMod val="50000"/>
                      <a:lumOff val="50000"/>
                    </a:srgbClr>
                  </a:solidFill>
                </a:rPr>
                <a:t>ESCB</a:t>
              </a:r>
            </a:p>
          </p:txBody>
        </p:sp>
        <p:sp>
          <p:nvSpPr>
            <p:cNvPr id="46" name="Left-Right Arrow 132">
              <a:extLst>
                <a:ext uri="{FF2B5EF4-FFF2-40B4-BE49-F238E27FC236}">
                  <a16:creationId xmlns:a16="http://schemas.microsoft.com/office/drawing/2014/main" id="{2FB88F6B-5EA3-A24B-8920-77B4AE674A56}"/>
                </a:ext>
              </a:extLst>
            </p:cNvPr>
            <p:cNvSpPr>
              <a:spLocks noChangeArrowheads="1"/>
            </p:cNvSpPr>
            <p:nvPr/>
          </p:nvSpPr>
          <p:spPr bwMode="auto">
            <a:xfrm>
              <a:off x="7250113" y="4187825"/>
              <a:ext cx="1785937" cy="1401763"/>
            </a:xfrm>
            <a:prstGeom prst="leftRightArrow">
              <a:avLst>
                <a:gd name="adj1" fmla="val 50000"/>
                <a:gd name="adj2" fmla="val 49995"/>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lvl1pPr defTabSz="957263">
                <a:spcBef>
                  <a:spcPct val="20000"/>
                </a:spcBef>
                <a:buClr>
                  <a:schemeClr val="bg1"/>
                </a:buClr>
                <a:buChar char="•"/>
                <a:defRPr sz="2400" b="1" i="1">
                  <a:solidFill>
                    <a:srgbClr val="0F5494"/>
                  </a:solidFill>
                  <a:latin typeface="Verdana" panose="020B0604030504040204" pitchFamily="34" charset="0"/>
                </a:defRPr>
              </a:lvl1pPr>
              <a:lvl2pPr marL="742950" indent="-285750" defTabSz="957263">
                <a:spcBef>
                  <a:spcPct val="20000"/>
                </a:spcBef>
                <a:buClr>
                  <a:srgbClr val="009FBA"/>
                </a:buClr>
                <a:buChar char="•"/>
                <a:defRPr sz="2000" b="1">
                  <a:solidFill>
                    <a:srgbClr val="0F5494"/>
                  </a:solidFill>
                  <a:latin typeface="Verdana" panose="020B0604030504040204" pitchFamily="34" charset="0"/>
                </a:defRPr>
              </a:lvl2pPr>
              <a:lvl3pPr marL="1143000" indent="-228600" defTabSz="957263">
                <a:spcBef>
                  <a:spcPct val="20000"/>
                </a:spcBef>
                <a:defRPr sz="1400">
                  <a:solidFill>
                    <a:srgbClr val="0F5494"/>
                  </a:solidFill>
                  <a:latin typeface="Verdana" panose="020B0604030504040204" pitchFamily="34" charset="0"/>
                </a:defRPr>
              </a:lvl3pPr>
              <a:lvl4pPr marL="1600200" indent="-228600" defTabSz="957263">
                <a:spcBef>
                  <a:spcPct val="20000"/>
                </a:spcBef>
                <a:buChar char="–"/>
                <a:defRPr sz="2000">
                  <a:solidFill>
                    <a:schemeClr val="tx1"/>
                  </a:solidFill>
                  <a:latin typeface="Arial" panose="020B0604020202020204" pitchFamily="34" charset="0"/>
                </a:defRPr>
              </a:lvl4pPr>
              <a:lvl5pPr marL="2057400" indent="-228600" defTabSz="957263">
                <a:spcBef>
                  <a:spcPct val="20000"/>
                </a:spcBef>
                <a:buChar char="»"/>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9pPr>
            </a:lstStyle>
            <a:p>
              <a:pPr>
                <a:buClr>
                  <a:srgbClr val="CC0033"/>
                </a:buClr>
                <a:buSzPct val="120000"/>
                <a:buFont typeface="Wingdings" pitchFamily="2" charset="2"/>
                <a:buChar char="§"/>
              </a:pPr>
              <a:endParaRPr lang="en-US" altLang="en-US" sz="2300" i="0">
                <a:solidFill>
                  <a:srgbClr val="000000"/>
                </a:solidFill>
                <a:latin typeface="MetaNormalLF-Roman" pitchFamily="34" charset="0"/>
              </a:endParaRPr>
            </a:p>
          </p:txBody>
        </p:sp>
        <p:sp>
          <p:nvSpPr>
            <p:cNvPr id="47" name="Left-Right Arrow 133">
              <a:extLst>
                <a:ext uri="{FF2B5EF4-FFF2-40B4-BE49-F238E27FC236}">
                  <a16:creationId xmlns:a16="http://schemas.microsoft.com/office/drawing/2014/main" id="{FC60AE99-02BE-CC45-AEF5-90CE7F097D23}"/>
                </a:ext>
              </a:extLst>
            </p:cNvPr>
            <p:cNvSpPr>
              <a:spLocks noChangeArrowheads="1"/>
            </p:cNvSpPr>
            <p:nvPr/>
          </p:nvSpPr>
          <p:spPr bwMode="auto">
            <a:xfrm>
              <a:off x="6948488" y="4187825"/>
              <a:ext cx="1193800" cy="701675"/>
            </a:xfrm>
            <a:prstGeom prst="leftRightArrow">
              <a:avLst>
                <a:gd name="adj1" fmla="val 50000"/>
                <a:gd name="adj2" fmla="val 49906"/>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77108" tIns="0" rIns="0" bIns="0"/>
            <a:lstStyle>
              <a:lvl1pPr defTabSz="957263">
                <a:spcBef>
                  <a:spcPct val="20000"/>
                </a:spcBef>
                <a:buClr>
                  <a:schemeClr val="bg1"/>
                </a:buClr>
                <a:buChar char="•"/>
                <a:defRPr sz="2400" b="1" i="1">
                  <a:solidFill>
                    <a:srgbClr val="0F5494"/>
                  </a:solidFill>
                  <a:latin typeface="Verdana" panose="020B0604030504040204" pitchFamily="34" charset="0"/>
                </a:defRPr>
              </a:lvl1pPr>
              <a:lvl2pPr marL="742950" indent="-285750" defTabSz="957263">
                <a:spcBef>
                  <a:spcPct val="20000"/>
                </a:spcBef>
                <a:buClr>
                  <a:srgbClr val="009FBA"/>
                </a:buClr>
                <a:buChar char="•"/>
                <a:defRPr sz="2000" b="1">
                  <a:solidFill>
                    <a:srgbClr val="0F5494"/>
                  </a:solidFill>
                  <a:latin typeface="Verdana" panose="020B0604030504040204" pitchFamily="34" charset="0"/>
                </a:defRPr>
              </a:lvl2pPr>
              <a:lvl3pPr marL="1143000" indent="-228600" defTabSz="957263">
                <a:spcBef>
                  <a:spcPct val="20000"/>
                </a:spcBef>
                <a:defRPr sz="1400">
                  <a:solidFill>
                    <a:srgbClr val="0F5494"/>
                  </a:solidFill>
                  <a:latin typeface="Verdana" panose="020B0604030504040204" pitchFamily="34" charset="0"/>
                </a:defRPr>
              </a:lvl3pPr>
              <a:lvl4pPr marL="1600200" indent="-228600" defTabSz="957263">
                <a:spcBef>
                  <a:spcPct val="20000"/>
                </a:spcBef>
                <a:buChar char="–"/>
                <a:defRPr sz="2000">
                  <a:solidFill>
                    <a:schemeClr val="tx1"/>
                  </a:solidFill>
                  <a:latin typeface="Arial" panose="020B0604020202020204" pitchFamily="34" charset="0"/>
                </a:defRPr>
              </a:lvl4pPr>
              <a:lvl5pPr marL="2057400" indent="-228600" defTabSz="957263">
                <a:spcBef>
                  <a:spcPct val="20000"/>
                </a:spcBef>
                <a:buChar char="»"/>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har char="»"/>
                <a:defRPr sz="2000">
                  <a:solidFill>
                    <a:schemeClr val="tx1"/>
                  </a:solidFill>
                  <a:latin typeface="Arial" panose="020B0604020202020204" pitchFamily="34" charset="0"/>
                </a:defRPr>
              </a:lvl9pPr>
            </a:lstStyle>
            <a:p>
              <a:pPr>
                <a:buClr>
                  <a:srgbClr val="CC0033"/>
                </a:buClr>
                <a:buSzPct val="120000"/>
                <a:buFont typeface="Wingdings" pitchFamily="2" charset="2"/>
                <a:buChar char="§"/>
              </a:pPr>
              <a:endParaRPr lang="en-US" altLang="en-US" sz="2300" i="0">
                <a:solidFill>
                  <a:srgbClr val="000000"/>
                </a:solidFill>
                <a:latin typeface="MetaNormalLF-Roman" pitchFamily="34" charset="0"/>
              </a:endParaRPr>
            </a:p>
          </p:txBody>
        </p:sp>
        <p:sp>
          <p:nvSpPr>
            <p:cNvPr id="48" name="Left-Right Arrow 134">
              <a:extLst>
                <a:ext uri="{FF2B5EF4-FFF2-40B4-BE49-F238E27FC236}">
                  <a16:creationId xmlns:a16="http://schemas.microsoft.com/office/drawing/2014/main" id="{2CA3838C-04B0-474E-BA02-020D97019D31}"/>
                </a:ext>
              </a:extLst>
            </p:cNvPr>
            <p:cNvSpPr/>
            <p:nvPr/>
          </p:nvSpPr>
          <p:spPr bwMode="auto">
            <a:xfrm>
              <a:off x="6732588" y="3763963"/>
              <a:ext cx="1727200" cy="1104900"/>
            </a:xfrm>
            <a:prstGeom prst="leftRightArrow">
              <a:avLst/>
            </a:prstGeom>
            <a:gradFill>
              <a:gsLst>
                <a:gs pos="40000">
                  <a:srgbClr val="CCECFF"/>
                </a:gs>
                <a:gs pos="67000">
                  <a:srgbClr val="CCFFCC"/>
                </a:gs>
              </a:gsLst>
              <a:lin ang="0" scaled="1"/>
            </a:gradFill>
            <a:ln>
              <a:solidFill>
                <a:schemeClr val="bg1">
                  <a:lumMod val="95000"/>
                </a:schemeClr>
              </a:solidFill>
            </a:ln>
            <a:effectLst>
              <a:outerShdw blurRad="50800" dist="38100" dir="2700000" algn="tl" rotWithShape="0">
                <a:prstClr val="black">
                  <a:alpha val="40000"/>
                </a:prstClr>
              </a:outerShdw>
            </a:effectLst>
          </p:spPr>
          <p:txBody>
            <a:bodyPr lIns="0" tIns="0" rIns="0" bIns="0"/>
            <a:lstStyle/>
            <a:p>
              <a:pPr algn="ctr" defTabSz="957263">
                <a:spcBef>
                  <a:spcPct val="20000"/>
                </a:spcBef>
                <a:buClr>
                  <a:srgbClr val="CC0033"/>
                </a:buClr>
                <a:buSzPct val="120000"/>
                <a:buFont typeface="Wingdings" pitchFamily="2" charset="2"/>
                <a:buNone/>
                <a:defRPr/>
              </a:pPr>
              <a:r>
                <a:rPr lang="en-GB" sz="1600" dirty="0">
                  <a:solidFill>
                    <a:srgbClr val="000000"/>
                  </a:solidFill>
                  <a:latin typeface="MetaNormalLF-Roman" pitchFamily="34" charset="0"/>
                </a:rPr>
                <a:t>ESF</a:t>
              </a:r>
            </a:p>
          </p:txBody>
        </p:sp>
        <p:sp>
          <p:nvSpPr>
            <p:cNvPr id="49" name="Rectangle 23">
              <a:extLst>
                <a:ext uri="{FF2B5EF4-FFF2-40B4-BE49-F238E27FC236}">
                  <a16:creationId xmlns:a16="http://schemas.microsoft.com/office/drawing/2014/main" id="{860225B3-7D77-7647-813D-6D689564DD31}"/>
                </a:ext>
              </a:extLst>
            </p:cNvPr>
            <p:cNvSpPr>
              <a:spLocks noChangeArrowheads="1"/>
            </p:cNvSpPr>
            <p:nvPr/>
          </p:nvSpPr>
          <p:spPr bwMode="auto">
            <a:xfrm>
              <a:off x="7885113" y="2997200"/>
              <a:ext cx="863600" cy="704850"/>
            </a:xfrm>
            <a:prstGeom prst="rect">
              <a:avLst/>
            </a:prstGeom>
            <a:solidFill>
              <a:srgbClr val="CCFFCC"/>
            </a:solidFill>
            <a:ln>
              <a:solidFill>
                <a:schemeClr val="bg1"/>
              </a:solidFill>
            </a:ln>
            <a:effectLst>
              <a:outerShdw dist="35921" dir="2700000" algn="ctr" rotWithShape="0">
                <a:srgbClr val="999999"/>
              </a:outerShdw>
            </a:effectLst>
          </p:spPr>
          <p:txBody>
            <a:bodyPr wrap="none" anchor="ctr"/>
            <a:lstStyle>
              <a:lvl1pPr>
                <a:defRPr sz="2300" b="1">
                  <a:solidFill>
                    <a:schemeClr val="tx1"/>
                  </a:solidFill>
                  <a:latin typeface="MetaNormalLF-Roman" pitchFamily="34" charset="0"/>
                </a:defRPr>
              </a:lvl1pPr>
              <a:lvl2pPr marL="742950" indent="-285750">
                <a:defRPr sz="2300" b="1">
                  <a:solidFill>
                    <a:schemeClr val="tx1"/>
                  </a:solidFill>
                  <a:latin typeface="MetaNormalLF-Roman" pitchFamily="34" charset="0"/>
                </a:defRPr>
              </a:lvl2pPr>
              <a:lvl3pPr marL="1143000" indent="-228600">
                <a:defRPr sz="2300" b="1">
                  <a:solidFill>
                    <a:schemeClr val="tx1"/>
                  </a:solidFill>
                  <a:latin typeface="MetaNormalLF-Roman" pitchFamily="34" charset="0"/>
                </a:defRPr>
              </a:lvl3pPr>
              <a:lvl4pPr marL="1600200" indent="-228600">
                <a:defRPr sz="2300" b="1">
                  <a:solidFill>
                    <a:schemeClr val="tx1"/>
                  </a:solidFill>
                  <a:latin typeface="MetaNormalLF-Roman" pitchFamily="34" charset="0"/>
                </a:defRPr>
              </a:lvl4pPr>
              <a:lvl5pPr marL="2057400" indent="-228600">
                <a:defRPr sz="2300" b="1">
                  <a:solidFill>
                    <a:schemeClr val="tx1"/>
                  </a:solidFill>
                  <a:latin typeface="MetaNormalLF-Roman" pitchFamily="34" charset="0"/>
                </a:defRPr>
              </a:lvl5pPr>
              <a:lvl6pPr marL="25146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6pPr>
              <a:lvl7pPr marL="29718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7pPr>
              <a:lvl8pPr marL="34290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8pPr>
              <a:lvl9pPr marL="3886200" indent="-228600" eaLnBrk="0" fontAlgn="base" hangingPunct="0">
                <a:spcBef>
                  <a:spcPct val="20000"/>
                </a:spcBef>
                <a:spcAft>
                  <a:spcPct val="0"/>
                </a:spcAft>
                <a:buClr>
                  <a:schemeClr val="hlink"/>
                </a:buClr>
                <a:buSzPct val="120000"/>
                <a:buFont typeface="Wingdings" pitchFamily="2" charset="2"/>
                <a:buChar char="§"/>
                <a:defRPr sz="2300" b="1">
                  <a:solidFill>
                    <a:schemeClr val="tx1"/>
                  </a:solidFill>
                  <a:latin typeface="MetaNormalLF-Roman" pitchFamily="34" charset="0"/>
                </a:defRPr>
              </a:lvl9pPr>
            </a:lstStyle>
            <a:p>
              <a:pPr algn="ctr" fontAlgn="auto">
                <a:spcBef>
                  <a:spcPts val="0"/>
                </a:spcBef>
                <a:spcAft>
                  <a:spcPts val="0"/>
                </a:spcAft>
                <a:defRPr/>
              </a:pPr>
              <a:r>
                <a:rPr lang="de-DE" altLang="de-DE" sz="1600" kern="0" dirty="0">
                  <a:solidFill>
                    <a:srgbClr val="000000"/>
                  </a:solidFill>
                </a:rPr>
                <a:t>STC</a:t>
              </a:r>
            </a:p>
          </p:txBody>
        </p:sp>
        <p:sp>
          <p:nvSpPr>
            <p:cNvPr id="50" name="Rectangle 46">
              <a:extLst>
                <a:ext uri="{FF2B5EF4-FFF2-40B4-BE49-F238E27FC236}">
                  <a16:creationId xmlns:a16="http://schemas.microsoft.com/office/drawing/2014/main" id="{CA486256-7633-3B41-B535-5DD036731F95}"/>
                </a:ext>
              </a:extLst>
            </p:cNvPr>
            <p:cNvSpPr>
              <a:spLocks noChangeArrowheads="1"/>
            </p:cNvSpPr>
            <p:nvPr/>
          </p:nvSpPr>
          <p:spPr bwMode="auto">
            <a:xfrm>
              <a:off x="7161213" y="4294188"/>
              <a:ext cx="892175" cy="244475"/>
            </a:xfrm>
            <a:prstGeom prst="rect">
              <a:avLst/>
            </a:prstGeom>
            <a:gradFill flip="none" rotWithShape="1">
              <a:gsLst>
                <a:gs pos="42000">
                  <a:srgbClr val="CCECFF"/>
                </a:gs>
                <a:gs pos="71000">
                  <a:srgbClr val="CCFFCC"/>
                </a:gs>
              </a:gsLst>
              <a:lin ang="0" scaled="1"/>
              <a:tileRect/>
            </a:gradFill>
            <a:ln>
              <a:solidFill>
                <a:schemeClr val="bg1">
                  <a:lumMod val="95000"/>
                </a:schemeClr>
              </a:solidFill>
              <a:prstDash val="sysDot"/>
            </a:ln>
            <a:effectLst>
              <a:outerShdw dist="35921" dir="2700000" algn="ctr" rotWithShape="0">
                <a:srgbClr val="999999"/>
              </a:outerShdw>
            </a:effectLst>
          </p:spPr>
          <p:txBody>
            <a:bodyPr lIns="0" tIns="0" rIns="0" bIns="0" anchor="ctr"/>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algn="ctr" fontAlgn="auto">
                <a:spcBef>
                  <a:spcPct val="20000"/>
                </a:spcBef>
                <a:spcAft>
                  <a:spcPts val="0"/>
                </a:spcAft>
                <a:buClr>
                  <a:srgbClr val="CC0033"/>
                </a:buClr>
                <a:buSzPct val="120000"/>
                <a:buFont typeface="Wingdings" pitchFamily="2" charset="2"/>
                <a:buNone/>
                <a:defRPr/>
              </a:pPr>
              <a:r>
                <a:rPr lang="de-DE" altLang="de-DE" sz="1000" kern="0" dirty="0">
                  <a:solidFill>
                    <a:srgbClr val="000000"/>
                  </a:solidFill>
                </a:rPr>
                <a:t>ESF </a:t>
              </a:r>
              <a:r>
                <a:rPr lang="de-DE" altLang="de-DE" sz="1000" kern="0" dirty="0" err="1">
                  <a:solidFill>
                    <a:srgbClr val="000000"/>
                  </a:solidFill>
                </a:rPr>
                <a:t>Bureau</a:t>
              </a:r>
              <a:endParaRPr lang="de-DE" altLang="de-DE" sz="1000" kern="0" dirty="0">
                <a:solidFill>
                  <a:srgbClr val="000000"/>
                </a:solidFill>
              </a:endParaRPr>
            </a:p>
          </p:txBody>
        </p:sp>
        <p:sp>
          <p:nvSpPr>
            <p:cNvPr id="51" name="Line 63">
              <a:extLst>
                <a:ext uri="{FF2B5EF4-FFF2-40B4-BE49-F238E27FC236}">
                  <a16:creationId xmlns:a16="http://schemas.microsoft.com/office/drawing/2014/main" id="{DED8B327-7771-744B-8575-2D9F382D4B12}"/>
                </a:ext>
              </a:extLst>
            </p:cNvPr>
            <p:cNvSpPr>
              <a:spLocks noChangeShapeType="1"/>
            </p:cNvSpPr>
            <p:nvPr/>
          </p:nvSpPr>
          <p:spPr bwMode="auto">
            <a:xfrm flipV="1">
              <a:off x="4270375" y="5083175"/>
              <a:ext cx="0" cy="288925"/>
            </a:xfrm>
            <a:prstGeom prst="line">
              <a:avLst/>
            </a:prstGeom>
            <a:noFill/>
            <a:ln w="28575">
              <a:solidFill>
                <a:srgbClr val="000000"/>
              </a:solidFill>
              <a:prstDash val="sysDot"/>
              <a:round/>
              <a:headEnd type="triangle" w="med" len="sm"/>
              <a:tailEnd type="non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ct val="20000"/>
                </a:spcBef>
                <a:spcAft>
                  <a:spcPts val="0"/>
                </a:spcAft>
                <a:buClr>
                  <a:srgbClr val="CC0033"/>
                </a:buClr>
                <a:buSzPct val="120000"/>
                <a:buFont typeface="Wingdings" pitchFamily="2" charset="2"/>
                <a:buChar char="§"/>
                <a:defRPr/>
              </a:pPr>
              <a:endParaRPr lang="en-GB" sz="2300" b="0" kern="0">
                <a:solidFill>
                  <a:srgbClr val="000000"/>
                </a:solidFill>
                <a:latin typeface="MetaNormalLF-Roman" pitchFamily="34" charset="0"/>
              </a:endParaRPr>
            </a:p>
          </p:txBody>
        </p:sp>
        <p:pic>
          <p:nvPicPr>
            <p:cNvPr id="52" name="Picture 2">
              <a:extLst>
                <a:ext uri="{FF2B5EF4-FFF2-40B4-BE49-F238E27FC236}">
                  <a16:creationId xmlns:a16="http://schemas.microsoft.com/office/drawing/2014/main" id="{D66EE0F1-C9DF-F448-BE36-894F6ED7EBFC}"/>
                </a:ext>
              </a:extLst>
            </p:cNvPr>
            <p:cNvPicPr>
              <a:picLocks noChangeAspect="1"/>
            </p:cNvPicPr>
            <p:nvPr/>
          </p:nvPicPr>
          <p:blipFill>
            <a:blip r:embed="rId5">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476375" y="6034088"/>
              <a:ext cx="122396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Rectangle 16">
              <a:extLst>
                <a:ext uri="{FF2B5EF4-FFF2-40B4-BE49-F238E27FC236}">
                  <a16:creationId xmlns:a16="http://schemas.microsoft.com/office/drawing/2014/main" id="{6B06E9EF-9790-B647-A8EA-B7F8799A2A82}"/>
                </a:ext>
              </a:extLst>
            </p:cNvPr>
            <p:cNvSpPr>
              <a:spLocks noChangeArrowheads="1"/>
            </p:cNvSpPr>
            <p:nvPr/>
          </p:nvSpPr>
          <p:spPr bwMode="auto">
            <a:xfrm>
              <a:off x="2314575" y="4521200"/>
              <a:ext cx="2519363" cy="647700"/>
            </a:xfrm>
            <a:prstGeom prst="rect">
              <a:avLst/>
            </a:prstGeom>
            <a:solidFill>
              <a:srgbClr val="CCECFF"/>
            </a:solidFill>
            <a:ln w="12700">
              <a:solidFill>
                <a:schemeClr val="bg1">
                  <a:lumMod val="95000"/>
                </a:schemeClr>
              </a:solidFill>
              <a:miter lim="800000"/>
              <a:headEnd type="none" w="sm" len="sm"/>
              <a:tailEnd type="none" w="sm" len="sm"/>
            </a:ln>
            <a:effectLst>
              <a:outerShdw dist="35921" dir="2700000" algn="ctr" rotWithShape="0">
                <a:srgbClr val="999999"/>
              </a:outerShdw>
            </a:effectLst>
          </p:spPr>
          <p:txBody>
            <a:bodyPr wrap="none" anchor="ctr"/>
            <a:lstStyle>
              <a:lvl1pPr defTabSz="957263">
                <a:buClr>
                  <a:schemeClr val="bg1"/>
                </a:buClr>
                <a:defRPr sz="2300" b="1">
                  <a:solidFill>
                    <a:schemeClr val="tx1"/>
                  </a:solidFill>
                  <a:latin typeface="MetaNormalLF-Roman" pitchFamily="34" charset="0"/>
                </a:defRPr>
              </a:lvl1pPr>
              <a:lvl2pPr marL="742950" indent="-285750" defTabSz="957263">
                <a:buSzPct val="80000"/>
                <a:buChar char="n"/>
                <a:defRPr sz="1900" b="1">
                  <a:solidFill>
                    <a:schemeClr val="tx1"/>
                  </a:solidFill>
                  <a:latin typeface="MetaNormalLF-Roman" pitchFamily="34" charset="0"/>
                </a:defRPr>
              </a:lvl2pPr>
              <a:lvl3pPr marL="1143000" indent="-228600" defTabSz="957263">
                <a:buClr>
                  <a:schemeClr val="accent2"/>
                </a:buClr>
                <a:buSzPct val="80000"/>
                <a:buChar char="n"/>
                <a:defRPr sz="1900" b="1">
                  <a:solidFill>
                    <a:schemeClr val="tx1"/>
                  </a:solidFill>
                  <a:latin typeface="MetaNormalLF-Roman" pitchFamily="34" charset="0"/>
                </a:defRPr>
              </a:lvl3pPr>
              <a:lvl4pPr marL="1600200" indent="-228600" defTabSz="957263">
                <a:buClr>
                  <a:schemeClr val="accent1"/>
                </a:buClr>
                <a:buSzPct val="80000"/>
                <a:buChar char="n"/>
                <a:defRPr sz="1900" b="1">
                  <a:solidFill>
                    <a:schemeClr val="tx1"/>
                  </a:solidFill>
                  <a:latin typeface="MetaNormalLF-Roman" pitchFamily="34" charset="0"/>
                </a:defRPr>
              </a:lvl4pPr>
              <a:lvl5pPr marL="2057400" indent="-228600" defTabSz="957263">
                <a:buClr>
                  <a:schemeClr val="folHlink"/>
                </a:buClr>
                <a:defRPr sz="1500" b="1">
                  <a:solidFill>
                    <a:schemeClr val="tx1"/>
                  </a:solidFill>
                  <a:latin typeface="MetaNormalLF-Roman" pitchFamily="34" charset="0"/>
                </a:defRPr>
              </a:lvl5pPr>
              <a:lvl6pPr marL="25146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6pPr>
              <a:lvl7pPr marL="29718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7pPr>
              <a:lvl8pPr marL="34290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8pPr>
              <a:lvl9pPr marL="3886200" indent="-228600" defTabSz="957263" eaLnBrk="0" fontAlgn="base" hangingPunct="0">
                <a:spcBef>
                  <a:spcPct val="20000"/>
                </a:spcBef>
                <a:spcAft>
                  <a:spcPct val="0"/>
                </a:spcAft>
                <a:buClr>
                  <a:schemeClr val="folHlink"/>
                </a:buClr>
                <a:defRPr sz="1500" b="1">
                  <a:solidFill>
                    <a:schemeClr val="tx1"/>
                  </a:solidFill>
                  <a:latin typeface="MetaNormalLF-Roman" pitchFamily="34" charset="0"/>
                </a:defRPr>
              </a:lvl9pPr>
            </a:lstStyle>
            <a:p>
              <a:pPr algn="ctr" fontAlgn="auto">
                <a:spcBef>
                  <a:spcPct val="50000"/>
                </a:spcBef>
                <a:spcAft>
                  <a:spcPts val="0"/>
                </a:spcAft>
                <a:buClrTx/>
                <a:defRPr/>
              </a:pPr>
              <a:r>
                <a:rPr lang="de-DE" altLang="de-DE" sz="1600" kern="0" dirty="0" err="1">
                  <a:solidFill>
                    <a:srgbClr val="000000"/>
                  </a:solidFill>
                </a:rPr>
                <a:t>Directors</a:t>
              </a:r>
              <a:r>
                <a:rPr lang="de-DE" altLang="de-DE" sz="1600" kern="0" dirty="0">
                  <a:solidFill>
                    <a:srgbClr val="000000"/>
                  </a:solidFill>
                </a:rPr>
                <a:t> Groups</a:t>
              </a:r>
              <a:r>
                <a:rPr lang="de-DE" altLang="de-DE" kern="0" dirty="0">
                  <a:solidFill>
                    <a:srgbClr val="FFFFFF"/>
                  </a:solidFill>
                </a:rPr>
                <a:t> </a:t>
              </a:r>
              <a:endParaRPr lang="de-DE" altLang="de-DE" kern="0" dirty="0">
                <a:solidFill>
                  <a:srgbClr val="000000"/>
                </a:solidFill>
              </a:endParaRPr>
            </a:p>
          </p:txBody>
        </p:sp>
      </p:grpSp>
      <p:sp>
        <p:nvSpPr>
          <p:cNvPr id="60" name="Rettangolo 59">
            <a:extLst>
              <a:ext uri="{FF2B5EF4-FFF2-40B4-BE49-F238E27FC236}">
                <a16:creationId xmlns:a16="http://schemas.microsoft.com/office/drawing/2014/main" id="{0A2952A6-1189-1B4F-A37C-D2E43F0C9261}"/>
              </a:ext>
            </a:extLst>
          </p:cNvPr>
          <p:cNvSpPr/>
          <p:nvPr/>
        </p:nvSpPr>
        <p:spPr>
          <a:xfrm>
            <a:off x="34925" y="5949280"/>
            <a:ext cx="1368425" cy="246221"/>
          </a:xfrm>
          <a:prstGeom prst="rect">
            <a:avLst/>
          </a:prstGeom>
        </p:spPr>
        <p:txBody>
          <a:bodyPr wrap="square">
            <a:spAutoFit/>
          </a:bodyPr>
          <a:lstStyle/>
          <a:p>
            <a:pPr marL="0" indent="0" algn="just">
              <a:buNone/>
              <a:defRPr/>
            </a:pPr>
            <a:r>
              <a:rPr lang="en-GB" altLang="en-US" sz="1000" b="0" dirty="0">
                <a:solidFill>
                  <a:srgbClr val="0E5494"/>
                </a:solidFill>
              </a:rPr>
              <a:t>Source: Eurostat</a:t>
            </a:r>
          </a:p>
        </p:txBody>
      </p:sp>
    </p:spTree>
    <p:extLst>
      <p:ext uri="{BB962C8B-B14F-4D97-AF65-F5344CB8AC3E}">
        <p14:creationId xmlns:p14="http://schemas.microsoft.com/office/powerpoint/2010/main" val="334164625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611324" y="1628775"/>
            <a:ext cx="792135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Quality </a:t>
            </a:r>
            <a:r>
              <a:rPr lang="de-CH" altLang="en-US" sz="4000" kern="0" dirty="0" err="1"/>
              <a:t>within</a:t>
            </a:r>
            <a:r>
              <a:rPr lang="de-CH" altLang="en-US" sz="4000" kern="0" dirty="0"/>
              <a:t> </a:t>
            </a:r>
            <a:r>
              <a:rPr lang="de-CH" altLang="en-US" sz="4000" kern="0" dirty="0" err="1"/>
              <a:t>the</a:t>
            </a:r>
            <a:r>
              <a:rPr lang="de-CH" altLang="en-US" sz="4000" kern="0" dirty="0"/>
              <a:t> European Statistical System</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108</a:t>
            </a:fld>
            <a:endParaRPr lang="en-GB" dirty="0"/>
          </a:p>
        </p:txBody>
      </p:sp>
    </p:spTree>
    <p:extLst>
      <p:ext uri="{BB962C8B-B14F-4D97-AF65-F5344CB8AC3E}">
        <p14:creationId xmlns:p14="http://schemas.microsoft.com/office/powerpoint/2010/main" val="341755935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mission of the ESS is to provide </a:t>
            </a:r>
            <a:r>
              <a:rPr lang="en-GB" altLang="en-US" sz="2000" b="0" i="0" dirty="0">
                <a:solidFill>
                  <a:srgbClr val="0E5494"/>
                </a:solidFill>
              </a:rPr>
              <a:t>reliable, comparable, independent, </a:t>
            </a:r>
            <a:r>
              <a:rPr lang="en-GB" altLang="en-US" sz="2000" i="0" dirty="0">
                <a:solidFill>
                  <a:srgbClr val="0E5494"/>
                </a:solidFill>
              </a:rPr>
              <a:t>high-quality statistics </a:t>
            </a:r>
            <a:r>
              <a:rPr lang="en-GB" altLang="en-US" sz="2000" b="0" i="0" dirty="0">
                <a:solidFill>
                  <a:srgbClr val="0E5494"/>
                </a:solidFill>
              </a:rPr>
              <a:t>for decision making purposes, research and democratic debate.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Quality within the ESS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109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66824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2009: Regulation (EC) No 223/2009 of the European Parliament and of the Council of 11 March 2009 on European statistics establishes the legal framework for the European statistics. It consolidated the activities of the ESS and improved its governance.</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a:t>
            </a:fld>
            <a:endParaRPr lang="en-GB" dirty="0"/>
          </a:p>
        </p:txBody>
      </p:sp>
    </p:spTree>
    <p:extLst>
      <p:ext uri="{BB962C8B-B14F-4D97-AF65-F5344CB8AC3E}">
        <p14:creationId xmlns:p14="http://schemas.microsoft.com/office/powerpoint/2010/main" val="44425300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Regulation (EC) No 223/2009, as amended by Regulation(EU) 2015/759, introduced 6 Principles: </a:t>
            </a:r>
          </a:p>
          <a:p>
            <a:pPr marL="0" indent="0" algn="ctr">
              <a:lnSpc>
                <a:spcPct val="150000"/>
              </a:lnSpc>
              <a:buNone/>
              <a:defRPr/>
            </a:pPr>
            <a:r>
              <a:rPr lang="en-GB" altLang="en-US" sz="1800" b="0" dirty="0">
                <a:solidFill>
                  <a:srgbClr val="0E5494"/>
                </a:solidFill>
              </a:rPr>
              <a:t>professional independence</a:t>
            </a:r>
            <a:r>
              <a:rPr lang="en-GB" altLang="en-US" sz="1800" b="0" i="0" dirty="0">
                <a:solidFill>
                  <a:srgbClr val="0E5494"/>
                </a:solidFill>
              </a:rPr>
              <a:t>, </a:t>
            </a:r>
            <a:r>
              <a:rPr lang="en-GB" altLang="en-US" sz="1800" b="0" dirty="0">
                <a:solidFill>
                  <a:srgbClr val="0E5494"/>
                </a:solidFill>
              </a:rPr>
              <a:t>impartiality</a:t>
            </a:r>
            <a:r>
              <a:rPr lang="en-GB" altLang="en-US" sz="1800" b="0" i="0" dirty="0">
                <a:solidFill>
                  <a:srgbClr val="0E5494"/>
                </a:solidFill>
              </a:rPr>
              <a:t>, </a:t>
            </a:r>
            <a:r>
              <a:rPr lang="en-GB" altLang="en-US" sz="1800" b="0" dirty="0">
                <a:solidFill>
                  <a:srgbClr val="0E5494"/>
                </a:solidFill>
              </a:rPr>
              <a:t>objectivity</a:t>
            </a:r>
            <a:r>
              <a:rPr lang="en-GB" altLang="en-US" sz="1800" b="0" i="0" dirty="0">
                <a:solidFill>
                  <a:srgbClr val="0E5494"/>
                </a:solidFill>
              </a:rPr>
              <a:t>, </a:t>
            </a:r>
            <a:r>
              <a:rPr lang="en-GB" altLang="en-US" sz="1800" b="0" dirty="0">
                <a:solidFill>
                  <a:srgbClr val="0E5494"/>
                </a:solidFill>
              </a:rPr>
              <a:t>reliability</a:t>
            </a:r>
            <a:r>
              <a:rPr lang="en-GB" altLang="en-US" sz="1800" b="0" i="0" dirty="0">
                <a:solidFill>
                  <a:srgbClr val="0E5494"/>
                </a:solidFill>
              </a:rPr>
              <a:t>, </a:t>
            </a:r>
            <a:r>
              <a:rPr lang="en-GB" altLang="en-US" sz="1800" b="0" dirty="0">
                <a:solidFill>
                  <a:srgbClr val="0E5494"/>
                </a:solidFill>
              </a:rPr>
              <a:t>statistical</a:t>
            </a:r>
            <a:r>
              <a:rPr lang="en-GB" altLang="en-US" sz="1800" b="0" i="0" dirty="0">
                <a:solidFill>
                  <a:srgbClr val="0E5494"/>
                </a:solidFill>
              </a:rPr>
              <a:t> </a:t>
            </a:r>
            <a:r>
              <a:rPr lang="en-GB" altLang="en-US" sz="1800" b="0" dirty="0">
                <a:solidFill>
                  <a:srgbClr val="0E5494"/>
                </a:solidFill>
              </a:rPr>
              <a:t>confidentiality</a:t>
            </a:r>
            <a:r>
              <a:rPr lang="en-GB" altLang="en-US" sz="1800" b="0" i="0" dirty="0">
                <a:solidFill>
                  <a:srgbClr val="0E5494"/>
                </a:solidFill>
              </a:rPr>
              <a:t>, </a:t>
            </a:r>
            <a:r>
              <a:rPr lang="en-GB" altLang="en-US" sz="1800" b="0" dirty="0">
                <a:solidFill>
                  <a:srgbClr val="0E5494"/>
                </a:solidFill>
              </a:rPr>
              <a:t>cost effectiveness</a:t>
            </a:r>
            <a:r>
              <a:rPr lang="en-GB" altLang="en-US" sz="1800" b="0" i="0" dirty="0">
                <a:solidFill>
                  <a:srgbClr val="0E5494"/>
                </a:solidFill>
              </a:rPr>
              <a:t>. </a:t>
            </a:r>
          </a:p>
          <a:p>
            <a:pPr marL="0" indent="0" algn="just">
              <a:lnSpc>
                <a:spcPct val="150000"/>
              </a:lnSpc>
              <a:buNone/>
              <a:defRPr/>
            </a:pPr>
            <a:r>
              <a:rPr lang="en-GB" altLang="en-US" sz="2000" b="0" i="0" dirty="0">
                <a:solidFill>
                  <a:srgbClr val="0E5494"/>
                </a:solidFill>
              </a:rPr>
              <a:t>It also mentioned the Code of Practice, quality reporting and the output quality criteria.</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Quality within the ESS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4833035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ESS quality framework is not legally binding, is a self-commitment and is self-regulatory.</a:t>
            </a:r>
          </a:p>
          <a:p>
            <a:pPr marL="0" indent="0" algn="just">
              <a:lnSpc>
                <a:spcPct val="150000"/>
              </a:lnSpc>
              <a:buNone/>
              <a:defRPr/>
            </a:pPr>
            <a:r>
              <a:rPr lang="en-GB" altLang="en-US" sz="2000" b="0" i="0" dirty="0">
                <a:solidFill>
                  <a:srgbClr val="0E5494"/>
                </a:solidFill>
              </a:rPr>
              <a:t>It includes:</a:t>
            </a:r>
          </a:p>
          <a:p>
            <a:pPr algn="just">
              <a:lnSpc>
                <a:spcPct val="150000"/>
              </a:lnSpc>
              <a:defRPr/>
            </a:pPr>
            <a:r>
              <a:rPr lang="en-GB" altLang="en-US" sz="2000" b="0" i="0" dirty="0">
                <a:solidFill>
                  <a:srgbClr val="0E5494"/>
                </a:solidFill>
              </a:rPr>
              <a:t>The </a:t>
            </a:r>
            <a:r>
              <a:rPr lang="en-GB" altLang="en-US" sz="2000" i="0" dirty="0">
                <a:solidFill>
                  <a:srgbClr val="0E5494"/>
                </a:solidFill>
              </a:rPr>
              <a:t>European Statistics Code of Practice </a:t>
            </a:r>
            <a:endParaRPr lang="en-GB" altLang="en-US" sz="2000" b="0" i="0" dirty="0">
              <a:solidFill>
                <a:srgbClr val="0E5494"/>
              </a:solidFill>
            </a:endParaRPr>
          </a:p>
          <a:p>
            <a:pPr algn="just">
              <a:lnSpc>
                <a:spcPct val="150000"/>
              </a:lnSpc>
              <a:defRPr/>
            </a:pPr>
            <a:r>
              <a:rPr lang="en-GB" altLang="en-US" sz="2000" b="0" i="0" dirty="0">
                <a:solidFill>
                  <a:srgbClr val="0E5494"/>
                </a:solidFill>
              </a:rPr>
              <a:t>The </a:t>
            </a:r>
            <a:r>
              <a:rPr lang="en-GB" altLang="en-US" sz="2000" i="0" dirty="0">
                <a:solidFill>
                  <a:srgbClr val="0E5494"/>
                </a:solidFill>
              </a:rPr>
              <a:t>Quality Assurance Framework </a:t>
            </a:r>
            <a:r>
              <a:rPr lang="en-GB" altLang="en-US" sz="2000" b="0" i="0" dirty="0">
                <a:solidFill>
                  <a:srgbClr val="0E5494"/>
                </a:solidFill>
              </a:rPr>
              <a:t>of the ESS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Quality within the ESS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64013592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European Statistics Code of Practice </a:t>
            </a:r>
            <a:r>
              <a:rPr lang="en-GB" altLang="en-US" sz="2000" b="0" i="0" dirty="0">
                <a:solidFill>
                  <a:srgbClr val="0E5494"/>
                </a:solidFill>
              </a:rPr>
              <a:t>was adopted by Eurostat and the statistical authorities of the Member States to commit themselves to an encompassing approach towards high quality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82359427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European Statistics Code of Practice is the </a:t>
            </a:r>
            <a:r>
              <a:rPr lang="en-GB" altLang="en-US" sz="2000" i="0" dirty="0">
                <a:solidFill>
                  <a:srgbClr val="0E5494"/>
                </a:solidFill>
              </a:rPr>
              <a:t>cornerstone of the common quality framework of the European Statistical System</a:t>
            </a: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426397961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It is a </a:t>
            </a:r>
            <a:r>
              <a:rPr lang="en-GB" altLang="en-US" sz="2000" i="0" dirty="0">
                <a:solidFill>
                  <a:srgbClr val="0E5494"/>
                </a:solidFill>
              </a:rPr>
              <a:t>self-regulatory instrument </a:t>
            </a:r>
            <a:r>
              <a:rPr lang="en-GB" altLang="en-US" sz="2000" b="0" i="0" dirty="0">
                <a:solidFill>
                  <a:srgbClr val="0E5494"/>
                </a:solidFill>
              </a:rPr>
              <a:t>based on 16 principles covering the institutional environment, statistical processes and statistical outputs.</a:t>
            </a:r>
          </a:p>
          <a:p>
            <a:pPr marL="0" indent="0" algn="just">
              <a:lnSpc>
                <a:spcPct val="150000"/>
              </a:lnSpc>
              <a:buNone/>
              <a:defRPr/>
            </a:pPr>
            <a:r>
              <a:rPr lang="en-GB" altLang="en-US" sz="2000" b="0" i="0" dirty="0">
                <a:solidFill>
                  <a:srgbClr val="0E5494"/>
                </a:solidFill>
              </a:rPr>
              <a:t>Full details are available on the </a:t>
            </a:r>
            <a:r>
              <a:rPr lang="en-GB" altLang="en-US" sz="2000" b="0" i="0" dirty="0">
                <a:solidFill>
                  <a:srgbClr val="0E5494"/>
                </a:solidFill>
                <a:hlinkClick r:id="rId3"/>
              </a:rPr>
              <a:t>European Statistics Code of Practice 2017</a:t>
            </a:r>
            <a:r>
              <a:rPr lang="en-GB" altLang="en-US" sz="2000" b="0" i="0" dirty="0">
                <a:solidFill>
                  <a:srgbClr val="0E5494"/>
                </a:solidFill>
              </a:rPr>
              <a:t> (last revised version).</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55500168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solidFill>
                  <a:srgbClr val="0E5494"/>
                </a:solidFill>
              </a:rPr>
              <a:t>Institutional environment</a:t>
            </a:r>
            <a:r>
              <a:rPr lang="en-GB" altLang="en-US" sz="2000" b="0" i="0" dirty="0">
                <a:solidFill>
                  <a:srgbClr val="0E5494"/>
                </a:solidFill>
              </a:rPr>
              <a:t>: Institutional and organisational factors have a significant influence on the effectiveness and credibility of a statistical authority developing, producing and disseminating European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8682474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345197E4-ACF4-7641-B421-00EA6DDE901F}"/>
              </a:ext>
            </a:extLst>
          </p:cNvPr>
          <p:cNvSpPr/>
          <p:nvPr/>
        </p:nvSpPr>
        <p:spPr>
          <a:xfrm>
            <a:off x="706864" y="3180649"/>
            <a:ext cx="5161280" cy="2192567"/>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Relevant principles, 37 indicators to measure compliance:</a:t>
            </a:r>
          </a:p>
          <a:p>
            <a:pPr marL="0" indent="0" algn="just">
              <a:lnSpc>
                <a:spcPct val="150000"/>
              </a:lnSpc>
              <a:buNone/>
              <a:defRPr/>
            </a:pPr>
            <a:endParaRPr lang="en-GB" altLang="en-US" sz="1000" b="0" i="0" dirty="0">
              <a:solidFill>
                <a:srgbClr val="0E5494"/>
              </a:solidFill>
            </a:endParaRPr>
          </a:p>
          <a:p>
            <a:pPr marL="411163" indent="0" algn="just">
              <a:buNone/>
              <a:defRPr/>
            </a:pPr>
            <a:r>
              <a:rPr lang="en-GB" altLang="en-US" sz="1600" b="0" dirty="0">
                <a:solidFill>
                  <a:schemeClr val="bg1"/>
                </a:solidFill>
              </a:rPr>
              <a:t>1. Professional independence</a:t>
            </a:r>
          </a:p>
          <a:p>
            <a:pPr marL="411163" indent="0" algn="just">
              <a:buNone/>
              <a:defRPr/>
            </a:pPr>
            <a:r>
              <a:rPr lang="en-GB" altLang="en-US" sz="1600" b="0" dirty="0">
                <a:solidFill>
                  <a:schemeClr val="bg1"/>
                </a:solidFill>
              </a:rPr>
              <a:t>1bis. Coordination and cooperation</a:t>
            </a:r>
          </a:p>
          <a:p>
            <a:pPr marL="411163" indent="0" algn="just">
              <a:buNone/>
              <a:defRPr/>
            </a:pPr>
            <a:r>
              <a:rPr lang="en-GB" altLang="en-US" sz="1600" b="0" dirty="0">
                <a:solidFill>
                  <a:schemeClr val="bg1"/>
                </a:solidFill>
              </a:rPr>
              <a:t>2. Mandate for data collection and data access</a:t>
            </a:r>
          </a:p>
          <a:p>
            <a:pPr marL="411163" indent="0" algn="just">
              <a:buNone/>
              <a:defRPr/>
            </a:pPr>
            <a:r>
              <a:rPr lang="en-GB" altLang="en-US" sz="1600" b="0" dirty="0">
                <a:solidFill>
                  <a:schemeClr val="bg1"/>
                </a:solidFill>
              </a:rPr>
              <a:t>3. Adequacy of resources</a:t>
            </a:r>
          </a:p>
          <a:p>
            <a:pPr marL="411163" indent="0" algn="just">
              <a:buNone/>
              <a:defRPr/>
            </a:pPr>
            <a:r>
              <a:rPr lang="en-GB" altLang="en-US" sz="1600" b="0" dirty="0">
                <a:solidFill>
                  <a:schemeClr val="bg1"/>
                </a:solidFill>
              </a:rPr>
              <a:t>4. Commitment to quality</a:t>
            </a:r>
          </a:p>
          <a:p>
            <a:pPr marL="411163" indent="0" algn="just">
              <a:buNone/>
              <a:defRPr/>
            </a:pPr>
            <a:r>
              <a:rPr lang="en-GB" altLang="en-US" sz="1600" b="0" dirty="0">
                <a:solidFill>
                  <a:schemeClr val="bg1"/>
                </a:solidFill>
              </a:rPr>
              <a:t>5. Statistical Confidentiality and Data Protection</a:t>
            </a:r>
          </a:p>
          <a:p>
            <a:pPr marL="411163" indent="0" algn="just">
              <a:buNone/>
              <a:defRPr/>
            </a:pPr>
            <a:r>
              <a:rPr lang="en-GB" altLang="en-US" sz="1600" b="0" dirty="0">
                <a:solidFill>
                  <a:schemeClr val="bg1"/>
                </a:solidFill>
              </a:rPr>
              <a:t>6. Impartiality and Objectivity</a:t>
            </a: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37097457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solidFill>
                  <a:srgbClr val="0E5494"/>
                </a:solidFill>
              </a:rPr>
              <a:t>Statistical Processes</a:t>
            </a:r>
            <a:r>
              <a:rPr lang="en-GB" altLang="en-US" sz="2000" b="0" i="0" dirty="0">
                <a:solidFill>
                  <a:srgbClr val="0E5494"/>
                </a:solidFill>
              </a:rPr>
              <a:t>: standards, guidelines and good practices are fully observed in the statistical processes used by the statistical authorities. The credibility of the statistics is enhanced by a reputation for good management and efficiency.</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089842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345197E4-ACF4-7641-B421-00EA6DDE901F}"/>
              </a:ext>
            </a:extLst>
          </p:cNvPr>
          <p:cNvSpPr/>
          <p:nvPr/>
        </p:nvSpPr>
        <p:spPr>
          <a:xfrm>
            <a:off x="706864" y="3180649"/>
            <a:ext cx="5161280" cy="1328471"/>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Relevant principles, 24 indicators to measure compliance:</a:t>
            </a:r>
          </a:p>
          <a:p>
            <a:pPr marL="0" indent="0" algn="just">
              <a:lnSpc>
                <a:spcPct val="150000"/>
              </a:lnSpc>
              <a:buNone/>
              <a:defRPr/>
            </a:pPr>
            <a:endParaRPr lang="en-GB" altLang="en-US" sz="1000" b="0" i="0" dirty="0">
              <a:solidFill>
                <a:srgbClr val="0E5494"/>
              </a:solidFill>
            </a:endParaRPr>
          </a:p>
          <a:p>
            <a:pPr marL="411163" indent="0" algn="just">
              <a:buNone/>
              <a:defRPr/>
            </a:pPr>
            <a:r>
              <a:rPr lang="en-GB" altLang="en-US" sz="1600" b="0" dirty="0">
                <a:solidFill>
                  <a:schemeClr val="bg1"/>
                </a:solidFill>
              </a:rPr>
              <a:t>7. Sound Methodology</a:t>
            </a:r>
          </a:p>
          <a:p>
            <a:pPr marL="411163" indent="0" algn="just">
              <a:buNone/>
              <a:defRPr/>
            </a:pPr>
            <a:r>
              <a:rPr lang="en-GB" altLang="en-US" sz="1600" b="0" dirty="0">
                <a:solidFill>
                  <a:schemeClr val="bg1"/>
                </a:solidFill>
              </a:rPr>
              <a:t>8. Appropriate Statistical Procedures</a:t>
            </a:r>
          </a:p>
          <a:p>
            <a:pPr marL="411163" indent="0" algn="just">
              <a:buNone/>
              <a:defRPr/>
            </a:pPr>
            <a:r>
              <a:rPr lang="en-GB" altLang="en-US" sz="1600" b="0" dirty="0">
                <a:solidFill>
                  <a:schemeClr val="bg1"/>
                </a:solidFill>
              </a:rPr>
              <a:t>9. Non-excessive Burden on Respondents</a:t>
            </a:r>
          </a:p>
          <a:p>
            <a:pPr marL="411163" indent="0" algn="just">
              <a:buNone/>
              <a:defRPr/>
            </a:pPr>
            <a:r>
              <a:rPr lang="en-GB" altLang="en-US" sz="1600" b="0" dirty="0">
                <a:solidFill>
                  <a:schemeClr val="bg1"/>
                </a:solidFill>
              </a:rPr>
              <a:t>10. Cost Effectiveness</a:t>
            </a:r>
          </a:p>
          <a:p>
            <a:pPr marL="411163" indent="0" algn="just">
              <a:buNone/>
              <a:defRPr/>
            </a:pPr>
            <a:endParaRPr lang="en-GB" altLang="en-US" sz="1600" b="0" dirty="0">
              <a:solidFill>
                <a:schemeClr val="bg1"/>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50890745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solidFill>
                  <a:srgbClr val="0E5494"/>
                </a:solidFill>
              </a:rPr>
              <a:t>Statistical Output</a:t>
            </a:r>
            <a:r>
              <a:rPr lang="en-GB" altLang="en-US" sz="2000" b="0" i="0" dirty="0">
                <a:solidFill>
                  <a:srgbClr val="0E5494"/>
                </a:solidFill>
              </a:rPr>
              <a:t>: available statistics meet users’ needs. when they comply with the European quality standards and serve the needs of European institutions, governments, research institutions, business concerns and the public generally.</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119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674978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323056" y="1628775"/>
            <a:ext cx="849788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err="1"/>
              <a:t>What</a:t>
            </a:r>
            <a:r>
              <a:rPr lang="de-CH" altLang="en-US" sz="4000" kern="0" dirty="0"/>
              <a:t> </a:t>
            </a:r>
            <a:r>
              <a:rPr lang="de-CH" altLang="en-US" sz="4000" kern="0" dirty="0" err="1"/>
              <a:t>is</a:t>
            </a:r>
            <a:r>
              <a:rPr lang="de-CH" altLang="en-US" sz="4000" kern="0" dirty="0"/>
              <a:t> </a:t>
            </a:r>
            <a:r>
              <a:rPr lang="de-CH" altLang="en-US" sz="4000" kern="0" dirty="0" err="1"/>
              <a:t>the</a:t>
            </a:r>
            <a:r>
              <a:rPr lang="de-CH" altLang="en-US" sz="4000" kern="0" dirty="0"/>
              <a:t> ESS?</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12</a:t>
            </a:fld>
            <a:endParaRPr lang="en-GB" dirty="0"/>
          </a:p>
        </p:txBody>
      </p:sp>
    </p:spTree>
    <p:extLst>
      <p:ext uri="{BB962C8B-B14F-4D97-AF65-F5344CB8AC3E}">
        <p14:creationId xmlns:p14="http://schemas.microsoft.com/office/powerpoint/2010/main" val="233094547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345197E4-ACF4-7641-B421-00EA6DDE901F}"/>
              </a:ext>
            </a:extLst>
          </p:cNvPr>
          <p:cNvSpPr/>
          <p:nvPr/>
        </p:nvSpPr>
        <p:spPr>
          <a:xfrm>
            <a:off x="706864" y="3180649"/>
            <a:ext cx="5161280" cy="1616503"/>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Relevant principles, 23 indicators to measure compliance:</a:t>
            </a:r>
          </a:p>
          <a:p>
            <a:pPr marL="0" indent="0" algn="just">
              <a:lnSpc>
                <a:spcPct val="150000"/>
              </a:lnSpc>
              <a:buNone/>
              <a:defRPr/>
            </a:pPr>
            <a:endParaRPr lang="en-GB" altLang="en-US" sz="1000" b="0" i="0" dirty="0">
              <a:solidFill>
                <a:srgbClr val="0E5494"/>
              </a:solidFill>
            </a:endParaRPr>
          </a:p>
          <a:p>
            <a:pPr marL="411163" indent="0" algn="just">
              <a:buNone/>
              <a:defRPr/>
            </a:pPr>
            <a:r>
              <a:rPr lang="en-GB" altLang="en-US" sz="1600" b="0" i="0" dirty="0">
                <a:solidFill>
                  <a:schemeClr val="bg1"/>
                </a:solidFill>
              </a:rPr>
              <a:t>11. Relevance</a:t>
            </a:r>
          </a:p>
          <a:p>
            <a:pPr marL="411163" indent="0" algn="just">
              <a:buNone/>
              <a:defRPr/>
            </a:pPr>
            <a:r>
              <a:rPr lang="en-GB" altLang="en-US" sz="1600" b="0" i="0" dirty="0">
                <a:solidFill>
                  <a:schemeClr val="bg1"/>
                </a:solidFill>
              </a:rPr>
              <a:t>12. Accuracy and Reliability</a:t>
            </a:r>
          </a:p>
          <a:p>
            <a:pPr marL="411163" indent="0" algn="just">
              <a:buNone/>
              <a:defRPr/>
            </a:pPr>
            <a:r>
              <a:rPr lang="en-GB" altLang="en-US" sz="1600" b="0" i="0" dirty="0">
                <a:solidFill>
                  <a:schemeClr val="bg1"/>
                </a:solidFill>
              </a:rPr>
              <a:t>13. Timeliness and Punctuality</a:t>
            </a:r>
          </a:p>
          <a:p>
            <a:pPr marL="411163" indent="0" algn="just">
              <a:buNone/>
              <a:defRPr/>
            </a:pPr>
            <a:r>
              <a:rPr lang="en-GB" altLang="en-US" sz="1600" b="0" i="0" dirty="0">
                <a:solidFill>
                  <a:schemeClr val="bg1"/>
                </a:solidFill>
              </a:rPr>
              <a:t>14. Coherence and Comparability</a:t>
            </a:r>
          </a:p>
          <a:p>
            <a:pPr marL="411163" indent="0" algn="just">
              <a:buNone/>
              <a:defRPr/>
            </a:pPr>
            <a:r>
              <a:rPr lang="en-GB" altLang="en-US" sz="1600" b="0" i="0" dirty="0">
                <a:solidFill>
                  <a:schemeClr val="bg1"/>
                </a:solidFill>
              </a:rPr>
              <a:t>15. Accessibility and Clarity</a:t>
            </a:r>
          </a:p>
          <a:p>
            <a:pPr marL="411163" indent="0" algn="just">
              <a:buNone/>
              <a:defRPr/>
            </a:pPr>
            <a:endParaRPr lang="en-GB" altLang="en-US" sz="1600" b="0" dirty="0">
              <a:solidFill>
                <a:schemeClr val="bg1"/>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Statistics Code of Practice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78402937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ESS quality reporting presents information on the quality and metadata of Eurostat products as well as on tools and standards for quality reporting agreed within the European Statistical System.</a:t>
            </a: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ESS commitment to quality</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5950828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b="0" i="0" dirty="0">
                <a:solidFill>
                  <a:srgbClr val="0E5494"/>
                </a:solidFill>
                <a:hlinkClick r:id="rId3"/>
              </a:rPr>
              <a:t>Quality Assurance Framework</a:t>
            </a:r>
            <a:r>
              <a:rPr lang="en-GB" altLang="en-US" sz="2000" b="0" i="0" dirty="0">
                <a:solidFill>
                  <a:srgbClr val="0E5494"/>
                </a:solidFill>
              </a:rPr>
              <a:t> of the ESS complements and breaks down the Code of Practice.</a:t>
            </a:r>
          </a:p>
          <a:p>
            <a:pPr marL="0" indent="0" algn="just">
              <a:lnSpc>
                <a:spcPct val="150000"/>
              </a:lnSpc>
              <a:buNone/>
              <a:defRPr/>
            </a:pPr>
            <a:r>
              <a:rPr lang="en-GB" altLang="en-US" sz="2000" b="0" i="0" dirty="0">
                <a:solidFill>
                  <a:srgbClr val="0E5494"/>
                </a:solidFill>
              </a:rPr>
              <a:t>It identifies possible methods, tools and good practices that can provide guidance and evidence for the implementation of the Code of Practice.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ESS commitment to quality</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10734577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Together with the general quality management principles, </a:t>
            </a:r>
            <a:r>
              <a:rPr lang="en-GB" altLang="en-US" sz="2000" i="0" dirty="0">
                <a:solidFill>
                  <a:srgbClr val="0E5494"/>
                </a:solidFill>
              </a:rPr>
              <a:t>the Code of Practice and the Quality Assurance Framework constitute the common quality framework of the ESS</a:t>
            </a: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ESS commitment to quality</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71767873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b="0" i="0" dirty="0">
                <a:solidFill>
                  <a:srgbClr val="0E5494"/>
                </a:solidFill>
                <a:hlinkClick r:id="rId3"/>
              </a:rPr>
              <a:t>ESS Handbook for Quality and Metadata Reports</a:t>
            </a:r>
            <a:r>
              <a:rPr lang="en-GB" altLang="en-US" sz="2000" b="0" i="0" dirty="0">
                <a:solidFill>
                  <a:srgbClr val="0E5494"/>
                </a:solidFill>
              </a:rPr>
              <a:t> is  a component of the ESS standardisation process, encourage sharing approaches to European statistics and the spread of best practices, in particular for quality and metadata reports.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ESS commitment to quality</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80606319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It supports compliance with the European Statistics Code of Practice by providing recommendations on how to prepare comprehensive quality and metadata reports for the full range of statistical processes and their outputs.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ESS commitment to quality</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79363984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solidFill>
                  <a:srgbClr val="0E5494"/>
                </a:solidFill>
              </a:rPr>
              <a:t>Peer reviews </a:t>
            </a:r>
            <a:r>
              <a:rPr lang="en-GB" altLang="en-US" sz="2000" b="0" i="0" dirty="0">
                <a:solidFill>
                  <a:srgbClr val="0E5494"/>
                </a:solidFill>
              </a:rPr>
              <a:t>are part of the ESS </a:t>
            </a:r>
            <a:r>
              <a:rPr lang="en-GB" altLang="en-US" sz="2000" i="0" dirty="0">
                <a:solidFill>
                  <a:srgbClr val="0E5494"/>
                </a:solidFill>
              </a:rPr>
              <a:t>strategy to monitor the implementation of the Code of Practice</a:t>
            </a:r>
            <a:r>
              <a:rPr lang="en-GB" altLang="en-US" sz="2000" b="0" i="0" dirty="0">
                <a:solidFill>
                  <a:srgbClr val="0E5494"/>
                </a:solidFill>
              </a:rPr>
              <a:t>.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Their objective is to review the compliance and alignment of the ESS with the Code of Practice and to help the statistical authorities making up the ESS to further improve and develop the national statistical systems.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Peer review procedures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69048320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Two rounds of review took place in 2006-2008 and 2013-2015, the third will take place in 2021-2023.</a:t>
            </a:r>
          </a:p>
          <a:p>
            <a:pPr marL="0" indent="0" algn="just">
              <a:lnSpc>
                <a:spcPct val="150000"/>
              </a:lnSpc>
              <a:buNone/>
              <a:defRPr/>
            </a:pPr>
            <a:r>
              <a:rPr lang="en-GB" altLang="en-US" sz="2000" b="0" i="0" dirty="0">
                <a:solidFill>
                  <a:srgbClr val="0E5494"/>
                </a:solidFill>
              </a:rPr>
              <a:t>The three rounds of peer reviews cover all the Member States of the EU and EFTA as well as Eurostat.</a:t>
            </a: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Peer review procedures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72339933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third round of peer reviews has two objectives:</a:t>
            </a:r>
          </a:p>
          <a:p>
            <a:pPr algn="just">
              <a:lnSpc>
                <a:spcPct val="150000"/>
              </a:lnSpc>
              <a:buFont typeface="Wingdings" pitchFamily="2" charset="2"/>
              <a:buChar char="ü"/>
              <a:defRPr/>
            </a:pPr>
            <a:r>
              <a:rPr lang="en-GB" altLang="en-US" sz="1600" b="0" i="0" dirty="0">
                <a:solidFill>
                  <a:srgbClr val="0E5494"/>
                </a:solidFill>
              </a:rPr>
              <a:t>To review the compliance/alignment of the ESS with the European statistics Code of Practice;</a:t>
            </a:r>
          </a:p>
          <a:p>
            <a:pPr algn="just">
              <a:lnSpc>
                <a:spcPct val="150000"/>
              </a:lnSpc>
              <a:buFont typeface="Wingdings" pitchFamily="2" charset="2"/>
              <a:buChar char="ü"/>
              <a:defRPr/>
            </a:pPr>
            <a:r>
              <a:rPr lang="en-GB" altLang="en-US" sz="1600" b="0" i="0" dirty="0">
                <a:solidFill>
                  <a:srgbClr val="0E5494"/>
                </a:solidFill>
              </a:rPr>
              <a:t>To help NSIs and ONAs developing, producing and disseminating European statistics, and Eurostat to further improve and develop the national statistical systems by indicating future-oriented recommendations.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Third round of peer reviews 2021-2023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15238682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Both objectives have an internal and an external dimension.</a:t>
            </a:r>
          </a:p>
          <a:p>
            <a:pPr marL="0" indent="0" algn="just">
              <a:lnSpc>
                <a:spcPct val="150000"/>
              </a:lnSpc>
              <a:buNone/>
              <a:defRPr/>
            </a:pPr>
            <a:r>
              <a:rPr lang="en-GB" altLang="en-US" sz="2000" b="0" i="0" dirty="0">
                <a:solidFill>
                  <a:srgbClr val="0E5494"/>
                </a:solidFill>
              </a:rPr>
              <a:t>The external dimension – more difficult to achieve - covers all stakeholders’ active involvement in the implementation of the peer review recommendations and related improvement actions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Third round of peer reviews 2021-2023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129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589739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a:t>
            </a:r>
            <a:r>
              <a:rPr lang="en-GB" altLang="en-US" sz="2000" i="0" dirty="0"/>
              <a:t> ESS </a:t>
            </a:r>
            <a:r>
              <a:rPr lang="en-GB" altLang="en-US" sz="2000" b="0" i="0" dirty="0"/>
              <a:t>is a </a:t>
            </a:r>
            <a:r>
              <a:rPr lang="en-GB" altLang="en-US" sz="2000" i="0" dirty="0"/>
              <a:t>partnership between </a:t>
            </a:r>
            <a:r>
              <a:rPr lang="en-GB" altLang="en-US" sz="2000" b="0" i="0" dirty="0"/>
              <a:t>the Commission (</a:t>
            </a:r>
            <a:r>
              <a:rPr lang="en-GB" altLang="en-US" sz="2000" i="0" dirty="0"/>
              <a:t>Eurostat</a:t>
            </a:r>
            <a:r>
              <a:rPr lang="en-GB" altLang="en-US" sz="2000" b="0" i="0" dirty="0"/>
              <a:t>), the National Statistical Institutes (</a:t>
            </a:r>
            <a:r>
              <a:rPr lang="en-GB" altLang="en-US" sz="2000" i="0" dirty="0"/>
              <a:t>NSIs</a:t>
            </a:r>
            <a:r>
              <a:rPr lang="en-GB" altLang="en-US" sz="2000" b="0" i="0" dirty="0"/>
              <a:t>) and Other National Authorities (</a:t>
            </a:r>
            <a:r>
              <a:rPr lang="en-GB" altLang="en-US" sz="2000" i="0" dirty="0"/>
              <a:t>ONAs</a:t>
            </a:r>
            <a:r>
              <a:rPr lang="en-GB" altLang="en-US" sz="2000" b="0" i="0" dirty="0"/>
              <a:t>) responsible in each Member State for the development, production and dissemination of European statistics. </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13</a:t>
            </a:fld>
            <a:endParaRPr lang="en-GB" dirty="0"/>
          </a:p>
        </p:txBody>
      </p:sp>
      <p:pic>
        <p:nvPicPr>
          <p:cNvPr id="7" name="Immagine 6">
            <a:extLst>
              <a:ext uri="{FF2B5EF4-FFF2-40B4-BE49-F238E27FC236}">
                <a16:creationId xmlns:a16="http://schemas.microsoft.com/office/drawing/2014/main" id="{40654224-A078-B04E-8824-40CAF3DBB3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1533798578"/>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A combination of an audit-like and a peer reviewing approach will be used.</a:t>
            </a:r>
          </a:p>
          <a:p>
            <a:pPr marL="0" indent="0" algn="just">
              <a:lnSpc>
                <a:spcPct val="150000"/>
              </a:lnSpc>
              <a:buNone/>
              <a:defRPr/>
            </a:pPr>
            <a:r>
              <a:rPr lang="en-GB" altLang="en-US" sz="2000" b="0" i="0" dirty="0">
                <a:solidFill>
                  <a:srgbClr val="0E5494"/>
                </a:solidFill>
              </a:rPr>
              <a:t>The implementation of the ESS peer reviews is supported by a contractor, identified through an open procurement procedure.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Third round of peer reviews 2021-2023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130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95442955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Elements of the peer reviews: </a:t>
            </a:r>
          </a:p>
          <a:p>
            <a:pPr algn="just">
              <a:lnSpc>
                <a:spcPct val="150000"/>
              </a:lnSpc>
              <a:buFont typeface="+mj-lt"/>
              <a:buAutoNum type="arabicPeriod"/>
              <a:defRPr/>
            </a:pPr>
            <a:r>
              <a:rPr lang="en-GB" altLang="en-US" sz="1600" b="0" i="0" dirty="0">
                <a:solidFill>
                  <a:srgbClr val="0E5494"/>
                </a:solidFill>
              </a:rPr>
              <a:t>Selection of the ONAs to participate in the peer review; </a:t>
            </a:r>
          </a:p>
          <a:p>
            <a:pPr algn="just">
              <a:lnSpc>
                <a:spcPct val="150000"/>
              </a:lnSpc>
              <a:buFont typeface="+mj-lt"/>
              <a:buAutoNum type="arabicPeriod"/>
              <a:defRPr/>
            </a:pPr>
            <a:r>
              <a:rPr lang="en-GB" altLang="en-US" sz="1600" b="0" i="0" dirty="0">
                <a:solidFill>
                  <a:srgbClr val="0E5494"/>
                </a:solidFill>
              </a:rPr>
              <a:t>Self-assessment phase; </a:t>
            </a:r>
          </a:p>
          <a:p>
            <a:pPr algn="just">
              <a:lnSpc>
                <a:spcPct val="150000"/>
              </a:lnSpc>
              <a:buFont typeface="+mj-lt"/>
              <a:buAutoNum type="arabicPeriod"/>
              <a:defRPr/>
            </a:pPr>
            <a:r>
              <a:rPr lang="en-GB" altLang="en-US" sz="1600" b="0" i="0" dirty="0">
                <a:solidFill>
                  <a:srgbClr val="0E5494"/>
                </a:solidFill>
              </a:rPr>
              <a:t>Composition and selection of the peer review expert teams; </a:t>
            </a:r>
          </a:p>
          <a:p>
            <a:pPr algn="just">
              <a:lnSpc>
                <a:spcPct val="150000"/>
              </a:lnSpc>
              <a:buFont typeface="+mj-lt"/>
              <a:buAutoNum type="arabicPeriod"/>
              <a:defRPr/>
            </a:pPr>
            <a:r>
              <a:rPr lang="en-GB" altLang="en-US" sz="1600" b="0" i="0" dirty="0">
                <a:solidFill>
                  <a:srgbClr val="0E5494"/>
                </a:solidFill>
              </a:rPr>
              <a:t>Organisation and modalities of the peer review visits; </a:t>
            </a:r>
          </a:p>
          <a:p>
            <a:pPr algn="just">
              <a:lnSpc>
                <a:spcPct val="150000"/>
              </a:lnSpc>
              <a:buFont typeface="+mj-lt"/>
              <a:buAutoNum type="arabicPeriod"/>
              <a:defRPr/>
            </a:pPr>
            <a:r>
              <a:rPr lang="en-GB" altLang="en-US" sz="1600" b="0" i="0" dirty="0">
                <a:solidFill>
                  <a:srgbClr val="0E5494"/>
                </a:solidFill>
              </a:rPr>
              <a:t>Arrangements for the peer review reports and the recommendations; </a:t>
            </a:r>
          </a:p>
          <a:p>
            <a:pPr algn="just">
              <a:lnSpc>
                <a:spcPct val="150000"/>
              </a:lnSpc>
              <a:buFont typeface="+mj-lt"/>
              <a:buAutoNum type="arabicPeriod"/>
              <a:defRPr/>
            </a:pPr>
            <a:r>
              <a:rPr lang="en-GB" altLang="en-US" sz="1600" b="0" i="0" dirty="0">
                <a:solidFill>
                  <a:srgbClr val="0E5494"/>
                </a:solidFill>
              </a:rPr>
              <a:t>Procedure to develop the improvement actions to address the recommendations from the peer review expert team and their monitoring.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Third round of peer reviews 2021-2023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131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15500871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b="0" i="0" dirty="0">
                <a:solidFill>
                  <a:srgbClr val="0E5494"/>
                </a:solidFill>
                <a:hlinkClick r:id="rId3"/>
              </a:rPr>
              <a:t>overall methodology for the third round of peer reviews</a:t>
            </a:r>
            <a:r>
              <a:rPr lang="en-GB" altLang="en-US" sz="2000" b="0" i="0" dirty="0">
                <a:solidFill>
                  <a:srgbClr val="0E5494"/>
                </a:solidFill>
              </a:rPr>
              <a:t> and other relevant documents are available on </a:t>
            </a:r>
            <a:r>
              <a:rPr lang="en-GB" altLang="en-US" sz="2000" b="0" i="0" dirty="0">
                <a:solidFill>
                  <a:srgbClr val="0E5494"/>
                </a:solidFill>
                <a:hlinkClick r:id="rId4"/>
              </a:rPr>
              <a:t>Eurostat website</a:t>
            </a:r>
            <a:r>
              <a:rPr lang="en-GB" altLang="en-US" sz="2000" b="0" i="0" dirty="0">
                <a:solidFill>
                  <a:srgbClr val="0E5494"/>
                </a:solidFill>
              </a:rPr>
              <a:t>.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Third round of peer reviews 2021-2023 </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132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324188555"/>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611324" y="1628775"/>
            <a:ext cx="792135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a:t>
            </a:r>
            <a:r>
              <a:rPr lang="de-CH" altLang="en-US" sz="4000" kern="0" dirty="0" err="1"/>
              <a:t>there’s</a:t>
            </a:r>
            <a:r>
              <a:rPr lang="de-CH" altLang="en-US" sz="4000" kern="0" dirty="0"/>
              <a:t> </a:t>
            </a:r>
            <a:r>
              <a:rPr lang="de-CH" altLang="en-US" sz="4000" kern="0" dirty="0" err="1"/>
              <a:t>much</a:t>
            </a:r>
            <a:r>
              <a:rPr lang="de-CH" altLang="en-US" sz="4000" kern="0" dirty="0"/>
              <a:t> </a:t>
            </a:r>
            <a:r>
              <a:rPr lang="de-CH" altLang="en-US" sz="4000" kern="0" dirty="0" err="1"/>
              <a:t>more</a:t>
            </a:r>
            <a:r>
              <a:rPr lang="de-CH" altLang="en-US" sz="4000" kern="0" dirty="0"/>
              <a:t> </a:t>
            </a:r>
            <a:r>
              <a:rPr lang="de-CH" altLang="en-US" sz="4000" kern="0" dirty="0" err="1"/>
              <a:t>about</a:t>
            </a:r>
            <a:r>
              <a:rPr lang="de-CH" altLang="en-US" sz="4000" kern="0" dirty="0"/>
              <a:t> </a:t>
            </a:r>
            <a:r>
              <a:rPr lang="de-CH" altLang="en-US" sz="4000" kern="0" dirty="0" err="1"/>
              <a:t>the</a:t>
            </a:r>
            <a:r>
              <a:rPr lang="de-CH" altLang="en-US" sz="4000" kern="0" dirty="0"/>
              <a:t> ESS!</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133</a:t>
            </a:fld>
            <a:endParaRPr lang="en-GB" dirty="0"/>
          </a:p>
        </p:txBody>
      </p:sp>
    </p:spTree>
    <p:extLst>
      <p:ext uri="{BB962C8B-B14F-4D97-AF65-F5344CB8AC3E}">
        <p14:creationId xmlns:p14="http://schemas.microsoft.com/office/powerpoint/2010/main" val="157676665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24949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buFont typeface="Wingdings" pitchFamily="2" charset="2"/>
              <a:buChar char="ü"/>
              <a:defRPr/>
            </a:pPr>
            <a:r>
              <a:rPr lang="en-GB" altLang="en-US" sz="1400" b="0" i="0" dirty="0">
                <a:solidFill>
                  <a:srgbClr val="0E5494"/>
                </a:solidFill>
              </a:rPr>
              <a:t>ESS Reports</a:t>
            </a:r>
          </a:p>
          <a:p>
            <a:pPr algn="just">
              <a:lnSpc>
                <a:spcPct val="150000"/>
              </a:lnSpc>
              <a:buFont typeface="Wingdings" pitchFamily="2" charset="2"/>
              <a:buChar char="ü"/>
              <a:defRPr/>
            </a:pPr>
            <a:r>
              <a:rPr lang="en-GB" altLang="en-US" sz="1400" b="0" i="0" dirty="0">
                <a:solidFill>
                  <a:srgbClr val="0E5494"/>
                </a:solidFill>
              </a:rPr>
              <a:t>ESS Position Papers</a:t>
            </a:r>
          </a:p>
          <a:p>
            <a:pPr algn="just">
              <a:lnSpc>
                <a:spcPct val="150000"/>
              </a:lnSpc>
              <a:buFont typeface="Wingdings" pitchFamily="2" charset="2"/>
              <a:buChar char="ü"/>
              <a:defRPr/>
            </a:pPr>
            <a:r>
              <a:rPr lang="en-GB" altLang="en-US" sz="1400" b="0" i="0" dirty="0">
                <a:solidFill>
                  <a:srgbClr val="0E5494"/>
                </a:solidFill>
              </a:rPr>
              <a:t>Sponsorship Group on Measuring Progress, Well-being and Sustainable Development</a:t>
            </a:r>
          </a:p>
          <a:p>
            <a:pPr algn="just">
              <a:lnSpc>
                <a:spcPct val="150000"/>
              </a:lnSpc>
              <a:buFont typeface="Wingdings" pitchFamily="2" charset="2"/>
              <a:buChar char="ü"/>
              <a:defRPr/>
            </a:pPr>
            <a:r>
              <a:rPr lang="en-GB" altLang="en-US" sz="1400" b="0" i="0" dirty="0">
                <a:solidFill>
                  <a:srgbClr val="0E5494"/>
                </a:solidFill>
              </a:rPr>
              <a:t>European Statistical Training Programme (ESTP)</a:t>
            </a:r>
          </a:p>
          <a:p>
            <a:pPr algn="just">
              <a:lnSpc>
                <a:spcPct val="150000"/>
              </a:lnSpc>
              <a:buFont typeface="Wingdings" pitchFamily="2" charset="2"/>
              <a:buChar char="ü"/>
              <a:defRPr/>
            </a:pPr>
            <a:r>
              <a:rPr lang="en-GB" altLang="en-US" sz="1400" b="0" i="0" dirty="0">
                <a:solidFill>
                  <a:srgbClr val="0E5494"/>
                </a:solidFill>
              </a:rPr>
              <a:t>European Master in Official Statistics (EMOS)</a:t>
            </a:r>
          </a:p>
          <a:p>
            <a:pPr algn="just">
              <a:lnSpc>
                <a:spcPct val="150000"/>
              </a:lnSpc>
              <a:buFont typeface="Wingdings" pitchFamily="2" charset="2"/>
              <a:buChar char="ü"/>
              <a:defRPr/>
            </a:pPr>
            <a:r>
              <a:rPr lang="en-GB" altLang="en-US" sz="1400" b="0" i="0" dirty="0">
                <a:solidFill>
                  <a:srgbClr val="0E5494"/>
                </a:solidFill>
              </a:rPr>
              <a:t>Experimental Statistics</a:t>
            </a:r>
          </a:p>
          <a:p>
            <a:pPr algn="just">
              <a:lnSpc>
                <a:spcPct val="150000"/>
              </a:lnSpc>
              <a:buFont typeface="Wingdings" pitchFamily="2" charset="2"/>
              <a:buChar char="ü"/>
              <a:defRPr/>
            </a:pPr>
            <a:r>
              <a:rPr lang="en-GB" altLang="en-US" sz="1400" b="0" i="0" dirty="0">
                <a:solidFill>
                  <a:srgbClr val="0E5494"/>
                </a:solidFill>
              </a:rPr>
              <a:t>ESS Vision 2020</a:t>
            </a:r>
          </a:p>
          <a:p>
            <a:pPr algn="just">
              <a:lnSpc>
                <a:spcPct val="150000"/>
              </a:lnSpc>
              <a:buFont typeface="Wingdings" pitchFamily="2" charset="2"/>
              <a:buChar char="ü"/>
              <a:defRPr/>
            </a:pPr>
            <a:r>
              <a:rPr lang="en-GB" altLang="en-US" sz="1400" b="0" i="0" dirty="0">
                <a:solidFill>
                  <a:srgbClr val="0E5494"/>
                </a:solidFill>
              </a:rPr>
              <a:t>European Statistics User Forum</a:t>
            </a:r>
          </a:p>
          <a:p>
            <a:pPr marL="0" indent="0" algn="just">
              <a:lnSpc>
                <a:spcPct val="150000"/>
              </a:lnSpc>
              <a:buNone/>
              <a:defRPr/>
            </a:pPr>
            <a:endParaRPr lang="en-GB" altLang="en-US" sz="1400" b="0" i="0" dirty="0">
              <a:solidFill>
                <a:srgbClr val="0E5494"/>
              </a:solidFill>
            </a:endParaRPr>
          </a:p>
          <a:p>
            <a:pPr marL="0" indent="0" algn="ctr">
              <a:lnSpc>
                <a:spcPct val="150000"/>
              </a:lnSpc>
              <a:buNone/>
              <a:defRPr/>
            </a:pPr>
            <a:r>
              <a:rPr lang="en-GB" altLang="en-US" sz="1600" b="0" i="0" dirty="0">
                <a:solidFill>
                  <a:srgbClr val="0E5494"/>
                </a:solidFill>
              </a:rPr>
              <a:t>         ….have a look at the </a:t>
            </a:r>
            <a:r>
              <a:rPr lang="en-GB" altLang="en-US" sz="1600" b="0" i="0" dirty="0">
                <a:solidFill>
                  <a:srgbClr val="0E5494"/>
                </a:solidFill>
                <a:hlinkClick r:id="rId3"/>
              </a:rPr>
              <a:t>ESS section on Eurostat website</a:t>
            </a:r>
            <a:r>
              <a:rPr lang="en-GB" altLang="en-US" sz="1600" b="0" i="0" dirty="0">
                <a:solidFill>
                  <a:srgbClr val="0E5494"/>
                </a:solidFill>
              </a:rPr>
              <a:t> to learn more!</a:t>
            </a: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solidFill>
                <a:srgbClr val="0E5494"/>
              </a:solidFill>
            </a:endParaRPr>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lnSpc>
                <a:spcPct val="150000"/>
              </a:lnSpc>
              <a:buNone/>
              <a:defRPr/>
            </a:pPr>
            <a:endParaRPr lang="en-GB" altLang="en-US" sz="1400" b="0" i="0" dirty="0"/>
          </a:p>
          <a:p>
            <a:pPr marL="0" indent="0" algn="just">
              <a:buNone/>
              <a:defRPr/>
            </a:pPr>
            <a:endParaRPr lang="en-GB" altLang="en-US" sz="1400" b="0" i="0" dirty="0"/>
          </a:p>
          <a:p>
            <a:pPr marL="0" indent="0" algn="just">
              <a:buNone/>
              <a:defRPr/>
            </a:pPr>
            <a:endParaRPr lang="en-GB" altLang="en-US" sz="1400" b="0" i="0" dirty="0"/>
          </a:p>
          <a:p>
            <a:pPr marL="0" indent="0" algn="just">
              <a:buNone/>
              <a:defRPr/>
            </a:pPr>
            <a:endParaRPr lang="en-GB" altLang="en-US" sz="1400" b="0" i="0" dirty="0"/>
          </a:p>
          <a:p>
            <a:pPr marL="0" indent="0" algn="just">
              <a:buNone/>
              <a:defRPr/>
            </a:pPr>
            <a:endParaRPr lang="en-GB" altLang="en-US" sz="1400" b="0" i="0" dirty="0"/>
          </a:p>
          <a:p>
            <a:pPr marL="0" indent="0" algn="just">
              <a:buNone/>
              <a:defRPr/>
            </a:pPr>
            <a:endParaRPr lang="en-GB" altLang="en-US" sz="1400" b="0" i="0" dirty="0"/>
          </a:p>
          <a:p>
            <a:pPr marL="0" indent="0">
              <a:buFont typeface="Arial" pitchFamily="34" charset="0"/>
              <a:buNone/>
              <a:defRPr/>
            </a:pPr>
            <a:endParaRPr lang="de-DE" altLang="en-US" sz="1400" b="0" i="0" kern="0" dirty="0"/>
          </a:p>
          <a:p>
            <a:pPr>
              <a:buFontTx/>
              <a:buNone/>
              <a:defRPr/>
            </a:pPr>
            <a:endParaRPr lang="en-GB" altLang="en-US" sz="1400" b="0" i="0" kern="0" dirty="0"/>
          </a:p>
        </p:txBody>
      </p:sp>
      <p:sp>
        <p:nvSpPr>
          <p:cNvPr id="2" name="Title 1"/>
          <p:cNvSpPr>
            <a:spLocks noGrp="1"/>
          </p:cNvSpPr>
          <p:nvPr>
            <p:ph type="title"/>
          </p:nvPr>
        </p:nvSpPr>
        <p:spPr/>
        <p:txBody>
          <a:bodyPr/>
          <a:lstStyle/>
          <a:p>
            <a:r>
              <a:rPr lang="en-US" sz="2800" dirty="0"/>
              <a:t>ESS additional highlights</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134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906479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Today, the ESS includes the 27 EU Member States and the countries that belong to the European Economic Area (EEA) or the European Free Trade Association (EFTA): Iceland, Liechtenstein, Norway and Switzerland.</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14</a:t>
            </a:fld>
            <a:endParaRPr lang="en-GB" dirty="0"/>
          </a:p>
        </p:txBody>
      </p:sp>
      <p:pic>
        <p:nvPicPr>
          <p:cNvPr id="7" name="Immagine 6">
            <a:extLst>
              <a:ext uri="{FF2B5EF4-FFF2-40B4-BE49-F238E27FC236}">
                <a16:creationId xmlns:a16="http://schemas.microsoft.com/office/drawing/2014/main" id="{28B79449-41DF-D44C-BFD4-135A35358F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2912924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ESS functions as a </a:t>
            </a:r>
            <a:r>
              <a:rPr lang="en-GB" altLang="en-US" sz="2000" i="0" dirty="0"/>
              <a:t>network</a:t>
            </a:r>
            <a:r>
              <a:rPr lang="en-GB" altLang="en-US" sz="2000" b="0" i="0" dirty="0"/>
              <a:t> in which Eurostat's role is to lead the way in the harmonization of statistics in close cooperation with the national statistical authorities. </a:t>
            </a:r>
          </a:p>
          <a:p>
            <a:pPr marL="0" indent="0" algn="just">
              <a:lnSpc>
                <a:spcPct val="150000"/>
              </a:lnSpc>
              <a:buNone/>
              <a:defRPr/>
            </a:pPr>
            <a:endParaRPr lang="en-GB" altLang="en-US" sz="2000" b="0" i="0" dirty="0"/>
          </a:p>
          <a:p>
            <a:pPr marL="0" indent="0" algn="just">
              <a:lnSpc>
                <a:spcPct val="150000"/>
              </a:lnSpc>
              <a:buNone/>
              <a:defRPr/>
            </a:pPr>
            <a:r>
              <a:rPr lang="en-GB" altLang="en-US" sz="2000" b="0" i="0" dirty="0"/>
              <a:t>ESS work concentrates mainly on </a:t>
            </a:r>
            <a:r>
              <a:rPr lang="en-GB" altLang="en-US" sz="2000" i="0" dirty="0"/>
              <a:t>EU policy areas</a:t>
            </a:r>
            <a:r>
              <a:rPr lang="en-GB" altLang="en-US" sz="2000" b="0" i="0" dirty="0"/>
              <a:t>, but, with the extension of EU policies, harmonization has been extended to nearly </a:t>
            </a:r>
            <a:r>
              <a:rPr lang="en-GB" altLang="en-US" sz="2000" i="0" dirty="0"/>
              <a:t>all statistical fields</a:t>
            </a:r>
            <a:r>
              <a:rPr lang="en-GB" altLang="en-US" sz="2000" b="0" i="0" dirty="0"/>
              <a: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15</a:t>
            </a:fld>
            <a:endParaRPr lang="en-GB" dirty="0"/>
          </a:p>
        </p:txBody>
      </p:sp>
      <p:pic>
        <p:nvPicPr>
          <p:cNvPr id="7" name="Immagine 6">
            <a:extLst>
              <a:ext uri="{FF2B5EF4-FFF2-40B4-BE49-F238E27FC236}">
                <a16:creationId xmlns:a16="http://schemas.microsoft.com/office/drawing/2014/main" id="{A3C24A9F-A1F6-164C-A2A7-B5986A9F57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3903414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ESS also </a:t>
            </a:r>
            <a:r>
              <a:rPr lang="en-GB" altLang="en-US" sz="2000" i="0" dirty="0"/>
              <a:t>coordinates</a:t>
            </a:r>
            <a:r>
              <a:rPr lang="en-GB" altLang="en-US" sz="2000" b="0" i="0" dirty="0"/>
              <a:t> its work with other Commission services, agencies, the European System of Central Banks (ESCB) and international organisations such as OECD, the UN, the International Monetary Fund and the World Bank.</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16</a:t>
            </a:fld>
            <a:endParaRPr lang="en-GB" dirty="0"/>
          </a:p>
        </p:txBody>
      </p:sp>
      <p:pic>
        <p:nvPicPr>
          <p:cNvPr id="6" name="Immagine 5">
            <a:extLst>
              <a:ext uri="{FF2B5EF4-FFF2-40B4-BE49-F238E27FC236}">
                <a16:creationId xmlns:a16="http://schemas.microsoft.com/office/drawing/2014/main" id="{35D950E6-2654-7646-9761-08449C661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62681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a:t>
            </a:r>
            <a:r>
              <a:rPr lang="en-GB" altLang="en-US" sz="2000" i="0" dirty="0"/>
              <a:t>mission</a:t>
            </a:r>
            <a:r>
              <a:rPr lang="en-GB" altLang="en-US" sz="2000" b="0" i="0" dirty="0"/>
              <a:t> of the ESS is to </a:t>
            </a:r>
            <a:r>
              <a:rPr lang="en-GB" altLang="en-US" sz="2000" i="0" dirty="0"/>
              <a:t>provide</a:t>
            </a:r>
            <a:r>
              <a:rPr lang="en-GB" altLang="en-US" sz="2000" b="0" i="0" dirty="0"/>
              <a:t> to all the citizens </a:t>
            </a:r>
            <a:r>
              <a:rPr lang="en-GB" altLang="en-US" sz="2000" i="0" dirty="0"/>
              <a:t>reliable, comparable, independent, high-quality statistics</a:t>
            </a:r>
            <a:r>
              <a:rPr lang="en-GB" altLang="en-US" sz="2000" b="0" i="0" dirty="0"/>
              <a:t> for decision making purposes, research and democratic debate.</a:t>
            </a:r>
          </a:p>
          <a:p>
            <a:pPr marL="0" indent="0" algn="just">
              <a:lnSpc>
                <a:spcPct val="150000"/>
              </a:lnSpc>
              <a:buNone/>
              <a:defRPr/>
            </a:pPr>
            <a:endParaRPr lang="en-GB" altLang="en-US" sz="2000" b="0" i="0" dirty="0"/>
          </a:p>
          <a:p>
            <a:pPr marL="0" indent="0" algn="just">
              <a:lnSpc>
                <a:spcPct val="150000"/>
              </a:lnSpc>
              <a:buNone/>
              <a:defRPr/>
            </a:pPr>
            <a:r>
              <a:rPr lang="en-GB" altLang="en-US" sz="2000" b="0" i="0" dirty="0"/>
              <a:t>To reach these objectives, the ESS governance and functioning are ruled by specific regulations.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17</a:t>
            </a:fld>
            <a:endParaRPr lang="en-GB" dirty="0"/>
          </a:p>
        </p:txBody>
      </p:sp>
      <p:pic>
        <p:nvPicPr>
          <p:cNvPr id="6" name="Immagine 5">
            <a:extLst>
              <a:ext uri="{FF2B5EF4-FFF2-40B4-BE49-F238E27FC236}">
                <a16:creationId xmlns:a16="http://schemas.microsoft.com/office/drawing/2014/main" id="{53BF4F20-36CC-354E-8B06-55A587BB12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4252670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What is the 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Member States collect data and compile national statistics, and provide technical expertise and advice. </a:t>
            </a:r>
          </a:p>
          <a:p>
            <a:pPr marL="0" indent="0" algn="just">
              <a:lnSpc>
                <a:spcPct val="150000"/>
              </a:lnSpc>
              <a:buNone/>
              <a:defRPr/>
            </a:pPr>
            <a:endParaRPr lang="en-GB" altLang="en-US" sz="1000" b="0" i="0" dirty="0"/>
          </a:p>
          <a:p>
            <a:pPr marL="0" indent="0" algn="just">
              <a:lnSpc>
                <a:spcPct val="150000"/>
              </a:lnSpc>
              <a:buNone/>
              <a:defRPr/>
            </a:pPr>
            <a:r>
              <a:rPr lang="en-GB" altLang="en-US" sz="2000" b="0" i="0" dirty="0"/>
              <a:t>Eurostat’s role is to ensure the production of European Statistics at Community level, leading the way in the harmonisation of statistics in close cooperation with the national statistical authorities.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18</a:t>
            </a:fld>
            <a:endParaRPr lang="en-GB" dirty="0"/>
          </a:p>
        </p:txBody>
      </p:sp>
      <p:pic>
        <p:nvPicPr>
          <p:cNvPr id="6" name="Immagine 5">
            <a:extLst>
              <a:ext uri="{FF2B5EF4-FFF2-40B4-BE49-F238E27FC236}">
                <a16:creationId xmlns:a16="http://schemas.microsoft.com/office/drawing/2014/main" id="{17B56272-10D3-9F41-A86F-E2E492DC8D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9419" y="266089"/>
            <a:ext cx="2711053" cy="1696077"/>
          </a:xfrm>
          <a:prstGeom prst="rect">
            <a:avLst/>
          </a:prstGeom>
        </p:spPr>
      </p:pic>
    </p:spTree>
    <p:extLst>
      <p:ext uri="{BB962C8B-B14F-4D97-AF65-F5344CB8AC3E}">
        <p14:creationId xmlns:p14="http://schemas.microsoft.com/office/powerpoint/2010/main" val="2602391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Eurostat is a </a:t>
            </a:r>
            <a:r>
              <a:rPr lang="en-GB" altLang="en-US" sz="2000" i="0" dirty="0"/>
              <a:t>Directorate-General of the European Commission </a:t>
            </a:r>
            <a:r>
              <a:rPr lang="en-GB" altLang="en-US" sz="2000" b="0" i="0" dirty="0"/>
              <a:t>(EC) and the </a:t>
            </a:r>
            <a:r>
              <a:rPr lang="en-GB" altLang="en-US" sz="2000" i="0" dirty="0"/>
              <a:t>statistical authority of the European Union </a:t>
            </a:r>
            <a:r>
              <a:rPr lang="en-GB" altLang="en-US" sz="2000" b="0" i="0" dirty="0"/>
              <a:t>(EU).</a:t>
            </a:r>
          </a:p>
          <a:p>
            <a:pPr marL="0" indent="0" algn="just">
              <a:lnSpc>
                <a:spcPct val="150000"/>
              </a:lnSpc>
              <a:buNone/>
              <a:defRPr/>
            </a:pPr>
            <a:endParaRPr lang="en-GB" altLang="en-US" sz="2000" b="0" i="0" dirty="0"/>
          </a:p>
          <a:p>
            <a:pPr marL="0" indent="0" algn="just">
              <a:lnSpc>
                <a:spcPct val="150000"/>
              </a:lnSpc>
              <a:buNone/>
              <a:defRPr/>
            </a:pPr>
            <a:r>
              <a:rPr lang="en-GB" altLang="en-US" sz="2000" b="0" i="0" dirty="0"/>
              <a:t>Eurostat is </a:t>
            </a:r>
            <a:r>
              <a:rPr lang="en-GB" altLang="en-US" sz="2000" i="0" dirty="0"/>
              <a:t>responsible for </a:t>
            </a:r>
            <a:r>
              <a:rPr lang="en-GB" altLang="en-US" sz="2000" b="0" i="0" dirty="0"/>
              <a:t>publishing </a:t>
            </a:r>
            <a:r>
              <a:rPr lang="en-GB" altLang="en-US" sz="2000" i="0" dirty="0"/>
              <a:t>high-quality European statistics and indicators</a:t>
            </a:r>
            <a:r>
              <a:rPr lang="en-GB" altLang="en-US" sz="2000" b="0" i="0" dirty="0"/>
              <a:t> that enable comparisons between countries and regions.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19</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Tree>
    <p:extLst>
      <p:ext uri="{BB962C8B-B14F-4D97-AF65-F5344CB8AC3E}">
        <p14:creationId xmlns:p14="http://schemas.microsoft.com/office/powerpoint/2010/main" val="2095961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Content of the presentation</a:t>
            </a:r>
            <a:endParaRPr lang="en-GB" dirty="0"/>
          </a:p>
        </p:txBody>
      </p:sp>
      <p:pic>
        <p:nvPicPr>
          <p:cNvPr id="7" name="Immagine 6" descr="Immagine che contiene tavolo&#10;&#10;Descrizione generata automaticamente">
            <a:extLst>
              <a:ext uri="{FF2B5EF4-FFF2-40B4-BE49-F238E27FC236}">
                <a16:creationId xmlns:a16="http://schemas.microsoft.com/office/drawing/2014/main" id="{6905A14F-84D5-AD48-A280-CB246DBE7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6615" y="320297"/>
            <a:ext cx="2111298" cy="1320861"/>
          </a:xfrm>
          <a:prstGeom prst="rect">
            <a:avLst/>
          </a:prstGeom>
        </p:spPr>
      </p:pic>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r>
              <a:rPr lang="en-GB" altLang="en-US" sz="2200" b="0" i="0" kern="0" dirty="0">
                <a:solidFill>
                  <a:srgbClr val="0E5494"/>
                </a:solidFill>
              </a:rPr>
              <a:t>A brief history of the European Statistical System (ESS)</a:t>
            </a:r>
          </a:p>
          <a:p>
            <a:pPr>
              <a:defRPr/>
            </a:pPr>
            <a:r>
              <a:rPr lang="en-GB" altLang="en-US" sz="2200" b="0" i="0" kern="0" dirty="0">
                <a:solidFill>
                  <a:srgbClr val="0E5494"/>
                </a:solidFill>
              </a:rPr>
              <a:t>What is the ESS?</a:t>
            </a:r>
          </a:p>
          <a:p>
            <a:pPr>
              <a:defRPr/>
            </a:pPr>
            <a:r>
              <a:rPr lang="en-GB" altLang="en-US" sz="2200" b="0" i="0" kern="0" dirty="0">
                <a:solidFill>
                  <a:srgbClr val="0E5494"/>
                </a:solidFill>
              </a:rPr>
              <a:t>Legal framework concerning the ESS</a:t>
            </a:r>
          </a:p>
          <a:p>
            <a:pPr marL="285750">
              <a:defRPr/>
            </a:pPr>
            <a:r>
              <a:rPr lang="en-GB" altLang="en-US" sz="2200" b="0" i="0" kern="0" dirty="0">
                <a:solidFill>
                  <a:srgbClr val="0E5494"/>
                </a:solidFill>
              </a:rPr>
              <a:t>Statistical programmes</a:t>
            </a:r>
          </a:p>
          <a:p>
            <a:pPr marL="285750">
              <a:defRPr/>
            </a:pPr>
            <a:r>
              <a:rPr lang="en-GB" altLang="en-US" sz="2200" b="0" i="0" kern="0" dirty="0">
                <a:solidFill>
                  <a:srgbClr val="0E5494"/>
                </a:solidFill>
              </a:rPr>
              <a:t>The ESS governance bodies</a:t>
            </a:r>
          </a:p>
          <a:p>
            <a:pPr marL="285750">
              <a:defRPr/>
            </a:pPr>
            <a:r>
              <a:rPr lang="en-GB" altLang="en-US" sz="2200" b="0" i="0" kern="0" dirty="0">
                <a:solidFill>
                  <a:srgbClr val="0E5494"/>
                </a:solidFill>
              </a:rPr>
              <a:t>Quality within </a:t>
            </a:r>
            <a:r>
              <a:rPr lang="en-GB" altLang="en-US" sz="2200" b="0" i="0" kern="0">
                <a:solidFill>
                  <a:srgbClr val="0E5494"/>
                </a:solidFill>
              </a:rPr>
              <a:t>the ESS</a:t>
            </a:r>
            <a:endParaRPr lang="en-GB" altLang="en-US" sz="2200" b="0" i="0" kern="0" dirty="0">
              <a:solidFill>
                <a:srgbClr val="0E5494"/>
              </a:solidFill>
            </a:endParaRPr>
          </a:p>
          <a:p>
            <a:pPr marL="285750">
              <a:defRPr/>
            </a:pPr>
            <a:r>
              <a:rPr lang="en-GB" altLang="en-US" sz="2200" b="0" i="0" kern="0" dirty="0">
                <a:solidFill>
                  <a:srgbClr val="0E5494"/>
                </a:solidFill>
              </a:rPr>
              <a:t>…there’s much more about the ESS!</a:t>
            </a:r>
          </a:p>
          <a:p>
            <a:pPr marL="0" indent="0">
              <a:buFont typeface="Arial" pitchFamily="34" charset="0"/>
              <a:buNone/>
              <a:defRPr/>
            </a:pPr>
            <a:endParaRPr lang="de-DE" altLang="en-US" b="0" kern="0" dirty="0"/>
          </a:p>
          <a:p>
            <a:pPr>
              <a:buFontTx/>
              <a:buNone/>
              <a:defRPr/>
            </a:pPr>
            <a:endParaRPr lang="en-GB" altLang="en-US" b="0" kern="0" dirty="0"/>
          </a:p>
        </p:txBody>
      </p:sp>
      <p:sp>
        <p:nvSpPr>
          <p:cNvPr id="9" name="Segnaposto numero diapositiva 8">
            <a:extLst>
              <a:ext uri="{FF2B5EF4-FFF2-40B4-BE49-F238E27FC236}">
                <a16:creationId xmlns:a16="http://schemas.microsoft.com/office/drawing/2014/main" id="{978BE5A5-941E-9847-B3C3-87243F7295FE}"/>
              </a:ext>
            </a:extLst>
          </p:cNvPr>
          <p:cNvSpPr>
            <a:spLocks noGrp="1"/>
          </p:cNvSpPr>
          <p:nvPr>
            <p:ph type="sldNum" sz="quarter" idx="12"/>
          </p:nvPr>
        </p:nvSpPr>
        <p:spPr/>
        <p:txBody>
          <a:bodyPr/>
          <a:lstStyle/>
          <a:p>
            <a:pPr>
              <a:defRPr/>
            </a:pPr>
            <a:fld id="{37EC8A20-BA03-4FF7-8742-03D8AD4CA4F4}" type="slidenum">
              <a:rPr lang="en-GB" smtClean="0"/>
              <a:pPr>
                <a:defRPr/>
              </a:pPr>
              <a:t>2</a:t>
            </a:fld>
            <a:endParaRPr lang="en-GB" dirty="0"/>
          </a:p>
        </p:txBody>
      </p:sp>
    </p:spTree>
    <p:extLst>
      <p:ext uri="{BB962C8B-B14F-4D97-AF65-F5344CB8AC3E}">
        <p14:creationId xmlns:p14="http://schemas.microsoft.com/office/powerpoint/2010/main" val="52502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t>European statistics are essential </a:t>
            </a:r>
            <a:r>
              <a:rPr lang="en-GB" altLang="en-US" sz="2000" b="0" i="0" dirty="0"/>
              <a:t>for the work of the Commission as well as to everyone for the purpose of decision-making, research and public debate.</a:t>
            </a:r>
          </a:p>
          <a:p>
            <a:pPr marL="0" indent="0" algn="just">
              <a:lnSpc>
                <a:spcPct val="150000"/>
              </a:lnSpc>
              <a:buNone/>
              <a:defRPr/>
            </a:pPr>
            <a:endParaRPr lang="en-GB" altLang="en-US" sz="2000" b="0" i="0" dirty="0"/>
          </a:p>
          <a:p>
            <a:pPr marL="0" indent="0" algn="just">
              <a:lnSpc>
                <a:spcPct val="150000"/>
              </a:lnSpc>
              <a:buNone/>
              <a:defRPr/>
            </a:pPr>
            <a:r>
              <a:rPr lang="en-GB" altLang="en-US" sz="2000" b="0" i="0" dirty="0"/>
              <a:t>Eurostat’s role and responsibilities within the Commission were specified by the 2012 </a:t>
            </a:r>
            <a:r>
              <a:rPr lang="en-GB" altLang="en-US" sz="2000" i="0" dirty="0">
                <a:hlinkClick r:id="rId3"/>
              </a:rPr>
              <a:t>Commission decision on Eurostat</a:t>
            </a:r>
            <a:r>
              <a:rPr lang="en-GB" altLang="en-US" sz="2000" b="0" i="0" dirty="0"/>
              <a: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20</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Tree>
    <p:extLst>
      <p:ext uri="{BB962C8B-B14F-4D97-AF65-F5344CB8AC3E}">
        <p14:creationId xmlns:p14="http://schemas.microsoft.com/office/powerpoint/2010/main" val="3580953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Key questions to understand Eurostat role:</a:t>
            </a:r>
          </a:p>
          <a:p>
            <a:pPr marL="0" indent="0" algn="just">
              <a:lnSpc>
                <a:spcPct val="150000"/>
              </a:lnSpc>
              <a:buNone/>
              <a:defRPr/>
            </a:pPr>
            <a:endParaRPr lang="en-GB" altLang="en-US" sz="1000" b="0" i="0" dirty="0"/>
          </a:p>
          <a:p>
            <a:pPr algn="just">
              <a:lnSpc>
                <a:spcPct val="150000"/>
              </a:lnSpc>
              <a:buFont typeface="Wingdings" pitchFamily="2" charset="2"/>
              <a:buChar char="ü"/>
              <a:defRPr/>
            </a:pPr>
            <a:r>
              <a:rPr lang="en-GB" altLang="en-US" sz="1800" b="0" i="0" dirty="0"/>
              <a:t>What is the role of the European Commission in the Union?</a:t>
            </a:r>
          </a:p>
          <a:p>
            <a:pPr algn="just">
              <a:lnSpc>
                <a:spcPct val="150000"/>
              </a:lnSpc>
              <a:buFont typeface="Wingdings" pitchFamily="2" charset="2"/>
              <a:buChar char="ü"/>
              <a:defRPr/>
            </a:pPr>
            <a:r>
              <a:rPr lang="en-GB" altLang="en-US" sz="1800" b="0" i="0" dirty="0"/>
              <a:t>What is an EC Directorate-General? </a:t>
            </a:r>
          </a:p>
          <a:p>
            <a:pPr algn="just">
              <a:lnSpc>
                <a:spcPct val="150000"/>
              </a:lnSpc>
              <a:buFont typeface="Wingdings" pitchFamily="2" charset="2"/>
              <a:buChar char="ü"/>
              <a:defRPr/>
            </a:pPr>
            <a:r>
              <a:rPr lang="en-GB" altLang="en-US" sz="1800" b="0" i="0" dirty="0"/>
              <a:t>How is Eurostat organized?</a:t>
            </a:r>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21</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pic>
        <p:nvPicPr>
          <p:cNvPr id="7" name="Elemento grafico 6" descr="Domande">
            <a:extLst>
              <a:ext uri="{FF2B5EF4-FFF2-40B4-BE49-F238E27FC236}">
                <a16:creationId xmlns:a16="http://schemas.microsoft.com/office/drawing/2014/main" id="{7E7B4EDA-47F4-3F4F-B9CC-F844993B03A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4128" y="3933056"/>
            <a:ext cx="914400" cy="914400"/>
          </a:xfrm>
          <a:prstGeom prst="rect">
            <a:avLst/>
          </a:prstGeom>
        </p:spPr>
      </p:pic>
    </p:spTree>
    <p:extLst>
      <p:ext uri="{BB962C8B-B14F-4D97-AF65-F5344CB8AC3E}">
        <p14:creationId xmlns:p14="http://schemas.microsoft.com/office/powerpoint/2010/main" val="510746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Institutions of the European Union</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22</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pic>
        <p:nvPicPr>
          <p:cNvPr id="12" name="Immagine 11" descr="Immagine che contiene testo&#10;&#10;Descrizione generata automaticamente">
            <a:extLst>
              <a:ext uri="{FF2B5EF4-FFF2-40B4-BE49-F238E27FC236}">
                <a16:creationId xmlns:a16="http://schemas.microsoft.com/office/drawing/2014/main" id="{1500D0DC-8E3A-BA41-914C-77096D668D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1575" y="3934084"/>
            <a:ext cx="2133600" cy="1621851"/>
          </a:xfrm>
          <a:prstGeom prst="rect">
            <a:avLst/>
          </a:prstGeom>
        </p:spPr>
      </p:pic>
      <p:pic>
        <p:nvPicPr>
          <p:cNvPr id="13" name="Immagine 12">
            <a:extLst>
              <a:ext uri="{FF2B5EF4-FFF2-40B4-BE49-F238E27FC236}">
                <a16:creationId xmlns:a16="http://schemas.microsoft.com/office/drawing/2014/main" id="{687B1C62-DB57-4B4E-A86C-8BA3027A74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976" y="5983911"/>
            <a:ext cx="1208703" cy="292104"/>
          </a:xfrm>
          <a:prstGeom prst="rect">
            <a:avLst/>
          </a:prstGeom>
        </p:spPr>
      </p:pic>
      <p:pic>
        <p:nvPicPr>
          <p:cNvPr id="7" name="Segnaposto contenuto 6">
            <a:extLst>
              <a:ext uri="{FF2B5EF4-FFF2-40B4-BE49-F238E27FC236}">
                <a16:creationId xmlns:a16="http://schemas.microsoft.com/office/drawing/2014/main" id="{C54D2DF6-3921-9A41-89ED-D749977650D4}"/>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264617" y="2060847"/>
            <a:ext cx="4318496" cy="1635313"/>
          </a:xfrm>
        </p:spPr>
      </p:pic>
      <p:pic>
        <p:nvPicPr>
          <p:cNvPr id="14" name="Immagine 13">
            <a:extLst>
              <a:ext uri="{FF2B5EF4-FFF2-40B4-BE49-F238E27FC236}">
                <a16:creationId xmlns:a16="http://schemas.microsoft.com/office/drawing/2014/main" id="{5A5A4385-225C-AB42-A434-5BCD33E686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65352" y="2039640"/>
            <a:ext cx="4318497" cy="1635313"/>
          </a:xfrm>
          <a:prstGeom prst="rect">
            <a:avLst/>
          </a:prstGeom>
        </p:spPr>
      </p:pic>
      <p:pic>
        <p:nvPicPr>
          <p:cNvPr id="16" name="Immagine 15">
            <a:extLst>
              <a:ext uri="{FF2B5EF4-FFF2-40B4-BE49-F238E27FC236}">
                <a16:creationId xmlns:a16="http://schemas.microsoft.com/office/drawing/2014/main" id="{19E4B7B1-815C-D04B-B882-78E2C0FC3AA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618" y="3934084"/>
            <a:ext cx="4338949" cy="1643058"/>
          </a:xfrm>
          <a:prstGeom prst="rect">
            <a:avLst/>
          </a:prstGeom>
        </p:spPr>
      </p:pic>
    </p:spTree>
    <p:extLst>
      <p:ext uri="{BB962C8B-B14F-4D97-AF65-F5344CB8AC3E}">
        <p14:creationId xmlns:p14="http://schemas.microsoft.com/office/powerpoint/2010/main" val="331581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271"/>
            <a:ext cx="2735535" cy="936625"/>
          </a:xfrm>
        </p:spPr>
        <p:txBody>
          <a:bodyPr/>
          <a:lstStyle/>
          <a:p>
            <a:pPr marL="9525" indent="-9525"/>
            <a:r>
              <a:rPr lang="en-GB" altLang="en-US" dirty="0"/>
              <a:t>How do the institutions of the EU work?</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23</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pic>
        <p:nvPicPr>
          <p:cNvPr id="14" name="Segnaposto contenuto 8">
            <a:extLst>
              <a:ext uri="{FF2B5EF4-FFF2-40B4-BE49-F238E27FC236}">
                <a16:creationId xmlns:a16="http://schemas.microsoft.com/office/drawing/2014/main" id="{9FFC0C21-662F-7D42-B70B-63408F1F8804}"/>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203079" y="1010416"/>
            <a:ext cx="5329361" cy="5154888"/>
          </a:xfrm>
        </p:spPr>
      </p:pic>
    </p:spTree>
    <p:extLst>
      <p:ext uri="{BB962C8B-B14F-4D97-AF65-F5344CB8AC3E}">
        <p14:creationId xmlns:p14="http://schemas.microsoft.com/office/powerpoint/2010/main" val="2229993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Eurostat is a </a:t>
            </a:r>
            <a:r>
              <a:rPr lang="en-GB" altLang="en-US" sz="2000" i="0" dirty="0"/>
              <a:t>Directorate-General</a:t>
            </a:r>
            <a:r>
              <a:rPr lang="en-GB" altLang="en-US" sz="2000" b="0" i="0" dirty="0"/>
              <a:t> of the European Commission.</a:t>
            </a:r>
          </a:p>
          <a:p>
            <a:pPr marL="0" indent="0" algn="just">
              <a:lnSpc>
                <a:spcPct val="150000"/>
              </a:lnSpc>
              <a:buNone/>
              <a:defRPr/>
            </a:pPr>
            <a:endParaRPr lang="en-GB" altLang="en-US" sz="1000" b="0" i="0" dirty="0"/>
          </a:p>
          <a:p>
            <a:pPr marL="0" indent="0" algn="just">
              <a:lnSpc>
                <a:spcPct val="150000"/>
              </a:lnSpc>
              <a:buNone/>
              <a:defRPr/>
            </a:pPr>
            <a:r>
              <a:rPr lang="en-GB" altLang="en-US" sz="2000" b="0" i="0" dirty="0"/>
              <a:t>Directorates-generals are departments of the European Union government with specific zones of responsibility (the equivalent of ministries at a national level). </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24</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Tree>
    <p:extLst>
      <p:ext uri="{BB962C8B-B14F-4D97-AF65-F5344CB8AC3E}">
        <p14:creationId xmlns:p14="http://schemas.microsoft.com/office/powerpoint/2010/main" val="1209355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Headed by:</a:t>
            </a:r>
          </a:p>
          <a:p>
            <a:pPr algn="just">
              <a:lnSpc>
                <a:spcPct val="150000"/>
              </a:lnSpc>
              <a:buFont typeface="Wingdings" pitchFamily="2" charset="2"/>
              <a:buChar char="ü"/>
              <a:defRPr/>
            </a:pPr>
            <a:r>
              <a:rPr lang="en-GB" altLang="en-US" sz="2000" b="0" i="0" dirty="0"/>
              <a:t>European Commissioner, responsible for the general direction of the directorate-general </a:t>
            </a:r>
            <a:r>
              <a:rPr lang="en-GB" altLang="en-US" sz="2000" b="0" i="0" dirty="0">
                <a:sym typeface="Wingdings" pitchFamily="2" charset="2"/>
              </a:rPr>
              <a:t> </a:t>
            </a:r>
            <a:r>
              <a:rPr lang="en-GB" altLang="en-US" sz="2000" b="0" i="0" dirty="0"/>
              <a:t>for Eurostat, Paolo </a:t>
            </a:r>
            <a:r>
              <a:rPr lang="en-GB" altLang="en-US" sz="2000" b="0" i="0" dirty="0" err="1"/>
              <a:t>Gentiloni</a:t>
            </a:r>
            <a:r>
              <a:rPr lang="en-GB" altLang="en-US" sz="2000" b="0" i="0" dirty="0"/>
              <a:t> Commissioner for Economy</a:t>
            </a:r>
          </a:p>
          <a:p>
            <a:pPr algn="just">
              <a:lnSpc>
                <a:spcPct val="150000"/>
              </a:lnSpc>
              <a:buFont typeface="Wingdings" pitchFamily="2" charset="2"/>
              <a:buChar char="ü"/>
              <a:defRPr/>
            </a:pPr>
            <a:r>
              <a:rPr lang="en-GB" altLang="en-US" sz="2000" b="0" i="0" dirty="0"/>
              <a:t>Director-General, responsible for the management of day-to-day affairs </a:t>
            </a:r>
            <a:r>
              <a:rPr lang="en-GB" altLang="en-US" sz="2000" b="0" i="0" dirty="0">
                <a:sym typeface="Wingdings" pitchFamily="2" charset="2"/>
              </a:rPr>
              <a:t> </a:t>
            </a:r>
            <a:r>
              <a:rPr lang="en-GB" altLang="en-US" sz="2000" b="0" i="0" dirty="0"/>
              <a:t>for Eurostat, Mariana </a:t>
            </a:r>
            <a:r>
              <a:rPr lang="en-GB" altLang="en-US" sz="2000" b="0" i="0" dirty="0" err="1"/>
              <a:t>Kotzeva</a:t>
            </a:r>
            <a:endParaRPr lang="en-GB" altLang="en-US" sz="2000" b="0" i="0" dirty="0"/>
          </a:p>
          <a:p>
            <a:pPr algn="just">
              <a:lnSpc>
                <a:spcPct val="150000"/>
              </a:lnSpc>
              <a:buFont typeface="Wingdings" pitchFamily="2" charset="2"/>
              <a:buChar char="ü"/>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25</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Tree>
    <p:extLst>
      <p:ext uri="{BB962C8B-B14F-4D97-AF65-F5344CB8AC3E}">
        <p14:creationId xmlns:p14="http://schemas.microsoft.com/office/powerpoint/2010/main" val="30999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Eurostat</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26</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
        <p:nvSpPr>
          <p:cNvPr id="11" name="Content Placeholder 2">
            <a:extLst>
              <a:ext uri="{FF2B5EF4-FFF2-40B4-BE49-F238E27FC236}">
                <a16:creationId xmlns:a16="http://schemas.microsoft.com/office/drawing/2014/main" id="{0DDE363F-0EFF-014B-BFB1-0D48DF59C163}"/>
              </a:ext>
            </a:extLst>
          </p:cNvPr>
          <p:cNvSpPr>
            <a:spLocks noGrp="1"/>
          </p:cNvSpPr>
          <p:nvPr>
            <p:ph idx="1"/>
          </p:nvPr>
        </p:nvSpPr>
        <p:spPr>
          <a:xfrm>
            <a:off x="322263" y="2192127"/>
            <a:ext cx="8499474" cy="3633788"/>
          </a:xfrm>
        </p:spPr>
        <p:txBody>
          <a:bodyPr/>
          <a:lstStyle/>
          <a:p>
            <a:pPr marL="0" indent="0" algn="just">
              <a:buNone/>
              <a:defRPr/>
            </a:pPr>
            <a:r>
              <a:rPr lang="it-IT" sz="2000" b="0" i="0" dirty="0" err="1"/>
              <a:t>Eurostat</a:t>
            </a:r>
            <a:r>
              <a:rPr lang="it-IT" sz="2000" b="0" i="0" dirty="0"/>
              <a:t> </a:t>
            </a:r>
            <a:r>
              <a:rPr lang="it-IT" sz="2000" b="0" i="0" dirty="0" err="1"/>
              <a:t>is</a:t>
            </a:r>
            <a:r>
              <a:rPr lang="it-IT" sz="2000" b="0" i="0" dirty="0"/>
              <a:t> </a:t>
            </a:r>
            <a:r>
              <a:rPr lang="it-IT" sz="2000" b="0" i="0" dirty="0" err="1"/>
              <a:t>organized</a:t>
            </a:r>
            <a:r>
              <a:rPr lang="it-IT" sz="2000" b="0" i="0" dirty="0"/>
              <a:t> in 7 </a:t>
            </a:r>
            <a:r>
              <a:rPr lang="it-IT" sz="2000" b="0" i="0" dirty="0" err="1"/>
              <a:t>Directorates</a:t>
            </a:r>
            <a:r>
              <a:rPr lang="it-IT" sz="2000" b="0" i="0" dirty="0"/>
              <a:t> </a:t>
            </a:r>
            <a:r>
              <a:rPr lang="it-IT" sz="2000" b="0" i="0" dirty="0" err="1"/>
              <a:t>responsible</a:t>
            </a:r>
            <a:r>
              <a:rPr lang="it-IT" sz="2000" b="0" i="0" dirty="0"/>
              <a:t> for </a:t>
            </a:r>
            <a:r>
              <a:rPr lang="it-IT" sz="2000" b="0" i="0" dirty="0" err="1"/>
              <a:t>different</a:t>
            </a:r>
            <a:r>
              <a:rPr lang="it-IT" sz="2000" b="0" i="0" dirty="0"/>
              <a:t> </a:t>
            </a:r>
            <a:r>
              <a:rPr lang="it-IT" sz="2000" b="0" i="0" dirty="0" err="1"/>
              <a:t>sectors</a:t>
            </a:r>
            <a:r>
              <a:rPr lang="it-IT" sz="2000" b="0" i="0" dirty="0"/>
              <a:t> of </a:t>
            </a:r>
            <a:r>
              <a:rPr lang="it-IT" sz="2000" b="0" i="0" dirty="0" err="1"/>
              <a:t>activities</a:t>
            </a:r>
            <a:r>
              <a:rPr lang="it-IT" sz="2000" b="0" i="0" dirty="0"/>
              <a:t>:</a:t>
            </a:r>
          </a:p>
          <a:p>
            <a:pPr marL="0" indent="0" algn="just">
              <a:buNone/>
              <a:defRPr/>
            </a:pPr>
            <a:endParaRPr lang="it-IT" sz="1000" b="0" i="0" dirty="0"/>
          </a:p>
          <a:p>
            <a:pPr marL="457200" indent="-457200" algn="just">
              <a:buFont typeface="+mj-lt"/>
              <a:buAutoNum type="alphaUcPeriod"/>
              <a:defRPr/>
            </a:pPr>
            <a:r>
              <a:rPr lang="it-IT" sz="1800" b="0" i="0" dirty="0" err="1"/>
              <a:t>Resources</a:t>
            </a:r>
            <a:r>
              <a:rPr lang="it-IT" sz="1800" b="0" i="0" dirty="0"/>
              <a:t> </a:t>
            </a:r>
            <a:r>
              <a:rPr lang="it-IT" sz="1800" i="0" dirty="0">
                <a:sym typeface="Wingdings" pitchFamily="2" charset="2"/>
              </a:rPr>
              <a:t> </a:t>
            </a:r>
            <a:r>
              <a:rPr lang="it-IT" sz="1800" i="0" u="sng" dirty="0">
                <a:sym typeface="Wingdings" pitchFamily="2" charset="2"/>
              </a:rPr>
              <a:t>Unit A5 </a:t>
            </a:r>
            <a:r>
              <a:rPr lang="it-IT" sz="1800" i="0" u="sng" dirty="0" err="1">
                <a:sym typeface="Wingdings" pitchFamily="2" charset="2"/>
              </a:rPr>
              <a:t>Methodology</a:t>
            </a:r>
            <a:r>
              <a:rPr lang="it-IT" sz="1800" i="0" u="sng" dirty="0">
                <a:sym typeface="Wingdings" pitchFamily="2" charset="2"/>
              </a:rPr>
              <a:t>; </a:t>
            </a:r>
            <a:r>
              <a:rPr lang="it-IT" sz="1800" i="0" u="sng" dirty="0" err="1">
                <a:sym typeface="Wingdings" pitchFamily="2" charset="2"/>
              </a:rPr>
              <a:t>Innovation</a:t>
            </a:r>
            <a:r>
              <a:rPr lang="it-IT" sz="1800" i="0" u="sng" dirty="0">
                <a:sym typeface="Wingdings" pitchFamily="2" charset="2"/>
              </a:rPr>
              <a:t> in </a:t>
            </a:r>
            <a:r>
              <a:rPr lang="it-IT" sz="1800" i="0" u="sng" dirty="0" err="1">
                <a:sym typeface="Wingdings" pitchFamily="2" charset="2"/>
              </a:rPr>
              <a:t>official</a:t>
            </a:r>
            <a:r>
              <a:rPr lang="it-IT" sz="1800" i="0" u="sng" dirty="0">
                <a:sym typeface="Wingdings" pitchFamily="2" charset="2"/>
              </a:rPr>
              <a:t> </a:t>
            </a:r>
            <a:r>
              <a:rPr lang="it-IT" sz="1800" i="0" u="sng" dirty="0" err="1">
                <a:sym typeface="Wingdings" pitchFamily="2" charset="2"/>
              </a:rPr>
              <a:t>statistics</a:t>
            </a:r>
            <a:endParaRPr lang="it-IT" sz="1800" b="0" i="0" dirty="0"/>
          </a:p>
          <a:p>
            <a:pPr marL="457200" indent="-457200">
              <a:buFont typeface="+mj-lt"/>
              <a:buAutoNum type="alphaUcPeriod"/>
              <a:defRPr/>
            </a:pPr>
            <a:r>
              <a:rPr lang="it-IT" sz="1800" b="0" i="0" dirty="0" err="1"/>
              <a:t>Standards</a:t>
            </a:r>
            <a:r>
              <a:rPr lang="it-IT" sz="1800" b="0" i="0" dirty="0"/>
              <a:t>; </a:t>
            </a:r>
            <a:r>
              <a:rPr lang="it-IT" sz="1800" b="0" i="0" dirty="0" err="1"/>
              <a:t>Dissemination</a:t>
            </a:r>
            <a:r>
              <a:rPr lang="it-IT" sz="1800" b="0" i="0" dirty="0"/>
              <a:t>; </a:t>
            </a:r>
            <a:r>
              <a:rPr lang="it-IT" sz="1800" b="0" i="0" dirty="0" err="1"/>
              <a:t>Cooperation</a:t>
            </a:r>
            <a:r>
              <a:rPr lang="it-IT" sz="1800" b="0" i="0" dirty="0"/>
              <a:t> in the </a:t>
            </a:r>
            <a:r>
              <a:rPr lang="it-IT" sz="1800" b="0" i="0" dirty="0" err="1"/>
              <a:t>European</a:t>
            </a:r>
            <a:r>
              <a:rPr lang="it-IT" sz="1800" b="0" i="0" dirty="0"/>
              <a:t> Statistical System</a:t>
            </a:r>
            <a:endParaRPr lang="it-IT" sz="1800" b="0" i="0" u="sng" dirty="0"/>
          </a:p>
          <a:p>
            <a:pPr marL="457200" indent="-457200" algn="just">
              <a:buFont typeface="+mj-lt"/>
              <a:buAutoNum type="alphaUcPeriod"/>
              <a:defRPr/>
            </a:pPr>
            <a:r>
              <a:rPr lang="it-IT" sz="1800" b="0" i="0" dirty="0"/>
              <a:t>Macro-</a:t>
            </a:r>
            <a:r>
              <a:rPr lang="it-IT" sz="1800" b="0" i="0" dirty="0" err="1"/>
              <a:t>economic</a:t>
            </a:r>
            <a:r>
              <a:rPr lang="it-IT" sz="1800" b="0" i="0" dirty="0"/>
              <a:t> </a:t>
            </a:r>
            <a:r>
              <a:rPr lang="it-IT" sz="1800" b="0" i="0" dirty="0" err="1"/>
              <a:t>statistics</a:t>
            </a:r>
            <a:endParaRPr lang="it-IT" sz="1800" b="0" i="0" dirty="0"/>
          </a:p>
          <a:p>
            <a:pPr marL="457200" indent="-457200" algn="just">
              <a:buFont typeface="+mj-lt"/>
              <a:buAutoNum type="alphaUcPeriod"/>
              <a:defRPr/>
            </a:pPr>
            <a:r>
              <a:rPr lang="it-IT" sz="1800" b="0" i="0" dirty="0" err="1"/>
              <a:t>Government</a:t>
            </a:r>
            <a:r>
              <a:rPr lang="it-IT" sz="1800" b="0" i="0" dirty="0"/>
              <a:t> </a:t>
            </a:r>
            <a:r>
              <a:rPr lang="it-IT" sz="1800" b="0" i="0" dirty="0" err="1"/>
              <a:t>finance</a:t>
            </a:r>
            <a:r>
              <a:rPr lang="it-IT" sz="1800" b="0" i="0" dirty="0"/>
              <a:t> </a:t>
            </a:r>
            <a:r>
              <a:rPr lang="it-IT" sz="1800" b="0" i="0" dirty="0" err="1"/>
              <a:t>statistics</a:t>
            </a:r>
            <a:r>
              <a:rPr lang="it-IT" sz="1800" b="0" i="0" dirty="0"/>
              <a:t> (GFS) </a:t>
            </a:r>
          </a:p>
          <a:p>
            <a:pPr marL="457200" indent="-457200" algn="just">
              <a:buFont typeface="+mj-lt"/>
              <a:buAutoNum type="alphaUcPeriod"/>
              <a:defRPr/>
            </a:pPr>
            <a:r>
              <a:rPr lang="it-IT" sz="1800" b="0" i="0" dirty="0" err="1"/>
              <a:t>Sectoral</a:t>
            </a:r>
            <a:r>
              <a:rPr lang="it-IT" sz="1800" b="0" i="0" dirty="0"/>
              <a:t> and </a:t>
            </a:r>
            <a:r>
              <a:rPr lang="it-IT" sz="1800" b="0" i="0" dirty="0" err="1"/>
              <a:t>regional</a:t>
            </a:r>
            <a:r>
              <a:rPr lang="it-IT" sz="1800" b="0" i="0" dirty="0"/>
              <a:t> </a:t>
            </a:r>
            <a:r>
              <a:rPr lang="it-IT" sz="1800" b="0" i="0" dirty="0" err="1"/>
              <a:t>statistics</a:t>
            </a:r>
            <a:endParaRPr lang="it-IT" sz="1800" b="0" i="0" dirty="0"/>
          </a:p>
          <a:p>
            <a:pPr marL="457200" indent="-457200" algn="just">
              <a:buFont typeface="+mj-lt"/>
              <a:buAutoNum type="alphaUcPeriod"/>
              <a:defRPr/>
            </a:pPr>
            <a:r>
              <a:rPr lang="it-IT" sz="1800" b="0" i="0" dirty="0"/>
              <a:t>Social </a:t>
            </a:r>
            <a:r>
              <a:rPr lang="it-IT" sz="1800" b="0" i="0" dirty="0" err="1"/>
              <a:t>statistics</a:t>
            </a:r>
            <a:endParaRPr lang="it-IT" sz="1800" b="0" i="0" dirty="0"/>
          </a:p>
          <a:p>
            <a:pPr marL="457200" indent="-457200" algn="just">
              <a:buFont typeface="+mj-lt"/>
              <a:buAutoNum type="alphaUcPeriod"/>
              <a:defRPr/>
            </a:pPr>
            <a:r>
              <a:rPr lang="it-IT" sz="1800" b="0" i="0" dirty="0"/>
              <a:t>Business and </a:t>
            </a:r>
            <a:r>
              <a:rPr lang="it-IT" sz="1800" b="0" i="0" dirty="0" err="1"/>
              <a:t>trade</a:t>
            </a:r>
            <a:r>
              <a:rPr lang="it-IT" sz="1800" b="0" i="0" dirty="0"/>
              <a:t> </a:t>
            </a:r>
            <a:r>
              <a:rPr lang="it-IT" sz="1800" b="0" i="0" dirty="0" err="1"/>
              <a:t>statistics</a:t>
            </a:r>
            <a:endParaRPr lang="it-IT" sz="1800" b="0" i="0" dirty="0"/>
          </a:p>
          <a:p>
            <a:pPr marL="0" indent="0" algn="just">
              <a:buNone/>
              <a:defRPr/>
            </a:pPr>
            <a:endParaRPr lang="en-GB" altLang="en-US" sz="2000" b="0" dirty="0"/>
          </a:p>
          <a:p>
            <a:pPr marL="0" indent="0" algn="just">
              <a:buNone/>
              <a:defRPr/>
            </a:pPr>
            <a:endParaRPr lang="en-GB" altLang="en-US" sz="2000" b="0" dirty="0"/>
          </a:p>
          <a:p>
            <a:pPr marL="0" indent="0" algn="just">
              <a:buNone/>
              <a:defRPr/>
            </a:pPr>
            <a:endParaRPr lang="en-GB" altLang="en-US" sz="1000" b="0" dirty="0"/>
          </a:p>
          <a:p>
            <a:pPr marL="0" indent="0" algn="just">
              <a:buNone/>
              <a:defRPr/>
            </a:pPr>
            <a:endParaRPr lang="en-GB" altLang="en-US" sz="2000" b="0" dirty="0"/>
          </a:p>
          <a:p>
            <a:pPr marL="0" indent="0">
              <a:buNone/>
              <a:defRPr/>
            </a:pPr>
            <a:r>
              <a:rPr lang="en-GB" altLang="en-US" sz="2000" b="0" dirty="0"/>
              <a:t> </a:t>
            </a:r>
          </a:p>
          <a:p>
            <a:pPr>
              <a:buFontTx/>
              <a:buNone/>
              <a:defRPr/>
            </a:pPr>
            <a:endParaRPr lang="en-GB" altLang="en-US" dirty="0"/>
          </a:p>
          <a:p>
            <a:pPr>
              <a:buFontTx/>
              <a:buNone/>
              <a:defRPr/>
            </a:pPr>
            <a:endParaRPr lang="en-GB" altLang="en-US" dirty="0"/>
          </a:p>
        </p:txBody>
      </p:sp>
      <p:pic>
        <p:nvPicPr>
          <p:cNvPr id="12" name="Immagine 11">
            <a:extLst>
              <a:ext uri="{FF2B5EF4-FFF2-40B4-BE49-F238E27FC236}">
                <a16:creationId xmlns:a16="http://schemas.microsoft.com/office/drawing/2014/main" id="{33535556-892D-9346-AEFB-99090622A2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0312" y="3974327"/>
            <a:ext cx="1597111" cy="1254873"/>
          </a:xfrm>
          <a:prstGeom prst="rect">
            <a:avLst/>
          </a:prstGeom>
          <a:ln w="12700">
            <a:solidFill>
              <a:srgbClr val="0E5494"/>
            </a:solidFill>
          </a:ln>
        </p:spPr>
      </p:pic>
      <p:cxnSp>
        <p:nvCxnSpPr>
          <p:cNvPr id="13" name="Connettore 4 12">
            <a:extLst>
              <a:ext uri="{FF2B5EF4-FFF2-40B4-BE49-F238E27FC236}">
                <a16:creationId xmlns:a16="http://schemas.microsoft.com/office/drawing/2014/main" id="{6C92EC07-F0AA-134E-BF67-D557A6D71707}"/>
              </a:ext>
            </a:extLst>
          </p:cNvPr>
          <p:cNvCxnSpPr>
            <a:cxnSpLocks/>
          </p:cNvCxnSpPr>
          <p:nvPr/>
        </p:nvCxnSpPr>
        <p:spPr bwMode="auto">
          <a:xfrm rot="16200000" flipH="1">
            <a:off x="8309210" y="3342098"/>
            <a:ext cx="670172" cy="367728"/>
          </a:xfrm>
          <a:prstGeom prst="bentConnector3">
            <a:avLst>
              <a:gd name="adj1" fmla="val 99615"/>
            </a:avLst>
          </a:prstGeom>
          <a:noFill/>
          <a:ln w="22225" cap="flat" cmpd="sng" algn="ctr">
            <a:solidFill>
              <a:srgbClr val="0E5494"/>
            </a:solidFill>
            <a:prstDash val="solid"/>
            <a:round/>
            <a:headEnd type="none" w="med" len="med"/>
            <a:tailEnd type="triangle"/>
          </a:ln>
          <a:effectLst/>
          <a:scene3d>
            <a:camera prst="orthographicFront">
              <a:rot lat="0" lon="0" rev="10800000"/>
            </a:camera>
            <a:lightRig rig="threePt" dir="t"/>
          </a:scene3d>
        </p:spPr>
      </p:cxnSp>
    </p:spTree>
    <p:extLst>
      <p:ext uri="{BB962C8B-B14F-4D97-AF65-F5344CB8AC3E}">
        <p14:creationId xmlns:p14="http://schemas.microsoft.com/office/powerpoint/2010/main" val="4688247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27</a:t>
            </a:fld>
            <a:endParaRPr lang="en-GB" dirty="0"/>
          </a:p>
        </p:txBody>
      </p:sp>
      <p:pic>
        <p:nvPicPr>
          <p:cNvPr id="6" name="Immagine 5">
            <a:extLst>
              <a:ext uri="{FF2B5EF4-FFF2-40B4-BE49-F238E27FC236}">
                <a16:creationId xmlns:a16="http://schemas.microsoft.com/office/drawing/2014/main" id="{CFA9445B-5A76-9A46-9E79-5EC681EC8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31850"/>
            <a:ext cx="2616200" cy="850900"/>
          </a:xfrm>
          <a:prstGeom prst="rect">
            <a:avLst/>
          </a:prstGeom>
        </p:spPr>
      </p:pic>
      <p:sp>
        <p:nvSpPr>
          <p:cNvPr id="9" name="Title 1">
            <a:extLst>
              <a:ext uri="{FF2B5EF4-FFF2-40B4-BE49-F238E27FC236}">
                <a16:creationId xmlns:a16="http://schemas.microsoft.com/office/drawing/2014/main" id="{D44F20BF-54D0-A349-A94F-42A5CBF196C7}"/>
              </a:ext>
            </a:extLst>
          </p:cNvPr>
          <p:cNvSpPr txBox="1">
            <a:spLocks/>
          </p:cNvSpPr>
          <p:nvPr/>
        </p:nvSpPr>
        <p:spPr bwMode="auto">
          <a:xfrm>
            <a:off x="76243" y="1052215"/>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11113" indent="0"/>
            <a:r>
              <a:rPr lang="en-GB" altLang="en-US" sz="1600" kern="0" dirty="0"/>
              <a:t>Eurostat website</a:t>
            </a:r>
            <a:br>
              <a:rPr lang="en-GB" altLang="en-US" sz="1200" kern="0" dirty="0"/>
            </a:br>
            <a:br>
              <a:rPr lang="en-GB" altLang="en-US" sz="1200" kern="0" dirty="0"/>
            </a:br>
            <a:r>
              <a:rPr lang="en-GB" altLang="en-US" sz="1200" kern="0" dirty="0" err="1"/>
              <a:t>ec.europa.eu</a:t>
            </a:r>
            <a:r>
              <a:rPr lang="en-GB" altLang="en-US" sz="1200" kern="0" dirty="0"/>
              <a:t>/</a:t>
            </a:r>
            <a:r>
              <a:rPr lang="en-GB" altLang="en-US" sz="1200" kern="0" dirty="0" err="1"/>
              <a:t>eurostat</a:t>
            </a:r>
            <a:endParaRPr lang="en-GB" altLang="en-US" sz="1200" i="1" kern="0" dirty="0"/>
          </a:p>
        </p:txBody>
      </p:sp>
      <p:pic>
        <p:nvPicPr>
          <p:cNvPr id="10" name="Segnaposto contenuto 5">
            <a:extLst>
              <a:ext uri="{FF2B5EF4-FFF2-40B4-BE49-F238E27FC236}">
                <a16:creationId xmlns:a16="http://schemas.microsoft.com/office/drawing/2014/main" id="{7E1DED22-8116-BD49-A93A-C94318E50A4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195736" y="1196752"/>
            <a:ext cx="6728005" cy="4931248"/>
          </a:xfrm>
        </p:spPr>
      </p:pic>
    </p:spTree>
    <p:extLst>
      <p:ext uri="{BB962C8B-B14F-4D97-AF65-F5344CB8AC3E}">
        <p14:creationId xmlns:p14="http://schemas.microsoft.com/office/powerpoint/2010/main" val="1854625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NSIs </a:t>
            </a:r>
            <a:r>
              <a:rPr lang="en-GB" altLang="en-US" sz="2600" dirty="0"/>
              <a:t>and</a:t>
            </a:r>
            <a:r>
              <a:rPr lang="en-GB" altLang="en-US" dirty="0"/>
              <a:t>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updated </a:t>
            </a:r>
            <a:r>
              <a:rPr lang="en-GB" altLang="en-US" sz="2000" b="0" i="0" dirty="0">
                <a:hlinkClick r:id="rId3"/>
              </a:rPr>
              <a:t>full list</a:t>
            </a:r>
            <a:r>
              <a:rPr lang="en-GB" altLang="en-US" sz="2000" b="0" i="0" dirty="0"/>
              <a:t> of National Statistical Institutes (NSIs) and Other National Authorities (ONAs) responsible for the development, production and dissemination of European statistics as designated by Member States is available on Eurostat website.</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28</a:t>
            </a:fld>
            <a:endParaRPr lang="en-GB" dirty="0"/>
          </a:p>
        </p:txBody>
      </p:sp>
    </p:spTree>
    <p:extLst>
      <p:ext uri="{BB962C8B-B14F-4D97-AF65-F5344CB8AC3E}">
        <p14:creationId xmlns:p14="http://schemas.microsoft.com/office/powerpoint/2010/main" val="796646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What are exactly ONAs? </a:t>
            </a:r>
            <a:endParaRPr lang="en-GB" altLang="en-US" sz="1000" b="0" i="0" dirty="0"/>
          </a:p>
          <a:p>
            <a:pPr marL="0" indent="0" algn="just">
              <a:buNone/>
              <a:defRPr/>
            </a:pPr>
            <a:r>
              <a:rPr lang="en-GB" altLang="en-US" sz="2000" b="0" i="0" kern="0" dirty="0">
                <a:solidFill>
                  <a:srgbClr val="0E5494"/>
                </a:solidFill>
              </a:rPr>
              <a:t>A </a:t>
            </a:r>
            <a:r>
              <a:rPr lang="en-GB" altLang="en-US" sz="2000" b="0" i="0" kern="0" dirty="0">
                <a:solidFill>
                  <a:srgbClr val="0E5494"/>
                </a:solidFill>
                <a:hlinkClick r:id="rId3"/>
              </a:rPr>
              <a:t>guidance note</a:t>
            </a:r>
            <a:r>
              <a:rPr lang="en-GB" altLang="en-US" sz="2000" b="0" i="0" kern="0" dirty="0">
                <a:solidFill>
                  <a:srgbClr val="0E5494"/>
                </a:solidFill>
              </a:rPr>
              <a:t> concerning ONAs is available on the Eurostat website.</a:t>
            </a:r>
          </a:p>
          <a:p>
            <a:pPr marL="0" indent="0" algn="just">
              <a:buNone/>
              <a:defRPr/>
            </a:pPr>
            <a:endParaRPr lang="en-GB" altLang="en-US" sz="500" b="0" i="0" kern="0" dirty="0">
              <a:solidFill>
                <a:srgbClr val="0E5494"/>
              </a:solidFill>
            </a:endParaRPr>
          </a:p>
          <a:p>
            <a:pPr marL="0" indent="0" algn="just">
              <a:buNone/>
              <a:defRPr/>
            </a:pPr>
            <a:r>
              <a:rPr lang="en-GB" altLang="en-US" sz="2000" b="0" i="0" kern="0" dirty="0">
                <a:solidFill>
                  <a:srgbClr val="0E5494"/>
                </a:solidFill>
              </a:rPr>
              <a:t>In this note the Commission specify that ONAs are important for the coordination of statistical systems both at European and national level.</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29</a:t>
            </a:fld>
            <a:endParaRPr lang="en-GB" dirty="0"/>
          </a:p>
        </p:txBody>
      </p:sp>
    </p:spTree>
    <p:extLst>
      <p:ext uri="{BB962C8B-B14F-4D97-AF65-F5344CB8AC3E}">
        <p14:creationId xmlns:p14="http://schemas.microsoft.com/office/powerpoint/2010/main" val="1311819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323056" y="1628775"/>
            <a:ext cx="849788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A </a:t>
            </a:r>
            <a:r>
              <a:rPr lang="de-CH" altLang="en-US" sz="4000" kern="0" dirty="0" err="1"/>
              <a:t>brief</a:t>
            </a:r>
            <a:r>
              <a:rPr lang="de-CH" altLang="en-US" sz="4000" kern="0" dirty="0"/>
              <a:t> </a:t>
            </a:r>
            <a:r>
              <a:rPr lang="de-CH" altLang="en-US" sz="4000" kern="0" dirty="0" err="1"/>
              <a:t>history</a:t>
            </a:r>
            <a:r>
              <a:rPr lang="de-CH" altLang="en-US" sz="4000" kern="0" dirty="0"/>
              <a:t> </a:t>
            </a:r>
            <a:r>
              <a:rPr lang="de-CH" altLang="en-US" sz="4000" kern="0" dirty="0" err="1"/>
              <a:t>of</a:t>
            </a:r>
            <a:r>
              <a:rPr lang="de-CH" altLang="en-US" sz="4000" kern="0" dirty="0"/>
              <a:t> </a:t>
            </a:r>
            <a:r>
              <a:rPr lang="de-CH" altLang="en-US" sz="4000" kern="0" dirty="0" err="1"/>
              <a:t>the</a:t>
            </a:r>
            <a:r>
              <a:rPr lang="de-CH" altLang="en-US" sz="4000" kern="0" dirty="0"/>
              <a:t> </a:t>
            </a:r>
          </a:p>
          <a:p>
            <a:pPr algn="ctr"/>
            <a:r>
              <a:rPr lang="de-CH" altLang="en-US" sz="4000" kern="0" dirty="0"/>
              <a:t>European Statistical System</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3</a:t>
            </a:fld>
            <a:endParaRPr lang="en-GB" dirty="0"/>
          </a:p>
        </p:txBody>
      </p:sp>
    </p:spTree>
    <p:extLst>
      <p:ext uri="{BB962C8B-B14F-4D97-AF65-F5344CB8AC3E}">
        <p14:creationId xmlns:p14="http://schemas.microsoft.com/office/powerpoint/2010/main" val="3070132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ONAs are:</a:t>
            </a:r>
          </a:p>
          <a:p>
            <a:pPr algn="just">
              <a:buFont typeface="Wingdings" pitchFamily="2" charset="2"/>
              <a:buChar char="ü"/>
              <a:defRPr/>
            </a:pPr>
            <a:r>
              <a:rPr lang="en-GB" altLang="en-US" sz="1800" b="0" i="0" kern="0" dirty="0">
                <a:solidFill>
                  <a:srgbClr val="0E5494"/>
                </a:solidFill>
              </a:rPr>
              <a:t>ESS members that comply with the European Statistics Code of Practice and whose statistical activities are coordinated by the head of the NSI;</a:t>
            </a:r>
          </a:p>
          <a:p>
            <a:pPr algn="just">
              <a:buFont typeface="Wingdings" pitchFamily="2" charset="2"/>
              <a:buChar char="ü"/>
              <a:defRPr/>
            </a:pPr>
            <a:r>
              <a:rPr lang="en-GB" altLang="en-US" sz="1800" b="0" i="0" kern="0" dirty="0">
                <a:solidFill>
                  <a:srgbClr val="0E5494"/>
                </a:solidFill>
              </a:rPr>
              <a:t>Institutions eligible for receiving EU grants without a call for proposals;</a:t>
            </a:r>
          </a:p>
          <a:p>
            <a:pPr algn="just">
              <a:buFont typeface="Wingdings" pitchFamily="2" charset="2"/>
              <a:buChar char="ü"/>
              <a:defRPr/>
            </a:pPr>
            <a:r>
              <a:rPr lang="en-GB" altLang="en-US" sz="1800" b="0" i="0" kern="0" dirty="0">
                <a:solidFill>
                  <a:srgbClr val="0E5494"/>
                </a:solidFill>
              </a:rPr>
              <a:t>authorities that should follow national guidelines with regard to development, production and dissemination of European statistics;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30</a:t>
            </a:fld>
            <a:endParaRPr lang="en-GB" dirty="0"/>
          </a:p>
        </p:txBody>
      </p:sp>
    </p:spTree>
    <p:extLst>
      <p:ext uri="{BB962C8B-B14F-4D97-AF65-F5344CB8AC3E}">
        <p14:creationId xmlns:p14="http://schemas.microsoft.com/office/powerpoint/2010/main" val="657745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ONAs are:</a:t>
            </a:r>
          </a:p>
          <a:p>
            <a:pPr algn="just">
              <a:buFont typeface="Wingdings" pitchFamily="2" charset="2"/>
              <a:buChar char="ü"/>
              <a:defRPr/>
            </a:pPr>
            <a:r>
              <a:rPr lang="en-GB" altLang="en-US" sz="1800" b="0" i="0" kern="0" dirty="0">
                <a:solidFill>
                  <a:srgbClr val="0E5494"/>
                </a:solidFill>
              </a:rPr>
              <a:t>authorities, whose ‘statistical heads’ should enjoy a similar level of professional independence as heads of NSIs;</a:t>
            </a:r>
          </a:p>
          <a:p>
            <a:pPr algn="just">
              <a:buFont typeface="Wingdings" pitchFamily="2" charset="2"/>
              <a:buChar char="ü"/>
              <a:defRPr/>
            </a:pPr>
            <a:r>
              <a:rPr lang="en-GB" altLang="en-US" sz="1800" b="0" i="0" kern="0" dirty="0">
                <a:solidFill>
                  <a:srgbClr val="0E5494"/>
                </a:solidFill>
              </a:rPr>
              <a:t>responsible for the quality assurance of statistics produced by them and are entitled to transmit results directly to Eurostat.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31</a:t>
            </a:fld>
            <a:endParaRPr lang="en-GB" dirty="0"/>
          </a:p>
        </p:txBody>
      </p:sp>
    </p:spTree>
    <p:extLst>
      <p:ext uri="{BB962C8B-B14F-4D97-AF65-F5344CB8AC3E}">
        <p14:creationId xmlns:p14="http://schemas.microsoft.com/office/powerpoint/2010/main" val="3895921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kern="0" dirty="0">
                <a:solidFill>
                  <a:srgbClr val="0E5494"/>
                </a:solidFill>
              </a:rPr>
              <a:t>Identification criteria:</a:t>
            </a:r>
          </a:p>
          <a:p>
            <a:pPr marL="0" indent="0" algn="just">
              <a:buNone/>
              <a:defRPr/>
            </a:pPr>
            <a:endParaRPr lang="en-GB" altLang="en-US" sz="700" b="0" i="0" kern="0" dirty="0">
              <a:solidFill>
                <a:srgbClr val="0E5494"/>
              </a:solidFill>
            </a:endParaRPr>
          </a:p>
          <a:p>
            <a:pPr algn="just">
              <a:buFont typeface="Wingdings" pitchFamily="2" charset="2"/>
              <a:buChar char="ü"/>
              <a:defRPr/>
            </a:pPr>
            <a:r>
              <a:rPr lang="en-GB" altLang="en-US" sz="1800" b="0" i="0" kern="0" dirty="0">
                <a:solidFill>
                  <a:srgbClr val="0E5494"/>
                </a:solidFill>
              </a:rPr>
              <a:t>ONAs exercise public authority based on national law;</a:t>
            </a:r>
          </a:p>
          <a:p>
            <a:pPr algn="just">
              <a:buFont typeface="Wingdings" pitchFamily="2" charset="2"/>
              <a:buChar char="ü"/>
              <a:defRPr/>
            </a:pPr>
            <a:r>
              <a:rPr lang="en-GB" altLang="en-US" sz="1800" b="0" i="0" kern="0" dirty="0">
                <a:solidFill>
                  <a:srgbClr val="0E5494"/>
                </a:solidFill>
              </a:rPr>
              <a:t>ONAs have formally been given the responsibility at national level for the production of a specific and identifiable part of European statistics;</a:t>
            </a:r>
          </a:p>
          <a:p>
            <a:pPr algn="just">
              <a:buFont typeface="Wingdings" pitchFamily="2" charset="2"/>
              <a:buChar char="ü"/>
              <a:defRPr/>
            </a:pPr>
            <a:r>
              <a:rPr lang="en-GB" altLang="en-US" sz="1800" b="0" i="0" kern="0" dirty="0">
                <a:solidFill>
                  <a:srgbClr val="0E5494"/>
                </a:solidFill>
              </a:rPr>
              <a:t>ONAs have production of statistics included among their tasks in the respective basic act.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32</a:t>
            </a:fld>
            <a:endParaRPr lang="en-GB" dirty="0"/>
          </a:p>
        </p:txBody>
      </p:sp>
    </p:spTree>
    <p:extLst>
      <p:ext uri="{BB962C8B-B14F-4D97-AF65-F5344CB8AC3E}">
        <p14:creationId xmlns:p14="http://schemas.microsoft.com/office/powerpoint/2010/main" val="2911100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kern="0" dirty="0">
                <a:solidFill>
                  <a:srgbClr val="0E5494"/>
                </a:solidFill>
              </a:rPr>
              <a:t>Typical entities most frequently designated by Member States as ONAs:</a:t>
            </a:r>
          </a:p>
          <a:p>
            <a:pPr marL="0" indent="0" algn="just">
              <a:buNone/>
              <a:defRPr/>
            </a:pPr>
            <a:endParaRPr lang="en-GB" altLang="en-US" sz="700" b="0" kern="0" dirty="0">
              <a:solidFill>
                <a:srgbClr val="0E5494"/>
              </a:solidFill>
            </a:endParaRPr>
          </a:p>
          <a:p>
            <a:pPr algn="just">
              <a:buFont typeface="Wingdings" pitchFamily="2" charset="2"/>
              <a:buChar char="ü"/>
              <a:defRPr/>
            </a:pPr>
            <a:r>
              <a:rPr lang="en-GB" altLang="en-US" sz="1800" b="0" i="0" kern="0" dirty="0">
                <a:solidFill>
                  <a:srgbClr val="0E5494"/>
                </a:solidFill>
              </a:rPr>
              <a:t>Ministries</a:t>
            </a:r>
          </a:p>
          <a:p>
            <a:pPr algn="just">
              <a:buFont typeface="Wingdings" pitchFamily="2" charset="2"/>
              <a:buChar char="ü"/>
              <a:defRPr/>
            </a:pPr>
            <a:r>
              <a:rPr lang="en-GB" altLang="en-US" sz="1800" b="0" i="0" kern="0" dirty="0">
                <a:solidFill>
                  <a:srgbClr val="0E5494"/>
                </a:solidFill>
              </a:rPr>
              <a:t>Regional statistical offices</a:t>
            </a:r>
          </a:p>
          <a:p>
            <a:pPr algn="just">
              <a:buFont typeface="Wingdings" pitchFamily="2" charset="2"/>
              <a:buChar char="ü"/>
              <a:defRPr/>
            </a:pPr>
            <a:r>
              <a:rPr lang="en-GB" altLang="en-US" sz="1800" b="0" i="0" kern="0" dirty="0">
                <a:solidFill>
                  <a:srgbClr val="0E5494"/>
                </a:solidFill>
              </a:rPr>
              <a:t>National central banks</a:t>
            </a:r>
          </a:p>
          <a:p>
            <a:pPr algn="just">
              <a:buFont typeface="Wingdings" pitchFamily="2" charset="2"/>
              <a:buChar char="ü"/>
              <a:defRPr/>
            </a:pPr>
            <a:r>
              <a:rPr lang="en-GB" altLang="en-US" sz="1800" b="0" i="0" kern="0" dirty="0">
                <a:solidFill>
                  <a:srgbClr val="0E5494"/>
                </a:solidFill>
              </a:rPr>
              <a:t>Specialized national agencies</a:t>
            </a:r>
          </a:p>
          <a:p>
            <a:pPr algn="just">
              <a:buFont typeface="Wingdings" pitchFamily="2" charset="2"/>
              <a:buChar char="ü"/>
              <a:defRPr/>
            </a:pPr>
            <a:r>
              <a:rPr lang="en-GB" altLang="en-US" sz="1800" b="0" i="0" kern="0" dirty="0">
                <a:solidFill>
                  <a:srgbClr val="0E5494"/>
                </a:solidFill>
              </a:rPr>
              <a:t>Subcontractors</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33</a:t>
            </a:fld>
            <a:endParaRPr lang="en-GB" dirty="0"/>
          </a:p>
        </p:txBody>
      </p:sp>
    </p:spTree>
    <p:extLst>
      <p:ext uri="{BB962C8B-B14F-4D97-AF65-F5344CB8AC3E}">
        <p14:creationId xmlns:p14="http://schemas.microsoft.com/office/powerpoint/2010/main" val="7723169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members: ONAs</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34</a:t>
            </a:fld>
            <a:endParaRPr lang="en-GB" dirty="0"/>
          </a:p>
        </p:txBody>
      </p:sp>
      <p:pic>
        <p:nvPicPr>
          <p:cNvPr id="5" name="Elemento grafico 4" descr="Luci accese">
            <a:extLst>
              <a:ext uri="{FF2B5EF4-FFF2-40B4-BE49-F238E27FC236}">
                <a16:creationId xmlns:a16="http://schemas.microsoft.com/office/drawing/2014/main" id="{C82AF439-1B0B-9046-ADB9-FF8F38FC35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53" y="3014848"/>
            <a:ext cx="914400" cy="914400"/>
          </a:xfrm>
          <a:prstGeom prst="rect">
            <a:avLst/>
          </a:prstGeom>
        </p:spPr>
      </p:pic>
      <p:sp>
        <p:nvSpPr>
          <p:cNvPr id="6" name="CasellaDiTesto 5">
            <a:extLst>
              <a:ext uri="{FF2B5EF4-FFF2-40B4-BE49-F238E27FC236}">
                <a16:creationId xmlns:a16="http://schemas.microsoft.com/office/drawing/2014/main" id="{E175023D-BC02-9B4D-A638-1B6B7547C173}"/>
              </a:ext>
            </a:extLst>
          </p:cNvPr>
          <p:cNvSpPr txBox="1"/>
          <p:nvPr/>
        </p:nvSpPr>
        <p:spPr>
          <a:xfrm>
            <a:off x="1259632" y="2780928"/>
            <a:ext cx="7009933" cy="1615827"/>
          </a:xfrm>
          <a:prstGeom prst="rect">
            <a:avLst/>
          </a:prstGeom>
          <a:noFill/>
          <a:ln w="19050">
            <a:solidFill>
              <a:srgbClr val="0E5494"/>
            </a:solidFill>
          </a:ln>
        </p:spPr>
        <p:txBody>
          <a:bodyPr wrap="square" rtlCol="0">
            <a:spAutoFit/>
          </a:bodyPr>
          <a:lstStyle/>
          <a:p>
            <a:pPr algn="just"/>
            <a:r>
              <a:rPr lang="it-IT" sz="1600" b="0" dirty="0">
                <a:solidFill>
                  <a:srgbClr val="0E5494"/>
                </a:solidFill>
                <a:latin typeface="+mn-lt"/>
              </a:rPr>
              <a:t>In some </a:t>
            </a:r>
            <a:r>
              <a:rPr lang="it-IT" sz="1600" b="0" dirty="0" err="1">
                <a:solidFill>
                  <a:srgbClr val="0E5494"/>
                </a:solidFill>
                <a:latin typeface="+mn-lt"/>
              </a:rPr>
              <a:t>Member</a:t>
            </a:r>
            <a:r>
              <a:rPr lang="it-IT" sz="1600" b="0" dirty="0">
                <a:solidFill>
                  <a:srgbClr val="0E5494"/>
                </a:solidFill>
                <a:latin typeface="+mn-lt"/>
              </a:rPr>
              <a:t> </a:t>
            </a:r>
            <a:r>
              <a:rPr lang="it-IT" sz="1600" b="0" dirty="0" err="1">
                <a:solidFill>
                  <a:srgbClr val="0E5494"/>
                </a:solidFill>
                <a:latin typeface="+mn-lt"/>
              </a:rPr>
              <a:t>States</a:t>
            </a:r>
            <a:r>
              <a:rPr lang="it-IT" sz="1600" b="0" dirty="0">
                <a:solidFill>
                  <a:srgbClr val="0E5494"/>
                </a:solidFill>
                <a:latin typeface="+mn-lt"/>
              </a:rPr>
              <a:t>, National Central </a:t>
            </a:r>
            <a:r>
              <a:rPr lang="it-IT" sz="1600" b="0" dirty="0" err="1">
                <a:solidFill>
                  <a:srgbClr val="0E5494"/>
                </a:solidFill>
                <a:latin typeface="+mn-lt"/>
              </a:rPr>
              <a:t>Banks</a:t>
            </a:r>
            <a:r>
              <a:rPr lang="it-IT" sz="1600" b="0" dirty="0">
                <a:solidFill>
                  <a:srgbClr val="0E5494"/>
                </a:solidFill>
                <a:latin typeface="+mn-lt"/>
              </a:rPr>
              <a:t> (</a:t>
            </a:r>
            <a:r>
              <a:rPr lang="it-IT" sz="1600" b="0" dirty="0" err="1">
                <a:solidFill>
                  <a:srgbClr val="0E5494"/>
                </a:solidFill>
                <a:latin typeface="+mn-lt"/>
              </a:rPr>
              <a:t>NCBs</a:t>
            </a:r>
            <a:r>
              <a:rPr lang="it-IT" sz="1600" b="0" dirty="0">
                <a:solidFill>
                  <a:srgbClr val="0E5494"/>
                </a:solidFill>
                <a:latin typeface="+mn-lt"/>
              </a:rPr>
              <a:t>) </a:t>
            </a:r>
            <a:r>
              <a:rPr lang="it-IT" sz="1600" b="0" dirty="0" err="1">
                <a:solidFill>
                  <a:srgbClr val="0E5494"/>
                </a:solidFill>
                <a:latin typeface="+mn-lt"/>
              </a:rPr>
              <a:t>provide</a:t>
            </a:r>
            <a:r>
              <a:rPr lang="it-IT" sz="1600" b="0" dirty="0">
                <a:solidFill>
                  <a:srgbClr val="0E5494"/>
                </a:solidFill>
                <a:latin typeface="+mn-lt"/>
              </a:rPr>
              <a:t> </a:t>
            </a:r>
            <a:r>
              <a:rPr lang="it-IT" sz="1600" b="0" dirty="0" err="1">
                <a:solidFill>
                  <a:srgbClr val="0E5494"/>
                </a:solidFill>
                <a:latin typeface="+mn-lt"/>
              </a:rPr>
              <a:t>parts</a:t>
            </a:r>
            <a:r>
              <a:rPr lang="it-IT" sz="1600" b="0" dirty="0">
                <a:solidFill>
                  <a:srgbClr val="0E5494"/>
                </a:solidFill>
                <a:latin typeface="+mn-lt"/>
              </a:rPr>
              <a:t> of </a:t>
            </a:r>
            <a:r>
              <a:rPr lang="it-IT" sz="1600" b="0" dirty="0" err="1">
                <a:solidFill>
                  <a:srgbClr val="0E5494"/>
                </a:solidFill>
                <a:latin typeface="+mn-lt"/>
              </a:rPr>
              <a:t>European</a:t>
            </a:r>
            <a:r>
              <a:rPr lang="it-IT" sz="1600" b="0" dirty="0">
                <a:solidFill>
                  <a:srgbClr val="0E5494"/>
                </a:solidFill>
                <a:latin typeface="+mn-lt"/>
              </a:rPr>
              <a:t> </a:t>
            </a:r>
            <a:r>
              <a:rPr lang="it-IT" sz="1600" b="0" dirty="0" err="1">
                <a:solidFill>
                  <a:srgbClr val="0E5494"/>
                </a:solidFill>
                <a:latin typeface="+mn-lt"/>
              </a:rPr>
              <a:t>statistics</a:t>
            </a:r>
            <a:r>
              <a:rPr lang="it-IT" sz="1600" b="0" dirty="0">
                <a:solidFill>
                  <a:srgbClr val="0E5494"/>
                </a:solidFill>
                <a:latin typeface="+mn-lt"/>
              </a:rPr>
              <a:t> </a:t>
            </a:r>
            <a:r>
              <a:rPr lang="it-IT" sz="1600" b="0" dirty="0" err="1">
                <a:solidFill>
                  <a:srgbClr val="0E5494"/>
                </a:solidFill>
                <a:latin typeface="+mn-lt"/>
              </a:rPr>
              <a:t>while</a:t>
            </a:r>
            <a:r>
              <a:rPr lang="it-IT" sz="1600" b="0" dirty="0">
                <a:solidFill>
                  <a:srgbClr val="0E5494"/>
                </a:solidFill>
                <a:latin typeface="+mn-lt"/>
              </a:rPr>
              <a:t> </a:t>
            </a:r>
            <a:r>
              <a:rPr lang="it-IT" sz="1600" b="0" dirty="0" err="1">
                <a:solidFill>
                  <a:srgbClr val="0E5494"/>
                </a:solidFill>
                <a:latin typeface="+mn-lt"/>
              </a:rPr>
              <a:t>also</a:t>
            </a:r>
            <a:r>
              <a:rPr lang="it-IT" sz="1600" b="0" dirty="0">
                <a:solidFill>
                  <a:srgbClr val="0E5494"/>
                </a:solidFill>
                <a:latin typeface="+mn-lt"/>
              </a:rPr>
              <a:t> </a:t>
            </a:r>
            <a:r>
              <a:rPr lang="it-IT" sz="1600" b="0" dirty="0" err="1">
                <a:solidFill>
                  <a:srgbClr val="0E5494"/>
                </a:solidFill>
                <a:latin typeface="+mn-lt"/>
              </a:rPr>
              <a:t>being</a:t>
            </a:r>
            <a:r>
              <a:rPr lang="it-IT" sz="1600" b="0" dirty="0">
                <a:solidFill>
                  <a:srgbClr val="0E5494"/>
                </a:solidFill>
                <a:latin typeface="+mn-lt"/>
              </a:rPr>
              <a:t> </a:t>
            </a:r>
            <a:r>
              <a:rPr lang="it-IT" sz="1600" b="0" dirty="0" err="1">
                <a:solidFill>
                  <a:srgbClr val="0E5494"/>
                </a:solidFill>
                <a:latin typeface="+mn-lt"/>
              </a:rPr>
              <a:t>relevant</a:t>
            </a:r>
            <a:r>
              <a:rPr lang="it-IT" sz="1600" b="0" dirty="0">
                <a:solidFill>
                  <a:srgbClr val="0E5494"/>
                </a:solidFill>
                <a:latin typeface="+mn-lt"/>
              </a:rPr>
              <a:t> for the </a:t>
            </a:r>
            <a:r>
              <a:rPr lang="it-IT" sz="1600" b="0" dirty="0" err="1">
                <a:solidFill>
                  <a:srgbClr val="0E5494"/>
                </a:solidFill>
                <a:latin typeface="+mn-lt"/>
              </a:rPr>
              <a:t>activities</a:t>
            </a:r>
            <a:r>
              <a:rPr lang="it-IT" sz="1600" b="0" dirty="0">
                <a:solidFill>
                  <a:srgbClr val="0E5494"/>
                </a:solidFill>
                <a:latin typeface="+mn-lt"/>
              </a:rPr>
              <a:t> of the </a:t>
            </a:r>
            <a:r>
              <a:rPr lang="it-IT" sz="1600" b="0" dirty="0" err="1">
                <a:solidFill>
                  <a:srgbClr val="0E5494"/>
                </a:solidFill>
                <a:latin typeface="+mn-lt"/>
              </a:rPr>
              <a:t>European</a:t>
            </a:r>
            <a:r>
              <a:rPr lang="it-IT" sz="1600" b="0" dirty="0">
                <a:solidFill>
                  <a:srgbClr val="0E5494"/>
                </a:solidFill>
                <a:latin typeface="+mn-lt"/>
              </a:rPr>
              <a:t> Central </a:t>
            </a:r>
            <a:r>
              <a:rPr lang="it-IT" sz="1600" b="0" dirty="0" err="1">
                <a:solidFill>
                  <a:srgbClr val="0E5494"/>
                </a:solidFill>
                <a:latin typeface="+mn-lt"/>
              </a:rPr>
              <a:t>Bank</a:t>
            </a:r>
            <a:r>
              <a:rPr lang="it-IT" sz="1600" b="0" dirty="0">
                <a:solidFill>
                  <a:srgbClr val="0E5494"/>
                </a:solidFill>
                <a:latin typeface="+mn-lt"/>
              </a:rPr>
              <a:t> (ECB). </a:t>
            </a:r>
          </a:p>
          <a:p>
            <a:pPr algn="just"/>
            <a:endParaRPr lang="it-IT" sz="300" b="0" dirty="0">
              <a:solidFill>
                <a:srgbClr val="0E5494"/>
              </a:solidFill>
              <a:latin typeface="+mn-lt"/>
            </a:endParaRPr>
          </a:p>
          <a:p>
            <a:pPr algn="just"/>
            <a:r>
              <a:rPr lang="it-IT" sz="1600" b="0" dirty="0" err="1">
                <a:solidFill>
                  <a:srgbClr val="0E5494"/>
                </a:solidFill>
                <a:latin typeface="+mn-lt"/>
              </a:rPr>
              <a:t>These</a:t>
            </a:r>
            <a:r>
              <a:rPr lang="it-IT" sz="1600" b="0" dirty="0">
                <a:solidFill>
                  <a:srgbClr val="0E5494"/>
                </a:solidFill>
                <a:latin typeface="+mn-lt"/>
              </a:rPr>
              <a:t> </a:t>
            </a:r>
            <a:r>
              <a:rPr lang="it-IT" sz="1600" b="0" dirty="0" err="1">
                <a:solidFill>
                  <a:srgbClr val="0E5494"/>
                </a:solidFill>
                <a:latin typeface="+mn-lt"/>
              </a:rPr>
              <a:t>NCBs</a:t>
            </a:r>
            <a:r>
              <a:rPr lang="it-IT" sz="1600" b="0" dirty="0">
                <a:solidFill>
                  <a:srgbClr val="0E5494"/>
                </a:solidFill>
                <a:latin typeface="+mn-lt"/>
              </a:rPr>
              <a:t> </a:t>
            </a:r>
            <a:r>
              <a:rPr lang="it-IT" sz="1600" b="0" dirty="0" err="1">
                <a:solidFill>
                  <a:srgbClr val="0E5494"/>
                </a:solidFill>
                <a:latin typeface="+mn-lt"/>
              </a:rPr>
              <a:t>have</a:t>
            </a:r>
            <a:r>
              <a:rPr lang="it-IT" sz="1600" b="0" dirty="0">
                <a:solidFill>
                  <a:srgbClr val="0E5494"/>
                </a:solidFill>
                <a:latin typeface="+mn-lt"/>
              </a:rPr>
              <a:t> </a:t>
            </a:r>
            <a:r>
              <a:rPr lang="it-IT" sz="1600" b="0" dirty="0" err="1">
                <a:solidFill>
                  <a:srgbClr val="0E5494"/>
                </a:solidFill>
                <a:latin typeface="+mn-lt"/>
              </a:rPr>
              <a:t>roles</a:t>
            </a:r>
            <a:r>
              <a:rPr lang="it-IT" sz="1600" b="0" dirty="0">
                <a:solidFill>
                  <a:srgbClr val="0E5494"/>
                </a:solidFill>
                <a:latin typeface="+mn-lt"/>
              </a:rPr>
              <a:t> </a:t>
            </a:r>
            <a:r>
              <a:rPr lang="it-IT" sz="1600" b="0" dirty="0" err="1">
                <a:solidFill>
                  <a:srgbClr val="0E5494"/>
                </a:solidFill>
                <a:latin typeface="+mn-lt"/>
              </a:rPr>
              <a:t>within</a:t>
            </a:r>
            <a:r>
              <a:rPr lang="it-IT" sz="1600" b="0" dirty="0">
                <a:solidFill>
                  <a:srgbClr val="0E5494"/>
                </a:solidFill>
                <a:latin typeface="+mn-lt"/>
              </a:rPr>
              <a:t> </a:t>
            </a:r>
            <a:r>
              <a:rPr lang="it-IT" sz="1600" b="0" dirty="0" err="1">
                <a:solidFill>
                  <a:srgbClr val="0E5494"/>
                </a:solidFill>
                <a:latin typeface="+mn-lt"/>
              </a:rPr>
              <a:t>two</a:t>
            </a:r>
            <a:r>
              <a:rPr lang="it-IT" sz="1600" b="0" dirty="0">
                <a:solidFill>
                  <a:srgbClr val="0E5494"/>
                </a:solidFill>
                <a:latin typeface="+mn-lt"/>
              </a:rPr>
              <a:t> separate </a:t>
            </a:r>
            <a:r>
              <a:rPr lang="it-IT" sz="1600" b="0" dirty="0" err="1">
                <a:solidFill>
                  <a:srgbClr val="0E5494"/>
                </a:solidFill>
                <a:latin typeface="+mn-lt"/>
              </a:rPr>
              <a:t>systems</a:t>
            </a:r>
            <a:r>
              <a:rPr lang="it-IT" sz="1600" b="0" dirty="0">
                <a:solidFill>
                  <a:srgbClr val="0E5494"/>
                </a:solidFill>
                <a:latin typeface="+mn-lt"/>
              </a:rPr>
              <a:t> </a:t>
            </a:r>
            <a:r>
              <a:rPr lang="it-IT" sz="1600" b="0" dirty="0" err="1">
                <a:solidFill>
                  <a:srgbClr val="0E5494"/>
                </a:solidFill>
                <a:latin typeface="+mn-lt"/>
              </a:rPr>
              <a:t>which</a:t>
            </a:r>
            <a:r>
              <a:rPr lang="it-IT" sz="1600" b="0" dirty="0">
                <a:solidFill>
                  <a:srgbClr val="0E5494"/>
                </a:solidFill>
                <a:latin typeface="+mn-lt"/>
              </a:rPr>
              <a:t> </a:t>
            </a:r>
            <a:r>
              <a:rPr lang="it-IT" sz="1600" b="0" dirty="0" err="1">
                <a:solidFill>
                  <a:srgbClr val="0E5494"/>
                </a:solidFill>
                <a:latin typeface="+mn-lt"/>
              </a:rPr>
              <a:t>have</a:t>
            </a:r>
            <a:r>
              <a:rPr lang="it-IT" sz="1600" b="0" dirty="0">
                <a:solidFill>
                  <a:srgbClr val="0E5494"/>
                </a:solidFill>
                <a:latin typeface="+mn-lt"/>
              </a:rPr>
              <a:t> </a:t>
            </a:r>
            <a:r>
              <a:rPr lang="it-IT" sz="1600" b="0" dirty="0" err="1">
                <a:solidFill>
                  <a:srgbClr val="0E5494"/>
                </a:solidFill>
                <a:latin typeface="+mn-lt"/>
              </a:rPr>
              <a:t>their</a:t>
            </a:r>
            <a:r>
              <a:rPr lang="it-IT" sz="1600" b="0" dirty="0">
                <a:solidFill>
                  <a:srgbClr val="0E5494"/>
                </a:solidFill>
                <a:latin typeface="+mn-lt"/>
              </a:rPr>
              <a:t> </a:t>
            </a:r>
            <a:r>
              <a:rPr lang="it-IT" sz="1600" b="0" dirty="0" err="1">
                <a:solidFill>
                  <a:srgbClr val="0E5494"/>
                </a:solidFill>
                <a:latin typeface="+mn-lt"/>
              </a:rPr>
              <a:t>own</a:t>
            </a:r>
            <a:r>
              <a:rPr lang="it-IT" sz="1600" b="0" dirty="0">
                <a:solidFill>
                  <a:srgbClr val="0E5494"/>
                </a:solidFill>
                <a:latin typeface="+mn-lt"/>
              </a:rPr>
              <a:t> </a:t>
            </a:r>
            <a:r>
              <a:rPr lang="it-IT" sz="1600" b="0" dirty="0" err="1">
                <a:solidFill>
                  <a:srgbClr val="0E5494"/>
                </a:solidFill>
                <a:latin typeface="+mn-lt"/>
              </a:rPr>
              <a:t>institutional</a:t>
            </a:r>
            <a:r>
              <a:rPr lang="it-IT" sz="1600" b="0" dirty="0">
                <a:solidFill>
                  <a:srgbClr val="0E5494"/>
                </a:solidFill>
                <a:latin typeface="+mn-lt"/>
              </a:rPr>
              <a:t> </a:t>
            </a:r>
            <a:r>
              <a:rPr lang="it-IT" sz="1600" b="0" dirty="0" err="1">
                <a:solidFill>
                  <a:srgbClr val="0E5494"/>
                </a:solidFill>
                <a:latin typeface="+mn-lt"/>
              </a:rPr>
              <a:t>framework</a:t>
            </a:r>
            <a:r>
              <a:rPr lang="it-IT" sz="1600" b="0" dirty="0">
                <a:solidFill>
                  <a:srgbClr val="0E5494"/>
                </a:solidFill>
                <a:latin typeface="+mn-lt"/>
              </a:rPr>
              <a:t> and </a:t>
            </a:r>
            <a:r>
              <a:rPr lang="it-IT" sz="1600" b="0" dirty="0" err="1">
                <a:solidFill>
                  <a:srgbClr val="0E5494"/>
                </a:solidFill>
                <a:latin typeface="+mn-lt"/>
              </a:rPr>
              <a:t>statistical</a:t>
            </a:r>
            <a:r>
              <a:rPr lang="it-IT" sz="1600" b="0" dirty="0">
                <a:solidFill>
                  <a:srgbClr val="0E5494"/>
                </a:solidFill>
                <a:latin typeface="+mn-lt"/>
              </a:rPr>
              <a:t> </a:t>
            </a:r>
            <a:r>
              <a:rPr lang="it-IT" sz="1600" b="0" dirty="0" err="1">
                <a:solidFill>
                  <a:srgbClr val="0E5494"/>
                </a:solidFill>
                <a:latin typeface="+mn-lt"/>
              </a:rPr>
              <a:t>principles</a:t>
            </a:r>
            <a:r>
              <a:rPr lang="it-IT" sz="1600" b="0" dirty="0">
                <a:solidFill>
                  <a:srgbClr val="0E5494"/>
                </a:solidFill>
                <a:latin typeface="+mn-lt"/>
              </a:rPr>
              <a:t> (</a:t>
            </a:r>
            <a:r>
              <a:rPr lang="it-IT" sz="1600" b="0" dirty="0" err="1">
                <a:solidFill>
                  <a:srgbClr val="0E5494"/>
                </a:solidFill>
                <a:latin typeface="+mn-lt"/>
              </a:rPr>
              <a:t>similar</a:t>
            </a:r>
            <a:r>
              <a:rPr lang="it-IT" sz="1600" b="0" dirty="0">
                <a:solidFill>
                  <a:srgbClr val="0E5494"/>
                </a:solidFill>
                <a:latin typeface="+mn-lt"/>
              </a:rPr>
              <a:t> </a:t>
            </a:r>
            <a:r>
              <a:rPr lang="it-IT" sz="1600" b="0" dirty="0" err="1">
                <a:solidFill>
                  <a:srgbClr val="0E5494"/>
                </a:solidFill>
                <a:latin typeface="+mn-lt"/>
              </a:rPr>
              <a:t>but</a:t>
            </a:r>
            <a:r>
              <a:rPr lang="it-IT" sz="1600" b="0" dirty="0">
                <a:solidFill>
                  <a:srgbClr val="0E5494"/>
                </a:solidFill>
                <a:latin typeface="+mn-lt"/>
              </a:rPr>
              <a:t> </a:t>
            </a:r>
            <a:r>
              <a:rPr lang="it-IT" sz="1600" b="0" dirty="0" err="1">
                <a:solidFill>
                  <a:srgbClr val="0E5494"/>
                </a:solidFill>
                <a:latin typeface="+mn-lt"/>
              </a:rPr>
              <a:t>distinct</a:t>
            </a:r>
            <a:r>
              <a:rPr lang="it-IT" sz="1600" b="0" dirty="0">
                <a:solidFill>
                  <a:srgbClr val="0E5494"/>
                </a:solidFill>
                <a:latin typeface="+mn-lt"/>
              </a:rPr>
              <a:t>)</a:t>
            </a:r>
          </a:p>
        </p:txBody>
      </p:sp>
    </p:spTree>
    <p:extLst>
      <p:ext uri="{BB962C8B-B14F-4D97-AF65-F5344CB8AC3E}">
        <p14:creationId xmlns:p14="http://schemas.microsoft.com/office/powerpoint/2010/main" val="9924268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611324" y="1412776"/>
            <a:ext cx="792135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Legal </a:t>
            </a:r>
            <a:r>
              <a:rPr lang="de-CH" altLang="en-US" sz="4000" kern="0" dirty="0" err="1"/>
              <a:t>framework</a:t>
            </a:r>
            <a:r>
              <a:rPr lang="de-CH" altLang="en-US" sz="4000" kern="0" dirty="0"/>
              <a:t> </a:t>
            </a:r>
            <a:r>
              <a:rPr lang="de-CH" altLang="en-US" sz="4000" kern="0" dirty="0" err="1"/>
              <a:t>concerning</a:t>
            </a:r>
            <a:r>
              <a:rPr lang="de-CH" altLang="en-US" sz="4000" kern="0" dirty="0"/>
              <a:t> </a:t>
            </a:r>
            <a:r>
              <a:rPr lang="de-CH" altLang="en-US" sz="4000" kern="0" dirty="0" err="1"/>
              <a:t>the</a:t>
            </a:r>
            <a:r>
              <a:rPr lang="de-CH" altLang="en-US" sz="4000" kern="0" dirty="0"/>
              <a:t> ESS</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35</a:t>
            </a:fld>
            <a:endParaRPr lang="en-GB" dirty="0"/>
          </a:p>
        </p:txBody>
      </p:sp>
    </p:spTree>
    <p:extLst>
      <p:ext uri="{BB962C8B-B14F-4D97-AF65-F5344CB8AC3E}">
        <p14:creationId xmlns:p14="http://schemas.microsoft.com/office/powerpoint/2010/main" val="3896324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Having regard to the “Treaty on the Functioning of the European Union” (TFEU – see article 338), </a:t>
            </a:r>
            <a:r>
              <a:rPr lang="en-GB" altLang="en-US" sz="2000" b="0" i="0" dirty="0">
                <a:hlinkClick r:id="rId3"/>
              </a:rPr>
              <a:t>Regulation 223/2009</a:t>
            </a:r>
            <a:r>
              <a:rPr lang="en-GB" altLang="en-US" sz="2000" b="0" i="0" dirty="0"/>
              <a:t> of the European Parliament and Council introduced the </a:t>
            </a:r>
            <a:r>
              <a:rPr lang="en-GB" altLang="en-US" sz="2000" i="0" dirty="0"/>
              <a:t>European approach to Statistics</a:t>
            </a:r>
            <a:r>
              <a:rPr lang="en-GB" altLang="en-US" sz="2000" b="0" i="0" dirty="0"/>
              <a: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36</a:t>
            </a:fld>
            <a:endParaRPr lang="en-GB" dirty="0"/>
          </a:p>
        </p:txBody>
      </p:sp>
    </p:spTree>
    <p:extLst>
      <p:ext uri="{BB962C8B-B14F-4D97-AF65-F5344CB8AC3E}">
        <p14:creationId xmlns:p14="http://schemas.microsoft.com/office/powerpoint/2010/main" val="2998337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Provides a </a:t>
            </a:r>
            <a:r>
              <a:rPr lang="en-GB" altLang="en-US" sz="2000" i="0" dirty="0"/>
              <a:t>legal framework </a:t>
            </a:r>
            <a:r>
              <a:rPr lang="en-GB" altLang="en-US" sz="2000" b="0" i="0" dirty="0"/>
              <a:t>for the development, production and dissemination of European statistics.</a:t>
            </a:r>
          </a:p>
          <a:p>
            <a:pPr algn="just">
              <a:lnSpc>
                <a:spcPct val="150000"/>
              </a:lnSpc>
              <a:defRPr/>
            </a:pPr>
            <a:r>
              <a:rPr lang="en-GB" altLang="en-US" sz="2000" b="0" i="0" dirty="0"/>
              <a:t>Introduces the fundamental statistical principles (Chapter 1).</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37</a:t>
            </a:fld>
            <a:endParaRPr lang="en-GB" dirty="0"/>
          </a:p>
        </p:txBody>
      </p:sp>
    </p:spTree>
    <p:extLst>
      <p:ext uri="{BB962C8B-B14F-4D97-AF65-F5344CB8AC3E}">
        <p14:creationId xmlns:p14="http://schemas.microsoft.com/office/powerpoint/2010/main" val="2758287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b="0" i="0" dirty="0"/>
              <a:t>Consolidated the activities of the ESS and improved its governance and organization; introduced the European statistics Code of Practice and the fundamental quality criteria (Chapter 2).</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38</a:t>
            </a:fld>
            <a:endParaRPr lang="en-GB" dirty="0"/>
          </a:p>
        </p:txBody>
      </p:sp>
    </p:spTree>
    <p:extLst>
      <p:ext uri="{BB962C8B-B14F-4D97-AF65-F5344CB8AC3E}">
        <p14:creationId xmlns:p14="http://schemas.microsoft.com/office/powerpoint/2010/main" val="21540904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b="0" i="0" dirty="0"/>
              <a:t>Introduced fundamental aspects for the production of European statistics: European statistical programme, European approach to statistics, Annual work programme (Chapter 3).</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39</a:t>
            </a:fld>
            <a:endParaRPr lang="en-GB" dirty="0"/>
          </a:p>
        </p:txBody>
      </p:sp>
    </p:spTree>
    <p:extLst>
      <p:ext uri="{BB962C8B-B14F-4D97-AF65-F5344CB8AC3E}">
        <p14:creationId xmlns:p14="http://schemas.microsoft.com/office/powerpoint/2010/main" val="2159663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r>
              <a:rPr lang="en-GB" altLang="en-US" sz="2400" dirty="0">
                <a:solidFill>
                  <a:srgbClr val="0E5494"/>
                </a:solidFill>
              </a:rPr>
              <a:t>: recap on EU key dates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dirty="0"/>
              <a:t>The need for harmonized European Statistics dates back to the very beginning of the European Union.</a:t>
            </a:r>
          </a:p>
          <a:p>
            <a:pPr marL="0" indent="0" algn="just">
              <a:buNone/>
              <a:defRPr/>
            </a:pPr>
            <a:endParaRPr lang="en-GB" altLang="en-US" sz="1000" b="0" i="0" dirty="0"/>
          </a:p>
          <a:p>
            <a:pPr marL="0" indent="0" algn="just">
              <a:buNone/>
              <a:defRPr/>
            </a:pPr>
            <a:r>
              <a:rPr lang="en-GB" altLang="en-US" sz="2000" b="0" i="0" dirty="0"/>
              <a:t>Key dates of EU history:</a:t>
            </a:r>
          </a:p>
          <a:p>
            <a:pPr marL="0" indent="0" algn="just">
              <a:buNone/>
              <a:defRPr/>
            </a:pPr>
            <a:endParaRPr lang="en-GB" altLang="en-US" sz="1000" b="0" i="0" dirty="0"/>
          </a:p>
          <a:p>
            <a:pPr marL="0" indent="0" algn="just">
              <a:buNone/>
              <a:defRPr/>
            </a:pPr>
            <a:r>
              <a:rPr lang="en-GB" altLang="en-US" sz="2000" b="0" i="0" dirty="0"/>
              <a:t>1945: End of world war II</a:t>
            </a:r>
          </a:p>
          <a:p>
            <a:pPr marL="0" indent="0" algn="just">
              <a:buNone/>
              <a:defRPr/>
            </a:pPr>
            <a:endParaRPr lang="en-GB" altLang="en-US" sz="1000" b="0" i="0" dirty="0"/>
          </a:p>
          <a:p>
            <a:pPr marL="0" indent="0" algn="just">
              <a:buNone/>
              <a:defRPr/>
            </a:pPr>
            <a:r>
              <a:rPr lang="en-GB" altLang="en-US" sz="2000" b="0" i="0" dirty="0"/>
              <a:t>1951: Coal and Steel Community (ECSC)</a:t>
            </a:r>
          </a:p>
          <a:p>
            <a:pPr marL="0" indent="0" algn="just">
              <a:buNone/>
              <a:defRPr/>
            </a:pPr>
            <a:endParaRPr lang="en-GB" altLang="en-US" sz="1000" b="0" i="0" dirty="0"/>
          </a:p>
          <a:p>
            <a:pPr marL="0" indent="0" algn="just">
              <a:buNone/>
              <a:defRPr/>
            </a:pPr>
            <a:r>
              <a:rPr lang="en-GB" altLang="en-US" sz="2000" b="0" i="0" dirty="0"/>
              <a:t>1957: European Economic Community (EEC)</a:t>
            </a:r>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kern="0" dirty="0"/>
          </a:p>
        </p:txBody>
      </p:sp>
      <p:sp>
        <p:nvSpPr>
          <p:cNvPr id="3" name="Segnaposto numero diapositiva 2">
            <a:extLst>
              <a:ext uri="{FF2B5EF4-FFF2-40B4-BE49-F238E27FC236}">
                <a16:creationId xmlns:a16="http://schemas.microsoft.com/office/drawing/2014/main" id="{F292B6EE-4508-FA4E-B125-37E62BC293A0}"/>
              </a:ext>
            </a:extLst>
          </p:cNvPr>
          <p:cNvSpPr>
            <a:spLocks noGrp="1"/>
          </p:cNvSpPr>
          <p:nvPr>
            <p:ph type="sldNum" sz="quarter" idx="12"/>
          </p:nvPr>
        </p:nvSpPr>
        <p:spPr/>
        <p:txBody>
          <a:bodyPr/>
          <a:lstStyle/>
          <a:p>
            <a:pPr>
              <a:defRPr/>
            </a:pPr>
            <a:fld id="{37EC8A20-BA03-4FF7-8742-03D8AD4CA4F4}" type="slidenum">
              <a:rPr lang="en-GB" smtClean="0"/>
              <a:pPr>
                <a:defRPr/>
              </a:pPr>
              <a:t>4</a:t>
            </a:fld>
            <a:endParaRPr lang="en-GB" dirty="0"/>
          </a:p>
        </p:txBody>
      </p:sp>
    </p:spTree>
    <p:extLst>
      <p:ext uri="{BB962C8B-B14F-4D97-AF65-F5344CB8AC3E}">
        <p14:creationId xmlns:p14="http://schemas.microsoft.com/office/powerpoint/2010/main" val="1133302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b="0" i="0" dirty="0"/>
              <a:t>Set the dissemination measures of the European statistics (Chapter 4).</a:t>
            </a:r>
          </a:p>
          <a:p>
            <a:pPr marL="0" indent="0" algn="just">
              <a:lnSpc>
                <a:spcPct val="150000"/>
              </a:lnSpc>
              <a:buNone/>
              <a:defRPr/>
            </a:pPr>
            <a:endParaRPr lang="en-GB" altLang="en-US" sz="2000" b="0" i="0" dirty="0"/>
          </a:p>
          <a:p>
            <a:pPr algn="just">
              <a:lnSpc>
                <a:spcPct val="150000"/>
              </a:lnSpc>
              <a:defRPr/>
            </a:pPr>
            <a:r>
              <a:rPr lang="en-GB" altLang="en-US" sz="2000" b="0" i="0" dirty="0"/>
              <a:t>Set the rules and measures for statistical confidentiality (Chapter 5).</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40</a:t>
            </a:fld>
            <a:endParaRPr lang="en-GB" dirty="0"/>
          </a:p>
        </p:txBody>
      </p:sp>
    </p:spTree>
    <p:extLst>
      <p:ext uri="{BB962C8B-B14F-4D97-AF65-F5344CB8AC3E}">
        <p14:creationId xmlns:p14="http://schemas.microsoft.com/office/powerpoint/2010/main" val="21389188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Chapter 1: </a:t>
            </a:r>
            <a:r>
              <a:rPr lang="en-GB" altLang="en-US" sz="2000" i="0" dirty="0"/>
              <a:t>Statistical principles </a:t>
            </a:r>
            <a:r>
              <a:rPr lang="en-GB" altLang="en-US" sz="2000" b="0" i="0" dirty="0"/>
              <a:t>for the development, production and dissemination of European statistics “relevant statistics necessary for the performance of the activities of the Community”.</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41</a:t>
            </a:fld>
            <a:endParaRPr lang="en-GB" dirty="0"/>
          </a:p>
        </p:txBody>
      </p:sp>
    </p:spTree>
    <p:extLst>
      <p:ext uri="{BB962C8B-B14F-4D97-AF65-F5344CB8AC3E}">
        <p14:creationId xmlns:p14="http://schemas.microsoft.com/office/powerpoint/2010/main" val="4914622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AD2A4017-4A8B-2C47-A2E7-4EBF0B025CE8}"/>
              </a:ext>
            </a:extLst>
          </p:cNvPr>
          <p:cNvSpPr/>
          <p:nvPr/>
        </p:nvSpPr>
        <p:spPr>
          <a:xfrm>
            <a:off x="755577" y="2564210"/>
            <a:ext cx="3672407" cy="3169046"/>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buFont typeface="Wingdings" pitchFamily="2" charset="2"/>
              <a:buChar char="ü"/>
              <a:defRPr/>
            </a:pPr>
            <a:r>
              <a:rPr lang="en-GB" altLang="en-US" sz="2000" b="0" dirty="0">
                <a:solidFill>
                  <a:schemeClr val="bg1"/>
                </a:solidFill>
              </a:rPr>
              <a:t>Professional independence</a:t>
            </a:r>
          </a:p>
          <a:p>
            <a:pPr algn="just">
              <a:lnSpc>
                <a:spcPct val="150000"/>
              </a:lnSpc>
              <a:buFont typeface="Wingdings" pitchFamily="2" charset="2"/>
              <a:buChar char="ü"/>
              <a:defRPr/>
            </a:pPr>
            <a:r>
              <a:rPr lang="en-GB" altLang="en-US" sz="2000" b="0" dirty="0">
                <a:solidFill>
                  <a:schemeClr val="bg1"/>
                </a:solidFill>
              </a:rPr>
              <a:t>Impartiality</a:t>
            </a:r>
          </a:p>
          <a:p>
            <a:pPr algn="just">
              <a:lnSpc>
                <a:spcPct val="150000"/>
              </a:lnSpc>
              <a:buFont typeface="Wingdings" pitchFamily="2" charset="2"/>
              <a:buChar char="ü"/>
              <a:defRPr/>
            </a:pPr>
            <a:r>
              <a:rPr lang="en-GB" altLang="en-US" sz="2000" b="0" dirty="0">
                <a:solidFill>
                  <a:schemeClr val="bg1"/>
                </a:solidFill>
              </a:rPr>
              <a:t>Objectivity</a:t>
            </a:r>
          </a:p>
          <a:p>
            <a:pPr algn="just">
              <a:lnSpc>
                <a:spcPct val="150000"/>
              </a:lnSpc>
              <a:buFont typeface="Wingdings" pitchFamily="2" charset="2"/>
              <a:buChar char="ü"/>
              <a:defRPr/>
            </a:pPr>
            <a:r>
              <a:rPr lang="en-GB" altLang="en-US" sz="2000" b="0" dirty="0">
                <a:solidFill>
                  <a:schemeClr val="bg1"/>
                </a:solidFill>
              </a:rPr>
              <a:t>Reliability</a:t>
            </a:r>
          </a:p>
          <a:p>
            <a:pPr algn="just">
              <a:lnSpc>
                <a:spcPct val="150000"/>
              </a:lnSpc>
              <a:buFont typeface="Wingdings" pitchFamily="2" charset="2"/>
              <a:buChar char="ü"/>
              <a:defRPr/>
            </a:pPr>
            <a:r>
              <a:rPr lang="en-GB" altLang="en-US" sz="2000" b="0" dirty="0">
                <a:solidFill>
                  <a:schemeClr val="bg1"/>
                </a:solidFill>
              </a:rPr>
              <a:t>Statistical confidentiality</a:t>
            </a:r>
          </a:p>
          <a:p>
            <a:pPr algn="just">
              <a:lnSpc>
                <a:spcPct val="150000"/>
              </a:lnSpc>
              <a:buFont typeface="Wingdings" pitchFamily="2" charset="2"/>
              <a:buChar char="ü"/>
              <a:defRPr/>
            </a:pPr>
            <a:r>
              <a:rPr lang="en-GB" altLang="en-US" sz="2000" b="0" dirty="0">
                <a:solidFill>
                  <a:schemeClr val="bg1"/>
                </a:solidFill>
              </a:rPr>
              <a:t>Cost effectiveness</a:t>
            </a:r>
          </a:p>
          <a:p>
            <a:pPr marL="0" indent="0" algn="just">
              <a:lnSpc>
                <a:spcPct val="150000"/>
              </a:lnSpc>
              <a:buNone/>
              <a:defRPr/>
            </a:pPr>
            <a:endParaRPr lang="en-GB" altLang="en-US" sz="2000" b="0" i="0" dirty="0">
              <a:solidFill>
                <a:schemeClr val="bg1"/>
              </a:solidFill>
            </a:endParaRPr>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42</a:t>
            </a:fld>
            <a:endParaRPr lang="en-GB" dirty="0"/>
          </a:p>
        </p:txBody>
      </p:sp>
    </p:spTree>
    <p:extLst>
      <p:ext uri="{BB962C8B-B14F-4D97-AF65-F5344CB8AC3E}">
        <p14:creationId xmlns:p14="http://schemas.microsoft.com/office/powerpoint/2010/main" val="10949769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Chapter 2: </a:t>
            </a:r>
            <a:r>
              <a:rPr lang="en-GB" altLang="en-US" sz="2000" i="0" dirty="0"/>
              <a:t>Statistical governance</a:t>
            </a:r>
          </a:p>
          <a:p>
            <a:pPr algn="just">
              <a:lnSpc>
                <a:spcPct val="150000"/>
              </a:lnSpc>
              <a:defRPr/>
            </a:pPr>
            <a:r>
              <a:rPr lang="en-GB" altLang="en-US" sz="2000" b="0" i="0" dirty="0"/>
              <a:t>Definition of the ESS </a:t>
            </a:r>
          </a:p>
          <a:p>
            <a:pPr algn="just">
              <a:lnSpc>
                <a:spcPct val="150000"/>
              </a:lnSpc>
              <a:defRPr/>
            </a:pPr>
            <a:r>
              <a:rPr lang="en-GB" altLang="en-US" sz="2000" b="0" i="0" dirty="0"/>
              <a:t>Role of the NSIs, ONAs and Eurostat </a:t>
            </a:r>
          </a:p>
          <a:p>
            <a:pPr algn="just">
              <a:lnSpc>
                <a:spcPct val="150000"/>
              </a:lnSpc>
              <a:defRPr/>
            </a:pPr>
            <a:r>
              <a:rPr lang="en-GB" altLang="en-US" sz="2000" b="0" i="0" dirty="0"/>
              <a:t>Establishment of the European Statistical System Committee (ESSC)</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43</a:t>
            </a:fld>
            <a:endParaRPr lang="en-GB" dirty="0"/>
          </a:p>
        </p:txBody>
      </p:sp>
    </p:spTree>
    <p:extLst>
      <p:ext uri="{BB962C8B-B14F-4D97-AF65-F5344CB8AC3E}">
        <p14:creationId xmlns:p14="http://schemas.microsoft.com/office/powerpoint/2010/main" val="20202974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defRPr/>
            </a:pPr>
            <a:r>
              <a:rPr lang="en-GB" altLang="en-US" sz="2000" b="0" i="0" dirty="0">
                <a:solidFill>
                  <a:srgbClr val="0E5494"/>
                </a:solidFill>
              </a:rPr>
              <a:t>Cooperation of the ESSC with other bodies as:</a:t>
            </a:r>
          </a:p>
          <a:p>
            <a:pPr algn="just">
              <a:buFont typeface="Wingdings" pitchFamily="2" charset="2"/>
              <a:buChar char="ü"/>
              <a:defRPr/>
            </a:pPr>
            <a:r>
              <a:rPr lang="en-GB" altLang="en-US" sz="2000" b="0" i="0" dirty="0">
                <a:solidFill>
                  <a:srgbClr val="0E5494"/>
                </a:solidFill>
              </a:rPr>
              <a:t>European Statistical Advisory Committee (ESAC)</a:t>
            </a:r>
          </a:p>
          <a:p>
            <a:pPr algn="just">
              <a:buFont typeface="Wingdings" pitchFamily="2" charset="2"/>
              <a:buChar char="ü"/>
              <a:defRPr/>
            </a:pPr>
            <a:r>
              <a:rPr lang="en-GB" altLang="en-US" sz="2000" b="0" i="0" dirty="0">
                <a:solidFill>
                  <a:srgbClr val="0E5494"/>
                </a:solidFill>
              </a:rPr>
              <a:t>European Statistical Governance Advisory Board (ESGAB)</a:t>
            </a:r>
          </a:p>
          <a:p>
            <a:pPr algn="just">
              <a:buFont typeface="Wingdings" pitchFamily="2" charset="2"/>
              <a:buChar char="ü"/>
              <a:defRPr/>
            </a:pPr>
            <a:r>
              <a:rPr lang="en-GB" altLang="en-US" sz="2000" b="0" i="0" dirty="0">
                <a:solidFill>
                  <a:srgbClr val="0E5494"/>
                </a:solidFill>
              </a:rPr>
              <a:t>European System of Central Banks (ESCB)</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44</a:t>
            </a:fld>
            <a:endParaRPr lang="en-GB" dirty="0"/>
          </a:p>
        </p:txBody>
      </p:sp>
    </p:spTree>
    <p:extLst>
      <p:ext uri="{BB962C8B-B14F-4D97-AF65-F5344CB8AC3E}">
        <p14:creationId xmlns:p14="http://schemas.microsoft.com/office/powerpoint/2010/main" val="21093466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i="0" dirty="0">
                <a:solidFill>
                  <a:srgbClr val="0E5494"/>
                </a:solidFill>
              </a:rPr>
              <a:t>European statistics Code of Practice </a:t>
            </a:r>
            <a:r>
              <a:rPr lang="en-GB" altLang="en-US" sz="2000" b="0" i="0" dirty="0">
                <a:solidFill>
                  <a:srgbClr val="0E5494"/>
                </a:solidFill>
              </a:rPr>
              <a:t>to ensure public trust in European statistics</a:t>
            </a:r>
          </a:p>
          <a:p>
            <a:pPr marL="0" indent="0" algn="just">
              <a:lnSpc>
                <a:spcPct val="150000"/>
              </a:lnSpc>
              <a:buNone/>
              <a:defRPr/>
            </a:pPr>
            <a:endParaRPr lang="en-GB" altLang="en-US" sz="1000" b="0" i="0" dirty="0">
              <a:solidFill>
                <a:srgbClr val="0E5494"/>
              </a:solidFill>
            </a:endParaRPr>
          </a:p>
          <a:p>
            <a:pPr algn="just">
              <a:lnSpc>
                <a:spcPct val="150000"/>
              </a:lnSpc>
              <a:defRPr/>
            </a:pPr>
            <a:r>
              <a:rPr lang="en-GB" altLang="en-US" sz="2000" i="0" dirty="0">
                <a:solidFill>
                  <a:srgbClr val="0E5494"/>
                </a:solidFill>
              </a:rPr>
              <a:t>Quality criteria for statistics</a:t>
            </a:r>
          </a:p>
          <a:p>
            <a:pPr algn="just">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45</a:t>
            </a:fld>
            <a:endParaRPr lang="en-GB" dirty="0"/>
          </a:p>
        </p:txBody>
      </p:sp>
    </p:spTree>
    <p:extLst>
      <p:ext uri="{BB962C8B-B14F-4D97-AF65-F5344CB8AC3E}">
        <p14:creationId xmlns:p14="http://schemas.microsoft.com/office/powerpoint/2010/main" val="11400817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AD2A4017-4A8B-2C47-A2E7-4EBF0B025CE8}"/>
              </a:ext>
            </a:extLst>
          </p:cNvPr>
          <p:cNvSpPr/>
          <p:nvPr/>
        </p:nvSpPr>
        <p:spPr>
          <a:xfrm>
            <a:off x="755577" y="2564210"/>
            <a:ext cx="3672407" cy="3621534"/>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buFont typeface="Wingdings" pitchFamily="2" charset="2"/>
              <a:buChar char="ü"/>
              <a:defRPr/>
            </a:pPr>
            <a:r>
              <a:rPr lang="en-GB" altLang="en-US" sz="2000" b="0" dirty="0">
                <a:solidFill>
                  <a:schemeClr val="bg1"/>
                </a:solidFill>
              </a:rPr>
              <a:t>Relevance</a:t>
            </a:r>
          </a:p>
          <a:p>
            <a:pPr algn="just">
              <a:lnSpc>
                <a:spcPct val="150000"/>
              </a:lnSpc>
              <a:buFont typeface="Wingdings" pitchFamily="2" charset="2"/>
              <a:buChar char="ü"/>
              <a:defRPr/>
            </a:pPr>
            <a:r>
              <a:rPr lang="en-GB" altLang="en-US" sz="2000" b="0" dirty="0">
                <a:solidFill>
                  <a:schemeClr val="bg1"/>
                </a:solidFill>
              </a:rPr>
              <a:t>Accuracy</a:t>
            </a:r>
          </a:p>
          <a:p>
            <a:pPr algn="just">
              <a:lnSpc>
                <a:spcPct val="150000"/>
              </a:lnSpc>
              <a:buFont typeface="Wingdings" pitchFamily="2" charset="2"/>
              <a:buChar char="ü"/>
              <a:defRPr/>
            </a:pPr>
            <a:r>
              <a:rPr lang="en-GB" altLang="en-US" sz="2000" b="0" dirty="0">
                <a:solidFill>
                  <a:schemeClr val="bg1"/>
                </a:solidFill>
              </a:rPr>
              <a:t>Timeliness</a:t>
            </a:r>
          </a:p>
          <a:p>
            <a:pPr algn="just">
              <a:lnSpc>
                <a:spcPct val="150000"/>
              </a:lnSpc>
              <a:buFont typeface="Wingdings" pitchFamily="2" charset="2"/>
              <a:buChar char="ü"/>
              <a:defRPr/>
            </a:pPr>
            <a:r>
              <a:rPr lang="en-GB" altLang="en-US" sz="2000" b="0" dirty="0">
                <a:solidFill>
                  <a:schemeClr val="bg1"/>
                </a:solidFill>
              </a:rPr>
              <a:t>Punctuality</a:t>
            </a:r>
          </a:p>
          <a:p>
            <a:pPr algn="just">
              <a:lnSpc>
                <a:spcPct val="150000"/>
              </a:lnSpc>
              <a:buFont typeface="Wingdings" pitchFamily="2" charset="2"/>
              <a:buChar char="ü"/>
              <a:defRPr/>
            </a:pPr>
            <a:r>
              <a:rPr lang="en-GB" altLang="en-US" sz="2000" b="0" dirty="0">
                <a:solidFill>
                  <a:schemeClr val="bg1"/>
                </a:solidFill>
              </a:rPr>
              <a:t>Accessibility and clarity</a:t>
            </a:r>
          </a:p>
          <a:p>
            <a:pPr algn="just">
              <a:lnSpc>
                <a:spcPct val="150000"/>
              </a:lnSpc>
              <a:buFont typeface="Wingdings" pitchFamily="2" charset="2"/>
              <a:buChar char="ü"/>
              <a:defRPr/>
            </a:pPr>
            <a:r>
              <a:rPr lang="en-GB" altLang="en-US" sz="2000" b="0" dirty="0">
                <a:solidFill>
                  <a:schemeClr val="bg1"/>
                </a:solidFill>
              </a:rPr>
              <a:t>Comparability</a:t>
            </a:r>
          </a:p>
          <a:p>
            <a:pPr algn="just">
              <a:lnSpc>
                <a:spcPct val="150000"/>
              </a:lnSpc>
              <a:buFont typeface="Wingdings" pitchFamily="2" charset="2"/>
              <a:buChar char="ü"/>
              <a:defRPr/>
            </a:pPr>
            <a:r>
              <a:rPr lang="en-GB" altLang="en-US" sz="2000" b="0" dirty="0">
                <a:solidFill>
                  <a:schemeClr val="bg1"/>
                </a:solidFill>
              </a:rPr>
              <a:t>Coherence</a:t>
            </a:r>
          </a:p>
          <a:p>
            <a:pPr marL="0" indent="0" algn="just">
              <a:lnSpc>
                <a:spcPct val="150000"/>
              </a:lnSpc>
              <a:buNone/>
              <a:defRPr/>
            </a:pPr>
            <a:endParaRPr lang="en-GB" altLang="en-US" sz="2000" b="0" i="0" dirty="0">
              <a:solidFill>
                <a:schemeClr val="bg1"/>
              </a:solidFill>
            </a:endParaRPr>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46</a:t>
            </a:fld>
            <a:endParaRPr lang="en-GB" dirty="0"/>
          </a:p>
        </p:txBody>
      </p:sp>
    </p:spTree>
    <p:extLst>
      <p:ext uri="{BB962C8B-B14F-4D97-AF65-F5344CB8AC3E}">
        <p14:creationId xmlns:p14="http://schemas.microsoft.com/office/powerpoint/2010/main" val="39330493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Chapter 3: </a:t>
            </a:r>
            <a:r>
              <a:rPr lang="en-GB" altLang="en-US" sz="2000" i="0" dirty="0"/>
              <a:t>Production of European Statistics</a:t>
            </a:r>
          </a:p>
          <a:p>
            <a:pPr marL="0" indent="0" algn="just">
              <a:lnSpc>
                <a:spcPct val="150000"/>
              </a:lnSpc>
              <a:buNone/>
              <a:defRPr/>
            </a:pPr>
            <a:endParaRPr lang="en-GB" altLang="en-US" sz="1000" b="0" i="0" dirty="0"/>
          </a:p>
          <a:p>
            <a:pPr algn="just">
              <a:lnSpc>
                <a:spcPct val="150000"/>
              </a:lnSpc>
              <a:defRPr/>
            </a:pPr>
            <a:r>
              <a:rPr lang="en-GB" altLang="en-US" sz="2000" i="0" dirty="0">
                <a:solidFill>
                  <a:srgbClr val="0E5494"/>
                </a:solidFill>
              </a:rPr>
              <a:t>European statistical programme</a:t>
            </a:r>
            <a:r>
              <a:rPr lang="en-GB" altLang="en-US" sz="2000" b="0" i="0" dirty="0">
                <a:solidFill>
                  <a:srgbClr val="0E5494"/>
                </a:solidFill>
              </a:rPr>
              <a:t>: </a:t>
            </a:r>
            <a:r>
              <a:rPr lang="en-GB" altLang="en-US" sz="2000" b="0" i="0" dirty="0"/>
              <a:t>framework for the development, production and dissemination of European statistics.</a:t>
            </a: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47</a:t>
            </a:fld>
            <a:endParaRPr lang="en-GB" dirty="0"/>
          </a:p>
        </p:txBody>
      </p:sp>
    </p:spTree>
    <p:extLst>
      <p:ext uri="{BB962C8B-B14F-4D97-AF65-F5344CB8AC3E}">
        <p14:creationId xmlns:p14="http://schemas.microsoft.com/office/powerpoint/2010/main" val="31160739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459AEAA-3CA0-7645-A04D-B4C54CF86529}"/>
              </a:ext>
            </a:extLst>
          </p:cNvPr>
          <p:cNvSpPr/>
          <p:nvPr/>
        </p:nvSpPr>
        <p:spPr>
          <a:xfrm>
            <a:off x="755575" y="3573016"/>
            <a:ext cx="7942337" cy="1008112"/>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i="0" dirty="0"/>
              <a:t>European approach to statistics</a:t>
            </a:r>
            <a:r>
              <a:rPr lang="en-GB" altLang="en-US" sz="2000" b="0" i="0" dirty="0"/>
              <a:t>: within the European statistical programme, it aims at</a:t>
            </a:r>
          </a:p>
          <a:p>
            <a:pPr algn="just">
              <a:lnSpc>
                <a:spcPct val="150000"/>
              </a:lnSpc>
              <a:buFont typeface="Wingdings" pitchFamily="2" charset="2"/>
              <a:buChar char="ü"/>
              <a:defRPr/>
            </a:pPr>
            <a:r>
              <a:rPr lang="en-GB" altLang="en-US" sz="2000" b="0" i="0" dirty="0">
                <a:solidFill>
                  <a:schemeClr val="bg1"/>
                </a:solidFill>
              </a:rPr>
              <a:t>maximising availability and timeliness of EU statistics</a:t>
            </a:r>
          </a:p>
          <a:p>
            <a:pPr algn="just">
              <a:lnSpc>
                <a:spcPct val="150000"/>
              </a:lnSpc>
              <a:buFont typeface="Wingdings" pitchFamily="2" charset="2"/>
              <a:buChar char="ü"/>
              <a:defRPr/>
            </a:pPr>
            <a:r>
              <a:rPr lang="en-GB" altLang="en-US" sz="2000" b="0" i="0" dirty="0">
                <a:solidFill>
                  <a:schemeClr val="bg1"/>
                </a:solidFill>
              </a:rPr>
              <a:t>reducing the burden on the respondents, the NSIs and ONAs</a:t>
            </a:r>
          </a:p>
          <a:p>
            <a:pPr marL="0" indent="0" algn="just">
              <a:lnSpc>
                <a:spcPct val="150000"/>
              </a:lnSpc>
              <a:buNone/>
              <a:defRPr/>
            </a:pPr>
            <a:endParaRPr lang="en-GB" altLang="en-US" sz="2000" b="0" i="0" dirty="0">
              <a:solidFill>
                <a:schemeClr val="bg1"/>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48</a:t>
            </a:fld>
            <a:endParaRPr lang="en-GB" dirty="0"/>
          </a:p>
        </p:txBody>
      </p:sp>
    </p:spTree>
    <p:extLst>
      <p:ext uri="{BB962C8B-B14F-4D97-AF65-F5344CB8AC3E}">
        <p14:creationId xmlns:p14="http://schemas.microsoft.com/office/powerpoint/2010/main" val="25927453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i="0" dirty="0">
                <a:solidFill>
                  <a:srgbClr val="0E5494"/>
                </a:solidFill>
              </a:rPr>
              <a:t>Annual work programme</a:t>
            </a:r>
            <a:r>
              <a:rPr lang="en-GB" altLang="en-US" sz="2000" b="0" i="0" dirty="0">
                <a:solidFill>
                  <a:srgbClr val="0E5494"/>
                </a:solidFill>
              </a:rPr>
              <a:t>: work programme of the Commission submitted each year, before the end of May, to the ESSC. </a:t>
            </a:r>
            <a:r>
              <a:rPr lang="en-GB" altLang="en-US" sz="2000" b="0" i="0" dirty="0">
                <a:solidFill>
                  <a:schemeClr val="bg1"/>
                </a:solidFill>
              </a:rPr>
              <a:t>maximising availability and timeliness of EU</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49</a:t>
            </a:fld>
            <a:endParaRPr lang="en-GB" dirty="0"/>
          </a:p>
        </p:txBody>
      </p:sp>
    </p:spTree>
    <p:extLst>
      <p:ext uri="{BB962C8B-B14F-4D97-AF65-F5344CB8AC3E}">
        <p14:creationId xmlns:p14="http://schemas.microsoft.com/office/powerpoint/2010/main" val="327305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r>
              <a:rPr lang="en-GB" altLang="en-US" sz="2400" dirty="0">
                <a:solidFill>
                  <a:srgbClr val="0E5494"/>
                </a:solidFill>
              </a:rPr>
              <a:t>: recap on EU key dates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dirty="0"/>
              <a:t>1967: ECSC, EEC and Euratom (European Atomic Energy Community) – the European Communities - merged</a:t>
            </a:r>
          </a:p>
          <a:p>
            <a:pPr marL="0" indent="0" algn="just">
              <a:buNone/>
              <a:defRPr/>
            </a:pPr>
            <a:endParaRPr lang="en-GB" altLang="en-US" sz="1000" b="0" i="0" dirty="0"/>
          </a:p>
          <a:p>
            <a:pPr marL="0" indent="0" algn="just">
              <a:buNone/>
              <a:defRPr/>
            </a:pPr>
            <a:r>
              <a:rPr lang="en-GB" altLang="en-US" sz="2000" b="0" i="0" dirty="0"/>
              <a:t>1973: Accession of 3 countries</a:t>
            </a:r>
          </a:p>
          <a:p>
            <a:pPr marL="0" indent="0" algn="just">
              <a:buNone/>
              <a:defRPr/>
            </a:pPr>
            <a:endParaRPr lang="en-GB" altLang="en-US" sz="1000" b="0" i="0" dirty="0"/>
          </a:p>
          <a:p>
            <a:pPr marL="0" indent="0" algn="just">
              <a:buNone/>
              <a:defRPr/>
            </a:pPr>
            <a:r>
              <a:rPr lang="en-GB" altLang="en-US" sz="2000" b="0" i="0" dirty="0"/>
              <a:t>1979: First direct elections of the European Parliament</a:t>
            </a:r>
          </a:p>
          <a:p>
            <a:pPr marL="0" indent="0" algn="just">
              <a:buNone/>
              <a:defRPr/>
            </a:pPr>
            <a:endParaRPr lang="en-GB" altLang="en-US" sz="1000" b="0" dirty="0"/>
          </a:p>
          <a:p>
            <a:pPr marL="0" indent="0" algn="just">
              <a:buNone/>
              <a:defRPr/>
            </a:pPr>
            <a:r>
              <a:rPr lang="en-GB" altLang="en-US" sz="2000" b="0" i="0" dirty="0"/>
              <a:t>1981-1986: Accession of 3 countries, EU flag</a:t>
            </a:r>
          </a:p>
          <a:p>
            <a:pPr marL="0" indent="0" algn="just">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kern="0" dirty="0"/>
          </a:p>
        </p:txBody>
      </p:sp>
      <p:pic>
        <p:nvPicPr>
          <p:cNvPr id="4" name="Immagine 3">
            <a:extLst>
              <a:ext uri="{FF2B5EF4-FFF2-40B4-BE49-F238E27FC236}">
                <a16:creationId xmlns:a16="http://schemas.microsoft.com/office/drawing/2014/main" id="{BB140D96-AF7C-2B42-AF32-E31A5BF2AB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4437112"/>
            <a:ext cx="699785" cy="466523"/>
          </a:xfrm>
          <a:prstGeom prst="rect">
            <a:avLst/>
          </a:prstGeom>
        </p:spPr>
      </p:pic>
      <p:sp>
        <p:nvSpPr>
          <p:cNvPr id="3" name="Segnaposto numero diapositiva 2">
            <a:extLst>
              <a:ext uri="{FF2B5EF4-FFF2-40B4-BE49-F238E27FC236}">
                <a16:creationId xmlns:a16="http://schemas.microsoft.com/office/drawing/2014/main" id="{BE5D9A56-783B-3641-A9E8-225E9ED3052A}"/>
              </a:ext>
            </a:extLst>
          </p:cNvPr>
          <p:cNvSpPr>
            <a:spLocks noGrp="1"/>
          </p:cNvSpPr>
          <p:nvPr>
            <p:ph type="sldNum" sz="quarter" idx="12"/>
          </p:nvPr>
        </p:nvSpPr>
        <p:spPr/>
        <p:txBody>
          <a:bodyPr/>
          <a:lstStyle/>
          <a:p>
            <a:pPr>
              <a:defRPr/>
            </a:pPr>
            <a:fld id="{37EC8A20-BA03-4FF7-8742-03D8AD4CA4F4}" type="slidenum">
              <a:rPr lang="en-GB" smtClean="0"/>
              <a:pPr>
                <a:defRPr/>
              </a:pPr>
              <a:t>5</a:t>
            </a:fld>
            <a:endParaRPr lang="en-GB" dirty="0"/>
          </a:p>
        </p:txBody>
      </p:sp>
    </p:spTree>
    <p:extLst>
      <p:ext uri="{BB962C8B-B14F-4D97-AF65-F5344CB8AC3E}">
        <p14:creationId xmlns:p14="http://schemas.microsoft.com/office/powerpoint/2010/main" val="29814890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459AEAA-3CA0-7645-A04D-B4C54CF86529}"/>
              </a:ext>
            </a:extLst>
          </p:cNvPr>
          <p:cNvSpPr/>
          <p:nvPr/>
        </p:nvSpPr>
        <p:spPr>
          <a:xfrm>
            <a:off x="734118" y="2996952"/>
            <a:ext cx="7942338" cy="2448272"/>
          </a:xfrm>
          <a:prstGeom prst="rect">
            <a:avLst/>
          </a:prstGeom>
          <a:solidFill>
            <a:srgbClr val="0E5494"/>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22960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dirty="0">
                <a:solidFill>
                  <a:srgbClr val="0E5494"/>
                </a:solidFill>
              </a:rPr>
              <a:t>Based on:</a:t>
            </a:r>
          </a:p>
          <a:p>
            <a:pPr algn="just">
              <a:lnSpc>
                <a:spcPct val="150000"/>
              </a:lnSpc>
              <a:buFont typeface="Wingdings" pitchFamily="2" charset="2"/>
              <a:buChar char="ü"/>
              <a:defRPr/>
            </a:pPr>
            <a:r>
              <a:rPr lang="en-GB" altLang="en-US" sz="2000" b="0" i="0" dirty="0">
                <a:solidFill>
                  <a:schemeClr val="bg1"/>
                </a:solidFill>
              </a:rPr>
              <a:t>actions the Commission considers as priorities</a:t>
            </a:r>
          </a:p>
          <a:p>
            <a:pPr algn="just">
              <a:lnSpc>
                <a:spcPct val="150000"/>
              </a:lnSpc>
              <a:buFont typeface="Wingdings" pitchFamily="2" charset="2"/>
              <a:buChar char="ü"/>
              <a:defRPr/>
            </a:pPr>
            <a:r>
              <a:rPr lang="en-GB" altLang="en-US" sz="2000" b="0" i="0" dirty="0">
                <a:solidFill>
                  <a:schemeClr val="bg1"/>
                </a:solidFill>
              </a:rPr>
              <a:t>initiatives regarding the review of priorities and reduction of response burden</a:t>
            </a:r>
          </a:p>
          <a:p>
            <a:pPr algn="just">
              <a:lnSpc>
                <a:spcPct val="150000"/>
              </a:lnSpc>
              <a:buFont typeface="Wingdings" pitchFamily="2" charset="2"/>
              <a:buChar char="ü"/>
              <a:defRPr/>
            </a:pPr>
            <a:r>
              <a:rPr lang="en-GB" altLang="en-US" sz="2000" b="0" i="0" dirty="0">
                <a:solidFill>
                  <a:schemeClr val="bg1"/>
                </a:solidFill>
              </a:rPr>
              <a:t>procedures and legal instruments for implementation of the programme </a:t>
            </a:r>
          </a:p>
          <a:p>
            <a:pPr algn="just">
              <a:lnSpc>
                <a:spcPct val="150000"/>
              </a:lnSpc>
              <a:buFont typeface="Wingdings" pitchFamily="2" charset="2"/>
              <a:buChar char="ü"/>
              <a:defRPr/>
            </a:pPr>
            <a:endParaRPr lang="en-GB" altLang="en-US" sz="2000" b="0" i="0" dirty="0">
              <a:solidFill>
                <a:schemeClr val="bg1"/>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50</a:t>
            </a:fld>
            <a:endParaRPr lang="en-GB" dirty="0"/>
          </a:p>
        </p:txBody>
      </p:sp>
    </p:spTree>
    <p:extLst>
      <p:ext uri="{BB962C8B-B14F-4D97-AF65-F5344CB8AC3E}">
        <p14:creationId xmlns:p14="http://schemas.microsoft.com/office/powerpoint/2010/main" val="15179418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Chapter 4: </a:t>
            </a:r>
            <a:r>
              <a:rPr lang="en-GB" altLang="en-US" sz="2000" i="0" dirty="0">
                <a:solidFill>
                  <a:srgbClr val="0E5494"/>
                </a:solidFill>
              </a:rPr>
              <a:t>Dissemination of European Statistics</a:t>
            </a:r>
          </a:p>
          <a:p>
            <a:pPr algn="just">
              <a:lnSpc>
                <a:spcPct val="150000"/>
              </a:lnSpc>
              <a:defRPr/>
            </a:pPr>
            <a:r>
              <a:rPr lang="en-GB" altLang="en-US" sz="2000" b="0" i="0" dirty="0">
                <a:solidFill>
                  <a:srgbClr val="0E5494"/>
                </a:solidFill>
              </a:rPr>
              <a:t>Rules the dissemination of European statistics</a:t>
            </a:r>
          </a:p>
          <a:p>
            <a:pPr algn="just">
              <a:lnSpc>
                <a:spcPct val="150000"/>
              </a:lnSpc>
              <a:defRPr/>
            </a:pPr>
            <a:r>
              <a:rPr lang="en-GB" altLang="en-US" sz="2000" b="0" i="0" dirty="0">
                <a:solidFill>
                  <a:srgbClr val="0E5494"/>
                </a:solidFill>
              </a:rPr>
              <a:t>Compliance with statistical principles of Chapter 1</a:t>
            </a:r>
          </a:p>
          <a:p>
            <a:pPr algn="just">
              <a:lnSpc>
                <a:spcPct val="150000"/>
              </a:lnSpc>
              <a:defRPr/>
            </a:pPr>
            <a:r>
              <a:rPr lang="en-GB" altLang="en-US" sz="2000" b="0" i="0" dirty="0">
                <a:solidFill>
                  <a:srgbClr val="0E5494"/>
                </a:solidFill>
              </a:rPr>
              <a:t>Role of Commission, NSIs and ONAs</a:t>
            </a:r>
          </a:p>
          <a:p>
            <a:pPr algn="just">
              <a:lnSpc>
                <a:spcPct val="150000"/>
              </a:lnSpc>
              <a:defRPr/>
            </a:pPr>
            <a:r>
              <a:rPr lang="en-GB" altLang="en-US" sz="2000" b="0" i="0" dirty="0">
                <a:solidFill>
                  <a:srgbClr val="0E5494"/>
                </a:solidFill>
              </a:rPr>
              <a:t>Support to ensure equality of access to all users</a:t>
            </a:r>
          </a:p>
          <a:p>
            <a:pPr algn="just">
              <a:lnSpc>
                <a:spcPct val="150000"/>
              </a:lnSpc>
              <a:defRPr/>
            </a:pPr>
            <a:r>
              <a:rPr lang="en-GB" altLang="en-US" sz="2000" b="0" i="0" dirty="0">
                <a:solidFill>
                  <a:srgbClr val="0E5494"/>
                </a:solidFill>
              </a:rPr>
              <a:t>Dissemination of anonymised individual data</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51</a:t>
            </a:fld>
            <a:endParaRPr lang="en-GB" dirty="0"/>
          </a:p>
        </p:txBody>
      </p:sp>
    </p:spTree>
    <p:extLst>
      <p:ext uri="{BB962C8B-B14F-4D97-AF65-F5344CB8AC3E}">
        <p14:creationId xmlns:p14="http://schemas.microsoft.com/office/powerpoint/2010/main" val="40073062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Chapter 5: </a:t>
            </a:r>
            <a:r>
              <a:rPr lang="en-GB" altLang="en-US" sz="2000" i="0" dirty="0">
                <a:solidFill>
                  <a:srgbClr val="0E5494"/>
                </a:solidFill>
              </a:rPr>
              <a:t>Statistical confidentiality</a:t>
            </a:r>
          </a:p>
          <a:p>
            <a:pPr algn="just">
              <a:lnSpc>
                <a:spcPct val="150000"/>
              </a:lnSpc>
              <a:defRPr/>
            </a:pPr>
            <a:r>
              <a:rPr lang="en-GB" altLang="en-US" sz="2000" b="0" i="0" dirty="0">
                <a:solidFill>
                  <a:srgbClr val="0E5494"/>
                </a:solidFill>
              </a:rPr>
              <a:t>Protection of confidential data</a:t>
            </a:r>
          </a:p>
          <a:p>
            <a:pPr algn="just">
              <a:lnSpc>
                <a:spcPct val="150000"/>
              </a:lnSpc>
              <a:defRPr/>
            </a:pPr>
            <a:r>
              <a:rPr lang="en-GB" altLang="en-US" sz="2000" b="0" i="0" dirty="0">
                <a:solidFill>
                  <a:srgbClr val="0E5494"/>
                </a:solidFill>
              </a:rPr>
              <a:t>Transmission of confidential data among ESS actors</a:t>
            </a:r>
          </a:p>
          <a:p>
            <a:pPr algn="just">
              <a:lnSpc>
                <a:spcPct val="150000"/>
              </a:lnSpc>
              <a:defRPr/>
            </a:pPr>
            <a:r>
              <a:rPr lang="en-GB" altLang="en-US" sz="2000" b="0" i="0" dirty="0">
                <a:solidFill>
                  <a:srgbClr val="0E5494"/>
                </a:solidFill>
              </a:rPr>
              <a:t>Access to confidential data for scientific purposes</a:t>
            </a:r>
          </a:p>
          <a:p>
            <a:pPr algn="just">
              <a:lnSpc>
                <a:spcPct val="150000"/>
              </a:lnSpc>
              <a:defRPr/>
            </a:pPr>
            <a:r>
              <a:rPr lang="en-GB" altLang="en-US" sz="2000" b="0" i="0" dirty="0">
                <a:solidFill>
                  <a:srgbClr val="0E5494"/>
                </a:solidFill>
              </a:rPr>
              <a:t>Access to administrative records</a:t>
            </a:r>
          </a:p>
          <a:p>
            <a:pPr algn="just">
              <a:lnSpc>
                <a:spcPct val="150000"/>
              </a:lnSpc>
              <a:defRPr/>
            </a:pPr>
            <a:r>
              <a:rPr lang="en-GB" altLang="en-US" sz="2000" b="0" i="0" dirty="0">
                <a:solidFill>
                  <a:srgbClr val="0E5494"/>
                </a:solidFill>
              </a:rPr>
              <a:t>Dissemination of anonymised individual data</a:t>
            </a:r>
          </a:p>
          <a:p>
            <a:pPr algn="just">
              <a:lnSpc>
                <a:spcPct val="150000"/>
              </a:lnSpc>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Regulation 223/2009</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52</a:t>
            </a:fld>
            <a:endParaRPr lang="en-GB" dirty="0"/>
          </a:p>
        </p:txBody>
      </p:sp>
    </p:spTree>
    <p:extLst>
      <p:ext uri="{BB962C8B-B14F-4D97-AF65-F5344CB8AC3E}">
        <p14:creationId xmlns:p14="http://schemas.microsoft.com/office/powerpoint/2010/main" val="10811519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hlinkClick r:id="rId3"/>
              </a:rPr>
              <a:t>Regulation (EU) 2015/759</a:t>
            </a:r>
            <a:r>
              <a:rPr lang="en-GB" altLang="en-US" sz="2000" b="0" i="0" dirty="0">
                <a:solidFill>
                  <a:srgbClr val="0E5494"/>
                </a:solidFill>
              </a:rPr>
              <a:t> amended regulation 223/2009, which remains the main legislative act on the ESS.</a:t>
            </a:r>
          </a:p>
          <a:p>
            <a:pPr marL="0" indent="0" algn="just">
              <a:lnSpc>
                <a:spcPct val="150000"/>
              </a:lnSpc>
              <a:buNone/>
              <a:defRPr/>
            </a:pPr>
            <a:endParaRPr lang="en-GB" altLang="en-US" sz="1000" b="0" i="0" dirty="0">
              <a:solidFill>
                <a:srgbClr val="0E5494"/>
              </a:solidFill>
            </a:endParaRPr>
          </a:p>
          <a:p>
            <a:pPr marL="0" indent="0" algn="just">
              <a:lnSpc>
                <a:spcPct val="150000"/>
              </a:lnSpc>
              <a:buNone/>
              <a:defRPr/>
            </a:pPr>
            <a:r>
              <a:rPr lang="en-GB" altLang="en-US" sz="2000" b="0" i="0" dirty="0">
                <a:solidFill>
                  <a:srgbClr val="0E5494"/>
                </a:solidFill>
              </a:rPr>
              <a:t>The European statistical legislation in force for each field of statistics (Basic &amp; general provisions, Statistical confidentiality, Economy and finance, etc.) is available on Eurostat website.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solidFill>
                  <a:srgbClr val="0E5494"/>
                </a:solidFill>
              </a:rPr>
              <a:t>Other ESS relevant legal acts</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53</a:t>
            </a:fld>
            <a:endParaRPr lang="en-GB" dirty="0"/>
          </a:p>
        </p:txBody>
      </p:sp>
    </p:spTree>
    <p:extLst>
      <p:ext uri="{BB962C8B-B14F-4D97-AF65-F5344CB8AC3E}">
        <p14:creationId xmlns:p14="http://schemas.microsoft.com/office/powerpoint/2010/main" val="36950976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611324" y="1628775"/>
            <a:ext cx="792135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Statistical Programmes</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54</a:t>
            </a:fld>
            <a:endParaRPr lang="en-GB" dirty="0"/>
          </a:p>
        </p:txBody>
      </p:sp>
    </p:spTree>
    <p:extLst>
      <p:ext uri="{BB962C8B-B14F-4D97-AF65-F5344CB8AC3E}">
        <p14:creationId xmlns:p14="http://schemas.microsoft.com/office/powerpoint/2010/main" val="1870839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Regulation 223/2009 constitutes the legal basis for the preparation of the </a:t>
            </a:r>
            <a:r>
              <a:rPr lang="en-GB" altLang="en-US" sz="2000" i="0" dirty="0">
                <a:solidFill>
                  <a:srgbClr val="0E5494"/>
                </a:solidFill>
              </a:rPr>
              <a:t>European statistical programme</a:t>
            </a:r>
            <a:r>
              <a:rPr lang="en-GB" altLang="en-US" sz="2000" b="0" i="0" dirty="0">
                <a:solidFill>
                  <a:srgbClr val="0E5494"/>
                </a:solidFill>
              </a:rPr>
              <a:t>, providing the framework for the development, production and dissemination of European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European statistical programme</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55</a:t>
            </a:fld>
            <a:endParaRPr lang="en-GB" dirty="0"/>
          </a:p>
        </p:txBody>
      </p:sp>
    </p:spTree>
    <p:extLst>
      <p:ext uri="{BB962C8B-B14F-4D97-AF65-F5344CB8AC3E}">
        <p14:creationId xmlns:p14="http://schemas.microsoft.com/office/powerpoint/2010/main" val="17998281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programme is a </a:t>
            </a:r>
            <a:r>
              <a:rPr lang="en-GB" altLang="en-US" sz="2000" i="0" dirty="0">
                <a:solidFill>
                  <a:srgbClr val="0E5494"/>
                </a:solidFill>
              </a:rPr>
              <a:t>multi-annual programme </a:t>
            </a:r>
            <a:r>
              <a:rPr lang="en-GB" altLang="en-US" sz="2000" b="0" i="0" dirty="0">
                <a:solidFill>
                  <a:srgbClr val="0E5494"/>
                </a:solidFill>
              </a:rPr>
              <a:t>which is then implemented by </a:t>
            </a:r>
            <a:r>
              <a:rPr lang="en-GB" altLang="en-US" sz="2000" i="0" dirty="0">
                <a:solidFill>
                  <a:srgbClr val="0E5494"/>
                </a:solidFill>
              </a:rPr>
              <a:t>annual programmes </a:t>
            </a:r>
            <a:r>
              <a:rPr lang="en-GB" altLang="en-US" sz="2000" b="0" i="0" dirty="0">
                <a:solidFill>
                  <a:srgbClr val="0E5494"/>
                </a:solidFill>
              </a:rPr>
              <a:t>setting more detailed objectives and outputs for each year.</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European statistical programme</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56</a:t>
            </a:fld>
            <a:endParaRPr lang="en-GB" dirty="0"/>
          </a:p>
        </p:txBody>
      </p:sp>
    </p:spTree>
    <p:extLst>
      <p:ext uri="{BB962C8B-B14F-4D97-AF65-F5344CB8AC3E}">
        <p14:creationId xmlns:p14="http://schemas.microsoft.com/office/powerpoint/2010/main" val="1351282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multiannual programme establish the </a:t>
            </a:r>
            <a:r>
              <a:rPr lang="en-GB" altLang="en-US" sz="2000" i="0" dirty="0">
                <a:solidFill>
                  <a:srgbClr val="0E5494"/>
                </a:solidFill>
              </a:rPr>
              <a:t>scope, objectives, statistical information infrastructure, financing and legislative framework </a:t>
            </a:r>
            <a:r>
              <a:rPr lang="en-GB" altLang="en-US" sz="2000" b="0" i="0" dirty="0">
                <a:solidFill>
                  <a:srgbClr val="0E5494"/>
                </a:solidFill>
              </a:rPr>
              <a:t>for the development, production and dissemi­nation of European statistics over the reference period.</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European statistical programme</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57</a:t>
            </a:fld>
            <a:endParaRPr lang="en-GB" dirty="0"/>
          </a:p>
        </p:txBody>
      </p:sp>
    </p:spTree>
    <p:extLst>
      <p:ext uri="{BB962C8B-B14F-4D97-AF65-F5344CB8AC3E}">
        <p14:creationId xmlns:p14="http://schemas.microsoft.com/office/powerpoint/2010/main" val="30345222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Being multiannual, the programme is </a:t>
            </a:r>
            <a:r>
              <a:rPr lang="en-GB" altLang="en-US" sz="2000" i="0" dirty="0">
                <a:solidFill>
                  <a:srgbClr val="0E5494"/>
                </a:solidFill>
              </a:rPr>
              <a:t>ambitious</a:t>
            </a:r>
            <a:r>
              <a:rPr lang="en-GB" altLang="en-US" sz="2000" b="0" i="0" dirty="0">
                <a:solidFill>
                  <a:srgbClr val="0E5494"/>
                </a:solidFill>
              </a:rPr>
              <a:t> in terms of scope and objectives, with the ESS having the role of key player in the statistical field.</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European statistical programme</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8855569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In order to implement the programme, the Commission adopts a  </a:t>
            </a:r>
            <a:r>
              <a:rPr lang="en-GB" altLang="en-US" sz="2000" i="0" dirty="0">
                <a:solidFill>
                  <a:srgbClr val="0E5494"/>
                </a:solidFill>
              </a:rPr>
              <a:t>step-wise approach </a:t>
            </a:r>
            <a:r>
              <a:rPr lang="en-GB" altLang="en-US" sz="2000" b="0" i="0" dirty="0">
                <a:solidFill>
                  <a:srgbClr val="0E5494"/>
                </a:solidFill>
              </a:rPr>
              <a:t>via annual work programmes.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European statistical programme</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59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753328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r>
              <a:rPr lang="en-GB" altLang="en-US" sz="2400" dirty="0">
                <a:solidFill>
                  <a:srgbClr val="0E5494"/>
                </a:solidFill>
              </a:rPr>
              <a:t>: recap on EU key dates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1993: The European Union is born (Maastricht Treaty)</a:t>
            </a:r>
          </a:p>
          <a:p>
            <a:pPr marL="0" indent="0" algn="just">
              <a:lnSpc>
                <a:spcPct val="150000"/>
              </a:lnSpc>
              <a:buNone/>
              <a:defRPr/>
            </a:pPr>
            <a:r>
              <a:rPr lang="en-GB" altLang="en-US" sz="2000" b="0" i="0" dirty="0"/>
              <a:t>1995: Accession of 3 countries </a:t>
            </a:r>
          </a:p>
          <a:p>
            <a:pPr marL="0" indent="0" algn="just">
              <a:lnSpc>
                <a:spcPct val="150000"/>
              </a:lnSpc>
              <a:buNone/>
              <a:defRPr/>
            </a:pPr>
            <a:r>
              <a:rPr lang="en-GB" altLang="en-US" sz="2000" b="0" i="0" dirty="0"/>
              <a:t>2002: The euro replaces twelve national currencies</a:t>
            </a:r>
          </a:p>
          <a:p>
            <a:pPr marL="0" indent="0" algn="just">
              <a:lnSpc>
                <a:spcPct val="150000"/>
              </a:lnSpc>
              <a:buNone/>
              <a:defRPr/>
            </a:pPr>
            <a:r>
              <a:rPr lang="en-GB" altLang="en-US" sz="2000" b="0" i="0" dirty="0"/>
              <a:t>2004: Accession of 10 countries</a:t>
            </a:r>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kern="0" dirty="0"/>
          </a:p>
        </p:txBody>
      </p:sp>
      <p:pic>
        <p:nvPicPr>
          <p:cNvPr id="5" name="Immagine 4">
            <a:extLst>
              <a:ext uri="{FF2B5EF4-FFF2-40B4-BE49-F238E27FC236}">
                <a16:creationId xmlns:a16="http://schemas.microsoft.com/office/drawing/2014/main" id="{63B2613D-C58A-3449-9404-13CFE99040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6296" y="3645024"/>
            <a:ext cx="432048" cy="432048"/>
          </a:xfrm>
          <a:prstGeom prst="rect">
            <a:avLst/>
          </a:prstGeom>
        </p:spPr>
      </p:pic>
      <p:sp>
        <p:nvSpPr>
          <p:cNvPr id="3" name="Segnaposto numero diapositiva 2">
            <a:extLst>
              <a:ext uri="{FF2B5EF4-FFF2-40B4-BE49-F238E27FC236}">
                <a16:creationId xmlns:a16="http://schemas.microsoft.com/office/drawing/2014/main" id="{BBF074E1-48BA-DB43-8D37-3A1A73C98F3D}"/>
              </a:ext>
            </a:extLst>
          </p:cNvPr>
          <p:cNvSpPr>
            <a:spLocks noGrp="1"/>
          </p:cNvSpPr>
          <p:nvPr>
            <p:ph type="sldNum" sz="quarter" idx="12"/>
          </p:nvPr>
        </p:nvSpPr>
        <p:spPr/>
        <p:txBody>
          <a:bodyPr/>
          <a:lstStyle/>
          <a:p>
            <a:pPr>
              <a:defRPr/>
            </a:pPr>
            <a:fld id="{37EC8A20-BA03-4FF7-8742-03D8AD4CA4F4}" type="slidenum">
              <a:rPr lang="en-GB" smtClean="0"/>
              <a:pPr>
                <a:defRPr/>
              </a:pPr>
              <a:t>6</a:t>
            </a:fld>
            <a:endParaRPr lang="en-GB" dirty="0"/>
          </a:p>
        </p:txBody>
      </p:sp>
    </p:spTree>
    <p:extLst>
      <p:ext uri="{BB962C8B-B14F-4D97-AF65-F5344CB8AC3E}">
        <p14:creationId xmlns:p14="http://schemas.microsoft.com/office/powerpoint/2010/main" val="41550024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European Statistical Programme 2021-27 is included in the Commission proposal for a </a:t>
            </a:r>
            <a:r>
              <a:rPr lang="en-GB" altLang="en-US" sz="2000" i="0" dirty="0">
                <a:solidFill>
                  <a:srgbClr val="0E5494"/>
                </a:solidFill>
              </a:rPr>
              <a:t>Programme for single market, competitiveness of enterprises, including small and medium-sized enterprises, and European statistics</a:t>
            </a: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1681370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Together with Regulation (EC) 223/2009 on European statistics, the Programme provides the overall framework for the development, production and dissemination of European statistics for 2021-2027.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5497897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hlinkClick r:id="rId3"/>
              </a:rPr>
              <a:t>Single Market Programme</a:t>
            </a:r>
            <a:r>
              <a:rPr lang="en-GB" altLang="en-US" sz="2000" b="0" i="0" dirty="0">
                <a:solidFill>
                  <a:srgbClr val="0E5494"/>
                </a:solidFill>
              </a:rPr>
              <a:t> has the following objectives:</a:t>
            </a:r>
          </a:p>
          <a:p>
            <a:pPr algn="just">
              <a:lnSpc>
                <a:spcPct val="150000"/>
              </a:lnSpc>
              <a:buFont typeface="Wingdings" pitchFamily="2" charset="2"/>
              <a:buChar char="ü"/>
              <a:defRPr/>
            </a:pPr>
            <a:r>
              <a:rPr lang="en-GB" altLang="en-US" sz="1600" b="0" i="0" dirty="0">
                <a:solidFill>
                  <a:srgbClr val="0E5494"/>
                </a:solidFill>
              </a:rPr>
              <a:t>Maintain a high level of food safety</a:t>
            </a:r>
          </a:p>
          <a:p>
            <a:pPr algn="just">
              <a:lnSpc>
                <a:spcPct val="150000"/>
              </a:lnSpc>
              <a:buFont typeface="Wingdings" pitchFamily="2" charset="2"/>
              <a:buChar char="ü"/>
              <a:defRPr/>
            </a:pPr>
            <a:r>
              <a:rPr lang="en-GB" altLang="en-US" sz="1600" b="0" i="0" dirty="0">
                <a:solidFill>
                  <a:srgbClr val="0E5494"/>
                </a:solidFill>
              </a:rPr>
              <a:t>Give even higher protection to consumers</a:t>
            </a:r>
          </a:p>
          <a:p>
            <a:pPr algn="just">
              <a:lnSpc>
                <a:spcPct val="150000"/>
              </a:lnSpc>
              <a:buFont typeface="Wingdings" pitchFamily="2" charset="2"/>
              <a:buChar char="ü"/>
              <a:defRPr/>
            </a:pPr>
            <a:r>
              <a:rPr lang="en-GB" altLang="en-US" sz="1600" b="0" i="0" dirty="0">
                <a:solidFill>
                  <a:srgbClr val="0E5494"/>
                </a:solidFill>
              </a:rPr>
              <a:t>Boost the competitiveness of businesses, in particular SMEs</a:t>
            </a:r>
          </a:p>
          <a:p>
            <a:pPr algn="just">
              <a:lnSpc>
                <a:spcPct val="150000"/>
              </a:lnSpc>
              <a:buFont typeface="Wingdings" pitchFamily="2" charset="2"/>
              <a:buChar char="ü"/>
              <a:defRPr/>
            </a:pPr>
            <a:r>
              <a:rPr lang="en-GB" altLang="en-US" sz="1600" b="0" i="0" dirty="0">
                <a:solidFill>
                  <a:srgbClr val="0E5494"/>
                </a:solidFill>
              </a:rPr>
              <a:t>Improve the governance of the Single Market and compliance with rules </a:t>
            </a:r>
          </a:p>
          <a:p>
            <a:pPr algn="just">
              <a:lnSpc>
                <a:spcPct val="150000"/>
              </a:lnSpc>
              <a:buFont typeface="Wingdings" pitchFamily="2" charset="2"/>
              <a:buChar char="ü"/>
              <a:defRPr/>
            </a:pPr>
            <a:r>
              <a:rPr lang="en-GB" altLang="en-US" sz="1600" b="0" i="0" dirty="0">
                <a:solidFill>
                  <a:srgbClr val="0E5494"/>
                </a:solidFill>
              </a:rPr>
              <a:t>Produce and disseminate high-quality statistics</a:t>
            </a:r>
          </a:p>
          <a:p>
            <a:pPr algn="just">
              <a:lnSpc>
                <a:spcPct val="150000"/>
              </a:lnSpc>
              <a:buFont typeface="Wingdings" pitchFamily="2" charset="2"/>
              <a:buChar char="ü"/>
              <a:defRPr/>
            </a:pPr>
            <a:r>
              <a:rPr lang="en-GB" altLang="en-US" sz="1600" b="0" i="0" dirty="0">
                <a:solidFill>
                  <a:srgbClr val="0E5494"/>
                </a:solidFill>
              </a:rPr>
              <a:t>Develop effective European standards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9254993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One of the main objectives concerns </a:t>
            </a:r>
            <a:r>
              <a:rPr lang="en-GB" altLang="en-US" sz="2000" i="0" dirty="0">
                <a:solidFill>
                  <a:srgbClr val="0E5494"/>
                </a:solidFill>
              </a:rPr>
              <a:t>European statistics</a:t>
            </a:r>
            <a:r>
              <a:rPr lang="en-GB" altLang="en-US" sz="2000" b="0" i="0" dirty="0">
                <a:solidFill>
                  <a:srgbClr val="0E5494"/>
                </a:solidFill>
              </a:rPr>
              <a:t>: </a:t>
            </a:r>
          </a:p>
          <a:p>
            <a:pPr marL="0" indent="0" algn="just">
              <a:lnSpc>
                <a:spcPct val="150000"/>
              </a:lnSpc>
              <a:buNone/>
              <a:defRPr/>
            </a:pPr>
            <a:r>
              <a:rPr lang="en-GB" altLang="en-US" sz="2000" b="0" i="0" dirty="0">
                <a:solidFill>
                  <a:srgbClr val="0E5494"/>
                </a:solidFill>
              </a:rPr>
              <a:t>“</a:t>
            </a:r>
            <a:r>
              <a:rPr lang="en-GB" altLang="en-US" sz="2000" b="0" i="0" u="sng" dirty="0">
                <a:solidFill>
                  <a:srgbClr val="0E5494"/>
                </a:solidFill>
              </a:rPr>
              <a:t>develop, produce and disseminate high-quality, comparable, timely and reliable European statistics</a:t>
            </a:r>
            <a:r>
              <a:rPr lang="en-GB" altLang="en-US" sz="2000" b="0" i="0" dirty="0">
                <a:solidFill>
                  <a:srgbClr val="0E5494"/>
                </a:solidFill>
              </a:rPr>
              <a:t> which underpin the design, monitoring and evaluation of all Union policies and help citizens, policymakers, authorities, businesses, academia and the media to make informed decisions and to actively participate in the democratic process” (art. 3)</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1572853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54360" y="198987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Moreover, Annex II specify that:</a:t>
            </a:r>
          </a:p>
          <a:p>
            <a:pPr algn="just">
              <a:lnSpc>
                <a:spcPct val="150000"/>
              </a:lnSpc>
              <a:buFont typeface="Wingdings" pitchFamily="2" charset="2"/>
              <a:buChar char="ü"/>
              <a:defRPr/>
            </a:pPr>
            <a:r>
              <a:rPr lang="en-GB" altLang="en-US" sz="1600" b="0" i="0" dirty="0">
                <a:solidFill>
                  <a:srgbClr val="0E5494"/>
                </a:solidFill>
              </a:rPr>
              <a:t>the ESS should maintain and improve its level of excellence; </a:t>
            </a:r>
          </a:p>
          <a:p>
            <a:pPr algn="just">
              <a:lnSpc>
                <a:spcPct val="150000"/>
              </a:lnSpc>
              <a:buFont typeface="Wingdings" pitchFamily="2" charset="2"/>
              <a:buChar char="ü"/>
              <a:defRPr/>
            </a:pPr>
            <a:r>
              <a:rPr lang="en-GB" altLang="en-US" sz="1600" b="0" i="0" dirty="0">
                <a:solidFill>
                  <a:srgbClr val="0E5494"/>
                </a:solidFill>
              </a:rPr>
              <a:t>the annual work programmes should achieve the best possible output, taking into account the available resources at the regional, national and the Union level;</a:t>
            </a:r>
          </a:p>
          <a:p>
            <a:pPr algn="just">
              <a:lnSpc>
                <a:spcPct val="150000"/>
              </a:lnSpc>
              <a:buFont typeface="Wingdings" pitchFamily="2" charset="2"/>
              <a:buChar char="ü"/>
              <a:defRPr/>
            </a:pPr>
            <a:r>
              <a:rPr lang="en-GB" altLang="en-US" sz="1600" b="0" i="0" dirty="0">
                <a:solidFill>
                  <a:srgbClr val="0E5494"/>
                </a:solidFill>
              </a:rPr>
              <a:t>continuous research and innovation are key drivers in modernising European statistics;</a:t>
            </a:r>
          </a:p>
          <a:p>
            <a:pPr algn="just">
              <a:lnSpc>
                <a:spcPct val="150000"/>
              </a:lnSpc>
              <a:buFont typeface="Wingdings" pitchFamily="2" charset="2"/>
              <a:buChar char="ü"/>
              <a:defRPr/>
            </a:pPr>
            <a:r>
              <a:rPr lang="en-GB" altLang="en-US" sz="1600" b="0" i="0" dirty="0">
                <a:solidFill>
                  <a:srgbClr val="0E5494"/>
                </a:solidFill>
              </a:rPr>
              <a:t>the multiannual work programme should concentrate on the development of new methods and methodologies as well as exploring new data sources for producing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6651340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i="0" dirty="0">
                <a:solidFill>
                  <a:srgbClr val="0E5494"/>
                </a:solidFill>
              </a:rPr>
              <a:t>Tools</a:t>
            </a:r>
            <a:r>
              <a:rPr lang="en-GB" altLang="en-US" sz="2000" b="0" i="0" dirty="0">
                <a:solidFill>
                  <a:srgbClr val="0E5494"/>
                </a:solidFill>
              </a:rPr>
              <a:t>: Enhanced partnership between Eurostat, and National Statistics Institutes, using multiple data sources, advanced data analytics methods, smart systems and digital technologies.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An </a:t>
            </a:r>
            <a:r>
              <a:rPr lang="en-GB" altLang="en-US" sz="2000" i="0" dirty="0">
                <a:solidFill>
                  <a:srgbClr val="0E5494"/>
                </a:solidFill>
              </a:rPr>
              <a:t>action plan 2021-2027 </a:t>
            </a:r>
            <a:r>
              <a:rPr lang="en-GB" altLang="en-US" sz="2000" b="0" i="0" dirty="0">
                <a:solidFill>
                  <a:srgbClr val="0E5494"/>
                </a:solidFill>
              </a:rPr>
              <a:t>is foreseen to detail action-specific annual work programmes for years 2021-2027.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2021-27</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480189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451676" y="2060848"/>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previous programme was the European statistical programme 2013-17, extended to 2020.</a:t>
            </a:r>
          </a:p>
          <a:p>
            <a:pPr marL="0" indent="0" algn="just">
              <a:lnSpc>
                <a:spcPct val="150000"/>
              </a:lnSpc>
              <a:buNone/>
              <a:defRPr/>
            </a:pPr>
            <a:r>
              <a:rPr lang="en-GB" altLang="en-US" sz="2000" b="0" i="0" dirty="0">
                <a:solidFill>
                  <a:srgbClr val="0E5494"/>
                </a:solidFill>
              </a:rPr>
              <a:t>Main objectives:</a:t>
            </a:r>
          </a:p>
          <a:p>
            <a:pPr algn="just">
              <a:lnSpc>
                <a:spcPct val="150000"/>
              </a:lnSpc>
              <a:buFont typeface="Wingdings" pitchFamily="2" charset="2"/>
              <a:buChar char="ü"/>
              <a:defRPr/>
            </a:pPr>
            <a:r>
              <a:rPr lang="en-GB" altLang="en-US" sz="1600" b="0" i="0" dirty="0">
                <a:solidFill>
                  <a:srgbClr val="0E5494"/>
                </a:solidFill>
              </a:rPr>
              <a:t>provide timely statistical information serving the needs of the wide range of users of European statistics, in a cost-effective manner;</a:t>
            </a:r>
          </a:p>
          <a:p>
            <a:pPr algn="just">
              <a:lnSpc>
                <a:spcPct val="150000"/>
              </a:lnSpc>
              <a:buFont typeface="Wingdings" pitchFamily="2" charset="2"/>
              <a:buChar char="ü"/>
              <a:defRPr/>
            </a:pPr>
            <a:r>
              <a:rPr lang="en-GB" altLang="en-US" sz="1600" b="0" i="0" dirty="0">
                <a:solidFill>
                  <a:srgbClr val="0E5494"/>
                </a:solidFill>
              </a:rPr>
              <a:t>implement new methods of production of European statistics aiming at efficiency gains and quality improvements;</a:t>
            </a:r>
          </a:p>
          <a:p>
            <a:pPr algn="just">
              <a:lnSpc>
                <a:spcPct val="150000"/>
              </a:lnSpc>
              <a:buFont typeface="Wingdings" pitchFamily="2" charset="2"/>
              <a:buChar char="ü"/>
              <a:defRPr/>
            </a:pPr>
            <a:r>
              <a:rPr lang="en-GB" altLang="en-US" sz="1600" b="0" i="0" dirty="0">
                <a:solidFill>
                  <a:srgbClr val="0E5494"/>
                </a:solidFill>
              </a:rPr>
              <a:t>strengthen the partnership within the ESS and beyond;</a:t>
            </a:r>
          </a:p>
          <a:p>
            <a:pPr algn="just">
              <a:lnSpc>
                <a:spcPct val="150000"/>
              </a:lnSpc>
              <a:buFont typeface="Wingdings" pitchFamily="2" charset="2"/>
              <a:buChar char="ü"/>
              <a:defRPr/>
            </a:pPr>
            <a:r>
              <a:rPr lang="en-GB" altLang="en-US" sz="1600" b="0" i="0" dirty="0">
                <a:solidFill>
                  <a:srgbClr val="0E5494"/>
                </a:solidFill>
              </a:rPr>
              <a:t>ensure the delivery is kept consistent throughout the whole duration of the programme.</a:t>
            </a:r>
          </a:p>
          <a:p>
            <a:pPr marL="0" indent="0" algn="just">
              <a:lnSpc>
                <a:spcPct val="150000"/>
              </a:lnSpc>
              <a:buNone/>
              <a:defRPr/>
            </a:pPr>
            <a:endParaRPr lang="en-GB" altLang="en-US" sz="1600" b="0" i="0" dirty="0">
              <a:solidFill>
                <a:srgbClr val="0E5494"/>
              </a:solidFill>
            </a:endParaRPr>
          </a:p>
          <a:p>
            <a:pPr marL="0" indent="0" algn="just">
              <a:lnSpc>
                <a:spcPct val="150000"/>
              </a:lnSpc>
              <a:buNone/>
              <a:defRPr/>
            </a:pPr>
            <a:endParaRPr lang="en-GB" altLang="en-US" sz="16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a:xfrm>
            <a:off x="468312" y="980728"/>
            <a:ext cx="8435280" cy="936625"/>
          </a:xfrm>
        </p:spPr>
        <p:txBody>
          <a:bodyPr/>
          <a:lstStyle/>
          <a:p>
            <a:r>
              <a:rPr lang="en-GB" altLang="en-US" sz="2700" dirty="0"/>
              <a:t>European statistical programme 2013-20</a:t>
            </a:r>
            <a:endParaRPr lang="en-GB" sz="27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72614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816076-E319-EF4C-946B-15081EB32C74}"/>
              </a:ext>
            </a:extLst>
          </p:cNvPr>
          <p:cNvSpPr txBox="1">
            <a:spLocks/>
          </p:cNvSpPr>
          <p:nvPr/>
        </p:nvSpPr>
        <p:spPr bwMode="auto">
          <a:xfrm>
            <a:off x="611324" y="1628775"/>
            <a:ext cx="792135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e-CH" altLang="en-US" sz="4000" kern="0" dirty="0"/>
              <a:t>The European Statistical System </a:t>
            </a:r>
            <a:r>
              <a:rPr lang="de-CH" altLang="en-US" sz="4000" kern="0" dirty="0" err="1"/>
              <a:t>governance</a:t>
            </a:r>
            <a:r>
              <a:rPr lang="de-CH" altLang="en-US" sz="4000" kern="0" dirty="0"/>
              <a:t> </a:t>
            </a:r>
            <a:r>
              <a:rPr lang="de-CH" altLang="en-US" sz="4000" kern="0" dirty="0" err="1"/>
              <a:t>bodies</a:t>
            </a:r>
            <a:endParaRPr lang="en-GB" altLang="en-US" sz="4000" kern="0" dirty="0"/>
          </a:p>
        </p:txBody>
      </p:sp>
      <p:sp>
        <p:nvSpPr>
          <p:cNvPr id="4" name="Segnaposto numero diapositiva 3">
            <a:extLst>
              <a:ext uri="{FF2B5EF4-FFF2-40B4-BE49-F238E27FC236}">
                <a16:creationId xmlns:a16="http://schemas.microsoft.com/office/drawing/2014/main" id="{7987451A-5CF1-7940-BE38-D5E9184F9071}"/>
              </a:ext>
            </a:extLst>
          </p:cNvPr>
          <p:cNvSpPr>
            <a:spLocks noGrp="1"/>
          </p:cNvSpPr>
          <p:nvPr>
            <p:ph type="sldNum" sz="quarter" idx="12"/>
          </p:nvPr>
        </p:nvSpPr>
        <p:spPr/>
        <p:txBody>
          <a:bodyPr/>
          <a:lstStyle/>
          <a:p>
            <a:pPr>
              <a:defRPr/>
            </a:pPr>
            <a:fld id="{37EC8A20-BA03-4FF7-8742-03D8AD4CA4F4}" type="slidenum">
              <a:rPr lang="en-GB" smtClean="0"/>
              <a:pPr>
                <a:defRPr/>
              </a:pPr>
              <a:t>67</a:t>
            </a:fld>
            <a:endParaRPr lang="en-GB" dirty="0"/>
          </a:p>
        </p:txBody>
      </p:sp>
    </p:spTree>
    <p:extLst>
      <p:ext uri="{BB962C8B-B14F-4D97-AF65-F5344CB8AC3E}">
        <p14:creationId xmlns:p14="http://schemas.microsoft.com/office/powerpoint/2010/main" val="12446535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ESS</a:t>
            </a:r>
            <a:r>
              <a:rPr lang="en-GB" altLang="en-US" sz="2000" b="0" i="0" dirty="0">
                <a:solidFill>
                  <a:srgbClr val="0E5494"/>
                </a:solidFill>
              </a:rPr>
              <a:t> governance bodies are:</a:t>
            </a:r>
          </a:p>
          <a:p>
            <a:pPr marL="0" indent="0" algn="just">
              <a:lnSpc>
                <a:spcPct val="150000"/>
              </a:lnSpc>
              <a:buNone/>
              <a:defRPr/>
            </a:pPr>
            <a:r>
              <a:rPr lang="en-GB" altLang="en-US" sz="2000" b="0" i="0" dirty="0">
                <a:solidFill>
                  <a:srgbClr val="0E5494"/>
                </a:solidFill>
              </a:rPr>
              <a:t>1. ESS Committee – ESSC;</a:t>
            </a:r>
          </a:p>
          <a:p>
            <a:pPr marL="0" indent="0" algn="just">
              <a:lnSpc>
                <a:spcPct val="150000"/>
              </a:lnSpc>
              <a:buNone/>
              <a:defRPr/>
            </a:pPr>
            <a:r>
              <a:rPr lang="en-GB" altLang="en-US" sz="2000" b="0" i="0" dirty="0">
                <a:solidFill>
                  <a:srgbClr val="0E5494"/>
                </a:solidFill>
              </a:rPr>
              <a:t>2. Partnership Group – PG;</a:t>
            </a:r>
          </a:p>
          <a:p>
            <a:pPr marL="0" indent="0" algn="just">
              <a:lnSpc>
                <a:spcPct val="150000"/>
              </a:lnSpc>
              <a:buNone/>
              <a:defRPr/>
            </a:pPr>
            <a:r>
              <a:rPr lang="en-GB" altLang="en-US" sz="2000" b="0" i="0" dirty="0">
                <a:solidFill>
                  <a:srgbClr val="0E5494"/>
                </a:solidFill>
              </a:rPr>
              <a:t>3. Director Generals of the NSIs – DGNIS;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governance bodies</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6291838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4. European Statistics Governance Advisory Board – ESGAB;</a:t>
            </a:r>
          </a:p>
          <a:p>
            <a:pPr marL="0" indent="0" algn="just">
              <a:lnSpc>
                <a:spcPct val="150000"/>
              </a:lnSpc>
              <a:buNone/>
              <a:defRPr/>
            </a:pPr>
            <a:r>
              <a:rPr lang="en-GB" altLang="en-US" sz="2000" b="0" i="0" dirty="0">
                <a:solidFill>
                  <a:srgbClr val="0E5494"/>
                </a:solidFill>
              </a:rPr>
              <a:t>5. European Statistical Advisory Committee – ESAC;</a:t>
            </a:r>
          </a:p>
          <a:p>
            <a:pPr marL="0" indent="0" algn="just">
              <a:lnSpc>
                <a:spcPct val="150000"/>
              </a:lnSpc>
              <a:buNone/>
              <a:defRPr/>
            </a:pPr>
            <a:r>
              <a:rPr lang="en-GB" altLang="en-US" sz="2000" b="0" i="0" dirty="0">
                <a:solidFill>
                  <a:srgbClr val="0E5494"/>
                </a:solidFill>
              </a:rPr>
              <a:t>6. European Statistical Forum – ESF.</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A related relevant body is the European System of Central Banks – ESCB.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governance bodies</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69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4078965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r>
              <a:rPr lang="en-GB" altLang="en-US" sz="2400" dirty="0">
                <a:solidFill>
                  <a:srgbClr val="0E5494"/>
                </a:solidFill>
              </a:rPr>
              <a:t>: recap on EU key dates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2007: Accession of 2 countries </a:t>
            </a:r>
          </a:p>
          <a:p>
            <a:pPr marL="0" indent="0" algn="just">
              <a:lnSpc>
                <a:spcPct val="150000"/>
              </a:lnSpc>
              <a:buNone/>
              <a:defRPr/>
            </a:pPr>
            <a:r>
              <a:rPr lang="en-GB" altLang="en-US" sz="2000" b="0" i="0" dirty="0"/>
              <a:t>2013: Accession of 1 country </a:t>
            </a:r>
          </a:p>
          <a:p>
            <a:pPr marL="0" indent="0" algn="just">
              <a:lnSpc>
                <a:spcPct val="150000"/>
              </a:lnSpc>
              <a:buNone/>
              <a:defRPr/>
            </a:pPr>
            <a:r>
              <a:rPr lang="en-GB" altLang="en-US" sz="2000" b="0" i="0" dirty="0"/>
              <a:t>2020: UK leaves the EU </a:t>
            </a:r>
            <a:r>
              <a:rPr lang="en-GB" altLang="en-US" sz="2000" b="0" i="0" dirty="0">
                <a:sym typeface="Wingdings" pitchFamily="2" charset="2"/>
              </a:rPr>
              <a:t> 27 countries are members of the EU</a:t>
            </a: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E5D4F01B-C0E6-BE4E-B969-7CE81FEAAE7E}"/>
              </a:ext>
            </a:extLst>
          </p:cNvPr>
          <p:cNvSpPr>
            <a:spLocks noGrp="1"/>
          </p:cNvSpPr>
          <p:nvPr>
            <p:ph type="sldNum" sz="quarter" idx="12"/>
          </p:nvPr>
        </p:nvSpPr>
        <p:spPr/>
        <p:txBody>
          <a:bodyPr/>
          <a:lstStyle/>
          <a:p>
            <a:pPr>
              <a:defRPr/>
            </a:pPr>
            <a:fld id="{37EC8A20-BA03-4FF7-8742-03D8AD4CA4F4}" type="slidenum">
              <a:rPr lang="en-GB" smtClean="0"/>
              <a:pPr>
                <a:defRPr/>
              </a:pPr>
              <a:t>7</a:t>
            </a:fld>
            <a:endParaRPr lang="en-GB" dirty="0"/>
          </a:p>
        </p:txBody>
      </p:sp>
    </p:spTree>
    <p:extLst>
      <p:ext uri="{BB962C8B-B14F-4D97-AF65-F5344CB8AC3E}">
        <p14:creationId xmlns:p14="http://schemas.microsoft.com/office/powerpoint/2010/main" val="39758162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ESSC</a:t>
            </a:r>
            <a:r>
              <a:rPr lang="en-GB" altLang="en-US" sz="2000" b="0" i="0" dirty="0">
                <a:solidFill>
                  <a:srgbClr val="0E5494"/>
                </a:solidFill>
              </a:rPr>
              <a:t> is </a:t>
            </a:r>
            <a:r>
              <a:rPr lang="en-GB" altLang="en-US" sz="2000" i="0" dirty="0">
                <a:solidFill>
                  <a:srgbClr val="0E5494"/>
                </a:solidFill>
              </a:rPr>
              <a:t>chaired by the Commission </a:t>
            </a:r>
            <a:r>
              <a:rPr lang="en-GB" altLang="en-US" sz="2000" b="0" i="0" dirty="0">
                <a:solidFill>
                  <a:srgbClr val="0E5494"/>
                </a:solidFill>
              </a:rPr>
              <a:t>(</a:t>
            </a:r>
            <a:r>
              <a:rPr lang="en-GB" altLang="en-US" sz="2000" i="0" dirty="0">
                <a:solidFill>
                  <a:srgbClr val="0E5494"/>
                </a:solidFill>
              </a:rPr>
              <a:t>Eurostat</a:t>
            </a:r>
            <a:r>
              <a:rPr lang="en-GB" altLang="en-US" sz="2000" b="0" i="0" dirty="0">
                <a:solidFill>
                  <a:srgbClr val="0E5494"/>
                </a:solidFill>
              </a:rPr>
              <a:t>) and composed of the representatives of </a:t>
            </a:r>
            <a:r>
              <a:rPr lang="en-GB" altLang="en-US" sz="2000" i="0" dirty="0">
                <a:solidFill>
                  <a:srgbClr val="0E5494"/>
                </a:solidFill>
              </a:rPr>
              <a:t>Member States' National Statistical Institutes</a:t>
            </a:r>
            <a:r>
              <a:rPr lang="en-GB" altLang="en-US" sz="2000" b="0" i="0" dirty="0">
                <a:solidFill>
                  <a:srgbClr val="0E5494"/>
                </a:solidFill>
              </a:rPr>
              <a:t>.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7689695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EEA and EFTA countries' National Statistical Institutes participate as observers. </a:t>
            </a:r>
          </a:p>
          <a:p>
            <a:pPr marL="0" indent="0" algn="just">
              <a:lnSpc>
                <a:spcPct val="150000"/>
              </a:lnSpc>
              <a:buNone/>
              <a:defRPr/>
            </a:pPr>
            <a:endParaRPr lang="en-GB" altLang="en-US" sz="1000" b="0" i="0" dirty="0">
              <a:solidFill>
                <a:srgbClr val="0E5494"/>
              </a:solidFill>
            </a:endParaRPr>
          </a:p>
          <a:p>
            <a:pPr marL="0" indent="0" algn="just">
              <a:lnSpc>
                <a:spcPct val="150000"/>
              </a:lnSpc>
              <a:buNone/>
              <a:defRPr/>
            </a:pPr>
            <a:r>
              <a:rPr lang="en-GB" altLang="en-US" sz="2000" b="0" i="0" dirty="0">
                <a:solidFill>
                  <a:srgbClr val="0E5494"/>
                </a:solidFill>
              </a:rPr>
              <a:t>Observers from ECB, OECD, etc. may also participate in the meetings of the ESSC.</a:t>
            </a:r>
          </a:p>
          <a:p>
            <a:pPr marL="0" indent="0" algn="just">
              <a:lnSpc>
                <a:spcPct val="150000"/>
              </a:lnSpc>
              <a:buNone/>
              <a:defRPr/>
            </a:pPr>
            <a:endParaRPr lang="en-GB" altLang="en-US" sz="1000" b="0" i="0" dirty="0">
              <a:solidFill>
                <a:srgbClr val="0E5494"/>
              </a:solidFill>
            </a:endParaRPr>
          </a:p>
          <a:p>
            <a:pPr marL="0" indent="0" algn="just">
              <a:lnSpc>
                <a:spcPct val="150000"/>
              </a:lnSpc>
              <a:buNone/>
              <a:defRPr/>
            </a:pPr>
            <a:r>
              <a:rPr lang="en-GB" altLang="en-US" sz="2000" b="0" i="0" dirty="0">
                <a:solidFill>
                  <a:srgbClr val="0E5494"/>
                </a:solidFill>
              </a:rPr>
              <a:t>The ESSC meets three times a year.</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9606103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As specified in Regulation 223/2009, the main task of the ESSC is to “</a:t>
            </a:r>
            <a:r>
              <a:rPr lang="en-GB" altLang="en-US" sz="2000" i="0" dirty="0">
                <a:solidFill>
                  <a:srgbClr val="0E5494"/>
                </a:solidFill>
              </a:rPr>
              <a:t>provide professional guidance to the ESS </a:t>
            </a:r>
            <a:r>
              <a:rPr lang="en-GB" altLang="en-US" sz="2000" b="0" i="0" dirty="0">
                <a:solidFill>
                  <a:srgbClr val="0E5494"/>
                </a:solidFill>
              </a:rPr>
              <a:t>for developing, producing and disseminating European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4904287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54360" y="2205426"/>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b="0" i="0" dirty="0">
                <a:solidFill>
                  <a:srgbClr val="0E5494"/>
                </a:solidFill>
                <a:hlinkClick r:id="rId3"/>
              </a:rPr>
              <a:t>rules of procedure of the ESSC</a:t>
            </a:r>
            <a:r>
              <a:rPr lang="en-GB" altLang="en-US" sz="2000" b="0" i="0" dirty="0">
                <a:solidFill>
                  <a:srgbClr val="0E5494"/>
                </a:solidFill>
              </a:rPr>
              <a:t> specify important aspects.</a:t>
            </a:r>
          </a:p>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Commission consults the ESSC </a:t>
            </a:r>
            <a:r>
              <a:rPr lang="en-GB" altLang="en-US" sz="2000" b="0" i="0" dirty="0">
                <a:solidFill>
                  <a:srgbClr val="0E5494"/>
                </a:solidFill>
              </a:rPr>
              <a:t>on issues like:</a:t>
            </a:r>
          </a:p>
          <a:p>
            <a:pPr algn="just">
              <a:lnSpc>
                <a:spcPct val="150000"/>
              </a:lnSpc>
              <a:buFont typeface="Wingdings" pitchFamily="2" charset="2"/>
              <a:buChar char="ü"/>
              <a:defRPr/>
            </a:pPr>
            <a:r>
              <a:rPr lang="en-GB" altLang="en-US" sz="1800" b="0" i="0" dirty="0">
                <a:solidFill>
                  <a:srgbClr val="0E5494"/>
                </a:solidFill>
              </a:rPr>
              <a:t>the measures which the Commission intends to take;</a:t>
            </a:r>
          </a:p>
          <a:p>
            <a:pPr algn="just">
              <a:lnSpc>
                <a:spcPct val="150000"/>
              </a:lnSpc>
              <a:buFont typeface="Wingdings" pitchFamily="2" charset="2"/>
              <a:buChar char="ü"/>
              <a:defRPr/>
            </a:pPr>
            <a:r>
              <a:rPr lang="en-GB" altLang="en-US" sz="1800" b="0" i="0" dirty="0">
                <a:solidFill>
                  <a:srgbClr val="0E5494"/>
                </a:solidFill>
              </a:rPr>
              <a:t>initiatives to bring into practice the reprioritisation and reduction of the response burden;</a:t>
            </a:r>
          </a:p>
          <a:p>
            <a:pPr algn="just">
              <a:lnSpc>
                <a:spcPct val="150000"/>
              </a:lnSpc>
              <a:buFont typeface="Wingdings" pitchFamily="2" charset="2"/>
              <a:buChar char="ü"/>
              <a:defRPr/>
            </a:pPr>
            <a:r>
              <a:rPr lang="en-GB" altLang="en-US" sz="1800" b="0" i="0" dirty="0">
                <a:solidFill>
                  <a:srgbClr val="0E5494"/>
                </a:solidFill>
              </a:rPr>
              <a:t>issues concerning statistical confidentiality;</a:t>
            </a:r>
          </a:p>
          <a:p>
            <a:pPr algn="just">
              <a:lnSpc>
                <a:spcPct val="150000"/>
              </a:lnSpc>
              <a:buFont typeface="Wingdings" pitchFamily="2" charset="2"/>
              <a:buChar char="ü"/>
              <a:defRPr/>
            </a:pPr>
            <a:r>
              <a:rPr lang="en-GB" altLang="en-US" sz="1800" b="0" i="0" dirty="0">
                <a:solidFill>
                  <a:srgbClr val="0E5494"/>
                </a:solidFill>
              </a:rPr>
              <a:t>any other question, in particular issues of methodology.</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5995695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ESSC has an important role regarding the </a:t>
            </a:r>
            <a:r>
              <a:rPr lang="en-GB" altLang="en-US" sz="2000" i="0" dirty="0">
                <a:solidFill>
                  <a:srgbClr val="0E5494"/>
                </a:solidFill>
              </a:rPr>
              <a:t>European statistical programme</a:t>
            </a:r>
            <a:r>
              <a:rPr lang="en-GB" altLang="en-US" sz="2000" b="0" i="0" dirty="0">
                <a:solidFill>
                  <a:srgbClr val="0E5494"/>
                </a:solidFill>
              </a:rPr>
              <a:t> and </a:t>
            </a:r>
            <a:r>
              <a:rPr lang="en-GB" altLang="en-US" sz="2000" i="0" dirty="0">
                <a:solidFill>
                  <a:srgbClr val="0E5494"/>
                </a:solidFill>
              </a:rPr>
              <a:t>Annual work programme</a:t>
            </a: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6221488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ESSC should be consulted in regard to the further development of the </a:t>
            </a:r>
            <a:r>
              <a:rPr lang="en-GB" altLang="en-US" sz="2000" i="0" dirty="0">
                <a:solidFill>
                  <a:srgbClr val="0E5494"/>
                </a:solidFill>
              </a:rPr>
              <a:t>European Statistics Code of Practice</a:t>
            </a:r>
            <a:r>
              <a:rPr lang="en-GB" altLang="en-US" sz="2000" b="0" i="0" dirty="0">
                <a:solidFill>
                  <a:srgbClr val="0E5494"/>
                </a:solidFill>
              </a:rPr>
              <a:t>, that </a:t>
            </a:r>
            <a:r>
              <a:rPr lang="en-GB" altLang="en-US" sz="2000" b="0" i="0" dirty="0"/>
              <a:t>sets out the standards to which the ESS operates in producing European Statistics.</a:t>
            </a:r>
          </a:p>
          <a:p>
            <a:pPr marL="0" indent="0" algn="just">
              <a:lnSpc>
                <a:spcPct val="150000"/>
              </a:lnSpc>
              <a:buNone/>
              <a:defRPr/>
            </a:pPr>
            <a:endParaRPr lang="en-GB" altLang="en-US" sz="1000" b="0" i="0" dirty="0"/>
          </a:p>
          <a:p>
            <a:pPr marL="0" indent="0" algn="just">
              <a:lnSpc>
                <a:spcPct val="150000"/>
              </a:lnSpc>
              <a:buNone/>
              <a:defRPr/>
            </a:pPr>
            <a:r>
              <a:rPr lang="en-GB" altLang="en-US" sz="2000" b="0" i="0" dirty="0"/>
              <a:t>We will focus on the Code of Practice later in the presentation!</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25962789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Agenda of ESSC meetings is submitted to the Committee by the Chairperson.</a:t>
            </a:r>
          </a:p>
          <a:p>
            <a:pPr marL="0" indent="0" algn="just">
              <a:lnSpc>
                <a:spcPct val="150000"/>
              </a:lnSpc>
              <a:buNone/>
              <a:defRPr/>
            </a:pPr>
            <a:r>
              <a:rPr lang="en-GB" altLang="en-US" sz="2000" b="0" i="0" dirty="0">
                <a:solidFill>
                  <a:srgbClr val="0E5494"/>
                </a:solidFill>
              </a:rPr>
              <a:t>The Agenda can include:</a:t>
            </a:r>
          </a:p>
          <a:p>
            <a:pPr algn="just">
              <a:lnSpc>
                <a:spcPct val="150000"/>
              </a:lnSpc>
              <a:defRPr/>
            </a:pPr>
            <a:r>
              <a:rPr lang="en-GB" altLang="en-US" sz="1800" b="0" i="0" dirty="0">
                <a:solidFill>
                  <a:srgbClr val="0E5494"/>
                </a:solidFill>
              </a:rPr>
              <a:t>proposed measures about which the committee is asked to give an opinion (according to several regulations);</a:t>
            </a:r>
          </a:p>
          <a:p>
            <a:pPr algn="just">
              <a:lnSpc>
                <a:spcPct val="150000"/>
              </a:lnSpc>
              <a:defRPr/>
            </a:pPr>
            <a:r>
              <a:rPr lang="en-GB" altLang="en-US" sz="1800" b="0" i="0" dirty="0">
                <a:solidFill>
                  <a:srgbClr val="0E5494"/>
                </a:solidFill>
              </a:rPr>
              <a:t>other issues not related to comitology items put to the committee for information, consultation or for discussion.</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98814822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pic>
        <p:nvPicPr>
          <p:cNvPr id="6" name="Elemento grafico 5" descr="Luci accese">
            <a:extLst>
              <a:ext uri="{FF2B5EF4-FFF2-40B4-BE49-F238E27FC236}">
                <a16:creationId xmlns:a16="http://schemas.microsoft.com/office/drawing/2014/main" id="{BB534E85-8868-2746-B85B-A22961777B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2263" y="2852936"/>
            <a:ext cx="914400" cy="914400"/>
          </a:xfrm>
          <a:prstGeom prst="rect">
            <a:avLst/>
          </a:prstGeom>
        </p:spPr>
      </p:pic>
      <p:sp>
        <p:nvSpPr>
          <p:cNvPr id="7" name="CasellaDiTesto 6">
            <a:extLst>
              <a:ext uri="{FF2B5EF4-FFF2-40B4-BE49-F238E27FC236}">
                <a16:creationId xmlns:a16="http://schemas.microsoft.com/office/drawing/2014/main" id="{71F69197-C7A6-9F4C-8C00-73477FAAD3F8}"/>
              </a:ext>
            </a:extLst>
          </p:cNvPr>
          <p:cNvSpPr txBox="1"/>
          <p:nvPr/>
        </p:nvSpPr>
        <p:spPr>
          <a:xfrm>
            <a:off x="1262722" y="2920931"/>
            <a:ext cx="7435191" cy="1569660"/>
          </a:xfrm>
          <a:prstGeom prst="rect">
            <a:avLst/>
          </a:prstGeom>
          <a:noFill/>
          <a:ln w="19050">
            <a:solidFill>
              <a:schemeClr val="accent2"/>
            </a:solidFill>
          </a:ln>
        </p:spPr>
        <p:txBody>
          <a:bodyPr wrap="square" rtlCol="0">
            <a:spAutoFit/>
          </a:bodyPr>
          <a:lstStyle/>
          <a:p>
            <a:pPr algn="just"/>
            <a:r>
              <a:rPr lang="it-IT" sz="1600" b="0" dirty="0">
                <a:solidFill>
                  <a:srgbClr val="0E5494"/>
                </a:solidFill>
                <a:latin typeface="+mn-lt"/>
              </a:rPr>
              <a:t>The </a:t>
            </a:r>
            <a:r>
              <a:rPr lang="it-IT" sz="1600" b="0" dirty="0" err="1">
                <a:solidFill>
                  <a:srgbClr val="0E5494"/>
                </a:solidFill>
                <a:latin typeface="+mn-lt"/>
              </a:rPr>
              <a:t>term</a:t>
            </a:r>
            <a:r>
              <a:rPr lang="it-IT" sz="1600" b="0" dirty="0">
                <a:solidFill>
                  <a:srgbClr val="0E5494"/>
                </a:solidFill>
                <a:latin typeface="+mn-lt"/>
              </a:rPr>
              <a:t> ‘</a:t>
            </a:r>
            <a:r>
              <a:rPr lang="it-IT" sz="1600" b="0" dirty="0" err="1">
                <a:solidFill>
                  <a:srgbClr val="0E5494"/>
                </a:solidFill>
                <a:latin typeface="+mn-lt"/>
              </a:rPr>
              <a:t>comitology</a:t>
            </a:r>
            <a:r>
              <a:rPr lang="it-IT" sz="1600" b="0" dirty="0">
                <a:solidFill>
                  <a:srgbClr val="0E5494"/>
                </a:solidFill>
                <a:latin typeface="+mn-lt"/>
              </a:rPr>
              <a:t>’ </a:t>
            </a:r>
            <a:r>
              <a:rPr lang="it-IT" sz="1600" b="0" dirty="0" err="1">
                <a:solidFill>
                  <a:srgbClr val="0E5494"/>
                </a:solidFill>
                <a:latin typeface="+mn-lt"/>
              </a:rPr>
              <a:t>refers</a:t>
            </a:r>
            <a:r>
              <a:rPr lang="it-IT" sz="1600" b="0" dirty="0">
                <a:solidFill>
                  <a:srgbClr val="0E5494"/>
                </a:solidFill>
                <a:latin typeface="+mn-lt"/>
              </a:rPr>
              <a:t> to the set of </a:t>
            </a:r>
            <a:r>
              <a:rPr lang="it-IT" sz="1600" b="0" dirty="0" err="1">
                <a:solidFill>
                  <a:srgbClr val="0E5494"/>
                </a:solidFill>
                <a:latin typeface="+mn-lt"/>
              </a:rPr>
              <a:t>procedures</a:t>
            </a:r>
            <a:r>
              <a:rPr lang="it-IT" sz="1600" b="0" dirty="0">
                <a:solidFill>
                  <a:srgbClr val="0E5494"/>
                </a:solidFill>
                <a:latin typeface="+mn-lt"/>
              </a:rPr>
              <a:t> </a:t>
            </a:r>
            <a:r>
              <a:rPr lang="it-IT" sz="1600" b="0" dirty="0" err="1">
                <a:solidFill>
                  <a:srgbClr val="0E5494"/>
                </a:solidFill>
                <a:latin typeface="+mn-lt"/>
              </a:rPr>
              <a:t>through</a:t>
            </a:r>
            <a:r>
              <a:rPr lang="it-IT" sz="1600" b="0" dirty="0">
                <a:solidFill>
                  <a:srgbClr val="0E5494"/>
                </a:solidFill>
                <a:latin typeface="+mn-lt"/>
              </a:rPr>
              <a:t> </a:t>
            </a:r>
            <a:r>
              <a:rPr lang="it-IT" sz="1600" b="0" dirty="0" err="1">
                <a:solidFill>
                  <a:srgbClr val="0E5494"/>
                </a:solidFill>
                <a:latin typeface="+mn-lt"/>
              </a:rPr>
              <a:t>which</a:t>
            </a:r>
            <a:r>
              <a:rPr lang="it-IT" sz="1600" b="0" dirty="0">
                <a:solidFill>
                  <a:srgbClr val="0E5494"/>
                </a:solidFill>
                <a:latin typeface="+mn-lt"/>
              </a:rPr>
              <a:t> the </a:t>
            </a:r>
            <a:r>
              <a:rPr lang="it-IT" sz="1600" b="0" dirty="0" err="1">
                <a:solidFill>
                  <a:srgbClr val="0E5494"/>
                </a:solidFill>
                <a:latin typeface="+mn-lt"/>
              </a:rPr>
              <a:t>European</a:t>
            </a:r>
            <a:r>
              <a:rPr lang="it-IT" sz="1600" b="0" dirty="0">
                <a:solidFill>
                  <a:srgbClr val="0E5494"/>
                </a:solidFill>
                <a:latin typeface="+mn-lt"/>
              </a:rPr>
              <a:t> </a:t>
            </a:r>
            <a:r>
              <a:rPr lang="it-IT" sz="1600" b="0" dirty="0" err="1">
                <a:solidFill>
                  <a:srgbClr val="0E5494"/>
                </a:solidFill>
                <a:latin typeface="+mn-lt"/>
              </a:rPr>
              <a:t>Commission</a:t>
            </a:r>
            <a:r>
              <a:rPr lang="it-IT" sz="1600" b="0" dirty="0">
                <a:solidFill>
                  <a:srgbClr val="0E5494"/>
                </a:solidFill>
                <a:latin typeface="+mn-lt"/>
              </a:rPr>
              <a:t> </a:t>
            </a:r>
            <a:r>
              <a:rPr lang="it-IT" sz="1600" b="0" dirty="0" err="1">
                <a:solidFill>
                  <a:srgbClr val="0E5494"/>
                </a:solidFill>
                <a:latin typeface="+mn-lt"/>
              </a:rPr>
              <a:t>exercises</a:t>
            </a:r>
            <a:r>
              <a:rPr lang="it-IT" sz="1600" b="0" dirty="0">
                <a:solidFill>
                  <a:srgbClr val="0E5494"/>
                </a:solidFill>
                <a:latin typeface="+mn-lt"/>
              </a:rPr>
              <a:t> the </a:t>
            </a:r>
            <a:r>
              <a:rPr lang="it-IT" sz="1600" b="0" dirty="0" err="1">
                <a:solidFill>
                  <a:srgbClr val="0E5494"/>
                </a:solidFill>
                <a:latin typeface="+mn-lt"/>
              </a:rPr>
              <a:t>implementing</a:t>
            </a:r>
            <a:r>
              <a:rPr lang="it-IT" sz="1600" b="0" dirty="0">
                <a:solidFill>
                  <a:srgbClr val="0E5494"/>
                </a:solidFill>
                <a:latin typeface="+mn-lt"/>
              </a:rPr>
              <a:t> </a:t>
            </a:r>
            <a:r>
              <a:rPr lang="it-IT" sz="1600" b="0" dirty="0" err="1">
                <a:solidFill>
                  <a:srgbClr val="0E5494"/>
                </a:solidFill>
                <a:latin typeface="+mn-lt"/>
              </a:rPr>
              <a:t>powers</a:t>
            </a:r>
            <a:r>
              <a:rPr lang="it-IT" sz="1600" b="0" dirty="0">
                <a:solidFill>
                  <a:srgbClr val="0E5494"/>
                </a:solidFill>
                <a:latin typeface="+mn-lt"/>
              </a:rPr>
              <a:t> </a:t>
            </a:r>
            <a:r>
              <a:rPr lang="it-IT" sz="1600" b="0" dirty="0" err="1">
                <a:solidFill>
                  <a:srgbClr val="0E5494"/>
                </a:solidFill>
                <a:latin typeface="+mn-lt"/>
              </a:rPr>
              <a:t>conferred</a:t>
            </a:r>
            <a:r>
              <a:rPr lang="it-IT" sz="1600" b="0" dirty="0">
                <a:solidFill>
                  <a:srgbClr val="0E5494"/>
                </a:solidFill>
                <a:latin typeface="+mn-lt"/>
              </a:rPr>
              <a:t> on </a:t>
            </a:r>
            <a:r>
              <a:rPr lang="it-IT" sz="1600" b="0" dirty="0" err="1">
                <a:solidFill>
                  <a:srgbClr val="0E5494"/>
                </a:solidFill>
                <a:latin typeface="+mn-lt"/>
              </a:rPr>
              <a:t>it</a:t>
            </a:r>
            <a:r>
              <a:rPr lang="it-IT" sz="1600" b="0" dirty="0">
                <a:solidFill>
                  <a:srgbClr val="0E5494"/>
                </a:solidFill>
                <a:latin typeface="+mn-lt"/>
              </a:rPr>
              <a:t> by the EU legislator, with the </a:t>
            </a:r>
            <a:r>
              <a:rPr lang="it-IT" sz="1600" b="0" dirty="0" err="1">
                <a:solidFill>
                  <a:srgbClr val="0E5494"/>
                </a:solidFill>
                <a:latin typeface="+mn-lt"/>
              </a:rPr>
              <a:t>assistance</a:t>
            </a:r>
            <a:r>
              <a:rPr lang="it-IT" sz="1600" b="0" dirty="0">
                <a:solidFill>
                  <a:srgbClr val="0E5494"/>
                </a:solidFill>
                <a:latin typeface="+mn-lt"/>
              </a:rPr>
              <a:t> of </a:t>
            </a:r>
            <a:r>
              <a:rPr lang="it-IT" sz="1600" b="0" dirty="0" err="1">
                <a:solidFill>
                  <a:srgbClr val="0E5494"/>
                </a:solidFill>
                <a:latin typeface="+mn-lt"/>
              </a:rPr>
              <a:t>committees</a:t>
            </a:r>
            <a:r>
              <a:rPr lang="it-IT" sz="1600" b="0" dirty="0">
                <a:solidFill>
                  <a:srgbClr val="0E5494"/>
                </a:solidFill>
                <a:latin typeface="+mn-lt"/>
              </a:rPr>
              <a:t> of </a:t>
            </a:r>
            <a:r>
              <a:rPr lang="it-IT" sz="1600" b="0" dirty="0" err="1">
                <a:solidFill>
                  <a:srgbClr val="0E5494"/>
                </a:solidFill>
                <a:latin typeface="+mn-lt"/>
              </a:rPr>
              <a:t>representatives</a:t>
            </a:r>
            <a:r>
              <a:rPr lang="it-IT" sz="1600" b="0" dirty="0">
                <a:solidFill>
                  <a:srgbClr val="0E5494"/>
                </a:solidFill>
                <a:latin typeface="+mn-lt"/>
              </a:rPr>
              <a:t> from EU </a:t>
            </a:r>
            <a:r>
              <a:rPr lang="it-IT" sz="1600" b="0" dirty="0" err="1">
                <a:solidFill>
                  <a:srgbClr val="0E5494"/>
                </a:solidFill>
                <a:latin typeface="+mn-lt"/>
              </a:rPr>
              <a:t>countries</a:t>
            </a:r>
            <a:r>
              <a:rPr lang="it-IT" sz="1600" b="0" dirty="0">
                <a:solidFill>
                  <a:srgbClr val="0E5494"/>
                </a:solidFill>
                <a:latin typeface="+mn-lt"/>
              </a:rPr>
              <a:t>. </a:t>
            </a:r>
            <a:r>
              <a:rPr lang="it-IT" sz="1600" b="0" dirty="0" err="1">
                <a:solidFill>
                  <a:srgbClr val="0E5494"/>
                </a:solidFill>
                <a:latin typeface="+mn-lt"/>
              </a:rPr>
              <a:t>Such</a:t>
            </a:r>
            <a:r>
              <a:rPr lang="it-IT" sz="1600" b="0" dirty="0">
                <a:solidFill>
                  <a:srgbClr val="0E5494"/>
                </a:solidFill>
                <a:latin typeface="+mn-lt"/>
              </a:rPr>
              <a:t> </a:t>
            </a:r>
            <a:r>
              <a:rPr lang="it-IT" sz="1600" b="0" dirty="0" err="1">
                <a:solidFill>
                  <a:srgbClr val="0E5494"/>
                </a:solidFill>
                <a:latin typeface="+mn-lt"/>
              </a:rPr>
              <a:t>comitology</a:t>
            </a:r>
            <a:r>
              <a:rPr lang="it-IT" sz="1600" b="0" dirty="0">
                <a:solidFill>
                  <a:srgbClr val="0E5494"/>
                </a:solidFill>
                <a:latin typeface="+mn-lt"/>
              </a:rPr>
              <a:t> </a:t>
            </a:r>
            <a:r>
              <a:rPr lang="it-IT" sz="1600" b="0" dirty="0" err="1">
                <a:solidFill>
                  <a:srgbClr val="0E5494"/>
                </a:solidFill>
                <a:latin typeface="+mn-lt"/>
              </a:rPr>
              <a:t>committees</a:t>
            </a:r>
            <a:r>
              <a:rPr lang="it-IT" sz="1600" b="0" dirty="0">
                <a:solidFill>
                  <a:srgbClr val="0E5494"/>
                </a:solidFill>
                <a:latin typeface="+mn-lt"/>
              </a:rPr>
              <a:t> are </a:t>
            </a:r>
            <a:r>
              <a:rPr lang="it-IT" sz="1600" b="0" dirty="0" err="1">
                <a:solidFill>
                  <a:srgbClr val="0E5494"/>
                </a:solidFill>
                <a:latin typeface="+mn-lt"/>
              </a:rPr>
              <a:t>chaired</a:t>
            </a:r>
            <a:r>
              <a:rPr lang="it-IT" sz="1600" b="0" dirty="0">
                <a:solidFill>
                  <a:srgbClr val="0E5494"/>
                </a:solidFill>
                <a:latin typeface="+mn-lt"/>
              </a:rPr>
              <a:t> by a </a:t>
            </a:r>
            <a:r>
              <a:rPr lang="it-IT" sz="1600" b="0" dirty="0" err="1">
                <a:solidFill>
                  <a:srgbClr val="0E5494"/>
                </a:solidFill>
                <a:latin typeface="+mn-lt"/>
              </a:rPr>
              <a:t>Commission</a:t>
            </a:r>
            <a:r>
              <a:rPr lang="it-IT" sz="1600" b="0" dirty="0">
                <a:solidFill>
                  <a:srgbClr val="0E5494"/>
                </a:solidFill>
                <a:latin typeface="+mn-lt"/>
              </a:rPr>
              <a:t> </a:t>
            </a:r>
            <a:r>
              <a:rPr lang="it-IT" sz="1600" b="0" dirty="0" err="1">
                <a:solidFill>
                  <a:srgbClr val="0E5494"/>
                </a:solidFill>
                <a:latin typeface="+mn-lt"/>
              </a:rPr>
              <a:t>official</a:t>
            </a:r>
            <a:r>
              <a:rPr lang="it-IT" sz="1600" b="0" dirty="0">
                <a:solidFill>
                  <a:srgbClr val="0E5494"/>
                </a:solidFill>
                <a:latin typeface="+mn-lt"/>
              </a:rPr>
              <a:t> and </a:t>
            </a:r>
            <a:r>
              <a:rPr lang="it-IT" sz="1600" b="0" dirty="0" err="1">
                <a:solidFill>
                  <a:srgbClr val="0E5494"/>
                </a:solidFill>
                <a:latin typeface="+mn-lt"/>
              </a:rPr>
              <a:t>give</a:t>
            </a:r>
            <a:r>
              <a:rPr lang="it-IT" sz="1600" b="0" dirty="0">
                <a:solidFill>
                  <a:srgbClr val="0E5494"/>
                </a:solidFill>
                <a:latin typeface="+mn-lt"/>
              </a:rPr>
              <a:t> an opinion on </a:t>
            </a:r>
            <a:r>
              <a:rPr lang="it-IT" sz="1600" b="0" dirty="0" err="1">
                <a:solidFill>
                  <a:srgbClr val="0E5494"/>
                </a:solidFill>
                <a:latin typeface="+mn-lt"/>
              </a:rPr>
              <a:t>implementing</a:t>
            </a:r>
            <a:r>
              <a:rPr lang="it-IT" sz="1600" b="0" dirty="0">
                <a:solidFill>
                  <a:srgbClr val="0E5494"/>
                </a:solidFill>
                <a:latin typeface="+mn-lt"/>
              </a:rPr>
              <a:t> </a:t>
            </a:r>
            <a:r>
              <a:rPr lang="it-IT" sz="1600" b="0" dirty="0" err="1">
                <a:solidFill>
                  <a:srgbClr val="0E5494"/>
                </a:solidFill>
                <a:latin typeface="+mn-lt"/>
              </a:rPr>
              <a:t>acts</a:t>
            </a:r>
            <a:r>
              <a:rPr lang="it-IT" sz="1600" b="0" dirty="0">
                <a:solidFill>
                  <a:srgbClr val="0E5494"/>
                </a:solidFill>
                <a:latin typeface="+mn-lt"/>
              </a:rPr>
              <a:t> </a:t>
            </a:r>
            <a:r>
              <a:rPr lang="it-IT" sz="1600" b="0" dirty="0" err="1">
                <a:solidFill>
                  <a:srgbClr val="0E5494"/>
                </a:solidFill>
                <a:latin typeface="+mn-lt"/>
              </a:rPr>
              <a:t>proposed</a:t>
            </a:r>
            <a:r>
              <a:rPr lang="it-IT" sz="1600" b="0" dirty="0">
                <a:solidFill>
                  <a:srgbClr val="0E5494"/>
                </a:solidFill>
                <a:latin typeface="+mn-lt"/>
              </a:rPr>
              <a:t> by the </a:t>
            </a:r>
            <a:r>
              <a:rPr lang="it-IT" sz="1600" b="0" dirty="0" err="1">
                <a:solidFill>
                  <a:srgbClr val="0E5494"/>
                </a:solidFill>
                <a:latin typeface="+mn-lt"/>
              </a:rPr>
              <a:t>Commission</a:t>
            </a:r>
            <a:r>
              <a:rPr lang="it-IT" sz="1600" b="0" dirty="0">
                <a:solidFill>
                  <a:srgbClr val="0E5494"/>
                </a:solidFill>
                <a:latin typeface="+mn-lt"/>
              </a:rPr>
              <a:t>.</a:t>
            </a:r>
          </a:p>
        </p:txBody>
      </p:sp>
    </p:spTree>
    <p:extLst>
      <p:ext uri="{BB962C8B-B14F-4D97-AF65-F5344CB8AC3E}">
        <p14:creationId xmlns:p14="http://schemas.microsoft.com/office/powerpoint/2010/main" val="142713886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
        <p:nvSpPr>
          <p:cNvPr id="6" name="Content Placeholder 2">
            <a:extLst>
              <a:ext uri="{FF2B5EF4-FFF2-40B4-BE49-F238E27FC236}">
                <a16:creationId xmlns:a16="http://schemas.microsoft.com/office/drawing/2014/main" id="{70C61271-3120-394D-B1E7-93CE8846BC28}"/>
              </a:ext>
            </a:extLst>
          </p:cNvPr>
          <p:cNvSpPr>
            <a:spLocks noGrp="1"/>
          </p:cNvSpPr>
          <p:nvPr>
            <p:ph idx="1"/>
          </p:nvPr>
        </p:nvSpPr>
        <p:spPr>
          <a:xfrm>
            <a:off x="322263" y="2192127"/>
            <a:ext cx="8112918" cy="3253097"/>
          </a:xfrm>
        </p:spPr>
        <p:txBody>
          <a:bodyPr/>
          <a:lstStyle/>
          <a:p>
            <a:pPr algn="just">
              <a:defRPr/>
            </a:pPr>
            <a:r>
              <a:rPr lang="en-GB" altLang="en-US" sz="2000" b="0" i="0" dirty="0"/>
              <a:t>How does the ESSC takes its decisions?</a:t>
            </a:r>
          </a:p>
          <a:p>
            <a:pPr algn="just">
              <a:defRPr/>
            </a:pPr>
            <a:endParaRPr lang="en-GB" altLang="en-US" sz="500" b="0" i="0" dirty="0"/>
          </a:p>
          <a:p>
            <a:pPr algn="just">
              <a:buFont typeface="Wingdings" pitchFamily="2" charset="2"/>
              <a:buChar char="ü"/>
              <a:defRPr/>
            </a:pPr>
            <a:r>
              <a:rPr lang="it-IT" sz="1600" b="0" i="0" dirty="0" err="1"/>
              <a:t>simple</a:t>
            </a:r>
            <a:r>
              <a:rPr lang="it-IT" sz="1600" b="0" i="0" dirty="0"/>
              <a:t> </a:t>
            </a:r>
            <a:r>
              <a:rPr lang="it-IT" sz="1600" b="0" i="0" dirty="0" err="1"/>
              <a:t>majority</a:t>
            </a:r>
            <a:r>
              <a:rPr lang="it-IT" sz="1600" b="0" i="0" dirty="0"/>
              <a:t> of the </a:t>
            </a:r>
            <a:r>
              <a:rPr lang="it-IT" sz="1600" b="0" i="0" dirty="0" err="1"/>
              <a:t>committee</a:t>
            </a:r>
            <a:r>
              <a:rPr lang="it-IT" sz="1600" b="0" i="0" dirty="0"/>
              <a:t> </a:t>
            </a:r>
            <a:r>
              <a:rPr lang="it-IT" sz="1600" b="0" i="0" dirty="0" err="1"/>
              <a:t>members</a:t>
            </a:r>
            <a:r>
              <a:rPr lang="it-IT" sz="1600" b="0" i="0" dirty="0"/>
              <a:t> </a:t>
            </a:r>
            <a:r>
              <a:rPr lang="it-IT" sz="1600" b="0" i="0" dirty="0" err="1"/>
              <a:t>when</a:t>
            </a:r>
            <a:r>
              <a:rPr lang="it-IT" sz="1600" b="0" i="0" dirty="0"/>
              <a:t> </a:t>
            </a:r>
            <a:r>
              <a:rPr lang="it-IT" sz="1600" b="0" i="0" dirty="0" err="1"/>
              <a:t>voting</a:t>
            </a:r>
            <a:r>
              <a:rPr lang="it-IT" sz="1600" b="0" i="0" dirty="0"/>
              <a:t>;</a:t>
            </a:r>
          </a:p>
          <a:p>
            <a:pPr algn="just">
              <a:buFont typeface="Wingdings" pitchFamily="2" charset="2"/>
              <a:buChar char="ü"/>
              <a:defRPr/>
            </a:pPr>
            <a:r>
              <a:rPr lang="it-IT" sz="1600" b="0" i="0" dirty="0" err="1"/>
              <a:t>qualified</a:t>
            </a:r>
            <a:r>
              <a:rPr lang="it-IT" sz="1600" b="0" i="0" dirty="0"/>
              <a:t> </a:t>
            </a:r>
            <a:r>
              <a:rPr lang="it-IT" sz="1600" b="0" i="0" dirty="0" err="1"/>
              <a:t>majority</a:t>
            </a:r>
            <a:r>
              <a:rPr lang="it-IT" sz="1600" b="0" i="0" dirty="0"/>
              <a:t> (</a:t>
            </a:r>
            <a:r>
              <a:rPr lang="it-IT" sz="1600" b="0" i="0" dirty="0" err="1"/>
              <a:t>according</a:t>
            </a:r>
            <a:r>
              <a:rPr lang="it-IT" sz="1600" b="0" i="0" dirty="0"/>
              <a:t> to </a:t>
            </a:r>
            <a:r>
              <a:rPr lang="it-IT" sz="1600" b="0" i="0" dirty="0" err="1"/>
              <a:t>specific</a:t>
            </a:r>
            <a:r>
              <a:rPr lang="it-IT" sz="1600" b="0" i="0" dirty="0"/>
              <a:t> </a:t>
            </a:r>
            <a:r>
              <a:rPr lang="it-IT" sz="1600" b="0" i="0" dirty="0" err="1"/>
              <a:t>regulations</a:t>
            </a:r>
            <a:r>
              <a:rPr lang="it-IT" sz="1600" b="0" i="0" dirty="0"/>
              <a:t>) </a:t>
            </a:r>
            <a:r>
              <a:rPr lang="it-IT" sz="1600" b="0" i="0" dirty="0" err="1"/>
              <a:t>when</a:t>
            </a:r>
            <a:r>
              <a:rPr lang="it-IT" sz="1600" b="0" i="0" dirty="0"/>
              <a:t> </a:t>
            </a:r>
            <a:r>
              <a:rPr lang="it-IT" sz="1600" b="0" i="0" dirty="0" err="1"/>
              <a:t>expressing</a:t>
            </a:r>
            <a:r>
              <a:rPr lang="it-IT" sz="1600" b="0" i="0" dirty="0"/>
              <a:t> </a:t>
            </a:r>
            <a:r>
              <a:rPr lang="it-IT" sz="1600" b="0" i="0" dirty="0" err="1"/>
              <a:t>opinions</a:t>
            </a:r>
            <a:r>
              <a:rPr lang="it-IT" sz="1600" b="0" i="0" dirty="0"/>
              <a:t>;</a:t>
            </a:r>
          </a:p>
          <a:p>
            <a:pPr algn="just">
              <a:buFont typeface="Wingdings" pitchFamily="2" charset="2"/>
              <a:buChar char="ü"/>
              <a:defRPr/>
            </a:pPr>
            <a:r>
              <a:rPr lang="it-IT" sz="1600" b="0" i="0" dirty="0" err="1"/>
              <a:t>each</a:t>
            </a:r>
            <a:r>
              <a:rPr lang="it-IT" sz="1600" b="0" i="0" dirty="0"/>
              <a:t> </a:t>
            </a:r>
            <a:r>
              <a:rPr lang="it-IT" sz="1600" b="0" i="0" dirty="0" err="1"/>
              <a:t>Member</a:t>
            </a:r>
            <a:r>
              <a:rPr lang="it-IT" sz="1600" b="0" i="0" dirty="0"/>
              <a:t> State (MS) </a:t>
            </a:r>
            <a:r>
              <a:rPr lang="it-IT" sz="1600" b="0" i="0" dirty="0" err="1"/>
              <a:t>delegation</a:t>
            </a:r>
            <a:r>
              <a:rPr lang="it-IT" sz="1600" b="0" i="0" dirty="0"/>
              <a:t> </a:t>
            </a:r>
            <a:r>
              <a:rPr lang="it-IT" sz="1600" b="0" i="0" dirty="0" err="1"/>
              <a:t>is</a:t>
            </a:r>
            <a:r>
              <a:rPr lang="it-IT" sz="1600" b="0" i="0" dirty="0"/>
              <a:t> </a:t>
            </a:r>
            <a:r>
              <a:rPr lang="it-IT" sz="1600" b="0" i="0" dirty="0" err="1"/>
              <a:t>considered</a:t>
            </a:r>
            <a:r>
              <a:rPr lang="it-IT" sz="1600" b="0" i="0" dirty="0"/>
              <a:t> to be </a:t>
            </a:r>
            <a:r>
              <a:rPr lang="it-IT" sz="1600" b="0" i="0" dirty="0" err="1"/>
              <a:t>one</a:t>
            </a:r>
            <a:r>
              <a:rPr lang="it-IT" sz="1600" b="0" i="0" dirty="0"/>
              <a:t> </a:t>
            </a:r>
            <a:r>
              <a:rPr lang="it-IT" sz="1600" b="0" i="0" dirty="0" err="1"/>
              <a:t>committee</a:t>
            </a:r>
            <a:r>
              <a:rPr lang="it-IT" sz="1600" b="0" i="0" dirty="0"/>
              <a:t> </a:t>
            </a:r>
            <a:r>
              <a:rPr lang="it-IT" sz="1600" b="0" i="0" dirty="0" err="1"/>
              <a:t>member</a:t>
            </a:r>
            <a:r>
              <a:rPr lang="it-IT" sz="1600" b="0" i="0" dirty="0"/>
              <a:t>;</a:t>
            </a:r>
          </a:p>
          <a:p>
            <a:pPr algn="just">
              <a:buFont typeface="Wingdings" pitchFamily="2" charset="2"/>
              <a:buChar char="ü"/>
              <a:defRPr/>
            </a:pPr>
            <a:r>
              <a:rPr lang="it-IT" sz="1600" b="0" i="0" dirty="0" err="1"/>
              <a:t>each</a:t>
            </a:r>
            <a:r>
              <a:rPr lang="it-IT" sz="1600" b="0" i="0" dirty="0"/>
              <a:t> </a:t>
            </a:r>
            <a:r>
              <a:rPr lang="it-IT" sz="1600" b="0" i="0" dirty="0" err="1"/>
              <a:t>delegation</a:t>
            </a:r>
            <a:r>
              <a:rPr lang="it-IT" sz="1600" b="0" i="0" dirty="0"/>
              <a:t> </a:t>
            </a:r>
            <a:r>
              <a:rPr lang="it-IT" sz="1600" b="0" i="0" dirty="0" err="1"/>
              <a:t>is</a:t>
            </a:r>
            <a:r>
              <a:rPr lang="it-IT" sz="1600" b="0" i="0" dirty="0"/>
              <a:t> </a:t>
            </a:r>
            <a:r>
              <a:rPr lang="it-IT" sz="1600" b="0" i="0" dirty="0" err="1"/>
              <a:t>composed</a:t>
            </a:r>
            <a:r>
              <a:rPr lang="it-IT" sz="1600" b="0" i="0" dirty="0"/>
              <a:t> of the </a:t>
            </a:r>
            <a:r>
              <a:rPr lang="it-IT" sz="1600" b="0" i="0" dirty="0" err="1"/>
              <a:t>representatives</a:t>
            </a:r>
            <a:r>
              <a:rPr lang="it-IT" sz="1600" b="0" i="0" dirty="0"/>
              <a:t> of the National Statistical </a:t>
            </a:r>
            <a:r>
              <a:rPr lang="it-IT" sz="1600" b="0" i="0" dirty="0" err="1"/>
              <a:t>Institutes</a:t>
            </a:r>
            <a:r>
              <a:rPr lang="it-IT" sz="1600" b="0" i="0" dirty="0"/>
              <a:t> </a:t>
            </a:r>
            <a:r>
              <a:rPr lang="it-IT" sz="1600" b="0" i="0" dirty="0" err="1"/>
              <a:t>NSIs</a:t>
            </a:r>
            <a:r>
              <a:rPr lang="it-IT" sz="1600" b="0" i="0" dirty="0"/>
              <a:t> of the MS;</a:t>
            </a:r>
          </a:p>
          <a:p>
            <a:pPr algn="just">
              <a:buFont typeface="Wingdings" pitchFamily="2" charset="2"/>
              <a:buChar char="ü"/>
              <a:defRPr/>
            </a:pPr>
            <a:r>
              <a:rPr lang="it-IT" sz="1600" b="0" i="0" dirty="0" err="1"/>
              <a:t>delegations</a:t>
            </a:r>
            <a:r>
              <a:rPr lang="it-IT" sz="1600" b="0" i="0" dirty="0"/>
              <a:t> </a:t>
            </a:r>
            <a:r>
              <a:rPr lang="it-IT" sz="1600" b="0" i="0" dirty="0" err="1"/>
              <a:t>may</a:t>
            </a:r>
            <a:r>
              <a:rPr lang="it-IT" sz="1600" b="0" i="0" dirty="0"/>
              <a:t> be </a:t>
            </a:r>
            <a:r>
              <a:rPr lang="it-IT" sz="1600" b="0" i="0" dirty="0" err="1"/>
              <a:t>accompanied</a:t>
            </a:r>
            <a:r>
              <a:rPr lang="it-IT" sz="1600" b="0" i="0" dirty="0"/>
              <a:t> by </a:t>
            </a:r>
            <a:r>
              <a:rPr lang="it-IT" sz="1600" b="0" i="0" dirty="0" err="1"/>
              <a:t>experts</a:t>
            </a:r>
            <a:r>
              <a:rPr lang="it-IT" sz="1600" b="0" i="0" dirty="0"/>
              <a:t> (</a:t>
            </a:r>
            <a:r>
              <a:rPr lang="it-IT" sz="1600" b="0" i="0" dirty="0" err="1"/>
              <a:t>composition</a:t>
            </a:r>
            <a:r>
              <a:rPr lang="it-IT" sz="1600" b="0" i="0" dirty="0"/>
              <a:t> of </a:t>
            </a:r>
            <a:r>
              <a:rPr lang="it-IT" sz="1600" b="0" i="0" dirty="0" err="1"/>
              <a:t>each</a:t>
            </a:r>
            <a:r>
              <a:rPr lang="it-IT" sz="1600" b="0" i="0" dirty="0"/>
              <a:t> </a:t>
            </a:r>
            <a:r>
              <a:rPr lang="it-IT" sz="1600" b="0" i="0" dirty="0" err="1"/>
              <a:t>delegation</a:t>
            </a:r>
            <a:r>
              <a:rPr lang="it-IT" sz="1600" b="0" i="0" dirty="0"/>
              <a:t> to be </a:t>
            </a:r>
            <a:r>
              <a:rPr lang="it-IT" sz="1600" b="0" i="0" dirty="0" err="1"/>
              <a:t>communicated</a:t>
            </a:r>
            <a:r>
              <a:rPr lang="it-IT" sz="1600" b="0" i="0" dirty="0"/>
              <a:t> </a:t>
            </a:r>
            <a:r>
              <a:rPr lang="it-IT" sz="1600" b="0" i="0" dirty="0" err="1"/>
              <a:t>prior</a:t>
            </a:r>
            <a:r>
              <a:rPr lang="it-IT" sz="1600" b="0" i="0" dirty="0"/>
              <a:t> to the meeting);</a:t>
            </a:r>
          </a:p>
          <a:p>
            <a:pPr marL="0" indent="0" algn="just">
              <a:buNone/>
              <a:defRPr/>
            </a:pPr>
            <a:endParaRPr lang="it-IT" sz="1600" b="0" dirty="0"/>
          </a:p>
          <a:p>
            <a:pPr marL="0" indent="0" algn="just">
              <a:buNone/>
              <a:defRPr/>
            </a:pPr>
            <a:endParaRPr lang="it-IT" sz="1600" b="0" dirty="0"/>
          </a:p>
          <a:p>
            <a:pPr algn="just">
              <a:defRPr/>
            </a:pPr>
            <a:endParaRPr lang="en-GB" altLang="en-US" sz="2000" b="0" dirty="0"/>
          </a:p>
          <a:p>
            <a:pPr marL="0" indent="0" algn="just">
              <a:buNone/>
              <a:defRPr/>
            </a:pPr>
            <a:endParaRPr lang="en-GB" altLang="en-US" sz="500" b="0" dirty="0"/>
          </a:p>
          <a:p>
            <a:pPr marL="0" indent="0" algn="just">
              <a:buNone/>
              <a:defRPr/>
            </a:pPr>
            <a:endParaRPr lang="en-GB" altLang="en-US" sz="1000" b="0" dirty="0"/>
          </a:p>
          <a:p>
            <a:pPr marL="0" indent="0" algn="just">
              <a:buNone/>
              <a:defRPr/>
            </a:pPr>
            <a:endParaRPr lang="en-GB" altLang="en-US" sz="2000" b="0" dirty="0"/>
          </a:p>
          <a:p>
            <a:pPr marL="0" indent="0">
              <a:buNone/>
              <a:defRPr/>
            </a:pPr>
            <a:endParaRPr lang="en-GB" altLang="en-US" sz="2000" b="0" dirty="0"/>
          </a:p>
          <a:p>
            <a:pPr>
              <a:buFontTx/>
              <a:buNone/>
              <a:defRPr/>
            </a:pPr>
            <a:endParaRPr lang="en-GB" altLang="en-US" dirty="0"/>
          </a:p>
          <a:p>
            <a:pPr>
              <a:buFontTx/>
              <a:buNone/>
              <a:defRPr/>
            </a:pPr>
            <a:endParaRPr lang="en-GB" altLang="en-US" dirty="0"/>
          </a:p>
        </p:txBody>
      </p:sp>
    </p:spTree>
    <p:extLst>
      <p:ext uri="{BB962C8B-B14F-4D97-AF65-F5344CB8AC3E}">
        <p14:creationId xmlns:p14="http://schemas.microsoft.com/office/powerpoint/2010/main" val="307812043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The ESS Committee - ESSC</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79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
        <p:nvSpPr>
          <p:cNvPr id="8" name="Content Placeholder 2">
            <a:extLst>
              <a:ext uri="{FF2B5EF4-FFF2-40B4-BE49-F238E27FC236}">
                <a16:creationId xmlns:a16="http://schemas.microsoft.com/office/drawing/2014/main" id="{EE74AB0E-6FDE-E143-997A-98FD9001E53E}"/>
              </a:ext>
            </a:extLst>
          </p:cNvPr>
          <p:cNvSpPr>
            <a:spLocks noGrp="1"/>
          </p:cNvSpPr>
          <p:nvPr>
            <p:ph idx="1"/>
          </p:nvPr>
        </p:nvSpPr>
        <p:spPr>
          <a:xfrm>
            <a:off x="322263" y="2264135"/>
            <a:ext cx="8112918" cy="3253097"/>
          </a:xfrm>
        </p:spPr>
        <p:txBody>
          <a:bodyPr/>
          <a:lstStyle/>
          <a:p>
            <a:pPr algn="just">
              <a:buFont typeface="Wingdings" pitchFamily="2" charset="2"/>
              <a:buChar char="ü"/>
              <a:defRPr/>
            </a:pPr>
            <a:r>
              <a:rPr lang="it-IT" sz="1600" b="0" dirty="0"/>
              <a:t>the </a:t>
            </a:r>
            <a:r>
              <a:rPr lang="it-IT" sz="1600" b="0" dirty="0" err="1"/>
              <a:t>committee</a:t>
            </a:r>
            <a:r>
              <a:rPr lang="it-IT" sz="1600" b="0" dirty="0"/>
              <a:t> can create </a:t>
            </a:r>
            <a:r>
              <a:rPr lang="it-IT" sz="1600" b="0" dirty="0" err="1"/>
              <a:t>working</a:t>
            </a:r>
            <a:r>
              <a:rPr lang="it-IT" sz="1600" b="0" dirty="0"/>
              <a:t> </a:t>
            </a:r>
            <a:r>
              <a:rPr lang="it-IT" sz="1600" b="0" dirty="0" err="1"/>
              <a:t>groups</a:t>
            </a:r>
            <a:r>
              <a:rPr lang="it-IT" sz="1600" b="0" dirty="0"/>
              <a:t> to </a:t>
            </a:r>
            <a:r>
              <a:rPr lang="it-IT" sz="1600" b="0" dirty="0" err="1"/>
              <a:t>examine</a:t>
            </a:r>
            <a:r>
              <a:rPr lang="it-IT" sz="1600" b="0" dirty="0"/>
              <a:t> </a:t>
            </a:r>
            <a:r>
              <a:rPr lang="it-IT" sz="1600" b="0" dirty="0" err="1"/>
              <a:t>particular</a:t>
            </a:r>
            <a:r>
              <a:rPr lang="it-IT" sz="1600" b="0" dirty="0"/>
              <a:t> </a:t>
            </a:r>
            <a:r>
              <a:rPr lang="it-IT" sz="1600" b="0" dirty="0" err="1"/>
              <a:t>issues</a:t>
            </a:r>
            <a:r>
              <a:rPr lang="it-IT" sz="1600" b="0" dirty="0"/>
              <a:t>;</a:t>
            </a:r>
          </a:p>
          <a:p>
            <a:pPr algn="just">
              <a:buFont typeface="Wingdings" pitchFamily="2" charset="2"/>
              <a:buChar char="ü"/>
              <a:defRPr/>
            </a:pPr>
            <a:r>
              <a:rPr lang="it-IT" sz="1600" b="0" dirty="0" err="1"/>
              <a:t>representatives</a:t>
            </a:r>
            <a:r>
              <a:rPr lang="it-IT" sz="1600" b="0" dirty="0"/>
              <a:t> of EFTA/EEA </a:t>
            </a:r>
            <a:r>
              <a:rPr lang="it-IT" sz="1600" b="0" dirty="0" err="1"/>
              <a:t>States</a:t>
            </a:r>
            <a:r>
              <a:rPr lang="it-IT" sz="1600" b="0" dirty="0"/>
              <a:t> and of the </a:t>
            </a:r>
            <a:r>
              <a:rPr lang="it-IT" sz="1600" b="0" dirty="0" err="1"/>
              <a:t>Swiss</a:t>
            </a:r>
            <a:r>
              <a:rPr lang="it-IT" sz="1600" b="0" dirty="0"/>
              <a:t> </a:t>
            </a:r>
            <a:r>
              <a:rPr lang="it-IT" sz="1600" b="0" dirty="0" err="1"/>
              <a:t>Confederation</a:t>
            </a:r>
            <a:r>
              <a:rPr lang="it-IT" sz="1600" b="0" dirty="0"/>
              <a:t> can be </a:t>
            </a:r>
            <a:r>
              <a:rPr lang="it-IT" sz="1600" b="0" dirty="0" err="1"/>
              <a:t>invited</a:t>
            </a:r>
            <a:r>
              <a:rPr lang="it-IT" sz="1600" b="0" dirty="0"/>
              <a:t> to </a:t>
            </a:r>
            <a:r>
              <a:rPr lang="it-IT" sz="1600" b="0" dirty="0" err="1"/>
              <a:t>attend</a:t>
            </a:r>
            <a:r>
              <a:rPr lang="it-IT" sz="1600" b="0" dirty="0"/>
              <a:t> the </a:t>
            </a:r>
            <a:r>
              <a:rPr lang="it-IT" sz="1600" b="0" dirty="0" err="1"/>
              <a:t>committee</a:t>
            </a:r>
            <a:r>
              <a:rPr lang="it-IT" sz="1600" b="0" dirty="0"/>
              <a:t> </a:t>
            </a:r>
            <a:r>
              <a:rPr lang="it-IT" sz="1600" b="0" dirty="0" err="1"/>
              <a:t>meetings</a:t>
            </a:r>
            <a:r>
              <a:rPr lang="it-IT" sz="1600" b="0" dirty="0"/>
              <a:t> on </a:t>
            </a:r>
            <a:r>
              <a:rPr lang="it-IT" sz="1600" b="0" dirty="0" err="1"/>
              <a:t>matters</a:t>
            </a:r>
            <a:r>
              <a:rPr lang="it-IT" sz="1600" b="0" dirty="0"/>
              <a:t> </a:t>
            </a:r>
            <a:r>
              <a:rPr lang="it-IT" sz="1600" b="0" dirty="0" err="1"/>
              <a:t>relevant</a:t>
            </a:r>
            <a:r>
              <a:rPr lang="it-IT" sz="1600" b="0" dirty="0"/>
              <a:t> for the EEA and </a:t>
            </a:r>
            <a:r>
              <a:rPr lang="it-IT" sz="1600" b="0" dirty="0" err="1"/>
              <a:t>Swiss</a:t>
            </a:r>
            <a:r>
              <a:rPr lang="it-IT" sz="1600" b="0" dirty="0"/>
              <a:t> </a:t>
            </a:r>
            <a:r>
              <a:rPr lang="it-IT" sz="1600" b="0" dirty="0" err="1"/>
              <a:t>Confederation</a:t>
            </a:r>
            <a:r>
              <a:rPr lang="it-IT" sz="1600" b="0" dirty="0"/>
              <a:t>;</a:t>
            </a:r>
          </a:p>
          <a:p>
            <a:pPr algn="just">
              <a:buFont typeface="Wingdings" pitchFamily="2" charset="2"/>
              <a:buChar char="ü"/>
              <a:defRPr/>
            </a:pPr>
            <a:r>
              <a:rPr lang="it-IT" sz="1600" b="0" dirty="0" err="1"/>
              <a:t>representatives</a:t>
            </a:r>
            <a:r>
              <a:rPr lang="it-IT" sz="1600" b="0" dirty="0"/>
              <a:t> of </a:t>
            </a:r>
            <a:r>
              <a:rPr lang="it-IT" sz="1600" b="0" dirty="0" err="1"/>
              <a:t>other</a:t>
            </a:r>
            <a:r>
              <a:rPr lang="it-IT" sz="1600" b="0" dirty="0"/>
              <a:t> </a:t>
            </a:r>
            <a:r>
              <a:rPr lang="it-IT" sz="1600" b="0" dirty="0" err="1"/>
              <a:t>third</a:t>
            </a:r>
            <a:r>
              <a:rPr lang="it-IT" sz="1600" b="0" dirty="0"/>
              <a:t> parties or </a:t>
            </a:r>
            <a:r>
              <a:rPr lang="it-IT" sz="1600" b="0" dirty="0" err="1"/>
              <a:t>other</a:t>
            </a:r>
            <a:r>
              <a:rPr lang="it-IT" sz="1600" b="0" dirty="0"/>
              <a:t> </a:t>
            </a:r>
            <a:r>
              <a:rPr lang="it-IT" sz="1600" b="0" dirty="0" err="1"/>
              <a:t>experts</a:t>
            </a:r>
            <a:r>
              <a:rPr lang="it-IT" sz="1600" b="0" dirty="0"/>
              <a:t> can be </a:t>
            </a:r>
            <a:r>
              <a:rPr lang="it-IT" sz="1600" b="0" dirty="0" err="1"/>
              <a:t>invited</a:t>
            </a:r>
            <a:r>
              <a:rPr lang="it-IT" sz="1600" b="0" dirty="0"/>
              <a:t> to talk on </a:t>
            </a:r>
            <a:r>
              <a:rPr lang="it-IT" sz="1600" b="0" dirty="0" err="1"/>
              <a:t>particular</a:t>
            </a:r>
            <a:r>
              <a:rPr lang="it-IT" sz="1600" b="0" dirty="0"/>
              <a:t> </a:t>
            </a:r>
            <a:r>
              <a:rPr lang="it-IT" sz="1600" b="0" dirty="0" err="1"/>
              <a:t>matters</a:t>
            </a:r>
            <a:r>
              <a:rPr lang="it-IT" sz="1600" b="0" dirty="0"/>
              <a:t>;</a:t>
            </a:r>
          </a:p>
          <a:p>
            <a:pPr algn="just">
              <a:buFont typeface="Wingdings" pitchFamily="2" charset="2"/>
              <a:buChar char="ü"/>
              <a:defRPr/>
            </a:pPr>
            <a:r>
              <a:rPr lang="it-IT" sz="1600" b="0" dirty="0" err="1"/>
              <a:t>representatives</a:t>
            </a:r>
            <a:r>
              <a:rPr lang="it-IT" sz="1600" b="0" dirty="0"/>
              <a:t> of </a:t>
            </a:r>
            <a:r>
              <a:rPr lang="it-IT" sz="1600" b="0" dirty="0" err="1"/>
              <a:t>third</a:t>
            </a:r>
            <a:r>
              <a:rPr lang="it-IT" sz="1600" b="0" dirty="0"/>
              <a:t> parties and </a:t>
            </a:r>
            <a:r>
              <a:rPr lang="it-IT" sz="1600" b="0" dirty="0" err="1"/>
              <a:t>experts</a:t>
            </a:r>
            <a:r>
              <a:rPr lang="it-IT" sz="1600" b="0" dirty="0"/>
              <a:t> </a:t>
            </a:r>
            <a:r>
              <a:rPr lang="it-IT" sz="1600" b="0" dirty="0" err="1"/>
              <a:t>shall</a:t>
            </a:r>
            <a:r>
              <a:rPr lang="it-IT" sz="1600" b="0" dirty="0"/>
              <a:t> </a:t>
            </a:r>
            <a:r>
              <a:rPr lang="it-IT" sz="1600" b="0" dirty="0" err="1"/>
              <a:t>not</a:t>
            </a:r>
            <a:r>
              <a:rPr lang="it-IT" sz="1600" b="0" dirty="0"/>
              <a:t> be </a:t>
            </a:r>
            <a:r>
              <a:rPr lang="it-IT" sz="1600" b="0" dirty="0" err="1"/>
              <a:t>present</a:t>
            </a:r>
            <a:r>
              <a:rPr lang="it-IT" sz="1600" b="0" dirty="0"/>
              <a:t> </a:t>
            </a:r>
            <a:r>
              <a:rPr lang="it-IT" sz="1600" b="0" dirty="0" err="1"/>
              <a:t>at</a:t>
            </a:r>
            <a:r>
              <a:rPr lang="it-IT" sz="1600" b="0" dirty="0"/>
              <a:t> and </a:t>
            </a:r>
            <a:r>
              <a:rPr lang="it-IT" sz="1600" b="0" dirty="0" err="1"/>
              <a:t>shall</a:t>
            </a:r>
            <a:r>
              <a:rPr lang="it-IT" sz="1600" b="0" dirty="0"/>
              <a:t> </a:t>
            </a:r>
            <a:r>
              <a:rPr lang="it-IT" sz="1600" b="0" dirty="0" err="1"/>
              <a:t>not</a:t>
            </a:r>
            <a:r>
              <a:rPr lang="it-IT" sz="1600" b="0" dirty="0"/>
              <a:t> </a:t>
            </a:r>
            <a:r>
              <a:rPr lang="it-IT" sz="1600" b="0" dirty="0" err="1"/>
              <a:t>participate</a:t>
            </a:r>
            <a:r>
              <a:rPr lang="it-IT" sz="1600" b="0" dirty="0"/>
              <a:t> in </a:t>
            </a:r>
            <a:r>
              <a:rPr lang="it-IT" sz="1600" b="0" dirty="0" err="1"/>
              <a:t>voting</a:t>
            </a:r>
            <a:r>
              <a:rPr lang="it-IT" sz="1600" b="0" dirty="0"/>
              <a:t> of the </a:t>
            </a:r>
            <a:r>
              <a:rPr lang="it-IT" sz="1600" b="0" dirty="0" err="1"/>
              <a:t>committee</a:t>
            </a:r>
            <a:r>
              <a:rPr lang="it-IT" sz="1600" b="0" dirty="0"/>
              <a:t>.</a:t>
            </a:r>
          </a:p>
          <a:p>
            <a:pPr marL="0" indent="0" algn="just">
              <a:buNone/>
              <a:defRPr/>
            </a:pPr>
            <a:r>
              <a:rPr lang="en-GB" altLang="en-US" sz="1600" b="0" dirty="0"/>
              <a:t> </a:t>
            </a:r>
            <a:endParaRPr lang="it-IT" sz="1600" b="0" dirty="0"/>
          </a:p>
          <a:p>
            <a:pPr marL="0" indent="0" algn="just">
              <a:buNone/>
              <a:defRPr/>
            </a:pPr>
            <a:endParaRPr lang="it-IT" sz="1600" b="0" dirty="0"/>
          </a:p>
          <a:p>
            <a:pPr marL="0" indent="0" algn="just">
              <a:buNone/>
              <a:defRPr/>
            </a:pPr>
            <a:endParaRPr lang="it-IT" sz="1600" b="0" dirty="0"/>
          </a:p>
          <a:p>
            <a:pPr algn="just">
              <a:defRPr/>
            </a:pPr>
            <a:endParaRPr lang="en-GB" altLang="en-US" sz="2000" b="0" dirty="0"/>
          </a:p>
          <a:p>
            <a:pPr marL="0" indent="0" algn="just">
              <a:buNone/>
              <a:defRPr/>
            </a:pPr>
            <a:endParaRPr lang="en-GB" altLang="en-US" sz="500" b="0" dirty="0"/>
          </a:p>
          <a:p>
            <a:pPr marL="0" indent="0" algn="just">
              <a:buNone/>
              <a:defRPr/>
            </a:pPr>
            <a:endParaRPr lang="en-GB" altLang="en-US" sz="1000" b="0" dirty="0"/>
          </a:p>
          <a:p>
            <a:pPr marL="0" indent="0" algn="just">
              <a:buNone/>
              <a:defRPr/>
            </a:pPr>
            <a:endParaRPr lang="en-GB" altLang="en-US" sz="2000" b="0" dirty="0"/>
          </a:p>
          <a:p>
            <a:pPr marL="0" indent="0">
              <a:buNone/>
              <a:defRPr/>
            </a:pPr>
            <a:endParaRPr lang="en-GB" altLang="en-US" sz="2000" b="0" dirty="0"/>
          </a:p>
          <a:p>
            <a:pPr>
              <a:buFontTx/>
              <a:buNone/>
              <a:defRPr/>
            </a:pPr>
            <a:endParaRPr lang="en-GB" altLang="en-US" dirty="0"/>
          </a:p>
          <a:p>
            <a:pPr>
              <a:buFontTx/>
              <a:buNone/>
              <a:defRPr/>
            </a:pPr>
            <a:endParaRPr lang="en-GB" altLang="en-US" dirty="0"/>
          </a:p>
        </p:txBody>
      </p:sp>
    </p:spTree>
    <p:extLst>
      <p:ext uri="{BB962C8B-B14F-4D97-AF65-F5344CB8AC3E}">
        <p14:creationId xmlns:p14="http://schemas.microsoft.com/office/powerpoint/2010/main" val="1963695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The need for harmonized European Statistics dates back to the very beginning of the European Union</a:t>
            </a:r>
          </a:p>
          <a:p>
            <a:pPr marL="0" indent="0" algn="just">
              <a:lnSpc>
                <a:spcPct val="150000"/>
              </a:lnSpc>
              <a:buNone/>
              <a:defRPr/>
            </a:pPr>
            <a:endParaRPr lang="en-GB" altLang="en-US" sz="1000" b="0" i="0" dirty="0"/>
          </a:p>
          <a:p>
            <a:pPr marL="0" indent="0" algn="just">
              <a:lnSpc>
                <a:spcPct val="150000"/>
              </a:lnSpc>
              <a:buNone/>
              <a:defRPr/>
            </a:pPr>
            <a:r>
              <a:rPr lang="en-GB" altLang="en-US" sz="2000" b="0" i="0" dirty="0"/>
              <a:t>1953: a statistical service of the European Coal and Steel Community was created</a:t>
            </a:r>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679DC8C9-8290-0140-9BCE-6413C6AC02A3}"/>
              </a:ext>
            </a:extLst>
          </p:cNvPr>
          <p:cNvSpPr>
            <a:spLocks noGrp="1"/>
          </p:cNvSpPr>
          <p:nvPr>
            <p:ph type="sldNum" sz="quarter" idx="12"/>
          </p:nvPr>
        </p:nvSpPr>
        <p:spPr/>
        <p:txBody>
          <a:bodyPr/>
          <a:lstStyle/>
          <a:p>
            <a:pPr>
              <a:defRPr/>
            </a:pPr>
            <a:fld id="{37EC8A20-BA03-4FF7-8742-03D8AD4CA4F4}" type="slidenum">
              <a:rPr lang="en-GB" smtClean="0"/>
              <a:pPr>
                <a:defRPr/>
              </a:pPr>
              <a:t>8</a:t>
            </a:fld>
            <a:endParaRPr lang="en-GB" dirty="0"/>
          </a:p>
        </p:txBody>
      </p:sp>
    </p:spTree>
    <p:extLst>
      <p:ext uri="{BB962C8B-B14F-4D97-AF65-F5344CB8AC3E}">
        <p14:creationId xmlns:p14="http://schemas.microsoft.com/office/powerpoint/2010/main" val="71878079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Partnership Group </a:t>
            </a:r>
            <a:r>
              <a:rPr lang="en-GB" altLang="en-US" sz="2000" b="0" i="0" dirty="0">
                <a:solidFill>
                  <a:srgbClr val="0E5494"/>
                </a:solidFill>
              </a:rPr>
              <a:t>(PG) is a group of </a:t>
            </a:r>
            <a:r>
              <a:rPr lang="en-GB" altLang="en-US" sz="2000" i="0" dirty="0">
                <a:solidFill>
                  <a:srgbClr val="0E5494"/>
                </a:solidFill>
              </a:rPr>
              <a:t>Directors General of the National Statistical Institutes</a:t>
            </a:r>
            <a:r>
              <a:rPr lang="en-GB" altLang="en-US" sz="2000" b="0" i="0" dirty="0">
                <a:solidFill>
                  <a:srgbClr val="0E5494"/>
                </a:solidFill>
              </a:rPr>
              <a:t> of the ESS.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mission</a:t>
            </a:r>
            <a:r>
              <a:rPr lang="en-GB" altLang="en-US" sz="2000" b="0" i="0" dirty="0">
                <a:solidFill>
                  <a:srgbClr val="0E5494"/>
                </a:solidFill>
              </a:rPr>
              <a:t> of the PG is the </a:t>
            </a:r>
            <a:r>
              <a:rPr lang="en-GB" altLang="en-US" sz="2000" i="0" dirty="0">
                <a:solidFill>
                  <a:srgbClr val="0E5494"/>
                </a:solidFill>
              </a:rPr>
              <a:t>development of the ESS at the highest level</a:t>
            </a:r>
            <a:r>
              <a:rPr lang="en-GB" altLang="en-US" sz="2000" b="0" i="0" dirty="0">
                <a:solidFill>
                  <a:srgbClr val="0E5494"/>
                </a:solidFill>
              </a:rPr>
              <a:t>, by ensuring the effective functioning of the European Statistical System Committee.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Partnership Group - PG</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89754821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Partnership Group normally meets three times a year between ESSC meetings</a:t>
            </a:r>
          </a:p>
          <a:p>
            <a:pPr marL="0" indent="0" algn="just">
              <a:lnSpc>
                <a:spcPct val="150000"/>
              </a:lnSpc>
              <a:buNone/>
              <a:defRPr/>
            </a:pPr>
            <a:r>
              <a:rPr lang="en-GB" altLang="en-US" sz="2000" b="0" i="0" dirty="0">
                <a:solidFill>
                  <a:srgbClr val="0E5494"/>
                </a:solidFill>
              </a:rPr>
              <a:t>Composed by 10 members: </a:t>
            </a:r>
          </a:p>
          <a:p>
            <a:pPr algn="just">
              <a:lnSpc>
                <a:spcPct val="150000"/>
              </a:lnSpc>
              <a:buFont typeface="Wingdings" pitchFamily="2" charset="2"/>
              <a:buChar char="ü"/>
              <a:defRPr/>
            </a:pPr>
            <a:r>
              <a:rPr lang="en-GB" altLang="en-US" sz="1600" b="0" i="0" dirty="0">
                <a:solidFill>
                  <a:srgbClr val="0E5494"/>
                </a:solidFill>
              </a:rPr>
              <a:t>Elected chair (rotating every 2 years)</a:t>
            </a:r>
          </a:p>
          <a:p>
            <a:pPr algn="just">
              <a:lnSpc>
                <a:spcPct val="150000"/>
              </a:lnSpc>
              <a:buFont typeface="Wingdings" pitchFamily="2" charset="2"/>
              <a:buChar char="ü"/>
              <a:defRPr/>
            </a:pPr>
            <a:r>
              <a:rPr lang="en-GB" altLang="en-US" sz="1600" b="0" i="0" dirty="0">
                <a:solidFill>
                  <a:srgbClr val="0E5494"/>
                </a:solidFill>
              </a:rPr>
              <a:t>Eurostat’s Director-General (vice-chair) and Director of Directorate B (Standards; Dissemination; Cooperation in the European Statistical System)</a:t>
            </a:r>
          </a:p>
          <a:p>
            <a:pPr algn="just">
              <a:lnSpc>
                <a:spcPct val="150000"/>
              </a:lnSpc>
              <a:buFont typeface="Wingdings" pitchFamily="2" charset="2"/>
              <a:buChar char="ü"/>
              <a:defRPr/>
            </a:pPr>
            <a:r>
              <a:rPr lang="en-GB" altLang="en-US" sz="1600" b="0" i="0" dirty="0">
                <a:solidFill>
                  <a:srgbClr val="0E5494"/>
                </a:solidFill>
              </a:rPr>
              <a:t>Heads of NSIs of the previous, current and next Council Presidencies</a:t>
            </a:r>
          </a:p>
          <a:p>
            <a:pPr algn="just">
              <a:lnSpc>
                <a:spcPct val="150000"/>
              </a:lnSpc>
              <a:buFont typeface="Wingdings" pitchFamily="2" charset="2"/>
              <a:buChar char="ü"/>
              <a:defRPr/>
            </a:pPr>
            <a:r>
              <a:rPr lang="en-GB" altLang="en-US" sz="1600" b="0" i="0" dirty="0">
                <a:solidFill>
                  <a:srgbClr val="0E5494"/>
                </a:solidFill>
              </a:rPr>
              <a:t>Four elected heads of NSIs (rotating every 2 years).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dirty="0"/>
              <a:t>The Partnership Group - PG</a:t>
            </a:r>
            <a:endParaRPr lang="en-GB" sz="24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71117631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Directors General of the National Statistical Institutes </a:t>
            </a:r>
            <a:r>
              <a:rPr lang="en-GB" altLang="en-US" sz="2000" b="0" i="0" dirty="0">
                <a:solidFill>
                  <a:srgbClr val="0E5494"/>
                </a:solidFill>
              </a:rPr>
              <a:t>(</a:t>
            </a:r>
            <a:r>
              <a:rPr lang="en-GB" altLang="en-US" sz="2000" i="0" dirty="0">
                <a:solidFill>
                  <a:srgbClr val="0E5494"/>
                </a:solidFill>
              </a:rPr>
              <a:t>DGINS</a:t>
            </a:r>
            <a:r>
              <a:rPr lang="en-GB" altLang="en-US" sz="2000" b="0" i="0" dirty="0">
                <a:solidFill>
                  <a:srgbClr val="0E5494"/>
                </a:solidFill>
              </a:rPr>
              <a:t>) meet once a year at a conference organized with the aim of discussing topics related to the statistical programme and methods and processes for the production of Community statistics.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sz="2800" dirty="0"/>
              <a:t>Directors General of the NSIs - DGINS</a:t>
            </a:r>
            <a:endParaRPr lang="en-GB" sz="28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61127925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conference is hosted each year by a different Member State and the Director General of the host country chairs the conference.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sz="2800" dirty="0"/>
              <a:t>Directors General of the NSIs - DGINS</a:t>
            </a:r>
            <a:endParaRPr lang="en-GB" sz="28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3496440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None/>
              <a:defRPr/>
            </a:pPr>
            <a:r>
              <a:rPr lang="en-GB" altLang="en-US" sz="2000" b="0" i="0" dirty="0"/>
              <a:t>Last conferences:</a:t>
            </a:r>
          </a:p>
          <a:p>
            <a:pPr marL="0" indent="0" algn="just">
              <a:buNone/>
              <a:defRPr/>
            </a:pPr>
            <a:endParaRPr lang="en-GB" altLang="en-US" sz="1000" b="0" i="0" dirty="0"/>
          </a:p>
          <a:p>
            <a:pPr algn="just">
              <a:buFont typeface="Wingdings" pitchFamily="2" charset="2"/>
              <a:buChar char="ü"/>
              <a:defRPr/>
            </a:pPr>
            <a:r>
              <a:rPr lang="en-GB" altLang="en-US" sz="1600" b="0" i="0" dirty="0"/>
              <a:t>2014, Riga: Towards global business statistics</a:t>
            </a:r>
          </a:p>
          <a:p>
            <a:pPr algn="just">
              <a:buFont typeface="Wingdings" pitchFamily="2" charset="2"/>
              <a:buChar char="ü"/>
              <a:defRPr/>
            </a:pPr>
            <a:r>
              <a:rPr lang="en-GB" altLang="en-US" sz="1600" b="0" i="0" dirty="0"/>
              <a:t>2015, Lisbon: Indicators for decision making and monitoring statistics</a:t>
            </a:r>
          </a:p>
          <a:p>
            <a:pPr algn="just">
              <a:buFont typeface="Wingdings" pitchFamily="2" charset="2"/>
              <a:buChar char="ü"/>
              <a:defRPr/>
            </a:pPr>
            <a:r>
              <a:rPr lang="en-GB" altLang="en-US" sz="1600" b="0" i="0" dirty="0"/>
              <a:t>2016, Vienna: Statistics on income, consumption and wealth</a:t>
            </a:r>
          </a:p>
          <a:p>
            <a:pPr algn="just">
              <a:buFont typeface="Wingdings" pitchFamily="2" charset="2"/>
              <a:buChar char="ü"/>
              <a:defRPr/>
            </a:pPr>
            <a:r>
              <a:rPr lang="en-GB" altLang="en-US" sz="1600" b="0" i="0" dirty="0"/>
              <a:t>2017, Budapest: Population Movements and Integration Issues -Migration Statistics</a:t>
            </a:r>
          </a:p>
          <a:p>
            <a:pPr algn="just">
              <a:buFont typeface="Wingdings" pitchFamily="2" charset="2"/>
              <a:buChar char="ü"/>
              <a:defRPr/>
            </a:pPr>
            <a:r>
              <a:rPr lang="en-GB" sz="1600" b="0" i="0" dirty="0">
                <a:ea typeface="ＭＳ Ｐゴシック" pitchFamily="-80" charset="-128"/>
              </a:rPr>
              <a:t>2018, Bucharest: Official Statistics in a </a:t>
            </a:r>
            <a:r>
              <a:rPr lang="en-GB" sz="1600" b="0" i="0" dirty="0" err="1">
                <a:ea typeface="ＭＳ Ｐゴシック" pitchFamily="-80" charset="-128"/>
              </a:rPr>
              <a:t>datafied</a:t>
            </a:r>
            <a:r>
              <a:rPr lang="en-GB" sz="1600" b="0" i="0" dirty="0">
                <a:ea typeface="ＭＳ Ｐゴシック" pitchFamily="-80" charset="-128"/>
              </a:rPr>
              <a:t> society (Trusted Smart Statistics)</a:t>
            </a:r>
          </a:p>
          <a:p>
            <a:pPr>
              <a:buFont typeface="Wingdings" pitchFamily="2" charset="2"/>
              <a:buChar char="ü"/>
              <a:defRPr/>
            </a:pPr>
            <a:r>
              <a:rPr lang="en-GB" sz="1600" b="0" i="0" dirty="0">
                <a:ea typeface="ＭＳ Ｐゴシック" pitchFamily="-80" charset="-128"/>
              </a:rPr>
              <a:t>2019, Bratislava: The statistical implications of globalisation</a:t>
            </a:r>
          </a:p>
          <a:p>
            <a:pPr>
              <a:buFont typeface="Wingdings" pitchFamily="2" charset="2"/>
              <a:buChar char="ü"/>
              <a:defRPr/>
            </a:pPr>
            <a:r>
              <a:rPr lang="en-GB" sz="1600" b="0" i="0" dirty="0">
                <a:ea typeface="ＭＳ Ｐゴシック" pitchFamily="-80" charset="-128"/>
              </a:rPr>
              <a:t>2020, </a:t>
            </a:r>
            <a:r>
              <a:rPr lang="en-GB" sz="1600" b="0" i="0" dirty="0">
                <a:solidFill>
                  <a:srgbClr val="0E5494"/>
                </a:solidFill>
                <a:ea typeface="ＭＳ Ｐゴシック" pitchFamily="-80" charset="-128"/>
              </a:rPr>
              <a:t>postponed to 2021</a:t>
            </a:r>
            <a:r>
              <a:rPr lang="en-GB" sz="1600" b="0" i="0" dirty="0">
                <a:ea typeface="ＭＳ Ｐゴシック" pitchFamily="-80" charset="-128"/>
              </a:rPr>
              <a:t>, Warsaw, Poland: Earth observations for official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sz="2800" dirty="0"/>
              <a:t>Directors General of the NSIs - DGINS</a:t>
            </a:r>
            <a:endParaRPr lang="en-GB" sz="28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46858475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b="0" i="0" dirty="0">
                <a:solidFill>
                  <a:srgbClr val="0E5494"/>
                </a:solidFill>
              </a:rPr>
              <a:t>The agreed action points from the DGINS conference may be summarised in a memorandum / conclusions.</a:t>
            </a:r>
          </a:p>
          <a:p>
            <a:pPr algn="just">
              <a:lnSpc>
                <a:spcPct val="150000"/>
              </a:lnSpc>
              <a:defRPr/>
            </a:pPr>
            <a:r>
              <a:rPr lang="en-GB" altLang="en-US" sz="2000" b="0" i="0" dirty="0">
                <a:solidFill>
                  <a:srgbClr val="0E5494"/>
                </a:solidFill>
              </a:rPr>
              <a:t>These action points can encourage the ESS to take some new directions and approaches.</a:t>
            </a:r>
          </a:p>
          <a:p>
            <a:pPr marL="0" indent="0" algn="just">
              <a:buNone/>
              <a:defRPr/>
            </a:pPr>
            <a:endParaRPr lang="en-GB" altLang="en-US" sz="2000" b="0" i="0" dirty="0"/>
          </a:p>
          <a:p>
            <a:pPr marL="0" indent="0" algn="just">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sz="2800" dirty="0"/>
              <a:t>Directors General of the NSIs - DGINS</a:t>
            </a:r>
            <a:endParaRPr lang="en-GB" sz="28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9795418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204864"/>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lnSpc>
                <a:spcPct val="150000"/>
              </a:lnSpc>
              <a:defRPr/>
            </a:pPr>
            <a:r>
              <a:rPr lang="en-GB" altLang="en-US" sz="2000" b="0" i="0" dirty="0">
                <a:solidFill>
                  <a:srgbClr val="0E5494"/>
                </a:solidFill>
              </a:rPr>
              <a:t>Specific recommendations can also address other actors as the European Central Bank, OECD, UN, etc.</a:t>
            </a:r>
          </a:p>
          <a:p>
            <a:pPr algn="just">
              <a:lnSpc>
                <a:spcPct val="150000"/>
              </a:lnSpc>
              <a:defRPr/>
            </a:pPr>
            <a:r>
              <a:rPr lang="en-GB" altLang="en-US" sz="2000" b="0" i="0" dirty="0">
                <a:solidFill>
                  <a:srgbClr val="0E5494"/>
                </a:solidFill>
              </a:rPr>
              <a:t>The last memoranda / conclusions are available at the </a:t>
            </a:r>
            <a:r>
              <a:rPr lang="en-GB" altLang="en-US" sz="2000" b="0" i="0" dirty="0">
                <a:solidFill>
                  <a:srgbClr val="0E5494"/>
                </a:solidFill>
                <a:hlinkClick r:id="rId3">
                  <a:extLst>
                    <a:ext uri="{A12FA001-AC4F-418D-AE19-62706E023703}">
                      <ahyp:hlinkClr xmlns:ahyp="http://schemas.microsoft.com/office/drawing/2018/hyperlinkcolor" val="tx"/>
                    </a:ext>
                  </a:extLst>
                </a:hlinkClick>
              </a:rPr>
              <a:t>DGINS page</a:t>
            </a:r>
            <a:r>
              <a:rPr lang="en-GB" altLang="en-US" sz="2000" b="0" i="0" dirty="0">
                <a:solidFill>
                  <a:srgbClr val="0E5494"/>
                </a:solidFill>
              </a:rPr>
              <a:t> on the Eurostat website.</a:t>
            </a: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GB" altLang="en-US" sz="2800" dirty="0"/>
              <a:t>Directors General of the NSIs - DGINS</a:t>
            </a:r>
            <a:endParaRPr lang="en-GB" sz="28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19542081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European Statistical Governance Advisory Board </a:t>
            </a:r>
            <a:r>
              <a:rPr lang="en-GB" altLang="en-US" sz="2000" b="0" i="0" dirty="0">
                <a:solidFill>
                  <a:srgbClr val="0E5494"/>
                </a:solidFill>
              </a:rPr>
              <a:t>(ESGAB) provides an </a:t>
            </a:r>
            <a:r>
              <a:rPr lang="en-GB" altLang="en-US" sz="2000" i="0" dirty="0">
                <a:solidFill>
                  <a:srgbClr val="0E5494"/>
                </a:solidFill>
              </a:rPr>
              <a:t>independent overview of the ESS </a:t>
            </a:r>
            <a:r>
              <a:rPr lang="en-GB" altLang="en-US" sz="2000" b="0" i="0" dirty="0">
                <a:solidFill>
                  <a:srgbClr val="0E5494"/>
                </a:solidFill>
              </a:rPr>
              <a:t>as regards the </a:t>
            </a:r>
            <a:r>
              <a:rPr lang="en-GB" altLang="en-US" sz="2000" i="0" dirty="0">
                <a:solidFill>
                  <a:srgbClr val="0E5494"/>
                </a:solidFill>
              </a:rPr>
              <a:t>implementation of the European Statistics Code of Practice</a:t>
            </a:r>
            <a:r>
              <a:rPr lang="en-GB" altLang="en-US" sz="2000" b="0" i="0" dirty="0">
                <a:solidFill>
                  <a:srgbClr val="0E5494"/>
                </a:solidFill>
              </a:rPr>
              <a: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Governance Advisory Board - ESGAB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3344711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ESGAB advises the Commission (Eurostat) on:</a:t>
            </a:r>
          </a:p>
          <a:p>
            <a:pPr algn="just">
              <a:lnSpc>
                <a:spcPct val="150000"/>
              </a:lnSpc>
              <a:buFont typeface="Wingdings" pitchFamily="2" charset="2"/>
              <a:buChar char="ü"/>
              <a:defRPr/>
            </a:pPr>
            <a:r>
              <a:rPr lang="en-GB" altLang="en-US" sz="1600" b="0" i="0" dirty="0">
                <a:solidFill>
                  <a:srgbClr val="0E5494"/>
                </a:solidFill>
              </a:rPr>
              <a:t>appropriate measures to facilitate the implementation of the Code of Practice</a:t>
            </a:r>
          </a:p>
          <a:p>
            <a:pPr algn="just">
              <a:lnSpc>
                <a:spcPct val="150000"/>
              </a:lnSpc>
              <a:buFont typeface="Wingdings" pitchFamily="2" charset="2"/>
              <a:buChar char="ü"/>
              <a:defRPr/>
            </a:pPr>
            <a:r>
              <a:rPr lang="en-GB" altLang="en-US" sz="1600" b="0" i="0" dirty="0">
                <a:solidFill>
                  <a:srgbClr val="0E5494"/>
                </a:solidFill>
              </a:rPr>
              <a:t>how to communicate the Code of Practice to users and data providers</a:t>
            </a:r>
          </a:p>
          <a:p>
            <a:pPr algn="just">
              <a:lnSpc>
                <a:spcPct val="150000"/>
              </a:lnSpc>
              <a:buFont typeface="Wingdings" pitchFamily="2" charset="2"/>
              <a:buChar char="ü"/>
              <a:defRPr/>
            </a:pPr>
            <a:r>
              <a:rPr lang="en-GB" altLang="en-US" sz="1600" b="0" i="0" dirty="0">
                <a:solidFill>
                  <a:srgbClr val="0E5494"/>
                </a:solidFill>
              </a:rPr>
              <a:t>on the updating of the Code of Practice.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Governance Advisory Board - ESGAB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pic>
        <p:nvPicPr>
          <p:cNvPr id="6" name="Immagine 5">
            <a:extLst>
              <a:ext uri="{FF2B5EF4-FFF2-40B4-BE49-F238E27FC236}">
                <a16:creationId xmlns:a16="http://schemas.microsoft.com/office/drawing/2014/main" id="{835A14BF-9DE4-7744-84AB-38130497BD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0513" y="4437112"/>
            <a:ext cx="2057400" cy="876300"/>
          </a:xfrm>
          <a:prstGeom prst="rect">
            <a:avLst/>
          </a:prstGeom>
        </p:spPr>
      </p:pic>
    </p:spTree>
    <p:extLst>
      <p:ext uri="{BB962C8B-B14F-4D97-AF65-F5344CB8AC3E}">
        <p14:creationId xmlns:p14="http://schemas.microsoft.com/office/powerpoint/2010/main" val="32422301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ESGAB may also provide advice regarding questions related to user-confidence in European statistics.</a:t>
            </a:r>
          </a:p>
          <a:p>
            <a:pPr marL="0" indent="0" algn="just">
              <a:lnSpc>
                <a:spcPct val="150000"/>
              </a:lnSpc>
              <a:buNone/>
              <a:defRPr/>
            </a:pPr>
            <a:r>
              <a:rPr lang="en-GB" altLang="en-US" sz="2000" b="0" i="0" dirty="0">
                <a:solidFill>
                  <a:srgbClr val="0E5494"/>
                </a:solidFill>
              </a:rPr>
              <a:t>The ESGAB prepares an annual report to the European Parliament and the Council on the implementation of the Code of Practice.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Governance Advisory Board - ESGAB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89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329585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History of the </a:t>
            </a:r>
            <a:r>
              <a:rPr lang="en-GB" altLang="en-US" dirty="0">
                <a:solidFill>
                  <a:srgbClr val="0E5494"/>
                </a:solidFill>
              </a:rPr>
              <a:t>ESS</a:t>
            </a:r>
            <a:endParaRPr lang="en-GB" sz="2400" dirty="0"/>
          </a:p>
        </p:txBody>
      </p:sp>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85192" y="2564209"/>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t>1958: the service became part of the new established European Communities</a:t>
            </a:r>
          </a:p>
          <a:p>
            <a:pPr marL="0" indent="0" algn="just">
              <a:lnSpc>
                <a:spcPct val="150000"/>
              </a:lnSpc>
              <a:buNone/>
              <a:defRPr/>
            </a:pPr>
            <a:endParaRPr lang="en-GB" altLang="en-US" sz="1000" b="0" i="0" dirty="0"/>
          </a:p>
          <a:p>
            <a:pPr marL="0" indent="0" algn="just">
              <a:lnSpc>
                <a:spcPct val="150000"/>
              </a:lnSpc>
              <a:buNone/>
              <a:defRPr/>
            </a:pPr>
            <a:r>
              <a:rPr lang="en-GB" altLang="en-US" sz="2000" b="0" i="0" dirty="0"/>
              <a:t>1959: the Statistical Office of the European Communities is named Eurostat</a:t>
            </a: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3" name="Segnaposto numero diapositiva 2">
            <a:extLst>
              <a:ext uri="{FF2B5EF4-FFF2-40B4-BE49-F238E27FC236}">
                <a16:creationId xmlns:a16="http://schemas.microsoft.com/office/drawing/2014/main" id="{FE62BE90-13EF-694A-9A77-82A62B3CC143}"/>
              </a:ext>
            </a:extLst>
          </p:cNvPr>
          <p:cNvSpPr>
            <a:spLocks noGrp="1"/>
          </p:cNvSpPr>
          <p:nvPr>
            <p:ph type="sldNum" sz="quarter" idx="12"/>
          </p:nvPr>
        </p:nvSpPr>
        <p:spPr/>
        <p:txBody>
          <a:bodyPr/>
          <a:lstStyle/>
          <a:p>
            <a:pPr>
              <a:defRPr/>
            </a:pPr>
            <a:fld id="{37EC8A20-BA03-4FF7-8742-03D8AD4CA4F4}" type="slidenum">
              <a:rPr lang="en-GB" smtClean="0"/>
              <a:pPr>
                <a:defRPr/>
              </a:pPr>
              <a:t>9</a:t>
            </a:fld>
            <a:endParaRPr lang="en-GB" dirty="0"/>
          </a:p>
        </p:txBody>
      </p:sp>
    </p:spTree>
    <p:extLst>
      <p:ext uri="{BB962C8B-B14F-4D97-AF65-F5344CB8AC3E}">
        <p14:creationId xmlns:p14="http://schemas.microsoft.com/office/powerpoint/2010/main" val="36551746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ESGAB has seven independent members with outstanding competence in the field of statistics. </a:t>
            </a:r>
          </a:p>
          <a:p>
            <a:pPr marL="0" indent="0" algn="just">
              <a:lnSpc>
                <a:spcPct val="150000"/>
              </a:lnSpc>
              <a:buNone/>
              <a:defRPr/>
            </a:pPr>
            <a:r>
              <a:rPr lang="en-GB" altLang="en-US" sz="2000" b="0" i="0" dirty="0">
                <a:solidFill>
                  <a:srgbClr val="0E5494"/>
                </a:solidFill>
              </a:rPr>
              <a:t>ESGAB usually meets six times per year.</a:t>
            </a:r>
          </a:p>
          <a:p>
            <a:pPr marL="0" indent="0" algn="just">
              <a:lnSpc>
                <a:spcPct val="150000"/>
              </a:lnSpc>
              <a:buNone/>
              <a:defRPr/>
            </a:pPr>
            <a:r>
              <a:rPr lang="en-GB" altLang="en-US" sz="2000" b="0" i="0" dirty="0">
                <a:solidFill>
                  <a:srgbClr val="0E5494"/>
                </a:solidFill>
              </a:rPr>
              <a:t>On </a:t>
            </a:r>
            <a:r>
              <a:rPr lang="en-GB" altLang="en-US" sz="2000" b="0" i="0" dirty="0">
                <a:solidFill>
                  <a:srgbClr val="0E5494"/>
                </a:solidFill>
                <a:hlinkClick r:id="rId3"/>
              </a:rPr>
              <a:t>ESGAB website</a:t>
            </a:r>
            <a:r>
              <a:rPr lang="en-GB" altLang="en-US" sz="2000" b="0" i="0" dirty="0">
                <a:solidFill>
                  <a:srgbClr val="0E5494"/>
                </a:solidFill>
              </a:rPr>
              <a:t> information on the members, activities and the last reports are available.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Governance Advisory Board - ESGAB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90</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4762809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European Statistical Advisory Committee </a:t>
            </a:r>
            <a:r>
              <a:rPr lang="en-GB" altLang="en-US" sz="2000" b="0" i="0" dirty="0">
                <a:solidFill>
                  <a:srgbClr val="0E5494"/>
                </a:solidFill>
              </a:rPr>
              <a:t>(ESAC) was established in 2008 by the European Parliament and the Council.</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Advisory Committee - ESAC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91</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pic>
        <p:nvPicPr>
          <p:cNvPr id="6" name="Picture 1" descr="page1image16843376">
            <a:extLst>
              <a:ext uri="{FF2B5EF4-FFF2-40B4-BE49-F238E27FC236}">
                <a16:creationId xmlns:a16="http://schemas.microsoft.com/office/drawing/2014/main" id="{8B639E7D-627F-7E4B-8103-BBA55D3277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4320" y="4037484"/>
            <a:ext cx="2223593" cy="1107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1185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ESAC has </a:t>
            </a:r>
            <a:r>
              <a:rPr lang="en-GB" altLang="en-US" sz="2000" i="0" dirty="0">
                <a:solidFill>
                  <a:srgbClr val="0E5494"/>
                </a:solidFill>
              </a:rPr>
              <a:t>24 members </a:t>
            </a:r>
            <a:r>
              <a:rPr lang="en-GB" altLang="en-US" sz="2000" b="0" i="0" dirty="0">
                <a:solidFill>
                  <a:srgbClr val="0E5494"/>
                </a:solidFill>
              </a:rPr>
              <a:t>representing </a:t>
            </a:r>
            <a:r>
              <a:rPr lang="en-GB" altLang="en-US" sz="2000" i="0" dirty="0">
                <a:solidFill>
                  <a:srgbClr val="0E5494"/>
                </a:solidFill>
              </a:rPr>
              <a:t>users, respondents and other stakeholders of European Statistics</a:t>
            </a:r>
            <a:r>
              <a:rPr lang="en-GB" altLang="en-US" sz="2000" b="0" i="0" dirty="0">
                <a:solidFill>
                  <a:srgbClr val="0E5494"/>
                </a:solidFill>
              </a:rPr>
              <a:t>.</a:t>
            </a:r>
            <a:endParaRPr lang="en-GB" altLang="en-US" sz="2000" i="0" dirty="0">
              <a:solidFill>
                <a:srgbClr val="0E5494"/>
              </a:solidFill>
            </a:endParaRPr>
          </a:p>
          <a:p>
            <a:pPr marL="0" indent="0" algn="just">
              <a:lnSpc>
                <a:spcPct val="150000"/>
              </a:lnSpc>
              <a:buNone/>
              <a:defRPr/>
            </a:pPr>
            <a:r>
              <a:rPr lang="en-GB" altLang="en-US" sz="2000" b="0" i="0" dirty="0">
                <a:solidFill>
                  <a:srgbClr val="0E5494"/>
                </a:solidFill>
              </a:rPr>
              <a:t>It includes the scientific community, social partners and the civil society, and institutional users such as the Council and the European Parliament.</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Advisory Committee - ESAC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92</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189649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ESAC aims at </a:t>
            </a:r>
            <a:r>
              <a:rPr lang="en-GB" altLang="en-US" sz="2000" i="0" dirty="0">
                <a:solidFill>
                  <a:srgbClr val="0E5494"/>
                </a:solidFill>
              </a:rPr>
              <a:t>ensuring that user requirements are taken into account</a:t>
            </a:r>
            <a:r>
              <a:rPr lang="en-GB" altLang="en-US" sz="2000" b="0" i="0" dirty="0">
                <a:solidFill>
                  <a:srgbClr val="0E5494"/>
                </a:solidFill>
              </a:rPr>
              <a:t> in determining the strategic objectives of statistics in the European Statistical System.</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Advisory Committee - ESAC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93</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78382192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ESAC delivers its </a:t>
            </a:r>
            <a:r>
              <a:rPr lang="en-GB" altLang="en-US" sz="2000" i="0" dirty="0">
                <a:solidFill>
                  <a:srgbClr val="0E5494"/>
                </a:solidFill>
              </a:rPr>
              <a:t>opinions on the strategic priorities </a:t>
            </a:r>
            <a:r>
              <a:rPr lang="en-GB" altLang="en-US" sz="2000" b="0" i="0" dirty="0">
                <a:solidFill>
                  <a:srgbClr val="0E5494"/>
                </a:solidFill>
              </a:rPr>
              <a:t>of the multiannual and annual statistical programmes of the Commission from the perspective of users’ requirements and producers' concerns regarding the production and dissemination of statistics.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Advisory Committee - ESAC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94</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266365457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Committee also </a:t>
            </a:r>
            <a:r>
              <a:rPr lang="en-GB" altLang="en-US" sz="2000" i="0" dirty="0">
                <a:solidFill>
                  <a:srgbClr val="0E5494"/>
                </a:solidFill>
              </a:rPr>
              <a:t>takes position in a number of topical issues </a:t>
            </a:r>
            <a:r>
              <a:rPr lang="en-GB" altLang="en-US" sz="2000" b="0" i="0" dirty="0">
                <a:solidFill>
                  <a:srgbClr val="0E5494"/>
                </a:solidFill>
              </a:rPr>
              <a:t>such as resources and communication of statistics.</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r>
              <a:rPr lang="en-GB" altLang="en-US" sz="2000" b="0" i="0" dirty="0">
                <a:solidFill>
                  <a:srgbClr val="0E5494"/>
                </a:solidFill>
              </a:rPr>
              <a:t>The </a:t>
            </a:r>
            <a:r>
              <a:rPr lang="en-GB" altLang="en-US" sz="2000" b="0" i="0" dirty="0">
                <a:solidFill>
                  <a:srgbClr val="0E5494"/>
                </a:solidFill>
                <a:hlinkClick r:id="rId3"/>
              </a:rPr>
              <a:t>ESAC website</a:t>
            </a:r>
            <a:r>
              <a:rPr lang="en-GB" altLang="en-US" sz="2000" b="0" i="0" dirty="0">
                <a:solidFill>
                  <a:srgbClr val="0E5494"/>
                </a:solidFill>
              </a:rPr>
              <a:t> reports the main information on ESAC news, events, opinions and documents</a:t>
            </a:r>
          </a:p>
          <a:p>
            <a:pPr marL="0" indent="0" algn="just">
              <a:lnSpc>
                <a:spcPct val="150000"/>
              </a:lnSpc>
              <a:buNone/>
              <a:defRPr/>
            </a:pPr>
            <a:r>
              <a:rPr lang="en-GB" altLang="en-US" sz="2000" b="0" i="0" dirty="0">
                <a:solidFill>
                  <a:srgbClr val="0E5494"/>
                </a:solidFill>
              </a:rPr>
              <a:t>Information on the Committee members is also available.</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pPr algn="ctr"/>
            <a:r>
              <a:rPr lang="en-US" sz="2600" dirty="0"/>
              <a:t>European Statistical Advisory Committee - ESAC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95</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81008065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The </a:t>
            </a:r>
            <a:r>
              <a:rPr lang="en-GB" altLang="en-US" sz="2000" i="0" dirty="0">
                <a:solidFill>
                  <a:srgbClr val="0E5494"/>
                </a:solidFill>
              </a:rPr>
              <a:t>European Statistical Forum </a:t>
            </a:r>
            <a:r>
              <a:rPr lang="en-GB" altLang="en-US" sz="2000" b="0" i="0" dirty="0">
                <a:solidFill>
                  <a:srgbClr val="0E5494"/>
                </a:solidFill>
              </a:rPr>
              <a:t>(ESF) was created in 2013 by the Memorandum of Understanding (MoU) to give </a:t>
            </a:r>
            <a:r>
              <a:rPr lang="en-GB" altLang="en-US" sz="2000" i="0" dirty="0">
                <a:solidFill>
                  <a:srgbClr val="0E5494"/>
                </a:solidFill>
              </a:rPr>
              <a:t>strategic guidance in the relations between ESS and the European System of Central Banks</a:t>
            </a:r>
            <a:r>
              <a:rPr lang="en-GB" altLang="en-US" sz="2000" b="0" i="0" dirty="0">
                <a:solidFill>
                  <a:srgbClr val="0E5494"/>
                </a:solidFill>
              </a:rPr>
              <a:t> (ESCB).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96</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19459130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In 2016, another MoU on the quality assurance of statistics underlying the </a:t>
            </a:r>
            <a:r>
              <a:rPr lang="en-GB" altLang="en-US" sz="2000" i="0" dirty="0">
                <a:solidFill>
                  <a:srgbClr val="0E5494"/>
                </a:solidFill>
              </a:rPr>
              <a:t>Macroeconomic Imbalance Procedure </a:t>
            </a:r>
            <a:r>
              <a:rPr lang="en-GB" altLang="en-US" sz="2000" b="0" i="0" dirty="0">
                <a:solidFill>
                  <a:srgbClr val="0E5494"/>
                </a:solidFill>
              </a:rPr>
              <a:t>(MIP) was signed between Eurostat and the ECB-DG Statistics. </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97</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332812947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09D734E-03FE-8F48-BA12-5CD89B210C32}"/>
              </a:ext>
            </a:extLst>
          </p:cNvPr>
          <p:cNvSpPr txBox="1">
            <a:spLocks/>
          </p:cNvSpPr>
          <p:nvPr/>
        </p:nvSpPr>
        <p:spPr bwMode="auto">
          <a:xfrm>
            <a:off x="365473" y="2430545"/>
            <a:ext cx="843528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lnSpc>
                <a:spcPct val="150000"/>
              </a:lnSpc>
              <a:buNone/>
              <a:defRPr/>
            </a:pPr>
            <a:r>
              <a:rPr lang="en-GB" altLang="en-US" sz="2000" b="0" i="0" dirty="0">
                <a:solidFill>
                  <a:srgbClr val="0E5494"/>
                </a:solidFill>
              </a:rPr>
              <a:t>It is milestone in the cooperation between the two systems and provides the practical arrangements for their cooperation in the areas of balance of payments and financial accounts statistics, in line with the European Semester.</a:t>
            </a: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solidFill>
                <a:srgbClr val="0E5494"/>
              </a:solidFill>
            </a:endParaRPr>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lnSpc>
                <a:spcPct val="150000"/>
              </a:lnSpc>
              <a:buNone/>
              <a:defRPr/>
            </a:pPr>
            <a:endParaRPr lang="en-GB" altLang="en-US" sz="2000"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lgn="just">
              <a:buNone/>
              <a:defRPr/>
            </a:pPr>
            <a:endParaRPr lang="en-GB" altLang="en-US" b="0" i="0" dirty="0"/>
          </a:p>
          <a:p>
            <a:pPr marL="0" indent="0">
              <a:buFont typeface="Arial" pitchFamily="34" charset="0"/>
              <a:buNone/>
              <a:defRPr/>
            </a:pPr>
            <a:endParaRPr lang="de-DE" altLang="en-US" b="0" i="0" kern="0" dirty="0"/>
          </a:p>
          <a:p>
            <a:pPr>
              <a:buFontTx/>
              <a:buNone/>
              <a:defRPr/>
            </a:pPr>
            <a:endParaRPr lang="en-GB" altLang="en-US" b="0" i="0" kern="0" dirty="0"/>
          </a:p>
        </p:txBody>
      </p:sp>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98</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spTree>
    <p:extLst>
      <p:ext uri="{BB962C8B-B14F-4D97-AF65-F5344CB8AC3E}">
        <p14:creationId xmlns:p14="http://schemas.microsoft.com/office/powerpoint/2010/main" val="7718786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European Statistical Forum - ESF </a:t>
            </a:r>
            <a:endParaRPr lang="en-GB" sz="2600" dirty="0"/>
          </a:p>
        </p:txBody>
      </p:sp>
      <p:sp>
        <p:nvSpPr>
          <p:cNvPr id="3" name="Segnaposto numero diapositiva 2">
            <a:extLst>
              <a:ext uri="{FF2B5EF4-FFF2-40B4-BE49-F238E27FC236}">
                <a16:creationId xmlns:a16="http://schemas.microsoft.com/office/drawing/2014/main" id="{07E37F3F-64C7-F44E-8788-4A0F60CF9368}"/>
              </a:ext>
            </a:extLst>
          </p:cNvPr>
          <p:cNvSpPr>
            <a:spLocks noGrp="1"/>
          </p:cNvSpPr>
          <p:nvPr>
            <p:ph type="sldNum" sz="quarter" idx="12"/>
          </p:nvPr>
        </p:nvSpPr>
        <p:spPr/>
        <p:txBody>
          <a:bodyPr/>
          <a:lstStyle/>
          <a:p>
            <a:pPr>
              <a:defRPr/>
            </a:pPr>
            <a:fld id="{37EC8A20-BA03-4FF7-8742-03D8AD4CA4F4}" type="slidenum">
              <a:rPr lang="en-GB" smtClean="0"/>
              <a:pPr>
                <a:defRPr/>
              </a:pPr>
              <a:t>99</a:t>
            </a:fld>
            <a:endParaRPr lang="en-GB" dirty="0"/>
          </a:p>
        </p:txBody>
      </p:sp>
      <p:sp>
        <p:nvSpPr>
          <p:cNvPr id="4" name="CasellaDiTesto 3">
            <a:extLst>
              <a:ext uri="{FF2B5EF4-FFF2-40B4-BE49-F238E27FC236}">
                <a16:creationId xmlns:a16="http://schemas.microsoft.com/office/drawing/2014/main" id="{EF465E76-8880-B24A-961A-767F51AB9FB4}"/>
              </a:ext>
            </a:extLst>
          </p:cNvPr>
          <p:cNvSpPr txBox="1"/>
          <p:nvPr/>
        </p:nvSpPr>
        <p:spPr>
          <a:xfrm>
            <a:off x="361507" y="648586"/>
            <a:ext cx="184731" cy="461665"/>
          </a:xfrm>
          <a:prstGeom prst="rect">
            <a:avLst/>
          </a:prstGeom>
          <a:noFill/>
        </p:spPr>
        <p:txBody>
          <a:bodyPr wrap="none" rtlCol="0">
            <a:spAutoFit/>
          </a:bodyPr>
          <a:lstStyle/>
          <a:p>
            <a:endParaRPr lang="it-IT" sz="2400" b="0" dirty="0" err="1">
              <a:solidFill>
                <a:srgbClr val="0F5494"/>
              </a:solidFill>
            </a:endParaRPr>
          </a:p>
        </p:txBody>
      </p:sp>
      <p:pic>
        <p:nvPicPr>
          <p:cNvPr id="6" name="Elemento grafico 5" descr="Luci accese">
            <a:extLst>
              <a:ext uri="{FF2B5EF4-FFF2-40B4-BE49-F238E27FC236}">
                <a16:creationId xmlns:a16="http://schemas.microsoft.com/office/drawing/2014/main" id="{A7C1AD83-636D-214D-9892-ED58FC65A80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53" y="3066238"/>
            <a:ext cx="914400" cy="914400"/>
          </a:xfrm>
          <a:prstGeom prst="rect">
            <a:avLst/>
          </a:prstGeom>
        </p:spPr>
      </p:pic>
      <p:sp>
        <p:nvSpPr>
          <p:cNvPr id="7" name="CasellaDiTesto 6">
            <a:extLst>
              <a:ext uri="{FF2B5EF4-FFF2-40B4-BE49-F238E27FC236}">
                <a16:creationId xmlns:a16="http://schemas.microsoft.com/office/drawing/2014/main" id="{1F3205F1-7E3D-4442-8363-D1FB248109A8}"/>
              </a:ext>
            </a:extLst>
          </p:cNvPr>
          <p:cNvSpPr txBox="1"/>
          <p:nvPr/>
        </p:nvSpPr>
        <p:spPr>
          <a:xfrm>
            <a:off x="1259632" y="2832318"/>
            <a:ext cx="7009933" cy="1892826"/>
          </a:xfrm>
          <a:prstGeom prst="rect">
            <a:avLst/>
          </a:prstGeom>
          <a:noFill/>
          <a:ln w="19050">
            <a:solidFill>
              <a:srgbClr val="0E5494"/>
            </a:solidFill>
          </a:ln>
        </p:spPr>
        <p:txBody>
          <a:bodyPr wrap="square" rtlCol="0">
            <a:spAutoFit/>
          </a:bodyPr>
          <a:lstStyle/>
          <a:p>
            <a:pPr algn="just"/>
            <a:r>
              <a:rPr lang="it-IT" sz="1600" b="0" dirty="0">
                <a:solidFill>
                  <a:srgbClr val="0E5494"/>
                </a:solidFill>
                <a:latin typeface="+mn-lt"/>
              </a:rPr>
              <a:t>The </a:t>
            </a:r>
            <a:r>
              <a:rPr lang="it-IT" sz="1600" b="0" dirty="0" err="1">
                <a:solidFill>
                  <a:srgbClr val="0E5494"/>
                </a:solidFill>
                <a:latin typeface="+mn-lt"/>
              </a:rPr>
              <a:t>Macroeconomic</a:t>
            </a:r>
            <a:r>
              <a:rPr lang="it-IT" sz="1600" b="0" dirty="0">
                <a:solidFill>
                  <a:srgbClr val="0E5494"/>
                </a:solidFill>
                <a:latin typeface="+mn-lt"/>
              </a:rPr>
              <a:t> </a:t>
            </a:r>
            <a:r>
              <a:rPr lang="it-IT" sz="1600" b="0" dirty="0" err="1">
                <a:solidFill>
                  <a:srgbClr val="0E5494"/>
                </a:solidFill>
                <a:latin typeface="+mn-lt"/>
              </a:rPr>
              <a:t>Imbalance</a:t>
            </a:r>
            <a:r>
              <a:rPr lang="it-IT" sz="1600" b="0" dirty="0">
                <a:solidFill>
                  <a:srgbClr val="0E5494"/>
                </a:solidFill>
                <a:latin typeface="+mn-lt"/>
              </a:rPr>
              <a:t> Procedure (MIP) </a:t>
            </a:r>
            <a:r>
              <a:rPr lang="it-IT" sz="1600" b="0" dirty="0" err="1">
                <a:solidFill>
                  <a:srgbClr val="0E5494"/>
                </a:solidFill>
                <a:latin typeface="+mn-lt"/>
              </a:rPr>
              <a:t>is</a:t>
            </a:r>
            <a:r>
              <a:rPr lang="it-IT" sz="1600" b="0" dirty="0">
                <a:solidFill>
                  <a:srgbClr val="0E5494"/>
                </a:solidFill>
                <a:latin typeface="+mn-lt"/>
              </a:rPr>
              <a:t> a </a:t>
            </a:r>
            <a:r>
              <a:rPr lang="it-IT" sz="1600" b="0" dirty="0" err="1">
                <a:solidFill>
                  <a:srgbClr val="0E5494"/>
                </a:solidFill>
                <a:latin typeface="+mn-lt"/>
              </a:rPr>
              <a:t>surveillance</a:t>
            </a:r>
            <a:r>
              <a:rPr lang="it-IT" sz="1600" b="0" dirty="0">
                <a:solidFill>
                  <a:srgbClr val="0E5494"/>
                </a:solidFill>
                <a:latin typeface="+mn-lt"/>
              </a:rPr>
              <a:t> </a:t>
            </a:r>
            <a:r>
              <a:rPr lang="it-IT" sz="1600" b="0" dirty="0" err="1">
                <a:solidFill>
                  <a:srgbClr val="0E5494"/>
                </a:solidFill>
                <a:latin typeface="+mn-lt"/>
              </a:rPr>
              <a:t>mechanism</a:t>
            </a:r>
            <a:r>
              <a:rPr lang="it-IT" sz="1600" b="0" dirty="0">
                <a:solidFill>
                  <a:srgbClr val="0E5494"/>
                </a:solidFill>
                <a:latin typeface="+mn-lt"/>
              </a:rPr>
              <a:t> </a:t>
            </a:r>
            <a:r>
              <a:rPr lang="it-IT" sz="1600" b="0" dirty="0" err="1">
                <a:solidFill>
                  <a:srgbClr val="0E5494"/>
                </a:solidFill>
                <a:latin typeface="+mn-lt"/>
              </a:rPr>
              <a:t>that</a:t>
            </a:r>
            <a:r>
              <a:rPr lang="it-IT" sz="1600" b="0" dirty="0">
                <a:solidFill>
                  <a:srgbClr val="0E5494"/>
                </a:solidFill>
                <a:latin typeface="+mn-lt"/>
              </a:rPr>
              <a:t> </a:t>
            </a:r>
            <a:r>
              <a:rPr lang="it-IT" sz="1600" b="0" dirty="0" err="1">
                <a:solidFill>
                  <a:srgbClr val="0E5494"/>
                </a:solidFill>
                <a:latin typeface="+mn-lt"/>
              </a:rPr>
              <a:t>aims</a:t>
            </a:r>
            <a:r>
              <a:rPr lang="it-IT" sz="1600" b="0" dirty="0">
                <a:solidFill>
                  <a:srgbClr val="0E5494"/>
                </a:solidFill>
                <a:latin typeface="+mn-lt"/>
              </a:rPr>
              <a:t> to </a:t>
            </a:r>
            <a:r>
              <a:rPr lang="it-IT" sz="1600" b="0" dirty="0" err="1">
                <a:solidFill>
                  <a:srgbClr val="0E5494"/>
                </a:solidFill>
                <a:latin typeface="+mn-lt"/>
              </a:rPr>
              <a:t>identify</a:t>
            </a:r>
            <a:r>
              <a:rPr lang="it-IT" sz="1600" b="0" dirty="0">
                <a:solidFill>
                  <a:srgbClr val="0E5494"/>
                </a:solidFill>
                <a:latin typeface="+mn-lt"/>
              </a:rPr>
              <a:t> </a:t>
            </a:r>
            <a:r>
              <a:rPr lang="it-IT" sz="1600" b="0" dirty="0" err="1">
                <a:solidFill>
                  <a:srgbClr val="0E5494"/>
                </a:solidFill>
                <a:latin typeface="+mn-lt"/>
              </a:rPr>
              <a:t>potential</a:t>
            </a:r>
            <a:r>
              <a:rPr lang="it-IT" sz="1600" b="0" dirty="0">
                <a:solidFill>
                  <a:srgbClr val="0E5494"/>
                </a:solidFill>
                <a:latin typeface="+mn-lt"/>
              </a:rPr>
              <a:t> </a:t>
            </a:r>
            <a:r>
              <a:rPr lang="it-IT" sz="1600" b="0" dirty="0" err="1">
                <a:solidFill>
                  <a:srgbClr val="0E5494"/>
                </a:solidFill>
                <a:latin typeface="+mn-lt"/>
              </a:rPr>
              <a:t>macroeconomic</a:t>
            </a:r>
            <a:r>
              <a:rPr lang="it-IT" sz="1600" b="0" dirty="0">
                <a:solidFill>
                  <a:srgbClr val="0E5494"/>
                </a:solidFill>
                <a:latin typeface="+mn-lt"/>
              </a:rPr>
              <a:t> </a:t>
            </a:r>
            <a:r>
              <a:rPr lang="it-IT" sz="1600" b="0" dirty="0" err="1">
                <a:solidFill>
                  <a:srgbClr val="0E5494"/>
                </a:solidFill>
                <a:latin typeface="+mn-lt"/>
              </a:rPr>
              <a:t>risks</a:t>
            </a:r>
            <a:r>
              <a:rPr lang="it-IT" sz="1600" b="0" dirty="0">
                <a:solidFill>
                  <a:srgbClr val="0E5494"/>
                </a:solidFill>
                <a:latin typeface="+mn-lt"/>
              </a:rPr>
              <a:t> </a:t>
            </a:r>
            <a:r>
              <a:rPr lang="it-IT" sz="1600" b="0" dirty="0" err="1">
                <a:solidFill>
                  <a:srgbClr val="0E5494"/>
                </a:solidFill>
                <a:latin typeface="+mn-lt"/>
              </a:rPr>
              <a:t>early</a:t>
            </a:r>
            <a:r>
              <a:rPr lang="it-IT" sz="1600" b="0" dirty="0">
                <a:solidFill>
                  <a:srgbClr val="0E5494"/>
                </a:solidFill>
                <a:latin typeface="+mn-lt"/>
              </a:rPr>
              <a:t> on, </a:t>
            </a:r>
            <a:r>
              <a:rPr lang="it-IT" sz="1600" b="0" dirty="0" err="1">
                <a:solidFill>
                  <a:srgbClr val="0E5494"/>
                </a:solidFill>
                <a:latin typeface="+mn-lt"/>
              </a:rPr>
              <a:t>prevent</a:t>
            </a:r>
            <a:r>
              <a:rPr lang="it-IT" sz="1600" b="0" dirty="0">
                <a:solidFill>
                  <a:srgbClr val="0E5494"/>
                </a:solidFill>
                <a:latin typeface="+mn-lt"/>
              </a:rPr>
              <a:t> the </a:t>
            </a:r>
            <a:r>
              <a:rPr lang="it-IT" sz="1600" b="0" dirty="0" err="1">
                <a:solidFill>
                  <a:srgbClr val="0E5494"/>
                </a:solidFill>
                <a:latin typeface="+mn-lt"/>
              </a:rPr>
              <a:t>emergence</a:t>
            </a:r>
            <a:r>
              <a:rPr lang="it-IT" sz="1600" b="0" dirty="0">
                <a:solidFill>
                  <a:srgbClr val="0E5494"/>
                </a:solidFill>
                <a:latin typeface="+mn-lt"/>
              </a:rPr>
              <a:t> of </a:t>
            </a:r>
            <a:r>
              <a:rPr lang="it-IT" sz="1600" b="0" dirty="0" err="1">
                <a:solidFill>
                  <a:srgbClr val="0E5494"/>
                </a:solidFill>
                <a:latin typeface="+mn-lt"/>
              </a:rPr>
              <a:t>harmful</a:t>
            </a:r>
            <a:r>
              <a:rPr lang="it-IT" sz="1600" b="0" dirty="0">
                <a:solidFill>
                  <a:srgbClr val="0E5494"/>
                </a:solidFill>
                <a:latin typeface="+mn-lt"/>
              </a:rPr>
              <a:t> </a:t>
            </a:r>
            <a:r>
              <a:rPr lang="it-IT" sz="1600" b="0" dirty="0" err="1">
                <a:solidFill>
                  <a:srgbClr val="0E5494"/>
                </a:solidFill>
                <a:latin typeface="+mn-lt"/>
              </a:rPr>
              <a:t>macroeconomic</a:t>
            </a:r>
            <a:r>
              <a:rPr lang="it-IT" sz="1600" b="0" dirty="0">
                <a:solidFill>
                  <a:srgbClr val="0E5494"/>
                </a:solidFill>
                <a:latin typeface="+mn-lt"/>
              </a:rPr>
              <a:t> </a:t>
            </a:r>
            <a:r>
              <a:rPr lang="it-IT" sz="1600" b="0" dirty="0" err="1">
                <a:solidFill>
                  <a:srgbClr val="0E5494"/>
                </a:solidFill>
                <a:latin typeface="+mn-lt"/>
              </a:rPr>
              <a:t>imbalances</a:t>
            </a:r>
            <a:r>
              <a:rPr lang="it-IT" sz="1600" b="0" dirty="0">
                <a:solidFill>
                  <a:srgbClr val="0E5494"/>
                </a:solidFill>
                <a:latin typeface="+mn-lt"/>
              </a:rPr>
              <a:t> and </a:t>
            </a:r>
            <a:r>
              <a:rPr lang="it-IT" sz="1600" b="0" dirty="0" err="1">
                <a:solidFill>
                  <a:srgbClr val="0E5494"/>
                </a:solidFill>
                <a:latin typeface="+mn-lt"/>
              </a:rPr>
              <a:t>correct</a:t>
            </a:r>
            <a:r>
              <a:rPr lang="it-IT" sz="1600" b="0" dirty="0">
                <a:solidFill>
                  <a:srgbClr val="0E5494"/>
                </a:solidFill>
                <a:latin typeface="+mn-lt"/>
              </a:rPr>
              <a:t> the </a:t>
            </a:r>
            <a:r>
              <a:rPr lang="it-IT" sz="1600" b="0" dirty="0" err="1">
                <a:solidFill>
                  <a:srgbClr val="0E5494"/>
                </a:solidFill>
                <a:latin typeface="+mn-lt"/>
              </a:rPr>
              <a:t>imbalances</a:t>
            </a:r>
            <a:r>
              <a:rPr lang="it-IT" sz="1600" b="0" dirty="0">
                <a:solidFill>
                  <a:srgbClr val="0E5494"/>
                </a:solidFill>
                <a:latin typeface="+mn-lt"/>
              </a:rPr>
              <a:t> </a:t>
            </a:r>
            <a:r>
              <a:rPr lang="it-IT" sz="1600" b="0" dirty="0" err="1">
                <a:solidFill>
                  <a:srgbClr val="0E5494"/>
                </a:solidFill>
                <a:latin typeface="+mn-lt"/>
              </a:rPr>
              <a:t>that</a:t>
            </a:r>
            <a:r>
              <a:rPr lang="it-IT" sz="1600" b="0" dirty="0">
                <a:solidFill>
                  <a:srgbClr val="0E5494"/>
                </a:solidFill>
                <a:latin typeface="+mn-lt"/>
              </a:rPr>
              <a:t> are </a:t>
            </a:r>
            <a:r>
              <a:rPr lang="it-IT" sz="1600" b="0" dirty="0" err="1">
                <a:solidFill>
                  <a:srgbClr val="0E5494"/>
                </a:solidFill>
                <a:latin typeface="+mn-lt"/>
              </a:rPr>
              <a:t>already</a:t>
            </a:r>
            <a:r>
              <a:rPr lang="it-IT" sz="1600" b="0" dirty="0">
                <a:solidFill>
                  <a:srgbClr val="0E5494"/>
                </a:solidFill>
                <a:latin typeface="+mn-lt"/>
              </a:rPr>
              <a:t> in </a:t>
            </a:r>
            <a:r>
              <a:rPr lang="it-IT" sz="1600" b="0" dirty="0" err="1">
                <a:solidFill>
                  <a:srgbClr val="0E5494"/>
                </a:solidFill>
                <a:latin typeface="+mn-lt"/>
              </a:rPr>
              <a:t>place</a:t>
            </a:r>
            <a:r>
              <a:rPr lang="it-IT" sz="1600" b="0" dirty="0">
                <a:solidFill>
                  <a:srgbClr val="0E5494"/>
                </a:solidFill>
                <a:latin typeface="+mn-lt"/>
              </a:rPr>
              <a:t>.</a:t>
            </a:r>
          </a:p>
          <a:p>
            <a:endParaRPr lang="it-IT" sz="500" b="0" dirty="0">
              <a:solidFill>
                <a:srgbClr val="0E5494"/>
              </a:solidFill>
              <a:latin typeface="+mn-lt"/>
            </a:endParaRPr>
          </a:p>
          <a:p>
            <a:pPr algn="just"/>
            <a:r>
              <a:rPr lang="it-IT" sz="1600" b="0" dirty="0" err="1">
                <a:solidFill>
                  <a:srgbClr val="0E5494"/>
                </a:solidFill>
                <a:latin typeface="+mn-lt"/>
              </a:rPr>
              <a:t>It</a:t>
            </a:r>
            <a:r>
              <a:rPr lang="it-IT" sz="1600" b="0" dirty="0">
                <a:solidFill>
                  <a:srgbClr val="0E5494"/>
                </a:solidFill>
                <a:latin typeface="+mn-lt"/>
              </a:rPr>
              <a:t> </a:t>
            </a:r>
            <a:r>
              <a:rPr lang="it-IT" sz="1600" b="0" dirty="0" err="1">
                <a:solidFill>
                  <a:srgbClr val="0E5494"/>
                </a:solidFill>
                <a:latin typeface="+mn-lt"/>
              </a:rPr>
              <a:t>is</a:t>
            </a:r>
            <a:r>
              <a:rPr lang="it-IT" sz="1600" b="0" dirty="0">
                <a:solidFill>
                  <a:srgbClr val="0E5494"/>
                </a:solidFill>
                <a:latin typeface="+mn-lt"/>
              </a:rPr>
              <a:t> </a:t>
            </a:r>
            <a:r>
              <a:rPr lang="it-IT" sz="1600" b="0" dirty="0" err="1">
                <a:solidFill>
                  <a:srgbClr val="0E5494"/>
                </a:solidFill>
                <a:latin typeface="+mn-lt"/>
              </a:rPr>
              <a:t>based</a:t>
            </a:r>
            <a:r>
              <a:rPr lang="it-IT" sz="1600" b="0" dirty="0">
                <a:solidFill>
                  <a:srgbClr val="0E5494"/>
                </a:solidFill>
                <a:latin typeface="+mn-lt"/>
              </a:rPr>
              <a:t> on a </a:t>
            </a:r>
            <a:r>
              <a:rPr lang="it-IT" sz="1600" b="0" dirty="0" err="1">
                <a:solidFill>
                  <a:srgbClr val="0E5494"/>
                </a:solidFill>
                <a:latin typeface="+mn-lt"/>
              </a:rPr>
              <a:t>scoreboard</a:t>
            </a:r>
            <a:r>
              <a:rPr lang="it-IT" sz="1600" b="0" dirty="0">
                <a:solidFill>
                  <a:srgbClr val="0E5494"/>
                </a:solidFill>
                <a:latin typeface="+mn-lt"/>
              </a:rPr>
              <a:t> of stock and flow </a:t>
            </a:r>
            <a:r>
              <a:rPr lang="it-IT" sz="1600" b="0" dirty="0" err="1">
                <a:solidFill>
                  <a:srgbClr val="0E5494"/>
                </a:solidFill>
                <a:latin typeface="+mn-lt"/>
              </a:rPr>
              <a:t>indicators</a:t>
            </a:r>
            <a:r>
              <a:rPr lang="it-IT" sz="1600" b="0" dirty="0">
                <a:solidFill>
                  <a:srgbClr val="0E5494"/>
                </a:solidFill>
                <a:latin typeface="+mn-lt"/>
              </a:rPr>
              <a:t> </a:t>
            </a:r>
            <a:r>
              <a:rPr lang="it-IT" sz="1600" b="0" dirty="0" err="1">
                <a:solidFill>
                  <a:srgbClr val="0E5494"/>
                </a:solidFill>
                <a:latin typeface="+mn-lt"/>
              </a:rPr>
              <a:t>which</a:t>
            </a:r>
            <a:r>
              <a:rPr lang="it-IT" sz="1600" b="0" dirty="0">
                <a:solidFill>
                  <a:srgbClr val="0E5494"/>
                </a:solidFill>
                <a:latin typeface="+mn-lt"/>
              </a:rPr>
              <a:t> can </a:t>
            </a:r>
            <a:r>
              <a:rPr lang="it-IT" sz="1600" b="0" dirty="0" err="1">
                <a:solidFill>
                  <a:srgbClr val="0E5494"/>
                </a:solidFill>
                <a:latin typeface="+mn-lt"/>
              </a:rPr>
              <a:t>capture</a:t>
            </a:r>
            <a:r>
              <a:rPr lang="it-IT" sz="1600" b="0" dirty="0">
                <a:solidFill>
                  <a:srgbClr val="0E5494"/>
                </a:solidFill>
                <a:latin typeface="+mn-lt"/>
              </a:rPr>
              <a:t> </a:t>
            </a:r>
            <a:r>
              <a:rPr lang="it-IT" sz="1600" b="0" dirty="0" err="1">
                <a:solidFill>
                  <a:srgbClr val="0E5494"/>
                </a:solidFill>
                <a:latin typeface="+mn-lt"/>
              </a:rPr>
              <a:t>both</a:t>
            </a:r>
            <a:r>
              <a:rPr lang="it-IT" sz="1600" b="0" dirty="0">
                <a:solidFill>
                  <a:srgbClr val="0E5494"/>
                </a:solidFill>
                <a:latin typeface="+mn-lt"/>
              </a:rPr>
              <a:t> short-</a:t>
            </a:r>
            <a:r>
              <a:rPr lang="it-IT" sz="1600" b="0" dirty="0" err="1">
                <a:solidFill>
                  <a:srgbClr val="0E5494"/>
                </a:solidFill>
                <a:latin typeface="+mn-lt"/>
              </a:rPr>
              <a:t>term</a:t>
            </a:r>
            <a:r>
              <a:rPr lang="it-IT" sz="1600" b="0" dirty="0">
                <a:solidFill>
                  <a:srgbClr val="0E5494"/>
                </a:solidFill>
                <a:latin typeface="+mn-lt"/>
              </a:rPr>
              <a:t> </a:t>
            </a:r>
            <a:r>
              <a:rPr lang="it-IT" sz="1600" b="0" dirty="0" err="1">
                <a:solidFill>
                  <a:srgbClr val="0E5494"/>
                </a:solidFill>
                <a:latin typeface="+mn-lt"/>
              </a:rPr>
              <a:t>rapid</a:t>
            </a:r>
            <a:r>
              <a:rPr lang="it-IT" sz="1600" b="0" dirty="0">
                <a:solidFill>
                  <a:srgbClr val="0E5494"/>
                </a:solidFill>
                <a:latin typeface="+mn-lt"/>
              </a:rPr>
              <a:t> </a:t>
            </a:r>
            <a:r>
              <a:rPr lang="it-IT" sz="1600" b="0" dirty="0" err="1">
                <a:solidFill>
                  <a:srgbClr val="0E5494"/>
                </a:solidFill>
                <a:latin typeface="+mn-lt"/>
              </a:rPr>
              <a:t>deteriorations</a:t>
            </a:r>
            <a:r>
              <a:rPr lang="it-IT" sz="1600" b="0" dirty="0">
                <a:solidFill>
                  <a:srgbClr val="0E5494"/>
                </a:solidFill>
                <a:latin typeface="+mn-lt"/>
              </a:rPr>
              <a:t> </a:t>
            </a:r>
            <a:r>
              <a:rPr lang="it-IT" sz="1600" b="0" dirty="0" err="1">
                <a:solidFill>
                  <a:srgbClr val="0E5494"/>
                </a:solidFill>
                <a:latin typeface="+mn-lt"/>
              </a:rPr>
              <a:t>as</a:t>
            </a:r>
            <a:r>
              <a:rPr lang="it-IT" sz="1600" b="0" dirty="0">
                <a:solidFill>
                  <a:srgbClr val="0E5494"/>
                </a:solidFill>
                <a:latin typeface="+mn-lt"/>
              </a:rPr>
              <a:t> </a:t>
            </a:r>
            <a:r>
              <a:rPr lang="it-IT" sz="1600" b="0" dirty="0" err="1">
                <a:solidFill>
                  <a:srgbClr val="0E5494"/>
                </a:solidFill>
                <a:latin typeface="+mn-lt"/>
              </a:rPr>
              <a:t>well</a:t>
            </a:r>
            <a:r>
              <a:rPr lang="it-IT" sz="1600" b="0" dirty="0">
                <a:solidFill>
                  <a:srgbClr val="0E5494"/>
                </a:solidFill>
                <a:latin typeface="+mn-lt"/>
              </a:rPr>
              <a:t> </a:t>
            </a:r>
            <a:r>
              <a:rPr lang="it-IT" sz="1600" b="0" dirty="0" err="1">
                <a:solidFill>
                  <a:srgbClr val="0E5494"/>
                </a:solidFill>
                <a:latin typeface="+mn-lt"/>
              </a:rPr>
              <a:t>as</a:t>
            </a:r>
            <a:r>
              <a:rPr lang="it-IT" sz="1600" b="0" dirty="0">
                <a:solidFill>
                  <a:srgbClr val="0E5494"/>
                </a:solidFill>
                <a:latin typeface="+mn-lt"/>
              </a:rPr>
              <a:t> the long-</a:t>
            </a:r>
            <a:r>
              <a:rPr lang="it-IT" sz="1600" b="0" dirty="0" err="1">
                <a:solidFill>
                  <a:srgbClr val="0E5494"/>
                </a:solidFill>
                <a:latin typeface="+mn-lt"/>
              </a:rPr>
              <a:t>term</a:t>
            </a:r>
            <a:r>
              <a:rPr lang="it-IT" sz="1600" b="0" dirty="0">
                <a:solidFill>
                  <a:srgbClr val="0E5494"/>
                </a:solidFill>
                <a:latin typeface="+mn-lt"/>
              </a:rPr>
              <a:t> </a:t>
            </a:r>
            <a:r>
              <a:rPr lang="it-IT" sz="1600" b="0" dirty="0" err="1">
                <a:solidFill>
                  <a:srgbClr val="0E5494"/>
                </a:solidFill>
                <a:latin typeface="+mn-lt"/>
              </a:rPr>
              <a:t>gradual</a:t>
            </a:r>
            <a:r>
              <a:rPr lang="it-IT" sz="1600" b="0" dirty="0">
                <a:solidFill>
                  <a:srgbClr val="0E5494"/>
                </a:solidFill>
                <a:latin typeface="+mn-lt"/>
              </a:rPr>
              <a:t> </a:t>
            </a:r>
            <a:r>
              <a:rPr lang="it-IT" sz="1600" b="0" dirty="0" err="1">
                <a:solidFill>
                  <a:srgbClr val="0E5494"/>
                </a:solidFill>
                <a:latin typeface="+mn-lt"/>
              </a:rPr>
              <a:t>accumulation</a:t>
            </a:r>
            <a:r>
              <a:rPr lang="it-IT" sz="1600" b="0" dirty="0">
                <a:solidFill>
                  <a:srgbClr val="0E5494"/>
                </a:solidFill>
                <a:latin typeface="+mn-lt"/>
              </a:rPr>
              <a:t> of </a:t>
            </a:r>
            <a:r>
              <a:rPr lang="it-IT" sz="1600" b="0" dirty="0" err="1">
                <a:solidFill>
                  <a:srgbClr val="0E5494"/>
                </a:solidFill>
                <a:latin typeface="+mn-lt"/>
              </a:rPr>
              <a:t>imbalances</a:t>
            </a:r>
            <a:r>
              <a:rPr lang="it-IT" sz="1600" b="0" dirty="0">
                <a:solidFill>
                  <a:srgbClr val="0E5494"/>
                </a:solidFill>
                <a:latin typeface="+mn-lt"/>
              </a:rPr>
              <a:t>.</a:t>
            </a:r>
          </a:p>
        </p:txBody>
      </p:sp>
    </p:spTree>
    <p:extLst>
      <p:ext uri="{BB962C8B-B14F-4D97-AF65-F5344CB8AC3E}">
        <p14:creationId xmlns:p14="http://schemas.microsoft.com/office/powerpoint/2010/main" val="2302232626"/>
      </p:ext>
    </p:extLst>
  </p:cSld>
  <p:clrMapOvr>
    <a:masterClrMapping/>
  </p:clrMapOvr>
</p:sld>
</file>

<file path=ppt/theme/theme1.xml><?xml version="1.0" encoding="utf-8"?>
<a:theme xmlns:a="http://schemas.openxmlformats.org/drawingml/2006/main" name="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16073</TotalTime>
  <Words>5753</Words>
  <Application>Microsoft Macintosh PowerPoint</Application>
  <PresentationFormat>Presentazione su schermo (4:3)</PresentationFormat>
  <Paragraphs>5086</Paragraphs>
  <Slides>134</Slides>
  <Notes>134</Notes>
  <HiddenSlides>0</HiddenSlides>
  <MMClips>0</MMClips>
  <ScaleCrop>false</ScaleCrop>
  <HeadingPairs>
    <vt:vector size="6" baseType="variant">
      <vt:variant>
        <vt:lpstr>Caratteri utilizzati</vt:lpstr>
      </vt:variant>
      <vt:variant>
        <vt:i4>4</vt:i4>
      </vt:variant>
      <vt:variant>
        <vt:lpstr>Tema</vt:lpstr>
      </vt:variant>
      <vt:variant>
        <vt:i4>2</vt:i4>
      </vt:variant>
      <vt:variant>
        <vt:lpstr>Titoli diapositive</vt:lpstr>
      </vt:variant>
      <vt:variant>
        <vt:i4>134</vt:i4>
      </vt:variant>
    </vt:vector>
  </HeadingPairs>
  <TitlesOfParts>
    <vt:vector size="140" baseType="lpstr">
      <vt:lpstr>Arial</vt:lpstr>
      <vt:lpstr>MetaNormalLF-Roman</vt:lpstr>
      <vt:lpstr>Verdana</vt:lpstr>
      <vt:lpstr>Wingdings</vt:lpstr>
      <vt:lpstr>EN template</vt:lpstr>
      <vt:lpstr>6_EN template</vt:lpstr>
      <vt:lpstr>System of Official Statistics</vt:lpstr>
      <vt:lpstr>Content of the presentation</vt:lpstr>
      <vt:lpstr>Presentazione standard di PowerPoint</vt:lpstr>
      <vt:lpstr>History of the ESS: recap on EU key dates</vt:lpstr>
      <vt:lpstr>History of the ESS: recap on EU key dates</vt:lpstr>
      <vt:lpstr>History of the ESS: recap on EU key dates</vt:lpstr>
      <vt:lpstr>History of the ESS: recap on EU key dates</vt:lpstr>
      <vt:lpstr>History of the ESS</vt:lpstr>
      <vt:lpstr>History of the ESS</vt:lpstr>
      <vt:lpstr>History of the ESS</vt:lpstr>
      <vt:lpstr>History of the ESS</vt:lpstr>
      <vt:lpstr>Presentazione standard di PowerPoint</vt:lpstr>
      <vt:lpstr>What is the ESS?</vt:lpstr>
      <vt:lpstr>What is the ESS?</vt:lpstr>
      <vt:lpstr>What is the ESS?</vt:lpstr>
      <vt:lpstr>What is the ESS?</vt:lpstr>
      <vt:lpstr>What is the ESS?</vt:lpstr>
      <vt:lpstr>What is the ESS?</vt:lpstr>
      <vt:lpstr>The ESS members: Eurostat</vt:lpstr>
      <vt:lpstr>The ESS members: Eurostat</vt:lpstr>
      <vt:lpstr>The ESS members: Eurostat</vt:lpstr>
      <vt:lpstr>Institutions of the European Union</vt:lpstr>
      <vt:lpstr>How do the institutions of the EU work?</vt:lpstr>
      <vt:lpstr>The ESS members: Eurostat</vt:lpstr>
      <vt:lpstr>The ESS members: Eurostat</vt:lpstr>
      <vt:lpstr>The ESS members: Eurostat</vt:lpstr>
      <vt:lpstr>Presentazione standard di PowerPoint</vt:lpstr>
      <vt:lpstr>The ESS members: NSIs and ONAs</vt:lpstr>
      <vt:lpstr>The ESS members: ONAs</vt:lpstr>
      <vt:lpstr>The ESS members: ONAs</vt:lpstr>
      <vt:lpstr>The ESS members: ONAs</vt:lpstr>
      <vt:lpstr>The ESS members: ONAs</vt:lpstr>
      <vt:lpstr>The ESS members: ONAs</vt:lpstr>
      <vt:lpstr>The ESS members: ONAs</vt:lpstr>
      <vt:lpstr>Presentazione standard di PowerPoint</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Regulation 223/2009</vt:lpstr>
      <vt:lpstr>Other ESS relevant legal acts</vt:lpstr>
      <vt:lpstr>Presentazione standard di PowerPoint</vt:lpstr>
      <vt:lpstr>European statistical programme</vt:lpstr>
      <vt:lpstr>European statistical programme</vt:lpstr>
      <vt:lpstr>European statistical programme</vt:lpstr>
      <vt:lpstr>European statistical programme</vt:lpstr>
      <vt:lpstr>European statistical programme</vt:lpstr>
      <vt:lpstr>European statistical programme 2021-27</vt:lpstr>
      <vt:lpstr>European statistical programme 2021-27</vt:lpstr>
      <vt:lpstr>European statistical programme 2021-27</vt:lpstr>
      <vt:lpstr>European statistical programme 2021-27</vt:lpstr>
      <vt:lpstr>European statistical programme 2021-27</vt:lpstr>
      <vt:lpstr>European statistical programme 2021-27</vt:lpstr>
      <vt:lpstr>European statistical programme 2013-20</vt:lpstr>
      <vt:lpstr>Presentazione standard di PowerPoint</vt:lpstr>
      <vt:lpstr>The ESS governance bodies</vt:lpstr>
      <vt:lpstr>The ESS governance bodies</vt:lpstr>
      <vt:lpstr>The ESS Committee - ESSC</vt:lpstr>
      <vt:lpstr>The ESS Committee - ESSC</vt:lpstr>
      <vt:lpstr>The ESS Committee - ESSC</vt:lpstr>
      <vt:lpstr>The ESS Committee - ESSC</vt:lpstr>
      <vt:lpstr>The ESS Committee - ESSC</vt:lpstr>
      <vt:lpstr>The ESS Committee - ESSC</vt:lpstr>
      <vt:lpstr>The ESS Committee - ESSC</vt:lpstr>
      <vt:lpstr>The ESS Committee - ESSC</vt:lpstr>
      <vt:lpstr>The ESS Committee - ESSC</vt:lpstr>
      <vt:lpstr>The ESS Committee - ESSC</vt:lpstr>
      <vt:lpstr>The Partnership Group - PG</vt:lpstr>
      <vt:lpstr>The Partnership Group - PG</vt:lpstr>
      <vt:lpstr>Directors General of the NSIs - DGINS</vt:lpstr>
      <vt:lpstr>Directors General of the NSIs - DGINS</vt:lpstr>
      <vt:lpstr>Directors General of the NSIs - DGINS</vt:lpstr>
      <vt:lpstr>Directors General of the NSIs - DGINS</vt:lpstr>
      <vt:lpstr>Directors General of the NSIs - DGINS</vt:lpstr>
      <vt:lpstr>European Statistical Governance Advisory Board - ESGAB </vt:lpstr>
      <vt:lpstr>European Statistical Governance Advisory Board - ESGAB </vt:lpstr>
      <vt:lpstr>European Statistical Governance Advisory Board - ESGAB </vt:lpstr>
      <vt:lpstr>European Statistical Governance Advisory Board - ESGAB </vt:lpstr>
      <vt:lpstr>European Statistical Advisory Committee - ESAC </vt:lpstr>
      <vt:lpstr>European Statistical Advisory Committee - ESAC </vt:lpstr>
      <vt:lpstr>European Statistical Advisory Committee - ESAC </vt:lpstr>
      <vt:lpstr>European Statistical Advisory Committee - ESAC </vt:lpstr>
      <vt:lpstr>European Statistical Advisory Committee - ESAC </vt:lpstr>
      <vt:lpstr>European Statistical Forum - ESF </vt:lpstr>
      <vt:lpstr>European Statistical Forum - ESF </vt:lpstr>
      <vt:lpstr>European Statistical Forum - ESF </vt:lpstr>
      <vt:lpstr>European Statistical Forum - ESF </vt:lpstr>
      <vt:lpstr>European Statistical Forum - ESF </vt:lpstr>
      <vt:lpstr>European Statistical Forum - ESF </vt:lpstr>
      <vt:lpstr>European System of Central Banks - ESCB</vt:lpstr>
      <vt:lpstr>European System of Central Banks - ESCB</vt:lpstr>
      <vt:lpstr>European System of Central Banks - ESCB</vt:lpstr>
      <vt:lpstr>European System of Central Banks - ESCB</vt:lpstr>
      <vt:lpstr>European System of Central Banks - ESCB</vt:lpstr>
      <vt:lpstr>Presentazione standard di PowerPoint</vt:lpstr>
      <vt:lpstr>Presentazione standard di PowerPoint</vt:lpstr>
      <vt:lpstr>Quality within the ESS</vt:lpstr>
      <vt:lpstr>Quality within the ESS</vt:lpstr>
      <vt:lpstr>Quality within the ESS</vt:lpstr>
      <vt:lpstr>European Statistics Code of Practice </vt:lpstr>
      <vt:lpstr>European Statistics Code of Practice </vt:lpstr>
      <vt:lpstr>European Statistics Code of Practice </vt:lpstr>
      <vt:lpstr>European Statistics Code of Practice </vt:lpstr>
      <vt:lpstr>European Statistics Code of Practice </vt:lpstr>
      <vt:lpstr>European Statistics Code of Practice </vt:lpstr>
      <vt:lpstr>European Statistics Code of Practice </vt:lpstr>
      <vt:lpstr>European Statistics Code of Practice </vt:lpstr>
      <vt:lpstr>European Statistics Code of Practice </vt:lpstr>
      <vt:lpstr>ESS commitment to quality</vt:lpstr>
      <vt:lpstr>ESS commitment to quality</vt:lpstr>
      <vt:lpstr>ESS commitment to quality</vt:lpstr>
      <vt:lpstr>ESS commitment to quality</vt:lpstr>
      <vt:lpstr>ESS commitment to quality</vt:lpstr>
      <vt:lpstr>Peer review procedures</vt:lpstr>
      <vt:lpstr>Peer review procedures</vt:lpstr>
      <vt:lpstr>Third round of peer reviews 2021-2023 </vt:lpstr>
      <vt:lpstr>Third round of peer reviews 2021-2023 </vt:lpstr>
      <vt:lpstr>Third round of peer reviews 2021-2023 </vt:lpstr>
      <vt:lpstr>Third round of peer reviews 2021-2023 </vt:lpstr>
      <vt:lpstr>Third round of peer reviews 2021-2023 </vt:lpstr>
      <vt:lpstr>Presentazione standard di PowerPoint</vt:lpstr>
      <vt:lpstr>ESS additional highlights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Cristina.Sa@ec.europa.eu</dc:creator>
  <cp:lastModifiedBy>Caterina Giusti</cp:lastModifiedBy>
  <cp:revision>579</cp:revision>
  <cp:lastPrinted>2016-11-04T13:22:29Z</cp:lastPrinted>
  <dcterms:created xsi:type="dcterms:W3CDTF">2012-10-17T15:25:32Z</dcterms:created>
  <dcterms:modified xsi:type="dcterms:W3CDTF">2021-11-04T10:28:19Z</dcterms:modified>
</cp:coreProperties>
</file>