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5" r:id="rId2"/>
    <p:sldId id="287" r:id="rId3"/>
    <p:sldId id="288" r:id="rId4"/>
    <p:sldId id="277" r:id="rId5"/>
    <p:sldId id="292" r:id="rId6"/>
    <p:sldId id="293" r:id="rId7"/>
    <p:sldId id="301" r:id="rId8"/>
    <p:sldId id="297" r:id="rId9"/>
    <p:sldId id="298" r:id="rId10"/>
    <p:sldId id="299" r:id="rId11"/>
    <p:sldId id="300" r:id="rId12"/>
    <p:sldId id="294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DC1"/>
    <a:srgbClr val="0356B1"/>
    <a:srgbClr val="004494"/>
    <a:srgbClr val="024EA2"/>
    <a:srgbClr val="024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60" y="10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DE8A8-58E8-4228-852D-8A42824F543D}" type="doc">
      <dgm:prSet loTypeId="urn:microsoft.com/office/officeart/2005/8/layout/cycle1" loCatId="cycle" qsTypeId="urn:microsoft.com/office/officeart/2005/8/quickstyle/simple1" qsCatId="simple" csTypeId="urn:microsoft.com/office/officeart/2005/8/colors/accent1_3" csCatId="accent1" phldr="1"/>
      <dgm:spPr/>
    </dgm:pt>
    <dgm:pt modelId="{B684CEB7-6AEF-4A4B-BBAD-ADACFA9B62D7}">
      <dgm:prSet phldrT="[Text]"/>
      <dgm:spPr/>
      <dgm:t>
        <a:bodyPr/>
        <a:lstStyle/>
        <a:p>
          <a:r>
            <a:rPr lang="en-US" b="1" dirty="0"/>
            <a:t>Quality assessment</a:t>
          </a:r>
          <a:endParaRPr lang="en-US" dirty="0"/>
        </a:p>
      </dgm:t>
    </dgm:pt>
    <dgm:pt modelId="{940D4B5F-E1BF-4998-A4C0-71735DAD4AD3}" type="parTrans" cxnId="{1DCF0371-4F68-473F-8BBF-32994C2D1879}">
      <dgm:prSet/>
      <dgm:spPr/>
      <dgm:t>
        <a:bodyPr/>
        <a:lstStyle/>
        <a:p>
          <a:endParaRPr lang="en-US"/>
        </a:p>
      </dgm:t>
    </dgm:pt>
    <dgm:pt modelId="{9B334FDB-968E-4CAE-9717-4E2E8CDE9CD3}" type="sibTrans" cxnId="{1DCF0371-4F68-473F-8BBF-32994C2D1879}">
      <dgm:prSet/>
      <dgm:spPr/>
      <dgm:t>
        <a:bodyPr/>
        <a:lstStyle/>
        <a:p>
          <a:endParaRPr lang="en-US"/>
        </a:p>
      </dgm:t>
    </dgm:pt>
    <dgm:pt modelId="{B40BA494-1D2D-46A7-8D79-FB0A669496DB}">
      <dgm:prSet phldrT="[Text]"/>
      <dgm:spPr/>
      <dgm:t>
        <a:bodyPr/>
        <a:lstStyle/>
        <a:p>
          <a:r>
            <a:rPr lang="en-US" b="1" dirty="0"/>
            <a:t>Quality reporting </a:t>
          </a:r>
          <a:endParaRPr lang="en-US" dirty="0"/>
        </a:p>
      </dgm:t>
    </dgm:pt>
    <dgm:pt modelId="{0C5E59B3-EB96-4543-9D15-DF9D092A2D65}" type="parTrans" cxnId="{58709ABF-00C5-406E-AE5E-46D5AD63EDBD}">
      <dgm:prSet/>
      <dgm:spPr/>
      <dgm:t>
        <a:bodyPr/>
        <a:lstStyle/>
        <a:p>
          <a:endParaRPr lang="en-US"/>
        </a:p>
      </dgm:t>
    </dgm:pt>
    <dgm:pt modelId="{4D421F6C-F6A5-4B88-B53A-9DE642706110}" type="sibTrans" cxnId="{58709ABF-00C5-406E-AE5E-46D5AD63EDBD}">
      <dgm:prSet/>
      <dgm:spPr/>
      <dgm:t>
        <a:bodyPr/>
        <a:lstStyle/>
        <a:p>
          <a:endParaRPr lang="en-US"/>
        </a:p>
      </dgm:t>
    </dgm:pt>
    <dgm:pt modelId="{5A84A52B-553A-4908-9369-5949A29CCBB1}">
      <dgm:prSet phldrT="[Text]"/>
      <dgm:spPr/>
      <dgm:t>
        <a:bodyPr/>
        <a:lstStyle/>
        <a:p>
          <a:r>
            <a:rPr lang="en-US" b="1" dirty="0"/>
            <a:t>Quality improvement </a:t>
          </a:r>
          <a:endParaRPr lang="en-US" dirty="0"/>
        </a:p>
      </dgm:t>
    </dgm:pt>
    <dgm:pt modelId="{ECC6F7BD-23B5-4564-9D2E-8A971050C144}" type="sibTrans" cxnId="{FF90211E-9833-4746-A100-0A3008E81412}">
      <dgm:prSet/>
      <dgm:spPr/>
      <dgm:t>
        <a:bodyPr/>
        <a:lstStyle/>
        <a:p>
          <a:endParaRPr lang="en-US"/>
        </a:p>
      </dgm:t>
    </dgm:pt>
    <dgm:pt modelId="{097DEBC6-517A-42C6-B91D-A131DCBDA935}" type="parTrans" cxnId="{FF90211E-9833-4746-A100-0A3008E81412}">
      <dgm:prSet/>
      <dgm:spPr/>
      <dgm:t>
        <a:bodyPr/>
        <a:lstStyle/>
        <a:p>
          <a:endParaRPr lang="en-US"/>
        </a:p>
      </dgm:t>
    </dgm:pt>
    <dgm:pt modelId="{AEC3C789-5F42-49A6-AD54-3993B257A164}" type="pres">
      <dgm:prSet presAssocID="{AF8DE8A8-58E8-4228-852D-8A42824F543D}" presName="cycle" presStyleCnt="0">
        <dgm:presLayoutVars>
          <dgm:dir/>
          <dgm:resizeHandles val="exact"/>
        </dgm:presLayoutVars>
      </dgm:prSet>
      <dgm:spPr/>
    </dgm:pt>
    <dgm:pt modelId="{1592553D-EC12-4105-9439-0CDC564D66DB}" type="pres">
      <dgm:prSet presAssocID="{B684CEB7-6AEF-4A4B-BBAD-ADACFA9B62D7}" presName="dummy" presStyleCnt="0"/>
      <dgm:spPr/>
    </dgm:pt>
    <dgm:pt modelId="{E385202E-29FA-4302-8689-FB3AD4DD6818}" type="pres">
      <dgm:prSet presAssocID="{B684CEB7-6AEF-4A4B-BBAD-ADACFA9B62D7}" presName="node" presStyleLbl="revTx" presStyleIdx="0" presStyleCnt="3">
        <dgm:presLayoutVars>
          <dgm:bulletEnabled val="1"/>
        </dgm:presLayoutVars>
      </dgm:prSet>
      <dgm:spPr/>
    </dgm:pt>
    <dgm:pt modelId="{CC9ABA4D-E633-4E2B-8DF5-26D8BDFD84B3}" type="pres">
      <dgm:prSet presAssocID="{9B334FDB-968E-4CAE-9717-4E2E8CDE9CD3}" presName="sibTrans" presStyleLbl="node1" presStyleIdx="0" presStyleCnt="3"/>
      <dgm:spPr/>
    </dgm:pt>
    <dgm:pt modelId="{4F2C4343-EBE5-4686-903B-955F9E80D204}" type="pres">
      <dgm:prSet presAssocID="{5A84A52B-553A-4908-9369-5949A29CCBB1}" presName="dummy" presStyleCnt="0"/>
      <dgm:spPr/>
    </dgm:pt>
    <dgm:pt modelId="{F3896D81-E744-4B18-8A76-A62587904221}" type="pres">
      <dgm:prSet presAssocID="{5A84A52B-553A-4908-9369-5949A29CCBB1}" presName="node" presStyleLbl="revTx" presStyleIdx="1" presStyleCnt="3">
        <dgm:presLayoutVars>
          <dgm:bulletEnabled val="1"/>
        </dgm:presLayoutVars>
      </dgm:prSet>
      <dgm:spPr/>
    </dgm:pt>
    <dgm:pt modelId="{C7528362-290A-4030-9E79-E9F6566F20B0}" type="pres">
      <dgm:prSet presAssocID="{ECC6F7BD-23B5-4564-9D2E-8A971050C144}" presName="sibTrans" presStyleLbl="node1" presStyleIdx="1" presStyleCnt="3"/>
      <dgm:spPr/>
    </dgm:pt>
    <dgm:pt modelId="{57572AFD-5976-4897-9C86-548D41E746D2}" type="pres">
      <dgm:prSet presAssocID="{B40BA494-1D2D-46A7-8D79-FB0A669496DB}" presName="dummy" presStyleCnt="0"/>
      <dgm:spPr/>
    </dgm:pt>
    <dgm:pt modelId="{60FE40D9-02D2-4787-8FB6-49F28CEF9615}" type="pres">
      <dgm:prSet presAssocID="{B40BA494-1D2D-46A7-8D79-FB0A669496DB}" presName="node" presStyleLbl="revTx" presStyleIdx="2" presStyleCnt="3">
        <dgm:presLayoutVars>
          <dgm:bulletEnabled val="1"/>
        </dgm:presLayoutVars>
      </dgm:prSet>
      <dgm:spPr/>
    </dgm:pt>
    <dgm:pt modelId="{CF973182-3119-483B-AB0C-92CF001B308D}" type="pres">
      <dgm:prSet presAssocID="{4D421F6C-F6A5-4B88-B53A-9DE642706110}" presName="sibTrans" presStyleLbl="node1" presStyleIdx="2" presStyleCnt="3"/>
      <dgm:spPr/>
    </dgm:pt>
  </dgm:ptLst>
  <dgm:cxnLst>
    <dgm:cxn modelId="{FF90211E-9833-4746-A100-0A3008E81412}" srcId="{AF8DE8A8-58E8-4228-852D-8A42824F543D}" destId="{5A84A52B-553A-4908-9369-5949A29CCBB1}" srcOrd="1" destOrd="0" parTransId="{097DEBC6-517A-42C6-B91D-A131DCBDA935}" sibTransId="{ECC6F7BD-23B5-4564-9D2E-8A971050C144}"/>
    <dgm:cxn modelId="{CAA7B729-CEFF-438C-9660-532AD5F8FF32}" type="presOf" srcId="{9B334FDB-968E-4CAE-9717-4E2E8CDE9CD3}" destId="{CC9ABA4D-E633-4E2B-8DF5-26D8BDFD84B3}" srcOrd="0" destOrd="0" presId="urn:microsoft.com/office/officeart/2005/8/layout/cycle1"/>
    <dgm:cxn modelId="{F5405B2C-F04E-4D60-915A-18D12A90CB7D}" type="presOf" srcId="{B40BA494-1D2D-46A7-8D79-FB0A669496DB}" destId="{60FE40D9-02D2-4787-8FB6-49F28CEF9615}" srcOrd="0" destOrd="0" presId="urn:microsoft.com/office/officeart/2005/8/layout/cycle1"/>
    <dgm:cxn modelId="{C290E92D-DC43-4F0E-939B-5D2BFF160415}" type="presOf" srcId="{AF8DE8A8-58E8-4228-852D-8A42824F543D}" destId="{AEC3C789-5F42-49A6-AD54-3993B257A164}" srcOrd="0" destOrd="0" presId="urn:microsoft.com/office/officeart/2005/8/layout/cycle1"/>
    <dgm:cxn modelId="{BD7BC34D-E5F0-4775-93F0-87A39059D974}" type="presOf" srcId="{5A84A52B-553A-4908-9369-5949A29CCBB1}" destId="{F3896D81-E744-4B18-8A76-A62587904221}" srcOrd="0" destOrd="0" presId="urn:microsoft.com/office/officeart/2005/8/layout/cycle1"/>
    <dgm:cxn modelId="{1DCF0371-4F68-473F-8BBF-32994C2D1879}" srcId="{AF8DE8A8-58E8-4228-852D-8A42824F543D}" destId="{B684CEB7-6AEF-4A4B-BBAD-ADACFA9B62D7}" srcOrd="0" destOrd="0" parTransId="{940D4B5F-E1BF-4998-A4C0-71735DAD4AD3}" sibTransId="{9B334FDB-968E-4CAE-9717-4E2E8CDE9CD3}"/>
    <dgm:cxn modelId="{2D2C4B9A-E9DF-4632-8172-62D2DEB194FE}" type="presOf" srcId="{B684CEB7-6AEF-4A4B-BBAD-ADACFA9B62D7}" destId="{E385202E-29FA-4302-8689-FB3AD4DD6818}" srcOrd="0" destOrd="0" presId="urn:microsoft.com/office/officeart/2005/8/layout/cycle1"/>
    <dgm:cxn modelId="{58709ABF-00C5-406E-AE5E-46D5AD63EDBD}" srcId="{AF8DE8A8-58E8-4228-852D-8A42824F543D}" destId="{B40BA494-1D2D-46A7-8D79-FB0A669496DB}" srcOrd="2" destOrd="0" parTransId="{0C5E59B3-EB96-4543-9D15-DF9D092A2D65}" sibTransId="{4D421F6C-F6A5-4B88-B53A-9DE642706110}"/>
    <dgm:cxn modelId="{6372D1C6-A184-44BF-B9FD-D303665D0B6C}" type="presOf" srcId="{ECC6F7BD-23B5-4564-9D2E-8A971050C144}" destId="{C7528362-290A-4030-9E79-E9F6566F20B0}" srcOrd="0" destOrd="0" presId="urn:microsoft.com/office/officeart/2005/8/layout/cycle1"/>
    <dgm:cxn modelId="{77A0F0F3-E6C4-4759-9CE8-DA9BF63DE5E7}" type="presOf" srcId="{4D421F6C-F6A5-4B88-B53A-9DE642706110}" destId="{CF973182-3119-483B-AB0C-92CF001B308D}" srcOrd="0" destOrd="0" presId="urn:microsoft.com/office/officeart/2005/8/layout/cycle1"/>
    <dgm:cxn modelId="{B278137B-B174-4A0B-8FBB-151FD5786F10}" type="presParOf" srcId="{AEC3C789-5F42-49A6-AD54-3993B257A164}" destId="{1592553D-EC12-4105-9439-0CDC564D66DB}" srcOrd="0" destOrd="0" presId="urn:microsoft.com/office/officeart/2005/8/layout/cycle1"/>
    <dgm:cxn modelId="{FC26439B-66FB-4A5C-AB01-6E3B971769ED}" type="presParOf" srcId="{AEC3C789-5F42-49A6-AD54-3993B257A164}" destId="{E385202E-29FA-4302-8689-FB3AD4DD6818}" srcOrd="1" destOrd="0" presId="urn:microsoft.com/office/officeart/2005/8/layout/cycle1"/>
    <dgm:cxn modelId="{BE054204-CE5C-4FE0-B7C3-2F23580865A3}" type="presParOf" srcId="{AEC3C789-5F42-49A6-AD54-3993B257A164}" destId="{CC9ABA4D-E633-4E2B-8DF5-26D8BDFD84B3}" srcOrd="2" destOrd="0" presId="urn:microsoft.com/office/officeart/2005/8/layout/cycle1"/>
    <dgm:cxn modelId="{87DEE473-95EB-4472-BEBA-CC52BF69E98F}" type="presParOf" srcId="{AEC3C789-5F42-49A6-AD54-3993B257A164}" destId="{4F2C4343-EBE5-4686-903B-955F9E80D204}" srcOrd="3" destOrd="0" presId="urn:microsoft.com/office/officeart/2005/8/layout/cycle1"/>
    <dgm:cxn modelId="{044A62E8-363E-4D0D-95FC-1BC55CBCF838}" type="presParOf" srcId="{AEC3C789-5F42-49A6-AD54-3993B257A164}" destId="{F3896D81-E744-4B18-8A76-A62587904221}" srcOrd="4" destOrd="0" presId="urn:microsoft.com/office/officeart/2005/8/layout/cycle1"/>
    <dgm:cxn modelId="{039132BB-5A25-4DE7-A3E5-F6D616EB26AB}" type="presParOf" srcId="{AEC3C789-5F42-49A6-AD54-3993B257A164}" destId="{C7528362-290A-4030-9E79-E9F6566F20B0}" srcOrd="5" destOrd="0" presId="urn:microsoft.com/office/officeart/2005/8/layout/cycle1"/>
    <dgm:cxn modelId="{9EE4D6CB-60D8-49C5-8342-49F72FA19184}" type="presParOf" srcId="{AEC3C789-5F42-49A6-AD54-3993B257A164}" destId="{57572AFD-5976-4897-9C86-548D41E746D2}" srcOrd="6" destOrd="0" presId="urn:microsoft.com/office/officeart/2005/8/layout/cycle1"/>
    <dgm:cxn modelId="{174C4BE8-C394-4CD5-8A09-EDCEB78CA0C7}" type="presParOf" srcId="{AEC3C789-5F42-49A6-AD54-3993B257A164}" destId="{60FE40D9-02D2-4787-8FB6-49F28CEF9615}" srcOrd="7" destOrd="0" presId="urn:microsoft.com/office/officeart/2005/8/layout/cycle1"/>
    <dgm:cxn modelId="{FADC0001-4F43-4F64-9EBB-E427C72D2A3E}" type="presParOf" srcId="{AEC3C789-5F42-49A6-AD54-3993B257A164}" destId="{CF973182-3119-483B-AB0C-92CF001B308D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8DE8A8-58E8-4228-852D-8A42824F543D}" type="doc">
      <dgm:prSet loTypeId="urn:microsoft.com/office/officeart/2005/8/layout/cycle1" loCatId="cycle" qsTypeId="urn:microsoft.com/office/officeart/2005/8/quickstyle/simple1" qsCatId="simple" csTypeId="urn:microsoft.com/office/officeart/2005/8/colors/accent1_3" csCatId="accent1" phldr="1"/>
      <dgm:spPr/>
    </dgm:pt>
    <dgm:pt modelId="{B684CEB7-6AEF-4A4B-BBAD-ADACFA9B62D7}">
      <dgm:prSet phldrT="[Text]" custT="1"/>
      <dgm:spPr/>
      <dgm:t>
        <a:bodyPr/>
        <a:lstStyle/>
        <a:p>
          <a:r>
            <a:rPr lang="en-US" sz="2400" b="1">
              <a:solidFill>
                <a:srgbClr val="FF0000"/>
              </a:solidFill>
            </a:rPr>
            <a:t>Quality assessment</a:t>
          </a:r>
          <a:endParaRPr lang="en-US" sz="2400" dirty="0">
            <a:solidFill>
              <a:srgbClr val="FF0000"/>
            </a:solidFill>
          </a:endParaRPr>
        </a:p>
      </dgm:t>
    </dgm:pt>
    <dgm:pt modelId="{940D4B5F-E1BF-4998-A4C0-71735DAD4AD3}" type="parTrans" cxnId="{1DCF0371-4F68-473F-8BBF-32994C2D1879}">
      <dgm:prSet/>
      <dgm:spPr/>
      <dgm:t>
        <a:bodyPr/>
        <a:lstStyle/>
        <a:p>
          <a:endParaRPr lang="en-US"/>
        </a:p>
      </dgm:t>
    </dgm:pt>
    <dgm:pt modelId="{9B334FDB-968E-4CAE-9717-4E2E8CDE9CD3}" type="sibTrans" cxnId="{1DCF0371-4F68-473F-8BBF-32994C2D1879}">
      <dgm:prSet/>
      <dgm:spPr/>
      <dgm:t>
        <a:bodyPr/>
        <a:lstStyle/>
        <a:p>
          <a:endParaRPr lang="en-US"/>
        </a:p>
      </dgm:t>
    </dgm:pt>
    <dgm:pt modelId="{B40BA494-1D2D-46A7-8D79-FB0A669496DB}">
      <dgm:prSet phldrT="[Text]"/>
      <dgm:spPr/>
      <dgm:t>
        <a:bodyPr/>
        <a:lstStyle/>
        <a:p>
          <a:r>
            <a:rPr lang="en-US" b="1">
              <a:solidFill>
                <a:schemeClr val="bg1">
                  <a:lumMod val="85000"/>
                </a:schemeClr>
              </a:solidFill>
            </a:rPr>
            <a:t>Quality reporting 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0C5E59B3-EB96-4543-9D15-DF9D092A2D65}" type="parTrans" cxnId="{58709ABF-00C5-406E-AE5E-46D5AD63EDBD}">
      <dgm:prSet/>
      <dgm:spPr/>
      <dgm:t>
        <a:bodyPr/>
        <a:lstStyle/>
        <a:p>
          <a:endParaRPr lang="en-US"/>
        </a:p>
      </dgm:t>
    </dgm:pt>
    <dgm:pt modelId="{4D421F6C-F6A5-4B88-B53A-9DE642706110}" type="sibTrans" cxnId="{58709ABF-00C5-406E-AE5E-46D5AD63EDBD}">
      <dgm:prSet/>
      <dgm:spPr/>
      <dgm:t>
        <a:bodyPr/>
        <a:lstStyle/>
        <a:p>
          <a:endParaRPr lang="en-US"/>
        </a:p>
      </dgm:t>
    </dgm:pt>
    <dgm:pt modelId="{5A84A52B-553A-4908-9369-5949A29CCBB1}">
      <dgm:prSet phldrT="[Text]"/>
      <dgm:spPr/>
      <dgm:t>
        <a:bodyPr/>
        <a:lstStyle/>
        <a:p>
          <a:r>
            <a:rPr lang="en-US" b="1">
              <a:solidFill>
                <a:schemeClr val="bg1">
                  <a:lumMod val="85000"/>
                </a:schemeClr>
              </a:solidFill>
            </a:rPr>
            <a:t>Quality improvement 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ECC6F7BD-23B5-4564-9D2E-8A971050C144}" type="sibTrans" cxnId="{FF90211E-9833-4746-A100-0A3008E81412}">
      <dgm:prSet/>
      <dgm:spPr/>
      <dgm:t>
        <a:bodyPr/>
        <a:lstStyle/>
        <a:p>
          <a:endParaRPr lang="en-US"/>
        </a:p>
      </dgm:t>
    </dgm:pt>
    <dgm:pt modelId="{097DEBC6-517A-42C6-B91D-A131DCBDA935}" type="parTrans" cxnId="{FF90211E-9833-4746-A100-0A3008E81412}">
      <dgm:prSet/>
      <dgm:spPr/>
      <dgm:t>
        <a:bodyPr/>
        <a:lstStyle/>
        <a:p>
          <a:endParaRPr lang="en-US"/>
        </a:p>
      </dgm:t>
    </dgm:pt>
    <dgm:pt modelId="{AEC3C789-5F42-49A6-AD54-3993B257A164}" type="pres">
      <dgm:prSet presAssocID="{AF8DE8A8-58E8-4228-852D-8A42824F543D}" presName="cycle" presStyleCnt="0">
        <dgm:presLayoutVars>
          <dgm:dir/>
          <dgm:resizeHandles val="exact"/>
        </dgm:presLayoutVars>
      </dgm:prSet>
      <dgm:spPr/>
    </dgm:pt>
    <dgm:pt modelId="{1592553D-EC12-4105-9439-0CDC564D66DB}" type="pres">
      <dgm:prSet presAssocID="{B684CEB7-6AEF-4A4B-BBAD-ADACFA9B62D7}" presName="dummy" presStyleCnt="0"/>
      <dgm:spPr/>
    </dgm:pt>
    <dgm:pt modelId="{E385202E-29FA-4302-8689-FB3AD4DD6818}" type="pres">
      <dgm:prSet presAssocID="{B684CEB7-6AEF-4A4B-BBAD-ADACFA9B62D7}" presName="node" presStyleLbl="revTx" presStyleIdx="0" presStyleCnt="3" custScaleX="140823">
        <dgm:presLayoutVars>
          <dgm:bulletEnabled val="1"/>
        </dgm:presLayoutVars>
      </dgm:prSet>
      <dgm:spPr/>
    </dgm:pt>
    <dgm:pt modelId="{CC9ABA4D-E633-4E2B-8DF5-26D8BDFD84B3}" type="pres">
      <dgm:prSet presAssocID="{9B334FDB-968E-4CAE-9717-4E2E8CDE9CD3}" presName="sibTrans" presStyleLbl="node1" presStyleIdx="0" presStyleCnt="3"/>
      <dgm:spPr/>
    </dgm:pt>
    <dgm:pt modelId="{4F2C4343-EBE5-4686-903B-955F9E80D204}" type="pres">
      <dgm:prSet presAssocID="{5A84A52B-553A-4908-9369-5949A29CCBB1}" presName="dummy" presStyleCnt="0"/>
      <dgm:spPr/>
    </dgm:pt>
    <dgm:pt modelId="{F3896D81-E744-4B18-8A76-A62587904221}" type="pres">
      <dgm:prSet presAssocID="{5A84A52B-553A-4908-9369-5949A29CCBB1}" presName="node" presStyleLbl="revTx" presStyleIdx="1" presStyleCnt="3">
        <dgm:presLayoutVars>
          <dgm:bulletEnabled val="1"/>
        </dgm:presLayoutVars>
      </dgm:prSet>
      <dgm:spPr/>
    </dgm:pt>
    <dgm:pt modelId="{C7528362-290A-4030-9E79-E9F6566F20B0}" type="pres">
      <dgm:prSet presAssocID="{ECC6F7BD-23B5-4564-9D2E-8A971050C144}" presName="sibTrans" presStyleLbl="node1" presStyleIdx="1" presStyleCnt="3"/>
      <dgm:spPr/>
    </dgm:pt>
    <dgm:pt modelId="{57572AFD-5976-4897-9C86-548D41E746D2}" type="pres">
      <dgm:prSet presAssocID="{B40BA494-1D2D-46A7-8D79-FB0A669496DB}" presName="dummy" presStyleCnt="0"/>
      <dgm:spPr/>
    </dgm:pt>
    <dgm:pt modelId="{60FE40D9-02D2-4787-8FB6-49F28CEF9615}" type="pres">
      <dgm:prSet presAssocID="{B40BA494-1D2D-46A7-8D79-FB0A669496DB}" presName="node" presStyleLbl="revTx" presStyleIdx="2" presStyleCnt="3">
        <dgm:presLayoutVars>
          <dgm:bulletEnabled val="1"/>
        </dgm:presLayoutVars>
      </dgm:prSet>
      <dgm:spPr/>
    </dgm:pt>
    <dgm:pt modelId="{CF973182-3119-483B-AB0C-92CF001B308D}" type="pres">
      <dgm:prSet presAssocID="{4D421F6C-F6A5-4B88-B53A-9DE642706110}" presName="sibTrans" presStyleLbl="node1" presStyleIdx="2" presStyleCnt="3"/>
      <dgm:spPr/>
    </dgm:pt>
  </dgm:ptLst>
  <dgm:cxnLst>
    <dgm:cxn modelId="{FF90211E-9833-4746-A100-0A3008E81412}" srcId="{AF8DE8A8-58E8-4228-852D-8A42824F543D}" destId="{5A84A52B-553A-4908-9369-5949A29CCBB1}" srcOrd="1" destOrd="0" parTransId="{097DEBC6-517A-42C6-B91D-A131DCBDA935}" sibTransId="{ECC6F7BD-23B5-4564-9D2E-8A971050C144}"/>
    <dgm:cxn modelId="{CAA7B729-CEFF-438C-9660-532AD5F8FF32}" type="presOf" srcId="{9B334FDB-968E-4CAE-9717-4E2E8CDE9CD3}" destId="{CC9ABA4D-E633-4E2B-8DF5-26D8BDFD84B3}" srcOrd="0" destOrd="0" presId="urn:microsoft.com/office/officeart/2005/8/layout/cycle1"/>
    <dgm:cxn modelId="{F5405B2C-F04E-4D60-915A-18D12A90CB7D}" type="presOf" srcId="{B40BA494-1D2D-46A7-8D79-FB0A669496DB}" destId="{60FE40D9-02D2-4787-8FB6-49F28CEF9615}" srcOrd="0" destOrd="0" presId="urn:microsoft.com/office/officeart/2005/8/layout/cycle1"/>
    <dgm:cxn modelId="{C290E92D-DC43-4F0E-939B-5D2BFF160415}" type="presOf" srcId="{AF8DE8A8-58E8-4228-852D-8A42824F543D}" destId="{AEC3C789-5F42-49A6-AD54-3993B257A164}" srcOrd="0" destOrd="0" presId="urn:microsoft.com/office/officeart/2005/8/layout/cycle1"/>
    <dgm:cxn modelId="{BD7BC34D-E5F0-4775-93F0-87A39059D974}" type="presOf" srcId="{5A84A52B-553A-4908-9369-5949A29CCBB1}" destId="{F3896D81-E744-4B18-8A76-A62587904221}" srcOrd="0" destOrd="0" presId="urn:microsoft.com/office/officeart/2005/8/layout/cycle1"/>
    <dgm:cxn modelId="{1DCF0371-4F68-473F-8BBF-32994C2D1879}" srcId="{AF8DE8A8-58E8-4228-852D-8A42824F543D}" destId="{B684CEB7-6AEF-4A4B-BBAD-ADACFA9B62D7}" srcOrd="0" destOrd="0" parTransId="{940D4B5F-E1BF-4998-A4C0-71735DAD4AD3}" sibTransId="{9B334FDB-968E-4CAE-9717-4E2E8CDE9CD3}"/>
    <dgm:cxn modelId="{2D2C4B9A-E9DF-4632-8172-62D2DEB194FE}" type="presOf" srcId="{B684CEB7-6AEF-4A4B-BBAD-ADACFA9B62D7}" destId="{E385202E-29FA-4302-8689-FB3AD4DD6818}" srcOrd="0" destOrd="0" presId="urn:microsoft.com/office/officeart/2005/8/layout/cycle1"/>
    <dgm:cxn modelId="{58709ABF-00C5-406E-AE5E-46D5AD63EDBD}" srcId="{AF8DE8A8-58E8-4228-852D-8A42824F543D}" destId="{B40BA494-1D2D-46A7-8D79-FB0A669496DB}" srcOrd="2" destOrd="0" parTransId="{0C5E59B3-EB96-4543-9D15-DF9D092A2D65}" sibTransId="{4D421F6C-F6A5-4B88-B53A-9DE642706110}"/>
    <dgm:cxn modelId="{6372D1C6-A184-44BF-B9FD-D303665D0B6C}" type="presOf" srcId="{ECC6F7BD-23B5-4564-9D2E-8A971050C144}" destId="{C7528362-290A-4030-9E79-E9F6566F20B0}" srcOrd="0" destOrd="0" presId="urn:microsoft.com/office/officeart/2005/8/layout/cycle1"/>
    <dgm:cxn modelId="{77A0F0F3-E6C4-4759-9CE8-DA9BF63DE5E7}" type="presOf" srcId="{4D421F6C-F6A5-4B88-B53A-9DE642706110}" destId="{CF973182-3119-483B-AB0C-92CF001B308D}" srcOrd="0" destOrd="0" presId="urn:microsoft.com/office/officeart/2005/8/layout/cycle1"/>
    <dgm:cxn modelId="{B278137B-B174-4A0B-8FBB-151FD5786F10}" type="presParOf" srcId="{AEC3C789-5F42-49A6-AD54-3993B257A164}" destId="{1592553D-EC12-4105-9439-0CDC564D66DB}" srcOrd="0" destOrd="0" presId="urn:microsoft.com/office/officeart/2005/8/layout/cycle1"/>
    <dgm:cxn modelId="{FC26439B-66FB-4A5C-AB01-6E3B971769ED}" type="presParOf" srcId="{AEC3C789-5F42-49A6-AD54-3993B257A164}" destId="{E385202E-29FA-4302-8689-FB3AD4DD6818}" srcOrd="1" destOrd="0" presId="urn:microsoft.com/office/officeart/2005/8/layout/cycle1"/>
    <dgm:cxn modelId="{BE054204-CE5C-4FE0-B7C3-2F23580865A3}" type="presParOf" srcId="{AEC3C789-5F42-49A6-AD54-3993B257A164}" destId="{CC9ABA4D-E633-4E2B-8DF5-26D8BDFD84B3}" srcOrd="2" destOrd="0" presId="urn:microsoft.com/office/officeart/2005/8/layout/cycle1"/>
    <dgm:cxn modelId="{87DEE473-95EB-4472-BEBA-CC52BF69E98F}" type="presParOf" srcId="{AEC3C789-5F42-49A6-AD54-3993B257A164}" destId="{4F2C4343-EBE5-4686-903B-955F9E80D204}" srcOrd="3" destOrd="0" presId="urn:microsoft.com/office/officeart/2005/8/layout/cycle1"/>
    <dgm:cxn modelId="{044A62E8-363E-4D0D-95FC-1BC55CBCF838}" type="presParOf" srcId="{AEC3C789-5F42-49A6-AD54-3993B257A164}" destId="{F3896D81-E744-4B18-8A76-A62587904221}" srcOrd="4" destOrd="0" presId="urn:microsoft.com/office/officeart/2005/8/layout/cycle1"/>
    <dgm:cxn modelId="{039132BB-5A25-4DE7-A3E5-F6D616EB26AB}" type="presParOf" srcId="{AEC3C789-5F42-49A6-AD54-3993B257A164}" destId="{C7528362-290A-4030-9E79-E9F6566F20B0}" srcOrd="5" destOrd="0" presId="urn:microsoft.com/office/officeart/2005/8/layout/cycle1"/>
    <dgm:cxn modelId="{9EE4D6CB-60D8-49C5-8342-49F72FA19184}" type="presParOf" srcId="{AEC3C789-5F42-49A6-AD54-3993B257A164}" destId="{57572AFD-5976-4897-9C86-548D41E746D2}" srcOrd="6" destOrd="0" presId="urn:microsoft.com/office/officeart/2005/8/layout/cycle1"/>
    <dgm:cxn modelId="{174C4BE8-C394-4CD5-8A09-EDCEB78CA0C7}" type="presParOf" srcId="{AEC3C789-5F42-49A6-AD54-3993B257A164}" destId="{60FE40D9-02D2-4787-8FB6-49F28CEF9615}" srcOrd="7" destOrd="0" presId="urn:microsoft.com/office/officeart/2005/8/layout/cycle1"/>
    <dgm:cxn modelId="{FADC0001-4F43-4F64-9EBB-E427C72D2A3E}" type="presParOf" srcId="{AEC3C789-5F42-49A6-AD54-3993B257A164}" destId="{CF973182-3119-483B-AB0C-92CF001B308D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8DE8A8-58E8-4228-852D-8A42824F543D}" type="doc">
      <dgm:prSet loTypeId="urn:microsoft.com/office/officeart/2005/8/layout/cycle1" loCatId="cycle" qsTypeId="urn:microsoft.com/office/officeart/2005/8/quickstyle/simple1" qsCatId="simple" csTypeId="urn:microsoft.com/office/officeart/2005/8/colors/accent1_3" csCatId="accent1" phldr="1"/>
      <dgm:spPr/>
    </dgm:pt>
    <dgm:pt modelId="{B684CEB7-6AEF-4A4B-BBAD-ADACFA9B62D7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85000"/>
                </a:schemeClr>
              </a:solidFill>
            </a:rPr>
            <a:t>Quality assessment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940D4B5F-E1BF-4998-A4C0-71735DAD4AD3}" type="parTrans" cxnId="{1DCF0371-4F68-473F-8BBF-32994C2D1879}">
      <dgm:prSet/>
      <dgm:spPr/>
      <dgm:t>
        <a:bodyPr/>
        <a:lstStyle/>
        <a:p>
          <a:endParaRPr lang="en-US"/>
        </a:p>
      </dgm:t>
    </dgm:pt>
    <dgm:pt modelId="{9B334FDB-968E-4CAE-9717-4E2E8CDE9CD3}" type="sibTrans" cxnId="{1DCF0371-4F68-473F-8BBF-32994C2D1879}">
      <dgm:prSet/>
      <dgm:spPr/>
      <dgm:t>
        <a:bodyPr/>
        <a:lstStyle/>
        <a:p>
          <a:endParaRPr lang="en-US"/>
        </a:p>
      </dgm:t>
    </dgm:pt>
    <dgm:pt modelId="{B40BA494-1D2D-46A7-8D79-FB0A669496DB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85000"/>
                </a:schemeClr>
              </a:solidFill>
            </a:rPr>
            <a:t>Quality reporting 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0C5E59B3-EB96-4543-9D15-DF9D092A2D65}" type="parTrans" cxnId="{58709ABF-00C5-406E-AE5E-46D5AD63EDBD}">
      <dgm:prSet/>
      <dgm:spPr/>
      <dgm:t>
        <a:bodyPr/>
        <a:lstStyle/>
        <a:p>
          <a:endParaRPr lang="en-US"/>
        </a:p>
      </dgm:t>
    </dgm:pt>
    <dgm:pt modelId="{4D421F6C-F6A5-4B88-B53A-9DE642706110}" type="sibTrans" cxnId="{58709ABF-00C5-406E-AE5E-46D5AD63EDBD}">
      <dgm:prSet/>
      <dgm:spPr/>
      <dgm:t>
        <a:bodyPr/>
        <a:lstStyle/>
        <a:p>
          <a:endParaRPr lang="en-US"/>
        </a:p>
      </dgm:t>
    </dgm:pt>
    <dgm:pt modelId="{5A84A52B-553A-4908-9369-5949A29CCBB1}">
      <dgm:prSet phldrT="[Text]" custT="1"/>
      <dgm:spPr/>
      <dgm:t>
        <a:bodyPr/>
        <a:lstStyle/>
        <a:p>
          <a:r>
            <a:rPr lang="en-US" sz="2400" b="1" dirty="0">
              <a:solidFill>
                <a:srgbClr val="FF0000"/>
              </a:solidFill>
            </a:rPr>
            <a:t>Quality improvement </a:t>
          </a:r>
          <a:endParaRPr lang="en-US" sz="2400" dirty="0">
            <a:solidFill>
              <a:srgbClr val="FF0000"/>
            </a:solidFill>
          </a:endParaRPr>
        </a:p>
      </dgm:t>
    </dgm:pt>
    <dgm:pt modelId="{ECC6F7BD-23B5-4564-9D2E-8A971050C144}" type="sibTrans" cxnId="{FF90211E-9833-4746-A100-0A3008E81412}">
      <dgm:prSet/>
      <dgm:spPr/>
      <dgm:t>
        <a:bodyPr/>
        <a:lstStyle/>
        <a:p>
          <a:endParaRPr lang="en-US"/>
        </a:p>
      </dgm:t>
    </dgm:pt>
    <dgm:pt modelId="{097DEBC6-517A-42C6-B91D-A131DCBDA935}" type="parTrans" cxnId="{FF90211E-9833-4746-A100-0A3008E81412}">
      <dgm:prSet/>
      <dgm:spPr/>
      <dgm:t>
        <a:bodyPr/>
        <a:lstStyle/>
        <a:p>
          <a:endParaRPr lang="en-US"/>
        </a:p>
      </dgm:t>
    </dgm:pt>
    <dgm:pt modelId="{AEC3C789-5F42-49A6-AD54-3993B257A164}" type="pres">
      <dgm:prSet presAssocID="{AF8DE8A8-58E8-4228-852D-8A42824F543D}" presName="cycle" presStyleCnt="0">
        <dgm:presLayoutVars>
          <dgm:dir/>
          <dgm:resizeHandles val="exact"/>
        </dgm:presLayoutVars>
      </dgm:prSet>
      <dgm:spPr/>
    </dgm:pt>
    <dgm:pt modelId="{1592553D-EC12-4105-9439-0CDC564D66DB}" type="pres">
      <dgm:prSet presAssocID="{B684CEB7-6AEF-4A4B-BBAD-ADACFA9B62D7}" presName="dummy" presStyleCnt="0"/>
      <dgm:spPr/>
    </dgm:pt>
    <dgm:pt modelId="{E385202E-29FA-4302-8689-FB3AD4DD6818}" type="pres">
      <dgm:prSet presAssocID="{B684CEB7-6AEF-4A4B-BBAD-ADACFA9B62D7}" presName="node" presStyleLbl="revTx" presStyleIdx="0" presStyleCnt="3">
        <dgm:presLayoutVars>
          <dgm:bulletEnabled val="1"/>
        </dgm:presLayoutVars>
      </dgm:prSet>
      <dgm:spPr/>
    </dgm:pt>
    <dgm:pt modelId="{CC9ABA4D-E633-4E2B-8DF5-26D8BDFD84B3}" type="pres">
      <dgm:prSet presAssocID="{9B334FDB-968E-4CAE-9717-4E2E8CDE9CD3}" presName="sibTrans" presStyleLbl="node1" presStyleIdx="0" presStyleCnt="3"/>
      <dgm:spPr/>
    </dgm:pt>
    <dgm:pt modelId="{4F2C4343-EBE5-4686-903B-955F9E80D204}" type="pres">
      <dgm:prSet presAssocID="{5A84A52B-553A-4908-9369-5949A29CCBB1}" presName="dummy" presStyleCnt="0"/>
      <dgm:spPr/>
    </dgm:pt>
    <dgm:pt modelId="{F3896D81-E744-4B18-8A76-A62587904221}" type="pres">
      <dgm:prSet presAssocID="{5A84A52B-553A-4908-9369-5949A29CCBB1}" presName="node" presStyleLbl="revTx" presStyleIdx="1" presStyleCnt="3" custScaleX="141575" custScaleY="134396">
        <dgm:presLayoutVars>
          <dgm:bulletEnabled val="1"/>
        </dgm:presLayoutVars>
      </dgm:prSet>
      <dgm:spPr/>
    </dgm:pt>
    <dgm:pt modelId="{C7528362-290A-4030-9E79-E9F6566F20B0}" type="pres">
      <dgm:prSet presAssocID="{ECC6F7BD-23B5-4564-9D2E-8A971050C144}" presName="sibTrans" presStyleLbl="node1" presStyleIdx="1" presStyleCnt="3"/>
      <dgm:spPr/>
    </dgm:pt>
    <dgm:pt modelId="{57572AFD-5976-4897-9C86-548D41E746D2}" type="pres">
      <dgm:prSet presAssocID="{B40BA494-1D2D-46A7-8D79-FB0A669496DB}" presName="dummy" presStyleCnt="0"/>
      <dgm:spPr/>
    </dgm:pt>
    <dgm:pt modelId="{60FE40D9-02D2-4787-8FB6-49F28CEF9615}" type="pres">
      <dgm:prSet presAssocID="{B40BA494-1D2D-46A7-8D79-FB0A669496DB}" presName="node" presStyleLbl="revTx" presStyleIdx="2" presStyleCnt="3">
        <dgm:presLayoutVars>
          <dgm:bulletEnabled val="1"/>
        </dgm:presLayoutVars>
      </dgm:prSet>
      <dgm:spPr/>
    </dgm:pt>
    <dgm:pt modelId="{CF973182-3119-483B-AB0C-92CF001B308D}" type="pres">
      <dgm:prSet presAssocID="{4D421F6C-F6A5-4B88-B53A-9DE642706110}" presName="sibTrans" presStyleLbl="node1" presStyleIdx="2" presStyleCnt="3"/>
      <dgm:spPr/>
    </dgm:pt>
  </dgm:ptLst>
  <dgm:cxnLst>
    <dgm:cxn modelId="{FF90211E-9833-4746-A100-0A3008E81412}" srcId="{AF8DE8A8-58E8-4228-852D-8A42824F543D}" destId="{5A84A52B-553A-4908-9369-5949A29CCBB1}" srcOrd="1" destOrd="0" parTransId="{097DEBC6-517A-42C6-B91D-A131DCBDA935}" sibTransId="{ECC6F7BD-23B5-4564-9D2E-8A971050C144}"/>
    <dgm:cxn modelId="{CAA7B729-CEFF-438C-9660-532AD5F8FF32}" type="presOf" srcId="{9B334FDB-968E-4CAE-9717-4E2E8CDE9CD3}" destId="{CC9ABA4D-E633-4E2B-8DF5-26D8BDFD84B3}" srcOrd="0" destOrd="0" presId="urn:microsoft.com/office/officeart/2005/8/layout/cycle1"/>
    <dgm:cxn modelId="{F5405B2C-F04E-4D60-915A-18D12A90CB7D}" type="presOf" srcId="{B40BA494-1D2D-46A7-8D79-FB0A669496DB}" destId="{60FE40D9-02D2-4787-8FB6-49F28CEF9615}" srcOrd="0" destOrd="0" presId="urn:microsoft.com/office/officeart/2005/8/layout/cycle1"/>
    <dgm:cxn modelId="{C290E92D-DC43-4F0E-939B-5D2BFF160415}" type="presOf" srcId="{AF8DE8A8-58E8-4228-852D-8A42824F543D}" destId="{AEC3C789-5F42-49A6-AD54-3993B257A164}" srcOrd="0" destOrd="0" presId="urn:microsoft.com/office/officeart/2005/8/layout/cycle1"/>
    <dgm:cxn modelId="{BD7BC34D-E5F0-4775-93F0-87A39059D974}" type="presOf" srcId="{5A84A52B-553A-4908-9369-5949A29CCBB1}" destId="{F3896D81-E744-4B18-8A76-A62587904221}" srcOrd="0" destOrd="0" presId="urn:microsoft.com/office/officeart/2005/8/layout/cycle1"/>
    <dgm:cxn modelId="{1DCF0371-4F68-473F-8BBF-32994C2D1879}" srcId="{AF8DE8A8-58E8-4228-852D-8A42824F543D}" destId="{B684CEB7-6AEF-4A4B-BBAD-ADACFA9B62D7}" srcOrd="0" destOrd="0" parTransId="{940D4B5F-E1BF-4998-A4C0-71735DAD4AD3}" sibTransId="{9B334FDB-968E-4CAE-9717-4E2E8CDE9CD3}"/>
    <dgm:cxn modelId="{2D2C4B9A-E9DF-4632-8172-62D2DEB194FE}" type="presOf" srcId="{B684CEB7-6AEF-4A4B-BBAD-ADACFA9B62D7}" destId="{E385202E-29FA-4302-8689-FB3AD4DD6818}" srcOrd="0" destOrd="0" presId="urn:microsoft.com/office/officeart/2005/8/layout/cycle1"/>
    <dgm:cxn modelId="{58709ABF-00C5-406E-AE5E-46D5AD63EDBD}" srcId="{AF8DE8A8-58E8-4228-852D-8A42824F543D}" destId="{B40BA494-1D2D-46A7-8D79-FB0A669496DB}" srcOrd="2" destOrd="0" parTransId="{0C5E59B3-EB96-4543-9D15-DF9D092A2D65}" sibTransId="{4D421F6C-F6A5-4B88-B53A-9DE642706110}"/>
    <dgm:cxn modelId="{6372D1C6-A184-44BF-B9FD-D303665D0B6C}" type="presOf" srcId="{ECC6F7BD-23B5-4564-9D2E-8A971050C144}" destId="{C7528362-290A-4030-9E79-E9F6566F20B0}" srcOrd="0" destOrd="0" presId="urn:microsoft.com/office/officeart/2005/8/layout/cycle1"/>
    <dgm:cxn modelId="{77A0F0F3-E6C4-4759-9CE8-DA9BF63DE5E7}" type="presOf" srcId="{4D421F6C-F6A5-4B88-B53A-9DE642706110}" destId="{CF973182-3119-483B-AB0C-92CF001B308D}" srcOrd="0" destOrd="0" presId="urn:microsoft.com/office/officeart/2005/8/layout/cycle1"/>
    <dgm:cxn modelId="{B278137B-B174-4A0B-8FBB-151FD5786F10}" type="presParOf" srcId="{AEC3C789-5F42-49A6-AD54-3993B257A164}" destId="{1592553D-EC12-4105-9439-0CDC564D66DB}" srcOrd="0" destOrd="0" presId="urn:microsoft.com/office/officeart/2005/8/layout/cycle1"/>
    <dgm:cxn modelId="{FC26439B-66FB-4A5C-AB01-6E3B971769ED}" type="presParOf" srcId="{AEC3C789-5F42-49A6-AD54-3993B257A164}" destId="{E385202E-29FA-4302-8689-FB3AD4DD6818}" srcOrd="1" destOrd="0" presId="urn:microsoft.com/office/officeart/2005/8/layout/cycle1"/>
    <dgm:cxn modelId="{BE054204-CE5C-4FE0-B7C3-2F23580865A3}" type="presParOf" srcId="{AEC3C789-5F42-49A6-AD54-3993B257A164}" destId="{CC9ABA4D-E633-4E2B-8DF5-26D8BDFD84B3}" srcOrd="2" destOrd="0" presId="urn:microsoft.com/office/officeart/2005/8/layout/cycle1"/>
    <dgm:cxn modelId="{87DEE473-95EB-4472-BEBA-CC52BF69E98F}" type="presParOf" srcId="{AEC3C789-5F42-49A6-AD54-3993B257A164}" destId="{4F2C4343-EBE5-4686-903B-955F9E80D204}" srcOrd="3" destOrd="0" presId="urn:microsoft.com/office/officeart/2005/8/layout/cycle1"/>
    <dgm:cxn modelId="{044A62E8-363E-4D0D-95FC-1BC55CBCF838}" type="presParOf" srcId="{AEC3C789-5F42-49A6-AD54-3993B257A164}" destId="{F3896D81-E744-4B18-8A76-A62587904221}" srcOrd="4" destOrd="0" presId="urn:microsoft.com/office/officeart/2005/8/layout/cycle1"/>
    <dgm:cxn modelId="{039132BB-5A25-4DE7-A3E5-F6D616EB26AB}" type="presParOf" srcId="{AEC3C789-5F42-49A6-AD54-3993B257A164}" destId="{C7528362-290A-4030-9E79-E9F6566F20B0}" srcOrd="5" destOrd="0" presId="urn:microsoft.com/office/officeart/2005/8/layout/cycle1"/>
    <dgm:cxn modelId="{9EE4D6CB-60D8-49C5-8342-49F72FA19184}" type="presParOf" srcId="{AEC3C789-5F42-49A6-AD54-3993B257A164}" destId="{57572AFD-5976-4897-9C86-548D41E746D2}" srcOrd="6" destOrd="0" presId="urn:microsoft.com/office/officeart/2005/8/layout/cycle1"/>
    <dgm:cxn modelId="{174C4BE8-C394-4CD5-8A09-EDCEB78CA0C7}" type="presParOf" srcId="{AEC3C789-5F42-49A6-AD54-3993B257A164}" destId="{60FE40D9-02D2-4787-8FB6-49F28CEF9615}" srcOrd="7" destOrd="0" presId="urn:microsoft.com/office/officeart/2005/8/layout/cycle1"/>
    <dgm:cxn modelId="{FADC0001-4F43-4F64-9EBB-E427C72D2A3E}" type="presParOf" srcId="{AEC3C789-5F42-49A6-AD54-3993B257A164}" destId="{CF973182-3119-483B-AB0C-92CF001B308D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8DE8A8-58E8-4228-852D-8A42824F543D}" type="doc">
      <dgm:prSet loTypeId="urn:microsoft.com/office/officeart/2005/8/layout/cycle1" loCatId="cycle" qsTypeId="urn:microsoft.com/office/officeart/2005/8/quickstyle/simple1" qsCatId="simple" csTypeId="urn:microsoft.com/office/officeart/2005/8/colors/accent1_3" csCatId="accent1" phldr="1"/>
      <dgm:spPr/>
    </dgm:pt>
    <dgm:pt modelId="{B684CEB7-6AEF-4A4B-BBAD-ADACFA9B62D7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85000"/>
                </a:schemeClr>
              </a:solidFill>
            </a:rPr>
            <a:t>Quality assessment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940D4B5F-E1BF-4998-A4C0-71735DAD4AD3}" type="parTrans" cxnId="{1DCF0371-4F68-473F-8BBF-32994C2D1879}">
      <dgm:prSet/>
      <dgm:spPr/>
      <dgm:t>
        <a:bodyPr/>
        <a:lstStyle/>
        <a:p>
          <a:endParaRPr lang="en-US"/>
        </a:p>
      </dgm:t>
    </dgm:pt>
    <dgm:pt modelId="{9B334FDB-968E-4CAE-9717-4E2E8CDE9CD3}" type="sibTrans" cxnId="{1DCF0371-4F68-473F-8BBF-32994C2D1879}">
      <dgm:prSet/>
      <dgm:spPr/>
      <dgm:t>
        <a:bodyPr/>
        <a:lstStyle/>
        <a:p>
          <a:endParaRPr lang="en-US"/>
        </a:p>
      </dgm:t>
    </dgm:pt>
    <dgm:pt modelId="{B40BA494-1D2D-46A7-8D79-FB0A669496DB}">
      <dgm:prSet phldrT="[Text]" custT="1"/>
      <dgm:spPr/>
      <dgm:t>
        <a:bodyPr/>
        <a:lstStyle/>
        <a:p>
          <a:r>
            <a:rPr lang="en-US" sz="2400" b="1" dirty="0">
              <a:solidFill>
                <a:srgbClr val="FF0000"/>
              </a:solidFill>
            </a:rPr>
            <a:t>Quality reporting </a:t>
          </a:r>
          <a:endParaRPr lang="en-US" sz="2400" dirty="0">
            <a:solidFill>
              <a:srgbClr val="FF0000"/>
            </a:solidFill>
          </a:endParaRPr>
        </a:p>
      </dgm:t>
    </dgm:pt>
    <dgm:pt modelId="{0C5E59B3-EB96-4543-9D15-DF9D092A2D65}" type="parTrans" cxnId="{58709ABF-00C5-406E-AE5E-46D5AD63EDBD}">
      <dgm:prSet/>
      <dgm:spPr/>
      <dgm:t>
        <a:bodyPr/>
        <a:lstStyle/>
        <a:p>
          <a:endParaRPr lang="en-US"/>
        </a:p>
      </dgm:t>
    </dgm:pt>
    <dgm:pt modelId="{4D421F6C-F6A5-4B88-B53A-9DE642706110}" type="sibTrans" cxnId="{58709ABF-00C5-406E-AE5E-46D5AD63EDBD}">
      <dgm:prSet/>
      <dgm:spPr/>
      <dgm:t>
        <a:bodyPr/>
        <a:lstStyle/>
        <a:p>
          <a:endParaRPr lang="en-US"/>
        </a:p>
      </dgm:t>
    </dgm:pt>
    <dgm:pt modelId="{5A84A52B-553A-4908-9369-5949A29CCBB1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85000"/>
                </a:schemeClr>
              </a:solidFill>
            </a:rPr>
            <a:t>Quality improvement 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ECC6F7BD-23B5-4564-9D2E-8A971050C144}" type="sibTrans" cxnId="{FF90211E-9833-4746-A100-0A3008E81412}">
      <dgm:prSet/>
      <dgm:spPr/>
      <dgm:t>
        <a:bodyPr/>
        <a:lstStyle/>
        <a:p>
          <a:endParaRPr lang="en-US"/>
        </a:p>
      </dgm:t>
    </dgm:pt>
    <dgm:pt modelId="{097DEBC6-517A-42C6-B91D-A131DCBDA935}" type="parTrans" cxnId="{FF90211E-9833-4746-A100-0A3008E81412}">
      <dgm:prSet/>
      <dgm:spPr/>
      <dgm:t>
        <a:bodyPr/>
        <a:lstStyle/>
        <a:p>
          <a:endParaRPr lang="en-US"/>
        </a:p>
      </dgm:t>
    </dgm:pt>
    <dgm:pt modelId="{AEC3C789-5F42-49A6-AD54-3993B257A164}" type="pres">
      <dgm:prSet presAssocID="{AF8DE8A8-58E8-4228-852D-8A42824F543D}" presName="cycle" presStyleCnt="0">
        <dgm:presLayoutVars>
          <dgm:dir/>
          <dgm:resizeHandles val="exact"/>
        </dgm:presLayoutVars>
      </dgm:prSet>
      <dgm:spPr/>
    </dgm:pt>
    <dgm:pt modelId="{1592553D-EC12-4105-9439-0CDC564D66DB}" type="pres">
      <dgm:prSet presAssocID="{B684CEB7-6AEF-4A4B-BBAD-ADACFA9B62D7}" presName="dummy" presStyleCnt="0"/>
      <dgm:spPr/>
    </dgm:pt>
    <dgm:pt modelId="{E385202E-29FA-4302-8689-FB3AD4DD6818}" type="pres">
      <dgm:prSet presAssocID="{B684CEB7-6AEF-4A4B-BBAD-ADACFA9B62D7}" presName="node" presStyleLbl="revTx" presStyleIdx="0" presStyleCnt="3">
        <dgm:presLayoutVars>
          <dgm:bulletEnabled val="1"/>
        </dgm:presLayoutVars>
      </dgm:prSet>
      <dgm:spPr/>
    </dgm:pt>
    <dgm:pt modelId="{CC9ABA4D-E633-4E2B-8DF5-26D8BDFD84B3}" type="pres">
      <dgm:prSet presAssocID="{9B334FDB-968E-4CAE-9717-4E2E8CDE9CD3}" presName="sibTrans" presStyleLbl="node1" presStyleIdx="0" presStyleCnt="3"/>
      <dgm:spPr/>
    </dgm:pt>
    <dgm:pt modelId="{4F2C4343-EBE5-4686-903B-955F9E80D204}" type="pres">
      <dgm:prSet presAssocID="{5A84A52B-553A-4908-9369-5949A29CCBB1}" presName="dummy" presStyleCnt="0"/>
      <dgm:spPr/>
    </dgm:pt>
    <dgm:pt modelId="{F3896D81-E744-4B18-8A76-A62587904221}" type="pres">
      <dgm:prSet presAssocID="{5A84A52B-553A-4908-9369-5949A29CCBB1}" presName="node" presStyleLbl="revTx" presStyleIdx="1" presStyleCnt="3">
        <dgm:presLayoutVars>
          <dgm:bulletEnabled val="1"/>
        </dgm:presLayoutVars>
      </dgm:prSet>
      <dgm:spPr/>
    </dgm:pt>
    <dgm:pt modelId="{C7528362-290A-4030-9E79-E9F6566F20B0}" type="pres">
      <dgm:prSet presAssocID="{ECC6F7BD-23B5-4564-9D2E-8A971050C144}" presName="sibTrans" presStyleLbl="node1" presStyleIdx="1" presStyleCnt="3"/>
      <dgm:spPr/>
    </dgm:pt>
    <dgm:pt modelId="{57572AFD-5976-4897-9C86-548D41E746D2}" type="pres">
      <dgm:prSet presAssocID="{B40BA494-1D2D-46A7-8D79-FB0A669496DB}" presName="dummy" presStyleCnt="0"/>
      <dgm:spPr/>
    </dgm:pt>
    <dgm:pt modelId="{60FE40D9-02D2-4787-8FB6-49F28CEF9615}" type="pres">
      <dgm:prSet presAssocID="{B40BA494-1D2D-46A7-8D79-FB0A669496DB}" presName="node" presStyleLbl="revTx" presStyleIdx="2" presStyleCnt="3">
        <dgm:presLayoutVars>
          <dgm:bulletEnabled val="1"/>
        </dgm:presLayoutVars>
      </dgm:prSet>
      <dgm:spPr/>
    </dgm:pt>
    <dgm:pt modelId="{CF973182-3119-483B-AB0C-92CF001B308D}" type="pres">
      <dgm:prSet presAssocID="{4D421F6C-F6A5-4B88-B53A-9DE642706110}" presName="sibTrans" presStyleLbl="node1" presStyleIdx="2" presStyleCnt="3"/>
      <dgm:spPr/>
    </dgm:pt>
  </dgm:ptLst>
  <dgm:cxnLst>
    <dgm:cxn modelId="{FF90211E-9833-4746-A100-0A3008E81412}" srcId="{AF8DE8A8-58E8-4228-852D-8A42824F543D}" destId="{5A84A52B-553A-4908-9369-5949A29CCBB1}" srcOrd="1" destOrd="0" parTransId="{097DEBC6-517A-42C6-B91D-A131DCBDA935}" sibTransId="{ECC6F7BD-23B5-4564-9D2E-8A971050C144}"/>
    <dgm:cxn modelId="{CAA7B729-CEFF-438C-9660-532AD5F8FF32}" type="presOf" srcId="{9B334FDB-968E-4CAE-9717-4E2E8CDE9CD3}" destId="{CC9ABA4D-E633-4E2B-8DF5-26D8BDFD84B3}" srcOrd="0" destOrd="0" presId="urn:microsoft.com/office/officeart/2005/8/layout/cycle1"/>
    <dgm:cxn modelId="{F5405B2C-F04E-4D60-915A-18D12A90CB7D}" type="presOf" srcId="{B40BA494-1D2D-46A7-8D79-FB0A669496DB}" destId="{60FE40D9-02D2-4787-8FB6-49F28CEF9615}" srcOrd="0" destOrd="0" presId="urn:microsoft.com/office/officeart/2005/8/layout/cycle1"/>
    <dgm:cxn modelId="{C290E92D-DC43-4F0E-939B-5D2BFF160415}" type="presOf" srcId="{AF8DE8A8-58E8-4228-852D-8A42824F543D}" destId="{AEC3C789-5F42-49A6-AD54-3993B257A164}" srcOrd="0" destOrd="0" presId="urn:microsoft.com/office/officeart/2005/8/layout/cycle1"/>
    <dgm:cxn modelId="{BD7BC34D-E5F0-4775-93F0-87A39059D974}" type="presOf" srcId="{5A84A52B-553A-4908-9369-5949A29CCBB1}" destId="{F3896D81-E744-4B18-8A76-A62587904221}" srcOrd="0" destOrd="0" presId="urn:microsoft.com/office/officeart/2005/8/layout/cycle1"/>
    <dgm:cxn modelId="{1DCF0371-4F68-473F-8BBF-32994C2D1879}" srcId="{AF8DE8A8-58E8-4228-852D-8A42824F543D}" destId="{B684CEB7-6AEF-4A4B-BBAD-ADACFA9B62D7}" srcOrd="0" destOrd="0" parTransId="{940D4B5F-E1BF-4998-A4C0-71735DAD4AD3}" sibTransId="{9B334FDB-968E-4CAE-9717-4E2E8CDE9CD3}"/>
    <dgm:cxn modelId="{2D2C4B9A-E9DF-4632-8172-62D2DEB194FE}" type="presOf" srcId="{B684CEB7-6AEF-4A4B-BBAD-ADACFA9B62D7}" destId="{E385202E-29FA-4302-8689-FB3AD4DD6818}" srcOrd="0" destOrd="0" presId="urn:microsoft.com/office/officeart/2005/8/layout/cycle1"/>
    <dgm:cxn modelId="{58709ABF-00C5-406E-AE5E-46D5AD63EDBD}" srcId="{AF8DE8A8-58E8-4228-852D-8A42824F543D}" destId="{B40BA494-1D2D-46A7-8D79-FB0A669496DB}" srcOrd="2" destOrd="0" parTransId="{0C5E59B3-EB96-4543-9D15-DF9D092A2D65}" sibTransId="{4D421F6C-F6A5-4B88-B53A-9DE642706110}"/>
    <dgm:cxn modelId="{6372D1C6-A184-44BF-B9FD-D303665D0B6C}" type="presOf" srcId="{ECC6F7BD-23B5-4564-9D2E-8A971050C144}" destId="{C7528362-290A-4030-9E79-E9F6566F20B0}" srcOrd="0" destOrd="0" presId="urn:microsoft.com/office/officeart/2005/8/layout/cycle1"/>
    <dgm:cxn modelId="{77A0F0F3-E6C4-4759-9CE8-DA9BF63DE5E7}" type="presOf" srcId="{4D421F6C-F6A5-4B88-B53A-9DE642706110}" destId="{CF973182-3119-483B-AB0C-92CF001B308D}" srcOrd="0" destOrd="0" presId="urn:microsoft.com/office/officeart/2005/8/layout/cycle1"/>
    <dgm:cxn modelId="{B278137B-B174-4A0B-8FBB-151FD5786F10}" type="presParOf" srcId="{AEC3C789-5F42-49A6-AD54-3993B257A164}" destId="{1592553D-EC12-4105-9439-0CDC564D66DB}" srcOrd="0" destOrd="0" presId="urn:microsoft.com/office/officeart/2005/8/layout/cycle1"/>
    <dgm:cxn modelId="{FC26439B-66FB-4A5C-AB01-6E3B971769ED}" type="presParOf" srcId="{AEC3C789-5F42-49A6-AD54-3993B257A164}" destId="{E385202E-29FA-4302-8689-FB3AD4DD6818}" srcOrd="1" destOrd="0" presId="urn:microsoft.com/office/officeart/2005/8/layout/cycle1"/>
    <dgm:cxn modelId="{BE054204-CE5C-4FE0-B7C3-2F23580865A3}" type="presParOf" srcId="{AEC3C789-5F42-49A6-AD54-3993B257A164}" destId="{CC9ABA4D-E633-4E2B-8DF5-26D8BDFD84B3}" srcOrd="2" destOrd="0" presId="urn:microsoft.com/office/officeart/2005/8/layout/cycle1"/>
    <dgm:cxn modelId="{87DEE473-95EB-4472-BEBA-CC52BF69E98F}" type="presParOf" srcId="{AEC3C789-5F42-49A6-AD54-3993B257A164}" destId="{4F2C4343-EBE5-4686-903B-955F9E80D204}" srcOrd="3" destOrd="0" presId="urn:microsoft.com/office/officeart/2005/8/layout/cycle1"/>
    <dgm:cxn modelId="{044A62E8-363E-4D0D-95FC-1BC55CBCF838}" type="presParOf" srcId="{AEC3C789-5F42-49A6-AD54-3993B257A164}" destId="{F3896D81-E744-4B18-8A76-A62587904221}" srcOrd="4" destOrd="0" presId="urn:microsoft.com/office/officeart/2005/8/layout/cycle1"/>
    <dgm:cxn modelId="{039132BB-5A25-4DE7-A3E5-F6D616EB26AB}" type="presParOf" srcId="{AEC3C789-5F42-49A6-AD54-3993B257A164}" destId="{C7528362-290A-4030-9E79-E9F6566F20B0}" srcOrd="5" destOrd="0" presId="urn:microsoft.com/office/officeart/2005/8/layout/cycle1"/>
    <dgm:cxn modelId="{9EE4D6CB-60D8-49C5-8342-49F72FA19184}" type="presParOf" srcId="{AEC3C789-5F42-49A6-AD54-3993B257A164}" destId="{57572AFD-5976-4897-9C86-548D41E746D2}" srcOrd="6" destOrd="0" presId="urn:microsoft.com/office/officeart/2005/8/layout/cycle1"/>
    <dgm:cxn modelId="{174C4BE8-C394-4CD5-8A09-EDCEB78CA0C7}" type="presParOf" srcId="{AEC3C789-5F42-49A6-AD54-3993B257A164}" destId="{60FE40D9-02D2-4787-8FB6-49F28CEF9615}" srcOrd="7" destOrd="0" presId="urn:microsoft.com/office/officeart/2005/8/layout/cycle1"/>
    <dgm:cxn modelId="{FADC0001-4F43-4F64-9EBB-E427C72D2A3E}" type="presParOf" srcId="{AEC3C789-5F42-49A6-AD54-3993B257A164}" destId="{CF973182-3119-483B-AB0C-92CF001B308D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5202E-29FA-4302-8689-FB3AD4DD6818}">
      <dsp:nvSpPr>
        <dsp:cNvPr id="0" name=""/>
        <dsp:cNvSpPr/>
      </dsp:nvSpPr>
      <dsp:spPr>
        <a:xfrm>
          <a:off x="3999098" y="358286"/>
          <a:ext cx="1830036" cy="183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Quality assessment</a:t>
          </a:r>
          <a:endParaRPr lang="en-US" sz="2200" kern="1200" dirty="0"/>
        </a:p>
      </dsp:txBody>
      <dsp:txXfrm>
        <a:off x="3999098" y="358286"/>
        <a:ext cx="1830036" cy="1830036"/>
      </dsp:txXfrm>
    </dsp:sp>
    <dsp:sp modelId="{CC9ABA4D-E633-4E2B-8DF5-26D8BDFD84B3}">
      <dsp:nvSpPr>
        <dsp:cNvPr id="0" name=""/>
        <dsp:cNvSpPr/>
      </dsp:nvSpPr>
      <dsp:spPr>
        <a:xfrm>
          <a:off x="1214416" y="-1034"/>
          <a:ext cx="4324165" cy="4324165"/>
        </a:xfrm>
        <a:prstGeom prst="circularArrow">
          <a:avLst>
            <a:gd name="adj1" fmla="val 8253"/>
            <a:gd name="adj2" fmla="val 576472"/>
            <a:gd name="adj3" fmla="val 2962231"/>
            <a:gd name="adj4" fmla="val 52811"/>
            <a:gd name="adj5" fmla="val 9628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96D81-E744-4B18-8A76-A62587904221}">
      <dsp:nvSpPr>
        <dsp:cNvPr id="0" name=""/>
        <dsp:cNvSpPr/>
      </dsp:nvSpPr>
      <dsp:spPr>
        <a:xfrm>
          <a:off x="2461480" y="3021518"/>
          <a:ext cx="1830036" cy="183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Quality improvement </a:t>
          </a:r>
          <a:endParaRPr lang="en-US" sz="2200" kern="1200" dirty="0"/>
        </a:p>
      </dsp:txBody>
      <dsp:txXfrm>
        <a:off x="2461480" y="3021518"/>
        <a:ext cx="1830036" cy="1830036"/>
      </dsp:txXfrm>
    </dsp:sp>
    <dsp:sp modelId="{C7528362-290A-4030-9E79-E9F6566F20B0}">
      <dsp:nvSpPr>
        <dsp:cNvPr id="0" name=""/>
        <dsp:cNvSpPr/>
      </dsp:nvSpPr>
      <dsp:spPr>
        <a:xfrm>
          <a:off x="1214416" y="-1034"/>
          <a:ext cx="4324165" cy="4324165"/>
        </a:xfrm>
        <a:prstGeom prst="circularArrow">
          <a:avLst>
            <a:gd name="adj1" fmla="val 8253"/>
            <a:gd name="adj2" fmla="val 576472"/>
            <a:gd name="adj3" fmla="val 10170717"/>
            <a:gd name="adj4" fmla="val 7261297"/>
            <a:gd name="adj5" fmla="val 9628"/>
          </a:avLst>
        </a:prstGeom>
        <a:solidFill>
          <a:schemeClr val="accent1">
            <a:shade val="80000"/>
            <a:hueOff val="56135"/>
            <a:satOff val="-23254"/>
            <a:lumOff val="18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E40D9-02D2-4787-8FB6-49F28CEF9615}">
      <dsp:nvSpPr>
        <dsp:cNvPr id="0" name=""/>
        <dsp:cNvSpPr/>
      </dsp:nvSpPr>
      <dsp:spPr>
        <a:xfrm>
          <a:off x="923863" y="358286"/>
          <a:ext cx="1830036" cy="183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Quality reporting </a:t>
          </a:r>
          <a:endParaRPr lang="en-US" sz="2200" kern="1200" dirty="0"/>
        </a:p>
      </dsp:txBody>
      <dsp:txXfrm>
        <a:off x="923863" y="358286"/>
        <a:ext cx="1830036" cy="1830036"/>
      </dsp:txXfrm>
    </dsp:sp>
    <dsp:sp modelId="{CF973182-3119-483B-AB0C-92CF001B308D}">
      <dsp:nvSpPr>
        <dsp:cNvPr id="0" name=""/>
        <dsp:cNvSpPr/>
      </dsp:nvSpPr>
      <dsp:spPr>
        <a:xfrm>
          <a:off x="1214416" y="-1034"/>
          <a:ext cx="4324165" cy="4324165"/>
        </a:xfrm>
        <a:prstGeom prst="circularArrow">
          <a:avLst>
            <a:gd name="adj1" fmla="val 8253"/>
            <a:gd name="adj2" fmla="val 576472"/>
            <a:gd name="adj3" fmla="val 16855204"/>
            <a:gd name="adj4" fmla="val 14968324"/>
            <a:gd name="adj5" fmla="val 9628"/>
          </a:avLst>
        </a:prstGeom>
        <a:solidFill>
          <a:schemeClr val="accent1">
            <a:shade val="80000"/>
            <a:hueOff val="112269"/>
            <a:satOff val="-46507"/>
            <a:lumOff val="360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5202E-29FA-4302-8689-FB3AD4DD6818}">
      <dsp:nvSpPr>
        <dsp:cNvPr id="0" name=""/>
        <dsp:cNvSpPr/>
      </dsp:nvSpPr>
      <dsp:spPr>
        <a:xfrm>
          <a:off x="2715418" y="288627"/>
          <a:ext cx="2073460" cy="1472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FF0000"/>
              </a:solidFill>
            </a:rPr>
            <a:t>Quality assessment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2715418" y="288627"/>
        <a:ext cx="2073460" cy="1472387"/>
      </dsp:txXfrm>
    </dsp:sp>
    <dsp:sp modelId="{CC9ABA4D-E633-4E2B-8DF5-26D8BDFD84B3}">
      <dsp:nvSpPr>
        <dsp:cNvPr id="0" name=""/>
        <dsp:cNvSpPr/>
      </dsp:nvSpPr>
      <dsp:spPr>
        <a:xfrm>
          <a:off x="772312" y="-1321"/>
          <a:ext cx="3482489" cy="3482489"/>
        </a:xfrm>
        <a:prstGeom prst="circularArrow">
          <a:avLst>
            <a:gd name="adj1" fmla="val 8245"/>
            <a:gd name="adj2" fmla="val 575784"/>
            <a:gd name="adj3" fmla="val 2965380"/>
            <a:gd name="adj4" fmla="val 50701"/>
            <a:gd name="adj5" fmla="val 9619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96D81-E744-4B18-8A76-A62587904221}">
      <dsp:nvSpPr>
        <dsp:cNvPr id="0" name=""/>
        <dsp:cNvSpPr/>
      </dsp:nvSpPr>
      <dsp:spPr>
        <a:xfrm>
          <a:off x="1777362" y="2433931"/>
          <a:ext cx="1472387" cy="1472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chemeClr val="bg1">
                  <a:lumMod val="85000"/>
                </a:schemeClr>
              </a:solidFill>
            </a:rPr>
            <a:t>Quality improvement </a:t>
          </a:r>
          <a:endParaRPr lang="en-US" sz="17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1777362" y="2433931"/>
        <a:ext cx="1472387" cy="1472387"/>
      </dsp:txXfrm>
    </dsp:sp>
    <dsp:sp modelId="{C7528362-290A-4030-9E79-E9F6566F20B0}">
      <dsp:nvSpPr>
        <dsp:cNvPr id="0" name=""/>
        <dsp:cNvSpPr/>
      </dsp:nvSpPr>
      <dsp:spPr>
        <a:xfrm>
          <a:off x="772312" y="-1321"/>
          <a:ext cx="3482489" cy="3482489"/>
        </a:xfrm>
        <a:prstGeom prst="circularArrow">
          <a:avLst>
            <a:gd name="adj1" fmla="val 8245"/>
            <a:gd name="adj2" fmla="val 575784"/>
            <a:gd name="adj3" fmla="val 10173515"/>
            <a:gd name="adj4" fmla="val 7258836"/>
            <a:gd name="adj5" fmla="val 9619"/>
          </a:avLst>
        </a:prstGeom>
        <a:solidFill>
          <a:schemeClr val="accent1">
            <a:shade val="80000"/>
            <a:hueOff val="56135"/>
            <a:satOff val="-23254"/>
            <a:lumOff val="18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E40D9-02D2-4787-8FB6-49F28CEF9615}">
      <dsp:nvSpPr>
        <dsp:cNvPr id="0" name=""/>
        <dsp:cNvSpPr/>
      </dsp:nvSpPr>
      <dsp:spPr>
        <a:xfrm>
          <a:off x="538771" y="288627"/>
          <a:ext cx="1472387" cy="1472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chemeClr val="bg1">
                  <a:lumMod val="85000"/>
                </a:schemeClr>
              </a:solidFill>
            </a:rPr>
            <a:t>Quality reporting </a:t>
          </a:r>
          <a:endParaRPr lang="en-US" sz="17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538771" y="288627"/>
        <a:ext cx="1472387" cy="1472387"/>
      </dsp:txXfrm>
    </dsp:sp>
    <dsp:sp modelId="{CF973182-3119-483B-AB0C-92CF001B308D}">
      <dsp:nvSpPr>
        <dsp:cNvPr id="0" name=""/>
        <dsp:cNvSpPr/>
      </dsp:nvSpPr>
      <dsp:spPr>
        <a:xfrm>
          <a:off x="772312" y="-1321"/>
          <a:ext cx="3482489" cy="3482489"/>
        </a:xfrm>
        <a:prstGeom prst="circularArrow">
          <a:avLst>
            <a:gd name="adj1" fmla="val 8245"/>
            <a:gd name="adj2" fmla="val 575784"/>
            <a:gd name="adj3" fmla="val 16111052"/>
            <a:gd name="adj4" fmla="val 14966072"/>
            <a:gd name="adj5" fmla="val 9619"/>
          </a:avLst>
        </a:prstGeom>
        <a:solidFill>
          <a:schemeClr val="accent1">
            <a:shade val="80000"/>
            <a:hueOff val="112269"/>
            <a:satOff val="-46507"/>
            <a:lumOff val="360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5202E-29FA-4302-8689-FB3AD4DD6818}">
      <dsp:nvSpPr>
        <dsp:cNvPr id="0" name=""/>
        <dsp:cNvSpPr/>
      </dsp:nvSpPr>
      <dsp:spPr>
        <a:xfrm>
          <a:off x="3166223" y="162016"/>
          <a:ext cx="1472387" cy="1472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>
                  <a:lumMod val="85000"/>
                </a:schemeClr>
              </a:solidFill>
            </a:rPr>
            <a:t>Quality assessment</a:t>
          </a:r>
          <a:endParaRPr lang="en-US" sz="19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3166223" y="162016"/>
        <a:ext cx="1472387" cy="1472387"/>
      </dsp:txXfrm>
    </dsp:sp>
    <dsp:sp modelId="{CC9ABA4D-E633-4E2B-8DF5-26D8BDFD84B3}">
      <dsp:nvSpPr>
        <dsp:cNvPr id="0" name=""/>
        <dsp:cNvSpPr/>
      </dsp:nvSpPr>
      <dsp:spPr>
        <a:xfrm>
          <a:off x="922580" y="-127932"/>
          <a:ext cx="3482489" cy="3482489"/>
        </a:xfrm>
        <a:prstGeom prst="circularArrow">
          <a:avLst>
            <a:gd name="adj1" fmla="val 8245"/>
            <a:gd name="adj2" fmla="val 575784"/>
            <a:gd name="adj3" fmla="val 2017292"/>
            <a:gd name="adj4" fmla="val 50701"/>
            <a:gd name="adj5" fmla="val 9619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96D81-E744-4B18-8A76-A62587904221}">
      <dsp:nvSpPr>
        <dsp:cNvPr id="0" name=""/>
        <dsp:cNvSpPr/>
      </dsp:nvSpPr>
      <dsp:spPr>
        <a:xfrm>
          <a:off x="1621558" y="2054099"/>
          <a:ext cx="2084532" cy="1978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</a:rPr>
            <a:t>Quality improvement 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1621558" y="2054099"/>
        <a:ext cx="2084532" cy="1978830"/>
      </dsp:txXfrm>
    </dsp:sp>
    <dsp:sp modelId="{C7528362-290A-4030-9E79-E9F6566F20B0}">
      <dsp:nvSpPr>
        <dsp:cNvPr id="0" name=""/>
        <dsp:cNvSpPr/>
      </dsp:nvSpPr>
      <dsp:spPr>
        <a:xfrm>
          <a:off x="922580" y="-127932"/>
          <a:ext cx="3482489" cy="3482489"/>
        </a:xfrm>
        <a:prstGeom prst="circularArrow">
          <a:avLst>
            <a:gd name="adj1" fmla="val 8245"/>
            <a:gd name="adj2" fmla="val 575784"/>
            <a:gd name="adj3" fmla="val 10173515"/>
            <a:gd name="adj4" fmla="val 8206924"/>
            <a:gd name="adj5" fmla="val 9619"/>
          </a:avLst>
        </a:prstGeom>
        <a:solidFill>
          <a:schemeClr val="accent1">
            <a:shade val="80000"/>
            <a:hueOff val="56135"/>
            <a:satOff val="-23254"/>
            <a:lumOff val="18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E40D9-02D2-4787-8FB6-49F28CEF9615}">
      <dsp:nvSpPr>
        <dsp:cNvPr id="0" name=""/>
        <dsp:cNvSpPr/>
      </dsp:nvSpPr>
      <dsp:spPr>
        <a:xfrm>
          <a:off x="689039" y="162016"/>
          <a:ext cx="1472387" cy="1472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>
                  <a:lumMod val="85000"/>
                </a:schemeClr>
              </a:solidFill>
            </a:rPr>
            <a:t>Quality reporting </a:t>
          </a:r>
          <a:endParaRPr lang="en-US" sz="19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689039" y="162016"/>
        <a:ext cx="1472387" cy="1472387"/>
      </dsp:txXfrm>
    </dsp:sp>
    <dsp:sp modelId="{CF973182-3119-483B-AB0C-92CF001B308D}">
      <dsp:nvSpPr>
        <dsp:cNvPr id="0" name=""/>
        <dsp:cNvSpPr/>
      </dsp:nvSpPr>
      <dsp:spPr>
        <a:xfrm>
          <a:off x="922580" y="-127932"/>
          <a:ext cx="3482489" cy="3482489"/>
        </a:xfrm>
        <a:prstGeom prst="circularArrow">
          <a:avLst>
            <a:gd name="adj1" fmla="val 8245"/>
            <a:gd name="adj2" fmla="val 575784"/>
            <a:gd name="adj3" fmla="val 16858145"/>
            <a:gd name="adj4" fmla="val 14966072"/>
            <a:gd name="adj5" fmla="val 9619"/>
          </a:avLst>
        </a:prstGeom>
        <a:solidFill>
          <a:schemeClr val="accent1">
            <a:shade val="80000"/>
            <a:hueOff val="112269"/>
            <a:satOff val="-46507"/>
            <a:lumOff val="360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5202E-29FA-4302-8689-FB3AD4DD6818}">
      <dsp:nvSpPr>
        <dsp:cNvPr id="0" name=""/>
        <dsp:cNvSpPr/>
      </dsp:nvSpPr>
      <dsp:spPr>
        <a:xfrm>
          <a:off x="3166223" y="288627"/>
          <a:ext cx="1472387" cy="1472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>
                  <a:lumMod val="85000"/>
                </a:schemeClr>
              </a:solidFill>
            </a:rPr>
            <a:t>Quality assessment</a:t>
          </a:r>
          <a:endParaRPr lang="en-US" sz="17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3166223" y="288627"/>
        <a:ext cx="1472387" cy="1472387"/>
      </dsp:txXfrm>
    </dsp:sp>
    <dsp:sp modelId="{CC9ABA4D-E633-4E2B-8DF5-26D8BDFD84B3}">
      <dsp:nvSpPr>
        <dsp:cNvPr id="0" name=""/>
        <dsp:cNvSpPr/>
      </dsp:nvSpPr>
      <dsp:spPr>
        <a:xfrm>
          <a:off x="922580" y="-1321"/>
          <a:ext cx="3482489" cy="3482489"/>
        </a:xfrm>
        <a:prstGeom prst="circularArrow">
          <a:avLst>
            <a:gd name="adj1" fmla="val 8245"/>
            <a:gd name="adj2" fmla="val 575784"/>
            <a:gd name="adj3" fmla="val 2965380"/>
            <a:gd name="adj4" fmla="val 50701"/>
            <a:gd name="adj5" fmla="val 9619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96D81-E744-4B18-8A76-A62587904221}">
      <dsp:nvSpPr>
        <dsp:cNvPr id="0" name=""/>
        <dsp:cNvSpPr/>
      </dsp:nvSpPr>
      <dsp:spPr>
        <a:xfrm>
          <a:off x="1927631" y="2433931"/>
          <a:ext cx="1472387" cy="1472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>
                  <a:lumMod val="85000"/>
                </a:schemeClr>
              </a:solidFill>
            </a:rPr>
            <a:t>Quality improvement </a:t>
          </a:r>
          <a:endParaRPr lang="en-US" sz="17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1927631" y="2433931"/>
        <a:ext cx="1472387" cy="1472387"/>
      </dsp:txXfrm>
    </dsp:sp>
    <dsp:sp modelId="{C7528362-290A-4030-9E79-E9F6566F20B0}">
      <dsp:nvSpPr>
        <dsp:cNvPr id="0" name=""/>
        <dsp:cNvSpPr/>
      </dsp:nvSpPr>
      <dsp:spPr>
        <a:xfrm>
          <a:off x="922580" y="-1321"/>
          <a:ext cx="3482489" cy="3482489"/>
        </a:xfrm>
        <a:prstGeom prst="circularArrow">
          <a:avLst>
            <a:gd name="adj1" fmla="val 8245"/>
            <a:gd name="adj2" fmla="val 575784"/>
            <a:gd name="adj3" fmla="val 10173515"/>
            <a:gd name="adj4" fmla="val 7258836"/>
            <a:gd name="adj5" fmla="val 9619"/>
          </a:avLst>
        </a:prstGeom>
        <a:solidFill>
          <a:schemeClr val="accent1">
            <a:shade val="80000"/>
            <a:hueOff val="56135"/>
            <a:satOff val="-23254"/>
            <a:lumOff val="18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E40D9-02D2-4787-8FB6-49F28CEF9615}">
      <dsp:nvSpPr>
        <dsp:cNvPr id="0" name=""/>
        <dsp:cNvSpPr/>
      </dsp:nvSpPr>
      <dsp:spPr>
        <a:xfrm>
          <a:off x="689039" y="288627"/>
          <a:ext cx="1472387" cy="1472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</a:rPr>
            <a:t>Quality reporting 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689039" y="288627"/>
        <a:ext cx="1472387" cy="1472387"/>
      </dsp:txXfrm>
    </dsp:sp>
    <dsp:sp modelId="{CF973182-3119-483B-AB0C-92CF001B308D}">
      <dsp:nvSpPr>
        <dsp:cNvPr id="0" name=""/>
        <dsp:cNvSpPr/>
      </dsp:nvSpPr>
      <dsp:spPr>
        <a:xfrm>
          <a:off x="922580" y="-1321"/>
          <a:ext cx="3482489" cy="3482489"/>
        </a:xfrm>
        <a:prstGeom prst="circularArrow">
          <a:avLst>
            <a:gd name="adj1" fmla="val 8245"/>
            <a:gd name="adj2" fmla="val 575784"/>
            <a:gd name="adj3" fmla="val 16858145"/>
            <a:gd name="adj4" fmla="val 14966072"/>
            <a:gd name="adj5" fmla="val 9619"/>
          </a:avLst>
        </a:prstGeom>
        <a:solidFill>
          <a:schemeClr val="accent1">
            <a:shade val="80000"/>
            <a:hueOff val="112269"/>
            <a:satOff val="-46507"/>
            <a:lumOff val="360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695" y="5097294"/>
            <a:ext cx="2317095" cy="231709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512916" y="6335931"/>
            <a:ext cx="5561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EMOS</a:t>
            </a:r>
            <a:r>
              <a:rPr lang="en-GB" sz="1200" baseline="0" dirty="0"/>
              <a:t> core module finance statistics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695" y="5097294"/>
            <a:ext cx="2317095" cy="231709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429788" y="6335931"/>
            <a:ext cx="5561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EMOS</a:t>
            </a:r>
            <a:r>
              <a:rPr lang="en-GB" sz="1200" baseline="0" dirty="0"/>
              <a:t> core module on economic and finance statistics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429788" y="6335931"/>
            <a:ext cx="5561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EMOS</a:t>
            </a:r>
            <a:r>
              <a:rPr lang="en-GB" sz="1200" baseline="0" dirty="0"/>
              <a:t> core module on economic and finance statistics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3664" y="62478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4" y="5761361"/>
            <a:ext cx="1101237" cy="96896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429788" y="6335931"/>
            <a:ext cx="5561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EMOS</a:t>
            </a:r>
            <a:r>
              <a:rPr lang="en-GB" sz="1200" baseline="0" dirty="0"/>
              <a:t> core module on economic and finance statistics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1" r:id="rId3"/>
    <p:sldLayoutId id="2147483669" r:id="rId4"/>
    <p:sldLayoutId id="2147483670" r:id="rId5"/>
    <p:sldLayoutId id="2147483650" r:id="rId6"/>
    <p:sldLayoutId id="2147483660" r:id="rId7"/>
    <p:sldLayoutId id="2147483652" r:id="rId8"/>
    <p:sldLayoutId id="2147483661" r:id="rId9"/>
    <p:sldLayoutId id="2147483653" r:id="rId10"/>
    <p:sldLayoutId id="2147483654" r:id="rId11"/>
    <p:sldLayoutId id="2147483659" r:id="rId12"/>
    <p:sldLayoutId id="2147483658" r:id="rId13"/>
    <p:sldLayoutId id="2147483666" r:id="rId14"/>
    <p:sldLayoutId id="2147483667" r:id="rId15"/>
    <p:sldLayoutId id="2147483668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fb.org/main-topics/mip-quality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web/quality" TargetMode="External"/><Relationship Id="rId2" Type="http://schemas.openxmlformats.org/officeDocument/2006/relationships/hyperlink" Target="https://ec.europa.eu/eurostat/web/products-manuals-and-guidelines/-/ks-gq-21-02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mailto:ESTAT-QUALITY@ec.europa.e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22" y="-805703"/>
            <a:ext cx="5472418" cy="54724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353" y="512500"/>
            <a:ext cx="7511749" cy="2427783"/>
          </a:xfrm>
        </p:spPr>
        <p:txBody>
          <a:bodyPr/>
          <a:lstStyle/>
          <a:p>
            <a:r>
              <a:rPr lang="en-GB" sz="5400" dirty="0"/>
              <a:t>Economic and Finance</a:t>
            </a:r>
            <a:br>
              <a:rPr lang="en-GB" sz="5400" dirty="0"/>
            </a:br>
            <a:r>
              <a:rPr lang="en-GB" sz="5400" dirty="0"/>
              <a:t>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353" y="3400702"/>
            <a:ext cx="10666009" cy="1020296"/>
          </a:xfrm>
        </p:spPr>
        <p:txBody>
          <a:bodyPr/>
          <a:lstStyle/>
          <a:p>
            <a:r>
              <a:rPr lang="en-GB" sz="4000" dirty="0"/>
              <a:t>Quality Reporting and Assessments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93352" y="4750852"/>
            <a:ext cx="10666009" cy="1020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Ilcho </a:t>
            </a:r>
            <a:r>
              <a:rPr lang="en-GB" sz="2800" dirty="0" err="1"/>
              <a:t>Bechev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9508699" y="6046901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Spring semester 2021</a:t>
            </a:r>
          </a:p>
        </p:txBody>
      </p:sp>
    </p:spTree>
    <p:extLst>
      <p:ext uri="{BB962C8B-B14F-4D97-AF65-F5344CB8AC3E}">
        <p14:creationId xmlns:p14="http://schemas.microsoft.com/office/powerpoint/2010/main" val="1658662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23664" y="6247805"/>
            <a:ext cx="2743200" cy="365125"/>
          </a:xfrm>
        </p:spPr>
        <p:txBody>
          <a:bodyPr/>
          <a:lstStyle/>
          <a:p>
            <a:pPr algn="r"/>
            <a:fld id="{F46C79FD-C571-418B-AB0F-5EE936C85276}" type="slidenum">
              <a:rPr lang="en-GB" smtClean="0"/>
              <a:pPr algn="r"/>
              <a:t>10</a:t>
            </a:fld>
            <a:endParaRPr lang="en-GB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189C386-F143-4BED-8B9B-6187069BB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9456"/>
            <a:ext cx="10515602" cy="1186032"/>
          </a:xfrm>
        </p:spPr>
        <p:txBody>
          <a:bodyPr anchor="t"/>
          <a:lstStyle/>
          <a:p>
            <a:r>
              <a:rPr lang="en-GB" dirty="0"/>
              <a:t>Quality assurance of statistics underlying the Macroeconomic Imbalances Procedure</a:t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1490B3-40AB-4733-B01A-131E1D17992F}"/>
              </a:ext>
            </a:extLst>
          </p:cNvPr>
          <p:cNvSpPr/>
          <p:nvPr/>
        </p:nvSpPr>
        <p:spPr bwMode="auto">
          <a:xfrm>
            <a:off x="825190" y="1674432"/>
            <a:ext cx="10528611" cy="36933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180975">
              <a:buClr>
                <a:srgbClr val="003399"/>
              </a:buClr>
              <a:defRPr/>
            </a:pPr>
            <a:r>
              <a:rPr lang="en-GB" b="1" kern="0" dirty="0">
                <a:solidFill>
                  <a:schemeClr val="bg1"/>
                </a:solidFill>
                <a:latin typeface="Arial" pitchFamily="34" charset="0"/>
              </a:rPr>
              <a:t>ESS-ECB cooperation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B5F54B-6B30-4713-90D0-110508A1C9DD}"/>
              </a:ext>
            </a:extLst>
          </p:cNvPr>
          <p:cNvSpPr/>
          <p:nvPr/>
        </p:nvSpPr>
        <p:spPr bwMode="auto">
          <a:xfrm>
            <a:off x="838199" y="2162708"/>
            <a:ext cx="10515602" cy="3583921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indent="-276225">
              <a:lnSpc>
                <a:spcPct val="130000"/>
              </a:lnSpc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The statistics for the </a:t>
            </a:r>
            <a:r>
              <a:rPr lang="en-GB" sz="1600" kern="0" dirty="0" err="1">
                <a:solidFill>
                  <a:srgbClr val="003399"/>
                </a:solidFill>
                <a:latin typeface="Arial" pitchFamily="34" charset="0"/>
              </a:rPr>
              <a:t>Macroecomic</a:t>
            </a: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 Imbalances Procedure Scorecard are compiled, in close cooperation, by the</a:t>
            </a:r>
          </a:p>
          <a:p>
            <a:pPr marL="923925" lvl="2" indent="-285750">
              <a:lnSpc>
                <a:spcPct val="130000"/>
              </a:lnSpc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European Statistical System (ESS; comprising Eurostat and national statistical institutes)</a:t>
            </a:r>
          </a:p>
          <a:p>
            <a:pPr marL="923925" lvl="2" indent="-285750">
              <a:lnSpc>
                <a:spcPct val="130000"/>
              </a:lnSpc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European System of Central Banks (ESCB; comprising the ECB and national central banks)within their respective spheres of competence. </a:t>
            </a:r>
          </a:p>
          <a:p>
            <a:pPr marL="268288" indent="-268288">
              <a:lnSpc>
                <a:spcPct val="130000"/>
              </a:lnSpc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GB" sz="1600" kern="0" dirty="0">
              <a:solidFill>
                <a:srgbClr val="003399"/>
              </a:solidFill>
              <a:latin typeface="Arial" pitchFamily="34" charset="0"/>
            </a:endParaRPr>
          </a:p>
          <a:p>
            <a:pPr marL="268288" indent="-268288">
              <a:lnSpc>
                <a:spcPct val="130000"/>
              </a:lnSpc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The two systems cooperate in the field of quality assurance in the </a:t>
            </a:r>
            <a:r>
              <a:rPr lang="en-GB" sz="1600" b="1" kern="0" dirty="0">
                <a:solidFill>
                  <a:srgbClr val="003399"/>
                </a:solidFill>
                <a:latin typeface="Arial" pitchFamily="34" charset="0"/>
              </a:rPr>
              <a:t>Committee on Monetary, Finance and Balance of Payments Statistics (</a:t>
            </a:r>
            <a:r>
              <a:rPr lang="en-GB" sz="1600" b="1" kern="0" dirty="0">
                <a:solidFill>
                  <a:srgbClr val="003399"/>
                </a:solidFill>
                <a:latin typeface="Arial" pitchFamily="34" charset="0"/>
                <a:hlinkClick r:id="rId2"/>
              </a:rPr>
              <a:t>CMFB</a:t>
            </a:r>
            <a:r>
              <a:rPr lang="en-GB" sz="1600" b="1" kern="0" dirty="0">
                <a:solidFill>
                  <a:srgbClr val="003399"/>
                </a:solidFill>
                <a:latin typeface="Arial" pitchFamily="34" charset="0"/>
              </a:rPr>
              <a:t>)</a:t>
            </a: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 and </a:t>
            </a:r>
            <a:r>
              <a:rPr lang="en-GB" sz="1600" b="1" kern="0" dirty="0">
                <a:solidFill>
                  <a:srgbClr val="003399"/>
                </a:solidFill>
                <a:latin typeface="Arial" pitchFamily="34" charset="0"/>
              </a:rPr>
              <a:t>European Statistical Forum (ESF)</a:t>
            </a: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, to ensure that these statistics are reliable and comparable across Member States. </a:t>
            </a:r>
          </a:p>
          <a:p>
            <a:pPr marL="268288" indent="-268288">
              <a:lnSpc>
                <a:spcPct val="130000"/>
              </a:lnSpc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GB" sz="1600" kern="0" dirty="0">
              <a:solidFill>
                <a:srgbClr val="003399"/>
              </a:solidFill>
              <a:latin typeface="Arial" pitchFamily="34" charset="0"/>
            </a:endParaRPr>
          </a:p>
          <a:p>
            <a:pPr marL="268288" indent="-268288">
              <a:lnSpc>
                <a:spcPct val="130000"/>
              </a:lnSpc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A three-level quality assurance framework has been developed.</a:t>
            </a:r>
          </a:p>
        </p:txBody>
      </p:sp>
    </p:spTree>
    <p:extLst>
      <p:ext uri="{BB962C8B-B14F-4D97-AF65-F5344CB8AC3E}">
        <p14:creationId xmlns:p14="http://schemas.microsoft.com/office/powerpoint/2010/main" val="4060861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23664" y="6247805"/>
            <a:ext cx="2743200" cy="365125"/>
          </a:xfrm>
        </p:spPr>
        <p:txBody>
          <a:bodyPr/>
          <a:lstStyle/>
          <a:p>
            <a:pPr algn="r"/>
            <a:fld id="{F46C79FD-C571-418B-AB0F-5EE936C85276}" type="slidenum">
              <a:rPr lang="en-GB" smtClean="0"/>
              <a:pPr algn="r"/>
              <a:t>11</a:t>
            </a:fld>
            <a:endParaRPr lang="en-GB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189C386-F143-4BED-8B9B-6187069BB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9456"/>
            <a:ext cx="10515602" cy="1186032"/>
          </a:xfrm>
        </p:spPr>
        <p:txBody>
          <a:bodyPr anchor="t"/>
          <a:lstStyle/>
          <a:p>
            <a:r>
              <a:rPr lang="en-GB" dirty="0"/>
              <a:t>Quality assurance of statistics underlying the Macroeconomic Imbalances Procedure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4F714BC-A7FA-426A-9E0B-0AE00ABB4E32}"/>
              </a:ext>
            </a:extLst>
          </p:cNvPr>
          <p:cNvGraphicFramePr>
            <a:graphicFrameLocks noGrp="1"/>
          </p:cNvGraphicFramePr>
          <p:nvPr/>
        </p:nvGraphicFramePr>
        <p:xfrm>
          <a:off x="1230403" y="1560956"/>
          <a:ext cx="9914074" cy="4419600"/>
        </p:xfrm>
        <a:graphic>
          <a:graphicData uri="http://schemas.openxmlformats.org/drawingml/2006/table">
            <a:tbl>
              <a:tblPr firstRow="1" bandRow="1">
                <a:solidFill>
                  <a:schemeClr val="bg2"/>
                </a:solidFill>
                <a:tableStyleId>{5DA37D80-6434-44D0-A028-1B22A696006F}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892192811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235889011"/>
                    </a:ext>
                  </a:extLst>
                </a:gridCol>
                <a:gridCol w="299720">
                  <a:extLst>
                    <a:ext uri="{9D8B030D-6E8A-4147-A177-3AD203B41FA5}">
                      <a16:colId xmlns:a16="http://schemas.microsoft.com/office/drawing/2014/main" val="1638655935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104178940"/>
                    </a:ext>
                  </a:extLst>
                </a:gridCol>
                <a:gridCol w="299720">
                  <a:extLst>
                    <a:ext uri="{9D8B030D-6E8A-4147-A177-3AD203B41FA5}">
                      <a16:colId xmlns:a16="http://schemas.microsoft.com/office/drawing/2014/main" val="1682787705"/>
                    </a:ext>
                  </a:extLst>
                </a:gridCol>
                <a:gridCol w="2522034">
                  <a:extLst>
                    <a:ext uri="{9D8B030D-6E8A-4147-A177-3AD203B41FA5}">
                      <a16:colId xmlns:a16="http://schemas.microsoft.com/office/drawing/2014/main" val="34292541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2"/>
                          </a:solidFill>
                        </a:rPr>
                        <a:t>Level 1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2"/>
                          </a:solidFill>
                        </a:rPr>
                        <a:t>ESS-ESCB Quality Assessment Report</a:t>
                      </a: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2"/>
                          </a:solidFill>
                        </a:rPr>
                        <a:t>Level 2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2"/>
                          </a:solidFill>
                        </a:rPr>
                        <a:t>Domain-specific quality reports</a:t>
                      </a: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2"/>
                          </a:solidFill>
                        </a:rPr>
                        <a:t>Level 3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2"/>
                          </a:solidFill>
                        </a:rPr>
                        <a:t>National self-assessment reports</a:t>
                      </a: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538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i="0" dirty="0">
                          <a:solidFill>
                            <a:schemeClr val="tx2"/>
                          </a:solidFill>
                        </a:rPr>
                        <a:t>Objective</a:t>
                      </a: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Overarching European quality report highlighting key issues</a:t>
                      </a: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Closer alignment and harmonisation of domain specific quality reports produced by the ESS and the ESCB</a:t>
                      </a: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Provide equally structured information on statistical quality, methodology and processes along the CoP/PC principles</a:t>
                      </a: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909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i="0" dirty="0">
                          <a:solidFill>
                            <a:schemeClr val="tx2"/>
                          </a:solidFill>
                        </a:rPr>
                        <a:t>Target audience</a:t>
                      </a: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Policymakers and the general public</a:t>
                      </a: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Producers and expert  users of statistics</a:t>
                      </a: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Producers and expert  users of statistics</a:t>
                      </a: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294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i="0" dirty="0">
                          <a:solidFill>
                            <a:schemeClr val="tx2"/>
                          </a:solidFill>
                        </a:rPr>
                        <a:t>Produced by</a:t>
                      </a: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ECB DG-S – Eurostat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(with comments from the ESCB and ESS)</a:t>
                      </a: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ECB DG-S – Eurostat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(with comments from the ESCB and ESS)</a:t>
                      </a: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National authorities (self-assessment)</a:t>
                      </a: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871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145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7423484" cy="3881904"/>
          </a:xfrm>
        </p:spPr>
        <p:txBody>
          <a:bodyPr/>
          <a:lstStyle/>
          <a:p>
            <a:r>
              <a:rPr lang="en-GB" sz="2800" dirty="0"/>
              <a:t>ESS </a:t>
            </a:r>
            <a:r>
              <a:rPr lang="en-US" sz="2800" dirty="0"/>
              <a:t>handbook for quality  and metadata reports (re-edition 2021): </a:t>
            </a:r>
            <a:r>
              <a:rPr lang="en-US" sz="2800" dirty="0">
                <a:hlinkClick r:id="rId2"/>
              </a:rPr>
              <a:t>https://ec.europa.eu/eurostat/web/products-manuals-and-guidelines/-/ks-gq-21-021</a:t>
            </a:r>
            <a:r>
              <a:rPr lang="en-US" sz="2800" dirty="0"/>
              <a:t> </a:t>
            </a:r>
          </a:p>
          <a:p>
            <a:r>
              <a:rPr lang="en-US" sz="2800" dirty="0"/>
              <a:t>Quality pages at Eurostat website: </a:t>
            </a:r>
            <a:r>
              <a:rPr lang="en-US" sz="2800" dirty="0">
                <a:hlinkClick r:id="rId3"/>
              </a:rPr>
              <a:t>https://ec.europa.eu/eurostat/web/quality</a:t>
            </a:r>
            <a:r>
              <a:rPr lang="en-US" sz="2800" dirty="0"/>
              <a:t> </a:t>
            </a:r>
          </a:p>
          <a:p>
            <a:r>
              <a:rPr lang="en-US" sz="2800" dirty="0"/>
              <a:t>Contact us directly at:                                 </a:t>
            </a:r>
            <a:r>
              <a:rPr lang="en-US" sz="2800" dirty="0">
                <a:hlinkClick r:id="rId4"/>
              </a:rPr>
              <a:t>ESTAT-QUALITY@ec.europa.eu</a:t>
            </a:r>
            <a:r>
              <a:rPr lang="en-US" sz="28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resources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C53F49-C3EB-922D-B0B5-10315665C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600" y="1964474"/>
            <a:ext cx="2743200" cy="360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29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Jointly organised by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801173" y="1633785"/>
            <a:ext cx="3294204" cy="1184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1"/>
                </a:solidFill>
              </a:rPr>
              <a:t>European System of Central Bank (ESCB)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538466" y="1647403"/>
            <a:ext cx="3653534" cy="1035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1"/>
                </a:solidFill>
              </a:rPr>
              <a:t>EMOS labelled programmes</a:t>
            </a:r>
          </a:p>
        </p:txBody>
      </p:sp>
      <p:pic>
        <p:nvPicPr>
          <p:cNvPr id="1028" name="Picture 4" descr="Overview - European Statistical System (ESS) - Eurost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316" y="2516357"/>
            <a:ext cx="2080549" cy="130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285425" y="1623415"/>
            <a:ext cx="3294204" cy="1184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1"/>
                </a:solidFill>
              </a:rPr>
              <a:t>European Statistical System (ESS)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46" y="3735961"/>
            <a:ext cx="2285936" cy="9060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370" y="2808330"/>
            <a:ext cx="2206304" cy="14422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829" y="4641972"/>
            <a:ext cx="2435385" cy="1332921"/>
          </a:xfrm>
          <a:prstGeom prst="rect">
            <a:avLst/>
          </a:prstGeom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7" name="Objec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775117"/>
              </p:ext>
            </p:extLst>
          </p:nvPr>
        </p:nvGraphicFramePr>
        <p:xfrm>
          <a:off x="8454172" y="2808330"/>
          <a:ext cx="2575420" cy="1136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0" imgH="0" progId="StaticMetafile">
                  <p:embed/>
                </p:oleObj>
              </mc:Choice>
              <mc:Fallback>
                <p:oleObj name="Picture" r:id="rId6" imgW="0" imgH="0" progId="StaticMetafile">
                  <p:embed/>
                  <p:pic>
                    <p:nvPicPr>
                      <p:cNvPr id="0" name="rectole000000000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4172" y="2808330"/>
                        <a:ext cx="2575420" cy="113626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Bild 5" descr="Dieses Bild zeigt das mittelgroße Destatis-Logo mit &quot;wissen.nutzen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25" y="4591177"/>
            <a:ext cx="2859905" cy="94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9486900" y="6076424"/>
            <a:ext cx="2584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The opinions expressed in this course are not necessarily those of the European Statistics System (ESS)or the European System of Central Banks (ESCB)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1967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7568" y="1536867"/>
            <a:ext cx="6862012" cy="3881904"/>
          </a:xfrm>
        </p:spPr>
        <p:txBody>
          <a:bodyPr/>
          <a:lstStyle/>
          <a:p>
            <a:r>
              <a:rPr lang="en-US" b="1" dirty="0"/>
              <a:t>Quality assessment </a:t>
            </a:r>
            <a:r>
              <a:rPr lang="en-US" dirty="0"/>
              <a:t>is the aspect of quality assurance that focuses on the extent to which statistical outputs and the processes that produced them meet quality requirements</a:t>
            </a:r>
          </a:p>
          <a:p>
            <a:r>
              <a:rPr lang="en-US" b="1" dirty="0"/>
              <a:t>Quality improvement </a:t>
            </a:r>
            <a:r>
              <a:rPr lang="en-US" dirty="0"/>
              <a:t>refers to an improvement in one or more quality components of a statistical process</a:t>
            </a:r>
            <a:endParaRPr lang="en-GB" dirty="0"/>
          </a:p>
          <a:p>
            <a:r>
              <a:rPr lang="en-US" b="1" dirty="0"/>
              <a:t>Quality report </a:t>
            </a:r>
            <a:r>
              <a:rPr lang="en-US" dirty="0"/>
              <a:t>is a report conveying information about the quality of a statistical product or process.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assurance in official statistics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256917"/>
              </p:ext>
            </p:extLst>
          </p:nvPr>
        </p:nvGraphicFramePr>
        <p:xfrm>
          <a:off x="5984435" y="1577559"/>
          <a:ext cx="6752998" cy="4852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887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77346" y="1825624"/>
            <a:ext cx="6179128" cy="4630593"/>
          </a:xfrm>
        </p:spPr>
        <p:txBody>
          <a:bodyPr/>
          <a:lstStyle/>
          <a:p>
            <a:r>
              <a:rPr lang="en-GB" dirty="0"/>
              <a:t>Analysis of the object of the assessment (statistical process, domain, organisation)</a:t>
            </a:r>
          </a:p>
          <a:p>
            <a:r>
              <a:rPr lang="en-GB" dirty="0"/>
              <a:t>Collecting evidence</a:t>
            </a:r>
          </a:p>
          <a:p>
            <a:r>
              <a:rPr lang="en-GB" dirty="0"/>
              <a:t>Responding to standard questionnaires and filling in checklists</a:t>
            </a:r>
          </a:p>
          <a:p>
            <a:r>
              <a:rPr lang="en-GB" dirty="0"/>
              <a:t>Performing field work / interviews / in-depth analysis</a:t>
            </a:r>
          </a:p>
          <a:p>
            <a:r>
              <a:rPr lang="en-GB" dirty="0"/>
              <a:t>Documenting the possible areas for improvement and issuing recommendations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1: How to review quality?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9171251"/>
              </p:ext>
            </p:extLst>
          </p:nvPr>
        </p:nvGraphicFramePr>
        <p:xfrm>
          <a:off x="838200" y="1825625"/>
          <a:ext cx="5327650" cy="3906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256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77345" y="1825625"/>
            <a:ext cx="6414655" cy="4422180"/>
          </a:xfrm>
        </p:spPr>
        <p:txBody>
          <a:bodyPr/>
          <a:lstStyle/>
          <a:p>
            <a:r>
              <a:rPr lang="en-GB" dirty="0"/>
              <a:t>Linking the improvement areas to strategic objectives, principles and indicators</a:t>
            </a:r>
          </a:p>
          <a:p>
            <a:r>
              <a:rPr lang="en-GB" dirty="0"/>
              <a:t>Defining improvement actions and developing action plans; assigning deadlines and priorities</a:t>
            </a:r>
          </a:p>
          <a:p>
            <a:r>
              <a:rPr lang="en-GB" dirty="0"/>
              <a:t>Assigning, consulting and agreeing with the stakeholders</a:t>
            </a:r>
          </a:p>
          <a:p>
            <a:r>
              <a:rPr lang="en-GB" dirty="0"/>
              <a:t>Regular monitoring of the improvement actions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2: How to achieve improvement?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64665687"/>
              </p:ext>
            </p:extLst>
          </p:nvPr>
        </p:nvGraphicFramePr>
        <p:xfrm>
          <a:off x="838200" y="1825625"/>
          <a:ext cx="5327650" cy="3906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610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77345" y="1825625"/>
            <a:ext cx="6414655" cy="4422180"/>
          </a:xfrm>
        </p:spPr>
        <p:txBody>
          <a:bodyPr/>
          <a:lstStyle/>
          <a:p>
            <a:r>
              <a:rPr lang="fr-BE" dirty="0"/>
              <a:t>Single Integrated </a:t>
            </a:r>
            <a:r>
              <a:rPr lang="fr-BE" dirty="0" err="1"/>
              <a:t>Metadata</a:t>
            </a:r>
            <a:r>
              <a:rPr lang="fr-BE" dirty="0"/>
              <a:t> Structure (SIMS) </a:t>
            </a:r>
            <a:r>
              <a:rPr lang="en-150" dirty="0"/>
              <a:t>–</a:t>
            </a:r>
            <a:r>
              <a:rPr lang="fr-BE" dirty="0"/>
              <a:t>  </a:t>
            </a:r>
            <a:r>
              <a:rPr lang="en-US" dirty="0"/>
              <a:t>dynamic inventory and conceptual framework for all ESS quality and reference metadata concepts</a:t>
            </a:r>
            <a:endParaRPr lang="en-GB" dirty="0"/>
          </a:p>
          <a:p>
            <a:r>
              <a:rPr lang="en-GB" dirty="0"/>
              <a:t>ESS Standard combining all previous structures (superset). Contains </a:t>
            </a:r>
            <a:r>
              <a:rPr lang="fr-BE" dirty="0"/>
              <a:t>19 concepts and 80 </a:t>
            </a:r>
            <a:r>
              <a:rPr lang="fr-BE" dirty="0" err="1"/>
              <a:t>sub</a:t>
            </a:r>
            <a:r>
              <a:rPr lang="fr-BE" dirty="0"/>
              <a:t>-concepts</a:t>
            </a:r>
          </a:p>
          <a:p>
            <a:r>
              <a:rPr lang="en-US" dirty="0"/>
              <a:t>Incorporates the 16 standard ESS Quality and Performance Indicators (QPIs): quantitative metrics on quality of statistics which measure the quality improvement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3: How to report on quality?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6231120"/>
              </p:ext>
            </p:extLst>
          </p:nvPr>
        </p:nvGraphicFramePr>
        <p:xfrm>
          <a:off x="838200" y="1825625"/>
          <a:ext cx="5327650" cy="3906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63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7095" y="1617079"/>
            <a:ext cx="5749103" cy="3906435"/>
          </a:xfrm>
        </p:spPr>
        <p:txBody>
          <a:bodyPr/>
          <a:lstStyle/>
          <a:p>
            <a:r>
              <a:rPr lang="en-US" sz="2000" b="1" dirty="0"/>
              <a:t>R1. Data completeness - rate</a:t>
            </a:r>
          </a:p>
          <a:p>
            <a:r>
              <a:rPr lang="en-US" sz="2000" b="1" dirty="0"/>
              <a:t>A1. Sampling error - indicators </a:t>
            </a:r>
          </a:p>
          <a:p>
            <a:r>
              <a:rPr lang="en-US" sz="2000" b="1" dirty="0"/>
              <a:t>A2. Over-coverage - rate </a:t>
            </a:r>
          </a:p>
          <a:p>
            <a:r>
              <a:rPr lang="en-US" sz="2000" b="1" dirty="0"/>
              <a:t>A3. Common units - proportion </a:t>
            </a:r>
          </a:p>
          <a:p>
            <a:r>
              <a:rPr lang="en-US" sz="2000" b="1" dirty="0"/>
              <a:t>A4. Unit non-response - rate </a:t>
            </a:r>
          </a:p>
          <a:p>
            <a:r>
              <a:rPr lang="en-US" sz="2000" b="1" dirty="0"/>
              <a:t>A5. Item non-response - rate </a:t>
            </a:r>
          </a:p>
          <a:p>
            <a:r>
              <a:rPr lang="en-US" sz="2000" b="1" dirty="0"/>
              <a:t>A6. Data revision - average size</a:t>
            </a:r>
          </a:p>
          <a:p>
            <a:r>
              <a:rPr lang="en-US" sz="2000" b="1" dirty="0"/>
              <a:t>A7. Imputation - rate </a:t>
            </a:r>
            <a:endParaRPr lang="fr-BE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21179" y="1613904"/>
            <a:ext cx="7764378" cy="39064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b="1" dirty="0"/>
              <a:t>TP1. Time </a:t>
            </a:r>
            <a:r>
              <a:rPr lang="fr-BE" sz="2000" b="1" dirty="0" err="1"/>
              <a:t>lag</a:t>
            </a:r>
            <a:r>
              <a:rPr lang="fr-BE" sz="2000" b="1" dirty="0"/>
              <a:t> - first </a:t>
            </a:r>
            <a:r>
              <a:rPr lang="fr-BE" sz="2000" b="1" dirty="0" err="1"/>
              <a:t>results</a:t>
            </a:r>
            <a:endParaRPr lang="fr-B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b="1" dirty="0"/>
              <a:t>TP2. Time </a:t>
            </a:r>
            <a:r>
              <a:rPr lang="fr-BE" sz="2000" b="1" dirty="0" err="1"/>
              <a:t>lag</a:t>
            </a:r>
            <a:r>
              <a:rPr lang="fr-BE" sz="2000" b="1" dirty="0"/>
              <a:t> - final </a:t>
            </a:r>
            <a:r>
              <a:rPr lang="fr-BE" sz="2000" b="1" dirty="0" err="1"/>
              <a:t>results</a:t>
            </a:r>
            <a:endParaRPr lang="fr-B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b="1" dirty="0"/>
              <a:t>TP3. </a:t>
            </a:r>
            <a:r>
              <a:rPr lang="fr-BE" sz="2000" b="1" dirty="0" err="1"/>
              <a:t>Punctuality</a:t>
            </a:r>
            <a:r>
              <a:rPr lang="fr-BE" sz="2000" b="1" dirty="0"/>
              <a:t> - </a:t>
            </a:r>
            <a:r>
              <a:rPr lang="fr-BE" sz="2000" b="1" dirty="0" err="1"/>
              <a:t>delivery</a:t>
            </a:r>
            <a:r>
              <a:rPr lang="fr-BE" sz="2000" b="1" dirty="0"/>
              <a:t> and publication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b="1" dirty="0"/>
              <a:t>AC1. Data tables - consultations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b="1" dirty="0"/>
              <a:t>AC2. </a:t>
            </a:r>
            <a:r>
              <a:rPr lang="fr-BE" sz="2000" b="1" dirty="0" err="1"/>
              <a:t>Metadata</a:t>
            </a:r>
            <a:r>
              <a:rPr lang="fr-BE" sz="2000" b="1" dirty="0"/>
              <a:t> - consultations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b="1" dirty="0"/>
              <a:t>AC3. </a:t>
            </a:r>
            <a:r>
              <a:rPr lang="fr-BE" sz="2000" b="1" dirty="0" err="1"/>
              <a:t>Metadata</a:t>
            </a:r>
            <a:r>
              <a:rPr lang="fr-BE" sz="2000" b="1" dirty="0"/>
              <a:t> </a:t>
            </a:r>
            <a:r>
              <a:rPr lang="fr-BE" sz="2000" b="1" dirty="0" err="1"/>
              <a:t>completeness</a:t>
            </a:r>
            <a:r>
              <a:rPr lang="fr-BE" sz="2000" b="1" dirty="0"/>
              <a:t> -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b="1" dirty="0"/>
              <a:t>CC1. </a:t>
            </a:r>
            <a:r>
              <a:rPr lang="fr-BE" sz="2000" b="1" dirty="0" err="1"/>
              <a:t>Asymmetry</a:t>
            </a:r>
            <a:r>
              <a:rPr lang="fr-BE" sz="2000" b="1" dirty="0"/>
              <a:t> for </a:t>
            </a:r>
            <a:r>
              <a:rPr lang="fr-BE" sz="2000" b="1" dirty="0" err="1"/>
              <a:t>mirror</a:t>
            </a:r>
            <a:r>
              <a:rPr lang="fr-BE" sz="2000" b="1" dirty="0"/>
              <a:t> </a:t>
            </a:r>
            <a:r>
              <a:rPr lang="fr-BE" sz="2000" b="1" dirty="0" err="1"/>
              <a:t>flows</a:t>
            </a:r>
            <a:r>
              <a:rPr lang="fr-BE" sz="2000" b="1" dirty="0"/>
              <a:t> </a:t>
            </a:r>
            <a:r>
              <a:rPr lang="fr-BE" sz="2000" b="1" dirty="0" err="1"/>
              <a:t>statistics</a:t>
            </a:r>
            <a:r>
              <a:rPr lang="fr-BE" sz="2000" b="1" dirty="0"/>
              <a:t> - coefficient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b="1" dirty="0"/>
              <a:t>CC2. </a:t>
            </a:r>
            <a:r>
              <a:rPr lang="fr-BE" sz="2000" b="1" dirty="0" err="1"/>
              <a:t>Length</a:t>
            </a:r>
            <a:r>
              <a:rPr lang="fr-BE" sz="2000" b="1" dirty="0"/>
              <a:t> of comparable time </a:t>
            </a:r>
            <a:r>
              <a:rPr lang="fr-BE" sz="2000" b="1" dirty="0" err="1"/>
              <a:t>series</a:t>
            </a:r>
            <a:r>
              <a:rPr lang="fr-BE" sz="20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7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0722" y="482860"/>
            <a:ext cx="11221278" cy="782357"/>
          </a:xfrm>
        </p:spPr>
        <p:txBody>
          <a:bodyPr/>
          <a:lstStyle/>
          <a:p>
            <a:r>
              <a:rPr lang="en-US" dirty="0"/>
              <a:t>List of ESS Quality and Performance Indicators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3484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23664" y="6247805"/>
            <a:ext cx="2743200" cy="365125"/>
          </a:xfrm>
        </p:spPr>
        <p:txBody>
          <a:bodyPr/>
          <a:lstStyle/>
          <a:p>
            <a:pPr algn="r"/>
            <a:fld id="{F46C79FD-C571-418B-AB0F-5EE936C85276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189C386-F143-4BED-8B9B-6187069BB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369456"/>
            <a:ext cx="10536045" cy="1186032"/>
          </a:xfrm>
        </p:spPr>
        <p:txBody>
          <a:bodyPr anchor="t"/>
          <a:lstStyle/>
          <a:p>
            <a:r>
              <a:rPr lang="en-GB" dirty="0"/>
              <a:t>ESCB statistical processes monitoring with IAC audit reviews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1490B3-40AB-4733-B01A-131E1D17992F}"/>
              </a:ext>
            </a:extLst>
          </p:cNvPr>
          <p:cNvSpPr/>
          <p:nvPr/>
        </p:nvSpPr>
        <p:spPr bwMode="auto">
          <a:xfrm>
            <a:off x="838199" y="1740955"/>
            <a:ext cx="10536046" cy="36933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180975">
              <a:buClr>
                <a:srgbClr val="003399"/>
              </a:buClr>
              <a:defRPr/>
            </a:pPr>
            <a:r>
              <a:rPr lang="en-GB" b="1" kern="0" dirty="0">
                <a:solidFill>
                  <a:schemeClr val="bg1"/>
                </a:solidFill>
                <a:latin typeface="Arial" pitchFamily="34" charset="0"/>
              </a:rPr>
              <a:t>Audit reviews carried out by ESCB Internal Audit Committee (IAC):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B5F54B-6B30-4713-90D0-110508A1C9DD}"/>
              </a:ext>
            </a:extLst>
          </p:cNvPr>
          <p:cNvSpPr/>
          <p:nvPr/>
        </p:nvSpPr>
        <p:spPr bwMode="auto">
          <a:xfrm>
            <a:off x="814039" y="2162708"/>
            <a:ext cx="10560205" cy="3560977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indent="-276225">
              <a:lnSpc>
                <a:spcPct val="130000"/>
              </a:lnSpc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Team of </a:t>
            </a:r>
            <a:r>
              <a:rPr lang="en-GB" sz="1600" b="1" u="sng" kern="0" dirty="0">
                <a:solidFill>
                  <a:srgbClr val="003399"/>
                </a:solidFill>
                <a:latin typeface="Arial" pitchFamily="34" charset="0"/>
              </a:rPr>
              <a:t>independent</a:t>
            </a: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 and </a:t>
            </a:r>
            <a:r>
              <a:rPr lang="en-GB" sz="1600" b="1" u="sng" kern="0" dirty="0">
                <a:solidFill>
                  <a:srgbClr val="003399"/>
                </a:solidFill>
                <a:latin typeface="Arial" pitchFamily="34" charset="0"/>
              </a:rPr>
              <a:t>specialized</a:t>
            </a: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 auditors on statistical issues</a:t>
            </a:r>
          </a:p>
          <a:p>
            <a:pPr indent="-276225">
              <a:lnSpc>
                <a:spcPct val="130000"/>
              </a:lnSpc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Audit scope focused on </a:t>
            </a:r>
            <a:r>
              <a:rPr lang="en-GB" sz="1600" b="1" kern="0" dirty="0">
                <a:solidFill>
                  <a:srgbClr val="003399"/>
                </a:solidFill>
                <a:latin typeface="Arial" pitchFamily="34" charset="0"/>
              </a:rPr>
              <a:t>statistical processes</a:t>
            </a:r>
          </a:p>
          <a:p>
            <a:pPr marL="268288" indent="-268288">
              <a:lnSpc>
                <a:spcPct val="130000"/>
              </a:lnSpc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Statistical audits performed </a:t>
            </a:r>
            <a:r>
              <a:rPr lang="en-GB" sz="1600" b="1" kern="0" dirty="0">
                <a:solidFill>
                  <a:srgbClr val="003399"/>
                </a:solidFill>
                <a:latin typeface="Arial" pitchFamily="34" charset="0"/>
              </a:rPr>
              <a:t>simultaneously</a:t>
            </a: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 in the ECB and all NCBs, audit recommendations </a:t>
            </a:r>
            <a:r>
              <a:rPr lang="en-GB" sz="1600" b="1" kern="0" dirty="0">
                <a:solidFill>
                  <a:srgbClr val="003399"/>
                </a:solidFill>
                <a:latin typeface="Arial" pitchFamily="34" charset="0"/>
              </a:rPr>
              <a:t>applicable to whole ESCB </a:t>
            </a:r>
            <a:endParaRPr lang="en-GB" sz="1100" kern="0" dirty="0">
              <a:solidFill>
                <a:srgbClr val="003399"/>
              </a:solidFill>
              <a:latin typeface="Arial" pitchFamily="34" charset="0"/>
            </a:endParaRPr>
          </a:p>
          <a:p>
            <a:pPr marL="268288" indent="-268288">
              <a:lnSpc>
                <a:spcPct val="130000"/>
              </a:lnSpc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IAC </a:t>
            </a:r>
            <a:r>
              <a:rPr lang="en-GB" sz="1600" b="1" kern="0" dirty="0">
                <a:solidFill>
                  <a:srgbClr val="003399"/>
                </a:solidFill>
                <a:latin typeface="Arial" pitchFamily="34" charset="0"/>
              </a:rPr>
              <a:t>follow-up procedure </a:t>
            </a: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on implementation of recommendations with </a:t>
            </a:r>
            <a:r>
              <a:rPr lang="en-GB" sz="1600" b="1" kern="0" dirty="0">
                <a:solidFill>
                  <a:srgbClr val="003399"/>
                </a:solidFill>
                <a:latin typeface="Arial" pitchFamily="34" charset="0"/>
              </a:rPr>
              <a:t>regular reporting</a:t>
            </a: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 to ECB decision-making bodies</a:t>
            </a:r>
          </a:p>
          <a:p>
            <a:pPr indent="-276225">
              <a:lnSpc>
                <a:spcPct val="130000"/>
              </a:lnSpc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GB" sz="1600" b="1" kern="0" dirty="0">
                <a:solidFill>
                  <a:srgbClr val="003399"/>
                </a:solidFill>
                <a:latin typeface="Arial" pitchFamily="34" charset="0"/>
              </a:rPr>
              <a:t>More than 20 audits since 1999</a:t>
            </a:r>
          </a:p>
          <a:p>
            <a:pPr marL="923925" lvl="2" indent="-285750">
              <a:lnSpc>
                <a:spcPct val="130000"/>
              </a:lnSpc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en-GB" sz="1600" b="1" kern="0" dirty="0">
                <a:solidFill>
                  <a:srgbClr val="003399"/>
                </a:solidFill>
                <a:latin typeface="Arial" pitchFamily="34" charset="0"/>
              </a:rPr>
              <a:t>all European statistics </a:t>
            </a: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produced by the ESCB</a:t>
            </a:r>
          </a:p>
          <a:p>
            <a:pPr marL="923925" lvl="2" indent="-285750">
              <a:lnSpc>
                <a:spcPct val="130000"/>
              </a:lnSpc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ESCB statistical </a:t>
            </a:r>
            <a:r>
              <a:rPr lang="en-GB" sz="1600" b="1" kern="0" dirty="0">
                <a:solidFill>
                  <a:srgbClr val="003399"/>
                </a:solidFill>
                <a:latin typeface="Arial" pitchFamily="34" charset="0"/>
              </a:rPr>
              <a:t>information systems</a:t>
            </a:r>
          </a:p>
          <a:p>
            <a:pPr marL="923925" lvl="2" indent="-285750">
              <a:lnSpc>
                <a:spcPct val="130000"/>
              </a:lnSpc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ESCB procedure to </a:t>
            </a:r>
            <a:r>
              <a:rPr lang="en-GB" sz="1600" b="1" kern="0" dirty="0">
                <a:solidFill>
                  <a:srgbClr val="003399"/>
                </a:solidFill>
                <a:latin typeface="Arial" pitchFamily="34" charset="0"/>
              </a:rPr>
              <a:t>develop new statistics</a:t>
            </a:r>
          </a:p>
          <a:p>
            <a:pPr marL="923925" lvl="2" indent="-285750">
              <a:lnSpc>
                <a:spcPct val="130000"/>
              </a:lnSpc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Governance of ESCB </a:t>
            </a:r>
            <a:r>
              <a:rPr lang="en-GB" sz="1600" b="1" kern="0" dirty="0">
                <a:solidFill>
                  <a:srgbClr val="003399"/>
                </a:solidFill>
                <a:latin typeface="Arial" pitchFamily="34" charset="0"/>
              </a:rPr>
              <a:t>statistical databases </a:t>
            </a: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projects</a:t>
            </a:r>
          </a:p>
        </p:txBody>
      </p:sp>
    </p:spTree>
    <p:extLst>
      <p:ext uri="{BB962C8B-B14F-4D97-AF65-F5344CB8AC3E}">
        <p14:creationId xmlns:p14="http://schemas.microsoft.com/office/powerpoint/2010/main" val="316744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23664" y="6247805"/>
            <a:ext cx="2743200" cy="365125"/>
          </a:xfrm>
        </p:spPr>
        <p:txBody>
          <a:bodyPr/>
          <a:lstStyle/>
          <a:p>
            <a:pPr algn="r"/>
            <a:fld id="{F46C79FD-C571-418B-AB0F-5EE936C85276}" type="slidenum">
              <a:rPr lang="en-GB" smtClean="0"/>
              <a:pPr algn="r"/>
              <a:t>9</a:t>
            </a:fld>
            <a:endParaRPr lang="en-GB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189C386-F143-4BED-8B9B-6187069BB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9456"/>
            <a:ext cx="10515602" cy="1186032"/>
          </a:xfrm>
        </p:spPr>
        <p:txBody>
          <a:bodyPr anchor="t"/>
          <a:lstStyle/>
          <a:p>
            <a:r>
              <a:rPr lang="en-GB" dirty="0"/>
              <a:t>ESCB high output quality monitoring with quality reports </a:t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1490B3-40AB-4733-B01A-131E1D17992F}"/>
              </a:ext>
            </a:extLst>
          </p:cNvPr>
          <p:cNvSpPr/>
          <p:nvPr/>
        </p:nvSpPr>
        <p:spPr bwMode="auto">
          <a:xfrm>
            <a:off x="825190" y="1535933"/>
            <a:ext cx="10528611" cy="646331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180975">
              <a:buClr>
                <a:srgbClr val="003399"/>
              </a:buClr>
              <a:defRPr/>
            </a:pPr>
            <a:r>
              <a:rPr lang="en-GB" b="1" kern="0" dirty="0">
                <a:solidFill>
                  <a:schemeClr val="bg1"/>
                </a:solidFill>
                <a:latin typeface="Arial" pitchFamily="34" charset="0"/>
              </a:rPr>
              <a:t>The ESCB prepares annual quality reports to assess availability and quality of all European statistics from ESCB – reports also published on ECB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B5F54B-6B30-4713-90D0-110508A1C9DD}"/>
              </a:ext>
            </a:extLst>
          </p:cNvPr>
          <p:cNvSpPr/>
          <p:nvPr/>
        </p:nvSpPr>
        <p:spPr bwMode="auto">
          <a:xfrm>
            <a:off x="838199" y="2162708"/>
            <a:ext cx="10515602" cy="3583921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indent="-276225">
              <a:lnSpc>
                <a:spcPct val="130000"/>
              </a:lnSpc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GB" sz="1600" b="1" u="sng" kern="0" dirty="0">
                <a:solidFill>
                  <a:srgbClr val="003399"/>
                </a:solidFill>
                <a:latin typeface="Arial" pitchFamily="34" charset="0"/>
              </a:rPr>
              <a:t>Objectives</a:t>
            </a:r>
            <a:endParaRPr lang="en-GB" sz="1600" kern="0" dirty="0">
              <a:solidFill>
                <a:srgbClr val="003399"/>
              </a:solidFill>
              <a:latin typeface="Arial" pitchFamily="34" charset="0"/>
            </a:endParaRPr>
          </a:p>
          <a:p>
            <a:pPr marL="923925" lvl="2" indent="-285750">
              <a:lnSpc>
                <a:spcPct val="130000"/>
              </a:lnSpc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provide a good overview of the availability of the statistics </a:t>
            </a:r>
          </a:p>
          <a:p>
            <a:pPr marL="923925" lvl="2" indent="-285750">
              <a:lnSpc>
                <a:spcPct val="130000"/>
              </a:lnSpc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assess quality in terms of punctuality, timeliness, methodological soundness, reliability and stability</a:t>
            </a:r>
          </a:p>
          <a:p>
            <a:pPr marL="923925" lvl="2" indent="-285750">
              <a:lnSpc>
                <a:spcPct val="130000"/>
              </a:lnSpc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report on state of affairs concerning implementation of enhanced or new statistical requirements</a:t>
            </a:r>
          </a:p>
          <a:p>
            <a:pPr marL="923925" lvl="2" indent="-285750">
              <a:lnSpc>
                <a:spcPct val="130000"/>
              </a:lnSpc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provide information on possible further improvements to data collection and compilation methods and to level of detail and/or frequency of input data</a:t>
            </a:r>
          </a:p>
          <a:p>
            <a:pPr indent="-276225">
              <a:lnSpc>
                <a:spcPct val="130000"/>
              </a:lnSpc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GB" sz="1600" b="1" u="sng" kern="0" dirty="0">
              <a:solidFill>
                <a:srgbClr val="003399"/>
              </a:solidFill>
              <a:latin typeface="Arial" pitchFamily="34" charset="0"/>
            </a:endParaRPr>
          </a:p>
          <a:p>
            <a:pPr indent="-276225">
              <a:lnSpc>
                <a:spcPct val="130000"/>
              </a:lnSpc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GB" sz="1600" b="1" u="sng" kern="0" dirty="0">
                <a:solidFill>
                  <a:srgbClr val="003399"/>
                </a:solidFill>
                <a:latin typeface="Arial" pitchFamily="34" charset="0"/>
              </a:rPr>
              <a:t>Quantitative indicators</a:t>
            </a:r>
            <a:endParaRPr lang="en-GB" sz="1600" kern="0" dirty="0">
              <a:solidFill>
                <a:srgbClr val="003399"/>
              </a:solidFill>
              <a:latin typeface="Arial" pitchFamily="34" charset="0"/>
            </a:endParaRPr>
          </a:p>
          <a:p>
            <a:pPr marL="923925" lvl="2" indent="-285750">
              <a:lnSpc>
                <a:spcPct val="130000"/>
              </a:lnSpc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frequency, number, direction, magnitude and patterns of revisions</a:t>
            </a:r>
          </a:p>
          <a:p>
            <a:pPr marL="923925" lvl="2" indent="-285750">
              <a:lnSpc>
                <a:spcPct val="130000"/>
              </a:lnSpc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rgbClr val="003399"/>
                </a:solidFill>
                <a:latin typeface="Arial" pitchFamily="34" charset="0"/>
              </a:rPr>
              <a:t>internal and external consistency of data</a:t>
            </a:r>
          </a:p>
        </p:txBody>
      </p:sp>
    </p:spTree>
    <p:extLst>
      <p:ext uri="{BB962C8B-B14F-4D97-AF65-F5344CB8AC3E}">
        <p14:creationId xmlns:p14="http://schemas.microsoft.com/office/powerpoint/2010/main" val="688247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859</TotalTime>
  <Words>985</Words>
  <Application>Microsoft Office PowerPoint</Application>
  <PresentationFormat>Widescreen</PresentationFormat>
  <Paragraphs>129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Picture</vt:lpstr>
      <vt:lpstr>Economic and Finance statistics</vt:lpstr>
      <vt:lpstr>Jointly organised by</vt:lpstr>
      <vt:lpstr>Quality assurance in official statistics</vt:lpstr>
      <vt:lpstr>Step 1: How to review quality?</vt:lpstr>
      <vt:lpstr>Step 2: How to achieve improvement?</vt:lpstr>
      <vt:lpstr>Step 3: How to report on quality?</vt:lpstr>
      <vt:lpstr>List of ESS Quality and Performance Indicators</vt:lpstr>
      <vt:lpstr>ESCB statistical processes monitoring with IAC audit reviews</vt:lpstr>
      <vt:lpstr>ESCB high output quality monitoring with quality reports  </vt:lpstr>
      <vt:lpstr>Quality assurance of statistics underlying the Macroeconomic Imbalances Procedure </vt:lpstr>
      <vt:lpstr>Quality assurance of statistics underlying the Macroeconomic Imbalances Procedure </vt:lpstr>
      <vt:lpstr>More resources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LEHTIMAKI Heli (ESTAT)</dc:creator>
  <cp:lastModifiedBy>VAN DER ZANDE Veronique (ESTAT)</cp:lastModifiedBy>
  <cp:revision>42</cp:revision>
  <dcterms:created xsi:type="dcterms:W3CDTF">2021-03-24T14:09:12Z</dcterms:created>
  <dcterms:modified xsi:type="dcterms:W3CDTF">2024-04-29T13:20:12Z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2024-04-29T13:20:04Z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63b35d1e-869b-432e-9f8b-cad0ea83c7d1</vt:lpwstr>
  </property>
  <property fmtid="{D5CDD505-2E9C-101B-9397-08002B2CF9AE}" pid="8" name="MSIP_Label_6bd9ddd1-4d20-43f6-abfa-fc3c07406f94_ContentBits">
    <vt:lpwstr>0</vt:lpwstr>
  </property>
</Properties>
</file>