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75" r:id="rId2"/>
    <p:sldId id="287" r:id="rId3"/>
    <p:sldId id="288" r:id="rId4"/>
    <p:sldId id="289" r:id="rId5"/>
    <p:sldId id="290" r:id="rId6"/>
    <p:sldId id="291" r:id="rId7"/>
    <p:sldId id="292" r:id="rId8"/>
    <p:sldId id="294" r:id="rId9"/>
    <p:sldId id="295" r:id="rId10"/>
    <p:sldId id="296" r:id="rId11"/>
    <p:sldId id="297" r:id="rId12"/>
    <p:sldId id="298" r:id="rId13"/>
    <p:sldId id="284" r:id="rId14"/>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DC1"/>
    <a:srgbClr val="0356B1"/>
    <a:srgbClr val="004494"/>
    <a:srgbClr val="024EA2"/>
    <a:srgbClr val="024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44" autoAdjust="0"/>
    <p:restoredTop sz="94660"/>
  </p:normalViewPr>
  <p:slideViewPr>
    <p:cSldViewPr snapToGrid="0">
      <p:cViewPr varScale="1">
        <p:scale>
          <a:sx n="62" d="100"/>
          <a:sy n="62" d="100"/>
        </p:scale>
        <p:origin x="792" y="56"/>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3A939EFE-0303-44F6-9A16-FD3B5E015DB1}" type="datetimeFigureOut">
              <a:rPr lang="en-GB" smtClean="0"/>
              <a:t>29/04/2024</a:t>
            </a:fld>
            <a:endParaRPr lang="en-GB"/>
          </a:p>
        </p:txBody>
      </p:sp>
      <p:sp>
        <p:nvSpPr>
          <p:cNvPr id="4" name="Footer Placeholder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A3B926D1-0013-4A80-B64E-9D824EE65210}" type="datetimeFigureOut">
              <a:rPr lang="en-GB" smtClean="0"/>
              <a:t>29/04/2024</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363359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785281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2439482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937557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0075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338205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410775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315962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320489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2474091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263031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129949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01775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695" y="5097294"/>
            <a:ext cx="2317095" cy="2317095"/>
          </a:xfrm>
          <a:prstGeom prst="rect">
            <a:avLst/>
          </a:prstGeom>
        </p:spPr>
      </p:pic>
      <p:sp>
        <p:nvSpPr>
          <p:cNvPr id="8" name="TextBox 7"/>
          <p:cNvSpPr txBox="1"/>
          <p:nvPr userDrawn="1"/>
        </p:nvSpPr>
        <p:spPr>
          <a:xfrm>
            <a:off x="1512916" y="6335931"/>
            <a:ext cx="5561215" cy="276999"/>
          </a:xfrm>
          <a:prstGeom prst="rect">
            <a:avLst/>
          </a:prstGeom>
          <a:noFill/>
        </p:spPr>
        <p:txBody>
          <a:bodyPr wrap="square" rtlCol="0">
            <a:spAutoFit/>
          </a:bodyPr>
          <a:lstStyle/>
          <a:p>
            <a:r>
              <a:rPr lang="en-GB" sz="1200" dirty="0"/>
              <a:t>EMOS</a:t>
            </a:r>
            <a:r>
              <a:rPr lang="en-GB" sz="1200" baseline="0" dirty="0"/>
              <a:t> core module finance statistics</a:t>
            </a:r>
            <a:endParaRPr lang="en-GB" sz="1200" dirty="0"/>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695" y="5097294"/>
            <a:ext cx="2317095" cy="2317095"/>
          </a:xfrm>
          <a:prstGeom prst="rect">
            <a:avLst/>
          </a:prstGeom>
        </p:spPr>
      </p:pic>
      <p:sp>
        <p:nvSpPr>
          <p:cNvPr id="11" name="TextBox 10"/>
          <p:cNvSpPr txBox="1"/>
          <p:nvPr userDrawn="1"/>
        </p:nvSpPr>
        <p:spPr>
          <a:xfrm>
            <a:off x="1429788" y="6335931"/>
            <a:ext cx="5561215" cy="276999"/>
          </a:xfrm>
          <a:prstGeom prst="rect">
            <a:avLst/>
          </a:prstGeom>
          <a:noFill/>
        </p:spPr>
        <p:txBody>
          <a:bodyPr wrap="square" rtlCol="0">
            <a:spAutoFit/>
          </a:bodyPr>
          <a:lstStyle/>
          <a:p>
            <a:r>
              <a:rPr lang="en-GB" sz="1200" dirty="0"/>
              <a:t>EMOS</a:t>
            </a:r>
            <a:r>
              <a:rPr lang="en-GB" sz="1200" baseline="0" dirty="0"/>
              <a:t> core module on economic and finance statistics</a:t>
            </a:r>
            <a:endParaRPr lang="en-GB" sz="1200"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378869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TextBox 8"/>
          <p:cNvSpPr txBox="1"/>
          <p:nvPr userDrawn="1"/>
        </p:nvSpPr>
        <p:spPr>
          <a:xfrm>
            <a:off x="1429788" y="6335931"/>
            <a:ext cx="5561215" cy="276999"/>
          </a:xfrm>
          <a:prstGeom prst="rect">
            <a:avLst/>
          </a:prstGeom>
          <a:noFill/>
        </p:spPr>
        <p:txBody>
          <a:bodyPr wrap="square" rtlCol="0">
            <a:spAutoFit/>
          </a:bodyPr>
          <a:lstStyle/>
          <a:p>
            <a:r>
              <a:rPr lang="en-GB" sz="1200" dirty="0"/>
              <a:t>EMOS</a:t>
            </a:r>
            <a:r>
              <a:rPr lang="en-GB" sz="1200" baseline="0" dirty="0"/>
              <a:t> core module on economic and finance statistics</a:t>
            </a:r>
            <a:endParaRPr lang="en-GB" sz="1200" dirty="0"/>
          </a:p>
        </p:txBody>
      </p:sp>
    </p:spTree>
    <p:extLst>
      <p:ext uri="{BB962C8B-B14F-4D97-AF65-F5344CB8AC3E}">
        <p14:creationId xmlns:p14="http://schemas.microsoft.com/office/powerpoint/2010/main" val="93250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9023664" y="6247805"/>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4" name="Picture 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12174" y="5761361"/>
            <a:ext cx="1101237" cy="968965"/>
          </a:xfrm>
          <a:prstGeom prst="rect">
            <a:avLst/>
          </a:prstGeom>
        </p:spPr>
      </p:pic>
      <p:sp>
        <p:nvSpPr>
          <p:cNvPr id="8" name="TextBox 7"/>
          <p:cNvSpPr txBox="1"/>
          <p:nvPr userDrawn="1"/>
        </p:nvSpPr>
        <p:spPr>
          <a:xfrm>
            <a:off x="1429788" y="6335931"/>
            <a:ext cx="5561215" cy="276999"/>
          </a:xfrm>
          <a:prstGeom prst="rect">
            <a:avLst/>
          </a:prstGeom>
          <a:noFill/>
        </p:spPr>
        <p:txBody>
          <a:bodyPr wrap="square" rtlCol="0">
            <a:spAutoFit/>
          </a:bodyPr>
          <a:lstStyle/>
          <a:p>
            <a:r>
              <a:rPr lang="en-GB" sz="1200" dirty="0"/>
              <a:t>EMOS</a:t>
            </a:r>
            <a:r>
              <a:rPr lang="en-GB" sz="1200" baseline="0" dirty="0"/>
              <a:t> core module on economic and finance statistics</a:t>
            </a:r>
            <a:endParaRPr lang="en-GB" sz="1200"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1" r:id="rId3"/>
    <p:sldLayoutId id="2147483669" r:id="rId4"/>
    <p:sldLayoutId id="2147483670" r:id="rId5"/>
    <p:sldLayoutId id="2147483650" r:id="rId6"/>
    <p:sldLayoutId id="2147483660" r:id="rId7"/>
    <p:sldLayoutId id="2147483652" r:id="rId8"/>
    <p:sldLayoutId id="2147483661" r:id="rId9"/>
    <p:sldLayoutId id="2147483653" r:id="rId10"/>
    <p:sldLayoutId id="2147483654" r:id="rId11"/>
    <p:sldLayoutId id="2147483659" r:id="rId12"/>
    <p:sldLayoutId id="2147483658" r:id="rId13"/>
    <p:sldLayoutId id="2147483666" r:id="rId14"/>
    <p:sldLayoutId id="2147483667" r:id="rId15"/>
    <p:sldLayoutId id="2147483668" r:id="rId16"/>
    <p:sldLayoutId id="2147483655" r:id="rId17"/>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b.europa.eu/stats/ecb_statistics/governance_and_quality_framework/html/escb_public_commitment_on_european_statistics.en.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ec.europa.eu/eurostat/web/quality/peer-review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eurostat/web/products-catalogues/-/KS-02-18-142"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ec.europa.eu/eurostat/documents/64157/4392716/ESS-QAF-V2.0-final.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322" y="-805703"/>
            <a:ext cx="5472418" cy="5472418"/>
          </a:xfrm>
          <a:prstGeom prst="rect">
            <a:avLst/>
          </a:prstGeom>
        </p:spPr>
      </p:pic>
      <p:sp>
        <p:nvSpPr>
          <p:cNvPr id="2" name="Title 1"/>
          <p:cNvSpPr>
            <a:spLocks noGrp="1"/>
          </p:cNvSpPr>
          <p:nvPr>
            <p:ph type="ctrTitle"/>
          </p:nvPr>
        </p:nvSpPr>
        <p:spPr>
          <a:xfrm>
            <a:off x="793353" y="512500"/>
            <a:ext cx="7511749" cy="2427783"/>
          </a:xfrm>
        </p:spPr>
        <p:txBody>
          <a:bodyPr/>
          <a:lstStyle/>
          <a:p>
            <a:r>
              <a:rPr lang="en-GB" sz="5400" dirty="0"/>
              <a:t>Economic and Finance</a:t>
            </a:r>
            <a:br>
              <a:rPr lang="en-GB" sz="5400" dirty="0"/>
            </a:br>
            <a:r>
              <a:rPr lang="en-GB" sz="5400" dirty="0"/>
              <a:t>statistics</a:t>
            </a:r>
          </a:p>
        </p:txBody>
      </p:sp>
      <p:sp>
        <p:nvSpPr>
          <p:cNvPr id="3" name="Subtitle 2"/>
          <p:cNvSpPr>
            <a:spLocks noGrp="1"/>
          </p:cNvSpPr>
          <p:nvPr>
            <p:ph type="subTitle" idx="1"/>
          </p:nvPr>
        </p:nvSpPr>
        <p:spPr>
          <a:xfrm>
            <a:off x="793353" y="3400702"/>
            <a:ext cx="10666009" cy="1020296"/>
          </a:xfrm>
        </p:spPr>
        <p:txBody>
          <a:bodyPr/>
          <a:lstStyle/>
          <a:p>
            <a:r>
              <a:rPr lang="en-GB" sz="4000" dirty="0"/>
              <a:t>Statistics Quality Frameworks (ESS&amp;ESCB)</a:t>
            </a:r>
          </a:p>
        </p:txBody>
      </p:sp>
      <p:sp>
        <p:nvSpPr>
          <p:cNvPr id="7" name="Subtitle 2"/>
          <p:cNvSpPr txBox="1">
            <a:spLocks/>
          </p:cNvSpPr>
          <p:nvPr/>
        </p:nvSpPr>
        <p:spPr>
          <a:xfrm>
            <a:off x="793352" y="4750852"/>
            <a:ext cx="10666009" cy="102029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Claudia Junker, Eurostat</a:t>
            </a:r>
          </a:p>
        </p:txBody>
      </p:sp>
      <p:sp>
        <p:nvSpPr>
          <p:cNvPr id="10" name="Rectangle 9"/>
          <p:cNvSpPr/>
          <p:nvPr/>
        </p:nvSpPr>
        <p:spPr>
          <a:xfrm>
            <a:off x="9508699" y="6046901"/>
            <a:ext cx="2441694" cy="369332"/>
          </a:xfrm>
          <a:prstGeom prst="rect">
            <a:avLst/>
          </a:prstGeom>
        </p:spPr>
        <p:txBody>
          <a:bodyPr wrap="none">
            <a:spAutoFit/>
          </a:bodyPr>
          <a:lstStyle/>
          <a:p>
            <a:r>
              <a:rPr lang="en-GB" dirty="0">
                <a:solidFill>
                  <a:schemeClr val="bg1"/>
                </a:solidFill>
              </a:rPr>
              <a:t>Spring semester 2021</a:t>
            </a:r>
          </a:p>
        </p:txBody>
      </p:sp>
    </p:spTree>
    <p:extLst>
      <p:ext uri="{BB962C8B-B14F-4D97-AF65-F5344CB8AC3E}">
        <p14:creationId xmlns:p14="http://schemas.microsoft.com/office/powerpoint/2010/main" val="1658662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023664" y="6247805"/>
            <a:ext cx="2743200" cy="365125"/>
          </a:xfrm>
        </p:spPr>
        <p:txBody>
          <a:bodyPr/>
          <a:lstStyle/>
          <a:p>
            <a:pPr algn="r"/>
            <a:fld id="{F46C79FD-C571-418B-AB0F-5EE936C85276}" type="slidenum">
              <a:rPr lang="en-GB" smtClean="0"/>
              <a:pPr algn="r"/>
              <a:t>10</a:t>
            </a:fld>
            <a:endParaRPr lang="en-GB" dirty="0"/>
          </a:p>
        </p:txBody>
      </p:sp>
      <p:sp>
        <p:nvSpPr>
          <p:cNvPr id="5" name="Rectangle 2">
            <a:extLst>
              <a:ext uri="{FF2B5EF4-FFF2-40B4-BE49-F238E27FC236}">
                <a16:creationId xmlns:a16="http://schemas.microsoft.com/office/drawing/2014/main" id="{C189C386-F143-4BED-8B9B-6187069BB2E4}"/>
              </a:ext>
            </a:extLst>
          </p:cNvPr>
          <p:cNvSpPr>
            <a:spLocks noGrp="1" noChangeArrowheads="1"/>
          </p:cNvSpPr>
          <p:nvPr>
            <p:ph type="title"/>
          </p:nvPr>
        </p:nvSpPr>
        <p:spPr>
          <a:xfrm>
            <a:off x="838199" y="369456"/>
            <a:ext cx="10905699" cy="1186032"/>
          </a:xfrm>
        </p:spPr>
        <p:txBody>
          <a:bodyPr anchor="t"/>
          <a:lstStyle/>
          <a:p>
            <a:r>
              <a:rPr lang="en-GB" dirty="0"/>
              <a:t>Public commitment on European Statistics by the ESCB</a:t>
            </a:r>
            <a:endParaRPr lang="en-GB" sz="1800" i="1" noProof="0" dirty="0"/>
          </a:p>
        </p:txBody>
      </p:sp>
      <p:sp>
        <p:nvSpPr>
          <p:cNvPr id="8" name="Rectangle 7">
            <a:extLst>
              <a:ext uri="{FF2B5EF4-FFF2-40B4-BE49-F238E27FC236}">
                <a16:creationId xmlns:a16="http://schemas.microsoft.com/office/drawing/2014/main" id="{2D6A8AFC-0B63-409F-846B-1D77195A4D58}"/>
              </a:ext>
            </a:extLst>
          </p:cNvPr>
          <p:cNvSpPr/>
          <p:nvPr/>
        </p:nvSpPr>
        <p:spPr bwMode="auto">
          <a:xfrm>
            <a:off x="871681" y="1853968"/>
            <a:ext cx="10448637" cy="3568390"/>
          </a:xfrm>
          <a:prstGeom prst="rect">
            <a:avLst/>
          </a:prstGeom>
          <a:solidFill>
            <a:schemeClr val="bg2"/>
          </a:solidFill>
          <a:ln w="25400" cap="flat" cmpd="sng" algn="ctr">
            <a:noFill/>
            <a:prstDash val="dash"/>
            <a:round/>
            <a:headEnd type="none" w="med" len="med"/>
            <a:tailEnd type="none" w="med" len="med"/>
          </a:ln>
          <a:effectLst/>
        </p:spPr>
        <p:txBody>
          <a:bodyPr anchor="ctr"/>
          <a:lstStyle/>
          <a:p>
            <a:pPr marL="352425" indent="-171450">
              <a:lnSpc>
                <a:spcPct val="150000"/>
              </a:lnSpc>
              <a:buClr>
                <a:srgbClr val="003399"/>
              </a:buClr>
              <a:buFont typeface="Wingdings" pitchFamily="2" charset="2"/>
              <a:buChar char="§"/>
              <a:defRPr/>
            </a:pPr>
            <a:r>
              <a:rPr lang="en-GB" kern="0" dirty="0">
                <a:solidFill>
                  <a:srgbClr val="003399"/>
                </a:solidFill>
                <a:latin typeface="Arial" pitchFamily="34" charset="0"/>
              </a:rPr>
              <a:t>public statement (</a:t>
            </a:r>
            <a:r>
              <a:rPr lang="en-GB" kern="0" dirty="0">
                <a:solidFill>
                  <a:srgbClr val="003399"/>
                </a:solidFill>
                <a:latin typeface="Arial" pitchFamily="34" charset="0"/>
                <a:hlinkClick r:id="rId3"/>
              </a:rPr>
              <a:t>link</a:t>
            </a:r>
            <a:r>
              <a:rPr lang="en-GB" kern="0" dirty="0">
                <a:solidFill>
                  <a:srgbClr val="003399"/>
                </a:solidFill>
                <a:latin typeface="Arial" pitchFamily="34" charset="0"/>
              </a:rPr>
              <a:t>)</a:t>
            </a:r>
          </a:p>
          <a:p>
            <a:pPr marL="352425" indent="-171450">
              <a:lnSpc>
                <a:spcPct val="150000"/>
              </a:lnSpc>
              <a:buClr>
                <a:srgbClr val="003399"/>
              </a:buClr>
              <a:buFont typeface="Wingdings" pitchFamily="2" charset="2"/>
              <a:buChar char="§"/>
              <a:defRPr/>
            </a:pPr>
            <a:r>
              <a:rPr lang="en-GB" kern="0" dirty="0">
                <a:solidFill>
                  <a:srgbClr val="003399"/>
                </a:solidFill>
                <a:latin typeface="Arial" pitchFamily="34" charset="0"/>
              </a:rPr>
              <a:t>legal mandate </a:t>
            </a:r>
          </a:p>
          <a:p>
            <a:pPr marL="352425" indent="-171450">
              <a:lnSpc>
                <a:spcPct val="150000"/>
              </a:lnSpc>
              <a:buClr>
                <a:srgbClr val="003399"/>
              </a:buClr>
              <a:buFont typeface="Wingdings" pitchFamily="2" charset="2"/>
              <a:buChar char="§"/>
              <a:defRPr/>
            </a:pPr>
            <a:r>
              <a:rPr lang="en-GB" kern="0" dirty="0">
                <a:solidFill>
                  <a:srgbClr val="003399"/>
                </a:solidFill>
                <a:latin typeface="Arial" pitchFamily="34" charset="0"/>
              </a:rPr>
              <a:t>compliance with European and internationally agreed standards, guidelines and good practices </a:t>
            </a:r>
          </a:p>
          <a:p>
            <a:pPr marL="352425" indent="-171450">
              <a:lnSpc>
                <a:spcPct val="150000"/>
              </a:lnSpc>
              <a:buClr>
                <a:srgbClr val="003399"/>
              </a:buClr>
              <a:buFont typeface="Wingdings" pitchFamily="2" charset="2"/>
              <a:buChar char="§"/>
              <a:defRPr/>
            </a:pPr>
            <a:r>
              <a:rPr lang="en-GB" kern="0" dirty="0">
                <a:solidFill>
                  <a:srgbClr val="003399"/>
                </a:solidFill>
                <a:latin typeface="Arial" pitchFamily="34" charset="0"/>
              </a:rPr>
              <a:t>independence of the ESCB statistical function</a:t>
            </a:r>
          </a:p>
          <a:p>
            <a:pPr marL="352425" indent="-171450">
              <a:lnSpc>
                <a:spcPct val="150000"/>
              </a:lnSpc>
              <a:buClr>
                <a:srgbClr val="003399"/>
              </a:buClr>
              <a:buFont typeface="Wingdings" pitchFamily="2" charset="2"/>
              <a:buChar char="§"/>
              <a:defRPr/>
            </a:pPr>
            <a:r>
              <a:rPr lang="en-GB" kern="0" dirty="0">
                <a:solidFill>
                  <a:srgbClr val="003399"/>
                </a:solidFill>
                <a:latin typeface="Arial" pitchFamily="34" charset="0"/>
              </a:rPr>
              <a:t>collaboration with the ESS – principles are mutually consistent with the ESS Code of Practice</a:t>
            </a:r>
          </a:p>
          <a:p>
            <a:pPr marL="352425" indent="-171450">
              <a:lnSpc>
                <a:spcPct val="150000"/>
              </a:lnSpc>
              <a:buClr>
                <a:srgbClr val="003399"/>
              </a:buClr>
              <a:buFont typeface="Wingdings" pitchFamily="2" charset="2"/>
              <a:buChar char="§"/>
              <a:defRPr/>
            </a:pPr>
            <a:r>
              <a:rPr lang="en-GB" kern="0" dirty="0">
                <a:solidFill>
                  <a:srgbClr val="003399"/>
                </a:solidFill>
                <a:latin typeface="Arial" pitchFamily="34" charset="0"/>
              </a:rPr>
              <a:t>efficient use of resources </a:t>
            </a:r>
          </a:p>
          <a:p>
            <a:pPr marL="352425" indent="-171450">
              <a:lnSpc>
                <a:spcPct val="150000"/>
              </a:lnSpc>
              <a:buClr>
                <a:srgbClr val="003399"/>
              </a:buClr>
              <a:buFont typeface="Wingdings" pitchFamily="2" charset="2"/>
              <a:buChar char="§"/>
              <a:defRPr/>
            </a:pPr>
            <a:r>
              <a:rPr lang="en-GB" kern="0" dirty="0">
                <a:solidFill>
                  <a:srgbClr val="003399"/>
                </a:solidFill>
                <a:latin typeface="Arial" pitchFamily="34" charset="0"/>
              </a:rPr>
              <a:t>minimisation of reporting burden</a:t>
            </a:r>
          </a:p>
          <a:p>
            <a:pPr marL="352425" indent="-171450">
              <a:lnSpc>
                <a:spcPct val="150000"/>
              </a:lnSpc>
              <a:buClr>
                <a:srgbClr val="003399"/>
              </a:buClr>
              <a:buFont typeface="Wingdings" pitchFamily="2" charset="2"/>
              <a:buChar char="§"/>
              <a:defRPr/>
            </a:pPr>
            <a:r>
              <a:rPr lang="en-GB" kern="0" dirty="0">
                <a:solidFill>
                  <a:srgbClr val="003399"/>
                </a:solidFill>
                <a:latin typeface="Arial" pitchFamily="34" charset="0"/>
              </a:rPr>
              <a:t>confidentiality protection</a:t>
            </a:r>
          </a:p>
        </p:txBody>
      </p:sp>
    </p:spTree>
    <p:extLst>
      <p:ext uri="{BB962C8B-B14F-4D97-AF65-F5344CB8AC3E}">
        <p14:creationId xmlns:p14="http://schemas.microsoft.com/office/powerpoint/2010/main" val="268081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023664" y="6247805"/>
            <a:ext cx="2743200" cy="365125"/>
          </a:xfrm>
        </p:spPr>
        <p:txBody>
          <a:bodyPr/>
          <a:lstStyle/>
          <a:p>
            <a:pPr algn="r"/>
            <a:fld id="{F46C79FD-C571-418B-AB0F-5EE936C85276}" type="slidenum">
              <a:rPr lang="en-GB" smtClean="0"/>
              <a:pPr algn="r"/>
              <a:t>11</a:t>
            </a:fld>
            <a:endParaRPr lang="en-GB" dirty="0"/>
          </a:p>
        </p:txBody>
      </p:sp>
      <p:sp>
        <p:nvSpPr>
          <p:cNvPr id="5" name="Rectangle 2">
            <a:extLst>
              <a:ext uri="{FF2B5EF4-FFF2-40B4-BE49-F238E27FC236}">
                <a16:creationId xmlns:a16="http://schemas.microsoft.com/office/drawing/2014/main" id="{C189C386-F143-4BED-8B9B-6187069BB2E4}"/>
              </a:ext>
            </a:extLst>
          </p:cNvPr>
          <p:cNvSpPr>
            <a:spLocks noGrp="1" noChangeArrowheads="1"/>
          </p:cNvSpPr>
          <p:nvPr>
            <p:ph type="title"/>
          </p:nvPr>
        </p:nvSpPr>
        <p:spPr>
          <a:xfrm>
            <a:off x="838199" y="369456"/>
            <a:ext cx="10905699" cy="1186032"/>
          </a:xfrm>
        </p:spPr>
        <p:txBody>
          <a:bodyPr anchor="t"/>
          <a:lstStyle/>
          <a:p>
            <a:r>
              <a:rPr lang="en-GB" dirty="0"/>
              <a:t>Public commitment on European Statistics by the ESCB</a:t>
            </a:r>
            <a:endParaRPr lang="en-GB" sz="1800" i="1" noProof="0" dirty="0"/>
          </a:p>
        </p:txBody>
      </p:sp>
      <p:sp>
        <p:nvSpPr>
          <p:cNvPr id="20" name="Rounded Rectangle 7">
            <a:extLst>
              <a:ext uri="{FF2B5EF4-FFF2-40B4-BE49-F238E27FC236}">
                <a16:creationId xmlns:a16="http://schemas.microsoft.com/office/drawing/2014/main" id="{37C5F6DF-115B-4775-A9B4-74A92B77262E}"/>
              </a:ext>
            </a:extLst>
          </p:cNvPr>
          <p:cNvSpPr/>
          <p:nvPr/>
        </p:nvSpPr>
        <p:spPr bwMode="auto">
          <a:xfrm>
            <a:off x="2475851" y="1555488"/>
            <a:ext cx="7777162" cy="431800"/>
          </a:xfrm>
          <a:prstGeom prst="roundRect">
            <a:avLst>
              <a:gd name="adj" fmla="val 675"/>
            </a:avLst>
          </a:prstGeom>
          <a:solidFill>
            <a:srgbClr val="FFFFCC"/>
          </a:solidFill>
          <a:ln w="9525" cap="flat" cmpd="sng" algn="ctr">
            <a:solidFill>
              <a:schemeClr val="tx2"/>
            </a:solidFill>
            <a:prstDash val="solid"/>
            <a:round/>
            <a:headEnd type="none" w="med" len="med"/>
            <a:tailEnd type="none" w="med" len="med"/>
          </a:ln>
          <a:effectLst/>
        </p:spPr>
        <p:txBody>
          <a:bodyPr/>
          <a:lstStyle/>
          <a:p>
            <a:pPr algn="ctr" eaLnBrk="0" hangingPunct="0">
              <a:spcBef>
                <a:spcPct val="50000"/>
              </a:spcBef>
              <a:defRPr/>
            </a:pPr>
            <a:r>
              <a:rPr lang="en-GB" sz="1800" b="1" kern="0" dirty="0">
                <a:solidFill>
                  <a:srgbClr val="003399"/>
                </a:solidFill>
                <a:latin typeface="+mj-lt"/>
              </a:rPr>
              <a:t>Quality principles and associated indicators of good practice</a:t>
            </a:r>
            <a:endParaRPr lang="en-GB" sz="1800" dirty="0">
              <a:latin typeface="+mj-lt"/>
              <a:ea typeface="ヒラギノ角ゴ Pro W3" pitchFamily="-64" charset="-128"/>
            </a:endParaRPr>
          </a:p>
        </p:txBody>
      </p:sp>
      <p:sp>
        <p:nvSpPr>
          <p:cNvPr id="21" name="Rectangle 20">
            <a:extLst>
              <a:ext uri="{FF2B5EF4-FFF2-40B4-BE49-F238E27FC236}">
                <a16:creationId xmlns:a16="http://schemas.microsoft.com/office/drawing/2014/main" id="{1FD2CEA1-C47B-4ECF-A67D-A8D56D7320C0}"/>
              </a:ext>
            </a:extLst>
          </p:cNvPr>
          <p:cNvSpPr/>
          <p:nvPr/>
        </p:nvSpPr>
        <p:spPr bwMode="auto">
          <a:xfrm>
            <a:off x="2475851" y="2865438"/>
            <a:ext cx="2376487" cy="3249612"/>
          </a:xfrm>
          <a:prstGeom prst="rect">
            <a:avLst/>
          </a:prstGeom>
          <a:solidFill>
            <a:schemeClr val="bg2"/>
          </a:solidFill>
          <a:ln w="25400" cap="flat" cmpd="sng" algn="ctr">
            <a:solidFill>
              <a:schemeClr val="tx2"/>
            </a:solidFill>
            <a:prstDash val="dash"/>
            <a:round/>
            <a:headEnd type="none" w="med" len="med"/>
            <a:tailEnd type="none" w="med" len="med"/>
          </a:ln>
          <a:effectLst/>
        </p:spPr>
        <p:txBody>
          <a:bodyPr/>
          <a:lstStyle/>
          <a:p>
            <a:pPr>
              <a:buClr>
                <a:srgbClr val="003399"/>
              </a:buClr>
              <a:defRPr/>
            </a:pPr>
            <a:r>
              <a:rPr lang="en-GB" sz="1400" b="1" kern="0" dirty="0">
                <a:solidFill>
                  <a:srgbClr val="003399"/>
                </a:solidFill>
                <a:latin typeface="+mj-lt"/>
              </a:rPr>
              <a:t>P1. </a:t>
            </a:r>
            <a:r>
              <a:rPr lang="en-GB" sz="1400" kern="0" dirty="0">
                <a:solidFill>
                  <a:srgbClr val="003399"/>
                </a:solidFill>
                <a:latin typeface="+mj-lt"/>
              </a:rPr>
              <a:t>Professional independence</a:t>
            </a:r>
          </a:p>
          <a:p>
            <a:pPr>
              <a:buClr>
                <a:srgbClr val="003399"/>
              </a:buClr>
              <a:defRPr/>
            </a:pPr>
            <a:endParaRPr lang="en-GB" sz="1400" kern="0" dirty="0">
              <a:solidFill>
                <a:srgbClr val="003399"/>
              </a:solidFill>
              <a:latin typeface="+mj-lt"/>
            </a:endParaRPr>
          </a:p>
          <a:p>
            <a:pPr>
              <a:buClr>
                <a:srgbClr val="003399"/>
              </a:buClr>
              <a:defRPr/>
            </a:pPr>
            <a:r>
              <a:rPr lang="en-GB" sz="1400" b="1" kern="0" dirty="0">
                <a:solidFill>
                  <a:srgbClr val="003399"/>
                </a:solidFill>
                <a:latin typeface="+mj-lt"/>
              </a:rPr>
              <a:t>P2. </a:t>
            </a:r>
            <a:r>
              <a:rPr lang="en-GB" sz="1400" kern="0" dirty="0">
                <a:solidFill>
                  <a:srgbClr val="003399"/>
                </a:solidFill>
                <a:latin typeface="+mj-lt"/>
              </a:rPr>
              <a:t>Mandate for data collection</a:t>
            </a:r>
          </a:p>
          <a:p>
            <a:pPr>
              <a:buClr>
                <a:srgbClr val="003399"/>
              </a:buClr>
              <a:defRPr/>
            </a:pPr>
            <a:endParaRPr lang="en-GB" sz="1400" kern="0" dirty="0">
              <a:solidFill>
                <a:srgbClr val="003399"/>
              </a:solidFill>
              <a:latin typeface="+mj-lt"/>
            </a:endParaRPr>
          </a:p>
          <a:p>
            <a:pPr>
              <a:buClr>
                <a:srgbClr val="003399"/>
              </a:buClr>
              <a:defRPr/>
            </a:pPr>
            <a:r>
              <a:rPr lang="en-GB" sz="1400" b="1" kern="0" dirty="0">
                <a:solidFill>
                  <a:srgbClr val="003399"/>
                </a:solidFill>
                <a:latin typeface="+mj-lt"/>
              </a:rPr>
              <a:t>P3. </a:t>
            </a:r>
            <a:r>
              <a:rPr lang="en-GB" sz="1400" kern="0" dirty="0">
                <a:solidFill>
                  <a:srgbClr val="003399"/>
                </a:solidFill>
                <a:latin typeface="+mj-lt"/>
              </a:rPr>
              <a:t>Adequacy of resources</a:t>
            </a:r>
          </a:p>
          <a:p>
            <a:pPr>
              <a:buClr>
                <a:srgbClr val="003399"/>
              </a:buClr>
              <a:defRPr/>
            </a:pPr>
            <a:endParaRPr lang="en-GB" sz="1400" kern="0" dirty="0">
              <a:solidFill>
                <a:srgbClr val="003399"/>
              </a:solidFill>
              <a:latin typeface="+mj-lt"/>
            </a:endParaRPr>
          </a:p>
          <a:p>
            <a:pPr>
              <a:buClr>
                <a:srgbClr val="003399"/>
              </a:buClr>
              <a:defRPr/>
            </a:pPr>
            <a:r>
              <a:rPr lang="en-GB" sz="1400" b="1" kern="0" dirty="0">
                <a:solidFill>
                  <a:srgbClr val="003399"/>
                </a:solidFill>
                <a:latin typeface="+mj-lt"/>
              </a:rPr>
              <a:t>P4</a:t>
            </a:r>
            <a:r>
              <a:rPr lang="en-GB" sz="1400" kern="0" dirty="0">
                <a:solidFill>
                  <a:srgbClr val="003399"/>
                </a:solidFill>
                <a:latin typeface="+mj-lt"/>
              </a:rPr>
              <a:t>.  Commitment to quality</a:t>
            </a:r>
          </a:p>
          <a:p>
            <a:pPr>
              <a:buClr>
                <a:srgbClr val="003399"/>
              </a:buClr>
              <a:defRPr/>
            </a:pPr>
            <a:endParaRPr lang="en-GB" sz="1400" kern="0" dirty="0">
              <a:solidFill>
                <a:srgbClr val="003399"/>
              </a:solidFill>
              <a:latin typeface="+mj-lt"/>
            </a:endParaRPr>
          </a:p>
          <a:p>
            <a:pPr>
              <a:buClr>
                <a:srgbClr val="003399"/>
              </a:buClr>
              <a:defRPr/>
            </a:pPr>
            <a:r>
              <a:rPr lang="en-GB" sz="1400" b="1" kern="0" dirty="0">
                <a:solidFill>
                  <a:srgbClr val="003399"/>
                </a:solidFill>
                <a:latin typeface="+mj-lt"/>
              </a:rPr>
              <a:t>P5. </a:t>
            </a:r>
            <a:r>
              <a:rPr lang="en-GB" sz="1400" kern="0" dirty="0">
                <a:solidFill>
                  <a:srgbClr val="003399"/>
                </a:solidFill>
                <a:latin typeface="+mj-lt"/>
              </a:rPr>
              <a:t>Statistical confidentiality</a:t>
            </a:r>
          </a:p>
          <a:p>
            <a:pPr>
              <a:buClr>
                <a:srgbClr val="003399"/>
              </a:buClr>
              <a:defRPr/>
            </a:pPr>
            <a:endParaRPr lang="en-GB" sz="1400" kern="0" dirty="0">
              <a:solidFill>
                <a:srgbClr val="003399"/>
              </a:solidFill>
              <a:latin typeface="+mj-lt"/>
            </a:endParaRPr>
          </a:p>
          <a:p>
            <a:pPr>
              <a:buClr>
                <a:srgbClr val="003399"/>
              </a:buClr>
              <a:defRPr/>
            </a:pPr>
            <a:r>
              <a:rPr lang="en-GB" sz="1400" b="1" kern="0" dirty="0">
                <a:solidFill>
                  <a:srgbClr val="003399"/>
                </a:solidFill>
                <a:latin typeface="+mj-lt"/>
              </a:rPr>
              <a:t>P6. </a:t>
            </a:r>
            <a:r>
              <a:rPr lang="en-GB" sz="1400" kern="0" dirty="0">
                <a:solidFill>
                  <a:srgbClr val="003399"/>
                </a:solidFill>
                <a:latin typeface="+mj-lt"/>
              </a:rPr>
              <a:t>Impartiality &amp; objectivity</a:t>
            </a:r>
          </a:p>
        </p:txBody>
      </p:sp>
      <p:sp>
        <p:nvSpPr>
          <p:cNvPr id="22" name="Rectangle 21">
            <a:extLst>
              <a:ext uri="{FF2B5EF4-FFF2-40B4-BE49-F238E27FC236}">
                <a16:creationId xmlns:a16="http://schemas.microsoft.com/office/drawing/2014/main" id="{DCB7DAB9-0715-46FB-A408-3DB64C5EE971}"/>
              </a:ext>
            </a:extLst>
          </p:cNvPr>
          <p:cNvSpPr/>
          <p:nvPr/>
        </p:nvSpPr>
        <p:spPr bwMode="auto">
          <a:xfrm>
            <a:off x="5211113" y="2865438"/>
            <a:ext cx="2376488" cy="3249612"/>
          </a:xfrm>
          <a:prstGeom prst="rect">
            <a:avLst/>
          </a:prstGeom>
          <a:solidFill>
            <a:schemeClr val="bg2"/>
          </a:solidFill>
          <a:ln w="25400" cap="flat" cmpd="sng" algn="ctr">
            <a:solidFill>
              <a:schemeClr val="tx2"/>
            </a:solidFill>
            <a:prstDash val="dash"/>
            <a:round/>
            <a:headEnd type="none" w="med" len="med"/>
            <a:tailEnd type="none" w="med" len="med"/>
          </a:ln>
          <a:effectLst/>
        </p:spPr>
        <p:txBody>
          <a:bodyPr>
            <a:normAutofit/>
          </a:bodyPr>
          <a:lstStyle/>
          <a:p>
            <a:pPr>
              <a:buClr>
                <a:srgbClr val="003399"/>
              </a:buClr>
              <a:defRPr/>
            </a:pPr>
            <a:r>
              <a:rPr lang="en-GB" sz="1400" b="1" kern="0" dirty="0">
                <a:solidFill>
                  <a:srgbClr val="003399"/>
                </a:solidFill>
                <a:latin typeface="+mj-lt"/>
              </a:rPr>
              <a:t>P7. </a:t>
            </a:r>
            <a:r>
              <a:rPr lang="en-GB" sz="1400" kern="0" dirty="0">
                <a:solidFill>
                  <a:srgbClr val="003399"/>
                </a:solidFill>
                <a:latin typeface="+mj-lt"/>
              </a:rPr>
              <a:t>Sound methodology </a:t>
            </a:r>
          </a:p>
          <a:p>
            <a:pPr>
              <a:buClr>
                <a:srgbClr val="003399"/>
              </a:buClr>
              <a:defRPr/>
            </a:pPr>
            <a:endParaRPr lang="en-GB" sz="1400" kern="0" dirty="0">
              <a:solidFill>
                <a:srgbClr val="003399"/>
              </a:solidFill>
              <a:latin typeface="+mj-lt"/>
            </a:endParaRPr>
          </a:p>
          <a:p>
            <a:pPr>
              <a:buClr>
                <a:srgbClr val="003399"/>
              </a:buClr>
              <a:defRPr/>
            </a:pPr>
            <a:r>
              <a:rPr lang="en-GB" sz="1400" b="1" kern="0" dirty="0">
                <a:solidFill>
                  <a:srgbClr val="003399"/>
                </a:solidFill>
                <a:latin typeface="+mj-lt"/>
              </a:rPr>
              <a:t>P8. </a:t>
            </a:r>
            <a:r>
              <a:rPr lang="en-GB" sz="1400" kern="0" dirty="0">
                <a:solidFill>
                  <a:srgbClr val="003399"/>
                </a:solidFill>
                <a:latin typeface="+mj-lt"/>
              </a:rPr>
              <a:t>Appropriate statistical procedures</a:t>
            </a:r>
          </a:p>
          <a:p>
            <a:pPr>
              <a:buClr>
                <a:srgbClr val="003399"/>
              </a:buClr>
              <a:defRPr/>
            </a:pPr>
            <a:endParaRPr lang="en-GB" sz="1400" kern="0" dirty="0">
              <a:solidFill>
                <a:srgbClr val="003399"/>
              </a:solidFill>
              <a:latin typeface="+mj-lt"/>
            </a:endParaRPr>
          </a:p>
          <a:p>
            <a:pPr>
              <a:buClr>
                <a:srgbClr val="003399"/>
              </a:buClr>
              <a:defRPr/>
            </a:pPr>
            <a:r>
              <a:rPr lang="en-GB" sz="1400" b="1" kern="0" dirty="0">
                <a:solidFill>
                  <a:srgbClr val="003399"/>
                </a:solidFill>
                <a:latin typeface="+mj-lt"/>
              </a:rPr>
              <a:t>P9. </a:t>
            </a:r>
            <a:r>
              <a:rPr lang="en-GB" sz="1400" kern="0" dirty="0">
                <a:solidFill>
                  <a:srgbClr val="003399"/>
                </a:solidFill>
                <a:latin typeface="+mj-lt"/>
              </a:rPr>
              <a:t>Minimisation of reporting burden</a:t>
            </a:r>
          </a:p>
          <a:p>
            <a:pPr>
              <a:buClr>
                <a:srgbClr val="003399"/>
              </a:buClr>
              <a:defRPr/>
            </a:pPr>
            <a:endParaRPr lang="en-GB" sz="1400" kern="0" dirty="0">
              <a:solidFill>
                <a:srgbClr val="003399"/>
              </a:solidFill>
              <a:latin typeface="+mj-lt"/>
            </a:endParaRPr>
          </a:p>
          <a:p>
            <a:pPr>
              <a:buClr>
                <a:srgbClr val="003399"/>
              </a:buClr>
              <a:defRPr/>
            </a:pPr>
            <a:r>
              <a:rPr lang="en-GB" sz="1400" b="1" kern="0" dirty="0">
                <a:solidFill>
                  <a:srgbClr val="003399"/>
                </a:solidFill>
                <a:latin typeface="+mj-lt"/>
              </a:rPr>
              <a:t>P10. </a:t>
            </a:r>
            <a:r>
              <a:rPr lang="en-GB" sz="1400" kern="0" dirty="0">
                <a:solidFill>
                  <a:srgbClr val="003399"/>
                </a:solidFill>
                <a:latin typeface="+mj-lt"/>
              </a:rPr>
              <a:t>Cost-effectiveness </a:t>
            </a:r>
          </a:p>
        </p:txBody>
      </p:sp>
      <p:sp>
        <p:nvSpPr>
          <p:cNvPr id="23" name="Rectangle 22">
            <a:extLst>
              <a:ext uri="{FF2B5EF4-FFF2-40B4-BE49-F238E27FC236}">
                <a16:creationId xmlns:a16="http://schemas.microsoft.com/office/drawing/2014/main" id="{5FF847FB-27C6-4CCE-A70C-09B85C6BC676}"/>
              </a:ext>
            </a:extLst>
          </p:cNvPr>
          <p:cNvSpPr/>
          <p:nvPr/>
        </p:nvSpPr>
        <p:spPr bwMode="auto">
          <a:xfrm>
            <a:off x="7876526" y="2865438"/>
            <a:ext cx="2376487" cy="3249612"/>
          </a:xfrm>
          <a:prstGeom prst="rect">
            <a:avLst/>
          </a:prstGeom>
          <a:solidFill>
            <a:schemeClr val="bg2"/>
          </a:solidFill>
          <a:ln w="25400" cap="flat" cmpd="sng" algn="ctr">
            <a:solidFill>
              <a:schemeClr val="tx2"/>
            </a:solidFill>
            <a:prstDash val="dash"/>
            <a:round/>
            <a:headEnd type="none" w="med" len="med"/>
            <a:tailEnd type="none" w="med" len="med"/>
          </a:ln>
          <a:effectLst/>
        </p:spPr>
        <p:txBody>
          <a:bodyPr>
            <a:normAutofit/>
          </a:bodyPr>
          <a:lstStyle/>
          <a:p>
            <a:pPr>
              <a:buClr>
                <a:srgbClr val="003399"/>
              </a:buClr>
              <a:defRPr/>
            </a:pPr>
            <a:r>
              <a:rPr lang="en-GB" sz="1400" b="1" kern="0" dirty="0">
                <a:solidFill>
                  <a:srgbClr val="003399"/>
                </a:solidFill>
                <a:latin typeface="+mj-lt"/>
              </a:rPr>
              <a:t>P11. </a:t>
            </a:r>
            <a:r>
              <a:rPr lang="en-GB" sz="1400" kern="0" dirty="0">
                <a:solidFill>
                  <a:srgbClr val="003399"/>
                </a:solidFill>
                <a:latin typeface="+mj-lt"/>
              </a:rPr>
              <a:t>Relevance </a:t>
            </a:r>
          </a:p>
          <a:p>
            <a:pPr>
              <a:buClr>
                <a:srgbClr val="003399"/>
              </a:buClr>
              <a:defRPr/>
            </a:pPr>
            <a:endParaRPr lang="en-GB" sz="1400" kern="0" dirty="0">
              <a:solidFill>
                <a:srgbClr val="003399"/>
              </a:solidFill>
              <a:latin typeface="+mj-lt"/>
            </a:endParaRPr>
          </a:p>
          <a:p>
            <a:pPr>
              <a:buClr>
                <a:srgbClr val="003399"/>
              </a:buClr>
              <a:defRPr/>
            </a:pPr>
            <a:r>
              <a:rPr lang="en-GB" sz="1400" b="1" kern="0" dirty="0">
                <a:solidFill>
                  <a:srgbClr val="003399"/>
                </a:solidFill>
                <a:latin typeface="+mj-lt"/>
              </a:rPr>
              <a:t>P12. </a:t>
            </a:r>
            <a:r>
              <a:rPr lang="en-GB" sz="1400" kern="0" dirty="0">
                <a:solidFill>
                  <a:srgbClr val="003399"/>
                </a:solidFill>
                <a:latin typeface="+mj-lt"/>
              </a:rPr>
              <a:t>Accuracy and reliability (incl. stability)</a:t>
            </a:r>
          </a:p>
          <a:p>
            <a:pPr>
              <a:buClr>
                <a:srgbClr val="003399"/>
              </a:buClr>
              <a:defRPr/>
            </a:pPr>
            <a:endParaRPr lang="en-GB" sz="1400" kern="0" dirty="0">
              <a:solidFill>
                <a:srgbClr val="003399"/>
              </a:solidFill>
              <a:latin typeface="+mj-lt"/>
            </a:endParaRPr>
          </a:p>
          <a:p>
            <a:pPr>
              <a:buClr>
                <a:srgbClr val="003399"/>
              </a:buClr>
              <a:defRPr/>
            </a:pPr>
            <a:r>
              <a:rPr lang="en-GB" sz="1400" b="1" kern="0" dirty="0">
                <a:solidFill>
                  <a:srgbClr val="003399"/>
                </a:solidFill>
                <a:latin typeface="+mj-lt"/>
              </a:rPr>
              <a:t>P13. </a:t>
            </a:r>
            <a:r>
              <a:rPr lang="en-GB" sz="1400" kern="0" dirty="0">
                <a:solidFill>
                  <a:srgbClr val="003399"/>
                </a:solidFill>
                <a:latin typeface="+mj-lt"/>
              </a:rPr>
              <a:t>Timeliness (incl. punctuality)</a:t>
            </a:r>
          </a:p>
          <a:p>
            <a:pPr>
              <a:buClr>
                <a:srgbClr val="003399"/>
              </a:buClr>
              <a:defRPr/>
            </a:pPr>
            <a:endParaRPr lang="en-GB" sz="1400" kern="0" dirty="0">
              <a:solidFill>
                <a:srgbClr val="003399"/>
              </a:solidFill>
              <a:latin typeface="+mj-lt"/>
            </a:endParaRPr>
          </a:p>
          <a:p>
            <a:pPr>
              <a:buClr>
                <a:srgbClr val="003399"/>
              </a:buClr>
              <a:defRPr/>
            </a:pPr>
            <a:r>
              <a:rPr lang="en-GB" sz="1400" b="1" kern="0" dirty="0">
                <a:solidFill>
                  <a:srgbClr val="003399"/>
                </a:solidFill>
                <a:latin typeface="+mj-lt"/>
              </a:rPr>
              <a:t>P14. </a:t>
            </a:r>
            <a:r>
              <a:rPr lang="en-GB" sz="1400" kern="0" dirty="0">
                <a:solidFill>
                  <a:srgbClr val="003399"/>
                </a:solidFill>
                <a:latin typeface="+mj-lt"/>
              </a:rPr>
              <a:t>Consistency and comparability</a:t>
            </a:r>
          </a:p>
          <a:p>
            <a:pPr>
              <a:buClr>
                <a:srgbClr val="003399"/>
              </a:buClr>
              <a:defRPr/>
            </a:pPr>
            <a:endParaRPr lang="en-GB" sz="1400" kern="0" dirty="0">
              <a:solidFill>
                <a:srgbClr val="003399"/>
              </a:solidFill>
              <a:latin typeface="+mj-lt"/>
            </a:endParaRPr>
          </a:p>
          <a:p>
            <a:pPr>
              <a:buClr>
                <a:srgbClr val="003399"/>
              </a:buClr>
              <a:defRPr/>
            </a:pPr>
            <a:r>
              <a:rPr lang="en-GB" sz="1400" b="1" kern="0" dirty="0">
                <a:solidFill>
                  <a:srgbClr val="003399"/>
                </a:solidFill>
                <a:latin typeface="+mj-lt"/>
              </a:rPr>
              <a:t>P15. </a:t>
            </a:r>
            <a:r>
              <a:rPr lang="en-GB" sz="1400" kern="0" dirty="0">
                <a:solidFill>
                  <a:srgbClr val="003399"/>
                </a:solidFill>
                <a:latin typeface="+mj-lt"/>
              </a:rPr>
              <a:t>Accessibility and clarity </a:t>
            </a:r>
          </a:p>
        </p:txBody>
      </p:sp>
      <p:sp>
        <p:nvSpPr>
          <p:cNvPr id="24" name="Rectangle 17">
            <a:extLst>
              <a:ext uri="{FF2B5EF4-FFF2-40B4-BE49-F238E27FC236}">
                <a16:creationId xmlns:a16="http://schemas.microsoft.com/office/drawing/2014/main" id="{7E95973F-9995-4590-9E07-D418D9FA4C9B}"/>
              </a:ext>
            </a:extLst>
          </p:cNvPr>
          <p:cNvSpPr>
            <a:spLocks noChangeArrowheads="1"/>
          </p:cNvSpPr>
          <p:nvPr/>
        </p:nvSpPr>
        <p:spPr bwMode="auto">
          <a:xfrm>
            <a:off x="2475851" y="2082800"/>
            <a:ext cx="2376487" cy="646113"/>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GB" altLang="en-US" sz="1800" dirty="0">
                <a:solidFill>
                  <a:schemeClr val="bg1"/>
                </a:solidFill>
                <a:latin typeface="+mj-lt"/>
              </a:rPr>
              <a:t>Institutional environment</a:t>
            </a:r>
          </a:p>
        </p:txBody>
      </p:sp>
      <p:sp>
        <p:nvSpPr>
          <p:cNvPr id="25" name="Rectangle 18">
            <a:extLst>
              <a:ext uri="{FF2B5EF4-FFF2-40B4-BE49-F238E27FC236}">
                <a16:creationId xmlns:a16="http://schemas.microsoft.com/office/drawing/2014/main" id="{8A0E12BA-8F26-4B92-B57B-CE1C19392857}"/>
              </a:ext>
            </a:extLst>
          </p:cNvPr>
          <p:cNvSpPr>
            <a:spLocks noChangeArrowheads="1"/>
          </p:cNvSpPr>
          <p:nvPr/>
        </p:nvSpPr>
        <p:spPr bwMode="auto">
          <a:xfrm>
            <a:off x="5211113" y="2082799"/>
            <a:ext cx="2376488" cy="646113"/>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o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GB" altLang="en-US" sz="1800" dirty="0">
                <a:solidFill>
                  <a:schemeClr val="bg1"/>
                </a:solidFill>
                <a:latin typeface="+mj-lt"/>
              </a:rPr>
              <a:t>Statistical processes</a:t>
            </a:r>
          </a:p>
        </p:txBody>
      </p:sp>
      <p:sp>
        <p:nvSpPr>
          <p:cNvPr id="26" name="Rectangle 19">
            <a:extLst>
              <a:ext uri="{FF2B5EF4-FFF2-40B4-BE49-F238E27FC236}">
                <a16:creationId xmlns:a16="http://schemas.microsoft.com/office/drawing/2014/main" id="{0BDD6D18-742E-45C1-8025-86F5996EF523}"/>
              </a:ext>
            </a:extLst>
          </p:cNvPr>
          <p:cNvSpPr>
            <a:spLocks noChangeArrowheads="1"/>
          </p:cNvSpPr>
          <p:nvPr/>
        </p:nvSpPr>
        <p:spPr bwMode="auto">
          <a:xfrm>
            <a:off x="7876526" y="2082799"/>
            <a:ext cx="2376487" cy="646113"/>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oAutofit/>
          </a:bodyPr>
          <a:lstStyle/>
          <a:p>
            <a:pPr algn="ctr"/>
            <a:r>
              <a:rPr lang="en-GB" altLang="en-US" dirty="0">
                <a:solidFill>
                  <a:schemeClr val="bg1"/>
                </a:solidFill>
                <a:latin typeface="+mj-lt"/>
                <a:cs typeface="Arial" panose="020B0604020202020204" pitchFamily="34" charset="0"/>
              </a:rPr>
              <a:t>High output quality</a:t>
            </a:r>
          </a:p>
        </p:txBody>
      </p:sp>
    </p:spTree>
    <p:extLst>
      <p:ext uri="{BB962C8B-B14F-4D97-AF65-F5344CB8AC3E}">
        <p14:creationId xmlns:p14="http://schemas.microsoft.com/office/powerpoint/2010/main" val="176538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199" y="1173480"/>
            <a:ext cx="10905699" cy="5181600"/>
          </a:xfrm>
        </p:spPr>
        <p:txBody>
          <a:bodyPr/>
          <a:lstStyle/>
          <a:p>
            <a:pPr lvl="0">
              <a:spcBef>
                <a:spcPts val="1200"/>
              </a:spcBef>
              <a:spcAft>
                <a:spcPts val="1200"/>
              </a:spcAft>
              <a:buClr>
                <a:srgbClr val="0F5494"/>
              </a:buClr>
            </a:pPr>
            <a:r>
              <a:rPr lang="en-GB" altLang="en-US" dirty="0"/>
              <a:t>To assess </a:t>
            </a:r>
            <a:r>
              <a:rPr lang="en-GB" altLang="en-US" b="1" dirty="0"/>
              <a:t>compliance with and implementation of the quality framework </a:t>
            </a:r>
            <a:r>
              <a:rPr lang="en-GB" altLang="en-US" dirty="0"/>
              <a:t>in the ESS</a:t>
            </a:r>
          </a:p>
          <a:p>
            <a:pPr lvl="0">
              <a:spcBef>
                <a:spcPts val="1200"/>
              </a:spcBef>
              <a:spcAft>
                <a:spcPts val="1200"/>
              </a:spcAft>
              <a:buClr>
                <a:srgbClr val="0F5494"/>
              </a:buClr>
            </a:pPr>
            <a:r>
              <a:rPr lang="en-GB" altLang="en-US" b="1" dirty="0"/>
              <a:t>First round </a:t>
            </a:r>
            <a:r>
              <a:rPr lang="en-GB" altLang="en-US" dirty="0"/>
              <a:t>in 2006-2008, </a:t>
            </a:r>
            <a:r>
              <a:rPr lang="en-GB" altLang="en-US" b="1" dirty="0"/>
              <a:t>Second round </a:t>
            </a:r>
            <a:r>
              <a:rPr lang="en-GB" altLang="en-US" dirty="0"/>
              <a:t>in 2013-2015; </a:t>
            </a:r>
            <a:r>
              <a:rPr lang="en-GB" altLang="en-US" b="1" dirty="0"/>
              <a:t>Third round </a:t>
            </a:r>
            <a:r>
              <a:rPr lang="en-GB" altLang="en-US" dirty="0"/>
              <a:t>in 2021-2023</a:t>
            </a:r>
          </a:p>
          <a:p>
            <a:pPr lvl="0">
              <a:spcBef>
                <a:spcPts val="1200"/>
              </a:spcBef>
              <a:spcAft>
                <a:spcPts val="1200"/>
              </a:spcAft>
              <a:buClr>
                <a:srgbClr val="0F5494"/>
              </a:buClr>
            </a:pPr>
            <a:r>
              <a:rPr lang="en-GB" altLang="en-US" dirty="0"/>
              <a:t>Methodology development, combination of audit-like/peer review approach, use of internal and external experts, self-assessments followed by visits</a:t>
            </a:r>
          </a:p>
          <a:p>
            <a:pPr lvl="0">
              <a:spcBef>
                <a:spcPts val="1200"/>
              </a:spcBef>
              <a:spcAft>
                <a:spcPts val="1200"/>
              </a:spcAft>
              <a:buClr>
                <a:srgbClr val="0F5494"/>
              </a:buClr>
            </a:pPr>
            <a:r>
              <a:rPr lang="en-US" altLang="en-US" b="1" dirty="0"/>
              <a:t>Result in </a:t>
            </a:r>
            <a:r>
              <a:rPr lang="en-US" altLang="en-US" dirty="0" err="1"/>
              <a:t>reports+recommendations</a:t>
            </a:r>
            <a:r>
              <a:rPr lang="en-US" altLang="en-US" dirty="0"/>
              <a:t> produced by experts and improvement actions developed by the NSIs per country and for Eurostat, followed by annual monitoring of their implementation;</a:t>
            </a:r>
          </a:p>
          <a:p>
            <a:pPr lvl="0">
              <a:spcBef>
                <a:spcPts val="1800"/>
              </a:spcBef>
              <a:buClr>
                <a:srgbClr val="0F5494"/>
              </a:buClr>
            </a:pPr>
            <a:r>
              <a:rPr lang="en-US" altLang="en-US" sz="1800" dirty="0">
                <a:hlinkClick r:id="rId3"/>
              </a:rPr>
              <a:t>http://ec.europa.eu/eurostat/web/quality/peer-reviews</a:t>
            </a:r>
            <a:r>
              <a:rPr lang="en-US" altLang="en-US" sz="1800" dirty="0"/>
              <a:t> </a:t>
            </a:r>
          </a:p>
          <a:p>
            <a:endParaRPr lang="en-GB" dirty="0"/>
          </a:p>
        </p:txBody>
      </p:sp>
      <p:sp>
        <p:nvSpPr>
          <p:cNvPr id="3" name="Title 2"/>
          <p:cNvSpPr>
            <a:spLocks noGrp="1"/>
          </p:cNvSpPr>
          <p:nvPr>
            <p:ph type="title"/>
          </p:nvPr>
        </p:nvSpPr>
        <p:spPr>
          <a:xfrm>
            <a:off x="0" y="289560"/>
            <a:ext cx="12374880" cy="626070"/>
          </a:xfrm>
        </p:spPr>
        <p:txBody>
          <a:bodyPr/>
          <a:lstStyle/>
          <a:p>
            <a:pPr algn="ctr"/>
            <a:r>
              <a:rPr lang="en-GB" dirty="0"/>
              <a:t>Monitoring of the quality framework – peer reviews</a:t>
            </a:r>
          </a:p>
        </p:txBody>
      </p:sp>
      <p:sp>
        <p:nvSpPr>
          <p:cNvPr id="2" name="Slide Number Placeholder 1"/>
          <p:cNvSpPr>
            <a:spLocks noGrp="1"/>
          </p:cNvSpPr>
          <p:nvPr>
            <p:ph type="sldNum" sz="quarter" idx="12"/>
          </p:nvPr>
        </p:nvSpPr>
        <p:spPr/>
        <p:txBody>
          <a:bodyPr/>
          <a:lstStyle/>
          <a:p>
            <a:fld id="{F46C79FD-C571-418B-AB0F-5EE936C85276}" type="slidenum">
              <a:rPr lang="en-GB" smtClean="0"/>
              <a:t>12</a:t>
            </a:fld>
            <a:endParaRPr lang="en-GB"/>
          </a:p>
        </p:txBody>
      </p:sp>
    </p:spTree>
    <p:extLst>
      <p:ext uri="{BB962C8B-B14F-4D97-AF65-F5344CB8AC3E}">
        <p14:creationId xmlns:p14="http://schemas.microsoft.com/office/powerpoint/2010/main" val="4230140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4" name="Subtitle 3"/>
          <p:cNvSpPr>
            <a:spLocks noGrp="1"/>
          </p:cNvSpPr>
          <p:nvPr>
            <p:ph type="subTitle" idx="1"/>
          </p:nvPr>
        </p:nvSpPr>
        <p:spPr/>
        <p:txBody>
          <a:bodyPr/>
          <a:lstStyle/>
          <a:p>
            <a:endParaRPr lang="en-GB"/>
          </a:p>
        </p:txBody>
      </p:sp>
      <p:sp>
        <p:nvSpPr>
          <p:cNvPr id="3" name="Slide Number Placeholder 2"/>
          <p:cNvSpPr>
            <a:spLocks noGrp="1"/>
          </p:cNvSpPr>
          <p:nvPr>
            <p:ph type="sldNum" sz="quarter" idx="12"/>
          </p:nvPr>
        </p:nvSpPr>
        <p:spPr/>
        <p:txBody>
          <a:bodyPr/>
          <a:lstStyle/>
          <a:p>
            <a:fld id="{F46C79FD-C571-418B-AB0F-5EE936C85276}" type="slidenum">
              <a:rPr lang="en-GB" smtClean="0"/>
              <a:t>13</a:t>
            </a:fld>
            <a:endParaRPr lang="en-GB"/>
          </a:p>
        </p:txBody>
      </p:sp>
    </p:spTree>
    <p:extLst>
      <p:ext uri="{BB962C8B-B14F-4D97-AF65-F5344CB8AC3E}">
        <p14:creationId xmlns:p14="http://schemas.microsoft.com/office/powerpoint/2010/main" val="427361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Jointly organised by</a:t>
            </a:r>
          </a:p>
        </p:txBody>
      </p:sp>
      <p:sp>
        <p:nvSpPr>
          <p:cNvPr id="5" name="Subtitle 2"/>
          <p:cNvSpPr txBox="1">
            <a:spLocks/>
          </p:cNvSpPr>
          <p:nvPr/>
        </p:nvSpPr>
        <p:spPr>
          <a:xfrm>
            <a:off x="4801173" y="1633785"/>
            <a:ext cx="3294204" cy="118491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solidFill>
                  <a:schemeClr val="tx1"/>
                </a:solidFill>
              </a:rPr>
              <a:t>European System of Central Bank (ESCB)</a:t>
            </a:r>
          </a:p>
        </p:txBody>
      </p:sp>
      <p:sp>
        <p:nvSpPr>
          <p:cNvPr id="6" name="Subtitle 2"/>
          <p:cNvSpPr txBox="1">
            <a:spLocks/>
          </p:cNvSpPr>
          <p:nvPr/>
        </p:nvSpPr>
        <p:spPr>
          <a:xfrm>
            <a:off x="8538466" y="1647403"/>
            <a:ext cx="3653534" cy="10356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solidFill>
                  <a:schemeClr val="tx1"/>
                </a:solidFill>
              </a:rPr>
              <a:t>EMOS labelled programmes</a:t>
            </a:r>
          </a:p>
        </p:txBody>
      </p:sp>
      <p:pic>
        <p:nvPicPr>
          <p:cNvPr id="1028" name="Picture 4" descr="Overview - European Statistical System (ESS) - Eurost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8316" y="2516357"/>
            <a:ext cx="2080549" cy="130034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1285425" y="1623415"/>
            <a:ext cx="3294204" cy="118491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solidFill>
                  <a:schemeClr val="tx1"/>
                </a:solidFill>
              </a:rPr>
              <a:t>European Statistical System (ESS)</a:t>
            </a:r>
          </a:p>
        </p:txBody>
      </p:sp>
      <p:pic>
        <p:nvPicPr>
          <p:cNvPr id="10" name="Picture 9"/>
          <p:cNvPicPr>
            <a:picLocks noChangeAspect="1"/>
          </p:cNvPicPr>
          <p:nvPr/>
        </p:nvPicPr>
        <p:blipFill>
          <a:blip r:embed="rId4"/>
          <a:stretch>
            <a:fillRect/>
          </a:stretch>
        </p:blipFill>
        <p:spPr>
          <a:xfrm>
            <a:off x="445046" y="3735961"/>
            <a:ext cx="2285936" cy="906011"/>
          </a:xfrm>
          <a:prstGeom prst="rect">
            <a:avLst/>
          </a:prstGeom>
        </p:spPr>
      </p:pic>
      <p:pic>
        <p:nvPicPr>
          <p:cNvPr id="14" name="Picture 13"/>
          <p:cNvPicPr>
            <a:picLocks noChangeAspect="1"/>
          </p:cNvPicPr>
          <p:nvPr/>
        </p:nvPicPr>
        <p:blipFill>
          <a:blip r:embed="rId5"/>
          <a:stretch>
            <a:fillRect/>
          </a:stretch>
        </p:blipFill>
        <p:spPr>
          <a:xfrm>
            <a:off x="5125370" y="2808330"/>
            <a:ext cx="2206304" cy="1442270"/>
          </a:xfrm>
          <a:prstGeom prst="rect">
            <a:avLst/>
          </a:prstGeom>
        </p:spPr>
      </p:pic>
      <p:pic>
        <p:nvPicPr>
          <p:cNvPr id="15" name="Picture 14"/>
          <p:cNvPicPr>
            <a:picLocks noChangeAspect="1"/>
          </p:cNvPicPr>
          <p:nvPr/>
        </p:nvPicPr>
        <p:blipFill>
          <a:blip r:embed="rId6"/>
          <a:stretch>
            <a:fillRect/>
          </a:stretch>
        </p:blipFill>
        <p:spPr>
          <a:xfrm>
            <a:off x="5010829" y="4641972"/>
            <a:ext cx="2435385" cy="1332921"/>
          </a:xfrm>
          <a:prstGeom prst="rect">
            <a:avLst/>
          </a:prstGeom>
        </p:spPr>
      </p:pic>
      <p:sp>
        <p:nvSpPr>
          <p:cNvPr id="1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7" name="Object 16"/>
          <p:cNvGraphicFramePr>
            <a:graphicFrameLocks/>
          </p:cNvGraphicFramePr>
          <p:nvPr>
            <p:extLst>
              <p:ext uri="{D42A27DB-BD31-4B8C-83A1-F6EECF244321}">
                <p14:modId xmlns:p14="http://schemas.microsoft.com/office/powerpoint/2010/main" val="2924775117"/>
              </p:ext>
            </p:extLst>
          </p:nvPr>
        </p:nvGraphicFramePr>
        <p:xfrm>
          <a:off x="8454172" y="2808330"/>
          <a:ext cx="2575420" cy="1136267"/>
        </p:xfrm>
        <a:graphic>
          <a:graphicData uri="http://schemas.openxmlformats.org/presentationml/2006/ole">
            <mc:AlternateContent xmlns:mc="http://schemas.openxmlformats.org/markup-compatibility/2006">
              <mc:Choice xmlns:v="urn:schemas-microsoft-com:vml" Requires="v">
                <p:oleObj name="Picture" r:id="rId7" imgW="0" imgH="0" progId="StaticMetafile">
                  <p:embed/>
                </p:oleObj>
              </mc:Choice>
              <mc:Fallback>
                <p:oleObj name="Picture" r:id="rId7" imgW="0" imgH="0" progId="StaticMetafile">
                  <p:embed/>
                  <p:pic>
                    <p:nvPicPr>
                      <p:cNvPr id="0" name="rectole000000000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4172" y="2808330"/>
                        <a:ext cx="2575420" cy="1136267"/>
                      </a:xfrm>
                      <a:prstGeom prst="rect">
                        <a:avLst/>
                      </a:prstGeom>
                      <a:solidFill>
                        <a:srgbClr val="FFFFFF"/>
                      </a:solidFill>
                      <a:ln>
                        <a:noFill/>
                      </a:ln>
                    </p:spPr>
                  </p:pic>
                </p:oleObj>
              </mc:Fallback>
            </mc:AlternateContent>
          </a:graphicData>
        </a:graphic>
      </p:graphicFrame>
      <p:pic>
        <p:nvPicPr>
          <p:cNvPr id="1031" name="Bild 5" descr="Dieses Bild zeigt das mittelgroße Destatis-Logo mit &quot;wissen.nutzen&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5425" y="4591177"/>
            <a:ext cx="2859905" cy="9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46C79FD-C571-418B-AB0F-5EE936C85276}" type="slidenum">
              <a:rPr lang="en-GB" smtClean="0"/>
              <a:t>2</a:t>
            </a:fld>
            <a:endParaRPr lang="en-GB"/>
          </a:p>
        </p:txBody>
      </p:sp>
      <p:sp>
        <p:nvSpPr>
          <p:cNvPr id="3" name="TextBox 2"/>
          <p:cNvSpPr txBox="1"/>
          <p:nvPr/>
        </p:nvSpPr>
        <p:spPr>
          <a:xfrm>
            <a:off x="9486900" y="6076424"/>
            <a:ext cx="2584938" cy="707886"/>
          </a:xfrm>
          <a:prstGeom prst="rect">
            <a:avLst/>
          </a:prstGeom>
          <a:noFill/>
        </p:spPr>
        <p:txBody>
          <a:bodyPr wrap="square" rtlCol="0">
            <a:spAutoFit/>
          </a:bodyPr>
          <a:lstStyle/>
          <a:p>
            <a:r>
              <a:rPr lang="en-GB" sz="1000"/>
              <a:t>The opinions expressed in this course are not necessarily those of the European Statistics System (ESS)or the European System of Central Banks (ESCB)</a:t>
            </a:r>
            <a:endParaRPr lang="en-GB" sz="1000" dirty="0"/>
          </a:p>
        </p:txBody>
      </p:sp>
    </p:spTree>
    <p:extLst>
      <p:ext uri="{BB962C8B-B14F-4D97-AF65-F5344CB8AC3E}">
        <p14:creationId xmlns:p14="http://schemas.microsoft.com/office/powerpoint/2010/main" val="341967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199" y="1584960"/>
            <a:ext cx="10905699" cy="4770120"/>
          </a:xfrm>
        </p:spPr>
        <p:txBody>
          <a:bodyPr/>
          <a:lstStyle/>
          <a:p>
            <a:pPr marL="0" indent="0">
              <a:spcBef>
                <a:spcPts val="600"/>
              </a:spcBef>
              <a:spcAft>
                <a:spcPts val="600"/>
              </a:spcAft>
              <a:buNone/>
            </a:pPr>
            <a:r>
              <a:rPr lang="en-US" altLang="en-US" sz="2000" b="1" dirty="0"/>
              <a:t>Legal framework</a:t>
            </a:r>
          </a:p>
          <a:p>
            <a:pPr lvl="1">
              <a:spcBef>
                <a:spcPts val="600"/>
              </a:spcBef>
              <a:spcAft>
                <a:spcPts val="600"/>
              </a:spcAft>
            </a:pPr>
            <a:r>
              <a:rPr lang="en-GB" sz="1700" dirty="0"/>
              <a:t>Article 338 of TFEU – with 7 Principles</a:t>
            </a:r>
          </a:p>
          <a:p>
            <a:pPr lvl="1">
              <a:spcBef>
                <a:spcPts val="600"/>
              </a:spcBef>
              <a:spcAft>
                <a:spcPts val="600"/>
              </a:spcAft>
            </a:pPr>
            <a:r>
              <a:rPr lang="en-US" altLang="en-US" sz="1700" dirty="0"/>
              <a:t>Regulation (EC) No 223/2009, as amended by Regulation(EU) 2015/759 – with 6 Principles, mention of the </a:t>
            </a:r>
            <a:r>
              <a:rPr lang="en-US" altLang="en-US" sz="1700" dirty="0" err="1"/>
              <a:t>CoP</a:t>
            </a:r>
            <a:r>
              <a:rPr lang="en-US" altLang="en-US" sz="1700" dirty="0"/>
              <a:t>, quality reporting and the output quality criteria</a:t>
            </a:r>
          </a:p>
          <a:p>
            <a:pPr lvl="1">
              <a:spcBef>
                <a:spcPts val="600"/>
              </a:spcBef>
              <a:spcAft>
                <a:spcPts val="600"/>
              </a:spcAft>
            </a:pPr>
            <a:r>
              <a:rPr lang="en-US" altLang="en-US" sz="1700" dirty="0"/>
              <a:t>Sectoral, domain-specific legislation – with quality provisions included</a:t>
            </a:r>
          </a:p>
          <a:p>
            <a:pPr marL="0" indent="0">
              <a:spcBef>
                <a:spcPts val="600"/>
              </a:spcBef>
              <a:spcAft>
                <a:spcPts val="600"/>
              </a:spcAft>
              <a:buNone/>
            </a:pPr>
            <a:r>
              <a:rPr lang="en-US" altLang="en-US" sz="2000" b="1" dirty="0"/>
              <a:t>ESS quality framework </a:t>
            </a:r>
            <a:r>
              <a:rPr lang="en-US" altLang="en-US" sz="1700" dirty="0"/>
              <a:t>– Is not legally binding, is a self-commitment and is self-regulatory</a:t>
            </a:r>
          </a:p>
          <a:p>
            <a:pPr lvl="1">
              <a:spcBef>
                <a:spcPts val="600"/>
              </a:spcBef>
              <a:spcAft>
                <a:spcPts val="600"/>
              </a:spcAft>
            </a:pPr>
            <a:r>
              <a:rPr lang="en-US" altLang="en-US" sz="1700" dirty="0"/>
              <a:t>European Statistics Code of Practice (ES </a:t>
            </a:r>
            <a:r>
              <a:rPr lang="en-US" altLang="en-US" sz="1700" dirty="0" err="1"/>
              <a:t>CoP</a:t>
            </a:r>
            <a:r>
              <a:rPr lang="en-US" altLang="en-US" sz="1700" dirty="0"/>
              <a:t>) - </a:t>
            </a:r>
            <a:r>
              <a:rPr lang="en-US" altLang="en-US" sz="1700" dirty="0">
                <a:hlinkClick r:id="rId3"/>
              </a:rPr>
              <a:t>https://ec.europa.eu/eurostat/web/products-catalogues/-/KS-02-18-142</a:t>
            </a:r>
            <a:r>
              <a:rPr lang="en-US" altLang="en-US" sz="1700" dirty="0"/>
              <a:t> </a:t>
            </a:r>
          </a:p>
          <a:p>
            <a:pPr lvl="1">
              <a:spcBef>
                <a:spcPts val="600"/>
              </a:spcBef>
              <a:spcAft>
                <a:spcPts val="600"/>
              </a:spcAft>
            </a:pPr>
            <a:r>
              <a:rPr lang="en-US" altLang="en-US" sz="1700" dirty="0"/>
              <a:t>Quality Assurance Framework of the ESS (ESS QAF) </a:t>
            </a:r>
            <a:r>
              <a:rPr lang="en-US" altLang="en-US" sz="1700" dirty="0">
                <a:hlinkClick r:id="rId4"/>
              </a:rPr>
              <a:t>https://ec.europa.eu/eurostat/documents/64157/4392716/ESS-QAF-V2.0-final.pdf</a:t>
            </a:r>
            <a:r>
              <a:rPr lang="en-US" altLang="en-US" sz="1700" dirty="0"/>
              <a:t> </a:t>
            </a:r>
          </a:p>
          <a:p>
            <a:pPr lvl="1">
              <a:spcBef>
                <a:spcPts val="600"/>
              </a:spcBef>
              <a:spcAft>
                <a:spcPts val="600"/>
              </a:spcAft>
            </a:pPr>
            <a:r>
              <a:rPr lang="en-US" altLang="en-US" sz="1700" dirty="0"/>
              <a:t>General quality management principles </a:t>
            </a:r>
            <a:r>
              <a:rPr lang="en-US" altLang="en-US" sz="1400" dirty="0"/>
              <a:t>(continuous interaction with users, commitment of leadership, partnership, staff satisfaction, continuous improvement, integration and harmonization)</a:t>
            </a:r>
          </a:p>
          <a:p>
            <a:pPr lvl="1">
              <a:spcBef>
                <a:spcPts val="600"/>
              </a:spcBef>
            </a:pPr>
            <a:r>
              <a:rPr lang="en-US" altLang="en-US" sz="1700" dirty="0"/>
              <a:t>Sectoral legislation</a:t>
            </a:r>
          </a:p>
          <a:p>
            <a:endParaRPr lang="en-GB" dirty="0"/>
          </a:p>
        </p:txBody>
      </p:sp>
      <p:sp>
        <p:nvSpPr>
          <p:cNvPr id="3" name="Title 2"/>
          <p:cNvSpPr>
            <a:spLocks noGrp="1"/>
          </p:cNvSpPr>
          <p:nvPr>
            <p:ph type="title"/>
          </p:nvPr>
        </p:nvSpPr>
        <p:spPr>
          <a:xfrm>
            <a:off x="970722" y="482860"/>
            <a:ext cx="10515600" cy="1102100"/>
          </a:xfrm>
        </p:spPr>
        <p:txBody>
          <a:bodyPr/>
          <a:lstStyle/>
          <a:p>
            <a:pPr algn="ctr"/>
            <a:r>
              <a:rPr lang="en-GB" dirty="0"/>
              <a:t>Quality Framework for the European Statistical System</a:t>
            </a:r>
          </a:p>
        </p:txBody>
      </p:sp>
      <p:sp>
        <p:nvSpPr>
          <p:cNvPr id="2" name="Slide Number Placeholder 1"/>
          <p:cNvSpPr>
            <a:spLocks noGrp="1"/>
          </p:cNvSpPr>
          <p:nvPr>
            <p:ph type="sldNum" sz="quarter" idx="12"/>
          </p:nvPr>
        </p:nvSpPr>
        <p:spPr/>
        <p:txBody>
          <a:bodyPr/>
          <a:lstStyle/>
          <a:p>
            <a:fld id="{F46C79FD-C571-418B-AB0F-5EE936C85276}" type="slidenum">
              <a:rPr lang="en-GB" smtClean="0"/>
              <a:t>3</a:t>
            </a:fld>
            <a:endParaRPr lang="en-GB"/>
          </a:p>
        </p:txBody>
      </p:sp>
    </p:spTree>
    <p:extLst>
      <p:ext uri="{BB962C8B-B14F-4D97-AF65-F5344CB8AC3E}">
        <p14:creationId xmlns:p14="http://schemas.microsoft.com/office/powerpoint/2010/main" val="4028879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t>4</a:t>
            </a:fld>
            <a:endParaRPr lang="en-GB"/>
          </a:p>
        </p:txBody>
      </p:sp>
      <p:pic>
        <p:nvPicPr>
          <p:cNvPr id="5" name="Picture 4"/>
          <p:cNvPicPr>
            <a:picLocks noChangeAspect="1"/>
          </p:cNvPicPr>
          <p:nvPr/>
        </p:nvPicPr>
        <p:blipFill>
          <a:blip r:embed="rId3"/>
          <a:stretch>
            <a:fillRect/>
          </a:stretch>
        </p:blipFill>
        <p:spPr>
          <a:xfrm>
            <a:off x="0" y="-27643"/>
            <a:ext cx="1468540" cy="2088492"/>
          </a:xfrm>
          <a:prstGeom prst="rect">
            <a:avLst/>
          </a:prstGeom>
        </p:spPr>
      </p:pic>
      <p:pic>
        <p:nvPicPr>
          <p:cNvPr id="6" name="Picture 5"/>
          <p:cNvPicPr>
            <a:picLocks noChangeAspect="1"/>
          </p:cNvPicPr>
          <p:nvPr/>
        </p:nvPicPr>
        <p:blipFill>
          <a:blip r:embed="rId4"/>
          <a:stretch>
            <a:fillRect/>
          </a:stretch>
        </p:blipFill>
        <p:spPr>
          <a:xfrm>
            <a:off x="10683240" y="14640"/>
            <a:ext cx="1508760" cy="2046209"/>
          </a:xfrm>
          <a:prstGeom prst="rect">
            <a:avLst/>
          </a:prstGeom>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404" y="609600"/>
            <a:ext cx="9051836" cy="558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60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182880"/>
            <a:ext cx="10648123" cy="716280"/>
          </a:xfrm>
        </p:spPr>
        <p:txBody>
          <a:bodyPr/>
          <a:lstStyle/>
          <a:p>
            <a:pPr algn="ctr"/>
            <a:r>
              <a:rPr lang="en-US" altLang="en-US" dirty="0"/>
              <a:t>Level 1 and 2 – Code Principles &amp; Indicators</a:t>
            </a:r>
            <a:endParaRPr lang="en-GB" dirty="0"/>
          </a:p>
        </p:txBody>
      </p:sp>
      <p:sp>
        <p:nvSpPr>
          <p:cNvPr id="2" name="Slide Number Placeholder 1"/>
          <p:cNvSpPr>
            <a:spLocks noGrp="1"/>
          </p:cNvSpPr>
          <p:nvPr>
            <p:ph type="sldNum" sz="quarter" idx="12"/>
          </p:nvPr>
        </p:nvSpPr>
        <p:spPr/>
        <p:txBody>
          <a:bodyPr/>
          <a:lstStyle/>
          <a:p>
            <a:fld id="{F46C79FD-C571-418B-AB0F-5EE936C85276}" type="slidenum">
              <a:rPr lang="en-GB" smtClean="0"/>
              <a:t>5</a:t>
            </a:fld>
            <a:endParaRPr lang="en-GB"/>
          </a:p>
        </p:txBody>
      </p:sp>
      <p:sp>
        <p:nvSpPr>
          <p:cNvPr id="5" name="Rectangle 3"/>
          <p:cNvSpPr>
            <a:spLocks noGrp="1" noChangeArrowheads="1"/>
          </p:cNvSpPr>
          <p:nvPr>
            <p:ph idx="1"/>
          </p:nvPr>
        </p:nvSpPr>
        <p:spPr>
          <a:xfrm>
            <a:off x="838200" y="899160"/>
            <a:ext cx="10906125" cy="5455603"/>
          </a:xfrm>
        </p:spPr>
        <p:txBody>
          <a:bodyPr numCol="2"/>
          <a:lstStyle/>
          <a:p>
            <a:pPr marL="0" indent="0">
              <a:spcBef>
                <a:spcPts val="1800"/>
              </a:spcBef>
              <a:buClr>
                <a:srgbClr val="0F5494"/>
              </a:buClr>
              <a:buNone/>
            </a:pPr>
            <a:r>
              <a:rPr lang="en-US" altLang="en-US" b="1" i="0" dirty="0"/>
              <a:t>16 Principles:</a:t>
            </a:r>
          </a:p>
          <a:p>
            <a:pPr>
              <a:spcBef>
                <a:spcPts val="1800"/>
              </a:spcBef>
              <a:buClr>
                <a:srgbClr val="0F5494"/>
              </a:buClr>
              <a:buFont typeface="Arial" panose="020B0604020202020204" pitchFamily="34" charset="0"/>
              <a:buChar char="•"/>
            </a:pPr>
            <a:r>
              <a:rPr lang="en-US" altLang="en-US" sz="2000" b="1" i="0" dirty="0"/>
              <a:t>Institutional environment</a:t>
            </a:r>
          </a:p>
          <a:p>
            <a:pPr lvl="1">
              <a:spcBef>
                <a:spcPts val="0"/>
              </a:spcBef>
              <a:buClr>
                <a:srgbClr val="0F5494"/>
              </a:buClr>
              <a:buFont typeface="Arial" panose="020B0604020202020204" pitchFamily="34" charset="0"/>
              <a:buChar char="•"/>
            </a:pPr>
            <a:r>
              <a:rPr lang="en-US" altLang="en-US" sz="1600" b="0" dirty="0">
                <a:solidFill>
                  <a:srgbClr val="FF0000"/>
                </a:solidFill>
              </a:rPr>
              <a:t>Professional independence</a:t>
            </a:r>
          </a:p>
          <a:p>
            <a:pPr lvl="1">
              <a:spcBef>
                <a:spcPts val="0"/>
              </a:spcBef>
              <a:buClr>
                <a:srgbClr val="0F5494"/>
              </a:buClr>
              <a:buFont typeface="Arial" panose="020B0604020202020204" pitchFamily="34" charset="0"/>
              <a:buChar char="•"/>
            </a:pPr>
            <a:r>
              <a:rPr lang="en-US" altLang="en-US" sz="1600" b="0" dirty="0"/>
              <a:t>Coordination and cooperation</a:t>
            </a:r>
            <a:br>
              <a:rPr lang="en-US" altLang="en-US" sz="1600" dirty="0"/>
            </a:br>
            <a:r>
              <a:rPr lang="en-US" altLang="en-US" sz="1600" b="0" dirty="0"/>
              <a:t>(NEW since Nov 2017)</a:t>
            </a:r>
          </a:p>
          <a:p>
            <a:pPr lvl="1">
              <a:spcBef>
                <a:spcPts val="0"/>
              </a:spcBef>
              <a:buClr>
                <a:srgbClr val="0F5494"/>
              </a:buClr>
              <a:buFont typeface="Arial" panose="020B0604020202020204" pitchFamily="34" charset="0"/>
              <a:buChar char="•"/>
            </a:pPr>
            <a:r>
              <a:rPr lang="en-US" altLang="en-US" sz="1600" b="0" dirty="0"/>
              <a:t>Mandate for data collection</a:t>
            </a:r>
          </a:p>
          <a:p>
            <a:pPr lvl="1">
              <a:spcBef>
                <a:spcPts val="0"/>
              </a:spcBef>
              <a:buClr>
                <a:srgbClr val="0F5494"/>
              </a:buClr>
              <a:buFont typeface="Arial" panose="020B0604020202020204" pitchFamily="34" charset="0"/>
              <a:buChar char="•"/>
            </a:pPr>
            <a:r>
              <a:rPr lang="en-US" altLang="en-US" sz="1600" b="0" dirty="0"/>
              <a:t>Adequacy of resources</a:t>
            </a:r>
          </a:p>
          <a:p>
            <a:pPr lvl="1">
              <a:spcBef>
                <a:spcPts val="0"/>
              </a:spcBef>
              <a:buClr>
                <a:srgbClr val="0F5494"/>
              </a:buClr>
              <a:buFont typeface="Arial" panose="020B0604020202020204" pitchFamily="34" charset="0"/>
              <a:buChar char="•"/>
            </a:pPr>
            <a:r>
              <a:rPr lang="en-US" altLang="en-US" sz="1600" b="0" dirty="0"/>
              <a:t>Commitment to quality</a:t>
            </a:r>
          </a:p>
          <a:p>
            <a:pPr lvl="1">
              <a:spcBef>
                <a:spcPts val="0"/>
              </a:spcBef>
              <a:buClr>
                <a:srgbClr val="0F5494"/>
              </a:buClr>
              <a:buFont typeface="Arial" panose="020B0604020202020204" pitchFamily="34" charset="0"/>
              <a:buChar char="•"/>
            </a:pPr>
            <a:r>
              <a:rPr lang="en-US" altLang="en-US" sz="1600" b="0" dirty="0"/>
              <a:t>Statistical confidentiality</a:t>
            </a:r>
          </a:p>
          <a:p>
            <a:pPr lvl="1">
              <a:spcBef>
                <a:spcPts val="0"/>
              </a:spcBef>
              <a:buClr>
                <a:srgbClr val="0F5494"/>
              </a:buClr>
              <a:buFont typeface="Arial" panose="020B0604020202020204" pitchFamily="34" charset="0"/>
              <a:buChar char="•"/>
            </a:pPr>
            <a:r>
              <a:rPr lang="en-US" altLang="en-US" sz="1600" b="0" dirty="0">
                <a:solidFill>
                  <a:srgbClr val="FF0000"/>
                </a:solidFill>
              </a:rPr>
              <a:t>Impartiality and objectivity</a:t>
            </a:r>
          </a:p>
          <a:p>
            <a:pPr marL="0" indent="0">
              <a:spcBef>
                <a:spcPts val="1800"/>
              </a:spcBef>
              <a:buClr>
                <a:srgbClr val="0F5494"/>
              </a:buClr>
              <a:buNone/>
            </a:pPr>
            <a:endParaRPr lang="en-US" altLang="en-US" i="0" dirty="0"/>
          </a:p>
          <a:p>
            <a:pPr marL="0" indent="0">
              <a:spcBef>
                <a:spcPts val="1800"/>
              </a:spcBef>
              <a:buClr>
                <a:srgbClr val="0F5494"/>
              </a:buClr>
              <a:buNone/>
            </a:pPr>
            <a:r>
              <a:rPr lang="en-US" altLang="en-US" i="0" dirty="0"/>
              <a:t>     + </a:t>
            </a:r>
            <a:r>
              <a:rPr lang="en-US" altLang="en-US" b="1" i="0" dirty="0"/>
              <a:t>84 Indicators</a:t>
            </a:r>
          </a:p>
          <a:p>
            <a:pPr>
              <a:spcBef>
                <a:spcPts val="1800"/>
              </a:spcBef>
              <a:buClr>
                <a:srgbClr val="0F5494"/>
              </a:buClr>
              <a:buFont typeface="Arial" panose="020B0604020202020204" pitchFamily="34" charset="0"/>
              <a:buChar char="•"/>
            </a:pPr>
            <a:r>
              <a:rPr lang="en-US" altLang="en-US" sz="2000" b="1" i="0" dirty="0"/>
              <a:t>Statistical processes</a:t>
            </a:r>
          </a:p>
          <a:p>
            <a:pPr lvl="1">
              <a:spcBef>
                <a:spcPts val="600"/>
              </a:spcBef>
              <a:spcAft>
                <a:spcPts val="600"/>
              </a:spcAft>
              <a:buClr>
                <a:srgbClr val="0F5494"/>
              </a:buClr>
              <a:buFont typeface="Arial" panose="020B0604020202020204" pitchFamily="34" charset="0"/>
              <a:buChar char="•"/>
            </a:pPr>
            <a:r>
              <a:rPr lang="en-US" altLang="en-US" sz="1600" b="0" dirty="0"/>
              <a:t>Sound methodology</a:t>
            </a:r>
          </a:p>
          <a:p>
            <a:pPr lvl="1">
              <a:spcBef>
                <a:spcPts val="0"/>
              </a:spcBef>
              <a:spcAft>
                <a:spcPts val="600"/>
              </a:spcAft>
              <a:buClr>
                <a:srgbClr val="0F5494"/>
              </a:buClr>
              <a:buFont typeface="Arial" panose="020B0604020202020204" pitchFamily="34" charset="0"/>
              <a:buChar char="•"/>
            </a:pPr>
            <a:r>
              <a:rPr lang="en-US" altLang="en-US" sz="1600" b="0" dirty="0"/>
              <a:t>Appropriate statistical procedures</a:t>
            </a:r>
          </a:p>
          <a:p>
            <a:pPr lvl="1">
              <a:spcBef>
                <a:spcPts val="0"/>
              </a:spcBef>
              <a:spcAft>
                <a:spcPts val="600"/>
              </a:spcAft>
              <a:buClr>
                <a:srgbClr val="0F5494"/>
              </a:buClr>
              <a:buFont typeface="Arial" panose="020B0604020202020204" pitchFamily="34" charset="0"/>
              <a:buChar char="•"/>
            </a:pPr>
            <a:r>
              <a:rPr lang="en-US" altLang="en-US" sz="1600" b="0" dirty="0"/>
              <a:t>Non-excessive burden on respondents</a:t>
            </a:r>
          </a:p>
          <a:p>
            <a:pPr lvl="1">
              <a:spcBef>
                <a:spcPts val="0"/>
              </a:spcBef>
              <a:spcAft>
                <a:spcPts val="600"/>
              </a:spcAft>
              <a:buClr>
                <a:srgbClr val="0F5494"/>
              </a:buClr>
              <a:buFont typeface="Arial" panose="020B0604020202020204" pitchFamily="34" charset="0"/>
              <a:buChar char="•"/>
            </a:pPr>
            <a:r>
              <a:rPr lang="en-US" altLang="en-US" sz="1600" b="0" dirty="0"/>
              <a:t>Cost effectiveness</a:t>
            </a:r>
            <a:endParaRPr lang="en-US" altLang="en-US" b="0" dirty="0"/>
          </a:p>
          <a:p>
            <a:pPr>
              <a:spcBef>
                <a:spcPts val="1800"/>
              </a:spcBef>
              <a:buClr>
                <a:srgbClr val="0F5494"/>
              </a:buClr>
              <a:buFont typeface="Arial" panose="020B0604020202020204" pitchFamily="34" charset="0"/>
              <a:buChar char="•"/>
            </a:pPr>
            <a:r>
              <a:rPr lang="en-US" altLang="en-US" sz="2000" b="1" i="0" dirty="0"/>
              <a:t>Statistical output</a:t>
            </a:r>
          </a:p>
          <a:p>
            <a:pPr lvl="1">
              <a:spcBef>
                <a:spcPts val="600"/>
              </a:spcBef>
              <a:spcAft>
                <a:spcPts val="600"/>
              </a:spcAft>
              <a:buClr>
                <a:srgbClr val="0F5494"/>
              </a:buClr>
              <a:buFont typeface="Arial" panose="020B0604020202020204" pitchFamily="34" charset="0"/>
              <a:buChar char="•"/>
            </a:pPr>
            <a:r>
              <a:rPr lang="en-US" altLang="en-US" sz="1600" b="0" dirty="0"/>
              <a:t>Relevance</a:t>
            </a:r>
          </a:p>
          <a:p>
            <a:pPr lvl="1">
              <a:spcBef>
                <a:spcPts val="0"/>
              </a:spcBef>
              <a:spcAft>
                <a:spcPts val="600"/>
              </a:spcAft>
              <a:buClr>
                <a:srgbClr val="0F5494"/>
              </a:buClr>
              <a:buFont typeface="Arial" panose="020B0604020202020204" pitchFamily="34" charset="0"/>
              <a:buChar char="•"/>
            </a:pPr>
            <a:r>
              <a:rPr lang="en-US" altLang="en-US" sz="1600" b="0" dirty="0"/>
              <a:t>Accuracy and reliability</a:t>
            </a:r>
          </a:p>
          <a:p>
            <a:pPr lvl="1">
              <a:spcBef>
                <a:spcPts val="0"/>
              </a:spcBef>
              <a:spcAft>
                <a:spcPts val="600"/>
              </a:spcAft>
              <a:buClr>
                <a:srgbClr val="0F5494"/>
              </a:buClr>
              <a:buFont typeface="Arial" panose="020B0604020202020204" pitchFamily="34" charset="0"/>
              <a:buChar char="•"/>
            </a:pPr>
            <a:r>
              <a:rPr lang="en-US" altLang="en-US" sz="1600" b="0" dirty="0"/>
              <a:t>Timeliness and punctuality</a:t>
            </a:r>
          </a:p>
          <a:p>
            <a:pPr lvl="1">
              <a:spcBef>
                <a:spcPts val="0"/>
              </a:spcBef>
              <a:spcAft>
                <a:spcPts val="600"/>
              </a:spcAft>
              <a:buClr>
                <a:srgbClr val="0F5494"/>
              </a:buClr>
              <a:buFont typeface="Arial" panose="020B0604020202020204" pitchFamily="34" charset="0"/>
              <a:buChar char="•"/>
            </a:pPr>
            <a:r>
              <a:rPr lang="en-US" altLang="en-US" sz="1600" b="0" dirty="0"/>
              <a:t>Coherence and comparability</a:t>
            </a:r>
          </a:p>
          <a:p>
            <a:pPr lvl="1">
              <a:spcBef>
                <a:spcPts val="0"/>
              </a:spcBef>
              <a:spcAft>
                <a:spcPts val="600"/>
              </a:spcAft>
              <a:buClr>
                <a:srgbClr val="0F5494"/>
              </a:buClr>
              <a:buFont typeface="Arial" panose="020B0604020202020204" pitchFamily="34" charset="0"/>
              <a:buChar char="•"/>
            </a:pPr>
            <a:r>
              <a:rPr lang="en-US" altLang="en-US" sz="1600" b="0" dirty="0"/>
              <a:t>Accessibility and clarity</a:t>
            </a:r>
          </a:p>
        </p:txBody>
      </p:sp>
    </p:spTree>
    <p:extLst>
      <p:ext uri="{BB962C8B-B14F-4D97-AF65-F5344CB8AC3E}">
        <p14:creationId xmlns:p14="http://schemas.microsoft.com/office/powerpoint/2010/main" val="124100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199" y="1173480"/>
            <a:ext cx="10905699" cy="5181600"/>
          </a:xfrm>
        </p:spPr>
        <p:txBody>
          <a:bodyPr/>
          <a:lstStyle/>
          <a:p>
            <a:pPr>
              <a:spcAft>
                <a:spcPts val="1200"/>
              </a:spcAft>
            </a:pPr>
            <a:r>
              <a:rPr lang="en-GB" dirty="0"/>
              <a:t>Is specified in law</a:t>
            </a:r>
          </a:p>
          <a:p>
            <a:pPr>
              <a:spcAft>
                <a:spcPts val="1200"/>
              </a:spcAft>
            </a:pPr>
            <a:r>
              <a:rPr lang="en-GB" dirty="0"/>
              <a:t>Heads of statistical authorities have sufficiently high hierarchical standing</a:t>
            </a:r>
          </a:p>
          <a:p>
            <a:pPr>
              <a:spcAft>
                <a:spcPts val="1200"/>
              </a:spcAft>
            </a:pPr>
            <a:r>
              <a:rPr lang="en-GB" dirty="0"/>
              <a:t>Heads of statistical authorities have responsibility for ensuring development, production and dissemination in an independent manner</a:t>
            </a:r>
          </a:p>
          <a:p>
            <a:pPr>
              <a:spcAft>
                <a:spcPts val="1200"/>
              </a:spcAft>
            </a:pPr>
            <a:r>
              <a:rPr lang="en-GB" dirty="0"/>
              <a:t>Heads of statistical authorities have sole responsibility for deciding on statistical methods, standards, procedures</a:t>
            </a:r>
          </a:p>
          <a:p>
            <a:pPr>
              <a:spcAft>
                <a:spcPts val="1200"/>
              </a:spcAft>
            </a:pPr>
            <a:r>
              <a:rPr lang="en-GB" dirty="0"/>
              <a:t>Statistical work programmes and reports are published</a:t>
            </a:r>
          </a:p>
          <a:p>
            <a:pPr>
              <a:spcAft>
                <a:spcPts val="1200"/>
              </a:spcAft>
            </a:pPr>
            <a:r>
              <a:rPr lang="en-GB" dirty="0"/>
              <a:t>Statistical releases are clearly distinguished</a:t>
            </a:r>
          </a:p>
          <a:p>
            <a:pPr>
              <a:spcAft>
                <a:spcPts val="1200"/>
              </a:spcAft>
            </a:pPr>
            <a:r>
              <a:rPr lang="en-GB" dirty="0"/>
              <a:t>Statistical authorities comment publicly on statistical issues</a:t>
            </a:r>
          </a:p>
          <a:p>
            <a:pPr>
              <a:spcAft>
                <a:spcPts val="1200"/>
              </a:spcAft>
            </a:pPr>
            <a:r>
              <a:rPr lang="en-GB" dirty="0"/>
              <a:t>Procedures for recruitment and appointment of heads of statistical authorities are transparent and based on professional criteria only</a:t>
            </a:r>
          </a:p>
          <a:p>
            <a:endParaRPr lang="en-GB" dirty="0"/>
          </a:p>
        </p:txBody>
      </p:sp>
      <p:sp>
        <p:nvSpPr>
          <p:cNvPr id="3" name="Title 2"/>
          <p:cNvSpPr>
            <a:spLocks noGrp="1"/>
          </p:cNvSpPr>
          <p:nvPr>
            <p:ph type="title"/>
          </p:nvPr>
        </p:nvSpPr>
        <p:spPr>
          <a:xfrm>
            <a:off x="970722" y="482860"/>
            <a:ext cx="10515600" cy="690620"/>
          </a:xfrm>
        </p:spPr>
        <p:txBody>
          <a:bodyPr/>
          <a:lstStyle/>
          <a:p>
            <a:pPr algn="ctr"/>
            <a:r>
              <a:rPr lang="en-GB" dirty="0"/>
              <a:t>Professional independence</a:t>
            </a:r>
          </a:p>
        </p:txBody>
      </p:sp>
      <p:sp>
        <p:nvSpPr>
          <p:cNvPr id="2" name="Slide Number Placeholder 1"/>
          <p:cNvSpPr>
            <a:spLocks noGrp="1"/>
          </p:cNvSpPr>
          <p:nvPr>
            <p:ph type="sldNum" sz="quarter" idx="12"/>
          </p:nvPr>
        </p:nvSpPr>
        <p:spPr/>
        <p:txBody>
          <a:bodyPr/>
          <a:lstStyle/>
          <a:p>
            <a:fld id="{F46C79FD-C571-418B-AB0F-5EE936C85276}" type="slidenum">
              <a:rPr lang="en-GB" smtClean="0"/>
              <a:t>6</a:t>
            </a:fld>
            <a:endParaRPr lang="en-GB"/>
          </a:p>
        </p:txBody>
      </p:sp>
    </p:spTree>
    <p:extLst>
      <p:ext uri="{BB962C8B-B14F-4D97-AF65-F5344CB8AC3E}">
        <p14:creationId xmlns:p14="http://schemas.microsoft.com/office/powerpoint/2010/main" val="111123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199" y="1600200"/>
            <a:ext cx="10905699" cy="4754880"/>
          </a:xfrm>
        </p:spPr>
        <p:txBody>
          <a:bodyPr/>
          <a:lstStyle/>
          <a:p>
            <a:pPr>
              <a:spcAft>
                <a:spcPts val="1200"/>
              </a:spcAft>
            </a:pPr>
            <a:endParaRPr lang="en-GB" dirty="0"/>
          </a:p>
          <a:p>
            <a:r>
              <a:rPr lang="en-GB" dirty="0"/>
              <a:t>Heads of statistical authorities decide on the content and timing of statistical releases (</a:t>
            </a:r>
            <a:r>
              <a:rPr lang="en-GB" dirty="0" err="1"/>
              <a:t>Ind</a:t>
            </a:r>
            <a:r>
              <a:rPr lang="en-GB" dirty="0"/>
              <a:t> 1.4)</a:t>
            </a:r>
          </a:p>
          <a:p>
            <a:r>
              <a:rPr lang="en-GB" dirty="0"/>
              <a:t>Statistical release dates and times are pre-announced (</a:t>
            </a:r>
            <a:r>
              <a:rPr lang="en-GB" dirty="0" err="1"/>
              <a:t>Ind</a:t>
            </a:r>
            <a:r>
              <a:rPr lang="en-GB" dirty="0"/>
              <a:t> 6.5)</a:t>
            </a:r>
          </a:p>
          <a:p>
            <a:r>
              <a:rPr lang="en-GB" dirty="0"/>
              <a:t>Statistical authorities independently decide on the time and content of statistical releases (Ind 6.7)</a:t>
            </a:r>
          </a:p>
          <a:p>
            <a:r>
              <a:rPr lang="en-GB" dirty="0"/>
              <a:t>All users have equal access to statistical releases at the same time (Ind 6.7)</a:t>
            </a:r>
          </a:p>
          <a:p>
            <a:r>
              <a:rPr lang="en-GB" dirty="0"/>
              <a:t>Any privileged pre-release access to outside users is limited, justified, controlled and publicised (</a:t>
            </a:r>
            <a:r>
              <a:rPr lang="en-GB" err="1"/>
              <a:t>Ind</a:t>
            </a:r>
            <a:r>
              <a:rPr lang="en-GB"/>
              <a:t> 6.7)</a:t>
            </a:r>
            <a:endParaRPr lang="en-GB" dirty="0"/>
          </a:p>
        </p:txBody>
      </p:sp>
      <p:sp>
        <p:nvSpPr>
          <p:cNvPr id="3" name="Title 2"/>
          <p:cNvSpPr>
            <a:spLocks noGrp="1"/>
          </p:cNvSpPr>
          <p:nvPr>
            <p:ph type="title"/>
          </p:nvPr>
        </p:nvSpPr>
        <p:spPr>
          <a:xfrm>
            <a:off x="970722" y="482860"/>
            <a:ext cx="10515600" cy="690620"/>
          </a:xfrm>
        </p:spPr>
        <p:txBody>
          <a:bodyPr/>
          <a:lstStyle/>
          <a:p>
            <a:pPr algn="ctr"/>
            <a:r>
              <a:rPr lang="en-GB" dirty="0"/>
              <a:t>Other elements of professional independence</a:t>
            </a:r>
          </a:p>
        </p:txBody>
      </p:sp>
      <p:sp>
        <p:nvSpPr>
          <p:cNvPr id="2" name="Slide Number Placeholder 1"/>
          <p:cNvSpPr>
            <a:spLocks noGrp="1"/>
          </p:cNvSpPr>
          <p:nvPr>
            <p:ph type="sldNum" sz="quarter" idx="12"/>
          </p:nvPr>
        </p:nvSpPr>
        <p:spPr/>
        <p:txBody>
          <a:bodyPr/>
          <a:lstStyle/>
          <a:p>
            <a:fld id="{F46C79FD-C571-418B-AB0F-5EE936C85276}" type="slidenum">
              <a:rPr lang="en-GB" smtClean="0"/>
              <a:t>7</a:t>
            </a:fld>
            <a:endParaRPr lang="en-GB"/>
          </a:p>
        </p:txBody>
      </p:sp>
    </p:spTree>
    <p:extLst>
      <p:ext uri="{BB962C8B-B14F-4D97-AF65-F5344CB8AC3E}">
        <p14:creationId xmlns:p14="http://schemas.microsoft.com/office/powerpoint/2010/main" val="245178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482860"/>
            <a:ext cx="10515600" cy="690620"/>
          </a:xfrm>
        </p:spPr>
        <p:txBody>
          <a:bodyPr/>
          <a:lstStyle/>
          <a:p>
            <a:pPr algn="ctr"/>
            <a:r>
              <a:rPr lang="en-GB" dirty="0"/>
              <a:t>ESS QAF</a:t>
            </a:r>
          </a:p>
        </p:txBody>
      </p:sp>
      <p:sp>
        <p:nvSpPr>
          <p:cNvPr id="2" name="Slide Number Placeholder 1"/>
          <p:cNvSpPr>
            <a:spLocks noGrp="1"/>
          </p:cNvSpPr>
          <p:nvPr>
            <p:ph type="sldNum" sz="quarter" idx="12"/>
          </p:nvPr>
        </p:nvSpPr>
        <p:spPr/>
        <p:txBody>
          <a:bodyPr/>
          <a:lstStyle/>
          <a:p>
            <a:fld id="{F46C79FD-C571-418B-AB0F-5EE936C85276}" type="slidenum">
              <a:rPr lang="en-GB" smtClean="0"/>
              <a:t>8</a:t>
            </a:fld>
            <a:endParaRPr lang="en-GB"/>
          </a:p>
        </p:txBody>
      </p:sp>
      <p:sp>
        <p:nvSpPr>
          <p:cNvPr id="6" name="Content Placeholder 2"/>
          <p:cNvSpPr>
            <a:spLocks noGrp="1"/>
          </p:cNvSpPr>
          <p:nvPr>
            <p:ph idx="1"/>
          </p:nvPr>
        </p:nvSpPr>
        <p:spPr>
          <a:xfrm>
            <a:off x="838200" y="1280160"/>
            <a:ext cx="10906125" cy="5074602"/>
          </a:xfrm>
        </p:spPr>
        <p:txBody>
          <a:bodyPr/>
          <a:lstStyle/>
          <a:p>
            <a:pPr marL="0" lvl="0" indent="0">
              <a:lnSpc>
                <a:spcPct val="80000"/>
              </a:lnSpc>
              <a:spcAft>
                <a:spcPct val="20000"/>
              </a:spcAft>
              <a:buClr>
                <a:srgbClr val="0F5494"/>
              </a:buClr>
              <a:buNone/>
            </a:pPr>
            <a:r>
              <a:rPr lang="en-GB" sz="1800" b="1" i="0" dirty="0"/>
              <a:t>Principle 1: Professional independence</a:t>
            </a:r>
            <a:endParaRPr lang="en-GB" sz="1800" b="1" i="0" u="sng" dirty="0">
              <a:solidFill>
                <a:srgbClr val="FF0000"/>
              </a:solidFill>
            </a:endParaRPr>
          </a:p>
          <a:p>
            <a:pPr marL="0" lvl="0" indent="0">
              <a:lnSpc>
                <a:spcPct val="80000"/>
              </a:lnSpc>
              <a:spcAft>
                <a:spcPct val="20000"/>
              </a:spcAft>
              <a:buClr>
                <a:srgbClr val="0F5494"/>
              </a:buClr>
              <a:buNone/>
            </a:pPr>
            <a:r>
              <a:rPr lang="en-US" sz="1800" i="0" dirty="0"/>
              <a:t>Professional independence of statistical authorities from other policy, regulatory or administrative departments and bodies, as well as from private sector operators, ensures the credibility of European Statistics.</a:t>
            </a:r>
            <a:endParaRPr lang="en-GB" sz="1800" i="0" dirty="0"/>
          </a:p>
          <a:p>
            <a:pPr marL="0" lvl="0" indent="0">
              <a:lnSpc>
                <a:spcPct val="80000"/>
              </a:lnSpc>
              <a:spcBef>
                <a:spcPts val="0"/>
              </a:spcBef>
              <a:spcAft>
                <a:spcPts val="0"/>
              </a:spcAft>
              <a:buClr>
                <a:srgbClr val="0F5494"/>
              </a:buClr>
              <a:buNone/>
            </a:pPr>
            <a:r>
              <a:rPr lang="en-GB" sz="2000" b="1" i="0" dirty="0">
                <a:solidFill>
                  <a:srgbClr val="009900"/>
                </a:solidFill>
                <a:latin typeface="Arial Narrow" panose="020B0606020202030204" pitchFamily="34" charset="0"/>
              </a:rPr>
              <a:t>	</a:t>
            </a:r>
            <a:endParaRPr lang="en-GB" sz="400" b="1" i="0" dirty="0">
              <a:solidFill>
                <a:srgbClr val="009900"/>
              </a:solidFill>
              <a:latin typeface="Arial Narrow" panose="020B0606020202030204" pitchFamily="34" charset="0"/>
            </a:endParaRPr>
          </a:p>
          <a:p>
            <a:pPr marL="0" lvl="0" indent="0">
              <a:lnSpc>
                <a:spcPct val="80000"/>
              </a:lnSpc>
              <a:spcAft>
                <a:spcPct val="20000"/>
              </a:spcAft>
              <a:buClr>
                <a:srgbClr val="0F5494"/>
              </a:buClr>
              <a:buNone/>
            </a:pPr>
            <a:r>
              <a:rPr lang="en-GB" sz="2000" b="1" i="0" dirty="0">
                <a:solidFill>
                  <a:srgbClr val="009900"/>
                </a:solidFill>
                <a:latin typeface="Arial Narrow" panose="020B0606020202030204" pitchFamily="34" charset="0"/>
              </a:rPr>
              <a:t>	</a:t>
            </a:r>
            <a:r>
              <a:rPr lang="en-GB" sz="1800" b="1" i="0" dirty="0">
                <a:solidFill>
                  <a:srgbClr val="009900"/>
                </a:solidFill>
              </a:rPr>
              <a:t>Indicator 1.6</a:t>
            </a:r>
          </a:p>
          <a:p>
            <a:pPr marL="0" lvl="0" indent="0">
              <a:lnSpc>
                <a:spcPct val="80000"/>
              </a:lnSpc>
              <a:spcAft>
                <a:spcPct val="20000"/>
              </a:spcAft>
              <a:buClr>
                <a:srgbClr val="0F5494"/>
              </a:buClr>
              <a:buNone/>
            </a:pPr>
            <a:r>
              <a:rPr lang="en-GB" sz="1800" i="0" dirty="0">
                <a:solidFill>
                  <a:srgbClr val="009900"/>
                </a:solidFill>
              </a:rPr>
              <a:t>	</a:t>
            </a:r>
            <a:r>
              <a:rPr lang="en-US" sz="1800" i="0" dirty="0">
                <a:solidFill>
                  <a:srgbClr val="009900"/>
                </a:solidFill>
              </a:rPr>
              <a:t>Statistical releases are clearly distinguished and issued separately from political/policy 	statements</a:t>
            </a:r>
            <a:endParaRPr lang="en-GB" sz="1800" i="0" dirty="0">
              <a:solidFill>
                <a:srgbClr val="009900"/>
              </a:solidFill>
            </a:endParaRPr>
          </a:p>
          <a:p>
            <a:pPr marL="0" lvl="0" indent="0">
              <a:lnSpc>
                <a:spcPct val="80000"/>
              </a:lnSpc>
              <a:spcBef>
                <a:spcPts val="0"/>
              </a:spcBef>
              <a:spcAft>
                <a:spcPts val="0"/>
              </a:spcAft>
              <a:buClr>
                <a:srgbClr val="0F5494"/>
              </a:buClr>
              <a:buNone/>
            </a:pPr>
            <a:endParaRPr lang="fr-BE" sz="1600" i="0" dirty="0">
              <a:solidFill>
                <a:srgbClr val="009900"/>
              </a:solidFill>
              <a:latin typeface="Arial Narrow" panose="020B0606020202030204" pitchFamily="34" charset="0"/>
            </a:endParaRPr>
          </a:p>
          <a:p>
            <a:pPr marL="0" lvl="0" indent="0">
              <a:lnSpc>
                <a:spcPct val="80000"/>
              </a:lnSpc>
              <a:spcAft>
                <a:spcPct val="20000"/>
              </a:spcAft>
              <a:buClr>
                <a:srgbClr val="0F5494"/>
              </a:buClr>
              <a:buNone/>
            </a:pPr>
            <a:r>
              <a:rPr lang="en-GB" sz="2000" b="1" i="0" dirty="0">
                <a:solidFill>
                  <a:srgbClr val="FF5050"/>
                </a:solidFill>
                <a:latin typeface="Arial Narrow" panose="020B0606020202030204" pitchFamily="34" charset="0"/>
              </a:rPr>
              <a:t>	</a:t>
            </a:r>
            <a:r>
              <a:rPr lang="en-GB" sz="1600" b="1" i="0" dirty="0">
                <a:solidFill>
                  <a:srgbClr val="FF5050"/>
                </a:solidFill>
                <a:latin typeface="Arial Narrow" panose="020B0606020202030204" pitchFamily="34" charset="0"/>
              </a:rPr>
              <a:t>ESS Quality Assurance Framework: Methods of implementation</a:t>
            </a:r>
          </a:p>
          <a:p>
            <a:pPr marL="2066925" lvl="2" indent="-276225">
              <a:lnSpc>
                <a:spcPct val="80000"/>
              </a:lnSpc>
              <a:spcAft>
                <a:spcPct val="20000"/>
              </a:spcAft>
            </a:pPr>
            <a:r>
              <a:rPr lang="en-US" sz="1600" dirty="0">
                <a:solidFill>
                  <a:srgbClr val="FF5050"/>
                </a:solidFill>
                <a:latin typeface="Arial Narrow" panose="020B0606020202030204" pitchFamily="34" charset="0"/>
              </a:rPr>
              <a:t>1. Description of statistical outputs. Internal guidelines for describing statistical outputs to users, including formulations on how to be non-political in statements, are developed and available to staff. </a:t>
            </a:r>
          </a:p>
          <a:p>
            <a:pPr marL="2066925" lvl="2" indent="-276225">
              <a:lnSpc>
                <a:spcPct val="80000"/>
              </a:lnSpc>
              <a:spcAft>
                <a:spcPct val="20000"/>
              </a:spcAft>
            </a:pPr>
            <a:r>
              <a:rPr lang="en-US" sz="1600" dirty="0">
                <a:solidFill>
                  <a:srgbClr val="FF5050"/>
                </a:solidFill>
                <a:latin typeface="Arial Narrow" panose="020B0606020202030204" pitchFamily="34" charset="0"/>
              </a:rPr>
              <a:t>2.Training on how to communicate about statistics. Statistical authorities ensure that suitable statistical training courses are provided to staff of the National Statistical System to facilitate objectivity in communicating its statistics.</a:t>
            </a:r>
          </a:p>
          <a:p>
            <a:pPr marL="2066925" lvl="2" indent="-276225">
              <a:lnSpc>
                <a:spcPct val="80000"/>
              </a:lnSpc>
              <a:spcAft>
                <a:spcPct val="20000"/>
              </a:spcAft>
            </a:pPr>
            <a:r>
              <a:rPr lang="en-US" sz="1600" dirty="0">
                <a:solidFill>
                  <a:srgbClr val="FF5050"/>
                </a:solidFill>
                <a:latin typeface="Arial Narrow" panose="020B0606020202030204" pitchFamily="34" charset="0"/>
              </a:rPr>
              <a:t>3. Identification of statistical releases. Guidelines are in place to clearly identify statistical releases (e.g., press releases, press conferences, reports) as products of the statistical authority. </a:t>
            </a:r>
          </a:p>
          <a:p>
            <a:pPr marL="2066925" lvl="2" indent="-276225">
              <a:lnSpc>
                <a:spcPct val="80000"/>
              </a:lnSpc>
              <a:spcAft>
                <a:spcPct val="20000"/>
              </a:spcAft>
            </a:pPr>
            <a:r>
              <a:rPr lang="en-GB" sz="1600" dirty="0">
                <a:solidFill>
                  <a:srgbClr val="FF5050"/>
                </a:solidFill>
                <a:latin typeface="Arial Narrow" panose="020B0606020202030204" pitchFamily="34" charset="0"/>
              </a:rPr>
              <a:t>4. Definition of brand. A brand of the National Statistical Institute/National Statistical System as appropriate and Eurostat is defined. It includes a logo that can be widely recognised by its design, format, colours and layout.</a:t>
            </a:r>
          </a:p>
          <a:p>
            <a:endParaRPr lang="en-GB" dirty="0"/>
          </a:p>
        </p:txBody>
      </p:sp>
    </p:spTree>
    <p:extLst>
      <p:ext uri="{BB962C8B-B14F-4D97-AF65-F5344CB8AC3E}">
        <p14:creationId xmlns:p14="http://schemas.microsoft.com/office/powerpoint/2010/main" val="739424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023664" y="6247805"/>
            <a:ext cx="2743200" cy="365125"/>
          </a:xfrm>
        </p:spPr>
        <p:txBody>
          <a:bodyPr/>
          <a:lstStyle/>
          <a:p>
            <a:pPr algn="r"/>
            <a:fld id="{F46C79FD-C571-418B-AB0F-5EE936C85276}" type="slidenum">
              <a:rPr lang="en-GB" smtClean="0"/>
              <a:pPr algn="r"/>
              <a:t>9</a:t>
            </a:fld>
            <a:endParaRPr lang="en-GB" dirty="0"/>
          </a:p>
        </p:txBody>
      </p:sp>
      <p:sp>
        <p:nvSpPr>
          <p:cNvPr id="5" name="Rectangle 2">
            <a:extLst>
              <a:ext uri="{FF2B5EF4-FFF2-40B4-BE49-F238E27FC236}">
                <a16:creationId xmlns:a16="http://schemas.microsoft.com/office/drawing/2014/main" id="{C189C386-F143-4BED-8B9B-6187069BB2E4}"/>
              </a:ext>
            </a:extLst>
          </p:cNvPr>
          <p:cNvSpPr>
            <a:spLocks noGrp="1" noChangeArrowheads="1"/>
          </p:cNvSpPr>
          <p:nvPr>
            <p:ph type="title"/>
          </p:nvPr>
        </p:nvSpPr>
        <p:spPr>
          <a:xfrm>
            <a:off x="838199" y="369456"/>
            <a:ext cx="10905699" cy="1186032"/>
          </a:xfrm>
        </p:spPr>
        <p:txBody>
          <a:bodyPr anchor="t"/>
          <a:lstStyle/>
          <a:p>
            <a:r>
              <a:rPr lang="en-GB" noProof="0" dirty="0"/>
              <a:t>Quality framework for ESCB statistics</a:t>
            </a:r>
            <a:endParaRPr lang="en-GB" sz="1800" i="1" noProof="0" dirty="0"/>
          </a:p>
        </p:txBody>
      </p:sp>
      <p:pic>
        <p:nvPicPr>
          <p:cNvPr id="6" name="Picture 2">
            <a:extLst>
              <a:ext uri="{FF2B5EF4-FFF2-40B4-BE49-F238E27FC236}">
                <a16:creationId xmlns:a16="http://schemas.microsoft.com/office/drawing/2014/main" id="{9217CB9B-1EB8-4A8D-A0A9-552BB1F254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888" y="1555488"/>
            <a:ext cx="7258224" cy="43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643873"/>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646</TotalTime>
  <Words>1010</Words>
  <Application>Microsoft Office PowerPoint</Application>
  <PresentationFormat>Widescreen</PresentationFormat>
  <Paragraphs>146</Paragraphs>
  <Slides>13</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Arial Narrow</vt:lpstr>
      <vt:lpstr>Calibri</vt:lpstr>
      <vt:lpstr>Wingdings</vt:lpstr>
      <vt:lpstr>Office Theme</vt:lpstr>
      <vt:lpstr>Picture</vt:lpstr>
      <vt:lpstr>Economic and Finance statistics</vt:lpstr>
      <vt:lpstr>Jointly organised by</vt:lpstr>
      <vt:lpstr>Quality Framework for the European Statistical System</vt:lpstr>
      <vt:lpstr>PowerPoint Presentation</vt:lpstr>
      <vt:lpstr>Level 1 and 2 – Code Principles &amp; Indicators</vt:lpstr>
      <vt:lpstr>Professional independence</vt:lpstr>
      <vt:lpstr>Other elements of professional independence</vt:lpstr>
      <vt:lpstr>ESS QAF</vt:lpstr>
      <vt:lpstr>Quality framework for ESCB statistics</vt:lpstr>
      <vt:lpstr>Public commitment on European Statistics by the ESCB</vt:lpstr>
      <vt:lpstr>Public commitment on European Statistics by the ESCB</vt:lpstr>
      <vt:lpstr>Monitoring of the quality framework – peer reviews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LEHTIMAKI Heli (ESTAT)</dc:creator>
  <cp:lastModifiedBy>BECHEV Ilcho (ESTAT)</cp:lastModifiedBy>
  <cp:revision>25</cp:revision>
  <cp:lastPrinted>2021-04-06T08:11:59Z</cp:lastPrinted>
  <dcterms:created xsi:type="dcterms:W3CDTF">2021-03-24T14:09:12Z</dcterms:created>
  <dcterms:modified xsi:type="dcterms:W3CDTF">2024-04-29T13:33:08Z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2024-04-29T13:32:30Z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7ec0e292-9ad8-4c37-b3db-b0e92523b6b4</vt:lpwstr>
  </property>
  <property fmtid="{D5CDD505-2E9C-101B-9397-08002B2CF9AE}" pid="8" name="MSIP_Label_6bd9ddd1-4d20-43f6-abfa-fc3c07406f94_ContentBits">
    <vt:lpwstr>0</vt:lpwstr>
  </property>
</Properties>
</file>