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63" r:id="rId2"/>
    <p:sldId id="270" r:id="rId3"/>
    <p:sldId id="271" r:id="rId4"/>
    <p:sldId id="317" r:id="rId5"/>
    <p:sldId id="275" r:id="rId6"/>
    <p:sldId id="274" r:id="rId7"/>
    <p:sldId id="273" r:id="rId8"/>
    <p:sldId id="264" r:id="rId9"/>
    <p:sldId id="319" r:id="rId10"/>
    <p:sldId id="277" r:id="rId11"/>
    <p:sldId id="278" r:id="rId12"/>
    <p:sldId id="279" r:id="rId13"/>
    <p:sldId id="267" r:id="rId14"/>
    <p:sldId id="282" r:id="rId15"/>
    <p:sldId id="283" r:id="rId16"/>
    <p:sldId id="286" r:id="rId17"/>
    <p:sldId id="287" r:id="rId18"/>
    <p:sldId id="296" r:id="rId19"/>
    <p:sldId id="315" r:id="rId20"/>
    <p:sldId id="316" r:id="rId21"/>
    <p:sldId id="305" r:id="rId22"/>
    <p:sldId id="306" r:id="rId23"/>
    <p:sldId id="307" r:id="rId24"/>
    <p:sldId id="284" r:id="rId25"/>
    <p:sldId id="313" r:id="rId26"/>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BDDEFF"/>
    <a:srgbClr val="FFFFFF"/>
    <a:srgbClr val="FFD624"/>
    <a:srgbClr val="3166CF"/>
    <a:srgbClr val="2D5EC1"/>
    <a:srgbClr val="3E6FD2"/>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45" autoAdjust="0"/>
  </p:normalViewPr>
  <p:slideViewPr>
    <p:cSldViewPr>
      <p:cViewPr>
        <p:scale>
          <a:sx n="75" d="100"/>
          <a:sy n="75" d="100"/>
        </p:scale>
        <p:origin x="-2580"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17093-BAF6-426E-A183-832383AA5179}" type="doc">
      <dgm:prSet loTypeId="urn:microsoft.com/office/officeart/2005/8/layout/venn1" loCatId="relationship" qsTypeId="urn:microsoft.com/office/officeart/2005/8/quickstyle/simple1" qsCatId="simple" csTypeId="urn:microsoft.com/office/officeart/2005/8/colors/accent1_2" csCatId="accent1" phldr="1"/>
      <dgm:spPr/>
    </dgm:pt>
    <dgm:pt modelId="{D6807FBE-B89C-493E-B285-7CF20CDD7DC7}">
      <dgm:prSet phldrT="[Text]"/>
      <dgm:spPr>
        <a:solidFill>
          <a:srgbClr val="C00000">
            <a:alpha val="50000"/>
          </a:srgbClr>
        </a:solidFill>
      </dgm:spPr>
      <dgm:t>
        <a:bodyPr anchor="t"/>
        <a:lstStyle/>
        <a:p>
          <a:r>
            <a:rPr lang="de-CH" b="1" dirty="0" err="1">
              <a:solidFill>
                <a:srgbClr val="0F5494"/>
              </a:solidFill>
            </a:rPr>
            <a:t>Social</a:t>
          </a:r>
          <a:r>
            <a:rPr lang="de-CH" b="1" dirty="0">
              <a:solidFill>
                <a:srgbClr val="0F5494"/>
              </a:solidFill>
            </a:rPr>
            <a:t/>
          </a:r>
          <a:br>
            <a:rPr lang="de-CH" b="1" dirty="0">
              <a:solidFill>
                <a:srgbClr val="0F5494"/>
              </a:solidFill>
            </a:rPr>
          </a:br>
          <a:r>
            <a:rPr lang="de-CH" b="1" dirty="0" err="1">
              <a:solidFill>
                <a:srgbClr val="0F5494"/>
              </a:solidFill>
            </a:rPr>
            <a:t>solidarity</a:t>
          </a:r>
          <a:endParaRPr lang="de-DE" b="1" dirty="0">
            <a:solidFill>
              <a:srgbClr val="0F5494"/>
            </a:solidFill>
          </a:endParaRPr>
        </a:p>
      </dgm:t>
    </dgm:pt>
    <dgm:pt modelId="{E2F17D83-B2B6-4B50-AFCB-5078D907A16D}" type="parTrans" cxnId="{880087E7-BE9A-4BCB-A76B-55095DDD54DA}">
      <dgm:prSet/>
      <dgm:spPr/>
      <dgm:t>
        <a:bodyPr/>
        <a:lstStyle/>
        <a:p>
          <a:endParaRPr lang="de-DE"/>
        </a:p>
      </dgm:t>
    </dgm:pt>
    <dgm:pt modelId="{4CFD439B-9BD5-49D2-9274-1A597C73AB00}" type="sibTrans" cxnId="{880087E7-BE9A-4BCB-A76B-55095DDD54DA}">
      <dgm:prSet/>
      <dgm:spPr/>
      <dgm:t>
        <a:bodyPr/>
        <a:lstStyle/>
        <a:p>
          <a:endParaRPr lang="de-DE"/>
        </a:p>
      </dgm:t>
    </dgm:pt>
    <dgm:pt modelId="{A6838703-1778-43AE-8763-5DBDB4363440}">
      <dgm:prSet phldrT="[Text]"/>
      <dgm:spPr>
        <a:solidFill>
          <a:srgbClr val="FFD624">
            <a:alpha val="50000"/>
          </a:srgbClr>
        </a:solidFill>
      </dgm:spPr>
      <dgm:t>
        <a:bodyPr anchor="b"/>
        <a:lstStyle/>
        <a:p>
          <a:pPr algn="r"/>
          <a:r>
            <a:rPr lang="de-CH" b="1" dirty="0" err="1">
              <a:solidFill>
                <a:srgbClr val="0F5494"/>
              </a:solidFill>
            </a:rPr>
            <a:t>Economic</a:t>
          </a:r>
          <a:r>
            <a:rPr lang="de-CH" b="1" dirty="0">
              <a:solidFill>
                <a:srgbClr val="0F5494"/>
              </a:solidFill>
            </a:rPr>
            <a:t> </a:t>
          </a:r>
          <a:r>
            <a:rPr lang="de-CH" b="1" dirty="0" err="1">
              <a:solidFill>
                <a:srgbClr val="0F5494"/>
              </a:solidFill>
            </a:rPr>
            <a:t>efficiency</a:t>
          </a:r>
          <a:endParaRPr lang="de-DE" b="1" dirty="0">
            <a:solidFill>
              <a:srgbClr val="0F5494"/>
            </a:solidFill>
          </a:endParaRPr>
        </a:p>
      </dgm:t>
    </dgm:pt>
    <dgm:pt modelId="{59065594-4015-44D0-BBF3-1DCEBACED574}" type="parTrans" cxnId="{C69C5B5A-F656-44B7-A09F-F581A7F139B1}">
      <dgm:prSet/>
      <dgm:spPr/>
      <dgm:t>
        <a:bodyPr/>
        <a:lstStyle/>
        <a:p>
          <a:endParaRPr lang="de-DE"/>
        </a:p>
      </dgm:t>
    </dgm:pt>
    <dgm:pt modelId="{3FF6187C-DC78-4194-BD6C-EF95FD7F7D12}" type="sibTrans" cxnId="{C69C5B5A-F656-44B7-A09F-F581A7F139B1}">
      <dgm:prSet/>
      <dgm:spPr/>
      <dgm:t>
        <a:bodyPr/>
        <a:lstStyle/>
        <a:p>
          <a:endParaRPr lang="de-DE"/>
        </a:p>
      </dgm:t>
    </dgm:pt>
    <dgm:pt modelId="{D4ECCFD1-494D-4F4E-A714-7462F17CCB7C}">
      <dgm:prSet phldrT="[Text]"/>
      <dgm:spPr>
        <a:solidFill>
          <a:srgbClr val="92D050">
            <a:alpha val="50000"/>
          </a:srgbClr>
        </a:solidFill>
      </dgm:spPr>
      <dgm:t>
        <a:bodyPr anchor="b"/>
        <a:lstStyle/>
        <a:p>
          <a:pPr algn="l"/>
          <a:r>
            <a:rPr lang="de-CH" b="1" dirty="0">
              <a:solidFill>
                <a:srgbClr val="0F5494"/>
              </a:solidFill>
            </a:rPr>
            <a:t>Environmental </a:t>
          </a:r>
          <a:r>
            <a:rPr lang="de-CH" b="1" dirty="0" err="1">
              <a:solidFill>
                <a:srgbClr val="0F5494"/>
              </a:solidFill>
            </a:rPr>
            <a:t>responsibility</a:t>
          </a:r>
          <a:endParaRPr lang="de-DE" b="1" dirty="0">
            <a:solidFill>
              <a:srgbClr val="0F5494"/>
            </a:solidFill>
          </a:endParaRPr>
        </a:p>
      </dgm:t>
    </dgm:pt>
    <dgm:pt modelId="{56C5BEE1-1176-404C-B6A2-6C52F2000B12}" type="parTrans" cxnId="{8CC994D4-01E8-4A35-A3F7-C26723967471}">
      <dgm:prSet/>
      <dgm:spPr/>
      <dgm:t>
        <a:bodyPr/>
        <a:lstStyle/>
        <a:p>
          <a:endParaRPr lang="de-DE"/>
        </a:p>
      </dgm:t>
    </dgm:pt>
    <dgm:pt modelId="{8EAB0426-C493-4B93-AE49-969FB713C0A8}" type="sibTrans" cxnId="{8CC994D4-01E8-4A35-A3F7-C26723967471}">
      <dgm:prSet/>
      <dgm:spPr/>
      <dgm:t>
        <a:bodyPr/>
        <a:lstStyle/>
        <a:p>
          <a:endParaRPr lang="de-DE"/>
        </a:p>
      </dgm:t>
    </dgm:pt>
    <dgm:pt modelId="{4132EE28-5843-4291-85CD-887F7A2E8CA8}" type="pres">
      <dgm:prSet presAssocID="{10D17093-BAF6-426E-A183-832383AA5179}" presName="compositeShape" presStyleCnt="0">
        <dgm:presLayoutVars>
          <dgm:chMax val="7"/>
          <dgm:dir/>
          <dgm:resizeHandles val="exact"/>
        </dgm:presLayoutVars>
      </dgm:prSet>
      <dgm:spPr/>
    </dgm:pt>
    <dgm:pt modelId="{D7FC244F-94D6-4C5B-A49F-4E7A3FC4B30C}" type="pres">
      <dgm:prSet presAssocID="{D6807FBE-B89C-493E-B285-7CF20CDD7DC7}" presName="circ1" presStyleLbl="vennNode1" presStyleIdx="0" presStyleCnt="3"/>
      <dgm:spPr/>
      <dgm:t>
        <a:bodyPr/>
        <a:lstStyle/>
        <a:p>
          <a:endParaRPr lang="en-GB"/>
        </a:p>
      </dgm:t>
    </dgm:pt>
    <dgm:pt modelId="{BF5A715F-C677-48B5-A65F-0EF689CB374D}" type="pres">
      <dgm:prSet presAssocID="{D6807FBE-B89C-493E-B285-7CF20CDD7DC7}" presName="circ1Tx" presStyleLbl="revTx" presStyleIdx="0" presStyleCnt="0">
        <dgm:presLayoutVars>
          <dgm:chMax val="0"/>
          <dgm:chPref val="0"/>
          <dgm:bulletEnabled val="1"/>
        </dgm:presLayoutVars>
      </dgm:prSet>
      <dgm:spPr/>
      <dgm:t>
        <a:bodyPr/>
        <a:lstStyle/>
        <a:p>
          <a:endParaRPr lang="en-GB"/>
        </a:p>
      </dgm:t>
    </dgm:pt>
    <dgm:pt modelId="{24FBC0F0-CC34-42CE-9F08-6139EF922E5D}" type="pres">
      <dgm:prSet presAssocID="{A6838703-1778-43AE-8763-5DBDB4363440}" presName="circ2" presStyleLbl="vennNode1" presStyleIdx="1" presStyleCnt="3"/>
      <dgm:spPr/>
      <dgm:t>
        <a:bodyPr/>
        <a:lstStyle/>
        <a:p>
          <a:endParaRPr lang="en-GB"/>
        </a:p>
      </dgm:t>
    </dgm:pt>
    <dgm:pt modelId="{6AA0CA1B-9A5A-4DCE-84E1-F56D9CDEBB5B}" type="pres">
      <dgm:prSet presAssocID="{A6838703-1778-43AE-8763-5DBDB4363440}" presName="circ2Tx" presStyleLbl="revTx" presStyleIdx="0" presStyleCnt="0">
        <dgm:presLayoutVars>
          <dgm:chMax val="0"/>
          <dgm:chPref val="0"/>
          <dgm:bulletEnabled val="1"/>
        </dgm:presLayoutVars>
      </dgm:prSet>
      <dgm:spPr/>
      <dgm:t>
        <a:bodyPr/>
        <a:lstStyle/>
        <a:p>
          <a:endParaRPr lang="en-GB"/>
        </a:p>
      </dgm:t>
    </dgm:pt>
    <dgm:pt modelId="{3796CB2D-3DBB-4496-B6F6-2CADC44346A2}" type="pres">
      <dgm:prSet presAssocID="{D4ECCFD1-494D-4F4E-A714-7462F17CCB7C}" presName="circ3" presStyleLbl="vennNode1" presStyleIdx="2" presStyleCnt="3"/>
      <dgm:spPr/>
      <dgm:t>
        <a:bodyPr/>
        <a:lstStyle/>
        <a:p>
          <a:endParaRPr lang="en-GB"/>
        </a:p>
      </dgm:t>
    </dgm:pt>
    <dgm:pt modelId="{F730E725-D256-4FDD-8882-47B3F5A0AE54}" type="pres">
      <dgm:prSet presAssocID="{D4ECCFD1-494D-4F4E-A714-7462F17CCB7C}" presName="circ3Tx" presStyleLbl="revTx" presStyleIdx="0" presStyleCnt="0">
        <dgm:presLayoutVars>
          <dgm:chMax val="0"/>
          <dgm:chPref val="0"/>
          <dgm:bulletEnabled val="1"/>
        </dgm:presLayoutVars>
      </dgm:prSet>
      <dgm:spPr/>
      <dgm:t>
        <a:bodyPr/>
        <a:lstStyle/>
        <a:p>
          <a:endParaRPr lang="en-GB"/>
        </a:p>
      </dgm:t>
    </dgm:pt>
  </dgm:ptLst>
  <dgm:cxnLst>
    <dgm:cxn modelId="{2987134D-967A-4DAA-A4E4-47601679089D}" type="presOf" srcId="{D6807FBE-B89C-493E-B285-7CF20CDD7DC7}" destId="{BF5A715F-C677-48B5-A65F-0EF689CB374D}" srcOrd="1" destOrd="0" presId="urn:microsoft.com/office/officeart/2005/8/layout/venn1"/>
    <dgm:cxn modelId="{42303CFA-EF74-4FD9-BE07-1CACEC416F8D}" type="presOf" srcId="{A6838703-1778-43AE-8763-5DBDB4363440}" destId="{6AA0CA1B-9A5A-4DCE-84E1-F56D9CDEBB5B}" srcOrd="1" destOrd="0" presId="urn:microsoft.com/office/officeart/2005/8/layout/venn1"/>
    <dgm:cxn modelId="{C69C5B5A-F656-44B7-A09F-F581A7F139B1}" srcId="{10D17093-BAF6-426E-A183-832383AA5179}" destId="{A6838703-1778-43AE-8763-5DBDB4363440}" srcOrd="1" destOrd="0" parTransId="{59065594-4015-44D0-BBF3-1DCEBACED574}" sibTransId="{3FF6187C-DC78-4194-BD6C-EF95FD7F7D12}"/>
    <dgm:cxn modelId="{880087E7-BE9A-4BCB-A76B-55095DDD54DA}" srcId="{10D17093-BAF6-426E-A183-832383AA5179}" destId="{D6807FBE-B89C-493E-B285-7CF20CDD7DC7}" srcOrd="0" destOrd="0" parTransId="{E2F17D83-B2B6-4B50-AFCB-5078D907A16D}" sibTransId="{4CFD439B-9BD5-49D2-9274-1A597C73AB00}"/>
    <dgm:cxn modelId="{18EE70B1-8AB7-46D5-A280-A4E327A0A558}" type="presOf" srcId="{A6838703-1778-43AE-8763-5DBDB4363440}" destId="{24FBC0F0-CC34-42CE-9F08-6139EF922E5D}" srcOrd="0" destOrd="0" presId="urn:microsoft.com/office/officeart/2005/8/layout/venn1"/>
    <dgm:cxn modelId="{8CC994D4-01E8-4A35-A3F7-C26723967471}" srcId="{10D17093-BAF6-426E-A183-832383AA5179}" destId="{D4ECCFD1-494D-4F4E-A714-7462F17CCB7C}" srcOrd="2" destOrd="0" parTransId="{56C5BEE1-1176-404C-B6A2-6C52F2000B12}" sibTransId="{8EAB0426-C493-4B93-AE49-969FB713C0A8}"/>
    <dgm:cxn modelId="{77B799EF-ED91-48EA-A187-0FABB3BDFDFC}" type="presOf" srcId="{D4ECCFD1-494D-4F4E-A714-7462F17CCB7C}" destId="{F730E725-D256-4FDD-8882-47B3F5A0AE54}" srcOrd="1" destOrd="0" presId="urn:microsoft.com/office/officeart/2005/8/layout/venn1"/>
    <dgm:cxn modelId="{99C75217-A0A8-47B2-BE7A-CC370D1832EF}" type="presOf" srcId="{D4ECCFD1-494D-4F4E-A714-7462F17CCB7C}" destId="{3796CB2D-3DBB-4496-B6F6-2CADC44346A2}" srcOrd="0" destOrd="0" presId="urn:microsoft.com/office/officeart/2005/8/layout/venn1"/>
    <dgm:cxn modelId="{37222331-34E2-4740-9A08-6B45DA3D2DF7}" type="presOf" srcId="{D6807FBE-B89C-493E-B285-7CF20CDD7DC7}" destId="{D7FC244F-94D6-4C5B-A49F-4E7A3FC4B30C}" srcOrd="0" destOrd="0" presId="urn:microsoft.com/office/officeart/2005/8/layout/venn1"/>
    <dgm:cxn modelId="{CE553037-4770-4109-B857-D5699F2B5F50}" type="presOf" srcId="{10D17093-BAF6-426E-A183-832383AA5179}" destId="{4132EE28-5843-4291-85CD-887F7A2E8CA8}" srcOrd="0" destOrd="0" presId="urn:microsoft.com/office/officeart/2005/8/layout/venn1"/>
    <dgm:cxn modelId="{5EE7E1E5-39FC-4AAD-9142-46DB8CBF69D6}" type="presParOf" srcId="{4132EE28-5843-4291-85CD-887F7A2E8CA8}" destId="{D7FC244F-94D6-4C5B-A49F-4E7A3FC4B30C}" srcOrd="0" destOrd="0" presId="urn:microsoft.com/office/officeart/2005/8/layout/venn1"/>
    <dgm:cxn modelId="{360F5062-05A2-4EEF-8476-BFC13F4726AF}" type="presParOf" srcId="{4132EE28-5843-4291-85CD-887F7A2E8CA8}" destId="{BF5A715F-C677-48B5-A65F-0EF689CB374D}" srcOrd="1" destOrd="0" presId="urn:microsoft.com/office/officeart/2005/8/layout/venn1"/>
    <dgm:cxn modelId="{5860F20A-1EC3-425A-9D8D-7D35D9B498DF}" type="presParOf" srcId="{4132EE28-5843-4291-85CD-887F7A2E8CA8}" destId="{24FBC0F0-CC34-42CE-9F08-6139EF922E5D}" srcOrd="2" destOrd="0" presId="urn:microsoft.com/office/officeart/2005/8/layout/venn1"/>
    <dgm:cxn modelId="{C65872C3-97E1-470E-904F-D74E3CAE5ED5}" type="presParOf" srcId="{4132EE28-5843-4291-85CD-887F7A2E8CA8}" destId="{6AA0CA1B-9A5A-4DCE-84E1-F56D9CDEBB5B}" srcOrd="3" destOrd="0" presId="urn:microsoft.com/office/officeart/2005/8/layout/venn1"/>
    <dgm:cxn modelId="{D759E8FA-055C-4151-87A8-E35633EF5A37}" type="presParOf" srcId="{4132EE28-5843-4291-85CD-887F7A2E8CA8}" destId="{3796CB2D-3DBB-4496-B6F6-2CADC44346A2}" srcOrd="4" destOrd="0" presId="urn:microsoft.com/office/officeart/2005/8/layout/venn1"/>
    <dgm:cxn modelId="{C74C43B8-C06B-407E-AAEF-72FBF2FE3CDB}" type="presParOf" srcId="{4132EE28-5843-4291-85CD-887F7A2E8CA8}" destId="{F730E725-D256-4FDD-8882-47B3F5A0AE5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17093-BAF6-426E-A183-832383AA5179}" type="doc">
      <dgm:prSet loTypeId="urn:microsoft.com/office/officeart/2005/8/layout/venn1" loCatId="relationship" qsTypeId="urn:microsoft.com/office/officeart/2005/8/quickstyle/simple1" qsCatId="simple" csTypeId="urn:microsoft.com/office/officeart/2005/8/colors/accent1_2" csCatId="accent1" phldr="1"/>
      <dgm:spPr/>
    </dgm:pt>
    <dgm:pt modelId="{D6807FBE-B89C-493E-B285-7CF20CDD7DC7}">
      <dgm:prSet phldrT="[Text]"/>
      <dgm:spPr>
        <a:solidFill>
          <a:srgbClr val="C00000">
            <a:alpha val="50000"/>
          </a:srgbClr>
        </a:solidFill>
      </dgm:spPr>
      <dgm:t>
        <a:bodyPr anchor="t"/>
        <a:lstStyle/>
        <a:p>
          <a:r>
            <a:rPr lang="de-CH" b="1" dirty="0" err="1">
              <a:solidFill>
                <a:srgbClr val="0F5494"/>
              </a:solidFill>
            </a:rPr>
            <a:t>Social</a:t>
          </a:r>
          <a:r>
            <a:rPr lang="de-CH" b="1" dirty="0">
              <a:solidFill>
                <a:srgbClr val="0F5494"/>
              </a:solidFill>
            </a:rPr>
            <a:t/>
          </a:r>
          <a:br>
            <a:rPr lang="de-CH" b="1" dirty="0">
              <a:solidFill>
                <a:srgbClr val="0F5494"/>
              </a:solidFill>
            </a:rPr>
          </a:br>
          <a:r>
            <a:rPr lang="de-CH" b="1" dirty="0" err="1">
              <a:solidFill>
                <a:srgbClr val="0F5494"/>
              </a:solidFill>
            </a:rPr>
            <a:t>solidarity</a:t>
          </a:r>
          <a:endParaRPr lang="de-DE" b="1" dirty="0">
            <a:solidFill>
              <a:srgbClr val="0F5494"/>
            </a:solidFill>
          </a:endParaRPr>
        </a:p>
      </dgm:t>
    </dgm:pt>
    <dgm:pt modelId="{E2F17D83-B2B6-4B50-AFCB-5078D907A16D}" type="parTrans" cxnId="{880087E7-BE9A-4BCB-A76B-55095DDD54DA}">
      <dgm:prSet/>
      <dgm:spPr/>
      <dgm:t>
        <a:bodyPr/>
        <a:lstStyle/>
        <a:p>
          <a:endParaRPr lang="de-DE"/>
        </a:p>
      </dgm:t>
    </dgm:pt>
    <dgm:pt modelId="{4CFD439B-9BD5-49D2-9274-1A597C73AB00}" type="sibTrans" cxnId="{880087E7-BE9A-4BCB-A76B-55095DDD54DA}">
      <dgm:prSet/>
      <dgm:spPr/>
      <dgm:t>
        <a:bodyPr/>
        <a:lstStyle/>
        <a:p>
          <a:endParaRPr lang="de-DE"/>
        </a:p>
      </dgm:t>
    </dgm:pt>
    <dgm:pt modelId="{A6838703-1778-43AE-8763-5DBDB4363440}">
      <dgm:prSet phldrT="[Text]"/>
      <dgm:spPr>
        <a:solidFill>
          <a:srgbClr val="FFD624">
            <a:alpha val="50000"/>
          </a:srgbClr>
        </a:solidFill>
      </dgm:spPr>
      <dgm:t>
        <a:bodyPr anchor="b"/>
        <a:lstStyle/>
        <a:p>
          <a:pPr algn="r"/>
          <a:r>
            <a:rPr lang="de-CH" b="1" dirty="0" err="1">
              <a:solidFill>
                <a:srgbClr val="0F5494"/>
              </a:solidFill>
            </a:rPr>
            <a:t>Economic</a:t>
          </a:r>
          <a:r>
            <a:rPr lang="de-CH" b="1" dirty="0">
              <a:solidFill>
                <a:srgbClr val="0F5494"/>
              </a:solidFill>
            </a:rPr>
            <a:t> </a:t>
          </a:r>
          <a:r>
            <a:rPr lang="de-CH" b="1" dirty="0" err="1">
              <a:solidFill>
                <a:srgbClr val="0F5494"/>
              </a:solidFill>
            </a:rPr>
            <a:t>efficiency</a:t>
          </a:r>
          <a:endParaRPr lang="de-DE" b="1" dirty="0">
            <a:solidFill>
              <a:srgbClr val="0F5494"/>
            </a:solidFill>
          </a:endParaRPr>
        </a:p>
      </dgm:t>
    </dgm:pt>
    <dgm:pt modelId="{59065594-4015-44D0-BBF3-1DCEBACED574}" type="parTrans" cxnId="{C69C5B5A-F656-44B7-A09F-F581A7F139B1}">
      <dgm:prSet/>
      <dgm:spPr/>
      <dgm:t>
        <a:bodyPr/>
        <a:lstStyle/>
        <a:p>
          <a:endParaRPr lang="de-DE"/>
        </a:p>
      </dgm:t>
    </dgm:pt>
    <dgm:pt modelId="{3FF6187C-DC78-4194-BD6C-EF95FD7F7D12}" type="sibTrans" cxnId="{C69C5B5A-F656-44B7-A09F-F581A7F139B1}">
      <dgm:prSet/>
      <dgm:spPr/>
      <dgm:t>
        <a:bodyPr/>
        <a:lstStyle/>
        <a:p>
          <a:endParaRPr lang="de-DE"/>
        </a:p>
      </dgm:t>
    </dgm:pt>
    <dgm:pt modelId="{D4ECCFD1-494D-4F4E-A714-7462F17CCB7C}">
      <dgm:prSet phldrT="[Text]"/>
      <dgm:spPr>
        <a:solidFill>
          <a:srgbClr val="92D050">
            <a:alpha val="50000"/>
          </a:srgbClr>
        </a:solidFill>
      </dgm:spPr>
      <dgm:t>
        <a:bodyPr anchor="b"/>
        <a:lstStyle/>
        <a:p>
          <a:pPr algn="l"/>
          <a:r>
            <a:rPr lang="de-CH" b="1" dirty="0">
              <a:solidFill>
                <a:srgbClr val="0F5494"/>
              </a:solidFill>
            </a:rPr>
            <a:t>Environmental </a:t>
          </a:r>
          <a:r>
            <a:rPr lang="de-CH" b="1" dirty="0" err="1">
              <a:solidFill>
                <a:srgbClr val="0F5494"/>
              </a:solidFill>
            </a:rPr>
            <a:t>responsibility</a:t>
          </a:r>
          <a:endParaRPr lang="de-DE" b="1" dirty="0">
            <a:solidFill>
              <a:srgbClr val="0F5494"/>
            </a:solidFill>
          </a:endParaRPr>
        </a:p>
      </dgm:t>
    </dgm:pt>
    <dgm:pt modelId="{56C5BEE1-1176-404C-B6A2-6C52F2000B12}" type="parTrans" cxnId="{8CC994D4-01E8-4A35-A3F7-C26723967471}">
      <dgm:prSet/>
      <dgm:spPr/>
      <dgm:t>
        <a:bodyPr/>
        <a:lstStyle/>
        <a:p>
          <a:endParaRPr lang="de-DE"/>
        </a:p>
      </dgm:t>
    </dgm:pt>
    <dgm:pt modelId="{8EAB0426-C493-4B93-AE49-969FB713C0A8}" type="sibTrans" cxnId="{8CC994D4-01E8-4A35-A3F7-C26723967471}">
      <dgm:prSet/>
      <dgm:spPr/>
      <dgm:t>
        <a:bodyPr/>
        <a:lstStyle/>
        <a:p>
          <a:endParaRPr lang="de-DE"/>
        </a:p>
      </dgm:t>
    </dgm:pt>
    <dgm:pt modelId="{4132EE28-5843-4291-85CD-887F7A2E8CA8}" type="pres">
      <dgm:prSet presAssocID="{10D17093-BAF6-426E-A183-832383AA5179}" presName="compositeShape" presStyleCnt="0">
        <dgm:presLayoutVars>
          <dgm:chMax val="7"/>
          <dgm:dir/>
          <dgm:resizeHandles val="exact"/>
        </dgm:presLayoutVars>
      </dgm:prSet>
      <dgm:spPr/>
    </dgm:pt>
    <dgm:pt modelId="{D7FC244F-94D6-4C5B-A49F-4E7A3FC4B30C}" type="pres">
      <dgm:prSet presAssocID="{D6807FBE-B89C-493E-B285-7CF20CDD7DC7}" presName="circ1" presStyleLbl="vennNode1" presStyleIdx="0" presStyleCnt="3"/>
      <dgm:spPr/>
      <dgm:t>
        <a:bodyPr/>
        <a:lstStyle/>
        <a:p>
          <a:endParaRPr lang="en-GB"/>
        </a:p>
      </dgm:t>
    </dgm:pt>
    <dgm:pt modelId="{BF5A715F-C677-48B5-A65F-0EF689CB374D}" type="pres">
      <dgm:prSet presAssocID="{D6807FBE-B89C-493E-B285-7CF20CDD7DC7}" presName="circ1Tx" presStyleLbl="revTx" presStyleIdx="0" presStyleCnt="0">
        <dgm:presLayoutVars>
          <dgm:chMax val="0"/>
          <dgm:chPref val="0"/>
          <dgm:bulletEnabled val="1"/>
        </dgm:presLayoutVars>
      </dgm:prSet>
      <dgm:spPr/>
      <dgm:t>
        <a:bodyPr/>
        <a:lstStyle/>
        <a:p>
          <a:endParaRPr lang="en-GB"/>
        </a:p>
      </dgm:t>
    </dgm:pt>
    <dgm:pt modelId="{24FBC0F0-CC34-42CE-9F08-6139EF922E5D}" type="pres">
      <dgm:prSet presAssocID="{A6838703-1778-43AE-8763-5DBDB4363440}" presName="circ2" presStyleLbl="vennNode1" presStyleIdx="1" presStyleCnt="3"/>
      <dgm:spPr/>
      <dgm:t>
        <a:bodyPr/>
        <a:lstStyle/>
        <a:p>
          <a:endParaRPr lang="en-GB"/>
        </a:p>
      </dgm:t>
    </dgm:pt>
    <dgm:pt modelId="{6AA0CA1B-9A5A-4DCE-84E1-F56D9CDEBB5B}" type="pres">
      <dgm:prSet presAssocID="{A6838703-1778-43AE-8763-5DBDB4363440}" presName="circ2Tx" presStyleLbl="revTx" presStyleIdx="0" presStyleCnt="0">
        <dgm:presLayoutVars>
          <dgm:chMax val="0"/>
          <dgm:chPref val="0"/>
          <dgm:bulletEnabled val="1"/>
        </dgm:presLayoutVars>
      </dgm:prSet>
      <dgm:spPr/>
      <dgm:t>
        <a:bodyPr/>
        <a:lstStyle/>
        <a:p>
          <a:endParaRPr lang="en-GB"/>
        </a:p>
      </dgm:t>
    </dgm:pt>
    <dgm:pt modelId="{3796CB2D-3DBB-4496-B6F6-2CADC44346A2}" type="pres">
      <dgm:prSet presAssocID="{D4ECCFD1-494D-4F4E-A714-7462F17CCB7C}" presName="circ3" presStyleLbl="vennNode1" presStyleIdx="2" presStyleCnt="3"/>
      <dgm:spPr/>
      <dgm:t>
        <a:bodyPr/>
        <a:lstStyle/>
        <a:p>
          <a:endParaRPr lang="en-GB"/>
        </a:p>
      </dgm:t>
    </dgm:pt>
    <dgm:pt modelId="{F730E725-D256-4FDD-8882-47B3F5A0AE54}" type="pres">
      <dgm:prSet presAssocID="{D4ECCFD1-494D-4F4E-A714-7462F17CCB7C}" presName="circ3Tx" presStyleLbl="revTx" presStyleIdx="0" presStyleCnt="0">
        <dgm:presLayoutVars>
          <dgm:chMax val="0"/>
          <dgm:chPref val="0"/>
          <dgm:bulletEnabled val="1"/>
        </dgm:presLayoutVars>
      </dgm:prSet>
      <dgm:spPr/>
      <dgm:t>
        <a:bodyPr/>
        <a:lstStyle/>
        <a:p>
          <a:endParaRPr lang="en-GB"/>
        </a:p>
      </dgm:t>
    </dgm:pt>
  </dgm:ptLst>
  <dgm:cxnLst>
    <dgm:cxn modelId="{6E7FCF8F-46CA-47BD-B714-11CE1D85DA32}" type="presOf" srcId="{D4ECCFD1-494D-4F4E-A714-7462F17CCB7C}" destId="{3796CB2D-3DBB-4496-B6F6-2CADC44346A2}" srcOrd="0" destOrd="0" presId="urn:microsoft.com/office/officeart/2005/8/layout/venn1"/>
    <dgm:cxn modelId="{FCF8455E-76CD-4F62-95B1-3157028D5143}" type="presOf" srcId="{D4ECCFD1-494D-4F4E-A714-7462F17CCB7C}" destId="{F730E725-D256-4FDD-8882-47B3F5A0AE54}" srcOrd="1" destOrd="0" presId="urn:microsoft.com/office/officeart/2005/8/layout/venn1"/>
    <dgm:cxn modelId="{1F7AEC19-87C9-4A54-8D5F-3A285717937C}" type="presOf" srcId="{10D17093-BAF6-426E-A183-832383AA5179}" destId="{4132EE28-5843-4291-85CD-887F7A2E8CA8}" srcOrd="0" destOrd="0" presId="urn:microsoft.com/office/officeart/2005/8/layout/venn1"/>
    <dgm:cxn modelId="{91BBBAF4-B603-4134-BA49-8AB13E32FEE0}" type="presOf" srcId="{A6838703-1778-43AE-8763-5DBDB4363440}" destId="{6AA0CA1B-9A5A-4DCE-84E1-F56D9CDEBB5B}" srcOrd="1" destOrd="0" presId="urn:microsoft.com/office/officeart/2005/8/layout/venn1"/>
    <dgm:cxn modelId="{C69C5B5A-F656-44B7-A09F-F581A7F139B1}" srcId="{10D17093-BAF6-426E-A183-832383AA5179}" destId="{A6838703-1778-43AE-8763-5DBDB4363440}" srcOrd="1" destOrd="0" parTransId="{59065594-4015-44D0-BBF3-1DCEBACED574}" sibTransId="{3FF6187C-DC78-4194-BD6C-EF95FD7F7D12}"/>
    <dgm:cxn modelId="{8CC994D4-01E8-4A35-A3F7-C26723967471}" srcId="{10D17093-BAF6-426E-A183-832383AA5179}" destId="{D4ECCFD1-494D-4F4E-A714-7462F17CCB7C}" srcOrd="2" destOrd="0" parTransId="{56C5BEE1-1176-404C-B6A2-6C52F2000B12}" sibTransId="{8EAB0426-C493-4B93-AE49-969FB713C0A8}"/>
    <dgm:cxn modelId="{FBC352B3-7481-4601-B524-B6307DF4BEA4}" type="presOf" srcId="{D6807FBE-B89C-493E-B285-7CF20CDD7DC7}" destId="{BF5A715F-C677-48B5-A65F-0EF689CB374D}" srcOrd="1" destOrd="0" presId="urn:microsoft.com/office/officeart/2005/8/layout/venn1"/>
    <dgm:cxn modelId="{880087E7-BE9A-4BCB-A76B-55095DDD54DA}" srcId="{10D17093-BAF6-426E-A183-832383AA5179}" destId="{D6807FBE-B89C-493E-B285-7CF20CDD7DC7}" srcOrd="0" destOrd="0" parTransId="{E2F17D83-B2B6-4B50-AFCB-5078D907A16D}" sibTransId="{4CFD439B-9BD5-49D2-9274-1A597C73AB00}"/>
    <dgm:cxn modelId="{CE6F3A48-B883-4E47-953C-694E5117D509}" type="presOf" srcId="{A6838703-1778-43AE-8763-5DBDB4363440}" destId="{24FBC0F0-CC34-42CE-9F08-6139EF922E5D}" srcOrd="0" destOrd="0" presId="urn:microsoft.com/office/officeart/2005/8/layout/venn1"/>
    <dgm:cxn modelId="{339F2FD1-B97B-4582-8094-065FA1360882}" type="presOf" srcId="{D6807FBE-B89C-493E-B285-7CF20CDD7DC7}" destId="{D7FC244F-94D6-4C5B-A49F-4E7A3FC4B30C}" srcOrd="0" destOrd="0" presId="urn:microsoft.com/office/officeart/2005/8/layout/venn1"/>
    <dgm:cxn modelId="{5D08CE52-315A-4444-A41C-EEBA10E6380C}" type="presParOf" srcId="{4132EE28-5843-4291-85CD-887F7A2E8CA8}" destId="{D7FC244F-94D6-4C5B-A49F-4E7A3FC4B30C}" srcOrd="0" destOrd="0" presId="urn:microsoft.com/office/officeart/2005/8/layout/venn1"/>
    <dgm:cxn modelId="{C7E35852-47EC-4C78-90D7-498EC4EED379}" type="presParOf" srcId="{4132EE28-5843-4291-85CD-887F7A2E8CA8}" destId="{BF5A715F-C677-48B5-A65F-0EF689CB374D}" srcOrd="1" destOrd="0" presId="urn:microsoft.com/office/officeart/2005/8/layout/venn1"/>
    <dgm:cxn modelId="{1D059723-4D98-4F01-B765-F918021445F2}" type="presParOf" srcId="{4132EE28-5843-4291-85CD-887F7A2E8CA8}" destId="{24FBC0F0-CC34-42CE-9F08-6139EF922E5D}" srcOrd="2" destOrd="0" presId="urn:microsoft.com/office/officeart/2005/8/layout/venn1"/>
    <dgm:cxn modelId="{3AFE10AC-D6F2-470C-8614-5AAED89EDCBA}" type="presParOf" srcId="{4132EE28-5843-4291-85CD-887F7A2E8CA8}" destId="{6AA0CA1B-9A5A-4DCE-84E1-F56D9CDEBB5B}" srcOrd="3" destOrd="0" presId="urn:microsoft.com/office/officeart/2005/8/layout/venn1"/>
    <dgm:cxn modelId="{059A1FA1-BFE6-496F-8EFA-FA0B93E66836}" type="presParOf" srcId="{4132EE28-5843-4291-85CD-887F7A2E8CA8}" destId="{3796CB2D-3DBB-4496-B6F6-2CADC44346A2}" srcOrd="4" destOrd="0" presId="urn:microsoft.com/office/officeart/2005/8/layout/venn1"/>
    <dgm:cxn modelId="{8A1799D1-8C83-4BC8-9A37-A677768E0890}" type="presParOf" srcId="{4132EE28-5843-4291-85CD-887F7A2E8CA8}" destId="{F730E725-D256-4FDD-8882-47B3F5A0AE5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C244F-94D6-4C5B-A49F-4E7A3FC4B30C}">
      <dsp:nvSpPr>
        <dsp:cNvPr id="0" name=""/>
        <dsp:cNvSpPr/>
      </dsp:nvSpPr>
      <dsp:spPr>
        <a:xfrm>
          <a:off x="2394147" y="66013"/>
          <a:ext cx="3168633" cy="3168633"/>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de-CH" sz="1800" b="1" kern="1200" dirty="0" err="1">
              <a:solidFill>
                <a:srgbClr val="0F5494"/>
              </a:solidFill>
            </a:rPr>
            <a:t>Social</a:t>
          </a:r>
          <a:r>
            <a:rPr lang="de-CH" sz="1800" b="1" kern="1200" dirty="0">
              <a:solidFill>
                <a:srgbClr val="0F5494"/>
              </a:solidFill>
            </a:rPr>
            <a:t/>
          </a:r>
          <a:br>
            <a:rPr lang="de-CH" sz="1800" b="1" kern="1200" dirty="0">
              <a:solidFill>
                <a:srgbClr val="0F5494"/>
              </a:solidFill>
            </a:rPr>
          </a:br>
          <a:r>
            <a:rPr lang="de-CH" sz="1800" b="1" kern="1200" dirty="0" err="1">
              <a:solidFill>
                <a:srgbClr val="0F5494"/>
              </a:solidFill>
            </a:rPr>
            <a:t>solidarity</a:t>
          </a:r>
          <a:endParaRPr lang="de-DE" sz="1800" b="1" kern="1200" dirty="0">
            <a:solidFill>
              <a:srgbClr val="0F5494"/>
            </a:solidFill>
          </a:endParaRPr>
        </a:p>
      </dsp:txBody>
      <dsp:txXfrm>
        <a:off x="2816631" y="620523"/>
        <a:ext cx="2323664" cy="1425884"/>
      </dsp:txXfrm>
    </dsp:sp>
    <dsp:sp modelId="{24FBC0F0-CC34-42CE-9F08-6139EF922E5D}">
      <dsp:nvSpPr>
        <dsp:cNvPr id="0" name=""/>
        <dsp:cNvSpPr/>
      </dsp:nvSpPr>
      <dsp:spPr>
        <a:xfrm>
          <a:off x="3537495" y="2046408"/>
          <a:ext cx="3168633" cy="3168633"/>
        </a:xfrm>
        <a:prstGeom prst="ellipse">
          <a:avLst/>
        </a:prstGeom>
        <a:solidFill>
          <a:srgbClr val="FFD624">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r" defTabSz="800100">
            <a:lnSpc>
              <a:spcPct val="90000"/>
            </a:lnSpc>
            <a:spcBef>
              <a:spcPct val="0"/>
            </a:spcBef>
            <a:spcAft>
              <a:spcPct val="35000"/>
            </a:spcAft>
          </a:pPr>
          <a:r>
            <a:rPr lang="de-CH" sz="1800" b="1" kern="1200" dirty="0" err="1">
              <a:solidFill>
                <a:srgbClr val="0F5494"/>
              </a:solidFill>
            </a:rPr>
            <a:t>Economic</a:t>
          </a:r>
          <a:r>
            <a:rPr lang="de-CH" sz="1800" b="1" kern="1200" dirty="0">
              <a:solidFill>
                <a:srgbClr val="0F5494"/>
              </a:solidFill>
            </a:rPr>
            <a:t> </a:t>
          </a:r>
          <a:r>
            <a:rPr lang="de-CH" sz="1800" b="1" kern="1200" dirty="0" err="1">
              <a:solidFill>
                <a:srgbClr val="0F5494"/>
              </a:solidFill>
            </a:rPr>
            <a:t>efficiency</a:t>
          </a:r>
          <a:endParaRPr lang="de-DE" sz="1800" b="1" kern="1200" dirty="0">
            <a:solidFill>
              <a:srgbClr val="0F5494"/>
            </a:solidFill>
          </a:endParaRPr>
        </a:p>
      </dsp:txBody>
      <dsp:txXfrm>
        <a:off x="4506569" y="2864972"/>
        <a:ext cx="1901179" cy="1742748"/>
      </dsp:txXfrm>
    </dsp:sp>
    <dsp:sp modelId="{3796CB2D-3DBB-4496-B6F6-2CADC44346A2}">
      <dsp:nvSpPr>
        <dsp:cNvPr id="0" name=""/>
        <dsp:cNvSpPr/>
      </dsp:nvSpPr>
      <dsp:spPr>
        <a:xfrm>
          <a:off x="1250799" y="2046408"/>
          <a:ext cx="3168633" cy="3168633"/>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de-CH" sz="1800" b="1" kern="1200" dirty="0">
              <a:solidFill>
                <a:srgbClr val="0F5494"/>
              </a:solidFill>
            </a:rPr>
            <a:t>Environmental </a:t>
          </a:r>
          <a:r>
            <a:rPr lang="de-CH" sz="1800" b="1" kern="1200" dirty="0" err="1">
              <a:solidFill>
                <a:srgbClr val="0F5494"/>
              </a:solidFill>
            </a:rPr>
            <a:t>responsibility</a:t>
          </a:r>
          <a:endParaRPr lang="de-DE" sz="1800" b="1" kern="1200" dirty="0">
            <a:solidFill>
              <a:srgbClr val="0F5494"/>
            </a:solidFill>
          </a:endParaRPr>
        </a:p>
      </dsp:txBody>
      <dsp:txXfrm>
        <a:off x="1549178" y="2864972"/>
        <a:ext cx="1901179" cy="1742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C244F-94D6-4C5B-A49F-4E7A3FC4B30C}">
      <dsp:nvSpPr>
        <dsp:cNvPr id="0" name=""/>
        <dsp:cNvSpPr/>
      </dsp:nvSpPr>
      <dsp:spPr>
        <a:xfrm>
          <a:off x="2394147" y="66013"/>
          <a:ext cx="3168633" cy="3168633"/>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de-CH" sz="1800" b="1" kern="1200" dirty="0" err="1">
              <a:solidFill>
                <a:srgbClr val="0F5494"/>
              </a:solidFill>
            </a:rPr>
            <a:t>Social</a:t>
          </a:r>
          <a:r>
            <a:rPr lang="de-CH" sz="1800" b="1" kern="1200" dirty="0">
              <a:solidFill>
                <a:srgbClr val="0F5494"/>
              </a:solidFill>
            </a:rPr>
            <a:t/>
          </a:r>
          <a:br>
            <a:rPr lang="de-CH" sz="1800" b="1" kern="1200" dirty="0">
              <a:solidFill>
                <a:srgbClr val="0F5494"/>
              </a:solidFill>
            </a:rPr>
          </a:br>
          <a:r>
            <a:rPr lang="de-CH" sz="1800" b="1" kern="1200" dirty="0" err="1">
              <a:solidFill>
                <a:srgbClr val="0F5494"/>
              </a:solidFill>
            </a:rPr>
            <a:t>solidarity</a:t>
          </a:r>
          <a:endParaRPr lang="de-DE" sz="1800" b="1" kern="1200" dirty="0">
            <a:solidFill>
              <a:srgbClr val="0F5494"/>
            </a:solidFill>
          </a:endParaRPr>
        </a:p>
      </dsp:txBody>
      <dsp:txXfrm>
        <a:off x="2816631" y="620523"/>
        <a:ext cx="2323664" cy="1425884"/>
      </dsp:txXfrm>
    </dsp:sp>
    <dsp:sp modelId="{24FBC0F0-CC34-42CE-9F08-6139EF922E5D}">
      <dsp:nvSpPr>
        <dsp:cNvPr id="0" name=""/>
        <dsp:cNvSpPr/>
      </dsp:nvSpPr>
      <dsp:spPr>
        <a:xfrm>
          <a:off x="3537495" y="2046408"/>
          <a:ext cx="3168633" cy="3168633"/>
        </a:xfrm>
        <a:prstGeom prst="ellipse">
          <a:avLst/>
        </a:prstGeom>
        <a:solidFill>
          <a:srgbClr val="FFD624">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r" defTabSz="800100">
            <a:lnSpc>
              <a:spcPct val="90000"/>
            </a:lnSpc>
            <a:spcBef>
              <a:spcPct val="0"/>
            </a:spcBef>
            <a:spcAft>
              <a:spcPct val="35000"/>
            </a:spcAft>
          </a:pPr>
          <a:r>
            <a:rPr lang="de-CH" sz="1800" b="1" kern="1200" dirty="0" err="1">
              <a:solidFill>
                <a:srgbClr val="0F5494"/>
              </a:solidFill>
            </a:rPr>
            <a:t>Economic</a:t>
          </a:r>
          <a:r>
            <a:rPr lang="de-CH" sz="1800" b="1" kern="1200" dirty="0">
              <a:solidFill>
                <a:srgbClr val="0F5494"/>
              </a:solidFill>
            </a:rPr>
            <a:t> </a:t>
          </a:r>
          <a:r>
            <a:rPr lang="de-CH" sz="1800" b="1" kern="1200" dirty="0" err="1">
              <a:solidFill>
                <a:srgbClr val="0F5494"/>
              </a:solidFill>
            </a:rPr>
            <a:t>efficiency</a:t>
          </a:r>
          <a:endParaRPr lang="de-DE" sz="1800" b="1" kern="1200" dirty="0">
            <a:solidFill>
              <a:srgbClr val="0F5494"/>
            </a:solidFill>
          </a:endParaRPr>
        </a:p>
      </dsp:txBody>
      <dsp:txXfrm>
        <a:off x="4506569" y="2864972"/>
        <a:ext cx="1901179" cy="1742748"/>
      </dsp:txXfrm>
    </dsp:sp>
    <dsp:sp modelId="{3796CB2D-3DBB-4496-B6F6-2CADC44346A2}">
      <dsp:nvSpPr>
        <dsp:cNvPr id="0" name=""/>
        <dsp:cNvSpPr/>
      </dsp:nvSpPr>
      <dsp:spPr>
        <a:xfrm>
          <a:off x="1250799" y="2046408"/>
          <a:ext cx="3168633" cy="3168633"/>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de-CH" sz="1800" b="1" kern="1200" dirty="0">
              <a:solidFill>
                <a:srgbClr val="0F5494"/>
              </a:solidFill>
            </a:rPr>
            <a:t>Environmental </a:t>
          </a:r>
          <a:r>
            <a:rPr lang="de-CH" sz="1800" b="1" kern="1200" dirty="0" err="1">
              <a:solidFill>
                <a:srgbClr val="0F5494"/>
              </a:solidFill>
            </a:rPr>
            <a:t>responsibility</a:t>
          </a:r>
          <a:endParaRPr lang="de-DE" sz="1800" b="1" kern="1200" dirty="0">
            <a:solidFill>
              <a:srgbClr val="0F5494"/>
            </a:solidFill>
          </a:endParaRPr>
        </a:p>
      </dsp:txBody>
      <dsp:txXfrm>
        <a:off x="1549178" y="2864972"/>
        <a:ext cx="1901179" cy="17427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8554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spcAft>
                <a:spcPts val="605"/>
              </a:spcAft>
            </a:pPr>
            <a:r>
              <a:rPr lang="en-GB" i="1" dirty="0">
                <a:latin typeface="Times New Roman"/>
                <a:ea typeface="Calibri"/>
                <a:cs typeface="Times New Roman"/>
              </a:rPr>
              <a:t>[Concept of the slide is taken from a video published by FSO, Neuchâtel (</a:t>
            </a:r>
            <a:r>
              <a:rPr lang="en-GB" i="1">
                <a:latin typeface="Times New Roman"/>
                <a:ea typeface="Calibri"/>
                <a:cs typeface="Times New Roman"/>
              </a:rPr>
              <a:t>CH</a:t>
            </a:r>
            <a:r>
              <a:rPr lang="en-GB" i="1" smtClean="0">
                <a:latin typeface="Times New Roman"/>
                <a:ea typeface="Calibri"/>
                <a:cs typeface="Times New Roman"/>
              </a:rPr>
              <a:t>)]</a:t>
            </a:r>
            <a:endParaRPr lang="de-DE" dirty="0">
              <a:latin typeface="Times New Roman"/>
              <a:ea typeface="Calibri"/>
              <a:cs typeface="Times New Roman"/>
            </a:endParaRPr>
          </a:p>
        </p:txBody>
      </p:sp>
      <p:sp>
        <p:nvSpPr>
          <p:cNvPr id="4" name="Slide Number Placeholder 3"/>
          <p:cNvSpPr>
            <a:spLocks noGrp="1"/>
          </p:cNvSpPr>
          <p:nvPr>
            <p:ph type="sldNum" sz="quarter" idx="10"/>
          </p:nvPr>
        </p:nvSpPr>
        <p:spPr/>
        <p:txBody>
          <a:bodyPr/>
          <a:lstStyle/>
          <a:p>
            <a:pPr>
              <a:defRPr/>
            </a:pPr>
            <a:fld id="{ADF02371-BBB9-43FD-8033-ED0A17E4D8F9}" type="slidenum">
              <a:rPr lang="en-GB" altLang="de-DE" smtClean="0"/>
              <a:pPr>
                <a:defRPr/>
              </a:pPr>
              <a:t>10</a:t>
            </a:fld>
            <a:endParaRPr lang="en-GB" altLang="de-DE"/>
          </a:p>
        </p:txBody>
      </p:sp>
    </p:spTree>
    <p:extLst>
      <p:ext uri="{BB962C8B-B14F-4D97-AF65-F5344CB8AC3E}">
        <p14:creationId xmlns:p14="http://schemas.microsoft.com/office/powerpoint/2010/main" val="291205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2030 agenda for SD adopted on</a:t>
            </a:r>
            <a:r>
              <a:rPr lang="en-GB" baseline="0" noProof="0" dirty="0"/>
              <a:t> 25 September 2015 by at UN Summit on SD.</a:t>
            </a:r>
          </a:p>
          <a:p>
            <a:r>
              <a:rPr lang="en-GB" baseline="0" noProof="0" dirty="0"/>
              <a:t>All countries of the world committed to implement all goals and targets by 2030.</a:t>
            </a:r>
          </a:p>
          <a:p>
            <a:r>
              <a:rPr lang="en-GB" baseline="0" noProof="0" dirty="0"/>
              <a:t>The agenda foreseen regular follow up and review of progress towards its implementation</a:t>
            </a:r>
            <a:endParaRPr lang="en-GB" noProof="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162019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107 </a:t>
            </a:r>
            <a:r>
              <a:rPr lang="it-IT" dirty="0" err="1"/>
              <a:t>substantive</a:t>
            </a:r>
            <a:r>
              <a:rPr lang="it-IT" baseline="0" dirty="0"/>
              <a:t> targets. e.g.: </a:t>
            </a:r>
            <a:r>
              <a:rPr lang="en-GB" baseline="0" dirty="0" smtClean="0"/>
              <a:t>1.4 By 2030, ensure that all men and women, in particular the poor and the vulnerable, have equal rights to economic resources, as well as access to basic services, ownership and control over land and other forms of property, inheritance, natural resources, appropriate new technology and financial services, including microfinance</a:t>
            </a:r>
            <a:endParaRPr lang="it-IT" baseline="0" dirty="0"/>
          </a:p>
          <a:p>
            <a:pPr defTabSz="924014">
              <a:defRPr/>
            </a:pPr>
            <a:r>
              <a:rPr lang="it-IT" baseline="0" dirty="0"/>
              <a:t>62 </a:t>
            </a:r>
            <a:r>
              <a:rPr lang="it-IT" baseline="0" dirty="0" err="1"/>
              <a:t>means</a:t>
            </a:r>
            <a:r>
              <a:rPr lang="it-IT" baseline="0" dirty="0"/>
              <a:t> of </a:t>
            </a:r>
            <a:r>
              <a:rPr lang="it-IT" baseline="0" dirty="0" err="1"/>
              <a:t>implementation</a:t>
            </a:r>
            <a:r>
              <a:rPr lang="it-IT" baseline="0" dirty="0"/>
              <a:t>. E.g.: </a:t>
            </a:r>
            <a:r>
              <a:rPr lang="en-GB" dirty="0"/>
              <a:t>1.a Ensure significant mobilization of resources from a variety of sources, including through enhanced development cooperation, in order to provide adequate and predictable means for developing countries, in particular least developed countries, to implement programmes and policies to end poverty in all its dimensions;</a:t>
            </a:r>
          </a:p>
          <a:p>
            <a:pPr defTabSz="924014">
              <a:defRPr/>
            </a:pPr>
            <a:r>
              <a:rPr lang="en-GB" dirty="0"/>
              <a:t>1.b Create sound policy frameworks at the national, regional and international levels, based on pro-poor and gender-sensitive development strategies, to support accelerated investment in poverty eradication actions 	</a:t>
            </a:r>
          </a:p>
          <a:p>
            <a:endParaRPr lang="it-IT" baseline="0" dirty="0"/>
          </a:p>
          <a:p>
            <a:r>
              <a:rPr lang="it-IT" baseline="0" dirty="0"/>
              <a:t>In general </a:t>
            </a:r>
            <a:r>
              <a:rPr lang="it-IT" baseline="0" dirty="0" err="1"/>
              <a:t>targes</a:t>
            </a:r>
            <a:r>
              <a:rPr lang="it-IT" baseline="0" dirty="0"/>
              <a:t> are </a:t>
            </a:r>
            <a:r>
              <a:rPr lang="it-IT" baseline="0" dirty="0" err="1"/>
              <a:t>multifaceted</a:t>
            </a:r>
            <a:r>
              <a:rPr lang="it-IT" baseline="0" dirty="0"/>
              <a:t> and cover </a:t>
            </a:r>
            <a:r>
              <a:rPr lang="it-IT" baseline="0" dirty="0" err="1"/>
              <a:t>several</a:t>
            </a:r>
            <a:r>
              <a:rPr lang="it-IT" baseline="0" dirty="0"/>
              <a:t> </a:t>
            </a:r>
            <a:r>
              <a:rPr lang="it-IT" baseline="0" dirty="0" err="1"/>
              <a:t>elements</a:t>
            </a:r>
            <a:endParaRPr lang="it-IT" baseline="0" dirty="0"/>
          </a:p>
          <a:p>
            <a:r>
              <a:rPr lang="it-IT" baseline="0" dirty="0" err="1"/>
              <a:t>There</a:t>
            </a:r>
            <a:r>
              <a:rPr lang="it-IT" baseline="0" dirty="0"/>
              <a:t> </a:t>
            </a:r>
            <a:r>
              <a:rPr lang="it-IT" baseline="0" dirty="0" err="1"/>
              <a:t>is</a:t>
            </a:r>
            <a:r>
              <a:rPr lang="it-IT" baseline="0" dirty="0"/>
              <a:t> no 1 to 1 </a:t>
            </a:r>
            <a:r>
              <a:rPr lang="it-IT" baseline="0" dirty="0" err="1"/>
              <a:t>correspondence</a:t>
            </a:r>
            <a:r>
              <a:rPr lang="it-IT" baseline="0" dirty="0"/>
              <a:t> </a:t>
            </a:r>
            <a:r>
              <a:rPr lang="it-IT" baseline="0" dirty="0" err="1"/>
              <a:t>between</a:t>
            </a:r>
            <a:r>
              <a:rPr lang="it-IT" baseline="0" dirty="0"/>
              <a:t> the </a:t>
            </a:r>
            <a:r>
              <a:rPr lang="it-IT" baseline="0" dirty="0" err="1"/>
              <a:t>goals</a:t>
            </a:r>
            <a:r>
              <a:rPr lang="it-IT" baseline="0" dirty="0"/>
              <a:t> and the </a:t>
            </a:r>
            <a:r>
              <a:rPr lang="it-IT" baseline="0" dirty="0" err="1"/>
              <a:t>related</a:t>
            </a:r>
            <a:r>
              <a:rPr lang="it-IT" baseline="0" dirty="0"/>
              <a:t> targets: the </a:t>
            </a:r>
            <a:r>
              <a:rPr lang="it-IT" baseline="0" dirty="0" err="1"/>
              <a:t>elements</a:t>
            </a:r>
            <a:r>
              <a:rPr lang="it-IT" baseline="0" dirty="0"/>
              <a:t> of the targets </a:t>
            </a:r>
            <a:r>
              <a:rPr lang="it-IT" baseline="0" dirty="0" err="1"/>
              <a:t>may</a:t>
            </a:r>
            <a:r>
              <a:rPr lang="it-IT" baseline="0" dirty="0"/>
              <a:t> </a:t>
            </a:r>
            <a:r>
              <a:rPr lang="it-IT" baseline="0" dirty="0" err="1"/>
              <a:t>not</a:t>
            </a:r>
            <a:r>
              <a:rPr lang="it-IT" baseline="0" dirty="0"/>
              <a:t> cover the </a:t>
            </a:r>
            <a:r>
              <a:rPr lang="it-IT" baseline="0" dirty="0" err="1"/>
              <a:t>whole</a:t>
            </a:r>
            <a:r>
              <a:rPr lang="it-IT" baseline="0" dirty="0"/>
              <a:t> goal or </a:t>
            </a:r>
            <a:r>
              <a:rPr lang="it-IT" baseline="0" dirty="0" err="1"/>
              <a:t>may</a:t>
            </a:r>
            <a:r>
              <a:rPr lang="it-IT" baseline="0" dirty="0"/>
              <a:t> go </a:t>
            </a:r>
            <a:r>
              <a:rPr lang="it-IT" baseline="0" dirty="0" err="1"/>
              <a:t>beyond</a:t>
            </a:r>
            <a:r>
              <a:rPr lang="it-IT" baseline="0" dirty="0"/>
              <a:t> the scope of the goal</a:t>
            </a:r>
          </a:p>
          <a:p>
            <a:endParaRPr lang="it-IT" baseline="0"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347508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68968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b="1" dirty="0"/>
              <a:t>Global (UN)</a:t>
            </a:r>
            <a:r>
              <a:rPr lang="en-GB" dirty="0"/>
              <a:t> - Agenda 2030's 17 goals and 169 targets - UNSC, IAEG-SDGs, "Custodian" agencies, ECOSOC &amp; UN GA - Global list of 244 SDG indicators (232 different ones). Includes unavailable indicators</a:t>
            </a:r>
          </a:p>
          <a:p>
            <a:pPr rtl="0" eaLnBrk="1" fontAlgn="ctr" latinLnBrk="0" hangingPunct="1"/>
            <a:r>
              <a:rPr lang="en-GB" b="1" dirty="0"/>
              <a:t>UN region (UNECE)</a:t>
            </a:r>
            <a:r>
              <a:rPr lang="en-GB" dirty="0"/>
              <a:t> - Developing guidance for member countries but no monitoring carried out </a:t>
            </a:r>
          </a:p>
          <a:p>
            <a:pPr rtl="0" eaLnBrk="1" fontAlgn="ctr" latinLnBrk="0" hangingPunct="1"/>
            <a:r>
              <a:rPr lang="en-GB" b="1" dirty="0"/>
              <a:t>EU</a:t>
            </a:r>
            <a:r>
              <a:rPr lang="en-GB" dirty="0"/>
              <a:t> - SDGs in an EU context; focus on EU policies - Eurostat, other Commission services, National statistical offices - EU SDG indicator set. Based on existing indicators</a:t>
            </a:r>
          </a:p>
          <a:p>
            <a:pPr rtl="0" eaLnBrk="1" fontAlgn="t" latinLnBrk="0" hangingPunct="1"/>
            <a:r>
              <a:rPr lang="en-GB" b="1" dirty="0"/>
              <a:t>National </a:t>
            </a:r>
            <a:r>
              <a:rPr lang="en-GB" dirty="0"/>
              <a:t>- National SD strategies, implementation of Agenda 2030 in national policies - NSOs and other national agencies - National SD indicator sets (exist in some countries, are being developed in others)</a:t>
            </a:r>
          </a:p>
          <a:p>
            <a:pPr rtl="0" eaLnBrk="1" fontAlgn="t" latinLnBrk="0" hangingPunct="1"/>
            <a:r>
              <a:rPr lang="en-GB" b="1" dirty="0"/>
              <a:t>Thematic</a:t>
            </a:r>
            <a:r>
              <a:rPr lang="en-GB" dirty="0"/>
              <a:t> - Individual SDGs or specific topics - Thematic institutions (e.g. UN thematic agencies) - More detailed indicator sets</a:t>
            </a:r>
          </a:p>
          <a:p>
            <a:pPr rtl="0" eaLnBrk="1" fontAlgn="auto" latinLnBrk="0" hangingPunct="1"/>
            <a:r>
              <a:rPr lang="en-GB" b="1" dirty="0"/>
              <a:t>Other </a:t>
            </a:r>
            <a:r>
              <a:rPr lang="en-GB" dirty="0"/>
              <a:t>- Alternative monitoring - NGOs, think tanks, etc. (e.g. OEDC, Bertelsmann </a:t>
            </a:r>
            <a:r>
              <a:rPr lang="en-GB" dirty="0" err="1"/>
              <a:t>Stiftung</a:t>
            </a:r>
            <a:r>
              <a:rPr lang="en-GB" dirty="0"/>
              <a:t>, …) - Global or ad hoc indicators, ad hoc methodologies</a:t>
            </a:r>
          </a:p>
          <a:p>
            <a:pPr algn="just">
              <a:spcBef>
                <a:spcPts val="0"/>
              </a:spcBef>
              <a:spcAft>
                <a:spcPts val="0"/>
              </a:spcAft>
            </a:pPr>
            <a:r>
              <a:rPr lang="it-IT" noProof="0" dirty="0" smtClean="0"/>
              <a:t> </a:t>
            </a:r>
            <a:endParaRPr lang="en-GB" noProof="0" dirty="0"/>
          </a:p>
        </p:txBody>
      </p:sp>
      <p:sp>
        <p:nvSpPr>
          <p:cNvPr id="4" name="Slide Number Placeholder 3"/>
          <p:cNvSpPr>
            <a:spLocks noGrp="1"/>
          </p:cNvSpPr>
          <p:nvPr>
            <p:ph type="sldNum" sz="quarter" idx="10"/>
          </p:nvPr>
        </p:nvSpPr>
        <p:spPr/>
        <p:txBody>
          <a:bodyPr/>
          <a:lstStyle/>
          <a:p>
            <a:pPr>
              <a:defRPr/>
            </a:pPr>
            <a:fld id="{ADF02371-BBB9-43FD-8033-ED0A17E4D8F9}" type="slidenum">
              <a:rPr lang="en-GB" altLang="de-DE" smtClean="0"/>
              <a:pPr>
                <a:defRPr/>
              </a:pPr>
              <a:t>14</a:t>
            </a:fld>
            <a:endParaRPr lang="en-GB" altLang="de-DE"/>
          </a:p>
        </p:txBody>
      </p:sp>
    </p:spTree>
    <p:extLst>
      <p:ext uri="{BB962C8B-B14F-4D97-AF65-F5344CB8AC3E}">
        <p14:creationId xmlns:p14="http://schemas.microsoft.com/office/powerpoint/2010/main" val="334039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2" indent="-173252">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38481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F5494"/>
                </a:solidFill>
              </a:rPr>
              <a:t>[This slide provides an overview of the main actors in the global process. The organisations at the meeting probably know this, so there is no need to go into details on this slide.] </a:t>
            </a:r>
          </a:p>
          <a:p>
            <a:endParaRPr lang="en-GB" dirty="0">
              <a:solidFill>
                <a:srgbClr val="0F5494"/>
              </a:solidFill>
            </a:endParaRPr>
          </a:p>
          <a:p>
            <a:r>
              <a:rPr lang="en-GB" dirty="0">
                <a:solidFill>
                  <a:srgbClr val="0F5494"/>
                </a:solidFill>
              </a:rPr>
              <a:t>UN Statistical Commission (UNSC)</a:t>
            </a:r>
          </a:p>
          <a:p>
            <a:pPr marL="346427" indent="-346427">
              <a:buFont typeface="Arial" panose="020B0604020202020204" pitchFamily="34" charset="0"/>
              <a:buChar char="•"/>
            </a:pPr>
            <a:r>
              <a:rPr lang="en-GB" dirty="0">
                <a:solidFill>
                  <a:srgbClr val="0F5494"/>
                </a:solidFill>
              </a:rPr>
              <a:t>Mandates </a:t>
            </a:r>
            <a:r>
              <a:rPr lang="en-GB" altLang="en-US" dirty="0">
                <a:solidFill>
                  <a:srgbClr val="0F5494"/>
                </a:solidFill>
                <a:ea typeface="Times New Roman" pitchFamily="18" charset="0"/>
                <a:cs typeface="Arial" pitchFamily="34" charset="0"/>
              </a:rPr>
              <a:t>IAEG-SDGs</a:t>
            </a:r>
            <a:endParaRPr lang="en-GB" dirty="0"/>
          </a:p>
          <a:p>
            <a:pPr marL="346427" indent="-346427">
              <a:buFont typeface="Arial" panose="020B0604020202020204" pitchFamily="34" charset="0"/>
              <a:buChar char="•"/>
            </a:pPr>
            <a:r>
              <a:rPr lang="en-GB" dirty="0">
                <a:solidFill>
                  <a:srgbClr val="0F5494"/>
                </a:solidFill>
              </a:rPr>
              <a:t>Reviews and approves IAEG-SDGs work and plans</a:t>
            </a:r>
          </a:p>
          <a:p>
            <a:r>
              <a:rPr lang="en-GB" altLang="en-US" dirty="0">
                <a:solidFill>
                  <a:srgbClr val="0F5494"/>
                </a:solidFill>
                <a:ea typeface="Times New Roman" pitchFamily="18" charset="0"/>
                <a:cs typeface="Arial" pitchFamily="34" charset="0"/>
              </a:rPr>
              <a:t>IAEG-SDGs</a:t>
            </a:r>
            <a:endParaRPr lang="en-GB" dirty="0">
              <a:solidFill>
                <a:srgbClr val="0F5494"/>
              </a:solidFill>
            </a:endParaRPr>
          </a:p>
          <a:p>
            <a:pPr marL="346427" indent="-346427">
              <a:buFont typeface="Arial" panose="020B0604020202020204" pitchFamily="34" charset="0"/>
              <a:buChar char="•"/>
            </a:pPr>
            <a:r>
              <a:rPr lang="en-GB" dirty="0">
                <a:solidFill>
                  <a:srgbClr val="0F5494"/>
                </a:solidFill>
              </a:rPr>
              <a:t>Defines the Global indicator framework </a:t>
            </a:r>
          </a:p>
          <a:p>
            <a:pPr marL="346427" indent="-346427">
              <a:buFont typeface="Arial" panose="020B0604020202020204" pitchFamily="34" charset="0"/>
              <a:buChar char="•"/>
            </a:pPr>
            <a:r>
              <a:rPr lang="en-GB" dirty="0">
                <a:solidFill>
                  <a:srgbClr val="0F5494"/>
                </a:solidFill>
              </a:rPr>
              <a:t>Looks after its implementation, including the development of "missing" indicators, refinements and reviews, and establishment of data flows from countries to UN agencies</a:t>
            </a:r>
          </a:p>
          <a:p>
            <a:pPr marL="346427" indent="-346427">
              <a:buFont typeface="Arial" panose="020B0604020202020204" pitchFamily="34" charset="0"/>
              <a:buChar char="•"/>
            </a:pPr>
            <a:r>
              <a:rPr lang="en-GB" dirty="0">
                <a:solidFill>
                  <a:srgbClr val="0F5494"/>
                </a:solidFill>
              </a:rPr>
              <a:t>27 member countries (incl. 4 EU-MS: DE, FR, NL, SE)</a:t>
            </a:r>
          </a:p>
          <a:p>
            <a:pPr marL="346427" indent="-346427">
              <a:buFont typeface="Arial" panose="020B0604020202020204" pitchFamily="34" charset="0"/>
              <a:buChar char="•"/>
            </a:pPr>
            <a:r>
              <a:rPr lang="en-GB" dirty="0">
                <a:solidFill>
                  <a:srgbClr val="0F5494"/>
                </a:solidFill>
              </a:rPr>
              <a:t>International organisations  are observers (incl. Eurostat)</a:t>
            </a:r>
          </a:p>
          <a:p>
            <a:r>
              <a:rPr lang="en-GB" altLang="en-US" dirty="0" smtClean="0">
                <a:solidFill>
                  <a:srgbClr val="0F5494"/>
                </a:solidFill>
                <a:ea typeface="Times New Roman" pitchFamily="18" charset="0"/>
                <a:cs typeface="Arial" pitchFamily="34" charset="0"/>
              </a:rPr>
              <a:t>"</a:t>
            </a:r>
            <a:r>
              <a:rPr lang="en-GB" altLang="en-US" dirty="0">
                <a:solidFill>
                  <a:srgbClr val="0F5494"/>
                </a:solidFill>
                <a:ea typeface="Times New Roman" pitchFamily="18" charset="0"/>
                <a:cs typeface="Arial" pitchFamily="34" charset="0"/>
              </a:rPr>
              <a:t>Custodian" agencies </a:t>
            </a:r>
            <a:endParaRPr lang="en-GB" dirty="0">
              <a:solidFill>
                <a:srgbClr val="0F5494"/>
              </a:solidFill>
            </a:endParaRPr>
          </a:p>
          <a:p>
            <a:pPr marL="346427" indent="-346427">
              <a:buFont typeface="Arial" panose="020B0604020202020204" pitchFamily="34" charset="0"/>
              <a:buChar char="•"/>
            </a:pPr>
            <a:r>
              <a:rPr lang="en-GB" dirty="0">
                <a:solidFill>
                  <a:srgbClr val="0F5494"/>
                </a:solidFill>
              </a:rPr>
              <a:t>These are mostly UN thematic agencies. For indicators in their </a:t>
            </a:r>
            <a:r>
              <a:rPr lang="en-GB" dirty="0" smtClean="0">
                <a:solidFill>
                  <a:srgbClr val="0F5494"/>
                </a:solidFill>
              </a:rPr>
              <a:t>field </a:t>
            </a:r>
            <a:r>
              <a:rPr lang="en-GB" dirty="0">
                <a:solidFill>
                  <a:srgbClr val="0F5494"/>
                </a:solidFill>
              </a:rPr>
              <a:t>of competence, they collect data from countries, contribute to </a:t>
            </a:r>
            <a:r>
              <a:rPr lang="en-GB" dirty="0" smtClean="0">
                <a:solidFill>
                  <a:srgbClr val="0F5494"/>
                </a:solidFill>
              </a:rPr>
              <a:t>the UN global </a:t>
            </a:r>
            <a:r>
              <a:rPr lang="en-GB" dirty="0">
                <a:solidFill>
                  <a:srgbClr val="0F5494"/>
                </a:solidFill>
              </a:rPr>
              <a:t>report, develop data collection and  methodology for "missing" indicators</a:t>
            </a:r>
          </a:p>
          <a:p>
            <a:pPr defTabSz="923808">
              <a:defRPr/>
            </a:pPr>
            <a:r>
              <a:rPr lang="en-GB" dirty="0">
                <a:solidFill>
                  <a:srgbClr val="0F5494"/>
                </a:solidFill>
              </a:rPr>
              <a:t>ECOSOC and UN General Assembly</a:t>
            </a:r>
          </a:p>
          <a:p>
            <a:pPr marL="173213" indent="-173213" defTabSz="923808">
              <a:buFont typeface="Arial" panose="020B0604020202020204" pitchFamily="34" charset="0"/>
              <a:buChar char="•"/>
              <a:defRPr/>
            </a:pPr>
            <a:r>
              <a:rPr lang="en-GB" dirty="0">
                <a:solidFill>
                  <a:srgbClr val="0F5494"/>
                </a:solidFill>
              </a:rPr>
              <a:t>For political </a:t>
            </a:r>
            <a:r>
              <a:rPr lang="en-GB" dirty="0" smtClean="0">
                <a:solidFill>
                  <a:srgbClr val="0F5494"/>
                </a:solidFill>
              </a:rPr>
              <a:t>approval (UNGA</a:t>
            </a:r>
            <a:r>
              <a:rPr lang="en-GB" baseline="0" dirty="0" smtClean="0">
                <a:solidFill>
                  <a:srgbClr val="0F5494"/>
                </a:solidFill>
              </a:rPr>
              <a:t> resolution approving the indicator list on 6 July 2017 – A/RES/71/313)</a:t>
            </a:r>
            <a:endParaRPr lang="en-GB" dirty="0">
              <a:solidFill>
                <a:srgbClr val="0F5494"/>
              </a:solidFill>
            </a:endParaRPr>
          </a:p>
          <a:p>
            <a:pPr marL="346427" indent="-346427">
              <a:buFont typeface="Arial" panose="020B0604020202020204" pitchFamily="34" charset="0"/>
              <a:buChar char="•"/>
            </a:pPr>
            <a:endParaRPr lang="en-GB" dirty="0">
              <a:solidFill>
                <a:srgbClr val="0F5494"/>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334713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Tier 1:</a:t>
            </a:r>
            <a:r>
              <a:rPr lang="en-GB" dirty="0" smtClean="0"/>
              <a:t> Indicator is conceptually clear, has an internationally established methodology and standards are available, and data are regularly produced by countries for at least 50 per cent of countries and of the population in every region where the indicator is relevant.</a:t>
            </a:r>
          </a:p>
          <a:p>
            <a:r>
              <a:rPr lang="en-GB" b="1" dirty="0" smtClean="0"/>
              <a:t>Tier 2:</a:t>
            </a:r>
            <a:r>
              <a:rPr lang="en-GB" dirty="0" smtClean="0"/>
              <a:t> Indicator is conceptually clear, has an internationally established methodology and standards are available, but data are not regularly produced by countries.</a:t>
            </a:r>
          </a:p>
          <a:p>
            <a:r>
              <a:rPr lang="en-GB" b="1" dirty="0" smtClean="0"/>
              <a:t>Tier 3:</a:t>
            </a:r>
            <a:r>
              <a:rPr lang="en-GB" dirty="0" smtClean="0"/>
              <a:t> No internationally established methodology or standards are yet available for the indicator, but methodology/standards are being (or will be) developed or tested.</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3849426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a:t>
            </a:r>
            <a:r>
              <a:rPr lang="it-IT" dirty="0" err="1" smtClean="0"/>
              <a:t>Communication</a:t>
            </a:r>
            <a:r>
              <a:rPr lang="it-IT" dirty="0" smtClean="0"/>
              <a:t> </a:t>
            </a:r>
            <a:r>
              <a:rPr lang="it-IT" dirty="0" err="1" smtClean="0"/>
              <a:t>outlines</a:t>
            </a:r>
            <a:r>
              <a:rPr lang="it-IT" dirty="0" smtClean="0"/>
              <a:t> </a:t>
            </a:r>
            <a:r>
              <a:rPr lang="it-IT" dirty="0" err="1" smtClean="0"/>
              <a:t>th</a:t>
            </a:r>
            <a:r>
              <a:rPr lang="en-GB" dirty="0" smtClean="0"/>
              <a:t>e EU answer to the 2030 Agenda. It shows how the EU policies contribute</a:t>
            </a:r>
            <a:r>
              <a:rPr lang="en-GB" baseline="0" dirty="0" smtClean="0"/>
              <a:t> to achieve the SDGs.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77069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77069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94774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73785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94677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187895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187895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dirty="0"/>
          </a:p>
        </p:txBody>
      </p:sp>
    </p:spTree>
    <p:extLst>
      <p:ext uri="{BB962C8B-B14F-4D97-AF65-F5344CB8AC3E}">
        <p14:creationId xmlns:p14="http://schemas.microsoft.com/office/powerpoint/2010/main" val="770690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17575" y="746125"/>
            <a:ext cx="4972050" cy="3730625"/>
          </a:xfrm>
          <a:ln/>
        </p:spPr>
      </p:sp>
      <p:sp>
        <p:nvSpPr>
          <p:cNvPr id="34819" name="Notes Placeholder 2"/>
          <p:cNvSpPr>
            <a:spLocks noGrp="1"/>
          </p:cNvSpPr>
          <p:nvPr>
            <p:ph type="body" idx="1"/>
          </p:nvPr>
        </p:nvSpPr>
        <p:spPr>
          <a:noFill/>
        </p:spPr>
        <p:txBody>
          <a:bodyPr/>
          <a:lstStyle/>
          <a:p>
            <a:pPr marL="635248" lvl="1" indent="-173249">
              <a:spcBef>
                <a:spcPts val="0"/>
              </a:spcBef>
              <a:buFontTx/>
              <a:buChar char="-"/>
            </a:pPr>
            <a:endParaRPr lang="en-US" altLang="en-US" dirty="0"/>
          </a:p>
        </p:txBody>
      </p:sp>
      <p:sp>
        <p:nvSpPr>
          <p:cNvPr id="34820"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0748" indent="-288749" eaLnBrk="0" hangingPunct="0">
              <a:defRPr sz="1200">
                <a:solidFill>
                  <a:srgbClr val="0F5494"/>
                </a:solidFill>
                <a:latin typeface="Verdana" pitchFamily="34" charset="0"/>
              </a:defRPr>
            </a:lvl2pPr>
            <a:lvl3pPr marL="1154998" indent="-230999" eaLnBrk="0" hangingPunct="0">
              <a:defRPr sz="1200">
                <a:solidFill>
                  <a:srgbClr val="0F5494"/>
                </a:solidFill>
                <a:latin typeface="Verdana" pitchFamily="34" charset="0"/>
              </a:defRPr>
            </a:lvl3pPr>
            <a:lvl4pPr marL="1616997" indent="-230999" eaLnBrk="0" hangingPunct="0">
              <a:defRPr sz="1200">
                <a:solidFill>
                  <a:srgbClr val="0F5494"/>
                </a:solidFill>
                <a:latin typeface="Verdana" pitchFamily="34" charset="0"/>
              </a:defRPr>
            </a:lvl4pPr>
            <a:lvl5pPr marL="2078995" indent="-230999" eaLnBrk="0" hangingPunct="0">
              <a:defRPr sz="1200">
                <a:solidFill>
                  <a:srgbClr val="0F5494"/>
                </a:solidFill>
                <a:latin typeface="Verdana" pitchFamily="34" charset="0"/>
              </a:defRPr>
            </a:lvl5pPr>
            <a:lvl6pPr marL="2540995" indent="-230999" eaLnBrk="0" fontAlgn="base" hangingPunct="0">
              <a:spcBef>
                <a:spcPct val="0"/>
              </a:spcBef>
              <a:spcAft>
                <a:spcPct val="0"/>
              </a:spcAft>
              <a:defRPr sz="1200">
                <a:solidFill>
                  <a:srgbClr val="0F5494"/>
                </a:solidFill>
                <a:latin typeface="Verdana" pitchFamily="34" charset="0"/>
              </a:defRPr>
            </a:lvl6pPr>
            <a:lvl7pPr marL="3002994" indent="-230999" eaLnBrk="0" fontAlgn="base" hangingPunct="0">
              <a:spcBef>
                <a:spcPct val="0"/>
              </a:spcBef>
              <a:spcAft>
                <a:spcPct val="0"/>
              </a:spcAft>
              <a:defRPr sz="1200">
                <a:solidFill>
                  <a:srgbClr val="0F5494"/>
                </a:solidFill>
                <a:latin typeface="Verdana" pitchFamily="34" charset="0"/>
              </a:defRPr>
            </a:lvl7pPr>
            <a:lvl8pPr marL="3464992" indent="-230999" eaLnBrk="0" fontAlgn="base" hangingPunct="0">
              <a:spcBef>
                <a:spcPct val="0"/>
              </a:spcBef>
              <a:spcAft>
                <a:spcPct val="0"/>
              </a:spcAft>
              <a:defRPr sz="1200">
                <a:solidFill>
                  <a:srgbClr val="0F5494"/>
                </a:solidFill>
                <a:latin typeface="Verdana" pitchFamily="34" charset="0"/>
              </a:defRPr>
            </a:lvl8pPr>
            <a:lvl9pPr marL="3926992" indent="-230999" eaLnBrk="0" fontAlgn="base" hangingPunct="0">
              <a:spcBef>
                <a:spcPct val="0"/>
              </a:spcBef>
              <a:spcAft>
                <a:spcPct val="0"/>
              </a:spcAft>
              <a:defRPr sz="1200">
                <a:solidFill>
                  <a:srgbClr val="0F5494"/>
                </a:solidFill>
                <a:latin typeface="Verdana" pitchFamily="34" charset="0"/>
              </a:defRPr>
            </a:lvl9pPr>
          </a:lstStyle>
          <a:p>
            <a:pPr eaLnBrk="1" hangingPunct="1"/>
            <a:fld id="{692D2135-9F8F-43B3-A841-263B0D8F6772}" type="slidenum">
              <a:rPr lang="en-GB" altLang="en-US" smtClean="0">
                <a:solidFill>
                  <a:schemeClr val="tx1"/>
                </a:solidFill>
                <a:latin typeface="Arial" charset="0"/>
              </a:rPr>
              <a:pPr eaLnBrk="1" hangingPunct="1"/>
              <a:t>25</a:t>
            </a:fld>
            <a:endParaRPr lang="en-GB" altLang="en-US">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6267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Report of the World Commission on Environment and Development "Our Common Future"</a:t>
            </a:r>
          </a:p>
          <a:p>
            <a:r>
              <a:rPr lang="en-GB" sz="1000" dirty="0"/>
              <a:t>United Nations, 1987</a:t>
            </a:r>
          </a:p>
          <a:p>
            <a:r>
              <a:rPr lang="en-GB" sz="1000" dirty="0" err="1"/>
              <a:t>Gro</a:t>
            </a:r>
            <a:r>
              <a:rPr lang="en-GB" sz="1000" dirty="0"/>
              <a:t> Harlem </a:t>
            </a:r>
            <a:r>
              <a:rPr lang="en-GB" sz="1000" dirty="0" err="1"/>
              <a:t>Brundtland</a:t>
            </a:r>
            <a:r>
              <a:rPr lang="en-GB" sz="1000" dirty="0"/>
              <a:t>, Prime Minister of Norway and chair of the Commission in 1987</a:t>
            </a:r>
          </a:p>
          <a:p>
            <a:endParaRPr lang="it-IT" sz="1000" dirty="0"/>
          </a:p>
          <a:p>
            <a:r>
              <a:rPr lang="it-IT" sz="1000" dirty="0"/>
              <a:t>The </a:t>
            </a:r>
            <a:r>
              <a:rPr lang="it-IT" sz="1000" dirty="0" err="1"/>
              <a:t>Brundtland</a:t>
            </a:r>
            <a:r>
              <a:rPr lang="it-IT" sz="1000" dirty="0"/>
              <a:t> report </a:t>
            </a:r>
            <a:r>
              <a:rPr lang="it-IT" sz="1000" dirty="0" err="1"/>
              <a:t>is</a:t>
            </a:r>
            <a:r>
              <a:rPr lang="it-IT" sz="1000" dirty="0"/>
              <a:t> </a:t>
            </a:r>
            <a:r>
              <a:rPr lang="it-IT" sz="1000" dirty="0" err="1"/>
              <a:t>important</a:t>
            </a:r>
            <a:r>
              <a:rPr lang="it-IT" sz="1000" dirty="0"/>
              <a:t> </a:t>
            </a:r>
            <a:r>
              <a:rPr lang="it-IT" sz="1000" dirty="0" err="1"/>
              <a:t>because</a:t>
            </a:r>
            <a:r>
              <a:rPr lang="it-IT" sz="1000" dirty="0"/>
              <a:t> for the first time </a:t>
            </a:r>
            <a:r>
              <a:rPr lang="it-IT" sz="1000" dirty="0" err="1"/>
              <a:t>it</a:t>
            </a:r>
            <a:r>
              <a:rPr lang="it-IT" sz="1000" dirty="0"/>
              <a:t> </a:t>
            </a:r>
            <a:r>
              <a:rPr lang="it-IT" sz="1000" dirty="0" err="1"/>
              <a:t>linked</a:t>
            </a:r>
            <a:r>
              <a:rPr lang="it-IT" sz="1000" dirty="0"/>
              <a:t> </a:t>
            </a:r>
            <a:r>
              <a:rPr lang="it-IT" sz="1000" dirty="0" err="1"/>
              <a:t>expectations</a:t>
            </a:r>
            <a:r>
              <a:rPr lang="it-IT" sz="1000" dirty="0"/>
              <a:t> on </a:t>
            </a:r>
            <a:r>
              <a:rPr lang="it-IT" sz="1000" dirty="0" err="1"/>
              <a:t>well-being</a:t>
            </a:r>
            <a:r>
              <a:rPr lang="it-IT" sz="1000" dirty="0"/>
              <a:t> and </a:t>
            </a:r>
            <a:r>
              <a:rPr lang="it-IT" sz="1000" dirty="0" err="1"/>
              <a:t>economic</a:t>
            </a:r>
            <a:r>
              <a:rPr lang="it-IT" sz="1000" dirty="0"/>
              <a:t> </a:t>
            </a:r>
            <a:r>
              <a:rPr lang="it-IT" sz="1000" dirty="0" err="1"/>
              <a:t>growth</a:t>
            </a:r>
            <a:r>
              <a:rPr lang="it-IT" sz="1000" dirty="0"/>
              <a:t> with the </a:t>
            </a:r>
            <a:r>
              <a:rPr lang="it-IT" sz="1000" dirty="0" err="1"/>
              <a:t>respect</a:t>
            </a:r>
            <a:r>
              <a:rPr lang="it-IT" sz="1000" dirty="0"/>
              <a:t> of the </a:t>
            </a:r>
            <a:r>
              <a:rPr lang="it-IT" sz="1000" dirty="0" err="1"/>
              <a:t>environment</a:t>
            </a:r>
            <a:r>
              <a:rPr lang="it-IT" sz="1000" dirty="0"/>
              <a:t> and the </a:t>
            </a:r>
            <a:r>
              <a:rPr lang="it-IT" sz="1000" dirty="0" err="1"/>
              <a:t>preservation</a:t>
            </a:r>
            <a:r>
              <a:rPr lang="it-IT" sz="1000" dirty="0"/>
              <a:t> of </a:t>
            </a:r>
            <a:r>
              <a:rPr lang="it-IT" sz="1000" dirty="0" err="1"/>
              <a:t>natural</a:t>
            </a:r>
            <a:r>
              <a:rPr lang="it-IT" sz="1000" dirty="0"/>
              <a:t> </a:t>
            </a:r>
            <a:r>
              <a:rPr lang="it-IT" sz="1000" dirty="0" err="1"/>
              <a:t>resources</a:t>
            </a:r>
            <a:r>
              <a:rPr lang="it-IT" sz="1000" dirty="0"/>
              <a:t>. </a:t>
            </a:r>
            <a:endParaRPr lang="en-GB" sz="10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27249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From the </a:t>
            </a:r>
            <a:r>
              <a:rPr lang="it-IT" dirty="0" err="1" smtClean="0"/>
              <a:t>Brundtland</a:t>
            </a:r>
            <a:r>
              <a:rPr lang="it-IT" dirty="0" smtClean="0"/>
              <a:t> report and the CES </a:t>
            </a:r>
            <a:r>
              <a:rPr lang="it-IT" dirty="0" err="1" smtClean="0"/>
              <a:t>recommendations</a:t>
            </a:r>
            <a:r>
              <a:rPr lang="it-IT" dirty="0" smtClean="0"/>
              <a:t> on </a:t>
            </a:r>
            <a:r>
              <a:rPr lang="it-IT" dirty="0" err="1" smtClean="0"/>
              <a:t>measuring</a:t>
            </a:r>
            <a:r>
              <a:rPr lang="it-IT" dirty="0" smtClean="0"/>
              <a:t> </a:t>
            </a:r>
            <a:r>
              <a:rPr lang="it-IT" dirty="0" err="1" smtClean="0"/>
              <a:t>sustainable</a:t>
            </a:r>
            <a:r>
              <a:rPr lang="it-IT" dirty="0" smtClean="0"/>
              <a:t> </a:t>
            </a:r>
            <a:r>
              <a:rPr lang="it-IT" dirty="0" err="1" smtClean="0"/>
              <a:t>development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67431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60152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47541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Brundtland</a:t>
            </a:r>
            <a:r>
              <a:rPr lang="it-IT" dirty="0" smtClean="0"/>
              <a:t> report "</a:t>
            </a:r>
            <a:r>
              <a:rPr lang="it-IT" dirty="0" err="1" smtClean="0"/>
              <a:t>Our</a:t>
            </a:r>
            <a:r>
              <a:rPr lang="it-IT" dirty="0" smtClean="0"/>
              <a:t> Common Future" (1987): </a:t>
            </a:r>
            <a:r>
              <a:rPr lang="en-GB" dirty="0"/>
              <a:t>The report placed environmental concerns firmly on the political agenda. It recognised the interlocking nature of ecological, social and economic challenges and called for their discussion as one single issue. The report put forward eight interrelated objectives for sustainable development: </a:t>
            </a:r>
          </a:p>
          <a:p>
            <a:r>
              <a:rPr lang="en-GB" dirty="0"/>
              <a:t>•• Reviving growth;</a:t>
            </a:r>
          </a:p>
          <a:p>
            <a:r>
              <a:rPr lang="en-GB" dirty="0"/>
              <a:t>•• Changing the quality of growth;</a:t>
            </a:r>
          </a:p>
          <a:p>
            <a:r>
              <a:rPr lang="en-GB" dirty="0"/>
              <a:t>•• Meeting essential needs for jobs, food, energy, water and sanitation;</a:t>
            </a:r>
          </a:p>
          <a:p>
            <a:r>
              <a:rPr lang="en-GB" dirty="0"/>
              <a:t>•• Ensuring a sustainable level of population;</a:t>
            </a:r>
          </a:p>
          <a:p>
            <a:r>
              <a:rPr lang="en-GB" dirty="0"/>
              <a:t>•• Conserving and enhancing the resource base;</a:t>
            </a:r>
          </a:p>
          <a:p>
            <a:r>
              <a:rPr lang="en-GB" dirty="0"/>
              <a:t>•• Re-orienting technology and managing risk;</a:t>
            </a:r>
          </a:p>
          <a:p>
            <a:r>
              <a:rPr lang="en-GB" dirty="0"/>
              <a:t>•• Merging environment and economics in decision making;</a:t>
            </a:r>
          </a:p>
          <a:p>
            <a:r>
              <a:rPr lang="en-GB" dirty="0"/>
              <a:t>•• Re-orienting international economic relations</a:t>
            </a:r>
          </a:p>
          <a:p>
            <a:endParaRPr lang="it-IT" dirty="0"/>
          </a:p>
          <a:p>
            <a:r>
              <a:rPr lang="en-GB" dirty="0" smtClean="0"/>
              <a:t>The United Nations Conference on Environment and Development, 1992 Rio de Janeiro. Rio Declaration contained 27 principles of sustainable development, including the often cited principle 7 on ‘common but differentiated responsibilities’ of states.</a:t>
            </a:r>
          </a:p>
          <a:p>
            <a:endParaRPr lang="it-IT" dirty="0" smtClean="0"/>
          </a:p>
          <a:p>
            <a:r>
              <a:rPr lang="it-IT" dirty="0" err="1" smtClean="0"/>
              <a:t>MDGs</a:t>
            </a:r>
            <a:r>
              <a:rPr lang="it-IT" dirty="0" smtClean="0"/>
              <a:t>: 8 </a:t>
            </a:r>
            <a:r>
              <a:rPr lang="it-IT" dirty="0" err="1" smtClean="0"/>
              <a:t>goals</a:t>
            </a:r>
            <a:r>
              <a:rPr lang="it-IT" dirty="0" smtClean="0"/>
              <a:t> to </a:t>
            </a:r>
            <a:r>
              <a:rPr lang="en-GB" dirty="0" smtClean="0"/>
              <a:t>meet the needs of the world’s poorest:</a:t>
            </a:r>
          </a:p>
          <a:p>
            <a:pPr lvl="1"/>
            <a:r>
              <a:rPr lang="en-GB" dirty="0" smtClean="0"/>
              <a:t>To eradicate extreme poverty and hunger</a:t>
            </a:r>
          </a:p>
          <a:p>
            <a:pPr lvl="1"/>
            <a:r>
              <a:rPr lang="en-GB" dirty="0" smtClean="0"/>
              <a:t>To achieve universal primary education</a:t>
            </a:r>
          </a:p>
          <a:p>
            <a:pPr lvl="1"/>
            <a:r>
              <a:rPr lang="en-GB" dirty="0" smtClean="0"/>
              <a:t>To promote gender equality and empower women</a:t>
            </a:r>
          </a:p>
          <a:p>
            <a:pPr lvl="1"/>
            <a:r>
              <a:rPr lang="en-GB" dirty="0" smtClean="0"/>
              <a:t>To reduce child mortality</a:t>
            </a:r>
          </a:p>
          <a:p>
            <a:pPr lvl="1"/>
            <a:r>
              <a:rPr lang="en-GB" dirty="0" smtClean="0"/>
              <a:t>To improve maternal health</a:t>
            </a:r>
          </a:p>
          <a:p>
            <a:pPr lvl="1"/>
            <a:r>
              <a:rPr lang="en-GB" dirty="0" smtClean="0"/>
              <a:t>To combat HIV/AIDS, malaria, and other diseases</a:t>
            </a:r>
          </a:p>
          <a:p>
            <a:pPr lvl="1"/>
            <a:r>
              <a:rPr lang="en-GB" dirty="0" smtClean="0"/>
              <a:t>To ensure environmental sustainability</a:t>
            </a:r>
          </a:p>
          <a:p>
            <a:pPr lvl="1"/>
            <a:r>
              <a:rPr lang="en-GB" dirty="0" smtClean="0"/>
              <a:t>To develop a global partnership for development</a:t>
            </a:r>
          </a:p>
          <a:p>
            <a:r>
              <a:rPr lang="it-IT" dirty="0" err="1" smtClean="0"/>
              <a:t>They've</a:t>
            </a:r>
            <a:r>
              <a:rPr lang="it-IT" dirty="0" smtClean="0"/>
              <a:t> </a:t>
            </a:r>
            <a:r>
              <a:rPr lang="it-IT" dirty="0" err="1" smtClean="0"/>
              <a:t>had</a:t>
            </a:r>
            <a:r>
              <a:rPr lang="it-IT" dirty="0" smtClean="0"/>
              <a:t> </a:t>
            </a:r>
            <a:r>
              <a:rPr lang="it-IT" dirty="0" err="1" smtClean="0"/>
              <a:t>mixed</a:t>
            </a:r>
            <a:r>
              <a:rPr lang="it-IT" dirty="0" smtClean="0"/>
              <a:t> </a:t>
            </a:r>
            <a:r>
              <a:rPr lang="it-IT" dirty="0" err="1" smtClean="0"/>
              <a:t>results</a:t>
            </a:r>
            <a:r>
              <a:rPr lang="it-IT" dirty="0" smtClean="0"/>
              <a:t>.</a:t>
            </a:r>
          </a:p>
          <a:p>
            <a:endParaRPr lang="it-IT" dirty="0" smtClean="0"/>
          </a:p>
          <a:p>
            <a:r>
              <a:rPr lang="en-GB" dirty="0" smtClean="0"/>
              <a:t>The United Nations Conference on Sustainable Development - or Rio+20, or World</a:t>
            </a:r>
            <a:r>
              <a:rPr lang="en-GB" baseline="0" dirty="0" smtClean="0"/>
              <a:t> Earth Summit, i</a:t>
            </a:r>
            <a:r>
              <a:rPr lang="en-GB" dirty="0" smtClean="0"/>
              <a:t>n Rio in 2012: Member States decided to launch a process to develop a set of Sustainable Development Goals (SDGs), which built upon the Millennium Development Goals and converged with the post 2015 development agenda.</a:t>
            </a:r>
          </a:p>
          <a:p>
            <a:endParaRPr lang="it-IT" dirty="0" smtClean="0"/>
          </a:p>
          <a:p>
            <a:endParaRPr lang="it-IT" dirty="0" smtClean="0"/>
          </a:p>
          <a:p>
            <a:endParaRPr lang="it-IT" dirty="0" smtClean="0"/>
          </a:p>
          <a:p>
            <a:endParaRPr lang="it-IT"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86471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43110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lvl1pPr marL="360000" indent="0">
              <a:defRPr/>
            </a:lvl1p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sp>
        <p:nvSpPr>
          <p:cNvPr id="12" name="Date Placeholder 4"/>
          <p:cNvSpPr txBox="1">
            <a:spLocks/>
          </p:cNvSpPr>
          <p:nvPr/>
        </p:nvSpPr>
        <p:spPr bwMode="auto">
          <a:xfrm>
            <a:off x="7380163" y="6313512"/>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E62BCE0E-0C9C-4BBC-B007-B57FF5C1BA36}" type="slidenum">
              <a:rPr lang="en-US" sz="1100" b="0" i="0" smtClean="0">
                <a:solidFill>
                  <a:srgbClr val="002060"/>
                </a:solidFill>
                <a:latin typeface="Arial Narrow" pitchFamily="34" charset="0"/>
              </a:rPr>
              <a:pPr algn="r"/>
              <a:t>‹#›</a:t>
            </a:fld>
            <a:endParaRPr lang="en-GB" sz="1100" b="0" i="0" dirty="0">
              <a:solidFill>
                <a:srgbClr val="002060"/>
              </a:solidFill>
            </a:endParaRPr>
          </a:p>
        </p:txBody>
      </p:sp>
      <p:sp>
        <p:nvSpPr>
          <p:cNvPr id="13" name="Rectangle 12"/>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4"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15" name="Rectangle 14"/>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11" name="Rectangle 10"/>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223727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5" r:id="rId12"/>
  </p:sldLayoutIdLst>
  <p:hf hd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18" Type="http://schemas.openxmlformats.org/officeDocument/2006/relationships/image" Target="../media/image44.emf"/><Relationship Id="rId3" Type="http://schemas.openxmlformats.org/officeDocument/2006/relationships/diagramData" Target="../diagrams/data2.xml"/><Relationship Id="rId21" Type="http://schemas.openxmlformats.org/officeDocument/2006/relationships/image" Target="../media/image47.emf"/><Relationship Id="rId7" Type="http://schemas.microsoft.com/office/2007/relationships/diagramDrawing" Target="../diagrams/drawing2.xml"/><Relationship Id="rId12" Type="http://schemas.openxmlformats.org/officeDocument/2006/relationships/image" Target="../media/image38.emf"/><Relationship Id="rId17" Type="http://schemas.openxmlformats.org/officeDocument/2006/relationships/image" Target="../media/image43.emf"/><Relationship Id="rId2" Type="http://schemas.openxmlformats.org/officeDocument/2006/relationships/notesSlide" Target="../notesSlides/notesSlide13.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7.emf"/><Relationship Id="rId24" Type="http://schemas.openxmlformats.org/officeDocument/2006/relationships/image" Target="../media/image50.emf"/><Relationship Id="rId5" Type="http://schemas.openxmlformats.org/officeDocument/2006/relationships/diagramQuickStyle" Target="../diagrams/quickStyle2.xml"/><Relationship Id="rId15" Type="http://schemas.openxmlformats.org/officeDocument/2006/relationships/image" Target="../media/image41.emf"/><Relationship Id="rId23" Type="http://schemas.openxmlformats.org/officeDocument/2006/relationships/image" Target="../media/image49.emf"/><Relationship Id="rId10" Type="http://schemas.openxmlformats.org/officeDocument/2006/relationships/image" Target="../media/image36.emf"/><Relationship Id="rId19" Type="http://schemas.openxmlformats.org/officeDocument/2006/relationships/image" Target="../media/image45.emf"/><Relationship Id="rId4" Type="http://schemas.openxmlformats.org/officeDocument/2006/relationships/diagramLayout" Target="../diagrams/layout2.xml"/><Relationship Id="rId9" Type="http://schemas.openxmlformats.org/officeDocument/2006/relationships/image" Target="../media/image35.emf"/><Relationship Id="rId14" Type="http://schemas.openxmlformats.org/officeDocument/2006/relationships/image" Target="../media/image40.emf"/><Relationship Id="rId22" Type="http://schemas.openxmlformats.org/officeDocument/2006/relationships/image" Target="../media/image48.em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hyperlink" Target="http://ec.europa.eu/eurostat/web/products-statistical-books/-/KS-04-17-78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ec.europa.eu/eurostat/web/products-catalogues/-/KS-01-17-796" TargetMode="Externa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europa.eu/rapid/press-release_IP-16-3883_en.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ec.europa.eu/eurostat/statistics-explained/index.php/Sustainable_development_in_the_European_Union" TargetMode="External"/><Relationship Id="rId7" Type="http://schemas.openxmlformats.org/officeDocument/2006/relationships/hyperlink" Target="http://ec.europa.eu/eurostat/web/sdi/main-tables" TargetMode="External"/><Relationship Id="rId12"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hyperlink" Target="http://ec.europa.eu/eurostat/web/products-statistical-books/-/KS-04-17-780" TargetMode="External"/><Relationship Id="rId5" Type="http://schemas.openxmlformats.org/officeDocument/2006/relationships/hyperlink" Target="http://ec.europa.eu/eurostat/web/sdi/overview" TargetMode="External"/><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hyperlink" Target="http://ec.europa.eu/eurostat/web/products-catalogues/-/KS-01-17-79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eurostat/web/products-catalogues/-/KS-01-17-79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ec.europa.eu/eurostat/web/sdi/overview" TargetMode="External"/><Relationship Id="rId5" Type="http://schemas.openxmlformats.org/officeDocument/2006/relationships/hyperlink" Target="mailto:nicola.massarelli@ec.europa.eu" TargetMode="Externa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00808"/>
            <a:ext cx="8568952" cy="2016224"/>
          </a:xfrm>
        </p:spPr>
        <p:txBody>
          <a:bodyPr/>
          <a:lstStyle/>
          <a:p>
            <a:r>
              <a:rPr lang="it-IT" sz="3000" dirty="0" smtClean="0"/>
              <a:t>Statistical </a:t>
            </a:r>
            <a:r>
              <a:rPr lang="it-IT" sz="3000" dirty="0" err="1" smtClean="0"/>
              <a:t>monitoring</a:t>
            </a:r>
            <a:r>
              <a:rPr lang="it-IT" sz="3000" dirty="0" smtClean="0"/>
              <a:t> of </a:t>
            </a:r>
            <a:r>
              <a:rPr lang="it-IT" sz="3000" dirty="0" err="1" smtClean="0"/>
              <a:t>sustainable</a:t>
            </a:r>
            <a:r>
              <a:rPr lang="it-IT" sz="3000" dirty="0" smtClean="0"/>
              <a:t> </a:t>
            </a:r>
            <a:r>
              <a:rPr lang="it-IT" sz="3000" dirty="0" err="1" smtClean="0"/>
              <a:t>development</a:t>
            </a:r>
            <a:r>
              <a:rPr lang="it-IT" sz="3000" dirty="0" smtClean="0"/>
              <a:t> </a:t>
            </a:r>
            <a:r>
              <a:rPr lang="it-IT" sz="3000" dirty="0" err="1" smtClean="0"/>
              <a:t>at</a:t>
            </a:r>
            <a:r>
              <a:rPr lang="it-IT" sz="3000" dirty="0" smtClean="0"/>
              <a:t> global, EU and </a:t>
            </a:r>
            <a:r>
              <a:rPr lang="it-IT" sz="3000" dirty="0" err="1" smtClean="0"/>
              <a:t>national</a:t>
            </a:r>
            <a:r>
              <a:rPr lang="it-IT" sz="3000" dirty="0" smtClean="0"/>
              <a:t> </a:t>
            </a:r>
            <a:r>
              <a:rPr lang="it-IT" sz="3000" dirty="0" err="1" smtClean="0"/>
              <a:t>level</a:t>
            </a:r>
            <a:r>
              <a:rPr lang="it-IT" sz="3000" dirty="0" smtClean="0"/>
              <a:t> (with a case </a:t>
            </a:r>
            <a:r>
              <a:rPr lang="it-IT" sz="3000" dirty="0" err="1" smtClean="0"/>
              <a:t>study</a:t>
            </a:r>
            <a:r>
              <a:rPr lang="it-IT" sz="3000" dirty="0" smtClean="0"/>
              <a:t> of Poland)</a:t>
            </a:r>
            <a:endParaRPr lang="en-GB" sz="3000" dirty="0"/>
          </a:p>
        </p:txBody>
      </p:sp>
      <p:sp>
        <p:nvSpPr>
          <p:cNvPr id="3" name="Content Placeholder 2"/>
          <p:cNvSpPr>
            <a:spLocks noGrp="1"/>
          </p:cNvSpPr>
          <p:nvPr>
            <p:ph idx="1"/>
          </p:nvPr>
        </p:nvSpPr>
        <p:spPr>
          <a:xfrm>
            <a:off x="467544" y="3933056"/>
            <a:ext cx="8280920" cy="1872208"/>
          </a:xfrm>
        </p:spPr>
        <p:txBody>
          <a:bodyPr/>
          <a:lstStyle/>
          <a:p>
            <a:r>
              <a:rPr lang="it-IT" dirty="0" smtClean="0"/>
              <a:t>Part 1 – Global and EU </a:t>
            </a:r>
            <a:r>
              <a:rPr lang="it-IT" dirty="0" err="1" smtClean="0"/>
              <a:t>monitoring</a:t>
            </a:r>
            <a:endParaRPr lang="it-IT" dirty="0" smtClean="0"/>
          </a:p>
          <a:p>
            <a:r>
              <a:rPr lang="it-IT" sz="2400" dirty="0" smtClean="0">
                <a:solidFill>
                  <a:srgbClr val="BDDEFF"/>
                </a:solidFill>
              </a:rPr>
              <a:t>Nicola Massarelli – </a:t>
            </a:r>
            <a:r>
              <a:rPr lang="it-IT" sz="2400" dirty="0" err="1" smtClean="0">
                <a:solidFill>
                  <a:srgbClr val="BDDEFF"/>
                </a:solidFill>
              </a:rPr>
              <a:t>Eurostat</a:t>
            </a:r>
            <a:endParaRPr lang="en-GB" sz="2400" dirty="0">
              <a:solidFill>
                <a:srgbClr val="BDDEFF"/>
              </a:solidFill>
            </a:endParaRPr>
          </a:p>
        </p:txBody>
      </p:sp>
      <p:sp>
        <p:nvSpPr>
          <p:cNvPr id="4" name="Rectangle 3"/>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5" name="TextBox 4"/>
          <p:cNvSpPr txBox="1"/>
          <p:nvPr/>
        </p:nvSpPr>
        <p:spPr>
          <a:xfrm>
            <a:off x="576741" y="5805264"/>
            <a:ext cx="4067267" cy="369332"/>
          </a:xfrm>
          <a:prstGeom prst="rect">
            <a:avLst/>
          </a:prstGeom>
          <a:noFill/>
        </p:spPr>
        <p:txBody>
          <a:bodyPr wrap="none" rtlCol="0">
            <a:spAutoFit/>
          </a:bodyPr>
          <a:lstStyle/>
          <a:p>
            <a:r>
              <a:rPr lang="it-IT" sz="1800" b="0" dirty="0" smtClean="0">
                <a:solidFill>
                  <a:schemeClr val="bg1"/>
                </a:solidFill>
              </a:rPr>
              <a:t>EMOS </a:t>
            </a:r>
            <a:r>
              <a:rPr lang="it-IT" sz="1800" b="0" dirty="0" err="1" smtClean="0">
                <a:solidFill>
                  <a:schemeClr val="bg1"/>
                </a:solidFill>
              </a:rPr>
              <a:t>webinar</a:t>
            </a:r>
            <a:r>
              <a:rPr lang="it-IT" sz="1800" b="0" dirty="0" smtClean="0">
                <a:solidFill>
                  <a:schemeClr val="bg1"/>
                </a:solidFill>
              </a:rPr>
              <a:t>, 28 </a:t>
            </a:r>
            <a:r>
              <a:rPr lang="it-IT" sz="1800" b="0" dirty="0" err="1" smtClean="0">
                <a:solidFill>
                  <a:schemeClr val="bg1"/>
                </a:solidFill>
              </a:rPr>
              <a:t>February</a:t>
            </a:r>
            <a:r>
              <a:rPr lang="it-IT" sz="1800" b="0" dirty="0" smtClean="0">
                <a:solidFill>
                  <a:schemeClr val="bg1"/>
                </a:solidFill>
              </a:rPr>
              <a:t> 2018</a:t>
            </a:r>
            <a:endParaRPr lang="en-GB" sz="1800" b="0" dirty="0" err="1"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648"/>
            <a:ext cx="8229600" cy="936625"/>
          </a:xfrm>
        </p:spPr>
        <p:txBody>
          <a:bodyPr/>
          <a:lstStyle/>
          <a:p>
            <a:pPr marL="0" indent="0"/>
            <a:r>
              <a:rPr lang="en-US" dirty="0"/>
              <a:t>2030 Agenda for Sustainable Development</a:t>
            </a:r>
            <a:r>
              <a:rPr lang="en-GB" dirty="0"/>
              <a:t>: from MDGs to SDGs</a:t>
            </a:r>
          </a:p>
        </p:txBody>
      </p:sp>
      <p:sp>
        <p:nvSpPr>
          <p:cNvPr id="13" name="Slide Number Placeholder 2"/>
          <p:cNvSpPr>
            <a:spLocks noGrp="1"/>
          </p:cNvSpPr>
          <p:nvPr>
            <p:ph type="sldNum" sz="quarter" idx="12"/>
          </p:nvPr>
        </p:nvSpPr>
        <p:spPr>
          <a:xfrm>
            <a:off x="467544" y="5577359"/>
            <a:ext cx="2133600" cy="476250"/>
          </a:xfrm>
        </p:spPr>
        <p:txBody>
          <a:bodyPr/>
          <a:lstStyle/>
          <a:p>
            <a:pPr>
              <a:defRPr/>
            </a:pPr>
            <a:fld id="{46861DAA-5BBC-4812-876F-0D7C7B9EA75C}" type="slidenum">
              <a:rPr lang="en-GB" smtClean="0"/>
              <a:pPr>
                <a:defRPr/>
              </a:pPr>
              <a:t>10</a:t>
            </a:fld>
            <a:endParaRPr lang="en-GB" dirty="0"/>
          </a:p>
        </p:txBody>
      </p:sp>
      <p:grpSp>
        <p:nvGrpSpPr>
          <p:cNvPr id="6" name="Group 5"/>
          <p:cNvGrpSpPr/>
          <p:nvPr/>
        </p:nvGrpSpPr>
        <p:grpSpPr>
          <a:xfrm>
            <a:off x="6383927" y="2030406"/>
            <a:ext cx="1460656" cy="966882"/>
            <a:chOff x="5708636" y="2708919"/>
            <a:chExt cx="1460656" cy="966882"/>
          </a:xfrm>
        </p:grpSpPr>
        <p:sp>
          <p:nvSpPr>
            <p:cNvPr id="9" name="TextBox 8"/>
            <p:cNvSpPr txBox="1"/>
            <p:nvPr/>
          </p:nvSpPr>
          <p:spPr>
            <a:xfrm>
              <a:off x="5741497" y="2708919"/>
              <a:ext cx="1394934" cy="584775"/>
            </a:xfrm>
            <a:prstGeom prst="rect">
              <a:avLst/>
            </a:prstGeom>
            <a:solidFill>
              <a:srgbClr val="0F5494"/>
            </a:solidFill>
            <a:ln w="28575">
              <a:solidFill>
                <a:srgbClr val="3166CF"/>
              </a:solidFill>
            </a:ln>
          </p:spPr>
          <p:txBody>
            <a:bodyPr wrap="none" rtlCol="0">
              <a:spAutoFit/>
            </a:bodyPr>
            <a:lstStyle/>
            <a:p>
              <a:pPr algn="ctr"/>
              <a:r>
                <a:rPr lang="en-GB" sz="3200" b="1" dirty="0">
                  <a:solidFill>
                    <a:schemeClr val="bg1"/>
                  </a:solidFill>
                </a:rPr>
                <a:t>SDGs</a:t>
              </a:r>
            </a:p>
          </p:txBody>
        </p:sp>
        <p:sp>
          <p:nvSpPr>
            <p:cNvPr id="5" name="TextBox 4"/>
            <p:cNvSpPr txBox="1"/>
            <p:nvPr/>
          </p:nvSpPr>
          <p:spPr>
            <a:xfrm>
              <a:off x="5708636" y="3368024"/>
              <a:ext cx="1460656" cy="307777"/>
            </a:xfrm>
            <a:prstGeom prst="rect">
              <a:avLst/>
            </a:prstGeom>
            <a:noFill/>
            <a:ln w="19050">
              <a:solidFill>
                <a:srgbClr val="3166CF"/>
              </a:solidFill>
            </a:ln>
          </p:spPr>
          <p:txBody>
            <a:bodyPr wrap="none" rtlCol="0">
              <a:spAutoFit/>
            </a:bodyPr>
            <a:lstStyle/>
            <a:p>
              <a:pPr algn="ctr"/>
              <a:r>
                <a:rPr lang="en-GB" sz="1400" b="1" dirty="0">
                  <a:solidFill>
                    <a:srgbClr val="0F5494"/>
                  </a:solidFill>
                </a:rPr>
                <a:t>2016 – 2030</a:t>
              </a:r>
            </a:p>
          </p:txBody>
        </p:sp>
      </p:grpSp>
      <p:grpSp>
        <p:nvGrpSpPr>
          <p:cNvPr id="7" name="Group 6"/>
          <p:cNvGrpSpPr/>
          <p:nvPr/>
        </p:nvGrpSpPr>
        <p:grpSpPr>
          <a:xfrm>
            <a:off x="1283387" y="2033160"/>
            <a:ext cx="1492716" cy="964128"/>
            <a:chOff x="1948190" y="2708919"/>
            <a:chExt cx="1492716" cy="964128"/>
          </a:xfrm>
        </p:grpSpPr>
        <p:sp>
          <p:nvSpPr>
            <p:cNvPr id="4" name="TextBox 3"/>
            <p:cNvSpPr txBox="1"/>
            <p:nvPr/>
          </p:nvSpPr>
          <p:spPr>
            <a:xfrm>
              <a:off x="1948190" y="2708919"/>
              <a:ext cx="1492716" cy="584775"/>
            </a:xfrm>
            <a:prstGeom prst="rect">
              <a:avLst/>
            </a:prstGeom>
            <a:solidFill>
              <a:srgbClr val="0F5494"/>
            </a:solidFill>
            <a:ln>
              <a:solidFill>
                <a:srgbClr val="3166CF"/>
              </a:solidFill>
            </a:ln>
          </p:spPr>
          <p:txBody>
            <a:bodyPr wrap="none" rtlCol="0">
              <a:spAutoFit/>
            </a:bodyPr>
            <a:lstStyle/>
            <a:p>
              <a:pPr algn="ctr"/>
              <a:r>
                <a:rPr lang="en-GB" sz="3200" b="1" dirty="0">
                  <a:solidFill>
                    <a:schemeClr val="bg1"/>
                  </a:solidFill>
                </a:rPr>
                <a:t>MDGs</a:t>
              </a:r>
            </a:p>
          </p:txBody>
        </p:sp>
        <p:sp>
          <p:nvSpPr>
            <p:cNvPr id="11" name="TextBox 10"/>
            <p:cNvSpPr txBox="1"/>
            <p:nvPr/>
          </p:nvSpPr>
          <p:spPr>
            <a:xfrm>
              <a:off x="1964220" y="3365270"/>
              <a:ext cx="1460656" cy="307777"/>
            </a:xfrm>
            <a:prstGeom prst="rect">
              <a:avLst/>
            </a:prstGeom>
            <a:noFill/>
            <a:ln w="19050">
              <a:solidFill>
                <a:srgbClr val="3166CF"/>
              </a:solidFill>
            </a:ln>
          </p:spPr>
          <p:txBody>
            <a:bodyPr wrap="none" rtlCol="0">
              <a:spAutoFit/>
            </a:bodyPr>
            <a:lstStyle/>
            <a:p>
              <a:pPr algn="ctr"/>
              <a:r>
                <a:rPr lang="en-GB" sz="1400" b="1" dirty="0">
                  <a:solidFill>
                    <a:srgbClr val="0F5494"/>
                  </a:solidFill>
                </a:rPr>
                <a:t>2000 – 2015</a:t>
              </a:r>
            </a:p>
          </p:txBody>
        </p:sp>
      </p:grpSp>
      <p:pic>
        <p:nvPicPr>
          <p:cNvPr id="14" name="Picture 8" descr="http://static.freepik.com/fotos-kostenlos/erde-d_211555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062" y="3069296"/>
            <a:ext cx="2980386" cy="30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atic.freepik.com/fotos-kostenlos/erde-d_21155578.jpg"/>
          <p:cNvPicPr>
            <a:picLocks noChangeAspect="1" noChangeArrowheads="1"/>
          </p:cNvPicPr>
          <p:nvPr/>
        </p:nvPicPr>
        <p:blipFill rotWithShape="1">
          <a:blip r:embed="rId3">
            <a:extLst>
              <a:ext uri="{28A0092B-C50C-407E-A947-70E740481C1C}">
                <a14:useLocalDpi xmlns:a14="http://schemas.microsoft.com/office/drawing/2010/main" val="0"/>
              </a:ext>
            </a:extLst>
          </a:blip>
          <a:srcRect t="39423"/>
          <a:stretch/>
        </p:blipFill>
        <p:spPr bwMode="auto">
          <a:xfrm>
            <a:off x="539552" y="4261434"/>
            <a:ext cx="2980386" cy="1831862"/>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rechts 15"/>
          <p:cNvSpPr/>
          <p:nvPr/>
        </p:nvSpPr>
        <p:spPr bwMode="auto">
          <a:xfrm>
            <a:off x="4211960" y="2277208"/>
            <a:ext cx="576064" cy="432048"/>
          </a:xfrm>
          <a:prstGeom prst="rightArrow">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837" y="3861384"/>
            <a:ext cx="2456307"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97598" y="5661248"/>
            <a:ext cx="3204788" cy="276999"/>
          </a:xfrm>
          <a:prstGeom prst="rect">
            <a:avLst/>
          </a:prstGeom>
          <a:noFill/>
        </p:spPr>
        <p:txBody>
          <a:bodyPr wrap="none" rtlCol="0">
            <a:spAutoFit/>
          </a:bodyPr>
          <a:lstStyle/>
          <a:p>
            <a:r>
              <a:rPr lang="it-IT" sz="1200" b="0" dirty="0" smtClean="0">
                <a:solidFill>
                  <a:srgbClr val="0F5494"/>
                </a:solidFill>
              </a:rPr>
              <a:t>Source: </a:t>
            </a:r>
            <a:r>
              <a:rPr lang="it-IT" sz="1200" b="0" dirty="0" err="1" smtClean="0">
                <a:solidFill>
                  <a:srgbClr val="0F5494"/>
                </a:solidFill>
              </a:rPr>
              <a:t>Swiss</a:t>
            </a:r>
            <a:r>
              <a:rPr lang="it-IT" sz="1200" b="0" dirty="0" smtClean="0">
                <a:solidFill>
                  <a:srgbClr val="0F5494"/>
                </a:solidFill>
              </a:rPr>
              <a:t> Federal Statistical Office</a:t>
            </a:r>
            <a:endParaRPr lang="en-GB" sz="1200" b="0" dirty="0" err="1" smtClean="0">
              <a:solidFill>
                <a:srgbClr val="0F5494"/>
              </a:solidFill>
            </a:endParaRPr>
          </a:p>
        </p:txBody>
      </p:sp>
      <p:sp>
        <p:nvSpPr>
          <p:cNvPr id="17" name="Slide Number Placeholder 2"/>
          <p:cNvSpPr txBox="1">
            <a:spLocks/>
          </p:cNvSpPr>
          <p:nvPr/>
        </p:nvSpPr>
        <p:spPr bwMode="auto">
          <a:xfrm>
            <a:off x="8748464" y="6417405"/>
            <a:ext cx="432048" cy="2519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defRPr/>
            </a:pPr>
            <a:fld id="{37EC8A20-BA03-4FF7-8742-03D8AD4CA4F4}" type="slidenum">
              <a:rPr lang="en-GB" smtClean="0">
                <a:solidFill>
                  <a:schemeClr val="accent2"/>
                </a:solidFill>
              </a:rPr>
              <a:pPr>
                <a:defRPr/>
              </a:pPr>
              <a:t>10</a:t>
            </a:fld>
            <a:endParaRPr lang="en-GB" dirty="0">
              <a:solidFill>
                <a:schemeClr val="accent2"/>
              </a:solidFill>
            </a:endParaRPr>
          </a:p>
        </p:txBody>
      </p:sp>
      <p:sp>
        <p:nvSpPr>
          <p:cNvPr id="18"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19" name="Rectangle 18"/>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353745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47731">
            <a:off x="7314963" y="339310"/>
            <a:ext cx="1645968" cy="213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958241" y="2348880"/>
            <a:ext cx="7200000" cy="3600000"/>
            <a:chOff x="179512" y="1481941"/>
            <a:chExt cx="8704986" cy="4693377"/>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047" y="1481941"/>
              <a:ext cx="1365885"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867" y="1481941"/>
              <a:ext cx="1365885"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8687" y="1481941"/>
              <a:ext cx="1371600"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2222" y="1484799"/>
              <a:ext cx="1360170" cy="141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8" y="1490514"/>
              <a:ext cx="136017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3115234"/>
              <a:ext cx="1360170" cy="139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9618" y="3100947"/>
              <a:ext cx="1360170" cy="142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9724" y="3100947"/>
              <a:ext cx="1365885" cy="142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5545" y="3103804"/>
              <a:ext cx="1348740"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4221" y="3106662"/>
              <a:ext cx="1365885" cy="141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30043" y="3103804"/>
              <a:ext cx="1354455"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9512" y="4757998"/>
              <a:ext cx="1360170"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46189" y="4763713"/>
              <a:ext cx="1354455" cy="140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07151" y="4760856"/>
              <a:ext cx="1360170" cy="141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3828" y="4763713"/>
              <a:ext cx="1371600" cy="140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51935" y="4763713"/>
              <a:ext cx="1360170" cy="140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18613" y="4766571"/>
              <a:ext cx="136588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9512" y="1481941"/>
              <a:ext cx="1351026" cy="140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68313" y="620688"/>
            <a:ext cx="8229600" cy="936625"/>
          </a:xfrm>
        </p:spPr>
        <p:txBody>
          <a:bodyPr/>
          <a:lstStyle/>
          <a:p>
            <a:pPr marL="0" indent="0"/>
            <a:r>
              <a:rPr lang="de-CH" dirty="0"/>
              <a:t>2030 Agenda </a:t>
            </a:r>
            <a:r>
              <a:rPr lang="de-CH" dirty="0" err="1"/>
              <a:t>for</a:t>
            </a:r>
            <a:r>
              <a:rPr lang="de-CH" dirty="0"/>
              <a:t> SD: </a:t>
            </a:r>
            <a:br>
              <a:rPr lang="de-CH" dirty="0"/>
            </a:br>
            <a:r>
              <a:rPr lang="de-CH" dirty="0"/>
              <a:t>17 </a:t>
            </a:r>
            <a:r>
              <a:rPr lang="de-CH" dirty="0" err="1"/>
              <a:t>goals</a:t>
            </a:r>
            <a:r>
              <a:rPr lang="de-CH" dirty="0"/>
              <a:t>, 169 </a:t>
            </a:r>
            <a:r>
              <a:rPr lang="de-CH" dirty="0" err="1"/>
              <a:t>targets</a:t>
            </a:r>
            <a:endParaRPr lang="de-DE" dirty="0"/>
          </a:p>
        </p:txBody>
      </p:sp>
      <p:sp>
        <p:nvSpPr>
          <p:cNvPr id="3" name="TextBox 2"/>
          <p:cNvSpPr txBox="1"/>
          <p:nvPr/>
        </p:nvSpPr>
        <p:spPr>
          <a:xfrm rot="20224673">
            <a:off x="1352472" y="3803870"/>
            <a:ext cx="6480720" cy="584775"/>
          </a:xfrm>
          <a:prstGeom prst="rect">
            <a:avLst/>
          </a:prstGeom>
          <a:solidFill>
            <a:srgbClr val="FFFFFF">
              <a:alpha val="69804"/>
            </a:srgbClr>
          </a:solidFill>
        </p:spPr>
        <p:txBody>
          <a:bodyPr wrap="square" rtlCol="0">
            <a:spAutoFit/>
          </a:bodyPr>
          <a:lstStyle/>
          <a:p>
            <a:pPr algn="ctr"/>
            <a:r>
              <a:rPr lang="it-IT" sz="3200" dirty="0">
                <a:solidFill>
                  <a:srgbClr val="0070C0"/>
                </a:solidFill>
              </a:rPr>
              <a:t>LEAVE NO ONE BEHIND</a:t>
            </a:r>
            <a:endParaRPr lang="en-GB" sz="3200" dirty="0" err="1">
              <a:solidFill>
                <a:srgbClr val="0070C0"/>
              </a:solidFill>
            </a:endParaRPr>
          </a:p>
        </p:txBody>
      </p:sp>
      <p:sp>
        <p:nvSpPr>
          <p:cNvPr id="26"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11</a:t>
            </a:fld>
            <a:endParaRPr lang="en-GB" dirty="0">
              <a:solidFill>
                <a:schemeClr val="accent2"/>
              </a:solidFill>
            </a:endParaRPr>
          </a:p>
        </p:txBody>
      </p:sp>
      <p:sp>
        <p:nvSpPr>
          <p:cNvPr id="27"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28" name="Rectangle 2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8873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10" y="1484784"/>
            <a:ext cx="8647468" cy="432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8313" y="332656"/>
            <a:ext cx="8229600" cy="936625"/>
          </a:xfrm>
        </p:spPr>
        <p:txBody>
          <a:bodyPr/>
          <a:lstStyle/>
          <a:p>
            <a:r>
              <a:rPr lang="de-CH" dirty="0" err="1"/>
              <a:t>Overview</a:t>
            </a:r>
            <a:r>
              <a:rPr lang="de-CH" dirty="0"/>
              <a:t> </a:t>
            </a:r>
            <a:r>
              <a:rPr lang="de-CH" dirty="0" err="1"/>
              <a:t>of</a:t>
            </a:r>
            <a:r>
              <a:rPr lang="de-CH" dirty="0"/>
              <a:t> Goals </a:t>
            </a:r>
            <a:r>
              <a:rPr lang="de-CH" dirty="0" err="1"/>
              <a:t>and</a:t>
            </a:r>
            <a:r>
              <a:rPr lang="de-CH" dirty="0"/>
              <a:t> </a:t>
            </a:r>
            <a:r>
              <a:rPr lang="de-CH" dirty="0" err="1"/>
              <a:t>targets</a:t>
            </a:r>
            <a:endParaRPr lang="en-GB" dirty="0"/>
          </a:p>
        </p:txBody>
      </p:sp>
      <p:sp>
        <p:nvSpPr>
          <p:cNvPr id="6"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12</a:t>
            </a:fld>
            <a:endParaRPr lang="en-GB" dirty="0">
              <a:solidFill>
                <a:schemeClr val="accent2"/>
              </a:solidFill>
            </a:endParaRPr>
          </a:p>
        </p:txBody>
      </p:sp>
      <p:sp>
        <p:nvSpPr>
          <p:cNvPr id="7"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8" name="Rectangle 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260044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ext uri="{D42A27DB-BD31-4B8C-83A1-F6EECF244321}">
                <p14:modId xmlns:p14="http://schemas.microsoft.com/office/powerpoint/2010/main" val="1703583470"/>
              </p:ext>
            </p:extLst>
          </p:nvPr>
        </p:nvGraphicFramePr>
        <p:xfrm>
          <a:off x="719528" y="884249"/>
          <a:ext cx="7956928" cy="528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2707839"/>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128" y="3094662"/>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2995839"/>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2995839"/>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5976" y="2078819"/>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5816" y="2707839"/>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5976" y="3781455"/>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9832" y="3501008"/>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0152" y="4360937"/>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5976" y="2420888"/>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7952" y="3493455"/>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referRelativeResize="0">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55976" y="4365136"/>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58273" y="3781455"/>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54273" y="4189458"/>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54273" y="4543074"/>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preferRelativeResize="0">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9880" y="1916848"/>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63688" y="1916864"/>
            <a:ext cx="792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431376" y="1324518"/>
            <a:ext cx="1444626" cy="523220"/>
          </a:xfrm>
          <a:prstGeom prst="rect">
            <a:avLst/>
          </a:prstGeom>
          <a:noFill/>
        </p:spPr>
        <p:txBody>
          <a:bodyPr wrap="none" rtlCol="0">
            <a:spAutoFit/>
          </a:bodyPr>
          <a:lstStyle/>
          <a:p>
            <a:pPr algn="r"/>
            <a:r>
              <a:rPr lang="de-CH" sz="1400" dirty="0" err="1">
                <a:solidFill>
                  <a:srgbClr val="0F5494"/>
                </a:solidFill>
              </a:rPr>
              <a:t>Institutional</a:t>
            </a:r>
            <a:endParaRPr lang="de-CH" sz="1400" dirty="0">
              <a:solidFill>
                <a:srgbClr val="0F5494"/>
              </a:solidFill>
            </a:endParaRPr>
          </a:p>
          <a:p>
            <a:pPr algn="r"/>
            <a:r>
              <a:rPr lang="de-CH" sz="1400" dirty="0">
                <a:solidFill>
                  <a:srgbClr val="0F5494"/>
                </a:solidFill>
              </a:rPr>
              <a:t>Dimension</a:t>
            </a:r>
            <a:endParaRPr lang="en-GB" sz="1400" dirty="0">
              <a:solidFill>
                <a:srgbClr val="0F5494"/>
              </a:solidFill>
            </a:endParaRPr>
          </a:p>
        </p:txBody>
      </p:sp>
      <p:sp>
        <p:nvSpPr>
          <p:cNvPr id="24" name="Title 2"/>
          <p:cNvSpPr txBox="1">
            <a:spLocks/>
          </p:cNvSpPr>
          <p:nvPr/>
        </p:nvSpPr>
        <p:spPr bwMode="auto">
          <a:xfrm>
            <a:off x="637176" y="188640"/>
            <a:ext cx="822960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800" kern="0" dirty="0" smtClean="0"/>
              <a:t>SDGs &amp; </a:t>
            </a:r>
            <a:r>
              <a:rPr lang="en-GB" sz="2800" kern="0" dirty="0"/>
              <a:t>the </a:t>
            </a:r>
            <a:r>
              <a:rPr lang="en-GB" sz="2800" kern="0" dirty="0" smtClean="0"/>
              <a:t>dimensions of SD</a:t>
            </a:r>
            <a:endParaRPr lang="en-GB" sz="2800" kern="0" dirty="0"/>
          </a:p>
        </p:txBody>
      </p:sp>
      <p:sp>
        <p:nvSpPr>
          <p:cNvPr id="26"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13</a:t>
            </a:fld>
            <a:endParaRPr lang="en-GB" dirty="0">
              <a:solidFill>
                <a:schemeClr val="accent2"/>
              </a:solidFill>
            </a:endParaRPr>
          </a:p>
        </p:txBody>
      </p:sp>
      <p:sp>
        <p:nvSpPr>
          <p:cNvPr id="27"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29" name="Rectangle 28"/>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102053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624"/>
            <a:ext cx="8229600" cy="936625"/>
          </a:xfrm>
        </p:spPr>
        <p:txBody>
          <a:bodyPr/>
          <a:lstStyle/>
          <a:p>
            <a:pPr algn="ctr"/>
            <a:r>
              <a:rPr lang="en-GB" dirty="0"/>
              <a:t>Different levels of SDG Monitoring</a:t>
            </a:r>
            <a:endParaRPr lang="en-GB"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575" y="1229523"/>
            <a:ext cx="6241777" cy="399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4337" y="5427047"/>
            <a:ext cx="7010252" cy="276999"/>
          </a:xfrm>
          <a:prstGeom prst="rect">
            <a:avLst/>
          </a:prstGeom>
          <a:noFill/>
        </p:spPr>
        <p:txBody>
          <a:bodyPr wrap="none" rtlCol="0">
            <a:spAutoFit/>
          </a:bodyPr>
          <a:lstStyle/>
          <a:p>
            <a:r>
              <a:rPr lang="it-IT" sz="1200" b="0" dirty="0">
                <a:solidFill>
                  <a:srgbClr val="002060"/>
                </a:solidFill>
                <a:latin typeface="+mj-lt"/>
              </a:rPr>
              <a:t>Source: </a:t>
            </a:r>
            <a:r>
              <a:rPr lang="en-GB" sz="1200" b="0" i="1" dirty="0">
                <a:solidFill>
                  <a:srgbClr val="002060"/>
                </a:solidFill>
                <a:latin typeface="+mj-lt"/>
                <a:ea typeface="Calibri"/>
                <a:cs typeface="Arial" panose="020B0604020202020204" pitchFamily="34" charset="0"/>
              </a:rPr>
              <a:t>SDSN Report «Indicators and a Monitoring Framework for the SDGs», 2015 </a:t>
            </a:r>
            <a:endParaRPr lang="en-GB" sz="1200" b="0" dirty="0">
              <a:solidFill>
                <a:srgbClr val="002060"/>
              </a:solidFill>
              <a:latin typeface="+mj-lt"/>
            </a:endParaRPr>
          </a:p>
        </p:txBody>
      </p:sp>
      <p:sp>
        <p:nvSpPr>
          <p:cNvPr id="7"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14</a:t>
            </a:fld>
            <a:endParaRPr lang="en-GB" dirty="0">
              <a:solidFill>
                <a:schemeClr val="accent2"/>
              </a:solidFill>
            </a:endParaRPr>
          </a:p>
        </p:txBody>
      </p:sp>
      <p:sp>
        <p:nvSpPr>
          <p:cNvPr id="8"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9" name="Rectangle 8"/>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229603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2"/>
            <a:ext cx="8229600" cy="936625"/>
          </a:xfrm>
        </p:spPr>
        <p:txBody>
          <a:bodyPr/>
          <a:lstStyle/>
          <a:p>
            <a:r>
              <a:rPr lang="de-CH" sz="2800" dirty="0" smtClean="0"/>
              <a:t>SDG </a:t>
            </a:r>
            <a:r>
              <a:rPr lang="de-CH" sz="2800" dirty="0" err="1" smtClean="0"/>
              <a:t>reports</a:t>
            </a:r>
            <a:r>
              <a:rPr lang="de-CH" sz="2800" dirty="0" smtClean="0"/>
              <a:t> </a:t>
            </a:r>
            <a:r>
              <a:rPr lang="de-CH" sz="2800" dirty="0" err="1" smtClean="0"/>
              <a:t>now</a:t>
            </a:r>
            <a:r>
              <a:rPr lang="de-CH" sz="2800" dirty="0" smtClean="0"/>
              <a:t> </a:t>
            </a:r>
            <a:r>
              <a:rPr lang="de-CH" sz="2800" dirty="0" err="1" smtClean="0"/>
              <a:t>regularly</a:t>
            </a:r>
            <a:r>
              <a:rPr lang="de-CH" sz="2800" dirty="0" smtClean="0"/>
              <a:t> </a:t>
            </a:r>
            <a:r>
              <a:rPr lang="de-CH" sz="2800" dirty="0" err="1" smtClean="0"/>
              <a:t>produced</a:t>
            </a:r>
            <a:endParaRPr lang="en-GB" sz="2800" dirty="0"/>
          </a:p>
        </p:txBody>
      </p:sp>
      <p:pic>
        <p:nvPicPr>
          <p:cNvPr id="5" name="Picture 4" descr="Measuring SDGs.png"/>
          <p:cNvPicPr>
            <a:picLocks noChangeAspect="1"/>
          </p:cNvPicPr>
          <p:nvPr/>
        </p:nvPicPr>
        <p:blipFill>
          <a:blip r:embed="rId3" cstate="print"/>
          <a:stretch>
            <a:fillRect/>
          </a:stretch>
        </p:blipFill>
        <p:spPr>
          <a:xfrm>
            <a:off x="179512" y="1772816"/>
            <a:ext cx="4331732" cy="3600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5117518"/>
              </p:ext>
            </p:extLst>
          </p:nvPr>
        </p:nvGraphicFramePr>
        <p:xfrm>
          <a:off x="4572000" y="1268760"/>
          <a:ext cx="4176464" cy="4598330"/>
        </p:xfrm>
        <a:graphic>
          <a:graphicData uri="http://schemas.openxmlformats.org/drawingml/2006/table">
            <a:tbl>
              <a:tblPr firstRow="1" bandRow="1">
                <a:tableStyleId>{2D5ABB26-0587-4C30-8999-92F81FD0307C}</a:tableStyleId>
              </a:tblPr>
              <a:tblGrid>
                <a:gridCol w="2357681">
                  <a:extLst>
                    <a:ext uri="{9D8B030D-6E8A-4147-A177-3AD203B41FA5}">
                      <a16:colId xmlns="" xmlns:a16="http://schemas.microsoft.com/office/drawing/2014/main" val="20000"/>
                    </a:ext>
                  </a:extLst>
                </a:gridCol>
                <a:gridCol w="134725">
                  <a:extLst>
                    <a:ext uri="{9D8B030D-6E8A-4147-A177-3AD203B41FA5}">
                      <a16:colId xmlns="" xmlns:a16="http://schemas.microsoft.com/office/drawing/2014/main" val="20001"/>
                    </a:ext>
                  </a:extLst>
                </a:gridCol>
                <a:gridCol w="1684058">
                  <a:extLst>
                    <a:ext uri="{9D8B030D-6E8A-4147-A177-3AD203B41FA5}">
                      <a16:colId xmlns="" xmlns:a16="http://schemas.microsoft.com/office/drawing/2014/main" val="20002"/>
                    </a:ext>
                  </a:extLst>
                </a:gridCol>
              </a:tblGrid>
              <a:tr h="216024">
                <a:tc gridSpan="3">
                  <a:txBody>
                    <a:bodyPr/>
                    <a:lstStyle/>
                    <a:p>
                      <a:r>
                        <a:rPr lang="en-GB" sz="1600" b="1" noProof="0" dirty="0" smtClean="0">
                          <a:solidFill>
                            <a:srgbClr val="0F5494"/>
                          </a:solidFill>
                        </a:rPr>
                        <a:t>G</a:t>
                      </a:r>
                      <a:r>
                        <a:rPr lang="en-GB" sz="1600" b="1" baseline="0" noProof="0" dirty="0" smtClean="0">
                          <a:solidFill>
                            <a:srgbClr val="0F5494"/>
                          </a:solidFill>
                        </a:rPr>
                        <a:t>lobal level:</a:t>
                      </a:r>
                      <a:endParaRPr lang="en-GB" sz="1600" b="1" noProof="0" dirty="0">
                        <a:solidFill>
                          <a:srgbClr val="0F5494"/>
                        </a:solidFill>
                      </a:endParaRPr>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744840">
                <a:tc>
                  <a:txBody>
                    <a:bodyPr/>
                    <a:lstStyle/>
                    <a:p>
                      <a:r>
                        <a:rPr lang="en-GB" sz="1600" b="0" noProof="0" dirty="0" smtClean="0">
                          <a:solidFill>
                            <a:srgbClr val="0F5494"/>
                          </a:solidFill>
                        </a:rPr>
                        <a:t>2017 SDG report, produced by UN system, showing </a:t>
                      </a:r>
                      <a:br>
                        <a:rPr lang="en-GB" sz="1600" b="0" noProof="0" dirty="0" smtClean="0">
                          <a:solidFill>
                            <a:srgbClr val="0F5494"/>
                          </a:solidFill>
                        </a:rPr>
                      </a:br>
                      <a:r>
                        <a:rPr lang="en-GB" sz="1600" b="0" noProof="0" dirty="0" smtClean="0">
                          <a:solidFill>
                            <a:srgbClr val="0F5494"/>
                          </a:solidFill>
                        </a:rPr>
                        <a:t>≈ 100 out of 244 global SDG indicators</a:t>
                      </a:r>
                    </a:p>
                    <a:p>
                      <a:endParaRPr lang="en-GB" sz="1600" b="1" noProof="0" dirty="0">
                        <a:solidFill>
                          <a:srgbClr val="0F5494"/>
                        </a:solidFill>
                      </a:endParaRPr>
                    </a:p>
                  </a:txBody>
                  <a:tcPr/>
                </a:tc>
                <a:tc gridSpan="2">
                  <a:txBody>
                    <a:bodyPr/>
                    <a:lstStyle/>
                    <a:p>
                      <a:endParaRPr lang="en-GB" sz="1600" b="1" noProof="0" dirty="0">
                        <a:solidFill>
                          <a:srgbClr val="0F5494"/>
                        </a:solidFill>
                      </a:endParaRPr>
                    </a:p>
                  </a:txBody>
                  <a:tcPr/>
                </a:tc>
                <a:tc hMerge="1">
                  <a:txBody>
                    <a:bodyPr/>
                    <a:lstStyle/>
                    <a:p>
                      <a:endParaRPr lang="en-GB"/>
                    </a:p>
                  </a:txBody>
                  <a:tcPr/>
                </a:tc>
                <a:extLst>
                  <a:ext uri="{0D108BD9-81ED-4DB2-BD59-A6C34878D82A}">
                    <a16:rowId xmlns="" xmlns:a16="http://schemas.microsoft.com/office/drawing/2014/main" val="10001"/>
                  </a:ext>
                </a:extLst>
              </a:tr>
              <a:tr h="335280">
                <a:tc gridSpan="3">
                  <a:txBody>
                    <a:bodyPr/>
                    <a:lstStyle/>
                    <a:p>
                      <a:r>
                        <a:rPr lang="en-GB" sz="1600" b="1" noProof="0" dirty="0" smtClean="0">
                          <a:solidFill>
                            <a:srgbClr val="0F5494"/>
                          </a:solidFill>
                        </a:rPr>
                        <a:t>EU level:</a:t>
                      </a:r>
                      <a:endParaRPr lang="en-GB" sz="1600" b="1" noProof="0" dirty="0">
                        <a:solidFill>
                          <a:srgbClr val="0F5494"/>
                        </a:solidFill>
                      </a:endParaRPr>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2"/>
                  </a:ext>
                </a:extLst>
              </a:tr>
              <a:tr h="738728">
                <a:tc gridSpan="2">
                  <a:txBody>
                    <a:bodyPr/>
                    <a:lstStyle/>
                    <a:p>
                      <a:r>
                        <a:rPr lang="en-GB" sz="1600" b="0" noProof="0" dirty="0" smtClean="0">
                          <a:solidFill>
                            <a:srgbClr val="0F5494"/>
                          </a:solidFill>
                        </a:rPr>
                        <a:t>1</a:t>
                      </a:r>
                      <a:r>
                        <a:rPr lang="en-GB" sz="1600" b="0" baseline="30000" noProof="0" dirty="0" smtClean="0">
                          <a:solidFill>
                            <a:srgbClr val="0F5494"/>
                          </a:solidFill>
                        </a:rPr>
                        <a:t>st</a:t>
                      </a:r>
                      <a:r>
                        <a:rPr lang="en-GB" sz="1600" b="0" noProof="0" dirty="0" smtClean="0">
                          <a:solidFill>
                            <a:srgbClr val="0F5494"/>
                          </a:solidFill>
                        </a:rPr>
                        <a:t> EU SDG monitoring package, based on EU SDG indicator set</a:t>
                      </a:r>
                    </a:p>
                    <a:p>
                      <a:endParaRPr lang="en-GB" sz="1600" b="0" noProof="0" dirty="0">
                        <a:solidFill>
                          <a:srgbClr val="0F5494"/>
                        </a:solidFill>
                      </a:endParaRPr>
                    </a:p>
                  </a:txBody>
                  <a:tcPr/>
                </a:tc>
                <a:tc hMerge="1">
                  <a:txBody>
                    <a:bodyPr/>
                    <a:lstStyle/>
                    <a:p>
                      <a:endParaRPr lang="en-GB" sz="1600" b="1">
                        <a:solidFill>
                          <a:srgbClr val="0F5494"/>
                        </a:solidFill>
                      </a:endParaRPr>
                    </a:p>
                  </a:txBody>
                  <a:tcPr/>
                </a:tc>
                <a:tc>
                  <a:txBody>
                    <a:bodyPr/>
                    <a:lstStyle/>
                    <a:p>
                      <a:endParaRPr lang="en-GB" noProof="0" dirty="0"/>
                    </a:p>
                  </a:txBody>
                  <a:tcPr/>
                </a:tc>
                <a:extLst>
                  <a:ext uri="{0D108BD9-81ED-4DB2-BD59-A6C34878D82A}">
                    <a16:rowId xmlns="" xmlns:a16="http://schemas.microsoft.com/office/drawing/2014/main" val="10003"/>
                  </a:ext>
                </a:extLst>
              </a:tr>
              <a:tr h="275808">
                <a:tc gridSpan="3">
                  <a:txBody>
                    <a:bodyPr/>
                    <a:lstStyle/>
                    <a:p>
                      <a:r>
                        <a:rPr lang="en-GB" sz="1600" b="1" noProof="0" dirty="0" smtClean="0">
                          <a:solidFill>
                            <a:srgbClr val="0F5494"/>
                          </a:solidFill>
                        </a:rPr>
                        <a:t>National level:</a:t>
                      </a:r>
                      <a:endParaRPr lang="en-GB" sz="1600" b="1" noProof="0" dirty="0">
                        <a:solidFill>
                          <a:srgbClr val="0F5494"/>
                        </a:solidFill>
                      </a:endParaRPr>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4"/>
                  </a:ext>
                </a:extLst>
              </a:tr>
              <a:tr h="727370">
                <a:tc gridSpan="3">
                  <a:txBody>
                    <a:bodyPr/>
                    <a:lstStyle/>
                    <a:p>
                      <a:r>
                        <a:rPr lang="en-GB" sz="1600" b="0" noProof="0" dirty="0" smtClean="0">
                          <a:solidFill>
                            <a:srgbClr val="0F5494"/>
                          </a:solidFill>
                        </a:rPr>
                        <a:t>Reporting on national SD strategies based on national SD indicator sets</a:t>
                      </a:r>
                      <a:endParaRPr lang="en-GB" sz="1600" b="0" noProof="0" dirty="0">
                        <a:solidFill>
                          <a:srgbClr val="0F5494"/>
                        </a:solidFill>
                      </a:endParaRPr>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bl>
          </a:graphicData>
        </a:graphic>
      </p:graphicFrame>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7118">
            <a:off x="7209619" y="1289308"/>
            <a:ext cx="1431358" cy="19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7079">
            <a:off x="7641528" y="3473063"/>
            <a:ext cx="1125797" cy="157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82637">
            <a:off x="7101002" y="3336215"/>
            <a:ext cx="1206734" cy="168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15</a:t>
            </a:fld>
            <a:endParaRPr lang="en-GB" dirty="0">
              <a:solidFill>
                <a:schemeClr val="accent2"/>
              </a:solidFill>
            </a:endParaRPr>
          </a:p>
        </p:txBody>
      </p:sp>
      <p:sp>
        <p:nvSpPr>
          <p:cNvPr id="17"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18" name="Rectangle 1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392508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5984" y="1841194"/>
            <a:ext cx="6768384" cy="3388006"/>
            <a:chOff x="1115984" y="2345074"/>
            <a:chExt cx="6768384" cy="3388006"/>
          </a:xfrm>
        </p:grpSpPr>
        <p:sp>
          <p:nvSpPr>
            <p:cNvPr id="27" name="TextBox 26"/>
            <p:cNvSpPr txBox="1"/>
            <p:nvPr/>
          </p:nvSpPr>
          <p:spPr>
            <a:xfrm>
              <a:off x="1123996" y="2348880"/>
              <a:ext cx="3312000" cy="1584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it-IT" sz="2400" dirty="0">
                  <a:solidFill>
                    <a:schemeClr val="bg1"/>
                  </a:solidFill>
                  <a:latin typeface="+mn-lt"/>
                </a:rPr>
                <a:t>UN Statistical </a:t>
              </a:r>
              <a:r>
                <a:rPr lang="it-IT" sz="2400" dirty="0" err="1">
                  <a:solidFill>
                    <a:schemeClr val="bg1"/>
                  </a:solidFill>
                  <a:latin typeface="+mn-lt"/>
                </a:rPr>
                <a:t>Commission</a:t>
              </a:r>
              <a:r>
                <a:rPr lang="it-IT" sz="2400" dirty="0">
                  <a:solidFill>
                    <a:schemeClr val="bg1"/>
                  </a:solidFill>
                  <a:latin typeface="+mn-lt"/>
                </a:rPr>
                <a:t> (UNSC)</a:t>
              </a:r>
            </a:p>
          </p:txBody>
        </p:sp>
        <p:sp>
          <p:nvSpPr>
            <p:cNvPr id="28" name="TextBox 27"/>
            <p:cNvSpPr txBox="1"/>
            <p:nvPr/>
          </p:nvSpPr>
          <p:spPr>
            <a:xfrm>
              <a:off x="4572000" y="2345074"/>
              <a:ext cx="3312368" cy="1584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defPPr>
                <a:defRPr lang="en-GB"/>
              </a:defPPr>
              <a:lvl1pPr algn="ctr">
                <a:defRPr sz="2400">
                  <a:solidFill>
                    <a:srgbClr val="0F5494"/>
                  </a:solidFill>
                  <a:latin typeface="+mn-lt"/>
                </a:defRPr>
              </a:lvl1pPr>
            </a:lstStyle>
            <a:p>
              <a:r>
                <a:rPr lang="en-US" altLang="en-US" dirty="0">
                  <a:solidFill>
                    <a:schemeClr val="bg1"/>
                  </a:solidFill>
                </a:rPr>
                <a:t>Inter-agency and Expert Group on </a:t>
              </a:r>
              <a:br>
                <a:rPr lang="en-US" altLang="en-US" dirty="0">
                  <a:solidFill>
                    <a:schemeClr val="bg1"/>
                  </a:solidFill>
                </a:rPr>
              </a:br>
              <a:r>
                <a:rPr lang="en-US" altLang="en-US" dirty="0">
                  <a:solidFill>
                    <a:schemeClr val="bg1"/>
                  </a:solidFill>
                </a:rPr>
                <a:t>SDG indicators (IAEG-SDGs)</a:t>
              </a:r>
              <a:endParaRPr lang="it-IT" dirty="0">
                <a:solidFill>
                  <a:schemeClr val="bg1"/>
                </a:solidFill>
              </a:endParaRPr>
            </a:p>
          </p:txBody>
        </p:sp>
        <p:sp>
          <p:nvSpPr>
            <p:cNvPr id="29" name="TextBox 28"/>
            <p:cNvSpPr txBox="1"/>
            <p:nvPr/>
          </p:nvSpPr>
          <p:spPr>
            <a:xfrm>
              <a:off x="1115984" y="4149080"/>
              <a:ext cx="3312000" cy="1584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defPPr>
                <a:defRPr lang="en-GB"/>
              </a:defPPr>
              <a:lvl1pPr algn="ctr">
                <a:defRPr sz="2400">
                  <a:solidFill>
                    <a:srgbClr val="0F5494"/>
                  </a:solidFill>
                  <a:latin typeface="+mn-lt"/>
                </a:defRPr>
              </a:lvl1pPr>
            </a:lstStyle>
            <a:p>
              <a:r>
                <a:rPr lang="it-IT" altLang="en-US" dirty="0">
                  <a:solidFill>
                    <a:schemeClr val="bg1"/>
                  </a:solidFill>
                </a:rPr>
                <a:t>"</a:t>
              </a:r>
              <a:r>
                <a:rPr lang="it-IT" altLang="en-US" dirty="0" err="1">
                  <a:solidFill>
                    <a:schemeClr val="bg1"/>
                  </a:solidFill>
                </a:rPr>
                <a:t>Custodian</a:t>
              </a:r>
              <a:r>
                <a:rPr lang="it-IT" altLang="en-US" dirty="0">
                  <a:solidFill>
                    <a:schemeClr val="bg1"/>
                  </a:solidFill>
                </a:rPr>
                <a:t>" </a:t>
              </a:r>
              <a:r>
                <a:rPr lang="it-IT" altLang="en-US" dirty="0" err="1">
                  <a:solidFill>
                    <a:schemeClr val="bg1"/>
                  </a:solidFill>
                </a:rPr>
                <a:t>agencies</a:t>
              </a:r>
              <a:r>
                <a:rPr lang="it-IT" altLang="en-US" dirty="0">
                  <a:solidFill>
                    <a:schemeClr val="bg1"/>
                  </a:solidFill>
                </a:rPr>
                <a:t> </a:t>
              </a:r>
              <a:br>
                <a:rPr lang="it-IT" altLang="en-US" dirty="0">
                  <a:solidFill>
                    <a:schemeClr val="bg1"/>
                  </a:solidFill>
                </a:rPr>
              </a:br>
              <a:r>
                <a:rPr lang="it-IT" altLang="en-US" dirty="0">
                  <a:solidFill>
                    <a:schemeClr val="bg1"/>
                  </a:solidFill>
                </a:rPr>
                <a:t>(ILO, UNESCO, FAO, WHO, etc.)</a:t>
              </a:r>
              <a:endParaRPr lang="it-IT" dirty="0">
                <a:solidFill>
                  <a:schemeClr val="bg1"/>
                </a:solidFill>
              </a:endParaRPr>
            </a:p>
          </p:txBody>
        </p:sp>
        <p:sp>
          <p:nvSpPr>
            <p:cNvPr id="30" name="TextBox 29"/>
            <p:cNvSpPr txBox="1"/>
            <p:nvPr/>
          </p:nvSpPr>
          <p:spPr>
            <a:xfrm>
              <a:off x="4572000" y="4149080"/>
              <a:ext cx="3312000" cy="1584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defPPr>
                <a:defRPr lang="en-GB"/>
              </a:defPPr>
              <a:lvl1pPr algn="ctr">
                <a:defRPr sz="2400">
                  <a:solidFill>
                    <a:srgbClr val="0F5494"/>
                  </a:solidFill>
                  <a:latin typeface="+mn-lt"/>
                </a:defRPr>
              </a:lvl1pPr>
            </a:lstStyle>
            <a:p>
              <a:r>
                <a:rPr lang="it-IT" dirty="0">
                  <a:solidFill>
                    <a:schemeClr val="bg1"/>
                  </a:solidFill>
                </a:rPr>
                <a:t>ECOSOC and </a:t>
              </a:r>
              <a:endParaRPr lang="it-IT" dirty="0" smtClean="0">
                <a:solidFill>
                  <a:schemeClr val="bg1"/>
                </a:solidFill>
              </a:endParaRPr>
            </a:p>
            <a:p>
              <a:r>
                <a:rPr lang="it-IT" dirty="0" smtClean="0">
                  <a:solidFill>
                    <a:schemeClr val="bg1"/>
                  </a:solidFill>
                </a:rPr>
                <a:t>UN </a:t>
              </a:r>
              <a:r>
                <a:rPr lang="it-IT" dirty="0">
                  <a:solidFill>
                    <a:schemeClr val="bg1"/>
                  </a:solidFill>
                </a:rPr>
                <a:t>General Assembly</a:t>
              </a:r>
            </a:p>
          </p:txBody>
        </p:sp>
      </p:grpSp>
      <p:sp>
        <p:nvSpPr>
          <p:cNvPr id="9" name="Rounded Rectangle 8"/>
          <p:cNvSpPr/>
          <p:nvPr/>
        </p:nvSpPr>
        <p:spPr bwMode="auto">
          <a:xfrm>
            <a:off x="539552" y="620688"/>
            <a:ext cx="8169908" cy="633636"/>
          </a:xfrm>
          <a:prstGeom prst="round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algn="ctr"/>
            <a:r>
              <a:rPr lang="en-GB" sz="3000" dirty="0">
                <a:solidFill>
                  <a:srgbClr val="0F5494"/>
                </a:solidFill>
                <a:latin typeface="+mj-lt"/>
                <a:ea typeface="+mj-ea"/>
                <a:cs typeface="+mj-cs"/>
              </a:rPr>
              <a:t>Global monitoring – Main actors</a:t>
            </a:r>
            <a:endParaRPr lang="en-US" altLang="en-US" sz="3000" dirty="0">
              <a:solidFill>
                <a:srgbClr val="0F5494"/>
              </a:solidFill>
              <a:latin typeface="+mj-lt"/>
              <a:ea typeface="+mj-ea"/>
              <a:cs typeface="+mj-cs"/>
            </a:endParaRPr>
          </a:p>
        </p:txBody>
      </p:sp>
      <p:sp>
        <p:nvSpPr>
          <p:cNvPr id="11"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16</a:t>
            </a:fld>
            <a:endParaRPr lang="en-GB" dirty="0">
              <a:solidFill>
                <a:schemeClr val="accent2"/>
              </a:solidFill>
            </a:endParaRPr>
          </a:p>
        </p:txBody>
      </p:sp>
      <p:sp>
        <p:nvSpPr>
          <p:cNvPr id="12"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13" name="Rectangle 12"/>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62791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SDGs.png"/>
          <p:cNvPicPr>
            <a:picLocks noChangeAspect="1"/>
          </p:cNvPicPr>
          <p:nvPr/>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blip>
          <a:srcRect l="48956" b="26089"/>
          <a:stretch/>
        </p:blipFill>
        <p:spPr>
          <a:xfrm>
            <a:off x="0" y="1974404"/>
            <a:ext cx="4057740" cy="4883595"/>
          </a:xfrm>
          <a:prstGeom prst="rect">
            <a:avLst/>
          </a:prstGeom>
        </p:spPr>
      </p:pic>
      <p:sp>
        <p:nvSpPr>
          <p:cNvPr id="4" name="Content Placeholder 3"/>
          <p:cNvSpPr>
            <a:spLocks noGrp="1"/>
          </p:cNvSpPr>
          <p:nvPr>
            <p:ph idx="1"/>
          </p:nvPr>
        </p:nvSpPr>
        <p:spPr>
          <a:xfrm>
            <a:off x="457200" y="908720"/>
            <a:ext cx="8229600" cy="1800200"/>
          </a:xfrm>
        </p:spPr>
        <p:txBody>
          <a:bodyPr/>
          <a:lstStyle/>
          <a:p>
            <a:pPr marL="0" indent="0">
              <a:spcBef>
                <a:spcPts val="600"/>
              </a:spcBef>
              <a:spcAft>
                <a:spcPts val="600"/>
              </a:spcAft>
              <a:buNone/>
            </a:pPr>
            <a:r>
              <a:rPr lang="en-GB" dirty="0" smtClean="0"/>
              <a:t>Tier </a:t>
            </a:r>
            <a:r>
              <a:rPr lang="en-GB" dirty="0"/>
              <a:t>classification </a:t>
            </a:r>
            <a:r>
              <a:rPr lang="en-GB" dirty="0" smtClean="0"/>
              <a:t>(as </a:t>
            </a:r>
            <a:r>
              <a:rPr lang="en-GB" dirty="0"/>
              <a:t>of </a:t>
            </a:r>
            <a:r>
              <a:rPr lang="en-GB" dirty="0" smtClean="0"/>
              <a:t>15/12/2017)</a:t>
            </a:r>
          </a:p>
          <a:p>
            <a:pPr>
              <a:spcBef>
                <a:spcPts val="600"/>
              </a:spcBef>
              <a:spcAft>
                <a:spcPts val="600"/>
              </a:spcAft>
            </a:pPr>
            <a:r>
              <a:rPr lang="en-GB" sz="2000" dirty="0" smtClean="0"/>
              <a:t>Depends </a:t>
            </a:r>
            <a:r>
              <a:rPr lang="en-GB" sz="2000" dirty="0"/>
              <a:t>on for data availability and methodological </a:t>
            </a:r>
            <a:r>
              <a:rPr lang="en-GB" sz="2000" dirty="0" smtClean="0"/>
              <a:t>development</a:t>
            </a:r>
          </a:p>
          <a:p>
            <a:pPr>
              <a:spcBef>
                <a:spcPts val="600"/>
              </a:spcBef>
              <a:spcAft>
                <a:spcPts val="600"/>
              </a:spcAft>
            </a:pPr>
            <a:r>
              <a:rPr lang="it-IT" sz="2000" dirty="0" err="1" smtClean="0"/>
              <a:t>Regularly</a:t>
            </a:r>
            <a:r>
              <a:rPr lang="it-IT" sz="2000" dirty="0" smtClean="0"/>
              <a:t> </a:t>
            </a:r>
            <a:r>
              <a:rPr lang="it-IT" sz="2000" dirty="0" err="1" smtClean="0"/>
              <a:t>updated</a:t>
            </a:r>
            <a:r>
              <a:rPr lang="it-IT" sz="2000" dirty="0" smtClean="0"/>
              <a:t> by IAEG-</a:t>
            </a:r>
            <a:r>
              <a:rPr lang="it-IT" sz="2000" dirty="0" err="1" smtClean="0"/>
              <a:t>SDGs</a:t>
            </a:r>
            <a:endParaRPr lang="en-GB" sz="2000" dirty="0"/>
          </a:p>
          <a:p>
            <a:pPr marL="0" indent="0">
              <a:spcBef>
                <a:spcPts val="600"/>
              </a:spcBef>
              <a:spcAft>
                <a:spcPts val="600"/>
              </a:spcAft>
              <a:buNone/>
            </a:pPr>
            <a:endParaRPr lang="en-GB" b="1" dirty="0"/>
          </a:p>
        </p:txBody>
      </p:sp>
      <p:sp>
        <p:nvSpPr>
          <p:cNvPr id="6" name="Rounded Rectangle 5"/>
          <p:cNvSpPr/>
          <p:nvPr/>
        </p:nvSpPr>
        <p:spPr bwMode="auto">
          <a:xfrm>
            <a:off x="539552" y="260648"/>
            <a:ext cx="8169908" cy="633636"/>
          </a:xfrm>
          <a:prstGeom prst="round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algn="ctr"/>
            <a:r>
              <a:rPr lang="de-CH" sz="3000" dirty="0">
                <a:solidFill>
                  <a:srgbClr val="0F5494"/>
                </a:solidFill>
                <a:latin typeface="+mj-lt"/>
                <a:ea typeface="+mj-ea"/>
                <a:cs typeface="+mj-cs"/>
              </a:rPr>
              <a:t>Set </a:t>
            </a:r>
            <a:r>
              <a:rPr lang="de-CH" sz="3000" dirty="0" err="1">
                <a:solidFill>
                  <a:srgbClr val="0F5494"/>
                </a:solidFill>
                <a:latin typeface="+mj-lt"/>
                <a:ea typeface="+mj-ea"/>
                <a:cs typeface="+mj-cs"/>
              </a:rPr>
              <a:t>of</a:t>
            </a:r>
            <a:r>
              <a:rPr lang="de-CH" sz="3000" dirty="0">
                <a:solidFill>
                  <a:srgbClr val="0F5494"/>
                </a:solidFill>
                <a:latin typeface="+mj-lt"/>
                <a:ea typeface="+mj-ea"/>
                <a:cs typeface="+mj-cs"/>
              </a:rPr>
              <a:t> 244 global SDG </a:t>
            </a:r>
            <a:r>
              <a:rPr lang="de-CH" sz="3000" dirty="0" err="1">
                <a:solidFill>
                  <a:srgbClr val="0F5494"/>
                </a:solidFill>
                <a:latin typeface="+mj-lt"/>
                <a:ea typeface="+mj-ea"/>
                <a:cs typeface="+mj-cs"/>
              </a:rPr>
              <a:t>indicators</a:t>
            </a:r>
            <a:endParaRPr lang="en-US" altLang="en-US" sz="3000" dirty="0">
              <a:solidFill>
                <a:srgbClr val="0F5494"/>
              </a:solidFill>
              <a:latin typeface="+mj-lt"/>
              <a:ea typeface="+mj-ea"/>
              <a:cs typeface="+mj-cs"/>
            </a:endParaRPr>
          </a:p>
        </p:txBody>
      </p:sp>
      <p:sp>
        <p:nvSpPr>
          <p:cNvPr id="8" name="Rounded Rectangle 7"/>
          <p:cNvSpPr/>
          <p:nvPr/>
        </p:nvSpPr>
        <p:spPr bwMode="auto">
          <a:xfrm>
            <a:off x="1471464" y="3007986"/>
            <a:ext cx="6480720" cy="801613"/>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spcAft>
                <a:spcPts val="600"/>
              </a:spcAft>
            </a:pPr>
            <a:r>
              <a:rPr lang="en-GB" sz="2000" dirty="0">
                <a:solidFill>
                  <a:schemeClr val="bg1"/>
                </a:solidFill>
                <a:sym typeface="Wingdings" panose="05000000000000000000" pitchFamily="2" charset="2"/>
              </a:rPr>
              <a:t>Tier 1: Data regularly produced </a:t>
            </a:r>
            <a:r>
              <a:rPr lang="en-GB" sz="2000" dirty="0" smtClean="0">
                <a:solidFill>
                  <a:schemeClr val="bg1"/>
                </a:solidFill>
                <a:sym typeface="Wingdings" panose="05000000000000000000" pitchFamily="2" charset="2"/>
              </a:rPr>
              <a:t>(40%)</a:t>
            </a:r>
            <a:endParaRPr lang="en-GB" sz="2000" dirty="0">
              <a:solidFill>
                <a:schemeClr val="bg1"/>
              </a:solidFill>
            </a:endParaRPr>
          </a:p>
        </p:txBody>
      </p:sp>
      <p:sp>
        <p:nvSpPr>
          <p:cNvPr id="10" name="Rounded Rectangle 9"/>
          <p:cNvSpPr/>
          <p:nvPr/>
        </p:nvSpPr>
        <p:spPr bwMode="auto">
          <a:xfrm>
            <a:off x="1255440" y="4016098"/>
            <a:ext cx="6912768" cy="801613"/>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lvl="0" algn="ctr">
              <a:spcBef>
                <a:spcPts val="600"/>
              </a:spcBef>
              <a:spcAft>
                <a:spcPts val="600"/>
              </a:spcAft>
            </a:pPr>
            <a:r>
              <a:rPr lang="en-GB" sz="2000" dirty="0">
                <a:solidFill>
                  <a:schemeClr val="bg1"/>
                </a:solidFill>
              </a:rPr>
              <a:t>Tier 2: Methodology exists but no data (</a:t>
            </a:r>
            <a:r>
              <a:rPr lang="en-GB" sz="2000" dirty="0" smtClean="0">
                <a:solidFill>
                  <a:schemeClr val="bg1"/>
                </a:solidFill>
              </a:rPr>
              <a:t>28%)</a:t>
            </a:r>
            <a:endParaRPr lang="en-GB" sz="2000" dirty="0">
              <a:solidFill>
                <a:schemeClr val="bg1"/>
              </a:solidFill>
            </a:endParaRPr>
          </a:p>
        </p:txBody>
      </p:sp>
      <p:sp>
        <p:nvSpPr>
          <p:cNvPr id="11" name="Rounded Rectangle 10"/>
          <p:cNvSpPr/>
          <p:nvPr/>
        </p:nvSpPr>
        <p:spPr bwMode="auto">
          <a:xfrm>
            <a:off x="827584" y="5014685"/>
            <a:ext cx="7768480" cy="801613"/>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spcAft>
                <a:spcPts val="600"/>
              </a:spcAft>
            </a:pPr>
            <a:r>
              <a:rPr lang="en-GB" sz="2000" dirty="0">
                <a:solidFill>
                  <a:schemeClr val="bg1"/>
                </a:solidFill>
              </a:rPr>
              <a:t>Tier 3: No international methodology exists </a:t>
            </a:r>
            <a:r>
              <a:rPr lang="en-GB" sz="2000" dirty="0" smtClean="0">
                <a:solidFill>
                  <a:schemeClr val="bg1"/>
                </a:solidFill>
              </a:rPr>
              <a:t>(29%)</a:t>
            </a:r>
            <a:endParaRPr lang="en-GB" sz="2000" dirty="0">
              <a:solidFill>
                <a:schemeClr val="bg1"/>
              </a:solidFill>
            </a:endParaRPr>
          </a:p>
        </p:txBody>
      </p:sp>
      <p:sp>
        <p:nvSpPr>
          <p:cNvPr id="9" name="TextBox 8"/>
          <p:cNvSpPr txBox="1"/>
          <p:nvPr/>
        </p:nvSpPr>
        <p:spPr>
          <a:xfrm>
            <a:off x="3210131" y="5960312"/>
            <a:ext cx="3003386" cy="276999"/>
          </a:xfrm>
          <a:prstGeom prst="rect">
            <a:avLst/>
          </a:prstGeom>
          <a:noFill/>
        </p:spPr>
        <p:txBody>
          <a:bodyPr wrap="none" rtlCol="0">
            <a:spAutoFit/>
          </a:bodyPr>
          <a:lstStyle/>
          <a:p>
            <a:r>
              <a:rPr lang="it-IT" sz="1200" b="0" dirty="0" smtClean="0">
                <a:solidFill>
                  <a:srgbClr val="002060"/>
                </a:solidFill>
                <a:latin typeface="+mj-lt"/>
              </a:rPr>
              <a:t>2% of </a:t>
            </a:r>
            <a:r>
              <a:rPr lang="it-IT" sz="1200" b="0" dirty="0" err="1" smtClean="0">
                <a:solidFill>
                  <a:srgbClr val="002060"/>
                </a:solidFill>
                <a:latin typeface="+mj-lt"/>
              </a:rPr>
              <a:t>indicators</a:t>
            </a:r>
            <a:r>
              <a:rPr lang="it-IT" sz="1200" b="0" dirty="0" smtClean="0">
                <a:solidFill>
                  <a:srgbClr val="002060"/>
                </a:solidFill>
                <a:latin typeface="+mj-lt"/>
              </a:rPr>
              <a:t> </a:t>
            </a:r>
            <a:r>
              <a:rPr lang="it-IT" sz="1200" b="0" dirty="0" err="1" smtClean="0">
                <a:solidFill>
                  <a:srgbClr val="002060"/>
                </a:solidFill>
                <a:latin typeface="+mj-lt"/>
              </a:rPr>
              <a:t>have</a:t>
            </a:r>
            <a:r>
              <a:rPr lang="it-IT" sz="1200" b="0" dirty="0" smtClean="0">
                <a:solidFill>
                  <a:srgbClr val="002060"/>
                </a:solidFill>
                <a:latin typeface="+mj-lt"/>
              </a:rPr>
              <a:t> multiple </a:t>
            </a:r>
            <a:r>
              <a:rPr lang="it-IT" sz="1200" b="0" dirty="0" err="1" smtClean="0">
                <a:solidFill>
                  <a:srgbClr val="002060"/>
                </a:solidFill>
                <a:latin typeface="+mj-lt"/>
              </a:rPr>
              <a:t>tiers</a:t>
            </a:r>
            <a:r>
              <a:rPr lang="en-GB" sz="1200" b="0" i="1" dirty="0" smtClean="0">
                <a:solidFill>
                  <a:srgbClr val="002060"/>
                </a:solidFill>
                <a:latin typeface="+mj-lt"/>
                <a:ea typeface="Calibri"/>
                <a:cs typeface="Arial" panose="020B0604020202020204" pitchFamily="34" charset="0"/>
              </a:rPr>
              <a:t> </a:t>
            </a:r>
            <a:endParaRPr lang="en-GB" sz="1200" b="0" dirty="0">
              <a:solidFill>
                <a:srgbClr val="002060"/>
              </a:solidFill>
              <a:latin typeface="+mj-lt"/>
            </a:endParaRPr>
          </a:p>
        </p:txBody>
      </p:sp>
      <p:sp>
        <p:nvSpPr>
          <p:cNvPr id="13"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17</a:t>
            </a:fld>
            <a:endParaRPr lang="en-GB" dirty="0">
              <a:solidFill>
                <a:schemeClr val="accent2"/>
              </a:solidFill>
            </a:endParaRPr>
          </a:p>
        </p:txBody>
      </p:sp>
      <p:sp>
        <p:nvSpPr>
          <p:cNvPr id="14"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
        <p:nvSpPr>
          <p:cNvPr id="15" name="Rectangle 14"/>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236285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725" y="1502439"/>
            <a:ext cx="2426811" cy="3438729"/>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2843808" y="764704"/>
            <a:ext cx="4823767" cy="936625"/>
          </a:xfrm>
          <a:noFill/>
          <a:ln w="9525">
            <a:noFill/>
            <a:miter lim="800000"/>
            <a:headEnd/>
            <a:tailEnd/>
          </a:ln>
        </p:spPr>
        <p:txBody>
          <a:bodyPr vert="horz" wrap="square" lIns="91440" tIns="45720" rIns="91440" bIns="45720" numCol="1" anchor="ctr" anchorCtr="0" compatLnSpc="1">
            <a:prstTxWarp prst="textNoShape">
              <a:avLst/>
            </a:prstTxWarp>
          </a:bodyPr>
          <a:lstStyle/>
          <a:p>
            <a:pPr marL="0" indent="0"/>
            <a:r>
              <a:rPr lang="en-GB" dirty="0"/>
              <a:t>EU SDG </a:t>
            </a:r>
            <a:r>
              <a:rPr lang="en-GB" dirty="0" smtClean="0"/>
              <a:t>monitoring: </a:t>
            </a:r>
            <a:br>
              <a:rPr lang="en-GB" dirty="0" smtClean="0"/>
            </a:br>
            <a:r>
              <a:rPr lang="en-GB" dirty="0" smtClean="0"/>
              <a:t>policy background</a:t>
            </a:r>
            <a:endParaRPr lang="en-GB" dirty="0"/>
          </a:p>
        </p:txBody>
      </p:sp>
      <p:sp>
        <p:nvSpPr>
          <p:cNvPr id="3" name="Content Placeholder 2"/>
          <p:cNvSpPr>
            <a:spLocks noGrp="1"/>
          </p:cNvSpPr>
          <p:nvPr>
            <p:ph idx="1"/>
          </p:nvPr>
        </p:nvSpPr>
        <p:spPr>
          <a:xfrm>
            <a:off x="457200" y="2603524"/>
            <a:ext cx="6779096" cy="3633788"/>
          </a:xfrm>
        </p:spPr>
        <p:txBody>
          <a:bodyPr/>
          <a:lstStyle/>
          <a:p>
            <a:pPr marL="0" indent="0">
              <a:spcBef>
                <a:spcPts val="600"/>
              </a:spcBef>
              <a:spcAft>
                <a:spcPts val="600"/>
              </a:spcAft>
              <a:buNone/>
            </a:pPr>
            <a:r>
              <a:rPr lang="en-GB" dirty="0" smtClean="0"/>
              <a:t>Commission Communication COM(2016) 739 on</a:t>
            </a:r>
            <a:r>
              <a:rPr lang="en-GB" b="1" dirty="0" smtClean="0"/>
              <a:t> </a:t>
            </a:r>
            <a:r>
              <a:rPr lang="en-GB" b="1" dirty="0" smtClean="0">
                <a:hlinkClick r:id="rId4"/>
              </a:rPr>
              <a:t>Next steps for a sustainable European future</a:t>
            </a:r>
            <a:r>
              <a:rPr lang="en-GB" b="1" dirty="0" smtClean="0"/>
              <a:t>,</a:t>
            </a:r>
            <a:r>
              <a:rPr lang="en-GB" dirty="0" smtClean="0"/>
              <a:t> released on 22 November 2016</a:t>
            </a:r>
          </a:p>
          <a:p>
            <a:pPr marL="0" indent="0">
              <a:spcBef>
                <a:spcPts val="600"/>
              </a:spcBef>
              <a:spcAft>
                <a:spcPts val="600"/>
              </a:spcAft>
              <a:buNone/>
            </a:pPr>
            <a:r>
              <a:rPr lang="en-GB" sz="2000" i="1" dirty="0">
                <a:cs typeface="Times New Roman" panose="02020603050405020304" pitchFamily="18" charset="0"/>
              </a:rPr>
              <a:t>«</a:t>
            </a:r>
            <a:r>
              <a:rPr lang="en-GB" sz="2000" i="1" dirty="0" smtClean="0">
                <a:cs typeface="Times New Roman" panose="02020603050405020304" pitchFamily="18" charset="0"/>
              </a:rPr>
              <a:t>From 2017 onwards, the Commission will carry out more detailed regular monitoring of the Sustainable Development Goals in an EU context, </a:t>
            </a:r>
            <a:r>
              <a:rPr lang="en-GB" sz="2000" b="1" i="1" dirty="0" smtClean="0">
                <a:cs typeface="Times New Roman" panose="02020603050405020304" pitchFamily="18" charset="0"/>
              </a:rPr>
              <a:t>developing a reference indicator framework for this purpose</a:t>
            </a:r>
            <a:r>
              <a:rPr lang="en-GB" sz="2000" i="1" dirty="0" smtClean="0">
                <a:cs typeface="Times New Roman" panose="02020603050405020304" pitchFamily="18" charset="0"/>
              </a:rPr>
              <a:t>» </a:t>
            </a:r>
          </a:p>
          <a:p>
            <a:pPr marL="0" indent="0">
              <a:spcBef>
                <a:spcPts val="600"/>
              </a:spcBef>
              <a:spcAft>
                <a:spcPts val="600"/>
              </a:spcAft>
              <a:buNone/>
            </a:pPr>
            <a:endParaRPr lang="en-GB" i="1" dirty="0" smtClean="0">
              <a:cs typeface="Times New Roman" panose="02020603050405020304" pitchFamily="18" charset="0"/>
            </a:endParaRPr>
          </a:p>
          <a:p>
            <a:pPr marL="0" indent="0">
              <a:spcBef>
                <a:spcPts val="600"/>
              </a:spcBef>
              <a:spcAft>
                <a:spcPts val="600"/>
              </a:spcAft>
              <a:buNone/>
            </a:pPr>
            <a:endParaRPr lang="en-GB" i="1" dirty="0">
              <a:cs typeface="Times New Roman" panose="02020603050405020304" pitchFamily="18" charset="0"/>
            </a:endParaRPr>
          </a:p>
        </p:txBody>
      </p:sp>
      <p:sp>
        <p:nvSpPr>
          <p:cNvPr id="7" name="Rectangle 6"/>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9"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18</a:t>
            </a:fld>
            <a:endParaRPr lang="en-GB" dirty="0">
              <a:solidFill>
                <a:schemeClr val="accent2"/>
              </a:solidFill>
            </a:endParaRPr>
          </a:p>
        </p:txBody>
      </p:sp>
      <p:sp>
        <p:nvSpPr>
          <p:cNvPr id="10"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pic>
        <p:nvPicPr>
          <p:cNvPr id="11" name="Picture 2" descr="Image SDG © European Union / © Colour wheel: United Na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70" y="328673"/>
            <a:ext cx="208872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2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4475" y="-99392"/>
            <a:ext cx="2350053" cy="2041070"/>
          </a:xfrm>
          <a:prstGeom prst="rect">
            <a:avLst/>
          </a:prstGeom>
        </p:spPr>
      </p:pic>
      <p:sp>
        <p:nvSpPr>
          <p:cNvPr id="4" name="Title 3"/>
          <p:cNvSpPr>
            <a:spLocks noGrp="1"/>
          </p:cNvSpPr>
          <p:nvPr>
            <p:ph type="title"/>
          </p:nvPr>
        </p:nvSpPr>
        <p:spPr>
          <a:xfrm>
            <a:off x="468313" y="188640"/>
            <a:ext cx="8229600" cy="936625"/>
          </a:xfrm>
          <a:noFill/>
          <a:ln w="9525">
            <a:noFill/>
            <a:miter lim="800000"/>
            <a:headEnd/>
            <a:tailEnd/>
          </a:ln>
        </p:spPr>
        <p:txBody>
          <a:bodyPr vert="horz" wrap="square" lIns="91440" tIns="45720" rIns="91440" bIns="45720" numCol="1" anchor="ctr" anchorCtr="0" compatLnSpc="1">
            <a:prstTxWarp prst="textNoShape">
              <a:avLst/>
            </a:prstTxWarp>
          </a:bodyPr>
          <a:lstStyle/>
          <a:p>
            <a:pPr marL="0" indent="0"/>
            <a:r>
              <a:rPr lang="en-GB" sz="2800" dirty="0"/>
              <a:t>EU SDG </a:t>
            </a:r>
            <a:r>
              <a:rPr lang="en-GB" sz="2800" dirty="0" smtClean="0"/>
              <a:t>indicator set</a:t>
            </a:r>
            <a:endParaRPr lang="en-GB" sz="2800" dirty="0"/>
          </a:p>
        </p:txBody>
      </p:sp>
      <p:sp>
        <p:nvSpPr>
          <p:cNvPr id="3" name="Content Placeholder 2"/>
          <p:cNvSpPr>
            <a:spLocks noGrp="1"/>
          </p:cNvSpPr>
          <p:nvPr>
            <p:ph idx="1"/>
          </p:nvPr>
        </p:nvSpPr>
        <p:spPr/>
        <p:txBody>
          <a:bodyPr/>
          <a:lstStyle/>
          <a:p>
            <a:pPr>
              <a:spcBef>
                <a:spcPts val="600"/>
              </a:spcBef>
            </a:pPr>
            <a:endParaRPr lang="en-GB" sz="2000" dirty="0"/>
          </a:p>
          <a:p>
            <a:pPr marL="0" indent="0">
              <a:spcBef>
                <a:spcPts val="600"/>
              </a:spcBef>
              <a:spcAft>
                <a:spcPts val="600"/>
              </a:spcAft>
              <a:buNone/>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5" name="Segnaposto contenuto 2"/>
          <p:cNvSpPr txBox="1">
            <a:spLocks/>
          </p:cNvSpPr>
          <p:nvPr/>
        </p:nvSpPr>
        <p:spPr bwMode="auto">
          <a:xfrm>
            <a:off x="323528" y="1412776"/>
            <a:ext cx="8496944"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1200"/>
              </a:spcBef>
            </a:pPr>
            <a:r>
              <a:rPr lang="en-GB" sz="2200" b="0" kern="0" dirty="0" smtClean="0"/>
              <a:t>Indicators chosen for their policy </a:t>
            </a:r>
            <a:r>
              <a:rPr lang="en-GB" sz="2200" b="0" u="sng" kern="0" dirty="0" smtClean="0"/>
              <a:t>relevance</a:t>
            </a:r>
            <a:r>
              <a:rPr lang="en-GB" sz="2200" b="0" kern="0" dirty="0" smtClean="0"/>
              <a:t> </a:t>
            </a:r>
            <a:br>
              <a:rPr lang="en-GB" sz="2200" b="0" kern="0" dirty="0" smtClean="0"/>
            </a:br>
            <a:r>
              <a:rPr lang="en-GB" sz="2200" b="0" kern="0" dirty="0" smtClean="0"/>
              <a:t>and </a:t>
            </a:r>
            <a:r>
              <a:rPr lang="en-GB" sz="2200" b="0" u="sng" kern="0" dirty="0" smtClean="0"/>
              <a:t>statistical quality</a:t>
            </a:r>
            <a:r>
              <a:rPr lang="en-GB" sz="2200" b="0" kern="0" dirty="0" smtClean="0"/>
              <a:t> </a:t>
            </a:r>
            <a:r>
              <a:rPr lang="en-GB" sz="1800" b="0" i="1" kern="0" dirty="0" smtClean="0">
                <a:solidFill>
                  <a:schemeClr val="tx1">
                    <a:lumMod val="65000"/>
                    <a:lumOff val="35000"/>
                  </a:schemeClr>
                </a:solidFill>
              </a:rPr>
              <a:t>[</a:t>
            </a:r>
            <a:r>
              <a:rPr lang="en-GB" sz="1800" b="0" i="1" kern="0" dirty="0">
                <a:solidFill>
                  <a:schemeClr val="tx1">
                    <a:lumMod val="65000"/>
                    <a:lumOff val="35000"/>
                  </a:schemeClr>
                </a:solidFill>
              </a:rPr>
              <a:t>strong links with EU policies &amp; in line with European Statistics Code of practice]</a:t>
            </a:r>
            <a:endParaRPr lang="en-GB" sz="1800" i="1" dirty="0"/>
          </a:p>
          <a:p>
            <a:pPr>
              <a:spcBef>
                <a:spcPts val="1200"/>
              </a:spcBef>
            </a:pPr>
            <a:r>
              <a:rPr lang="en-GB" sz="2200" b="0" dirty="0" smtClean="0"/>
              <a:t>Only </a:t>
            </a:r>
            <a:r>
              <a:rPr lang="en-GB" sz="2200" b="0" u="sng" dirty="0"/>
              <a:t>already existing</a:t>
            </a:r>
            <a:r>
              <a:rPr lang="en-GB" sz="2200" b="0" dirty="0"/>
              <a:t> </a:t>
            </a:r>
            <a:r>
              <a:rPr lang="en-GB" sz="2200" b="0" dirty="0" smtClean="0"/>
              <a:t>indicators</a:t>
            </a:r>
            <a:endParaRPr lang="en-GB" sz="1800" b="0" i="1" kern="0" dirty="0">
              <a:solidFill>
                <a:schemeClr val="tx1">
                  <a:lumMod val="65000"/>
                  <a:lumOff val="35000"/>
                </a:schemeClr>
              </a:solidFill>
            </a:endParaRPr>
          </a:p>
          <a:p>
            <a:pPr>
              <a:spcBef>
                <a:spcPts val="1200"/>
              </a:spcBef>
            </a:pPr>
            <a:r>
              <a:rPr lang="en-GB" sz="2200" b="0" kern="0" dirty="0" smtClean="0"/>
              <a:t>Result of a broad consultative process</a:t>
            </a:r>
            <a:br>
              <a:rPr lang="en-GB" sz="2200" b="0" kern="0" dirty="0" smtClean="0"/>
            </a:br>
            <a:r>
              <a:rPr lang="en-GB" sz="1800" b="0" i="1" kern="0" dirty="0" smtClean="0">
                <a:solidFill>
                  <a:schemeClr val="tx1">
                    <a:lumMod val="65000"/>
                    <a:lumOff val="35000"/>
                  </a:schemeClr>
                </a:solidFill>
              </a:rPr>
              <a:t>[including: Member States (via NSIs), EU Council Committees, users, academia and civil society, international organisations (FAO, UNEP, …)]</a:t>
            </a:r>
          </a:p>
          <a:p>
            <a:pPr>
              <a:spcBef>
                <a:spcPts val="1200"/>
              </a:spcBef>
            </a:pPr>
            <a:r>
              <a:rPr lang="en-GB" sz="2200" b="0" kern="0" dirty="0" smtClean="0"/>
              <a:t>Favourable opinion of the European Statistical </a:t>
            </a:r>
            <a:r>
              <a:rPr lang="en-GB" sz="2200" b="0" kern="0" dirty="0" smtClean="0"/>
              <a:t>System (ESS) </a:t>
            </a:r>
            <a:r>
              <a:rPr lang="en-GB" sz="2200" b="0" kern="0" dirty="0" smtClean="0"/>
              <a:t>Committee on 18 May 2017</a:t>
            </a:r>
          </a:p>
          <a:p>
            <a:pPr>
              <a:spcBef>
                <a:spcPts val="1200"/>
              </a:spcBef>
            </a:pPr>
            <a:endParaRPr lang="en-GB" sz="2200" b="0" kern="0" dirty="0" smtClean="0"/>
          </a:p>
          <a:p>
            <a:pPr>
              <a:spcBef>
                <a:spcPts val="1800"/>
              </a:spcBef>
            </a:pPr>
            <a:endParaRPr lang="en-GB" sz="2200" b="0" kern="0" dirty="0"/>
          </a:p>
        </p:txBody>
      </p:sp>
      <p:sp>
        <p:nvSpPr>
          <p:cNvPr id="7" name="Rectangle 6"/>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0"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19</a:t>
            </a:fld>
            <a:endParaRPr lang="en-GB" dirty="0">
              <a:solidFill>
                <a:schemeClr val="accent2"/>
              </a:solidFill>
            </a:endParaRPr>
          </a:p>
        </p:txBody>
      </p:sp>
      <p:sp>
        <p:nvSpPr>
          <p:cNvPr id="12"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spTree>
    <p:extLst>
      <p:ext uri="{BB962C8B-B14F-4D97-AF65-F5344CB8AC3E}">
        <p14:creationId xmlns:p14="http://schemas.microsoft.com/office/powerpoint/2010/main" val="52928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sustainabl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207" y="44624"/>
            <a:ext cx="301925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082" y="23421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270" y="4139788"/>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76056" y="683984"/>
            <a:ext cx="3456384" cy="584775"/>
          </a:xfrm>
          <a:prstGeom prst="rect">
            <a:avLst/>
          </a:prstGeom>
          <a:noFill/>
        </p:spPr>
        <p:txBody>
          <a:bodyPr wrap="square" rtlCol="0">
            <a:spAutoFit/>
          </a:bodyPr>
          <a:lstStyle/>
          <a:p>
            <a:pPr algn="ctr"/>
            <a:r>
              <a:rPr lang="it-IT" sz="3200" dirty="0" smtClean="0">
                <a:solidFill>
                  <a:srgbClr val="0F5494"/>
                </a:solidFill>
              </a:rPr>
              <a:t>OUTLINE</a:t>
            </a:r>
            <a:endParaRPr lang="en-GB" sz="3200" dirty="0" err="1" smtClean="0">
              <a:solidFill>
                <a:srgbClr val="0F5494"/>
              </a:solidFill>
            </a:endParaRPr>
          </a:p>
        </p:txBody>
      </p:sp>
      <p:sp>
        <p:nvSpPr>
          <p:cNvPr id="8" name="TextBox 7"/>
          <p:cNvSpPr txBox="1"/>
          <p:nvPr/>
        </p:nvSpPr>
        <p:spPr>
          <a:xfrm>
            <a:off x="372108" y="6245864"/>
            <a:ext cx="5400600" cy="369332"/>
          </a:xfrm>
          <a:prstGeom prst="rect">
            <a:avLst/>
          </a:prstGeom>
          <a:noFill/>
        </p:spPr>
        <p:txBody>
          <a:bodyPr wrap="square" rtlCol="0">
            <a:spAutoFit/>
          </a:bodyPr>
          <a:lstStyle/>
          <a:p>
            <a:pPr algn="ctr"/>
            <a:r>
              <a:rPr lang="it-IT" sz="1800" dirty="0" smtClean="0">
                <a:solidFill>
                  <a:srgbClr val="0F5494"/>
                </a:solidFill>
              </a:rPr>
              <a:t>SDG </a:t>
            </a:r>
            <a:r>
              <a:rPr lang="it-IT" sz="1800" dirty="0" err="1">
                <a:solidFill>
                  <a:srgbClr val="0F5494"/>
                </a:solidFill>
              </a:rPr>
              <a:t>m</a:t>
            </a:r>
            <a:r>
              <a:rPr lang="it-IT" sz="1800" dirty="0" err="1" smtClean="0">
                <a:solidFill>
                  <a:srgbClr val="0F5494"/>
                </a:solidFill>
              </a:rPr>
              <a:t>onitoring</a:t>
            </a:r>
            <a:r>
              <a:rPr lang="it-IT" sz="1800" dirty="0" smtClean="0">
                <a:solidFill>
                  <a:srgbClr val="0F5494"/>
                </a:solidFill>
              </a:rPr>
              <a:t> in an EU </a:t>
            </a:r>
            <a:r>
              <a:rPr lang="it-IT" sz="1800" dirty="0" err="1" smtClean="0">
                <a:solidFill>
                  <a:srgbClr val="0F5494"/>
                </a:solidFill>
              </a:rPr>
              <a:t>context</a:t>
            </a:r>
            <a:endParaRPr lang="en-GB" sz="1800" dirty="0" err="1" smtClean="0">
              <a:solidFill>
                <a:srgbClr val="0F5494"/>
              </a:solidFill>
            </a:endParaRPr>
          </a:p>
        </p:txBody>
      </p:sp>
      <p:sp>
        <p:nvSpPr>
          <p:cNvPr id="10" name="TextBox 9"/>
          <p:cNvSpPr txBox="1"/>
          <p:nvPr/>
        </p:nvSpPr>
        <p:spPr>
          <a:xfrm>
            <a:off x="313483" y="616332"/>
            <a:ext cx="875506" cy="584775"/>
          </a:xfrm>
          <a:prstGeom prst="rect">
            <a:avLst/>
          </a:prstGeom>
          <a:noFill/>
        </p:spPr>
        <p:txBody>
          <a:bodyPr wrap="square" rtlCol="0">
            <a:spAutoFit/>
          </a:bodyPr>
          <a:lstStyle/>
          <a:p>
            <a:pPr algn="ctr"/>
            <a:r>
              <a:rPr lang="it-IT" sz="3200" dirty="0" smtClean="0">
                <a:solidFill>
                  <a:srgbClr val="0F5494"/>
                </a:solidFill>
              </a:rPr>
              <a:t>1</a:t>
            </a:r>
          </a:p>
        </p:txBody>
      </p:sp>
      <p:sp>
        <p:nvSpPr>
          <p:cNvPr id="12" name="TextBox 11"/>
          <p:cNvSpPr txBox="1"/>
          <p:nvPr/>
        </p:nvSpPr>
        <p:spPr>
          <a:xfrm>
            <a:off x="290191" y="2849860"/>
            <a:ext cx="875506" cy="584775"/>
          </a:xfrm>
          <a:prstGeom prst="rect">
            <a:avLst/>
          </a:prstGeom>
          <a:noFill/>
        </p:spPr>
        <p:txBody>
          <a:bodyPr wrap="square" rtlCol="0">
            <a:spAutoFit/>
          </a:bodyPr>
          <a:lstStyle/>
          <a:p>
            <a:pPr algn="ctr"/>
            <a:r>
              <a:rPr lang="it-IT" sz="3200" dirty="0">
                <a:solidFill>
                  <a:srgbClr val="0F5494"/>
                </a:solidFill>
              </a:rPr>
              <a:t>2</a:t>
            </a:r>
            <a:endParaRPr lang="it-IT" sz="3200" dirty="0" smtClean="0">
              <a:solidFill>
                <a:srgbClr val="0F5494"/>
              </a:solidFill>
            </a:endParaRPr>
          </a:p>
        </p:txBody>
      </p:sp>
      <p:sp>
        <p:nvSpPr>
          <p:cNvPr id="13" name="TextBox 12"/>
          <p:cNvSpPr txBox="1"/>
          <p:nvPr/>
        </p:nvSpPr>
        <p:spPr>
          <a:xfrm>
            <a:off x="313483" y="4914200"/>
            <a:ext cx="875506" cy="584775"/>
          </a:xfrm>
          <a:prstGeom prst="rect">
            <a:avLst/>
          </a:prstGeom>
          <a:noFill/>
        </p:spPr>
        <p:txBody>
          <a:bodyPr wrap="square" rtlCol="0">
            <a:spAutoFit/>
          </a:bodyPr>
          <a:lstStyle/>
          <a:p>
            <a:pPr algn="ctr"/>
            <a:r>
              <a:rPr lang="it-IT" sz="3200" dirty="0" smtClean="0">
                <a:solidFill>
                  <a:srgbClr val="0F5494"/>
                </a:solidFill>
              </a:rPr>
              <a:t>3</a:t>
            </a:r>
          </a:p>
        </p:txBody>
      </p:sp>
      <p:sp>
        <p:nvSpPr>
          <p:cNvPr id="11" name="TextBox 10"/>
          <p:cNvSpPr txBox="1"/>
          <p:nvPr/>
        </p:nvSpPr>
        <p:spPr>
          <a:xfrm>
            <a:off x="1115616" y="1988840"/>
            <a:ext cx="3888432" cy="369332"/>
          </a:xfrm>
          <a:prstGeom prst="rect">
            <a:avLst/>
          </a:prstGeom>
          <a:noFill/>
        </p:spPr>
        <p:txBody>
          <a:bodyPr wrap="square" rtlCol="0">
            <a:spAutoFit/>
          </a:bodyPr>
          <a:lstStyle/>
          <a:p>
            <a:pPr algn="ctr"/>
            <a:r>
              <a:rPr lang="it-IT" sz="1800" dirty="0" err="1" smtClean="0">
                <a:solidFill>
                  <a:srgbClr val="0F5494"/>
                </a:solidFill>
              </a:rPr>
              <a:t>Monitoring</a:t>
            </a:r>
            <a:r>
              <a:rPr lang="it-IT" sz="1800" dirty="0" smtClean="0">
                <a:solidFill>
                  <a:srgbClr val="0F5494"/>
                </a:solidFill>
              </a:rPr>
              <a:t> the 2030 Agenda</a:t>
            </a:r>
            <a:endParaRPr lang="en-GB" sz="1800" dirty="0" err="1" smtClean="0">
              <a:solidFill>
                <a:srgbClr val="0F5494"/>
              </a:solidFill>
            </a:endParaRPr>
          </a:p>
        </p:txBody>
      </p:sp>
      <p:sp>
        <p:nvSpPr>
          <p:cNvPr id="3"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2</a:t>
            </a:fld>
            <a:endParaRPr lang="en-GB" dirty="0">
              <a:solidFill>
                <a:schemeClr val="accent2"/>
              </a:solidFill>
            </a:endParaRPr>
          </a:p>
        </p:txBody>
      </p:sp>
      <p:sp>
        <p:nvSpPr>
          <p:cNvPr id="14" name="Rectangle 13"/>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111646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6632"/>
            <a:ext cx="468052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8313" y="260648"/>
            <a:ext cx="8229600" cy="936625"/>
          </a:xfrm>
        </p:spPr>
        <p:txBody>
          <a:bodyPr/>
          <a:lstStyle/>
          <a:p>
            <a:r>
              <a:rPr lang="en-GB" dirty="0" smtClean="0"/>
              <a:t>EU SDG indicator set: main features</a:t>
            </a:r>
            <a:endParaRPr lang="en-GB" dirty="0"/>
          </a:p>
        </p:txBody>
      </p:sp>
      <p:sp>
        <p:nvSpPr>
          <p:cNvPr id="4" name="Content Placeholder 3"/>
          <p:cNvSpPr>
            <a:spLocks noGrp="1"/>
          </p:cNvSpPr>
          <p:nvPr>
            <p:ph idx="1"/>
          </p:nvPr>
        </p:nvSpPr>
        <p:spPr>
          <a:xfrm>
            <a:off x="457200" y="1772816"/>
            <a:ext cx="8229600" cy="3633788"/>
          </a:xfrm>
        </p:spPr>
        <p:txBody>
          <a:bodyPr/>
          <a:lstStyle/>
          <a:p>
            <a:r>
              <a:rPr lang="en-GB" dirty="0" smtClean="0"/>
              <a:t>100 different indicators, evenly distributed </a:t>
            </a:r>
            <a:br>
              <a:rPr lang="en-GB" dirty="0" smtClean="0"/>
            </a:br>
            <a:r>
              <a:rPr lang="en-GB" dirty="0" smtClean="0"/>
              <a:t>across the 17 SDGs</a:t>
            </a:r>
            <a:r>
              <a:rPr lang="en-GB" sz="2000" i="1" dirty="0" smtClean="0">
                <a:solidFill>
                  <a:schemeClr val="tx1">
                    <a:lumMod val="65000"/>
                    <a:lumOff val="35000"/>
                  </a:schemeClr>
                </a:solidFill>
              </a:rPr>
              <a:t> </a:t>
            </a:r>
          </a:p>
          <a:p>
            <a:r>
              <a:rPr lang="en-GB" i="1" dirty="0" smtClean="0"/>
              <a:t>41 multipurpose indicators </a:t>
            </a:r>
          </a:p>
          <a:p>
            <a:r>
              <a:rPr lang="en-GB" i="1" dirty="0" smtClean="0"/>
              <a:t>68% from ESS, 32% from non-ESS sources</a:t>
            </a:r>
          </a:p>
          <a:p>
            <a:r>
              <a:rPr lang="en-GB" i="1" dirty="0" smtClean="0"/>
              <a:t>56% aligned with UN SDG indicators </a:t>
            </a:r>
          </a:p>
          <a:p>
            <a:r>
              <a:rPr lang="en-GB" dirty="0" smtClean="0"/>
              <a:t>88% annually updated</a:t>
            </a:r>
            <a:endParaRPr lang="en-GB" i="1" dirty="0" smtClean="0"/>
          </a:p>
          <a:p>
            <a:r>
              <a:rPr lang="en-GB" i="1" dirty="0" smtClean="0"/>
              <a:t>Breakdowns by gender, age groups, NUTS 2 region, educational level, degree of urbanisation, income and disability</a:t>
            </a:r>
            <a:endParaRPr lang="en-GB" i="1" dirty="0"/>
          </a:p>
        </p:txBody>
      </p:sp>
      <p:sp>
        <p:nvSpPr>
          <p:cNvPr id="5" name="AutoShape 2" descr="Risultati immagini per highligh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8"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20</a:t>
            </a:fld>
            <a:endParaRPr lang="en-GB" dirty="0">
              <a:solidFill>
                <a:schemeClr val="accent2"/>
              </a:solidFill>
            </a:endParaRPr>
          </a:p>
        </p:txBody>
      </p:sp>
      <p:sp>
        <p:nvSpPr>
          <p:cNvPr id="10"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spTree>
    <p:extLst>
      <p:ext uri="{BB962C8B-B14F-4D97-AF65-F5344CB8AC3E}">
        <p14:creationId xmlns:p14="http://schemas.microsoft.com/office/powerpoint/2010/main" val="147291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75572" y="1138732"/>
            <a:ext cx="2444900" cy="4594524"/>
            <a:chOff x="6304113" y="1628800"/>
            <a:chExt cx="2444900" cy="4594524"/>
          </a:xfrm>
        </p:grpSpPr>
        <p:pic>
          <p:nvPicPr>
            <p:cNvPr id="1030"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916" y="2060848"/>
              <a:ext cx="2155294" cy="416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304113" y="1628800"/>
              <a:ext cx="2444900" cy="369332"/>
            </a:xfrm>
            <a:prstGeom prst="rect">
              <a:avLst/>
            </a:prstGeom>
            <a:noFill/>
          </p:spPr>
          <p:txBody>
            <a:bodyPr wrap="none" rtlCol="0">
              <a:spAutoFit/>
            </a:bodyPr>
            <a:lstStyle/>
            <a:p>
              <a:r>
                <a:rPr lang="en-GB" sz="1800" b="0" dirty="0" smtClean="0">
                  <a:solidFill>
                    <a:srgbClr val="0F5494"/>
                  </a:solidFill>
                </a:rPr>
                <a:t>Statistics Explained</a:t>
              </a:r>
            </a:p>
          </p:txBody>
        </p:sp>
      </p:grpSp>
      <p:sp>
        <p:nvSpPr>
          <p:cNvPr id="2" name="Title 1"/>
          <p:cNvSpPr>
            <a:spLocks noGrp="1"/>
          </p:cNvSpPr>
          <p:nvPr>
            <p:ph type="title"/>
          </p:nvPr>
        </p:nvSpPr>
        <p:spPr>
          <a:xfrm>
            <a:off x="468313" y="260648"/>
            <a:ext cx="8229600" cy="936625"/>
          </a:xfrm>
        </p:spPr>
        <p:txBody>
          <a:bodyPr/>
          <a:lstStyle/>
          <a:p>
            <a:pPr marL="0" indent="0"/>
            <a:r>
              <a:rPr lang="en-GB" sz="2600" dirty="0" smtClean="0"/>
              <a:t>EU SDG monitoring: Eurostat's 2017 package</a:t>
            </a:r>
            <a:endParaRPr lang="en-GB" sz="2600" dirty="0"/>
          </a:p>
        </p:txBody>
      </p:sp>
      <p:grpSp>
        <p:nvGrpSpPr>
          <p:cNvPr id="11" name="Group 10"/>
          <p:cNvGrpSpPr/>
          <p:nvPr/>
        </p:nvGrpSpPr>
        <p:grpSpPr>
          <a:xfrm>
            <a:off x="3488214" y="1916832"/>
            <a:ext cx="2595954" cy="3402219"/>
            <a:chOff x="4208294" y="1844824"/>
            <a:chExt cx="2595954" cy="3402219"/>
          </a:xfrm>
        </p:grpSpPr>
        <p:pic>
          <p:nvPicPr>
            <p:cNvPr id="1029" name="Picture 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8294" y="2276195"/>
              <a:ext cx="2595954" cy="297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427984" y="1844824"/>
              <a:ext cx="2307042" cy="369332"/>
            </a:xfrm>
            <a:prstGeom prst="rect">
              <a:avLst/>
            </a:prstGeom>
            <a:noFill/>
          </p:spPr>
          <p:txBody>
            <a:bodyPr wrap="none" rtlCol="0">
              <a:spAutoFit/>
            </a:bodyPr>
            <a:lstStyle/>
            <a:p>
              <a:r>
                <a:rPr lang="en-GB" sz="1800" b="0" dirty="0" smtClean="0">
                  <a:solidFill>
                    <a:srgbClr val="0F5494"/>
                  </a:solidFill>
                </a:rPr>
                <a:t>Dedicated website</a:t>
              </a:r>
            </a:p>
          </p:txBody>
        </p:sp>
      </p:grpSp>
      <p:grpSp>
        <p:nvGrpSpPr>
          <p:cNvPr id="8" name="Group 7"/>
          <p:cNvGrpSpPr/>
          <p:nvPr/>
        </p:nvGrpSpPr>
        <p:grpSpPr>
          <a:xfrm>
            <a:off x="755576" y="3861048"/>
            <a:ext cx="2056973" cy="2172315"/>
            <a:chOff x="2940650" y="3957420"/>
            <a:chExt cx="2056973" cy="2172315"/>
          </a:xfrm>
        </p:grpSpPr>
        <p:pic>
          <p:nvPicPr>
            <p:cNvPr id="1031" name="Picture 7">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372" y="4351412"/>
              <a:ext cx="1659528" cy="177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940650" y="3957420"/>
              <a:ext cx="2056973" cy="369332"/>
            </a:xfrm>
            <a:prstGeom prst="rect">
              <a:avLst/>
            </a:prstGeom>
            <a:noFill/>
          </p:spPr>
          <p:txBody>
            <a:bodyPr wrap="none" rtlCol="0">
              <a:spAutoFit/>
            </a:bodyPr>
            <a:lstStyle/>
            <a:p>
              <a:r>
                <a:rPr lang="en-GB" sz="1800" b="0" dirty="0" smtClean="0">
                  <a:solidFill>
                    <a:srgbClr val="0F5494"/>
                  </a:solidFill>
                </a:rPr>
                <a:t>Online database</a:t>
              </a:r>
            </a:p>
          </p:txBody>
        </p:sp>
      </p:grpSp>
      <p:grpSp>
        <p:nvGrpSpPr>
          <p:cNvPr id="15" name="Group 14"/>
          <p:cNvGrpSpPr/>
          <p:nvPr/>
        </p:nvGrpSpPr>
        <p:grpSpPr>
          <a:xfrm>
            <a:off x="36052" y="1124744"/>
            <a:ext cx="3576620" cy="2527274"/>
            <a:chOff x="36052" y="1844824"/>
            <a:chExt cx="3784505" cy="2712222"/>
          </a:xfrm>
        </p:grpSpPr>
        <p:pic>
          <p:nvPicPr>
            <p:cNvPr id="1034" name="Picture 10">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00740">
              <a:off x="1707814" y="2410296"/>
              <a:ext cx="1508189" cy="214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052" y="1844824"/>
              <a:ext cx="3784505" cy="396360"/>
            </a:xfrm>
            <a:prstGeom prst="rect">
              <a:avLst/>
            </a:prstGeom>
            <a:noFill/>
          </p:spPr>
          <p:txBody>
            <a:bodyPr wrap="none" rtlCol="0">
              <a:spAutoFit/>
            </a:bodyPr>
            <a:lstStyle/>
            <a:p>
              <a:r>
                <a:rPr lang="en-GB" sz="1800" b="0" dirty="0" smtClean="0">
                  <a:solidFill>
                    <a:srgbClr val="0F5494"/>
                  </a:solidFill>
                </a:rPr>
                <a:t>Monitoring report &amp; Brochure</a:t>
              </a:r>
            </a:p>
          </p:txBody>
        </p:sp>
        <p:pic>
          <p:nvPicPr>
            <p:cNvPr id="1033" name="Picture 9">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033348">
              <a:off x="203130" y="2387568"/>
              <a:ext cx="1528432" cy="216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ectangle 1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9"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21</a:t>
            </a:fld>
            <a:endParaRPr lang="en-GB" dirty="0">
              <a:solidFill>
                <a:schemeClr val="accent2"/>
              </a:solidFill>
            </a:endParaRPr>
          </a:p>
        </p:txBody>
      </p:sp>
      <p:sp>
        <p:nvSpPr>
          <p:cNvPr id="21"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spTree>
    <p:extLst>
      <p:ext uri="{BB962C8B-B14F-4D97-AF65-F5344CB8AC3E}">
        <p14:creationId xmlns:p14="http://schemas.microsoft.com/office/powerpoint/2010/main" val="307596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548680"/>
            <a:ext cx="8229600" cy="936625"/>
          </a:xfrm>
          <a:noFill/>
          <a:ln w="9525">
            <a:noFill/>
            <a:miter lim="800000"/>
            <a:headEnd/>
            <a:tailEnd/>
          </a:ln>
        </p:spPr>
        <p:txBody>
          <a:bodyPr vert="horz" wrap="square" lIns="91440" tIns="45720" rIns="91440" bIns="45720" numCol="1" anchor="ctr" anchorCtr="0" compatLnSpc="1">
            <a:prstTxWarp prst="textNoShape">
              <a:avLst/>
            </a:prstTxWarp>
          </a:bodyPr>
          <a:lstStyle/>
          <a:p>
            <a:pPr marL="0" indent="0"/>
            <a:r>
              <a:rPr lang="en-GB" sz="2800" dirty="0" smtClean="0"/>
              <a:t>EU SDG monitoring report</a:t>
            </a:r>
            <a:endParaRPr lang="en-GB" sz="2800" dirty="0"/>
          </a:p>
        </p:txBody>
      </p:sp>
      <p:sp>
        <p:nvSpPr>
          <p:cNvPr id="3" name="Content Placeholder 2"/>
          <p:cNvSpPr>
            <a:spLocks noGrp="1"/>
          </p:cNvSpPr>
          <p:nvPr>
            <p:ph idx="1"/>
          </p:nvPr>
        </p:nvSpPr>
        <p:spPr>
          <a:xfrm>
            <a:off x="457200" y="1844824"/>
            <a:ext cx="8229600" cy="3633788"/>
          </a:xfrm>
        </p:spPr>
        <p:txBody>
          <a:bodyPr/>
          <a:lstStyle/>
          <a:p>
            <a:pPr>
              <a:spcBef>
                <a:spcPts val="600"/>
              </a:spcBef>
            </a:pPr>
            <a:endParaRPr lang="en-GB" sz="2000" dirty="0"/>
          </a:p>
          <a:p>
            <a:pPr marL="0" indent="0">
              <a:spcBef>
                <a:spcPts val="600"/>
              </a:spcBef>
              <a:spcAft>
                <a:spcPts val="600"/>
              </a:spcAft>
              <a:buNone/>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5" name="Segnaposto contenuto 2"/>
          <p:cNvSpPr txBox="1">
            <a:spLocks/>
          </p:cNvSpPr>
          <p:nvPr/>
        </p:nvSpPr>
        <p:spPr bwMode="auto">
          <a:xfrm>
            <a:off x="467544" y="2060848"/>
            <a:ext cx="8496944" cy="4176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1200"/>
              </a:spcBef>
              <a:spcAft>
                <a:spcPts val="600"/>
              </a:spcAft>
            </a:pPr>
            <a:r>
              <a:rPr lang="en-US" sz="2000" b="0" kern="0" dirty="0" smtClean="0"/>
              <a:t>Synopsis</a:t>
            </a:r>
            <a:endParaRPr lang="en-US" sz="2000" b="0" kern="0" dirty="0"/>
          </a:p>
          <a:p>
            <a:pPr>
              <a:spcBef>
                <a:spcPts val="1200"/>
              </a:spcBef>
              <a:spcAft>
                <a:spcPts val="600"/>
              </a:spcAft>
            </a:pPr>
            <a:r>
              <a:rPr lang="en-US" sz="2000" b="0" kern="0" dirty="0"/>
              <a:t>Introduction</a:t>
            </a:r>
          </a:p>
          <a:p>
            <a:pPr>
              <a:spcBef>
                <a:spcPts val="1200"/>
              </a:spcBef>
              <a:spcAft>
                <a:spcPts val="600"/>
              </a:spcAft>
            </a:pPr>
            <a:r>
              <a:rPr lang="en-US" sz="2000" b="0" kern="0" dirty="0"/>
              <a:t>17 thematic chapters </a:t>
            </a:r>
            <a:br>
              <a:rPr lang="en-US" sz="2000" b="0" kern="0" dirty="0"/>
            </a:br>
            <a:r>
              <a:rPr lang="en-GB" sz="1700" b="0" i="1" kern="0" dirty="0" smtClean="0">
                <a:solidFill>
                  <a:srgbClr val="000000">
                    <a:lumMod val="65000"/>
                    <a:lumOff val="35000"/>
                  </a:srgbClr>
                </a:solidFill>
                <a:latin typeface="Verdana" pitchFamily="34" charset="0"/>
              </a:rPr>
              <a:t>[1 chapter per SDG]</a:t>
            </a:r>
            <a:endParaRPr lang="en-US" sz="2000" b="0" kern="0" dirty="0"/>
          </a:p>
          <a:p>
            <a:pPr>
              <a:spcBef>
                <a:spcPts val="1200"/>
              </a:spcBef>
              <a:spcAft>
                <a:spcPts val="600"/>
              </a:spcAft>
            </a:pPr>
            <a:r>
              <a:rPr lang="en-US" sz="2000" b="0" kern="0" dirty="0" smtClean="0"/>
              <a:t>Annexes</a:t>
            </a:r>
            <a:endParaRPr lang="en-US" sz="2000" b="0" kern="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578" y="1823129"/>
            <a:ext cx="2752846" cy="3910127"/>
          </a:xfrm>
          <a:prstGeom prst="rect">
            <a:avLst/>
          </a:prstGeom>
          <a:ln>
            <a:solidFill>
              <a:schemeClr val="tx1"/>
            </a:solidFill>
          </a:ln>
        </p:spPr>
      </p:pic>
      <p:sp>
        <p:nvSpPr>
          <p:cNvPr id="8" name="Rectangle 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9"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22</a:t>
            </a:fld>
            <a:endParaRPr lang="en-GB" dirty="0">
              <a:solidFill>
                <a:schemeClr val="accent2"/>
              </a:solidFill>
            </a:endParaRPr>
          </a:p>
        </p:txBody>
      </p:sp>
      <p:sp>
        <p:nvSpPr>
          <p:cNvPr id="11"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spTree>
    <p:extLst>
      <p:ext uri="{BB962C8B-B14F-4D97-AF65-F5344CB8AC3E}">
        <p14:creationId xmlns:p14="http://schemas.microsoft.com/office/powerpoint/2010/main" val="283198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620688"/>
            <a:ext cx="8229600" cy="936625"/>
          </a:xfrm>
          <a:noFill/>
          <a:ln w="9525">
            <a:noFill/>
            <a:miter lim="800000"/>
            <a:headEnd/>
            <a:tailEnd/>
          </a:ln>
        </p:spPr>
        <p:txBody>
          <a:bodyPr vert="horz" wrap="square" lIns="91440" tIns="45720" rIns="91440" bIns="45720" numCol="1" anchor="ctr" anchorCtr="0" compatLnSpc="1">
            <a:prstTxWarp prst="textNoShape">
              <a:avLst/>
            </a:prstTxWarp>
          </a:bodyPr>
          <a:lstStyle/>
          <a:p>
            <a:pPr marL="0" indent="0"/>
            <a:r>
              <a:rPr lang="en-GB" dirty="0" smtClean="0"/>
              <a:t>EU SDG brochure</a:t>
            </a:r>
            <a:endParaRPr lang="en-GB" dirty="0"/>
          </a:p>
        </p:txBody>
      </p:sp>
      <p:sp>
        <p:nvSpPr>
          <p:cNvPr id="3" name="Content Placeholder 2"/>
          <p:cNvSpPr>
            <a:spLocks noGrp="1"/>
          </p:cNvSpPr>
          <p:nvPr>
            <p:ph idx="1"/>
          </p:nvPr>
        </p:nvSpPr>
        <p:spPr>
          <a:xfrm>
            <a:off x="457200" y="1916832"/>
            <a:ext cx="8229600" cy="3633788"/>
          </a:xfrm>
        </p:spPr>
        <p:txBody>
          <a:bodyPr/>
          <a:lstStyle/>
          <a:p>
            <a:pPr>
              <a:spcBef>
                <a:spcPts val="600"/>
              </a:spcBef>
            </a:pPr>
            <a:endParaRPr lang="en-GB" sz="2000" dirty="0"/>
          </a:p>
          <a:p>
            <a:pPr marL="0" indent="0">
              <a:spcBef>
                <a:spcPts val="600"/>
              </a:spcBef>
              <a:spcAft>
                <a:spcPts val="600"/>
              </a:spcAft>
              <a:buNone/>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1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1171">
            <a:off x="7662491" y="93193"/>
            <a:ext cx="1406347" cy="197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27016"/>
            <a:ext cx="6722852" cy="47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2"/>
          <p:cNvSpPr txBox="1">
            <a:spLocks/>
          </p:cNvSpPr>
          <p:nvPr/>
        </p:nvSpPr>
        <p:spPr bwMode="auto">
          <a:xfrm>
            <a:off x="6974372" y="2204864"/>
            <a:ext cx="216962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1200"/>
              </a:spcBef>
              <a:spcAft>
                <a:spcPts val="600"/>
              </a:spcAft>
              <a:buNone/>
            </a:pPr>
            <a:r>
              <a:rPr lang="en-GB" sz="2000" b="0" kern="0" dirty="0" smtClean="0"/>
              <a:t>40 pages </a:t>
            </a:r>
            <a:br>
              <a:rPr lang="en-GB" sz="2000" b="0" kern="0" dirty="0" smtClean="0"/>
            </a:br>
            <a:r>
              <a:rPr lang="en-GB" sz="1800" b="0" i="1" kern="0" dirty="0" smtClean="0">
                <a:solidFill>
                  <a:schemeClr val="tx1">
                    <a:lumMod val="65000"/>
                    <a:lumOff val="35000"/>
                  </a:schemeClr>
                </a:solidFill>
              </a:rPr>
              <a:t>[intro + 2 pages per SDG]</a:t>
            </a:r>
          </a:p>
          <a:p>
            <a:pPr marL="0" indent="0">
              <a:spcBef>
                <a:spcPts val="1200"/>
              </a:spcBef>
              <a:spcAft>
                <a:spcPts val="600"/>
              </a:spcAft>
              <a:buNone/>
            </a:pPr>
            <a:r>
              <a:rPr lang="en-GB" sz="2000" b="0" kern="0" dirty="0" smtClean="0"/>
              <a:t>Visual presentation of results</a:t>
            </a:r>
            <a:endParaRPr lang="en-GB" sz="2000" b="0" kern="0" dirty="0"/>
          </a:p>
        </p:txBody>
      </p:sp>
      <p:sp>
        <p:nvSpPr>
          <p:cNvPr id="10" name="Rectangle 9"/>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1"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23</a:t>
            </a:fld>
            <a:endParaRPr lang="en-GB" dirty="0">
              <a:solidFill>
                <a:schemeClr val="accent2"/>
              </a:solidFill>
            </a:endParaRPr>
          </a:p>
        </p:txBody>
      </p:sp>
      <p:sp>
        <p:nvSpPr>
          <p:cNvPr id="13"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en-GB" sz="1200" dirty="0" smtClean="0">
                <a:solidFill>
                  <a:srgbClr val="0F5494"/>
                </a:solidFill>
              </a:rPr>
              <a:t>3 – </a:t>
            </a:r>
            <a:r>
              <a:rPr lang="it-IT" sz="1200" dirty="0">
                <a:solidFill>
                  <a:srgbClr val="0F5494"/>
                </a:solidFill>
              </a:rPr>
              <a:t>SDG </a:t>
            </a:r>
            <a:r>
              <a:rPr lang="it-IT" sz="1200" dirty="0" err="1" smtClean="0">
                <a:solidFill>
                  <a:srgbClr val="0F5494"/>
                </a:solidFill>
              </a:rPr>
              <a:t>monitoring</a:t>
            </a:r>
            <a:r>
              <a:rPr lang="it-IT" sz="1200" dirty="0" smtClean="0">
                <a:solidFill>
                  <a:srgbClr val="0F5494"/>
                </a:solidFill>
              </a:rPr>
              <a:t> </a:t>
            </a:r>
            <a:r>
              <a:rPr lang="it-IT" sz="1200" dirty="0">
                <a:solidFill>
                  <a:srgbClr val="0F5494"/>
                </a:solidFill>
              </a:rPr>
              <a:t>in an EU </a:t>
            </a:r>
            <a:r>
              <a:rPr lang="it-IT" sz="1200" dirty="0" err="1">
                <a:solidFill>
                  <a:srgbClr val="0F5494"/>
                </a:solidFill>
              </a:rPr>
              <a:t>context</a:t>
            </a:r>
            <a:endParaRPr lang="en-GB" sz="1200" dirty="0" err="1">
              <a:solidFill>
                <a:srgbClr val="0F5494"/>
              </a:solidFill>
            </a:endParaRPr>
          </a:p>
        </p:txBody>
      </p:sp>
    </p:spTree>
    <p:extLst>
      <p:ext uri="{BB962C8B-B14F-4D97-AF65-F5344CB8AC3E}">
        <p14:creationId xmlns:p14="http://schemas.microsoft.com/office/powerpoint/2010/main" val="428560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marL="0" indent="0"/>
            <a:r>
              <a:rPr lang="en-GB" dirty="0" smtClean="0"/>
              <a:t>Next steps</a:t>
            </a:r>
            <a:endParaRPr lang="en-GB" dirty="0"/>
          </a:p>
        </p:txBody>
      </p:sp>
      <p:sp>
        <p:nvSpPr>
          <p:cNvPr id="3" name="Content Placeholder 2"/>
          <p:cNvSpPr>
            <a:spLocks noGrp="1"/>
          </p:cNvSpPr>
          <p:nvPr>
            <p:ph idx="1"/>
          </p:nvPr>
        </p:nvSpPr>
        <p:spPr/>
        <p:txBody>
          <a:bodyPr/>
          <a:lstStyle/>
          <a:p>
            <a:pPr>
              <a:spcBef>
                <a:spcPts val="600"/>
              </a:spcBef>
            </a:pPr>
            <a:endParaRPr lang="en-GB" sz="2000" dirty="0"/>
          </a:p>
          <a:p>
            <a:pPr marL="0" indent="0">
              <a:spcBef>
                <a:spcPts val="600"/>
              </a:spcBef>
              <a:spcAft>
                <a:spcPts val="600"/>
              </a:spcAft>
              <a:buNone/>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5" name="Segnaposto contenuto 2"/>
          <p:cNvSpPr txBox="1">
            <a:spLocks/>
          </p:cNvSpPr>
          <p:nvPr/>
        </p:nvSpPr>
        <p:spPr bwMode="auto">
          <a:xfrm>
            <a:off x="323528" y="2564904"/>
            <a:ext cx="8496944" cy="3240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1200"/>
              </a:spcBef>
              <a:spcAft>
                <a:spcPts val="600"/>
              </a:spcAft>
            </a:pPr>
            <a:r>
              <a:rPr lang="en-GB" sz="2000" b="0" kern="0" dirty="0" smtClean="0"/>
              <a:t>EU SDG indicator set will be reviewed for 2018, </a:t>
            </a:r>
            <a:br>
              <a:rPr lang="en-GB" sz="2000" b="0" kern="0" dirty="0" smtClean="0"/>
            </a:br>
            <a:r>
              <a:rPr lang="en-GB" sz="2000" b="0" kern="0" dirty="0" smtClean="0"/>
              <a:t>to make sure that it includes the most relevant </a:t>
            </a:r>
            <a:br>
              <a:rPr lang="en-GB" sz="2000" b="0" kern="0" dirty="0" smtClean="0"/>
            </a:br>
            <a:r>
              <a:rPr lang="en-GB" sz="2000" b="0" kern="0" dirty="0" smtClean="0"/>
              <a:t>and highest quality indicators and that it aligns </a:t>
            </a:r>
            <a:br>
              <a:rPr lang="en-GB" sz="2000" b="0" kern="0" dirty="0" smtClean="0"/>
            </a:br>
            <a:r>
              <a:rPr lang="en-GB" sz="2000" b="0" kern="0" dirty="0" smtClean="0"/>
              <a:t>with the UN global indicators as much as possible</a:t>
            </a:r>
            <a:br>
              <a:rPr lang="en-GB" sz="2000" b="0" kern="0" dirty="0" smtClean="0"/>
            </a:br>
            <a:r>
              <a:rPr lang="en-GB" sz="1800" b="0" i="1" kern="0" dirty="0" smtClean="0">
                <a:solidFill>
                  <a:schemeClr val="tx1">
                    <a:lumMod val="65000"/>
                    <a:lumOff val="35000"/>
                  </a:schemeClr>
                </a:solidFill>
              </a:rPr>
              <a:t>[Ongoing refinement process until March 2018]</a:t>
            </a:r>
            <a:r>
              <a:rPr lang="en-GB" sz="2000" b="0" kern="0" dirty="0" smtClean="0"/>
              <a:t/>
            </a:r>
            <a:br>
              <a:rPr lang="en-GB" sz="2000" b="0" kern="0" dirty="0" smtClean="0"/>
            </a:br>
            <a:endParaRPr lang="en-GB" sz="2000" b="0" kern="0" dirty="0" smtClean="0"/>
          </a:p>
          <a:p>
            <a:pPr>
              <a:spcBef>
                <a:spcPts val="1200"/>
              </a:spcBef>
              <a:spcAft>
                <a:spcPts val="600"/>
              </a:spcAft>
            </a:pPr>
            <a:r>
              <a:rPr lang="en-GB" sz="2000" b="0" kern="0" dirty="0" smtClean="0"/>
              <a:t>2018 EU SDG monitoring report foreseen in September</a:t>
            </a:r>
          </a:p>
          <a:p>
            <a:pPr marL="0" indent="0">
              <a:spcBef>
                <a:spcPts val="1800"/>
              </a:spcBef>
              <a:buNone/>
            </a:pPr>
            <a:endParaRPr lang="en-GB" sz="2000" b="0" kern="0" dirty="0" smtClean="0"/>
          </a:p>
          <a:p>
            <a:pPr marL="0" indent="0">
              <a:spcBef>
                <a:spcPts val="1800"/>
              </a:spcBef>
              <a:buFont typeface="Arial" pitchFamily="34" charset="0"/>
              <a:buNone/>
            </a:pPr>
            <a:endParaRPr lang="en-GB" sz="2000" b="0" kern="0" dirty="0" smtClean="0"/>
          </a:p>
          <a:p>
            <a:pPr>
              <a:spcBef>
                <a:spcPts val="1800"/>
              </a:spcBef>
            </a:pPr>
            <a:endParaRPr lang="en-GB" sz="2000" b="0" kern="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003548"/>
            <a:ext cx="1921396" cy="1921396"/>
          </a:xfrm>
          <a:prstGeom prst="rect">
            <a:avLst/>
          </a:prstGeom>
        </p:spPr>
      </p:pic>
      <p:sp>
        <p:nvSpPr>
          <p:cNvPr id="7" name="Slide Number Placeholder 2"/>
          <p:cNvSpPr>
            <a:spLocks noGrp="1"/>
          </p:cNvSpPr>
          <p:nvPr>
            <p:ph type="sldNum" sz="quarter" idx="12"/>
          </p:nvPr>
        </p:nvSpPr>
        <p:spPr>
          <a:xfrm>
            <a:off x="8748464" y="6417405"/>
            <a:ext cx="432048" cy="251955"/>
          </a:xfrm>
        </p:spPr>
        <p:txBody>
          <a:bodyPr/>
          <a:lstStyle/>
          <a:p>
            <a:pPr>
              <a:defRPr/>
            </a:pPr>
            <a:fld id="{37EC8A20-BA03-4FF7-8742-03D8AD4CA4F4}" type="slidenum">
              <a:rPr lang="en-GB" smtClean="0">
                <a:solidFill>
                  <a:schemeClr val="accent2"/>
                </a:solidFill>
              </a:rPr>
              <a:pPr>
                <a:defRPr/>
              </a:pPr>
              <a:t>24</a:t>
            </a:fld>
            <a:endParaRPr lang="en-GB" dirty="0">
              <a:solidFill>
                <a:schemeClr val="accent2"/>
              </a:solidFill>
            </a:endParaRPr>
          </a:p>
        </p:txBody>
      </p:sp>
      <p:sp>
        <p:nvSpPr>
          <p:cNvPr id="8"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3 </a:t>
            </a:r>
            <a:r>
              <a:rPr lang="en-GB" sz="1200" dirty="0">
                <a:solidFill>
                  <a:srgbClr val="0F5494"/>
                </a:solidFill>
              </a:rPr>
              <a:t>– SDG Monitoring in an EU context</a:t>
            </a:r>
          </a:p>
          <a:p>
            <a:pPr algn="l">
              <a:defRPr/>
            </a:pPr>
            <a:endParaRPr lang="en-GB" sz="1200" dirty="0">
              <a:solidFill>
                <a:srgbClr val="0F5494"/>
              </a:solidFill>
            </a:endParaRPr>
          </a:p>
        </p:txBody>
      </p:sp>
      <p:sp>
        <p:nvSpPr>
          <p:cNvPr id="9" name="Rectangle 8"/>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295227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omi.com/wp-content/uploads/2014/01/Depositphotos_16371183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0" y="1"/>
            <a:ext cx="9180640" cy="68854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4175919" y="6623870"/>
            <a:ext cx="792162" cy="261610"/>
          </a:xfrm>
          <a:prstGeom prst="rect">
            <a:avLst/>
          </a:prstGeom>
          <a:solidFill>
            <a:srgbClr val="12296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BE" altLang="en-US" sz="1100" b="0" dirty="0">
                <a:solidFill>
                  <a:schemeClr val="bg1"/>
                </a:solidFill>
              </a:rPr>
              <a:t>Eurostat</a:t>
            </a:r>
            <a:endParaRPr lang="en-GB" altLang="en-US" sz="1100" b="0" dirty="0">
              <a:solidFill>
                <a:schemeClr val="bg1"/>
              </a:solidFill>
            </a:endParaRPr>
          </a:p>
        </p:txBody>
      </p:sp>
      <p:sp>
        <p:nvSpPr>
          <p:cNvPr id="2" name="Title 1"/>
          <p:cNvSpPr>
            <a:spLocks noGrp="1"/>
          </p:cNvSpPr>
          <p:nvPr>
            <p:ph type="title"/>
          </p:nvPr>
        </p:nvSpPr>
        <p:spPr>
          <a:xfrm>
            <a:off x="195435" y="3284984"/>
            <a:ext cx="6552728" cy="1800200"/>
          </a:xfrm>
        </p:spPr>
        <p:txBody>
          <a:bodyPr/>
          <a:lstStyle/>
          <a:p>
            <a:pPr marL="3175"/>
            <a:r>
              <a:rPr lang="en-GB" dirty="0" smtClean="0"/>
              <a:t>Thank you for your attention</a:t>
            </a:r>
            <a:endParaRPr lang="en-GB" dirty="0"/>
          </a:p>
        </p:txBody>
      </p:sp>
      <p:pic>
        <p:nvPicPr>
          <p:cNvPr id="5" name="Picture 2" descr="Image SDG © European Union / © Colour wheel: United Nations"/>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9224" y="116632"/>
            <a:ext cx="1162687" cy="1162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6427" y="5085184"/>
            <a:ext cx="7543925" cy="1569660"/>
          </a:xfrm>
          <a:prstGeom prst="rect">
            <a:avLst/>
          </a:prstGeom>
          <a:noFill/>
        </p:spPr>
        <p:txBody>
          <a:bodyPr wrap="none" rtlCol="0">
            <a:spAutoFit/>
          </a:bodyPr>
          <a:lstStyle/>
          <a:p>
            <a:r>
              <a:rPr lang="it-IT" sz="2400" b="0" dirty="0" smtClean="0">
                <a:solidFill>
                  <a:srgbClr val="FFFFFF"/>
                </a:solidFill>
                <a:hlinkClick r:id="rId5"/>
              </a:rPr>
              <a:t>nicola.massarelli@ec.europa.eu</a:t>
            </a:r>
            <a:endParaRPr lang="it-IT" sz="2400" b="0" dirty="0" smtClean="0">
              <a:solidFill>
                <a:srgbClr val="FFFFFF"/>
              </a:solidFill>
            </a:endParaRPr>
          </a:p>
          <a:p>
            <a:endParaRPr lang="en-GB" sz="2400" b="0" dirty="0" smtClean="0">
              <a:solidFill>
                <a:srgbClr val="FFFFFF"/>
              </a:solidFill>
            </a:endParaRPr>
          </a:p>
          <a:p>
            <a:r>
              <a:rPr lang="en-GB" sz="2400" b="0" dirty="0" smtClean="0">
                <a:solidFill>
                  <a:srgbClr val="FFFFFF"/>
                </a:solidFill>
              </a:rPr>
              <a:t>Eurostat's EU SDG dedicated website: </a:t>
            </a:r>
            <a:br>
              <a:rPr lang="en-GB" sz="2400" b="0" dirty="0" smtClean="0">
                <a:solidFill>
                  <a:srgbClr val="FFFFFF"/>
                </a:solidFill>
              </a:rPr>
            </a:br>
            <a:r>
              <a:rPr lang="en-GB" sz="2400" b="0" dirty="0" smtClean="0">
                <a:solidFill>
                  <a:srgbClr val="FFFFFF"/>
                </a:solidFill>
                <a:hlinkClick r:id="rId6"/>
              </a:rPr>
              <a:t>http://ec.europa.eu/eurostat/web/sdi/overview</a:t>
            </a:r>
            <a:endParaRPr lang="en-GB" sz="2400" b="0" dirty="0" smtClean="0">
              <a:solidFill>
                <a:srgbClr val="FFFFFF"/>
              </a:solidFill>
            </a:endParaRPr>
          </a:p>
        </p:txBody>
      </p:sp>
    </p:spTree>
    <p:extLst>
      <p:ext uri="{BB962C8B-B14F-4D97-AF65-F5344CB8AC3E}">
        <p14:creationId xmlns:p14="http://schemas.microsoft.com/office/powerpoint/2010/main" val="10117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sustainabl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440" y="44624"/>
            <a:ext cx="5832648" cy="33385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descr="Risultati immagini per sustainable development"/>
          <p:cNvSpPr>
            <a:spLocks noChangeAspect="1" noChangeArrowheads="1"/>
          </p:cNvSpPr>
          <p:nvPr/>
        </p:nvSpPr>
        <p:spPr bwMode="auto">
          <a:xfrm>
            <a:off x="155575" y="10294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579748" y="3798540"/>
            <a:ext cx="7784032" cy="1077218"/>
          </a:xfrm>
          <a:prstGeom prst="rect">
            <a:avLst/>
          </a:prstGeom>
          <a:noFill/>
        </p:spPr>
        <p:txBody>
          <a:bodyPr wrap="square" rtlCol="0">
            <a:spAutoFit/>
          </a:bodyPr>
          <a:lstStyle/>
          <a:p>
            <a:pPr algn="ctr"/>
            <a:r>
              <a:rPr lang="it-IT" sz="3200" b="0" dirty="0" err="1" smtClean="0">
                <a:solidFill>
                  <a:srgbClr val="0F5494"/>
                </a:solidFill>
              </a:rPr>
              <a:t>Please</a:t>
            </a:r>
            <a:r>
              <a:rPr lang="it-IT" sz="3200" b="0" dirty="0" smtClean="0">
                <a:solidFill>
                  <a:srgbClr val="0F5494"/>
                </a:solidFill>
              </a:rPr>
              <a:t> </a:t>
            </a:r>
            <a:r>
              <a:rPr lang="it-IT" sz="3200" b="0" dirty="0" err="1" smtClean="0">
                <a:solidFill>
                  <a:srgbClr val="0F5494"/>
                </a:solidFill>
              </a:rPr>
              <a:t>describe</a:t>
            </a:r>
            <a:r>
              <a:rPr lang="it-IT" sz="3200" b="0" dirty="0" smtClean="0">
                <a:solidFill>
                  <a:srgbClr val="0F5494"/>
                </a:solidFill>
              </a:rPr>
              <a:t> SD </a:t>
            </a:r>
          </a:p>
          <a:p>
            <a:pPr algn="ctr"/>
            <a:r>
              <a:rPr lang="it-IT" sz="3200" b="0" dirty="0" smtClean="0">
                <a:solidFill>
                  <a:srgbClr val="0F5494"/>
                </a:solidFill>
              </a:rPr>
              <a:t>in </a:t>
            </a:r>
            <a:r>
              <a:rPr lang="it-IT" sz="3200" b="0" dirty="0" err="1" smtClean="0">
                <a:solidFill>
                  <a:srgbClr val="0F5494"/>
                </a:solidFill>
              </a:rPr>
              <a:t>max</a:t>
            </a:r>
            <a:r>
              <a:rPr lang="it-IT" sz="3200" b="0" dirty="0" smtClean="0">
                <a:solidFill>
                  <a:srgbClr val="0F5494"/>
                </a:solidFill>
              </a:rPr>
              <a:t> </a:t>
            </a:r>
            <a:r>
              <a:rPr lang="it-IT" sz="3200" dirty="0" smtClean="0">
                <a:solidFill>
                  <a:srgbClr val="0F5494"/>
                </a:solidFill>
              </a:rPr>
              <a:t>3 </a:t>
            </a:r>
            <a:r>
              <a:rPr lang="it-IT" sz="3200" dirty="0" err="1" smtClean="0">
                <a:solidFill>
                  <a:srgbClr val="0F5494"/>
                </a:solidFill>
              </a:rPr>
              <a:t>key</a:t>
            </a:r>
            <a:r>
              <a:rPr lang="it-IT" sz="3200" dirty="0" smtClean="0">
                <a:solidFill>
                  <a:srgbClr val="0F5494"/>
                </a:solidFill>
              </a:rPr>
              <a:t> </a:t>
            </a:r>
            <a:r>
              <a:rPr lang="it-IT" sz="3200" dirty="0" err="1" smtClean="0">
                <a:solidFill>
                  <a:srgbClr val="0F5494"/>
                </a:solidFill>
              </a:rPr>
              <a:t>words</a:t>
            </a:r>
            <a:r>
              <a:rPr lang="it-IT" sz="3200" dirty="0" smtClean="0">
                <a:solidFill>
                  <a:srgbClr val="0F5494"/>
                </a:solidFill>
              </a:rPr>
              <a:t> </a:t>
            </a:r>
            <a:r>
              <a:rPr lang="it-IT" sz="3200" b="0" dirty="0" smtClean="0">
                <a:solidFill>
                  <a:srgbClr val="0F5494"/>
                </a:solidFill>
              </a:rPr>
              <a:t>or</a:t>
            </a:r>
            <a:r>
              <a:rPr lang="it-IT" sz="3200" dirty="0" smtClean="0">
                <a:solidFill>
                  <a:srgbClr val="0F5494"/>
                </a:solidFill>
              </a:rPr>
              <a:t> 1 </a:t>
            </a:r>
            <a:r>
              <a:rPr lang="it-IT" sz="3200" dirty="0" err="1" smtClean="0">
                <a:solidFill>
                  <a:srgbClr val="0F5494"/>
                </a:solidFill>
              </a:rPr>
              <a:t>sentence</a:t>
            </a:r>
            <a:endParaRPr lang="en-GB" sz="3200" dirty="0" err="1" smtClean="0">
              <a:solidFill>
                <a:srgbClr val="0F5494"/>
              </a:solidFill>
            </a:endParaRPr>
          </a:p>
        </p:txBody>
      </p:sp>
      <p:sp>
        <p:nvSpPr>
          <p:cNvPr id="13" name="Rectangle 12"/>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4"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3</a:t>
            </a:fld>
            <a:endParaRPr lang="en-GB" dirty="0">
              <a:solidFill>
                <a:schemeClr val="accent2"/>
              </a:solidFill>
            </a:endParaRPr>
          </a:p>
        </p:txBody>
      </p:sp>
      <p:sp>
        <p:nvSpPr>
          <p:cNvPr id="15" name="Footer Placeholder 1"/>
          <p:cNvSpPr>
            <a:spLocks noGrp="1"/>
          </p:cNvSpPr>
          <p:nvPr>
            <p:ph type="ftr" sz="quarter" idx="11"/>
          </p:nvPr>
        </p:nvSpPr>
        <p:spPr>
          <a:xfrm>
            <a:off x="154459" y="6501680"/>
            <a:ext cx="4616152" cy="332656"/>
          </a:xfrm>
        </p:spPr>
        <p:txBody>
          <a:bodyPr/>
          <a:lstStyle/>
          <a:p>
            <a:pPr algn="l">
              <a:defRPr/>
            </a:pPr>
            <a:r>
              <a:rPr lang="it-IT" sz="1200" dirty="0" smtClean="0">
                <a:solidFill>
                  <a:srgbClr val="0F5494"/>
                </a:solidFill>
              </a:rPr>
              <a:t>1 – </a:t>
            </a:r>
            <a:r>
              <a:rPr lang="it-IT" sz="1200" dirty="0" err="1" smtClean="0">
                <a:solidFill>
                  <a:srgbClr val="0F5494"/>
                </a:solidFill>
              </a:rPr>
              <a:t>What</a:t>
            </a:r>
            <a:r>
              <a:rPr lang="it-IT" sz="1200" dirty="0" smtClean="0">
                <a:solidFill>
                  <a:srgbClr val="0F5494"/>
                </a:solidFill>
              </a:rPr>
              <a:t> </a:t>
            </a:r>
            <a:r>
              <a:rPr lang="it-IT" sz="1200" dirty="0" err="1" smtClean="0">
                <a:solidFill>
                  <a:srgbClr val="0F5494"/>
                </a:solidFill>
              </a:rPr>
              <a:t>is</a:t>
            </a:r>
            <a:r>
              <a:rPr lang="it-IT" sz="1200" dirty="0" smtClean="0">
                <a:solidFill>
                  <a:srgbClr val="0F5494"/>
                </a:solidFill>
              </a:rPr>
              <a:t> </a:t>
            </a:r>
            <a:r>
              <a:rPr lang="it-IT" sz="1200" dirty="0" err="1" smtClean="0">
                <a:solidFill>
                  <a:srgbClr val="0F5494"/>
                </a:solidFill>
              </a:rPr>
              <a:t>sustainable</a:t>
            </a:r>
            <a:r>
              <a:rPr lang="it-IT" sz="1200" dirty="0" smtClean="0">
                <a:solidFill>
                  <a:srgbClr val="0F5494"/>
                </a:solidFill>
              </a:rPr>
              <a:t> </a:t>
            </a:r>
            <a:r>
              <a:rPr lang="it-IT" sz="1200" dirty="0" err="1" smtClean="0">
                <a:solidFill>
                  <a:srgbClr val="0F5494"/>
                </a:solidFill>
              </a:rPr>
              <a:t>development</a:t>
            </a:r>
            <a:r>
              <a:rPr lang="it-IT" sz="1200" dirty="0" smtClean="0">
                <a:solidFill>
                  <a:srgbClr val="0F5494"/>
                </a:solidFill>
              </a:rPr>
              <a:t>?</a:t>
            </a:r>
            <a:endParaRPr lang="en-GB" sz="1200" dirty="0">
              <a:solidFill>
                <a:srgbClr val="0F5494"/>
              </a:solidFill>
            </a:endParaRPr>
          </a:p>
        </p:txBody>
      </p:sp>
    </p:spTree>
    <p:extLst>
      <p:ext uri="{BB962C8B-B14F-4D97-AF65-F5344CB8AC3E}">
        <p14:creationId xmlns:p14="http://schemas.microsoft.com/office/powerpoint/2010/main" val="12117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descr="Risultati immagini per sustainable develo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4</a:t>
            </a:fld>
            <a:endParaRPr lang="en-GB" dirty="0">
              <a:solidFill>
                <a:schemeClr val="accent2"/>
              </a:solidFill>
            </a:endParaRPr>
          </a:p>
        </p:txBody>
      </p:sp>
      <p:sp>
        <p:nvSpPr>
          <p:cNvPr id="14" name="Rectangle 13"/>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8" name="Title 2"/>
          <p:cNvSpPr txBox="1">
            <a:spLocks/>
          </p:cNvSpPr>
          <p:nvPr/>
        </p:nvSpPr>
        <p:spPr bwMode="auto">
          <a:xfrm>
            <a:off x="188863" y="160338"/>
            <a:ext cx="723629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2800" kern="0" dirty="0" smtClean="0"/>
              <a:t>Sustainable development</a:t>
            </a:r>
            <a:endParaRPr lang="en-GB" sz="2800" kern="0" dirty="0"/>
          </a:p>
        </p:txBody>
      </p:sp>
      <p:sp>
        <p:nvSpPr>
          <p:cNvPr id="2" name="AutoShape 4" descr="Risultati immagini per sustainable development green wor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188863" y="908720"/>
            <a:ext cx="8703617" cy="1107996"/>
          </a:xfrm>
          <a:prstGeom prst="rect">
            <a:avLst/>
          </a:prstGeom>
          <a:noFill/>
        </p:spPr>
        <p:txBody>
          <a:bodyPr wrap="square" rtlCol="0">
            <a:spAutoFit/>
          </a:bodyPr>
          <a:lstStyle/>
          <a:p>
            <a:r>
              <a:rPr lang="en-GB" sz="2200" b="0" dirty="0" smtClean="0">
                <a:solidFill>
                  <a:srgbClr val="0F5494"/>
                </a:solidFill>
              </a:rPr>
              <a:t>Development that meets </a:t>
            </a:r>
            <a:r>
              <a:rPr lang="en-GB" sz="2200" b="0" dirty="0">
                <a:solidFill>
                  <a:srgbClr val="0F5494"/>
                </a:solidFill>
              </a:rPr>
              <a:t>the needs of the </a:t>
            </a:r>
            <a:r>
              <a:rPr lang="en-GB" sz="2200" b="0" u="sng" dirty="0" smtClean="0">
                <a:solidFill>
                  <a:srgbClr val="0F5494"/>
                </a:solidFill>
              </a:rPr>
              <a:t>present</a:t>
            </a:r>
            <a:r>
              <a:rPr lang="en-GB" sz="2200" b="0" dirty="0" smtClean="0">
                <a:solidFill>
                  <a:srgbClr val="0F5494"/>
                </a:solidFill>
              </a:rPr>
              <a:t> without </a:t>
            </a:r>
            <a:br>
              <a:rPr lang="en-GB" sz="2200" b="0" dirty="0" smtClean="0">
                <a:solidFill>
                  <a:srgbClr val="0F5494"/>
                </a:solidFill>
              </a:rPr>
            </a:br>
            <a:r>
              <a:rPr lang="en-GB" sz="2200" b="0" dirty="0" smtClean="0">
                <a:solidFill>
                  <a:srgbClr val="0F5494"/>
                </a:solidFill>
              </a:rPr>
              <a:t>compromising </a:t>
            </a:r>
            <a:r>
              <a:rPr lang="en-GB" sz="2200" b="0" dirty="0">
                <a:solidFill>
                  <a:srgbClr val="0F5494"/>
                </a:solidFill>
              </a:rPr>
              <a:t>the ability of </a:t>
            </a:r>
            <a:r>
              <a:rPr lang="en-GB" sz="2200" b="0" u="sng" dirty="0">
                <a:solidFill>
                  <a:srgbClr val="0F5494"/>
                </a:solidFill>
              </a:rPr>
              <a:t>future</a:t>
            </a:r>
            <a:r>
              <a:rPr lang="en-GB" sz="2200" b="0" dirty="0">
                <a:solidFill>
                  <a:srgbClr val="0F5494"/>
                </a:solidFill>
              </a:rPr>
              <a:t> generations to meet their own </a:t>
            </a:r>
            <a:r>
              <a:rPr lang="en-GB" sz="2200" b="0" dirty="0" smtClean="0">
                <a:solidFill>
                  <a:srgbClr val="0F5494"/>
                </a:solidFill>
              </a:rPr>
              <a:t>needs</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44824"/>
            <a:ext cx="3072588" cy="436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7975" y="2492896"/>
            <a:ext cx="3456384" cy="646331"/>
          </a:xfrm>
          <a:prstGeom prst="rect">
            <a:avLst/>
          </a:prstGeom>
          <a:noFill/>
        </p:spPr>
        <p:txBody>
          <a:bodyPr wrap="square" rtlCol="0">
            <a:spAutoFit/>
          </a:bodyPr>
          <a:lstStyle/>
          <a:p>
            <a:r>
              <a:rPr lang="it-IT" sz="1800" b="0" dirty="0" smtClean="0">
                <a:solidFill>
                  <a:srgbClr val="0F5494"/>
                </a:solidFill>
              </a:rPr>
              <a:t>From </a:t>
            </a:r>
            <a:r>
              <a:rPr lang="it-IT" sz="1800" b="0" dirty="0">
                <a:solidFill>
                  <a:srgbClr val="0F5494"/>
                </a:solidFill>
              </a:rPr>
              <a:t>the "</a:t>
            </a:r>
            <a:r>
              <a:rPr lang="it-IT" sz="1800" b="0" dirty="0" err="1">
                <a:solidFill>
                  <a:srgbClr val="0F5494"/>
                </a:solidFill>
              </a:rPr>
              <a:t>Brundtland</a:t>
            </a:r>
            <a:r>
              <a:rPr lang="it-IT" sz="1800" b="0" dirty="0">
                <a:solidFill>
                  <a:srgbClr val="0F5494"/>
                </a:solidFill>
              </a:rPr>
              <a:t> report" (1987</a:t>
            </a:r>
            <a:r>
              <a:rPr lang="it-IT" sz="1800" b="0" dirty="0" smtClean="0">
                <a:solidFill>
                  <a:srgbClr val="0F5494"/>
                </a:solidFill>
              </a:rPr>
              <a:t>)</a:t>
            </a:r>
            <a:endParaRPr lang="en-GB" sz="1800" b="0" dirty="0">
              <a:solidFill>
                <a:srgbClr val="0F5494"/>
              </a:solidFill>
            </a:endParaRPr>
          </a:p>
        </p:txBody>
      </p:sp>
      <p:sp>
        <p:nvSpPr>
          <p:cNvPr id="18" name="Footer Placeholder 1"/>
          <p:cNvSpPr>
            <a:spLocks noGrp="1"/>
          </p:cNvSpPr>
          <p:nvPr>
            <p:ph type="ftr" sz="quarter" idx="11"/>
          </p:nvPr>
        </p:nvSpPr>
        <p:spPr>
          <a:xfrm>
            <a:off x="154459" y="6501680"/>
            <a:ext cx="4616152" cy="332656"/>
          </a:xfrm>
        </p:spPr>
        <p:txBody>
          <a:bodyPr/>
          <a:lstStyle/>
          <a:p>
            <a:pPr algn="l">
              <a:defRPr/>
            </a:pPr>
            <a:r>
              <a:rPr lang="it-IT" sz="1200" dirty="0" smtClean="0">
                <a:solidFill>
                  <a:srgbClr val="0F5494"/>
                </a:solidFill>
              </a:rPr>
              <a:t>1 – </a:t>
            </a:r>
            <a:r>
              <a:rPr lang="it-IT" sz="1200" dirty="0" err="1" smtClean="0">
                <a:solidFill>
                  <a:srgbClr val="0F5494"/>
                </a:solidFill>
              </a:rPr>
              <a:t>What</a:t>
            </a:r>
            <a:r>
              <a:rPr lang="it-IT" sz="1200" dirty="0" smtClean="0">
                <a:solidFill>
                  <a:srgbClr val="0F5494"/>
                </a:solidFill>
              </a:rPr>
              <a:t> </a:t>
            </a:r>
            <a:r>
              <a:rPr lang="it-IT" sz="1200" dirty="0" err="1" smtClean="0">
                <a:solidFill>
                  <a:srgbClr val="0F5494"/>
                </a:solidFill>
              </a:rPr>
              <a:t>is</a:t>
            </a:r>
            <a:r>
              <a:rPr lang="it-IT" sz="1200" dirty="0" smtClean="0">
                <a:solidFill>
                  <a:srgbClr val="0F5494"/>
                </a:solidFill>
              </a:rPr>
              <a:t> </a:t>
            </a:r>
            <a:r>
              <a:rPr lang="it-IT" sz="1200" dirty="0" err="1" smtClean="0">
                <a:solidFill>
                  <a:srgbClr val="0F5494"/>
                </a:solidFill>
              </a:rPr>
              <a:t>sustainable</a:t>
            </a:r>
            <a:r>
              <a:rPr lang="it-IT" sz="1200" dirty="0" smtClean="0">
                <a:solidFill>
                  <a:srgbClr val="0F5494"/>
                </a:solidFill>
              </a:rPr>
              <a:t> </a:t>
            </a:r>
            <a:r>
              <a:rPr lang="it-IT" sz="1200" dirty="0" err="1" smtClean="0">
                <a:solidFill>
                  <a:srgbClr val="0F5494"/>
                </a:solidFill>
              </a:rPr>
              <a:t>development</a:t>
            </a:r>
            <a:r>
              <a:rPr lang="it-IT" sz="1200" dirty="0" smtClean="0">
                <a:solidFill>
                  <a:srgbClr val="0F5494"/>
                </a:solidFill>
              </a:rPr>
              <a:t>?</a:t>
            </a:r>
            <a:endParaRPr lang="en-GB" sz="1200" dirty="0">
              <a:solidFill>
                <a:srgbClr val="0F5494"/>
              </a:solidFill>
            </a:endParaRPr>
          </a:p>
        </p:txBody>
      </p:sp>
    </p:spTree>
    <p:extLst>
      <p:ext uri="{BB962C8B-B14F-4D97-AF65-F5344CB8AC3E}">
        <p14:creationId xmlns:p14="http://schemas.microsoft.com/office/powerpoint/2010/main" val="67757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7456" y="1628800"/>
            <a:ext cx="4816758" cy="3013951"/>
            <a:chOff x="2157456" y="1628800"/>
            <a:chExt cx="4816758" cy="3013951"/>
          </a:xfrm>
          <a:effectLst>
            <a:outerShdw blurRad="50800" dist="38100" dir="5400000" algn="t" rotWithShape="0">
              <a:prstClr val="black">
                <a:alpha val="40000"/>
              </a:prstClr>
            </a:outerShdw>
          </a:effectLst>
        </p:grpSpPr>
        <p:cxnSp>
          <p:nvCxnSpPr>
            <p:cNvPr id="3" name="Straight Arrow Connector 2"/>
            <p:cNvCxnSpPr/>
            <p:nvPr/>
          </p:nvCxnSpPr>
          <p:spPr bwMode="auto">
            <a:xfrm flipV="1">
              <a:off x="4572000" y="1628800"/>
              <a:ext cx="0" cy="2520280"/>
            </a:xfrm>
            <a:prstGeom prst="straightConnector1">
              <a:avLst/>
            </a:prstGeom>
            <a:noFill/>
            <a:ln w="76200" cap="flat" cmpd="sng" algn="ctr">
              <a:solidFill>
                <a:srgbClr val="C00000"/>
              </a:solidFill>
              <a:prstDash val="solid"/>
              <a:round/>
              <a:headEnd type="none" w="med" len="med"/>
              <a:tailEnd type="arrow"/>
            </a:ln>
            <a:effectLst/>
          </p:spPr>
        </p:cxnSp>
        <p:cxnSp>
          <p:nvCxnSpPr>
            <p:cNvPr id="6" name="Straight Arrow Connector 5"/>
            <p:cNvCxnSpPr/>
            <p:nvPr/>
          </p:nvCxnSpPr>
          <p:spPr bwMode="auto">
            <a:xfrm rot="6900000" flipV="1">
              <a:off x="5714074" y="3382611"/>
              <a:ext cx="0" cy="2520280"/>
            </a:xfrm>
            <a:prstGeom prst="straightConnector1">
              <a:avLst/>
            </a:prstGeom>
            <a:noFill/>
            <a:ln w="76200" cap="flat" cmpd="sng" algn="ctr">
              <a:solidFill>
                <a:srgbClr val="C00000"/>
              </a:solidFill>
              <a:prstDash val="solid"/>
              <a:round/>
              <a:headEnd type="none" w="med" len="med"/>
              <a:tailEnd type="arrow"/>
            </a:ln>
            <a:effectLst/>
          </p:spPr>
        </p:cxnSp>
        <p:cxnSp>
          <p:nvCxnSpPr>
            <p:cNvPr id="8" name="Straight Arrow Connector 7"/>
            <p:cNvCxnSpPr/>
            <p:nvPr/>
          </p:nvCxnSpPr>
          <p:spPr bwMode="auto">
            <a:xfrm rot="14700000" flipH="1" flipV="1">
              <a:off x="3417596" y="3382611"/>
              <a:ext cx="0" cy="2520280"/>
            </a:xfrm>
            <a:prstGeom prst="straightConnector1">
              <a:avLst/>
            </a:prstGeom>
            <a:noFill/>
            <a:ln w="76200" cap="flat" cmpd="sng" algn="ctr">
              <a:solidFill>
                <a:srgbClr val="C00000"/>
              </a:solidFill>
              <a:prstDash val="solid"/>
              <a:round/>
              <a:headEnd type="none" w="med" len="med"/>
              <a:tailEnd type="arrow"/>
            </a:ln>
            <a:effectLst/>
          </p:spPr>
        </p:cxnSp>
      </p:grpSp>
      <p:sp>
        <p:nvSpPr>
          <p:cNvPr id="11" name="TextBox 10"/>
          <p:cNvSpPr txBox="1"/>
          <p:nvPr/>
        </p:nvSpPr>
        <p:spPr>
          <a:xfrm>
            <a:off x="5724128" y="5271591"/>
            <a:ext cx="2215671" cy="461665"/>
          </a:xfrm>
          <a:prstGeom prst="rect">
            <a:avLst/>
          </a:prstGeom>
          <a:solidFill>
            <a:srgbClr val="BDDEFF"/>
          </a:solidFill>
          <a:scene3d>
            <a:camera prst="orthographicFront"/>
            <a:lightRig rig="threePt" dir="t"/>
          </a:scene3d>
          <a:sp3d>
            <a:bevelT/>
          </a:sp3d>
        </p:spPr>
        <p:txBody>
          <a:bodyPr wrap="none" rtlCol="0">
            <a:spAutoFit/>
          </a:bodyPr>
          <a:lstStyle/>
          <a:p>
            <a:r>
              <a:rPr lang="it-IT" sz="2400" dirty="0" smtClean="0">
                <a:solidFill>
                  <a:srgbClr val="0F5494"/>
                </a:solidFill>
              </a:rPr>
              <a:t>Here &amp; </a:t>
            </a:r>
            <a:r>
              <a:rPr lang="it-IT" sz="2400" dirty="0" err="1" smtClean="0">
                <a:solidFill>
                  <a:srgbClr val="0F5494"/>
                </a:solidFill>
              </a:rPr>
              <a:t>now</a:t>
            </a:r>
            <a:endParaRPr lang="en-GB" sz="2400" dirty="0" err="1" smtClean="0">
              <a:solidFill>
                <a:srgbClr val="0F5494"/>
              </a:solidFill>
            </a:endParaRPr>
          </a:p>
        </p:txBody>
      </p:sp>
      <p:sp>
        <p:nvSpPr>
          <p:cNvPr id="12" name="TextBox 11"/>
          <p:cNvSpPr txBox="1"/>
          <p:nvPr/>
        </p:nvSpPr>
        <p:spPr>
          <a:xfrm>
            <a:off x="1167685" y="5271590"/>
            <a:ext cx="1972015" cy="461665"/>
          </a:xfrm>
          <a:prstGeom prst="rect">
            <a:avLst/>
          </a:prstGeom>
          <a:solidFill>
            <a:srgbClr val="BDDEFF"/>
          </a:solidFill>
          <a:scene3d>
            <a:camera prst="orthographicFront"/>
            <a:lightRig rig="threePt" dir="t"/>
          </a:scene3d>
          <a:sp3d>
            <a:bevelT/>
          </a:sp3d>
        </p:spPr>
        <p:txBody>
          <a:bodyPr wrap="none" rtlCol="0">
            <a:spAutoFit/>
          </a:bodyPr>
          <a:lstStyle/>
          <a:p>
            <a:r>
              <a:rPr lang="it-IT" sz="2400" dirty="0" err="1" smtClean="0">
                <a:solidFill>
                  <a:srgbClr val="0F5494"/>
                </a:solidFill>
              </a:rPr>
              <a:t>Elsewhere</a:t>
            </a:r>
            <a:endParaRPr lang="en-GB" sz="2400" dirty="0" err="1" smtClean="0">
              <a:solidFill>
                <a:srgbClr val="0F5494"/>
              </a:solidFill>
            </a:endParaRPr>
          </a:p>
        </p:txBody>
      </p:sp>
      <p:sp>
        <p:nvSpPr>
          <p:cNvPr id="13" name="TextBox 12"/>
          <p:cNvSpPr txBox="1"/>
          <p:nvPr/>
        </p:nvSpPr>
        <p:spPr>
          <a:xfrm>
            <a:off x="4030826" y="980727"/>
            <a:ext cx="1082348" cy="461665"/>
          </a:xfrm>
          <a:prstGeom prst="rect">
            <a:avLst/>
          </a:prstGeom>
          <a:solidFill>
            <a:srgbClr val="BDDEFF"/>
          </a:solidFill>
          <a:scene3d>
            <a:camera prst="orthographicFront"/>
            <a:lightRig rig="threePt" dir="t"/>
          </a:scene3d>
          <a:sp3d>
            <a:bevelT/>
          </a:sp3d>
        </p:spPr>
        <p:txBody>
          <a:bodyPr wrap="none" rtlCol="0">
            <a:spAutoFit/>
          </a:bodyPr>
          <a:lstStyle/>
          <a:p>
            <a:r>
              <a:rPr lang="it-IT" sz="2400" dirty="0" err="1" smtClean="0">
                <a:solidFill>
                  <a:srgbClr val="0F5494"/>
                </a:solidFill>
              </a:rPr>
              <a:t>Later</a:t>
            </a:r>
            <a:endParaRPr lang="en-GB" sz="2400" dirty="0" err="1" smtClean="0">
              <a:solidFill>
                <a:srgbClr val="0F5494"/>
              </a:solidFill>
            </a:endParaRPr>
          </a:p>
        </p:txBody>
      </p:sp>
      <p:sp>
        <p:nvSpPr>
          <p:cNvPr id="18" name="Title 2"/>
          <p:cNvSpPr txBox="1">
            <a:spLocks/>
          </p:cNvSpPr>
          <p:nvPr/>
        </p:nvSpPr>
        <p:spPr bwMode="auto">
          <a:xfrm>
            <a:off x="35496" y="260648"/>
            <a:ext cx="896448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2800" kern="0" dirty="0" smtClean="0"/>
              <a:t>Dimensions of sustainable development (2)</a:t>
            </a:r>
            <a:endParaRPr lang="en-GB" sz="2800" kern="0" dirty="0"/>
          </a:p>
        </p:txBody>
      </p:sp>
      <p:sp>
        <p:nvSpPr>
          <p:cNvPr id="21"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5</a:t>
            </a:fld>
            <a:endParaRPr lang="en-GB" dirty="0">
              <a:solidFill>
                <a:schemeClr val="accent2"/>
              </a:solidFill>
            </a:endParaRPr>
          </a:p>
        </p:txBody>
      </p:sp>
      <p:sp>
        <p:nvSpPr>
          <p:cNvPr id="23" name="Rectangle 22"/>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4" name="Footer Placeholder 1"/>
          <p:cNvSpPr>
            <a:spLocks noGrp="1"/>
          </p:cNvSpPr>
          <p:nvPr>
            <p:ph type="ftr" sz="quarter" idx="11"/>
          </p:nvPr>
        </p:nvSpPr>
        <p:spPr>
          <a:xfrm>
            <a:off x="154459" y="6501680"/>
            <a:ext cx="4616152" cy="332656"/>
          </a:xfrm>
        </p:spPr>
        <p:txBody>
          <a:bodyPr/>
          <a:lstStyle/>
          <a:p>
            <a:pPr algn="l">
              <a:defRPr/>
            </a:pPr>
            <a:r>
              <a:rPr lang="it-IT" sz="1200" dirty="0" smtClean="0">
                <a:solidFill>
                  <a:srgbClr val="0F5494"/>
                </a:solidFill>
              </a:rPr>
              <a:t>1 – </a:t>
            </a:r>
            <a:r>
              <a:rPr lang="it-IT" sz="1200" dirty="0" err="1" smtClean="0">
                <a:solidFill>
                  <a:srgbClr val="0F5494"/>
                </a:solidFill>
              </a:rPr>
              <a:t>What</a:t>
            </a:r>
            <a:r>
              <a:rPr lang="it-IT" sz="1200" dirty="0" smtClean="0">
                <a:solidFill>
                  <a:srgbClr val="0F5494"/>
                </a:solidFill>
              </a:rPr>
              <a:t> </a:t>
            </a:r>
            <a:r>
              <a:rPr lang="it-IT" sz="1200" dirty="0" err="1" smtClean="0">
                <a:solidFill>
                  <a:srgbClr val="0F5494"/>
                </a:solidFill>
              </a:rPr>
              <a:t>is</a:t>
            </a:r>
            <a:r>
              <a:rPr lang="it-IT" sz="1200" dirty="0" smtClean="0">
                <a:solidFill>
                  <a:srgbClr val="0F5494"/>
                </a:solidFill>
              </a:rPr>
              <a:t> </a:t>
            </a:r>
            <a:r>
              <a:rPr lang="it-IT" sz="1200" dirty="0" err="1" smtClean="0">
                <a:solidFill>
                  <a:srgbClr val="0F5494"/>
                </a:solidFill>
              </a:rPr>
              <a:t>sustainable</a:t>
            </a:r>
            <a:r>
              <a:rPr lang="it-IT" sz="1200" dirty="0" smtClean="0">
                <a:solidFill>
                  <a:srgbClr val="0F5494"/>
                </a:solidFill>
              </a:rPr>
              <a:t> </a:t>
            </a:r>
            <a:r>
              <a:rPr lang="it-IT" sz="1200" dirty="0" err="1" smtClean="0">
                <a:solidFill>
                  <a:srgbClr val="0F5494"/>
                </a:solidFill>
              </a:rPr>
              <a:t>development</a:t>
            </a:r>
            <a:r>
              <a:rPr lang="it-IT" sz="1200" dirty="0" smtClean="0">
                <a:solidFill>
                  <a:srgbClr val="0F5494"/>
                </a:solidFill>
              </a:rPr>
              <a:t>?</a:t>
            </a:r>
            <a:endParaRPr lang="en-GB" sz="1200" dirty="0">
              <a:solidFill>
                <a:srgbClr val="0F5494"/>
              </a:solidFill>
            </a:endParaRPr>
          </a:p>
        </p:txBody>
      </p:sp>
    </p:spTree>
    <p:extLst>
      <p:ext uri="{BB962C8B-B14F-4D97-AF65-F5344CB8AC3E}">
        <p14:creationId xmlns:p14="http://schemas.microsoft.com/office/powerpoint/2010/main" val="346184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8817264"/>
              </p:ext>
            </p:extLst>
          </p:nvPr>
        </p:nvGraphicFramePr>
        <p:xfrm>
          <a:off x="719528" y="1052736"/>
          <a:ext cx="7956928" cy="528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1431376" y="1565013"/>
            <a:ext cx="1444626" cy="523220"/>
          </a:xfrm>
          <a:prstGeom prst="rect">
            <a:avLst/>
          </a:prstGeom>
          <a:solidFill>
            <a:srgbClr val="BDDEFF"/>
          </a:solidFill>
        </p:spPr>
        <p:txBody>
          <a:bodyPr wrap="none" rtlCol="0">
            <a:spAutoFit/>
          </a:bodyPr>
          <a:lstStyle/>
          <a:p>
            <a:pPr algn="ctr"/>
            <a:r>
              <a:rPr lang="de-CH" sz="1400" dirty="0" err="1">
                <a:solidFill>
                  <a:srgbClr val="0F5494"/>
                </a:solidFill>
              </a:rPr>
              <a:t>Institutional</a:t>
            </a:r>
            <a:endParaRPr lang="de-CH" sz="1400" dirty="0">
              <a:solidFill>
                <a:srgbClr val="0F5494"/>
              </a:solidFill>
            </a:endParaRPr>
          </a:p>
          <a:p>
            <a:pPr algn="ctr"/>
            <a:r>
              <a:rPr lang="de-CH" sz="1400" dirty="0">
                <a:solidFill>
                  <a:srgbClr val="0F5494"/>
                </a:solidFill>
              </a:rPr>
              <a:t>Dimension</a:t>
            </a:r>
            <a:endParaRPr lang="en-GB" sz="1400" dirty="0">
              <a:solidFill>
                <a:srgbClr val="0F5494"/>
              </a:solidFill>
            </a:endParaRPr>
          </a:p>
        </p:txBody>
      </p:sp>
      <p:sp>
        <p:nvSpPr>
          <p:cNvPr id="24" name="Title 2"/>
          <p:cNvSpPr txBox="1">
            <a:spLocks/>
          </p:cNvSpPr>
          <p:nvPr/>
        </p:nvSpPr>
        <p:spPr bwMode="auto">
          <a:xfrm>
            <a:off x="35496" y="260648"/>
            <a:ext cx="896448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2800" kern="0" dirty="0" smtClean="0"/>
              <a:t>Dimensions of sustainable development (1)</a:t>
            </a:r>
            <a:endParaRPr lang="en-GB" sz="2800" kern="0" dirty="0"/>
          </a:p>
        </p:txBody>
      </p:sp>
      <p:sp>
        <p:nvSpPr>
          <p:cNvPr id="7"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6</a:t>
            </a:fld>
            <a:endParaRPr lang="en-GB" dirty="0">
              <a:solidFill>
                <a:schemeClr val="accent2"/>
              </a:solidFill>
            </a:endParaRPr>
          </a:p>
        </p:txBody>
      </p:sp>
      <p:sp>
        <p:nvSpPr>
          <p:cNvPr id="9" name="Rectangle 8"/>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10" name="Footer Placeholder 1"/>
          <p:cNvSpPr>
            <a:spLocks noGrp="1"/>
          </p:cNvSpPr>
          <p:nvPr>
            <p:ph type="ftr" sz="quarter" idx="11"/>
          </p:nvPr>
        </p:nvSpPr>
        <p:spPr>
          <a:xfrm>
            <a:off x="154459" y="6501680"/>
            <a:ext cx="4616152" cy="332656"/>
          </a:xfrm>
        </p:spPr>
        <p:txBody>
          <a:bodyPr/>
          <a:lstStyle/>
          <a:p>
            <a:pPr algn="l">
              <a:defRPr/>
            </a:pPr>
            <a:r>
              <a:rPr lang="it-IT" sz="1200" dirty="0" smtClean="0">
                <a:solidFill>
                  <a:srgbClr val="0F5494"/>
                </a:solidFill>
              </a:rPr>
              <a:t>1 – </a:t>
            </a:r>
            <a:r>
              <a:rPr lang="it-IT" sz="1200" dirty="0" err="1" smtClean="0">
                <a:solidFill>
                  <a:srgbClr val="0F5494"/>
                </a:solidFill>
              </a:rPr>
              <a:t>What</a:t>
            </a:r>
            <a:r>
              <a:rPr lang="it-IT" sz="1200" dirty="0" smtClean="0">
                <a:solidFill>
                  <a:srgbClr val="0F5494"/>
                </a:solidFill>
              </a:rPr>
              <a:t> </a:t>
            </a:r>
            <a:r>
              <a:rPr lang="it-IT" sz="1200" dirty="0" err="1" smtClean="0">
                <a:solidFill>
                  <a:srgbClr val="0F5494"/>
                </a:solidFill>
              </a:rPr>
              <a:t>is</a:t>
            </a:r>
            <a:r>
              <a:rPr lang="it-IT" sz="1200" dirty="0" smtClean="0">
                <a:solidFill>
                  <a:srgbClr val="0F5494"/>
                </a:solidFill>
              </a:rPr>
              <a:t> </a:t>
            </a:r>
            <a:r>
              <a:rPr lang="it-IT" sz="1200" dirty="0" err="1" smtClean="0">
                <a:solidFill>
                  <a:srgbClr val="0F5494"/>
                </a:solidFill>
              </a:rPr>
              <a:t>sustainable</a:t>
            </a:r>
            <a:r>
              <a:rPr lang="it-IT" sz="1200" dirty="0" smtClean="0">
                <a:solidFill>
                  <a:srgbClr val="0F5494"/>
                </a:solidFill>
              </a:rPr>
              <a:t> </a:t>
            </a:r>
            <a:r>
              <a:rPr lang="it-IT" sz="1200" dirty="0" err="1" smtClean="0">
                <a:solidFill>
                  <a:srgbClr val="0F5494"/>
                </a:solidFill>
              </a:rPr>
              <a:t>development</a:t>
            </a:r>
            <a:r>
              <a:rPr lang="it-IT" sz="1200" dirty="0" smtClean="0">
                <a:solidFill>
                  <a:srgbClr val="0F5494"/>
                </a:solidFill>
              </a:rPr>
              <a:t>?</a:t>
            </a:r>
            <a:endParaRPr lang="en-GB" sz="1200" dirty="0">
              <a:solidFill>
                <a:srgbClr val="0F5494"/>
              </a:solidFill>
            </a:endParaRPr>
          </a:p>
        </p:txBody>
      </p:sp>
    </p:spTree>
    <p:extLst>
      <p:ext uri="{BB962C8B-B14F-4D97-AF65-F5344CB8AC3E}">
        <p14:creationId xmlns:p14="http://schemas.microsoft.com/office/powerpoint/2010/main" val="231222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313" y="-27384"/>
            <a:ext cx="8229600" cy="936625"/>
          </a:xfrm>
        </p:spPr>
        <p:txBody>
          <a:bodyPr/>
          <a:lstStyle/>
          <a:p>
            <a:r>
              <a:rPr lang="en-GB" dirty="0" smtClean="0"/>
              <a:t>Many ways to decline SD</a:t>
            </a:r>
            <a:endParaRPr lang="en-GB" dirty="0"/>
          </a:p>
        </p:txBody>
      </p:sp>
      <p:sp>
        <p:nvSpPr>
          <p:cNvPr id="5" name="Content Placeholder 4"/>
          <p:cNvSpPr>
            <a:spLocks noGrp="1"/>
          </p:cNvSpPr>
          <p:nvPr>
            <p:ph idx="1"/>
          </p:nvPr>
        </p:nvSpPr>
        <p:spPr>
          <a:xfrm>
            <a:off x="6228184" y="1523404"/>
            <a:ext cx="2952328" cy="4497884"/>
          </a:xfrm>
        </p:spPr>
        <p:txBody>
          <a:bodyPr/>
          <a:lstStyle/>
          <a:p>
            <a:pPr marL="0" indent="0">
              <a:buNone/>
            </a:pPr>
            <a:r>
              <a:rPr lang="it-IT" sz="1800" b="1" i="0" dirty="0" smtClean="0"/>
              <a:t>EU SD </a:t>
            </a:r>
            <a:r>
              <a:rPr lang="it-IT" sz="1800" b="1" i="0" dirty="0" err="1" smtClean="0"/>
              <a:t>strategy</a:t>
            </a:r>
            <a:r>
              <a:rPr lang="it-IT" sz="1800" b="1" i="0" dirty="0" smtClean="0"/>
              <a:t> </a:t>
            </a:r>
            <a:br>
              <a:rPr lang="it-IT" sz="1800" b="1" i="0" dirty="0" smtClean="0"/>
            </a:br>
            <a:r>
              <a:rPr lang="it-IT" sz="1800" b="1" i="0" dirty="0" smtClean="0"/>
              <a:t>(10 </a:t>
            </a:r>
            <a:r>
              <a:rPr lang="it-IT" sz="1800" b="1" i="0" dirty="0" err="1" smtClean="0"/>
              <a:t>themes</a:t>
            </a:r>
            <a:r>
              <a:rPr lang="it-IT" sz="1800" b="1" i="0" dirty="0" smtClean="0"/>
              <a:t>)</a:t>
            </a:r>
          </a:p>
          <a:p>
            <a:pPr>
              <a:buFont typeface="+mj-lt"/>
              <a:buAutoNum type="arabicPeriod"/>
            </a:pPr>
            <a:r>
              <a:rPr lang="en-GB" sz="1200" i="0" dirty="0"/>
              <a:t>Socio-economic development 	</a:t>
            </a:r>
          </a:p>
          <a:p>
            <a:pPr>
              <a:buFont typeface="+mj-lt"/>
              <a:buAutoNum type="arabicPeriod"/>
            </a:pPr>
            <a:r>
              <a:rPr lang="en-GB" sz="1200" i="0" dirty="0"/>
              <a:t>Sustainable consumption and production 	</a:t>
            </a:r>
          </a:p>
          <a:p>
            <a:pPr>
              <a:buFont typeface="+mj-lt"/>
              <a:buAutoNum type="arabicPeriod"/>
            </a:pPr>
            <a:r>
              <a:rPr lang="en-GB" sz="1200" i="0" dirty="0"/>
              <a:t>Social inclusion </a:t>
            </a:r>
          </a:p>
          <a:p>
            <a:pPr>
              <a:buFont typeface="+mj-lt"/>
              <a:buAutoNum type="arabicPeriod"/>
            </a:pPr>
            <a:r>
              <a:rPr lang="en-GB" sz="1200" i="0" dirty="0"/>
              <a:t>Demographic changes </a:t>
            </a:r>
          </a:p>
          <a:p>
            <a:pPr>
              <a:buFont typeface="+mj-lt"/>
              <a:buAutoNum type="arabicPeriod"/>
            </a:pPr>
            <a:r>
              <a:rPr lang="en-GB" sz="1200" i="0" dirty="0"/>
              <a:t>Public health</a:t>
            </a:r>
          </a:p>
          <a:p>
            <a:pPr>
              <a:buFont typeface="+mj-lt"/>
              <a:buAutoNum type="arabicPeriod"/>
            </a:pPr>
            <a:r>
              <a:rPr lang="en-GB" sz="1200" i="0" dirty="0"/>
              <a:t>Climate change and energy 	</a:t>
            </a:r>
          </a:p>
          <a:p>
            <a:pPr>
              <a:buFont typeface="+mj-lt"/>
              <a:buAutoNum type="arabicPeriod"/>
            </a:pPr>
            <a:r>
              <a:rPr lang="en-GB" sz="1200" i="0" dirty="0"/>
              <a:t>Sustainable transport</a:t>
            </a:r>
          </a:p>
          <a:p>
            <a:pPr>
              <a:buFont typeface="+mj-lt"/>
              <a:buAutoNum type="arabicPeriod"/>
            </a:pPr>
            <a:r>
              <a:rPr lang="en-GB" sz="1200" i="0" dirty="0"/>
              <a:t>Natural </a:t>
            </a:r>
            <a:r>
              <a:rPr lang="en-GB" sz="1200" i="0" dirty="0" smtClean="0"/>
              <a:t>resources</a:t>
            </a:r>
            <a:endParaRPr lang="en-GB" sz="1200" i="0" dirty="0"/>
          </a:p>
          <a:p>
            <a:pPr>
              <a:buFont typeface="+mj-lt"/>
              <a:buAutoNum type="arabicPeriod"/>
            </a:pPr>
            <a:r>
              <a:rPr lang="en-GB" sz="1200" i="0" dirty="0"/>
              <a:t>Global partnership</a:t>
            </a:r>
          </a:p>
          <a:p>
            <a:pPr>
              <a:buFont typeface="+mj-lt"/>
              <a:buAutoNum type="arabicPeriod"/>
            </a:pPr>
            <a:r>
              <a:rPr lang="en-GB" sz="1200" i="0" dirty="0"/>
              <a:t>Good governance</a:t>
            </a:r>
          </a:p>
        </p:txBody>
      </p:sp>
      <p:sp>
        <p:nvSpPr>
          <p:cNvPr id="6" name="Content Placeholder 4"/>
          <p:cNvSpPr txBox="1">
            <a:spLocks/>
          </p:cNvSpPr>
          <p:nvPr/>
        </p:nvSpPr>
        <p:spPr bwMode="auto">
          <a:xfrm>
            <a:off x="3203848" y="1523404"/>
            <a:ext cx="3131840" cy="4497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Arial" pitchFamily="34" charset="0"/>
              <a:buNone/>
            </a:pPr>
            <a:r>
              <a:rPr lang="it-IT" sz="1800" b="1" i="0" kern="0" dirty="0" smtClean="0"/>
              <a:t>CES </a:t>
            </a:r>
            <a:r>
              <a:rPr lang="it-IT" sz="1800" b="1" i="0" kern="0" dirty="0" err="1" smtClean="0"/>
              <a:t>recommendations</a:t>
            </a:r>
            <a:r>
              <a:rPr lang="it-IT" sz="1800" b="1" i="0" kern="0" dirty="0" smtClean="0"/>
              <a:t> (</a:t>
            </a:r>
            <a:r>
              <a:rPr lang="it-IT" sz="1800" b="1" i="0" kern="0" dirty="0" smtClean="0"/>
              <a:t>20 </a:t>
            </a:r>
            <a:r>
              <a:rPr lang="it-IT" sz="1800" b="1" i="0" kern="0" dirty="0" err="1" smtClean="0"/>
              <a:t>themes</a:t>
            </a:r>
            <a:r>
              <a:rPr lang="it-IT" sz="1800" b="1" i="0" kern="0" dirty="0" smtClean="0"/>
              <a:t>)</a:t>
            </a:r>
          </a:p>
          <a:p>
            <a:pPr>
              <a:buFont typeface="+mj-lt"/>
              <a:buAutoNum type="arabicPeriod"/>
            </a:pPr>
            <a:r>
              <a:rPr lang="en-GB" sz="1200" b="0" i="0" kern="0" dirty="0"/>
              <a:t>Subjective well-being</a:t>
            </a:r>
          </a:p>
          <a:p>
            <a:pPr>
              <a:buFont typeface="+mj-lt"/>
              <a:buAutoNum type="arabicPeriod"/>
            </a:pPr>
            <a:r>
              <a:rPr lang="en-GB" sz="1200" b="0" i="0" kern="0" dirty="0"/>
              <a:t>Consumption and income</a:t>
            </a:r>
          </a:p>
          <a:p>
            <a:pPr>
              <a:buFont typeface="+mj-lt"/>
              <a:buAutoNum type="arabicPeriod"/>
            </a:pPr>
            <a:r>
              <a:rPr lang="en-GB" sz="1200" b="0" i="0" kern="0" dirty="0"/>
              <a:t>Nutrition</a:t>
            </a:r>
          </a:p>
          <a:p>
            <a:pPr>
              <a:buFont typeface="+mj-lt"/>
              <a:buAutoNum type="arabicPeriod"/>
            </a:pPr>
            <a:r>
              <a:rPr lang="en-GB" sz="1200" b="0" i="0" kern="0" dirty="0"/>
              <a:t>Health</a:t>
            </a:r>
          </a:p>
          <a:p>
            <a:pPr>
              <a:buFont typeface="+mj-lt"/>
              <a:buAutoNum type="arabicPeriod"/>
            </a:pPr>
            <a:r>
              <a:rPr lang="en-GB" sz="1200" b="0" i="0" kern="0" dirty="0"/>
              <a:t>Labour</a:t>
            </a:r>
          </a:p>
          <a:p>
            <a:pPr>
              <a:buFont typeface="+mj-lt"/>
              <a:buAutoNum type="arabicPeriod"/>
            </a:pPr>
            <a:r>
              <a:rPr lang="en-GB" sz="1200" b="0" i="0" kern="0" dirty="0"/>
              <a:t>Education</a:t>
            </a:r>
          </a:p>
          <a:p>
            <a:pPr>
              <a:buFont typeface="+mj-lt"/>
              <a:buAutoNum type="arabicPeriod"/>
            </a:pPr>
            <a:r>
              <a:rPr lang="en-GB" sz="1200" b="0" i="0" kern="0" dirty="0"/>
              <a:t>Housing</a:t>
            </a:r>
          </a:p>
          <a:p>
            <a:pPr>
              <a:buFont typeface="+mj-lt"/>
              <a:buAutoNum type="arabicPeriod"/>
            </a:pPr>
            <a:r>
              <a:rPr lang="en-GB" sz="1200" b="0" i="0" kern="0" dirty="0"/>
              <a:t>Leisure</a:t>
            </a:r>
          </a:p>
          <a:p>
            <a:pPr>
              <a:buFont typeface="+mj-lt"/>
              <a:buAutoNum type="arabicPeriod"/>
            </a:pPr>
            <a:r>
              <a:rPr lang="en-GB" sz="1200" b="0" i="0" kern="0" dirty="0"/>
              <a:t>Physical safety</a:t>
            </a:r>
          </a:p>
          <a:p>
            <a:pPr>
              <a:buFont typeface="+mj-lt"/>
              <a:buAutoNum type="arabicPeriod"/>
            </a:pPr>
            <a:r>
              <a:rPr lang="en-GB" sz="1200" b="0" i="0" kern="0" dirty="0"/>
              <a:t>Land and ecosystems</a:t>
            </a:r>
          </a:p>
          <a:p>
            <a:pPr>
              <a:buFont typeface="+mj-lt"/>
              <a:buAutoNum type="arabicPeriod"/>
            </a:pPr>
            <a:r>
              <a:rPr lang="en-GB" sz="1200" b="0" i="0" kern="0" dirty="0"/>
              <a:t>Water</a:t>
            </a:r>
          </a:p>
          <a:p>
            <a:pPr>
              <a:buFont typeface="+mj-lt"/>
              <a:buAutoNum type="arabicPeriod"/>
            </a:pPr>
            <a:r>
              <a:rPr lang="en-GB" sz="1200" b="0" i="0" kern="0" dirty="0"/>
              <a:t>Air quality</a:t>
            </a:r>
          </a:p>
          <a:p>
            <a:pPr>
              <a:buFont typeface="+mj-lt"/>
              <a:buAutoNum type="arabicPeriod"/>
            </a:pPr>
            <a:r>
              <a:rPr lang="en-GB" sz="1200" b="0" i="0" kern="0" dirty="0"/>
              <a:t>Climate</a:t>
            </a:r>
          </a:p>
          <a:p>
            <a:pPr>
              <a:buFont typeface="+mj-lt"/>
              <a:buAutoNum type="arabicPeriod"/>
            </a:pPr>
            <a:r>
              <a:rPr lang="en-GB" sz="1200" b="0" i="0" kern="0" dirty="0"/>
              <a:t>Energy resources</a:t>
            </a:r>
          </a:p>
          <a:p>
            <a:pPr>
              <a:buFont typeface="+mj-lt"/>
              <a:buAutoNum type="arabicPeriod"/>
            </a:pPr>
            <a:r>
              <a:rPr lang="en-GB" sz="1200" b="0" i="0" kern="0" dirty="0"/>
              <a:t>Mineral resources</a:t>
            </a:r>
          </a:p>
          <a:p>
            <a:pPr>
              <a:buFont typeface="+mj-lt"/>
              <a:buAutoNum type="arabicPeriod"/>
            </a:pPr>
            <a:r>
              <a:rPr lang="en-GB" sz="1200" b="0" i="0" kern="0" dirty="0"/>
              <a:t>Trust</a:t>
            </a:r>
          </a:p>
          <a:p>
            <a:pPr>
              <a:buFont typeface="+mj-lt"/>
              <a:buAutoNum type="arabicPeriod"/>
            </a:pPr>
            <a:r>
              <a:rPr lang="en-GB" sz="1200" b="0" i="0" kern="0" dirty="0"/>
              <a:t>Institutions</a:t>
            </a:r>
          </a:p>
          <a:p>
            <a:pPr>
              <a:buFont typeface="+mj-lt"/>
              <a:buAutoNum type="arabicPeriod"/>
            </a:pPr>
            <a:r>
              <a:rPr lang="en-GB" sz="1200" b="0" i="0" kern="0" dirty="0"/>
              <a:t>Physical capital</a:t>
            </a:r>
          </a:p>
          <a:p>
            <a:pPr>
              <a:buFont typeface="+mj-lt"/>
              <a:buAutoNum type="arabicPeriod"/>
            </a:pPr>
            <a:r>
              <a:rPr lang="en-GB" sz="1200" b="0" i="0" kern="0" dirty="0"/>
              <a:t>Knowledge capital</a:t>
            </a:r>
          </a:p>
          <a:p>
            <a:pPr>
              <a:buFont typeface="+mj-lt"/>
              <a:buAutoNum type="arabicPeriod"/>
            </a:pPr>
            <a:r>
              <a:rPr lang="en-GB" sz="1200" b="0" i="0" kern="0" dirty="0"/>
              <a:t>Financial capital</a:t>
            </a:r>
          </a:p>
        </p:txBody>
      </p:sp>
      <p:sp>
        <p:nvSpPr>
          <p:cNvPr id="7" name="Content Placeholder 4"/>
          <p:cNvSpPr txBox="1">
            <a:spLocks/>
          </p:cNvSpPr>
          <p:nvPr/>
        </p:nvSpPr>
        <p:spPr bwMode="auto">
          <a:xfrm>
            <a:off x="155574" y="1523404"/>
            <a:ext cx="3048274" cy="4497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Arial" pitchFamily="34" charset="0"/>
              <a:buNone/>
            </a:pPr>
            <a:r>
              <a:rPr lang="it-IT" sz="1800" b="1" i="0" kern="0" dirty="0" smtClean="0"/>
              <a:t>2030 agenda </a:t>
            </a:r>
            <a:br>
              <a:rPr lang="it-IT" sz="1800" b="1" i="0" kern="0" dirty="0" smtClean="0"/>
            </a:br>
            <a:r>
              <a:rPr lang="it-IT" sz="1800" b="1" i="0" kern="0" dirty="0" smtClean="0"/>
              <a:t>(17 </a:t>
            </a:r>
            <a:r>
              <a:rPr lang="it-IT" sz="1800" b="1" i="0" kern="0" dirty="0" err="1" smtClean="0"/>
              <a:t>goals</a:t>
            </a:r>
            <a:r>
              <a:rPr lang="it-IT" sz="1800" b="1" i="0" kern="0" dirty="0" smtClean="0"/>
              <a:t>)</a:t>
            </a:r>
          </a:p>
          <a:p>
            <a:pPr marL="457200" indent="-457200">
              <a:buFont typeface="+mj-lt"/>
              <a:buAutoNum type="arabicPeriod"/>
            </a:pPr>
            <a:r>
              <a:rPr lang="en-GB" sz="1200" b="0" i="0" kern="0" dirty="0"/>
              <a:t>No poverty	</a:t>
            </a:r>
          </a:p>
          <a:p>
            <a:pPr marL="457200" indent="-457200">
              <a:buFont typeface="+mj-lt"/>
              <a:buAutoNum type="arabicPeriod"/>
            </a:pPr>
            <a:r>
              <a:rPr lang="en-GB" sz="1200" b="0" i="0" kern="0" dirty="0"/>
              <a:t>Zero hunger</a:t>
            </a:r>
          </a:p>
          <a:p>
            <a:pPr marL="457200" indent="-457200">
              <a:buFont typeface="+mj-lt"/>
              <a:buAutoNum type="arabicPeriod"/>
            </a:pPr>
            <a:r>
              <a:rPr lang="en-GB" sz="1200" b="0" i="0" kern="0" dirty="0"/>
              <a:t>Good health and well-being</a:t>
            </a:r>
          </a:p>
          <a:p>
            <a:pPr marL="457200" indent="-457200">
              <a:buFont typeface="+mj-lt"/>
              <a:buAutoNum type="arabicPeriod"/>
            </a:pPr>
            <a:r>
              <a:rPr lang="en-GB" sz="1200" b="0" i="0" kern="0" dirty="0"/>
              <a:t>Quality education </a:t>
            </a:r>
          </a:p>
          <a:p>
            <a:pPr marL="457200" indent="-457200">
              <a:buFont typeface="+mj-lt"/>
              <a:buAutoNum type="arabicPeriod"/>
            </a:pPr>
            <a:r>
              <a:rPr lang="en-GB" sz="1200" b="0" i="0" kern="0" dirty="0"/>
              <a:t>Gender equality</a:t>
            </a:r>
          </a:p>
          <a:p>
            <a:pPr marL="457200" indent="-457200">
              <a:buFont typeface="+mj-lt"/>
              <a:buAutoNum type="arabicPeriod"/>
            </a:pPr>
            <a:r>
              <a:rPr lang="en-GB" sz="1200" b="0" i="0" kern="0" dirty="0"/>
              <a:t>Clean water and sanitation</a:t>
            </a:r>
          </a:p>
          <a:p>
            <a:pPr marL="457200" indent="-457200">
              <a:buFont typeface="+mj-lt"/>
              <a:buAutoNum type="arabicPeriod"/>
            </a:pPr>
            <a:r>
              <a:rPr lang="en-GB" sz="1200" b="0" i="0" kern="0" dirty="0"/>
              <a:t>Affordable and clean energy</a:t>
            </a:r>
          </a:p>
          <a:p>
            <a:pPr marL="457200" indent="-457200">
              <a:buFont typeface="+mj-lt"/>
              <a:buAutoNum type="arabicPeriod"/>
            </a:pPr>
            <a:r>
              <a:rPr lang="en-GB" sz="1200" b="0" i="0" kern="0" dirty="0"/>
              <a:t>Decent work and economic growth</a:t>
            </a:r>
          </a:p>
          <a:p>
            <a:pPr marL="457200" indent="-457200">
              <a:buFont typeface="+mj-lt"/>
              <a:buAutoNum type="arabicPeriod"/>
            </a:pPr>
            <a:r>
              <a:rPr lang="en-GB" sz="1200" b="0" i="0" kern="0" dirty="0"/>
              <a:t>Industry, innovation and infrastructure</a:t>
            </a:r>
          </a:p>
          <a:p>
            <a:pPr marL="457200" indent="-457200">
              <a:buFont typeface="+mj-lt"/>
              <a:buAutoNum type="arabicPeriod"/>
            </a:pPr>
            <a:r>
              <a:rPr lang="en-GB" sz="1200" b="0" i="0" kern="0" dirty="0"/>
              <a:t>Reduced inequalities</a:t>
            </a:r>
          </a:p>
          <a:p>
            <a:pPr marL="457200" indent="-457200">
              <a:buFont typeface="+mj-lt"/>
              <a:buAutoNum type="arabicPeriod"/>
            </a:pPr>
            <a:r>
              <a:rPr lang="en-GB" sz="1200" b="0" i="0" kern="0" dirty="0"/>
              <a:t>Sustainable cities and communities</a:t>
            </a:r>
          </a:p>
          <a:p>
            <a:pPr marL="457200" indent="-457200">
              <a:buFont typeface="+mj-lt"/>
              <a:buAutoNum type="arabicPeriod"/>
            </a:pPr>
            <a:r>
              <a:rPr lang="en-GB" sz="1200" b="0" i="0" kern="0" dirty="0"/>
              <a:t>Responsible consumption and production</a:t>
            </a:r>
          </a:p>
          <a:p>
            <a:pPr marL="457200" indent="-457200">
              <a:buFont typeface="+mj-lt"/>
              <a:buAutoNum type="arabicPeriod"/>
            </a:pPr>
            <a:r>
              <a:rPr lang="en-GB" sz="1200" b="0" i="0" kern="0" dirty="0"/>
              <a:t>Climate action</a:t>
            </a:r>
          </a:p>
          <a:p>
            <a:pPr marL="457200" indent="-457200">
              <a:buFont typeface="+mj-lt"/>
              <a:buAutoNum type="arabicPeriod"/>
            </a:pPr>
            <a:r>
              <a:rPr lang="en-GB" sz="1200" b="0" i="0" kern="0" dirty="0"/>
              <a:t>Life below water</a:t>
            </a:r>
          </a:p>
          <a:p>
            <a:pPr marL="457200" indent="-457200">
              <a:buFont typeface="+mj-lt"/>
              <a:buAutoNum type="arabicPeriod"/>
            </a:pPr>
            <a:r>
              <a:rPr lang="en-GB" sz="1200" b="0" i="0" kern="0" dirty="0"/>
              <a:t>Life on land</a:t>
            </a:r>
          </a:p>
          <a:p>
            <a:pPr marL="457200" indent="-457200">
              <a:buFont typeface="+mj-lt"/>
              <a:buAutoNum type="arabicPeriod"/>
            </a:pPr>
            <a:r>
              <a:rPr lang="en-GB" sz="1200" b="0" i="0" kern="0" dirty="0"/>
              <a:t>Peace, justice and strong institutions</a:t>
            </a:r>
          </a:p>
          <a:p>
            <a:pPr marL="457200" indent="-457200">
              <a:buFont typeface="+mj-lt"/>
              <a:buAutoNum type="arabicPeriod"/>
            </a:pPr>
            <a:r>
              <a:rPr lang="en-GB" sz="1200" b="0" i="0" kern="0" dirty="0"/>
              <a:t>Partnerships for the goals</a:t>
            </a:r>
          </a:p>
        </p:txBody>
      </p:sp>
      <p:sp>
        <p:nvSpPr>
          <p:cNvPr id="8" name="AutoShape 2" descr="Risultati immagini per unece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879353"/>
            <a:ext cx="675519" cy="67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925074"/>
            <a:ext cx="1039516" cy="58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363" r="7818" b="75501"/>
          <a:stretch/>
        </p:blipFill>
        <p:spPr bwMode="auto">
          <a:xfrm>
            <a:off x="555761" y="1003594"/>
            <a:ext cx="2247900" cy="42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7</a:t>
            </a:fld>
            <a:endParaRPr lang="en-GB" dirty="0">
              <a:solidFill>
                <a:schemeClr val="accent2"/>
              </a:solidFill>
            </a:endParaRPr>
          </a:p>
        </p:txBody>
      </p:sp>
      <p:sp>
        <p:nvSpPr>
          <p:cNvPr id="18" name="Rectangle 1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Tree>
    <p:extLst>
      <p:ext uri="{BB962C8B-B14F-4D97-AF65-F5344CB8AC3E}">
        <p14:creationId xmlns:p14="http://schemas.microsoft.com/office/powerpoint/2010/main" val="1191591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5337"/>
          <p:cNvPicPr>
            <a:picLocks noChangeAspect="1"/>
          </p:cNvPicPr>
          <p:nvPr/>
        </p:nvPicPr>
        <p:blipFill rotWithShape="1">
          <a:blip r:embed="rId3" cstate="print">
            <a:extLst>
              <a:ext uri="{28A0092B-C50C-407E-A947-70E740481C1C}">
                <a14:useLocalDpi xmlns:a14="http://schemas.microsoft.com/office/drawing/2010/main" val="0"/>
              </a:ext>
            </a:extLst>
          </a:blip>
          <a:srcRect t="27251" b="29148"/>
          <a:stretch/>
        </p:blipFill>
        <p:spPr bwMode="auto">
          <a:xfrm>
            <a:off x="35496" y="2742005"/>
            <a:ext cx="9030220" cy="162309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79512" y="620688"/>
            <a:ext cx="5976664" cy="1384995"/>
          </a:xfrm>
          <a:prstGeom prst="rect">
            <a:avLst/>
          </a:prstGeom>
          <a:noFill/>
        </p:spPr>
        <p:txBody>
          <a:bodyPr wrap="square" rtlCol="0">
            <a:spAutoFit/>
          </a:bodyPr>
          <a:lstStyle/>
          <a:p>
            <a:r>
              <a:rPr lang="it-IT" sz="2800" dirty="0" smtClean="0">
                <a:solidFill>
                  <a:srgbClr val="0F5494"/>
                </a:solidFill>
              </a:rPr>
              <a:t>From the </a:t>
            </a:r>
            <a:r>
              <a:rPr lang="it-IT" sz="2800" dirty="0" err="1" smtClean="0">
                <a:solidFill>
                  <a:srgbClr val="0F5494"/>
                </a:solidFill>
              </a:rPr>
              <a:t>Brundtland</a:t>
            </a:r>
            <a:r>
              <a:rPr lang="it-IT" sz="2800" dirty="0" smtClean="0">
                <a:solidFill>
                  <a:srgbClr val="0F5494"/>
                </a:solidFill>
              </a:rPr>
              <a:t> report to the 2030 Agenda for </a:t>
            </a:r>
            <a:r>
              <a:rPr lang="it-IT" sz="2800" dirty="0" err="1" smtClean="0">
                <a:solidFill>
                  <a:srgbClr val="0F5494"/>
                </a:solidFill>
              </a:rPr>
              <a:t>sustainable</a:t>
            </a:r>
            <a:r>
              <a:rPr lang="it-IT" sz="2800" dirty="0" smtClean="0">
                <a:solidFill>
                  <a:srgbClr val="0F5494"/>
                </a:solidFill>
              </a:rPr>
              <a:t> </a:t>
            </a:r>
            <a:r>
              <a:rPr lang="it-IT" sz="2800" dirty="0" err="1" smtClean="0">
                <a:solidFill>
                  <a:srgbClr val="0F5494"/>
                </a:solidFill>
              </a:rPr>
              <a:t>development</a:t>
            </a:r>
            <a:endParaRPr lang="en-GB" sz="2800" dirty="0" err="1" smtClean="0">
              <a:solidFill>
                <a:srgbClr val="0F5494"/>
              </a:solidFill>
            </a:endParaRPr>
          </a:p>
        </p:txBody>
      </p:sp>
      <p:sp>
        <p:nvSpPr>
          <p:cNvPr id="6" name="Slide Number Placeholder 2"/>
          <p:cNvSpPr>
            <a:spLocks noGrp="1"/>
          </p:cNvSpPr>
          <p:nvPr>
            <p:ph type="sldNum" sz="quarter" idx="12"/>
          </p:nvPr>
        </p:nvSpPr>
        <p:spPr>
          <a:xfrm>
            <a:off x="8848104" y="6417404"/>
            <a:ext cx="260400" cy="277107"/>
          </a:xfrm>
        </p:spPr>
        <p:txBody>
          <a:bodyPr/>
          <a:lstStyle/>
          <a:p>
            <a:pPr>
              <a:defRPr/>
            </a:pPr>
            <a:fld id="{37EC8A20-BA03-4FF7-8742-03D8AD4CA4F4}" type="slidenum">
              <a:rPr lang="en-GB" smtClean="0">
                <a:solidFill>
                  <a:schemeClr val="accent2"/>
                </a:solidFill>
              </a:rPr>
              <a:pPr>
                <a:defRPr/>
              </a:pPr>
              <a:t>8</a:t>
            </a:fld>
            <a:endParaRPr lang="en-GB" dirty="0">
              <a:solidFill>
                <a:schemeClr val="accent2"/>
              </a:solidFill>
            </a:endParaRPr>
          </a:p>
        </p:txBody>
      </p:sp>
      <p:sp>
        <p:nvSpPr>
          <p:cNvPr id="8" name="Rectangle 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9" name="Footer Placeholder 1"/>
          <p:cNvSpPr>
            <a:spLocks noGrp="1"/>
          </p:cNvSpPr>
          <p:nvPr>
            <p:ph type="ftr" sz="quarter" idx="11"/>
          </p:nvPr>
        </p:nvSpPr>
        <p:spPr>
          <a:xfrm>
            <a:off x="154459" y="6501680"/>
            <a:ext cx="4616152" cy="332656"/>
          </a:xfrm>
        </p:spPr>
        <p:txBody>
          <a:bodyPr/>
          <a:lstStyle/>
          <a:p>
            <a:pPr algn="l">
              <a:defRPr/>
            </a:pPr>
            <a:r>
              <a:rPr lang="it-IT" sz="1200" dirty="0" smtClean="0">
                <a:solidFill>
                  <a:srgbClr val="0F5494"/>
                </a:solidFill>
              </a:rPr>
              <a:t>1 – </a:t>
            </a:r>
            <a:r>
              <a:rPr lang="it-IT" sz="1200" dirty="0" err="1" smtClean="0">
                <a:solidFill>
                  <a:srgbClr val="0F5494"/>
                </a:solidFill>
              </a:rPr>
              <a:t>What</a:t>
            </a:r>
            <a:r>
              <a:rPr lang="it-IT" sz="1200" dirty="0" smtClean="0">
                <a:solidFill>
                  <a:srgbClr val="0F5494"/>
                </a:solidFill>
              </a:rPr>
              <a:t> </a:t>
            </a:r>
            <a:r>
              <a:rPr lang="it-IT" sz="1200" dirty="0" err="1" smtClean="0">
                <a:solidFill>
                  <a:srgbClr val="0F5494"/>
                </a:solidFill>
              </a:rPr>
              <a:t>is</a:t>
            </a:r>
            <a:r>
              <a:rPr lang="it-IT" sz="1200" dirty="0" smtClean="0">
                <a:solidFill>
                  <a:srgbClr val="0F5494"/>
                </a:solidFill>
              </a:rPr>
              <a:t> </a:t>
            </a:r>
            <a:r>
              <a:rPr lang="it-IT" sz="1200" dirty="0" err="1" smtClean="0">
                <a:solidFill>
                  <a:srgbClr val="0F5494"/>
                </a:solidFill>
              </a:rPr>
              <a:t>sustainable</a:t>
            </a:r>
            <a:r>
              <a:rPr lang="it-IT" sz="1200" dirty="0" smtClean="0">
                <a:solidFill>
                  <a:srgbClr val="0F5494"/>
                </a:solidFill>
              </a:rPr>
              <a:t> </a:t>
            </a:r>
            <a:r>
              <a:rPr lang="it-IT" sz="1200" dirty="0" err="1" smtClean="0">
                <a:solidFill>
                  <a:srgbClr val="0F5494"/>
                </a:solidFill>
              </a:rPr>
              <a:t>development</a:t>
            </a:r>
            <a:r>
              <a:rPr lang="it-IT" sz="1200" dirty="0" smtClean="0">
                <a:solidFill>
                  <a:srgbClr val="0F5494"/>
                </a:solidFill>
              </a:rPr>
              <a:t>?</a:t>
            </a:r>
            <a:endParaRPr lang="en-GB" sz="1200" dirty="0">
              <a:solidFill>
                <a:srgbClr val="0F5494"/>
              </a:solidFill>
            </a:endParaRPr>
          </a:p>
        </p:txBody>
      </p:sp>
    </p:spTree>
    <p:extLst>
      <p:ext uri="{BB962C8B-B14F-4D97-AF65-F5344CB8AC3E}">
        <p14:creationId xmlns:p14="http://schemas.microsoft.com/office/powerpoint/2010/main" val="157086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Poll on the 2030 agenda</a:t>
            </a:r>
            <a:endParaRPr lang="en-GB" dirty="0"/>
          </a:p>
        </p:txBody>
      </p:sp>
      <p:sp>
        <p:nvSpPr>
          <p:cNvPr id="5" name="Content Placeholder 4"/>
          <p:cNvSpPr>
            <a:spLocks noGrp="1"/>
          </p:cNvSpPr>
          <p:nvPr>
            <p:ph idx="1"/>
          </p:nvPr>
        </p:nvSpPr>
        <p:spPr>
          <a:xfrm>
            <a:off x="251520" y="2276872"/>
            <a:ext cx="8596584" cy="3633788"/>
          </a:xfrm>
        </p:spPr>
        <p:txBody>
          <a:bodyPr/>
          <a:lstStyle/>
          <a:p>
            <a:pPr marL="0" indent="0">
              <a:buNone/>
            </a:pPr>
            <a:r>
              <a:rPr lang="it-IT" dirty="0" smtClean="0"/>
              <a:t>On the 2030 agenda for </a:t>
            </a:r>
            <a:r>
              <a:rPr lang="it-IT" dirty="0" err="1" smtClean="0"/>
              <a:t>sustainable</a:t>
            </a:r>
            <a:r>
              <a:rPr lang="it-IT" dirty="0" smtClean="0"/>
              <a:t> </a:t>
            </a:r>
            <a:r>
              <a:rPr lang="it-IT" dirty="0" err="1" smtClean="0"/>
              <a:t>development</a:t>
            </a:r>
            <a:r>
              <a:rPr lang="it-IT" dirty="0" smtClean="0"/>
              <a:t>:</a:t>
            </a:r>
          </a:p>
          <a:p>
            <a:pPr lvl="1">
              <a:buFont typeface="Wingdings" panose="05000000000000000000" pitchFamily="2" charset="2"/>
              <a:buChar char="q"/>
            </a:pPr>
            <a:r>
              <a:rPr lang="it-IT" dirty="0" smtClean="0"/>
              <a:t>I </a:t>
            </a:r>
            <a:r>
              <a:rPr lang="it-IT" dirty="0" err="1" smtClean="0"/>
              <a:t>know</a:t>
            </a:r>
            <a:r>
              <a:rPr lang="it-IT" dirty="0" smtClean="0"/>
              <a:t> </a:t>
            </a:r>
            <a:r>
              <a:rPr lang="it-IT" dirty="0" err="1" smtClean="0"/>
              <a:t>well</a:t>
            </a:r>
            <a:r>
              <a:rPr lang="it-IT" dirty="0" smtClean="0"/>
              <a:t> </a:t>
            </a:r>
            <a:r>
              <a:rPr lang="it-IT" dirty="0" err="1" smtClean="0"/>
              <a:t>what</a:t>
            </a:r>
            <a:r>
              <a:rPr lang="it-IT" dirty="0" smtClean="0"/>
              <a:t> </a:t>
            </a:r>
            <a:r>
              <a:rPr lang="it-IT" dirty="0" err="1" smtClean="0"/>
              <a:t>it</a:t>
            </a:r>
            <a:r>
              <a:rPr lang="it-IT" dirty="0" smtClean="0"/>
              <a:t> </a:t>
            </a:r>
            <a:r>
              <a:rPr lang="it-IT" dirty="0" err="1" smtClean="0"/>
              <a:t>is</a:t>
            </a:r>
            <a:r>
              <a:rPr lang="it-IT" dirty="0" smtClean="0"/>
              <a:t> </a:t>
            </a:r>
            <a:r>
              <a:rPr lang="it-IT" dirty="0" err="1" smtClean="0"/>
              <a:t>about</a:t>
            </a:r>
            <a:endParaRPr lang="it-IT" dirty="0" smtClean="0"/>
          </a:p>
          <a:p>
            <a:pPr lvl="1">
              <a:buFont typeface="Wingdings" panose="05000000000000000000" pitchFamily="2" charset="2"/>
              <a:buChar char="q"/>
            </a:pPr>
            <a:r>
              <a:rPr lang="it-IT" dirty="0" smtClean="0"/>
              <a:t>I </a:t>
            </a:r>
            <a:r>
              <a:rPr lang="it-IT" dirty="0" err="1" smtClean="0"/>
              <a:t>have</a:t>
            </a:r>
            <a:r>
              <a:rPr lang="it-IT" dirty="0" smtClean="0"/>
              <a:t> </a:t>
            </a:r>
            <a:r>
              <a:rPr lang="it-IT" dirty="0" err="1" smtClean="0"/>
              <a:t>heard</a:t>
            </a:r>
            <a:r>
              <a:rPr lang="it-IT" dirty="0" smtClean="0"/>
              <a:t> </a:t>
            </a:r>
            <a:r>
              <a:rPr lang="it-IT" dirty="0" err="1" smtClean="0"/>
              <a:t>about</a:t>
            </a:r>
            <a:r>
              <a:rPr lang="it-IT" dirty="0" smtClean="0"/>
              <a:t> </a:t>
            </a:r>
            <a:r>
              <a:rPr lang="it-IT" dirty="0" err="1" smtClean="0"/>
              <a:t>it</a:t>
            </a:r>
            <a:endParaRPr lang="it-IT" dirty="0" smtClean="0"/>
          </a:p>
          <a:p>
            <a:pPr lvl="1">
              <a:buFont typeface="Wingdings" panose="05000000000000000000" pitchFamily="2" charset="2"/>
              <a:buChar char="q"/>
            </a:pPr>
            <a:r>
              <a:rPr lang="it-IT" dirty="0" smtClean="0"/>
              <a:t>I </a:t>
            </a:r>
            <a:r>
              <a:rPr lang="it-IT" dirty="0" err="1" smtClean="0"/>
              <a:t>have</a:t>
            </a:r>
            <a:r>
              <a:rPr lang="it-IT" dirty="0" smtClean="0"/>
              <a:t> no </a:t>
            </a:r>
            <a:r>
              <a:rPr lang="it-IT" dirty="0" err="1" smtClean="0"/>
              <a:t>clue</a:t>
            </a:r>
            <a:endParaRPr lang="it-IT" dirty="0" smtClean="0"/>
          </a:p>
          <a:p>
            <a:endParaRPr lang="it-IT" dirty="0" smtClean="0"/>
          </a:p>
          <a:p>
            <a:endParaRPr lang="en-GB" dirty="0"/>
          </a:p>
        </p:txBody>
      </p:sp>
      <p:sp>
        <p:nvSpPr>
          <p:cNvPr id="6" name="Slide Number Placeholder 2"/>
          <p:cNvSpPr txBox="1">
            <a:spLocks/>
          </p:cNvSpPr>
          <p:nvPr/>
        </p:nvSpPr>
        <p:spPr bwMode="auto">
          <a:xfrm>
            <a:off x="8848104" y="6417404"/>
            <a:ext cx="260400" cy="277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defRPr/>
            </a:pPr>
            <a:fld id="{37EC8A20-BA03-4FF7-8742-03D8AD4CA4F4}" type="slidenum">
              <a:rPr lang="en-GB" smtClean="0">
                <a:solidFill>
                  <a:schemeClr val="accent2"/>
                </a:solidFill>
              </a:rPr>
              <a:pPr>
                <a:defRPr/>
              </a:pPr>
              <a:t>9</a:t>
            </a:fld>
            <a:endParaRPr lang="en-GB" dirty="0">
              <a:solidFill>
                <a:schemeClr val="accent2"/>
              </a:solidFill>
            </a:endParaRPr>
          </a:p>
        </p:txBody>
      </p:sp>
      <p:sp>
        <p:nvSpPr>
          <p:cNvPr id="8" name="Rectangle 7"/>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a:t>Eurostat</a:t>
            </a:r>
          </a:p>
        </p:txBody>
      </p:sp>
      <p:sp>
        <p:nvSpPr>
          <p:cNvPr id="9" name="Footer Placeholder 1"/>
          <p:cNvSpPr txBox="1">
            <a:spLocks/>
          </p:cNvSpPr>
          <p:nvPr/>
        </p:nvSpPr>
        <p:spPr bwMode="auto">
          <a:xfrm>
            <a:off x="154459" y="6501680"/>
            <a:ext cx="4616152"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en-GB" sz="1200" dirty="0" smtClean="0">
                <a:solidFill>
                  <a:srgbClr val="0F5494"/>
                </a:solidFill>
              </a:rPr>
              <a:t>2 – Monitoring the 2030 agenda</a:t>
            </a:r>
            <a:endParaRPr lang="en-GB" sz="1200" dirty="0">
              <a:solidFill>
                <a:srgbClr val="0F5494"/>
              </a:solidFill>
            </a:endParaRPr>
          </a:p>
        </p:txBody>
      </p:sp>
    </p:spTree>
    <p:extLst>
      <p:ext uri="{BB962C8B-B14F-4D97-AF65-F5344CB8AC3E}">
        <p14:creationId xmlns:p14="http://schemas.microsoft.com/office/powerpoint/2010/main" val="31589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1593</TotalTime>
  <Words>1800</Words>
  <Application>Microsoft Office PowerPoint</Application>
  <PresentationFormat>On-screen Show (4:3)</PresentationFormat>
  <Paragraphs>323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vt:lpstr>
      <vt:lpstr>Statistical monitoring of sustainable development at global, EU and national level (with a case study of Poland)</vt:lpstr>
      <vt:lpstr>PowerPoint Presentation</vt:lpstr>
      <vt:lpstr>PowerPoint Presentation</vt:lpstr>
      <vt:lpstr>PowerPoint Presentation</vt:lpstr>
      <vt:lpstr>PowerPoint Presentation</vt:lpstr>
      <vt:lpstr>PowerPoint Presentation</vt:lpstr>
      <vt:lpstr>Many ways to decline SD</vt:lpstr>
      <vt:lpstr>PowerPoint Presentation</vt:lpstr>
      <vt:lpstr>Poll on the 2030 agenda</vt:lpstr>
      <vt:lpstr>2030 Agenda for Sustainable Development: from MDGs to SDGs</vt:lpstr>
      <vt:lpstr>2030 Agenda for SD:  17 goals, 169 targets</vt:lpstr>
      <vt:lpstr>Overview of Goals and targets</vt:lpstr>
      <vt:lpstr>PowerPoint Presentation</vt:lpstr>
      <vt:lpstr>Different levels of SDG Monitoring</vt:lpstr>
      <vt:lpstr>SDG reports now regularly produced</vt:lpstr>
      <vt:lpstr>PowerPoint Presentation</vt:lpstr>
      <vt:lpstr>PowerPoint Presentation</vt:lpstr>
      <vt:lpstr>EU SDG monitoring:  policy background</vt:lpstr>
      <vt:lpstr>EU SDG indicator set</vt:lpstr>
      <vt:lpstr>EU SDG indicator set: main features</vt:lpstr>
      <vt:lpstr>EU SDG monitoring: Eurostat's 2017 package</vt:lpstr>
      <vt:lpstr>EU SDG monitoring report</vt:lpstr>
      <vt:lpstr>EU SDG brochure</vt:lpstr>
      <vt:lpstr>Next steps</vt:lpstr>
      <vt:lpstr>Thank you for your attention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MASSARELLI Nicola (ESTAT)</dc:creator>
  <cp:lastModifiedBy>MASSARELLI Nicola (ESTAT)</cp:lastModifiedBy>
  <cp:revision>92</cp:revision>
  <cp:lastPrinted>2018-02-26T12:48:01Z</cp:lastPrinted>
  <dcterms:created xsi:type="dcterms:W3CDTF">2018-02-19T07:42:22Z</dcterms:created>
  <dcterms:modified xsi:type="dcterms:W3CDTF">2018-02-26T13:35:04Z</dcterms:modified>
</cp:coreProperties>
</file>